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7" r:id="rId4"/>
    <p:sldId id="268" r:id="rId5"/>
    <p:sldId id="269" r:id="rId6"/>
    <p:sldId id="280" r:id="rId7"/>
    <p:sldId id="270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br>
              <a:rPr lang="it-IT" dirty="0"/>
            </a:br>
            <a:r>
              <a:rPr lang="it-IT" b="1" dirty="0"/>
              <a:t>Sergio Zilli</a:t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791114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/>
              <a:t> 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2207-5789-3E4A-906A-F47EB56C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Presentazione n. 16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927" y="22860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35391" y="2903567"/>
            <a:ext cx="68971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FF0000"/>
                </a:solidFill>
              </a:rPr>
              <a:t>Lingue, gruppi umani, etnie, religioni</a:t>
            </a:r>
          </a:p>
          <a:p>
            <a:r>
              <a:rPr lang="it-IT" sz="48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470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408"/>
    </mc:Choice>
    <mc:Fallback xmlns="">
      <p:transition spd="slow" advTm="44340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3E31DE-259C-F049-B4FD-B60DB8769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Toponimi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97B81C-3781-CB42-AEFE-6AE37AC48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412111"/>
            <a:ext cx="8911686" cy="51970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800" i="1" dirty="0"/>
              <a:t>Nomi di un luogo.</a:t>
            </a:r>
          </a:p>
          <a:p>
            <a:pPr marL="0" indent="0">
              <a:buNone/>
            </a:pPr>
            <a:r>
              <a:rPr lang="it-IT" sz="2800" dirty="0"/>
              <a:t>Danno informazioni sul rapporto tra la popolazione e quel luogo</a:t>
            </a:r>
          </a:p>
          <a:p>
            <a:pPr lvl="1"/>
            <a:r>
              <a:rPr lang="it-IT" sz="2000" dirty="0"/>
              <a:t>Danno informazioni sulla prassi di possesso del territorio e sul potere politico </a:t>
            </a:r>
          </a:p>
          <a:p>
            <a:pPr lvl="1"/>
            <a:r>
              <a:rPr lang="it-IT" sz="2000" dirty="0"/>
              <a:t>Testimoni della storia dell’insediamento</a:t>
            </a:r>
          </a:p>
          <a:p>
            <a:pPr marL="502920" lvl="1" indent="0">
              <a:buNone/>
            </a:pPr>
            <a:endParaRPr lang="it-IT" sz="800" dirty="0"/>
          </a:p>
          <a:p>
            <a:pPr marL="11113" lvl="1" indent="0">
              <a:buNone/>
            </a:pPr>
            <a:r>
              <a:rPr lang="it-IT" sz="2800" dirty="0"/>
              <a:t>Attribuire un nome a un luogo è espressione di culture e al contempo un prodotto sociale</a:t>
            </a:r>
          </a:p>
          <a:p>
            <a:pPr marL="2044700" lvl="1" indent="-347663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Geografia simbolica del territorio</a:t>
            </a:r>
          </a:p>
          <a:p>
            <a:pPr marL="2044700" lvl="1" indent="-347663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Esprime un senso di appartenenza di un gruppo nei confronti di un luogo / porzione di territorio</a:t>
            </a:r>
          </a:p>
          <a:p>
            <a:pPr marL="811213" lvl="2" indent="-342900">
              <a:buFont typeface="Wingdings" pitchFamily="2" charset="2"/>
              <a:buChar char="à"/>
            </a:pPr>
            <a:r>
              <a:rPr lang="it-IT" sz="2800" dirty="0">
                <a:sym typeface="Wingdings" pitchFamily="2" charset="2"/>
              </a:rPr>
              <a:t>Nomi politici</a:t>
            </a:r>
          </a:p>
          <a:p>
            <a:pPr marL="811213" lvl="2" indent="-342900">
              <a:buFont typeface="Wingdings" pitchFamily="2" charset="2"/>
              <a:buChar char="à"/>
            </a:pPr>
            <a:r>
              <a:rPr lang="it-IT" sz="2800" dirty="0">
                <a:sym typeface="Wingdings" pitchFamily="2" charset="2"/>
              </a:rPr>
              <a:t>Nomi agricoli</a:t>
            </a:r>
          </a:p>
          <a:p>
            <a:pPr marL="1520825" lvl="2" indent="-342900">
              <a:buFont typeface="Wingdings" pitchFamily="2" charset="2"/>
              <a:buChar char="à"/>
            </a:pPr>
            <a:r>
              <a:rPr lang="it-IT" sz="2800" dirty="0">
                <a:sym typeface="Wingdings" pitchFamily="2" charset="2"/>
              </a:rPr>
              <a:t>STORIA DEL PAESAGGIO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1063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0250C4-308B-8543-9018-61CDCFD05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Razze e razzismo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7D0C17-1119-D94D-B924-A9FB326E9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0507" y="1905000"/>
            <a:ext cx="7851493" cy="4953000"/>
          </a:xfrm>
        </p:spPr>
        <p:txBody>
          <a:bodyPr>
            <a:normAutofit lnSpcReduction="10000"/>
          </a:bodyPr>
          <a:lstStyle/>
          <a:p>
            <a:r>
              <a:rPr lang="it-IT" sz="2400" dirty="0" err="1"/>
              <a:t>Linneo</a:t>
            </a:r>
            <a:r>
              <a:rPr lang="it-IT" sz="2400" dirty="0"/>
              <a:t>,  XVIII secolo</a:t>
            </a:r>
          </a:p>
          <a:p>
            <a:r>
              <a:rPr lang="it-IT" sz="2400" dirty="0"/>
              <a:t>Il punto di partenza è l’idea di poter distinguere gli esseri umani classificando alcuni suoi aspetti (pelle, statura, cranio, occhi…). </a:t>
            </a:r>
          </a:p>
          <a:p>
            <a:pPr marL="2592388" indent="-457200">
              <a:buFont typeface="Wingdings" pitchFamily="2" charset="2"/>
              <a:buChar char="à"/>
            </a:pPr>
            <a:r>
              <a:rPr lang="it-IT" sz="2400" dirty="0">
                <a:sym typeface="Wingdings" pitchFamily="2" charset="2"/>
              </a:rPr>
              <a:t>Strumentale: distinguere per dominare / gestire</a:t>
            </a:r>
          </a:p>
          <a:p>
            <a:pPr marL="2135188" indent="0">
              <a:buNone/>
            </a:pPr>
            <a:endParaRPr lang="it-IT" sz="800" dirty="0">
              <a:sym typeface="Wingdings" pitchFamily="2" charset="2"/>
            </a:endParaRPr>
          </a:p>
          <a:p>
            <a:r>
              <a:rPr lang="it-IT" sz="2400" dirty="0">
                <a:sym typeface="Wingdings" pitchFamily="2" charset="2"/>
              </a:rPr>
              <a:t>Razza: gruppo umano individuato sulla base di appartenenze somatiche («fenotipi») che di regola non sono correlate con differenze genetiche rilevanti</a:t>
            </a:r>
            <a:endParaRPr lang="it-IT" sz="800" dirty="0">
              <a:sym typeface="Wingdings" pitchFamily="2" charset="2"/>
            </a:endParaRPr>
          </a:p>
          <a:p>
            <a:r>
              <a:rPr lang="it-IT" sz="2400" dirty="0">
                <a:sym typeface="Wingdings" pitchFamily="2" charset="2"/>
              </a:rPr>
              <a:t>Razzismo: intolleranza nei confronti di persone considerate geneticamente diverse e inferiori</a:t>
            </a:r>
          </a:p>
        </p:txBody>
      </p:sp>
    </p:spTree>
    <p:extLst>
      <p:ext uri="{BB962C8B-B14F-4D97-AF65-F5344CB8AC3E}">
        <p14:creationId xmlns:p14="http://schemas.microsoft.com/office/powerpoint/2010/main" val="75741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A20B1D-3957-4C4A-8970-31BC6E2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Razze e razzismo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44E88C-92C6-9F4B-906F-8121A0193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431267"/>
            <a:ext cx="8911687" cy="5120640"/>
          </a:xfrm>
        </p:spPr>
        <p:txBody>
          <a:bodyPr>
            <a:normAutofit/>
          </a:bodyPr>
          <a:lstStyle/>
          <a:p>
            <a:r>
              <a:rPr lang="it-IT" sz="2400" dirty="0"/>
              <a:t>Le varietà genetiche fra i popoli dei cinque continenti è inferiore al 4% del totale del patrimonio genetico</a:t>
            </a:r>
          </a:p>
          <a:p>
            <a:endParaRPr lang="it-IT" sz="2400" dirty="0"/>
          </a:p>
          <a:p>
            <a:r>
              <a:rPr lang="it-IT" sz="2400" dirty="0"/>
              <a:t>La razza è una costruzione sociale, un’idea/fenomeno che non esiste in natura, ma viene creato dalle persone attribuendo un significato alle apparenze somatiche degli individui per raggiungere altri scopi</a:t>
            </a:r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/>
              <a:t>Razzismo: convinzione che a differenze somatiche e genetiche corrisponde una gerarchia sociale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>
                <a:sym typeface="Wingdings" pitchFamily="2" charset="2"/>
              </a:rPr>
              <a:t> diviene ideologia finalizzata alla gestione del potere (conquista / schiavitù / apartheid)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98929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475A5-72AD-F14C-B4E9-121C4261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etnicità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112441-1B8D-3D41-80EA-C9FF34764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8557" y="1319513"/>
            <a:ext cx="9248172" cy="51391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Letteralmente </a:t>
            </a:r>
            <a:r>
              <a:rPr lang="it-IT" i="1" dirty="0"/>
              <a:t>popolo</a:t>
            </a:r>
          </a:p>
          <a:p>
            <a:pPr marL="1076325" indent="0">
              <a:buNone/>
            </a:pPr>
            <a:r>
              <a:rPr lang="it-IT" dirty="0">
                <a:sym typeface="Wingdings" pitchFamily="2" charset="2"/>
              </a:rPr>
              <a:t> identità individuali e collettive</a:t>
            </a:r>
          </a:p>
          <a:p>
            <a:pPr marL="1076325" indent="0">
              <a:buNone/>
            </a:pPr>
            <a:r>
              <a:rPr lang="it-IT" dirty="0">
                <a:sym typeface="Wingdings" pitchFamily="2" charset="2"/>
              </a:rPr>
              <a:t>senso di appartenenza sociale</a:t>
            </a:r>
          </a:p>
          <a:p>
            <a:pPr marL="1076325" indent="0">
              <a:buNone/>
            </a:pPr>
            <a:r>
              <a:rPr lang="it-IT" dirty="0">
                <a:sym typeface="Wingdings" pitchFamily="2" charset="2"/>
              </a:rPr>
              <a:t>Riconoscimento alterità</a:t>
            </a:r>
          </a:p>
          <a:p>
            <a:r>
              <a:rPr lang="it-IT" dirty="0">
                <a:sym typeface="Wingdings" pitchFamily="2" charset="2"/>
              </a:rPr>
              <a:t>Gruppi etnici (no </a:t>
            </a:r>
            <a:r>
              <a:rPr lang="it-IT" i="1" dirty="0">
                <a:sym typeface="Wingdings" pitchFamily="2" charset="2"/>
              </a:rPr>
              <a:t>nazioni</a:t>
            </a:r>
            <a:r>
              <a:rPr lang="it-IT" dirty="0">
                <a:sym typeface="Wingdings" pitchFamily="2" charset="2"/>
              </a:rPr>
              <a:t>)</a:t>
            </a:r>
          </a:p>
          <a:p>
            <a:pPr lvl="1"/>
            <a:r>
              <a:rPr lang="it-IT" dirty="0">
                <a:sym typeface="Wingdings" pitchFamily="2" charset="2"/>
              </a:rPr>
              <a:t>Appartenenza non deriva necessariamente da origini familiari</a:t>
            </a:r>
          </a:p>
          <a:p>
            <a:pPr marL="1519238" lvl="1" indent="-182563"/>
            <a:r>
              <a:rPr lang="it-IT" dirty="0">
                <a:sym typeface="Wingdings" pitchFamily="2" charset="2"/>
              </a:rPr>
              <a:t> per scelta, attribuzione, riconoscimento (mobile)</a:t>
            </a:r>
          </a:p>
          <a:p>
            <a:pPr marL="1519238" lvl="1" indent="-182563"/>
            <a:r>
              <a:rPr lang="it-IT" dirty="0">
                <a:sym typeface="Wingdings" pitchFamily="2" charset="2"/>
              </a:rPr>
              <a:t>per tradizione (e invenzione della t.)</a:t>
            </a:r>
          </a:p>
          <a:p>
            <a:pPr marL="180975" lvl="1" indent="-169863"/>
            <a:r>
              <a:rPr lang="it-IT" sz="2000" dirty="0">
                <a:sym typeface="Wingdings" pitchFamily="2" charset="2"/>
              </a:rPr>
              <a:t>Costruzione sociale soggettiva, perché non in base a categorie precise strumentale (per il potere, per la fuga dal potere)</a:t>
            </a:r>
          </a:p>
          <a:p>
            <a:pPr marL="180975" lvl="1" indent="-169863"/>
            <a:endParaRPr lang="it-IT" sz="2000" dirty="0">
              <a:sym typeface="Wingdings" pitchFamily="2" charset="2"/>
            </a:endParaRPr>
          </a:p>
          <a:p>
            <a:pPr marL="180975" lvl="1" indent="-169863"/>
            <a:r>
              <a:rPr lang="it-IT" sz="2000" dirty="0">
                <a:sym typeface="Wingdings" pitchFamily="2" charset="2"/>
              </a:rPr>
              <a:t>Si usa per identificare la distribuzione di gruppi di persone su base etnica</a:t>
            </a:r>
          </a:p>
          <a:p>
            <a:pPr marL="502920" lvl="1" indent="0">
              <a:buNone/>
            </a:pPr>
            <a:r>
              <a:rPr lang="it-IT" dirty="0">
                <a:sym typeface="Wingdings" pitchFamily="2" charset="2"/>
              </a:rPr>
              <a:t>		quartieri</a:t>
            </a:r>
          </a:p>
          <a:p>
            <a:pPr marL="502920" lvl="1" indent="0">
              <a:buNone/>
            </a:pPr>
            <a:r>
              <a:rPr lang="it-IT" dirty="0">
                <a:sym typeface="Wingdings" pitchFamily="2" charset="2"/>
              </a:rPr>
              <a:t>		Assimilazione vs. multiculturalismo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662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ACF0EE-4EEF-9D4A-8063-1A57F51C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Religioni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239E19-4535-B34F-A857-EE69FEFF5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Monoteiste (un solo dio/divinità)</a:t>
            </a:r>
          </a:p>
          <a:p>
            <a:r>
              <a:rPr lang="it-IT" sz="2400" dirty="0"/>
              <a:t>Politeistiche (plurimi)</a:t>
            </a:r>
          </a:p>
          <a:p>
            <a:r>
              <a:rPr lang="it-IT" sz="2400" dirty="0"/>
              <a:t>Ateistiche (assenza di qualunque forma di divinità)</a:t>
            </a:r>
          </a:p>
          <a:p>
            <a:r>
              <a:rPr lang="it-IT" sz="2400" dirty="0"/>
              <a:t>Animistiche (credere nella presenza di divinità e entità spirituali e 	nelle manifestazioni della natura)</a:t>
            </a:r>
          </a:p>
          <a:p>
            <a:r>
              <a:rPr lang="it-IT" sz="2400" dirty="0"/>
              <a:t>Sincretismo (mescolanza di credi e pratiche religiose dovute al 	contatto prolungato fra fedi diverse in una certa area)</a:t>
            </a:r>
          </a:p>
        </p:txBody>
      </p:sp>
    </p:spTree>
    <p:extLst>
      <p:ext uri="{BB962C8B-B14F-4D97-AF65-F5344CB8AC3E}">
        <p14:creationId xmlns:p14="http://schemas.microsoft.com/office/powerpoint/2010/main" val="137677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AC5645-2795-784B-899F-AF84887DA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Religioni principali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2DACA45-02C3-DF43-A02E-2C60E2A26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309380"/>
              </p:ext>
            </p:extLst>
          </p:nvPr>
        </p:nvGraphicFramePr>
        <p:xfrm>
          <a:off x="4194859" y="2137612"/>
          <a:ext cx="70104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19795127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50577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11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Cristiani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043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Musulmani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16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Induisti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378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Non religiosi / atei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476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Buddisti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5,8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73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Sikh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248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Ebrei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31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/>
                        <a:t>Altri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/>
                        <a:t>12,2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526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36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3F617-544F-8F43-9335-23B1C3E75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430" y="543974"/>
            <a:ext cx="10058400" cy="868138"/>
          </a:xfrm>
        </p:spPr>
        <p:txBody>
          <a:bodyPr>
            <a:normAutofit/>
          </a:bodyPr>
          <a:lstStyle/>
          <a:p>
            <a:r>
              <a:rPr lang="it-IT" dirty="0"/>
              <a:t>Condizionamenti  nel  rapporto col  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D5FB3F-2E2C-4144-AC9F-C72C04E20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1544" y="2069522"/>
            <a:ext cx="7257327" cy="4788478"/>
          </a:xfrm>
        </p:spPr>
        <p:txBody>
          <a:bodyPr>
            <a:normAutofit/>
          </a:bodyPr>
          <a:lstStyle/>
          <a:p>
            <a:r>
              <a:rPr lang="it-IT" sz="2400" dirty="0"/>
              <a:t>Luoghi sacri / pellegrinaggi</a:t>
            </a:r>
          </a:p>
          <a:p>
            <a:r>
              <a:rPr lang="it-IT" sz="2400" dirty="0"/>
              <a:t>Insediamenti</a:t>
            </a:r>
          </a:p>
          <a:p>
            <a:r>
              <a:rPr lang="it-IT" sz="2400" dirty="0"/>
              <a:t>Dipendenza (leggi ex religione)</a:t>
            </a:r>
          </a:p>
          <a:p>
            <a:r>
              <a:rPr lang="it-IT" sz="2400" dirty="0"/>
              <a:t>Tradizione</a:t>
            </a:r>
          </a:p>
          <a:p>
            <a:r>
              <a:rPr lang="it-IT" sz="2400" dirty="0"/>
              <a:t>Cambiamento</a:t>
            </a:r>
          </a:p>
          <a:p>
            <a:r>
              <a:rPr lang="it-IT" sz="2400" dirty="0"/>
              <a:t>Resistenza al cambiamento</a:t>
            </a:r>
          </a:p>
        </p:txBody>
      </p:sp>
    </p:spTree>
    <p:extLst>
      <p:ext uri="{BB962C8B-B14F-4D97-AF65-F5344CB8AC3E}">
        <p14:creationId xmlns:p14="http://schemas.microsoft.com/office/powerpoint/2010/main" val="374429985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381</TotalTime>
  <Words>474</Words>
  <Application>Microsoft Macintosh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Filo</vt:lpstr>
      <vt:lpstr>Territorio e Società  (LE225)  Sergio Zilli a.a. 2020-2021</vt:lpstr>
      <vt:lpstr>Presentazione n. 16</vt:lpstr>
      <vt:lpstr>Toponimi</vt:lpstr>
      <vt:lpstr>Razze e razzismo</vt:lpstr>
      <vt:lpstr>Razze e razzismo</vt:lpstr>
      <vt:lpstr>etnicità</vt:lpstr>
      <vt:lpstr>Religioni</vt:lpstr>
      <vt:lpstr>Religioni principali</vt:lpstr>
      <vt:lpstr>Condizionamenti  nel  rapporto col  territorio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sergio zilli</cp:lastModifiedBy>
  <cp:revision>21</cp:revision>
  <dcterms:created xsi:type="dcterms:W3CDTF">2021-03-01T07:19:48Z</dcterms:created>
  <dcterms:modified xsi:type="dcterms:W3CDTF">2021-04-12T13:47:44Z</dcterms:modified>
</cp:coreProperties>
</file>