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2" r:id="rId2"/>
    <p:sldId id="406" r:id="rId3"/>
    <p:sldId id="389" r:id="rId4"/>
    <p:sldId id="472" r:id="rId5"/>
    <p:sldId id="473" r:id="rId6"/>
    <p:sldId id="474" r:id="rId7"/>
    <p:sldId id="476" r:id="rId8"/>
    <p:sldId id="388" r:id="rId9"/>
    <p:sldId id="390" r:id="rId10"/>
    <p:sldId id="392" r:id="rId11"/>
    <p:sldId id="391" r:id="rId12"/>
    <p:sldId id="393" r:id="rId13"/>
    <p:sldId id="385" r:id="rId14"/>
    <p:sldId id="386" r:id="rId15"/>
    <p:sldId id="372" r:id="rId16"/>
    <p:sldId id="374" r:id="rId17"/>
    <p:sldId id="375" r:id="rId18"/>
    <p:sldId id="376" r:id="rId19"/>
    <p:sldId id="378" r:id="rId20"/>
    <p:sldId id="477" r:id="rId21"/>
    <p:sldId id="334" r:id="rId22"/>
    <p:sldId id="327" r:id="rId23"/>
    <p:sldId id="335" r:id="rId24"/>
    <p:sldId id="332" r:id="rId25"/>
  </p:sldIdLst>
  <p:sldSz cx="9144000" cy="5143500" type="screen16x9"/>
  <p:notesSz cx="6858000" cy="9144000"/>
  <p:defaultTextStyle>
    <a:lvl1pPr marL="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5" autoAdjust="0"/>
    <p:restoredTop sz="87694" autoAdjust="0"/>
  </p:normalViewPr>
  <p:slideViewPr>
    <p:cSldViewPr>
      <p:cViewPr varScale="1">
        <p:scale>
          <a:sx n="143" d="100"/>
          <a:sy n="143" d="100"/>
        </p:scale>
        <p:origin x="79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855F9-99C9-764B-964E-E9D703889426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5E479D6-664C-9745-A7E5-81E6BF48782D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POLYMEDIA</a:t>
          </a:r>
        </a:p>
        <a:p>
          <a:r>
            <a:rPr lang="it-IT" sz="1100" dirty="0"/>
            <a:t> + Funzioni</a:t>
          </a:r>
        </a:p>
        <a:p>
          <a:r>
            <a:rPr lang="it-IT" sz="1100" dirty="0"/>
            <a:t> </a:t>
          </a:r>
          <a:r>
            <a:rPr lang="it-IT" sz="1100" dirty="0" err="1"/>
            <a:t>media_tori</a:t>
          </a:r>
          <a:endParaRPr lang="it-IT" sz="1100" dirty="0"/>
        </a:p>
      </dgm:t>
    </dgm:pt>
    <dgm:pt modelId="{A6A3819D-248B-A24D-BC07-116385B74D6E}" type="parTrans" cxnId="{75E012CC-1D6A-BA47-869A-F1496855F2B4}">
      <dgm:prSet/>
      <dgm:spPr/>
      <dgm:t>
        <a:bodyPr/>
        <a:lstStyle/>
        <a:p>
          <a:endParaRPr lang="it-IT"/>
        </a:p>
      </dgm:t>
    </dgm:pt>
    <dgm:pt modelId="{7CA98D45-C0BE-9B46-A295-015243308BEB}" type="sibTrans" cxnId="{75E012CC-1D6A-BA47-869A-F1496855F2B4}">
      <dgm:prSet/>
      <dgm:spPr/>
      <dgm:t>
        <a:bodyPr/>
        <a:lstStyle/>
        <a:p>
          <a:endParaRPr lang="it-IT"/>
        </a:p>
      </dgm:t>
    </dgm:pt>
    <dgm:pt modelId="{6B23D8B8-67AF-DE41-8A24-0D686700FD73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multimedia</a:t>
          </a:r>
        </a:p>
        <a:p>
          <a:r>
            <a:rPr lang="it-IT" sz="1100" dirty="0">
              <a:solidFill>
                <a:schemeClr val="bg1"/>
              </a:solidFill>
            </a:rPr>
            <a:t>Learning </a:t>
          </a:r>
          <a:r>
            <a:rPr lang="it-IT" sz="1100" dirty="0" err="1">
              <a:solidFill>
                <a:schemeClr val="bg1"/>
              </a:solidFill>
            </a:rPr>
            <a:t>object</a:t>
          </a:r>
          <a:r>
            <a:rPr lang="it-IT" sz="1100" dirty="0">
              <a:solidFill>
                <a:schemeClr val="bg1"/>
              </a:solidFill>
            </a:rPr>
            <a:t> – nodo - net</a:t>
          </a:r>
        </a:p>
      </dgm:t>
    </dgm:pt>
    <dgm:pt modelId="{74BC5C43-CBD4-2D4C-9EA1-04DC3F164825}" type="parTrans" cxnId="{012B97F2-E347-EC46-B572-BF7A2E157D60}">
      <dgm:prSet/>
      <dgm:spPr/>
      <dgm:t>
        <a:bodyPr/>
        <a:lstStyle/>
        <a:p>
          <a:endParaRPr lang="it-IT"/>
        </a:p>
      </dgm:t>
    </dgm:pt>
    <dgm:pt modelId="{6922C17E-8A49-0841-8CA0-662FC17A5BE3}" type="sibTrans" cxnId="{012B97F2-E347-EC46-B572-BF7A2E157D60}">
      <dgm:prSet/>
      <dgm:spPr/>
      <dgm:t>
        <a:bodyPr/>
        <a:lstStyle/>
        <a:p>
          <a:endParaRPr lang="it-IT"/>
        </a:p>
      </dgm:t>
    </dgm:pt>
    <dgm:pt modelId="{CE97F4A7-AE0A-E945-B59B-59948CDF6579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DAD</a:t>
          </a:r>
        </a:p>
        <a:p>
          <a:r>
            <a:rPr lang="it-IT" sz="1100" dirty="0"/>
            <a:t>- Sequenza</a:t>
          </a:r>
        </a:p>
        <a:p>
          <a:r>
            <a:rPr lang="it-IT" sz="1100" dirty="0"/>
            <a:t>&gt; ruolo </a:t>
          </a:r>
          <a:r>
            <a:rPr lang="it-IT" sz="1100" dirty="0" err="1"/>
            <a:t>sogg</a:t>
          </a:r>
          <a:r>
            <a:rPr lang="it-IT" sz="1100" dirty="0"/>
            <a:t>.</a:t>
          </a:r>
        </a:p>
        <a:p>
          <a:r>
            <a:rPr lang="it-IT" sz="1100" dirty="0"/>
            <a:t>+ </a:t>
          </a:r>
          <a:r>
            <a:rPr lang="it-IT" sz="1100" dirty="0" err="1"/>
            <a:t>metacognizione</a:t>
          </a:r>
          <a:endParaRPr lang="it-IT" sz="1100" dirty="0"/>
        </a:p>
        <a:p>
          <a:endParaRPr lang="it-IT" sz="1100" dirty="0"/>
        </a:p>
      </dgm:t>
    </dgm:pt>
    <dgm:pt modelId="{ABCD22AA-350F-EE4B-A84F-6263D151B0A6}" type="parTrans" cxnId="{567EA5D4-B658-D34B-8408-FC854E64C036}">
      <dgm:prSet/>
      <dgm:spPr/>
      <dgm:t>
        <a:bodyPr/>
        <a:lstStyle/>
        <a:p>
          <a:endParaRPr lang="it-IT"/>
        </a:p>
      </dgm:t>
    </dgm:pt>
    <dgm:pt modelId="{EBCED5A2-AD31-EF47-BF51-30C356A60DD1}" type="sibTrans" cxnId="{567EA5D4-B658-D34B-8408-FC854E64C036}">
      <dgm:prSet/>
      <dgm:spPr/>
      <dgm:t>
        <a:bodyPr/>
        <a:lstStyle/>
        <a:p>
          <a:endParaRPr lang="it-IT"/>
        </a:p>
      </dgm:t>
    </dgm:pt>
    <dgm:pt modelId="{AC360EA2-A93F-6244-A400-F2D9E7DD8F34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Ecologie educative</a:t>
          </a:r>
        </a:p>
        <a:p>
          <a:r>
            <a:rPr lang="it-IT" sz="1100" dirty="0"/>
            <a:t>Contesti ≠</a:t>
          </a:r>
        </a:p>
        <a:p>
          <a:r>
            <a:rPr lang="it-IT" sz="1100" dirty="0"/>
            <a:t>Dissonanze? </a:t>
          </a:r>
        </a:p>
        <a:p>
          <a:r>
            <a:rPr lang="it-IT" sz="1100" dirty="0"/>
            <a:t>Regole interazione? </a:t>
          </a:r>
        </a:p>
        <a:p>
          <a:endParaRPr lang="it-IT" sz="1100" dirty="0"/>
        </a:p>
        <a:p>
          <a:r>
            <a:rPr lang="it-IT" sz="1100" dirty="0"/>
            <a:t> </a:t>
          </a:r>
        </a:p>
      </dgm:t>
    </dgm:pt>
    <dgm:pt modelId="{30438CFB-69A2-EA49-9868-A59AE1714228}" type="parTrans" cxnId="{483FCE37-03DE-B74C-A766-4AB1B657F06E}">
      <dgm:prSet/>
      <dgm:spPr/>
      <dgm:t>
        <a:bodyPr/>
        <a:lstStyle/>
        <a:p>
          <a:endParaRPr lang="it-IT"/>
        </a:p>
      </dgm:t>
    </dgm:pt>
    <dgm:pt modelId="{F77C8EDA-B364-3B42-9DB6-96AFC0201D2F}" type="sibTrans" cxnId="{483FCE37-03DE-B74C-A766-4AB1B657F06E}">
      <dgm:prSet/>
      <dgm:spPr/>
      <dgm:t>
        <a:bodyPr/>
        <a:lstStyle/>
        <a:p>
          <a:endParaRPr lang="it-IT"/>
        </a:p>
      </dgm:t>
    </dgm:pt>
    <dgm:pt modelId="{A3DE4ADA-93BB-0A4E-9E2A-68CFC3152003}">
      <dgm:prSet phldrT="[Testo]" custT="1"/>
      <dgm:spPr/>
      <dgm:t>
        <a:bodyPr/>
        <a:lstStyle/>
        <a:p>
          <a:r>
            <a:rPr lang="it-IT" sz="1400" b="1" dirty="0">
              <a:solidFill>
                <a:srgbClr val="FF0000"/>
              </a:solidFill>
            </a:rPr>
            <a:t>DISPERSIONE</a:t>
          </a:r>
        </a:p>
        <a:p>
          <a:r>
            <a:rPr lang="it-IT" sz="1200" dirty="0"/>
            <a:t>Digital divide</a:t>
          </a:r>
        </a:p>
        <a:p>
          <a:r>
            <a:rPr lang="it-IT" sz="1200" dirty="0"/>
            <a:t>Isolamento </a:t>
          </a:r>
        </a:p>
        <a:p>
          <a:r>
            <a:rPr lang="it-IT" sz="1200" dirty="0"/>
            <a:t>Obiettivi comuni ?</a:t>
          </a:r>
        </a:p>
      </dgm:t>
    </dgm:pt>
    <dgm:pt modelId="{46847959-EE25-2448-8062-D0370F2F2811}" type="parTrans" cxnId="{7211098F-8444-974B-BBDD-DCF355CAB27C}">
      <dgm:prSet/>
      <dgm:spPr/>
      <dgm:t>
        <a:bodyPr/>
        <a:lstStyle/>
        <a:p>
          <a:endParaRPr lang="it-IT"/>
        </a:p>
      </dgm:t>
    </dgm:pt>
    <dgm:pt modelId="{C4746403-3683-504B-A7B8-32CCFE4DB5E5}" type="sibTrans" cxnId="{7211098F-8444-974B-BBDD-DCF355CAB27C}">
      <dgm:prSet/>
      <dgm:spPr/>
      <dgm:t>
        <a:bodyPr/>
        <a:lstStyle/>
        <a:p>
          <a:endParaRPr lang="it-IT"/>
        </a:p>
      </dgm:t>
    </dgm:pt>
    <dgm:pt modelId="{7CEAC81B-ACA1-C243-9309-EDC281AA6DB4}" type="pres">
      <dgm:prSet presAssocID="{E40855F9-99C9-764B-964E-E9D703889426}" presName="cycle" presStyleCnt="0">
        <dgm:presLayoutVars>
          <dgm:dir/>
          <dgm:resizeHandles val="exact"/>
        </dgm:presLayoutVars>
      </dgm:prSet>
      <dgm:spPr/>
    </dgm:pt>
    <dgm:pt modelId="{901A2D18-F623-B247-940D-6048B0DF0987}" type="pres">
      <dgm:prSet presAssocID="{05E479D6-664C-9745-A7E5-81E6BF48782D}" presName="node" presStyleLbl="node1" presStyleIdx="0" presStyleCnt="5">
        <dgm:presLayoutVars>
          <dgm:bulletEnabled val="1"/>
        </dgm:presLayoutVars>
      </dgm:prSet>
      <dgm:spPr/>
    </dgm:pt>
    <dgm:pt modelId="{CE77CB64-ED08-7A42-8604-7FDE616972D3}" type="pres">
      <dgm:prSet presAssocID="{7CA98D45-C0BE-9B46-A295-015243308BEB}" presName="sibTrans" presStyleLbl="sibTrans2D1" presStyleIdx="0" presStyleCnt="5"/>
      <dgm:spPr/>
    </dgm:pt>
    <dgm:pt modelId="{047FF136-648E-524A-9D38-EAA2617709A5}" type="pres">
      <dgm:prSet presAssocID="{7CA98D45-C0BE-9B46-A295-015243308BEB}" presName="connectorText" presStyleLbl="sibTrans2D1" presStyleIdx="0" presStyleCnt="5"/>
      <dgm:spPr/>
    </dgm:pt>
    <dgm:pt modelId="{7072D1FC-5A69-EE4A-80BE-6942A6F9D12B}" type="pres">
      <dgm:prSet presAssocID="{6B23D8B8-67AF-DE41-8A24-0D686700FD73}" presName="node" presStyleLbl="node1" presStyleIdx="1" presStyleCnt="5">
        <dgm:presLayoutVars>
          <dgm:bulletEnabled val="1"/>
        </dgm:presLayoutVars>
      </dgm:prSet>
      <dgm:spPr/>
    </dgm:pt>
    <dgm:pt modelId="{F7AAD156-CDC8-9C43-B1E9-2B0CAAB44FE1}" type="pres">
      <dgm:prSet presAssocID="{6922C17E-8A49-0841-8CA0-662FC17A5BE3}" presName="sibTrans" presStyleLbl="sibTrans2D1" presStyleIdx="1" presStyleCnt="5"/>
      <dgm:spPr/>
    </dgm:pt>
    <dgm:pt modelId="{5EAD31B2-3EFB-4042-9FC8-6950953EFCB0}" type="pres">
      <dgm:prSet presAssocID="{6922C17E-8A49-0841-8CA0-662FC17A5BE3}" presName="connectorText" presStyleLbl="sibTrans2D1" presStyleIdx="1" presStyleCnt="5"/>
      <dgm:spPr/>
    </dgm:pt>
    <dgm:pt modelId="{D1F1DC45-A922-CD4F-ABA4-3EECA86CBF2E}" type="pres">
      <dgm:prSet presAssocID="{CE97F4A7-AE0A-E945-B59B-59948CDF6579}" presName="node" presStyleLbl="node1" presStyleIdx="2" presStyleCnt="5">
        <dgm:presLayoutVars>
          <dgm:bulletEnabled val="1"/>
        </dgm:presLayoutVars>
      </dgm:prSet>
      <dgm:spPr/>
    </dgm:pt>
    <dgm:pt modelId="{E56396EA-3FAB-BA49-A576-A26B13CB1A16}" type="pres">
      <dgm:prSet presAssocID="{EBCED5A2-AD31-EF47-BF51-30C356A60DD1}" presName="sibTrans" presStyleLbl="sibTrans2D1" presStyleIdx="2" presStyleCnt="5"/>
      <dgm:spPr/>
    </dgm:pt>
    <dgm:pt modelId="{520CDA21-3AD2-C948-909C-1119392ED859}" type="pres">
      <dgm:prSet presAssocID="{EBCED5A2-AD31-EF47-BF51-30C356A60DD1}" presName="connectorText" presStyleLbl="sibTrans2D1" presStyleIdx="2" presStyleCnt="5"/>
      <dgm:spPr/>
    </dgm:pt>
    <dgm:pt modelId="{EE9E43E3-6FDE-834B-B214-5F2215A77EA6}" type="pres">
      <dgm:prSet presAssocID="{AC360EA2-A93F-6244-A400-F2D9E7DD8F34}" presName="node" presStyleLbl="node1" presStyleIdx="3" presStyleCnt="5" custScaleX="125033" custScaleY="107578">
        <dgm:presLayoutVars>
          <dgm:bulletEnabled val="1"/>
        </dgm:presLayoutVars>
      </dgm:prSet>
      <dgm:spPr/>
    </dgm:pt>
    <dgm:pt modelId="{336744E5-005D-3340-B8CA-4A31551F4920}" type="pres">
      <dgm:prSet presAssocID="{F77C8EDA-B364-3B42-9DB6-96AFC0201D2F}" presName="sibTrans" presStyleLbl="sibTrans2D1" presStyleIdx="3" presStyleCnt="5"/>
      <dgm:spPr/>
    </dgm:pt>
    <dgm:pt modelId="{B0C8DFC5-D7B3-834F-8671-78BA29EBF741}" type="pres">
      <dgm:prSet presAssocID="{F77C8EDA-B364-3B42-9DB6-96AFC0201D2F}" presName="connectorText" presStyleLbl="sibTrans2D1" presStyleIdx="3" presStyleCnt="5"/>
      <dgm:spPr/>
    </dgm:pt>
    <dgm:pt modelId="{23EFF9D0-1D8C-9A4C-A218-9193C1E5F033}" type="pres">
      <dgm:prSet presAssocID="{A3DE4ADA-93BB-0A4E-9E2A-68CFC3152003}" presName="node" presStyleLbl="node1" presStyleIdx="4" presStyleCnt="5" custScaleX="122244" custScaleY="102911">
        <dgm:presLayoutVars>
          <dgm:bulletEnabled val="1"/>
        </dgm:presLayoutVars>
      </dgm:prSet>
      <dgm:spPr/>
    </dgm:pt>
    <dgm:pt modelId="{6B360A77-2F5E-4543-9067-C1DFDC58AB66}" type="pres">
      <dgm:prSet presAssocID="{C4746403-3683-504B-A7B8-32CCFE4DB5E5}" presName="sibTrans" presStyleLbl="sibTrans2D1" presStyleIdx="4" presStyleCnt="5"/>
      <dgm:spPr/>
    </dgm:pt>
    <dgm:pt modelId="{B07800D0-229F-BB47-8DE9-E2334FAA894C}" type="pres">
      <dgm:prSet presAssocID="{C4746403-3683-504B-A7B8-32CCFE4DB5E5}" presName="connectorText" presStyleLbl="sibTrans2D1" presStyleIdx="4" presStyleCnt="5"/>
      <dgm:spPr/>
    </dgm:pt>
  </dgm:ptLst>
  <dgm:cxnLst>
    <dgm:cxn modelId="{A1592D02-14B2-2548-954C-0CEA76658687}" type="presOf" srcId="{A3DE4ADA-93BB-0A4E-9E2A-68CFC3152003}" destId="{23EFF9D0-1D8C-9A4C-A218-9193C1E5F033}" srcOrd="0" destOrd="0" presId="urn:microsoft.com/office/officeart/2005/8/layout/cycle2"/>
    <dgm:cxn modelId="{4063F614-4302-834C-9A8C-C1DB559D5506}" type="presOf" srcId="{EBCED5A2-AD31-EF47-BF51-30C356A60DD1}" destId="{520CDA21-3AD2-C948-909C-1119392ED859}" srcOrd="1" destOrd="0" presId="urn:microsoft.com/office/officeart/2005/8/layout/cycle2"/>
    <dgm:cxn modelId="{4424B016-5475-0447-B158-D612BB2EF1A5}" type="presOf" srcId="{AC360EA2-A93F-6244-A400-F2D9E7DD8F34}" destId="{EE9E43E3-6FDE-834B-B214-5F2215A77EA6}" srcOrd="0" destOrd="0" presId="urn:microsoft.com/office/officeart/2005/8/layout/cycle2"/>
    <dgm:cxn modelId="{B0CB292C-0C97-CE43-AFD2-F38B830E6488}" type="presOf" srcId="{6B23D8B8-67AF-DE41-8A24-0D686700FD73}" destId="{7072D1FC-5A69-EE4A-80BE-6942A6F9D12B}" srcOrd="0" destOrd="0" presId="urn:microsoft.com/office/officeart/2005/8/layout/cycle2"/>
    <dgm:cxn modelId="{F4BEE72D-50F9-C74F-AAAA-282E7830A947}" type="presOf" srcId="{6922C17E-8A49-0841-8CA0-662FC17A5BE3}" destId="{5EAD31B2-3EFB-4042-9FC8-6950953EFCB0}" srcOrd="1" destOrd="0" presId="urn:microsoft.com/office/officeart/2005/8/layout/cycle2"/>
    <dgm:cxn modelId="{8D438731-3AEA-1841-B269-87B2F0BAC9C5}" type="presOf" srcId="{E40855F9-99C9-764B-964E-E9D703889426}" destId="{7CEAC81B-ACA1-C243-9309-EDC281AA6DB4}" srcOrd="0" destOrd="0" presId="urn:microsoft.com/office/officeart/2005/8/layout/cycle2"/>
    <dgm:cxn modelId="{483FCE37-03DE-B74C-A766-4AB1B657F06E}" srcId="{E40855F9-99C9-764B-964E-E9D703889426}" destId="{AC360EA2-A93F-6244-A400-F2D9E7DD8F34}" srcOrd="3" destOrd="0" parTransId="{30438CFB-69A2-EA49-9868-A59AE1714228}" sibTransId="{F77C8EDA-B364-3B42-9DB6-96AFC0201D2F}"/>
    <dgm:cxn modelId="{C10A896C-867D-A443-8C0D-1E84B6B1BE20}" type="presOf" srcId="{F77C8EDA-B364-3B42-9DB6-96AFC0201D2F}" destId="{B0C8DFC5-D7B3-834F-8671-78BA29EBF741}" srcOrd="1" destOrd="0" presId="urn:microsoft.com/office/officeart/2005/8/layout/cycle2"/>
    <dgm:cxn modelId="{CBC54F8B-CE4B-E148-A9D3-DD1FF2AC976E}" type="presOf" srcId="{7CA98D45-C0BE-9B46-A295-015243308BEB}" destId="{CE77CB64-ED08-7A42-8604-7FDE616972D3}" srcOrd="0" destOrd="0" presId="urn:microsoft.com/office/officeart/2005/8/layout/cycle2"/>
    <dgm:cxn modelId="{5D2CC88B-17D5-9142-92D1-EDC35DD5DA3B}" type="presOf" srcId="{C4746403-3683-504B-A7B8-32CCFE4DB5E5}" destId="{B07800D0-229F-BB47-8DE9-E2334FAA894C}" srcOrd="1" destOrd="0" presId="urn:microsoft.com/office/officeart/2005/8/layout/cycle2"/>
    <dgm:cxn modelId="{7211098F-8444-974B-BBDD-DCF355CAB27C}" srcId="{E40855F9-99C9-764B-964E-E9D703889426}" destId="{A3DE4ADA-93BB-0A4E-9E2A-68CFC3152003}" srcOrd="4" destOrd="0" parTransId="{46847959-EE25-2448-8062-D0370F2F2811}" sibTransId="{C4746403-3683-504B-A7B8-32CCFE4DB5E5}"/>
    <dgm:cxn modelId="{5E255B97-54E0-7748-B642-2654037DD64C}" type="presOf" srcId="{6922C17E-8A49-0841-8CA0-662FC17A5BE3}" destId="{F7AAD156-CDC8-9C43-B1E9-2B0CAAB44FE1}" srcOrd="0" destOrd="0" presId="urn:microsoft.com/office/officeart/2005/8/layout/cycle2"/>
    <dgm:cxn modelId="{F243709F-A842-9144-820A-91CDB8EA75A8}" type="presOf" srcId="{F77C8EDA-B364-3B42-9DB6-96AFC0201D2F}" destId="{336744E5-005D-3340-B8CA-4A31551F4920}" srcOrd="0" destOrd="0" presId="urn:microsoft.com/office/officeart/2005/8/layout/cycle2"/>
    <dgm:cxn modelId="{3F4159BF-1B0E-6948-867B-90A1EA264589}" type="presOf" srcId="{CE97F4A7-AE0A-E945-B59B-59948CDF6579}" destId="{D1F1DC45-A922-CD4F-ABA4-3EECA86CBF2E}" srcOrd="0" destOrd="0" presId="urn:microsoft.com/office/officeart/2005/8/layout/cycle2"/>
    <dgm:cxn modelId="{8E0DBACB-0FAD-6D40-B686-1E2358E15D43}" type="presOf" srcId="{7CA98D45-C0BE-9B46-A295-015243308BEB}" destId="{047FF136-648E-524A-9D38-EAA2617709A5}" srcOrd="1" destOrd="0" presId="urn:microsoft.com/office/officeart/2005/8/layout/cycle2"/>
    <dgm:cxn modelId="{75E012CC-1D6A-BA47-869A-F1496855F2B4}" srcId="{E40855F9-99C9-764B-964E-E9D703889426}" destId="{05E479D6-664C-9745-A7E5-81E6BF48782D}" srcOrd="0" destOrd="0" parTransId="{A6A3819D-248B-A24D-BC07-116385B74D6E}" sibTransId="{7CA98D45-C0BE-9B46-A295-015243308BEB}"/>
    <dgm:cxn modelId="{920D96CD-CD23-574C-B3C0-AF5540E34A50}" type="presOf" srcId="{C4746403-3683-504B-A7B8-32CCFE4DB5E5}" destId="{6B360A77-2F5E-4543-9067-C1DFDC58AB66}" srcOrd="0" destOrd="0" presId="urn:microsoft.com/office/officeart/2005/8/layout/cycle2"/>
    <dgm:cxn modelId="{C1C3F6D2-C6C7-5147-A8CC-9FFFA90D6C71}" type="presOf" srcId="{05E479D6-664C-9745-A7E5-81E6BF48782D}" destId="{901A2D18-F623-B247-940D-6048B0DF0987}" srcOrd="0" destOrd="0" presId="urn:microsoft.com/office/officeart/2005/8/layout/cycle2"/>
    <dgm:cxn modelId="{567EA5D4-B658-D34B-8408-FC854E64C036}" srcId="{E40855F9-99C9-764B-964E-E9D703889426}" destId="{CE97F4A7-AE0A-E945-B59B-59948CDF6579}" srcOrd="2" destOrd="0" parTransId="{ABCD22AA-350F-EE4B-A84F-6263D151B0A6}" sibTransId="{EBCED5A2-AD31-EF47-BF51-30C356A60DD1}"/>
    <dgm:cxn modelId="{012B97F2-E347-EC46-B572-BF7A2E157D60}" srcId="{E40855F9-99C9-764B-964E-E9D703889426}" destId="{6B23D8B8-67AF-DE41-8A24-0D686700FD73}" srcOrd="1" destOrd="0" parTransId="{74BC5C43-CBD4-2D4C-9EA1-04DC3F164825}" sibTransId="{6922C17E-8A49-0841-8CA0-662FC17A5BE3}"/>
    <dgm:cxn modelId="{ECE839F8-EA07-5845-AA87-E877C26280B0}" type="presOf" srcId="{EBCED5A2-AD31-EF47-BF51-30C356A60DD1}" destId="{E56396EA-3FAB-BA49-A576-A26B13CB1A16}" srcOrd="0" destOrd="0" presId="urn:microsoft.com/office/officeart/2005/8/layout/cycle2"/>
    <dgm:cxn modelId="{2B630288-7BA8-A048-A206-5D5695F92463}" type="presParOf" srcId="{7CEAC81B-ACA1-C243-9309-EDC281AA6DB4}" destId="{901A2D18-F623-B247-940D-6048B0DF0987}" srcOrd="0" destOrd="0" presId="urn:microsoft.com/office/officeart/2005/8/layout/cycle2"/>
    <dgm:cxn modelId="{2CABD3AD-484F-414F-B332-CEB7C3ABCE6E}" type="presParOf" srcId="{7CEAC81B-ACA1-C243-9309-EDC281AA6DB4}" destId="{CE77CB64-ED08-7A42-8604-7FDE616972D3}" srcOrd="1" destOrd="0" presId="urn:microsoft.com/office/officeart/2005/8/layout/cycle2"/>
    <dgm:cxn modelId="{7F8F4AC1-3C1F-6240-8F45-F5660B10D421}" type="presParOf" srcId="{CE77CB64-ED08-7A42-8604-7FDE616972D3}" destId="{047FF136-648E-524A-9D38-EAA2617709A5}" srcOrd="0" destOrd="0" presId="urn:microsoft.com/office/officeart/2005/8/layout/cycle2"/>
    <dgm:cxn modelId="{75C58F65-9C8D-B24B-AA4A-FA0607D7FF6E}" type="presParOf" srcId="{7CEAC81B-ACA1-C243-9309-EDC281AA6DB4}" destId="{7072D1FC-5A69-EE4A-80BE-6942A6F9D12B}" srcOrd="2" destOrd="0" presId="urn:microsoft.com/office/officeart/2005/8/layout/cycle2"/>
    <dgm:cxn modelId="{4713634A-0435-E74F-A46B-BBBF8086EBC6}" type="presParOf" srcId="{7CEAC81B-ACA1-C243-9309-EDC281AA6DB4}" destId="{F7AAD156-CDC8-9C43-B1E9-2B0CAAB44FE1}" srcOrd="3" destOrd="0" presId="urn:microsoft.com/office/officeart/2005/8/layout/cycle2"/>
    <dgm:cxn modelId="{C7BB666C-7379-0A4E-82F1-A7F63540F0F7}" type="presParOf" srcId="{F7AAD156-CDC8-9C43-B1E9-2B0CAAB44FE1}" destId="{5EAD31B2-3EFB-4042-9FC8-6950953EFCB0}" srcOrd="0" destOrd="0" presId="urn:microsoft.com/office/officeart/2005/8/layout/cycle2"/>
    <dgm:cxn modelId="{60DDE2B4-C295-2847-95D7-E940E2D068DB}" type="presParOf" srcId="{7CEAC81B-ACA1-C243-9309-EDC281AA6DB4}" destId="{D1F1DC45-A922-CD4F-ABA4-3EECA86CBF2E}" srcOrd="4" destOrd="0" presId="urn:microsoft.com/office/officeart/2005/8/layout/cycle2"/>
    <dgm:cxn modelId="{2DD5184D-74BD-2740-912B-0313A536E795}" type="presParOf" srcId="{7CEAC81B-ACA1-C243-9309-EDC281AA6DB4}" destId="{E56396EA-3FAB-BA49-A576-A26B13CB1A16}" srcOrd="5" destOrd="0" presId="urn:microsoft.com/office/officeart/2005/8/layout/cycle2"/>
    <dgm:cxn modelId="{E8AB0DE0-C5E7-B340-8156-26558D95F8C6}" type="presParOf" srcId="{E56396EA-3FAB-BA49-A576-A26B13CB1A16}" destId="{520CDA21-3AD2-C948-909C-1119392ED859}" srcOrd="0" destOrd="0" presId="urn:microsoft.com/office/officeart/2005/8/layout/cycle2"/>
    <dgm:cxn modelId="{16CAF47A-3E46-2C46-B2EC-25FE0DD10247}" type="presParOf" srcId="{7CEAC81B-ACA1-C243-9309-EDC281AA6DB4}" destId="{EE9E43E3-6FDE-834B-B214-5F2215A77EA6}" srcOrd="6" destOrd="0" presId="urn:microsoft.com/office/officeart/2005/8/layout/cycle2"/>
    <dgm:cxn modelId="{2425C3FD-7CC2-0840-8A56-B634E5410036}" type="presParOf" srcId="{7CEAC81B-ACA1-C243-9309-EDC281AA6DB4}" destId="{336744E5-005D-3340-B8CA-4A31551F4920}" srcOrd="7" destOrd="0" presId="urn:microsoft.com/office/officeart/2005/8/layout/cycle2"/>
    <dgm:cxn modelId="{34AD893D-8695-EE4D-83EA-4A592D5A5200}" type="presParOf" srcId="{336744E5-005D-3340-B8CA-4A31551F4920}" destId="{B0C8DFC5-D7B3-834F-8671-78BA29EBF741}" srcOrd="0" destOrd="0" presId="urn:microsoft.com/office/officeart/2005/8/layout/cycle2"/>
    <dgm:cxn modelId="{BA1DD4D9-F82B-D84E-9123-85A67B4B1E9C}" type="presParOf" srcId="{7CEAC81B-ACA1-C243-9309-EDC281AA6DB4}" destId="{23EFF9D0-1D8C-9A4C-A218-9193C1E5F033}" srcOrd="8" destOrd="0" presId="urn:microsoft.com/office/officeart/2005/8/layout/cycle2"/>
    <dgm:cxn modelId="{2BFC7815-688F-3C41-BB65-4BCC31DE0F35}" type="presParOf" srcId="{7CEAC81B-ACA1-C243-9309-EDC281AA6DB4}" destId="{6B360A77-2F5E-4543-9067-C1DFDC58AB66}" srcOrd="9" destOrd="0" presId="urn:microsoft.com/office/officeart/2005/8/layout/cycle2"/>
    <dgm:cxn modelId="{286FD587-4631-AA44-AF8B-A5334535075D}" type="presParOf" srcId="{6B360A77-2F5E-4543-9067-C1DFDC58AB66}" destId="{B07800D0-229F-BB47-8DE9-E2334FAA894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A2D18-F623-B247-940D-6048B0DF0987}">
      <dsp:nvSpPr>
        <dsp:cNvPr id="0" name=""/>
        <dsp:cNvSpPr/>
      </dsp:nvSpPr>
      <dsp:spPr>
        <a:xfrm>
          <a:off x="2454454" y="-24502"/>
          <a:ext cx="1357075" cy="1357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POLYMEDIA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 + Funzioni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 </a:t>
          </a:r>
          <a:r>
            <a:rPr lang="it-IT" sz="1100" kern="1200" dirty="0" err="1"/>
            <a:t>media_tori</a:t>
          </a:r>
          <a:endParaRPr lang="it-IT" sz="1100" kern="1200" dirty="0"/>
        </a:p>
      </dsp:txBody>
      <dsp:txXfrm>
        <a:off x="2653193" y="174237"/>
        <a:ext cx="959597" cy="959597"/>
      </dsp:txXfrm>
    </dsp:sp>
    <dsp:sp modelId="{CE77CB64-ED08-7A42-8604-7FDE616972D3}">
      <dsp:nvSpPr>
        <dsp:cNvPr id="0" name=""/>
        <dsp:cNvSpPr/>
      </dsp:nvSpPr>
      <dsp:spPr>
        <a:xfrm rot="2160000">
          <a:off x="3768459" y="1017501"/>
          <a:ext cx="360003" cy="45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3778772" y="1077362"/>
        <a:ext cx="252002" cy="274808"/>
      </dsp:txXfrm>
    </dsp:sp>
    <dsp:sp modelId="{7072D1FC-5A69-EE4A-80BE-6942A6F9D12B}">
      <dsp:nvSpPr>
        <dsp:cNvPr id="0" name=""/>
        <dsp:cNvSpPr/>
      </dsp:nvSpPr>
      <dsp:spPr>
        <a:xfrm>
          <a:off x="4101877" y="1172420"/>
          <a:ext cx="1357075" cy="1357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multimedia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solidFill>
                <a:schemeClr val="bg1"/>
              </a:solidFill>
            </a:rPr>
            <a:t>Learning </a:t>
          </a:r>
          <a:r>
            <a:rPr lang="it-IT" sz="1100" kern="1200" dirty="0" err="1">
              <a:solidFill>
                <a:schemeClr val="bg1"/>
              </a:solidFill>
            </a:rPr>
            <a:t>object</a:t>
          </a:r>
          <a:r>
            <a:rPr lang="it-IT" sz="1100" kern="1200" dirty="0">
              <a:solidFill>
                <a:schemeClr val="bg1"/>
              </a:solidFill>
            </a:rPr>
            <a:t> – nodo - net</a:t>
          </a:r>
        </a:p>
      </dsp:txBody>
      <dsp:txXfrm>
        <a:off x="4300616" y="1371159"/>
        <a:ext cx="959597" cy="959597"/>
      </dsp:txXfrm>
    </dsp:sp>
    <dsp:sp modelId="{F7AAD156-CDC8-9C43-B1E9-2B0CAAB44FE1}">
      <dsp:nvSpPr>
        <dsp:cNvPr id="0" name=""/>
        <dsp:cNvSpPr/>
      </dsp:nvSpPr>
      <dsp:spPr>
        <a:xfrm rot="6480000">
          <a:off x="4288932" y="2580593"/>
          <a:ext cx="360003" cy="45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10800000">
        <a:off x="4359620" y="2620837"/>
        <a:ext cx="252002" cy="274808"/>
      </dsp:txXfrm>
    </dsp:sp>
    <dsp:sp modelId="{D1F1DC45-A922-CD4F-ABA4-3EECA86CBF2E}">
      <dsp:nvSpPr>
        <dsp:cNvPr id="0" name=""/>
        <dsp:cNvSpPr/>
      </dsp:nvSpPr>
      <dsp:spPr>
        <a:xfrm>
          <a:off x="3472618" y="3109083"/>
          <a:ext cx="1357075" cy="13570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DAD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- Sequenza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&gt; ruolo </a:t>
          </a:r>
          <a:r>
            <a:rPr lang="it-IT" sz="1100" kern="1200" dirty="0" err="1"/>
            <a:t>sogg</a:t>
          </a:r>
          <a:r>
            <a:rPr lang="it-IT" sz="11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+ </a:t>
          </a:r>
          <a:r>
            <a:rPr lang="it-IT" sz="1100" kern="1200" dirty="0" err="1"/>
            <a:t>metacognizione</a:t>
          </a:r>
          <a:endParaRPr lang="it-IT" sz="11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</dsp:txBody>
      <dsp:txXfrm>
        <a:off x="3671357" y="3307822"/>
        <a:ext cx="959597" cy="959597"/>
      </dsp:txXfrm>
    </dsp:sp>
    <dsp:sp modelId="{E56396EA-3FAB-BA49-A576-A26B13CB1A16}">
      <dsp:nvSpPr>
        <dsp:cNvPr id="0" name=""/>
        <dsp:cNvSpPr/>
      </dsp:nvSpPr>
      <dsp:spPr>
        <a:xfrm rot="10800000">
          <a:off x="3090572" y="3558614"/>
          <a:ext cx="269978" cy="45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10800000">
        <a:off x="3171565" y="3650216"/>
        <a:ext cx="188985" cy="274808"/>
      </dsp:txXfrm>
    </dsp:sp>
    <dsp:sp modelId="{EE9E43E3-6FDE-834B-B214-5F2215A77EA6}">
      <dsp:nvSpPr>
        <dsp:cNvPr id="0" name=""/>
        <dsp:cNvSpPr/>
      </dsp:nvSpPr>
      <dsp:spPr>
        <a:xfrm>
          <a:off x="1266432" y="3057663"/>
          <a:ext cx="1696791" cy="1459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Ecologie educative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Contesti 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Dissonanze?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Regole interazione?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/>
            <a:t> </a:t>
          </a:r>
        </a:p>
      </dsp:txBody>
      <dsp:txXfrm>
        <a:off x="1514921" y="3271462"/>
        <a:ext cx="1199813" cy="1032316"/>
      </dsp:txXfrm>
    </dsp:sp>
    <dsp:sp modelId="{336744E5-005D-3340-B8CA-4A31551F4920}">
      <dsp:nvSpPr>
        <dsp:cNvPr id="0" name=""/>
        <dsp:cNvSpPr/>
      </dsp:nvSpPr>
      <dsp:spPr>
        <a:xfrm rot="15120000">
          <a:off x="1642074" y="2583957"/>
          <a:ext cx="312136" cy="45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 rot="10800000">
        <a:off x="1703363" y="2720088"/>
        <a:ext cx="218495" cy="274808"/>
      </dsp:txXfrm>
    </dsp:sp>
    <dsp:sp modelId="{23EFF9D0-1D8C-9A4C-A218-9193C1E5F033}">
      <dsp:nvSpPr>
        <dsp:cNvPr id="0" name=""/>
        <dsp:cNvSpPr/>
      </dsp:nvSpPr>
      <dsp:spPr>
        <a:xfrm>
          <a:off x="656096" y="1152668"/>
          <a:ext cx="1658943" cy="1396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srgbClr val="FF0000"/>
              </a:solidFill>
            </a:rPr>
            <a:t>DISPERSIONE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Digital divide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Isolamento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Obiettivi comuni ?</a:t>
          </a:r>
        </a:p>
      </dsp:txBody>
      <dsp:txXfrm>
        <a:off x="899043" y="1357192"/>
        <a:ext cx="1173049" cy="987531"/>
      </dsp:txXfrm>
    </dsp:sp>
    <dsp:sp modelId="{6B360A77-2F5E-4543-9067-C1DFDC58AB66}">
      <dsp:nvSpPr>
        <dsp:cNvPr id="0" name=""/>
        <dsp:cNvSpPr/>
      </dsp:nvSpPr>
      <dsp:spPr>
        <a:xfrm rot="19440000">
          <a:off x="2187599" y="999918"/>
          <a:ext cx="308247" cy="458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200" kern="1200"/>
        </a:p>
      </dsp:txBody>
      <dsp:txXfrm>
        <a:off x="2196429" y="1118697"/>
        <a:ext cx="215773" cy="274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71CF-6DE5-5B4A-9EC7-80B8B5349F84}" type="datetimeFigureOut">
              <a:rPr lang="it-IT" smtClean="0"/>
              <a:t>15/04/21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D5803-4AB1-BC4B-949E-969CD1D731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419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it-IT" sz="1200"/>
            </a:lvl1pPr>
            <a:extLst/>
          </a:lstStyle>
          <a:p>
            <a:fld id="{A8ADFD5B-A66C-449C-B6E8-FB716D07777D}" type="datetimeFigureOut">
              <a:rPr lang="en-US"/>
              <a:pPr/>
              <a:t>4/15/21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it-IT" sz="1200"/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it-IT" sz="1200"/>
            </a:lvl1pPr>
            <a:extLst/>
          </a:lstStyle>
          <a:p>
            <a:fld id="{CA5D3BF3-D352-46FC-8343-31F56E6730EA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65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it-IT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it-IT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kumimoji="0" lang="it-IT"/>
              <a:t>Fare clic per modificare lo stile del sottotitolo dello schema</a:t>
            </a:r>
            <a:endParaRPr kumimoji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it-IT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it-IT">
                <a:solidFill>
                  <a:srgbClr val="FFFFFF"/>
                </a:solidFill>
              </a:rPr>
              <a:pPr algn="ctr"/>
              <a:t>15/04/21</a:t>
            </a:fld>
            <a:endParaRPr kumimoji="0" lang="it-IT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it-IT" cap="all" baseline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77EA5-81FC-0F4C-868A-50D8060A987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7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86100"/>
            <a:ext cx="8915400" cy="658368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51729"/>
            <a:ext cx="8001000" cy="1391771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847165"/>
            <a:ext cx="7988300" cy="223570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39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it-IT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it-IT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it-IT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it-IT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it-IT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it-IT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24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it-IT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it-IT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it-IT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it-IT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chemeClr val="tx2"/>
                </a:solidFill>
              </a:rPr>
              <a:pPr/>
              <a:t>‹N›</a:t>
            </a:fld>
            <a:endParaRPr kumimoji="0" lang="it-IT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it-IT" sz="4200" b="0"/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it-IT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it-IT">
                <a:solidFill>
                  <a:srgbClr val="FFFFFF"/>
                </a:solidFill>
              </a:rPr>
              <a:pPr/>
              <a:t>‹N›</a:t>
            </a:fld>
            <a:endParaRPr kumimoji="0" lang="it-IT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it-IT" sz="1800"/>
            </a:lvl1pPr>
            <a:lvl2pPr eaLnBrk="1" latinLnBrk="0" hangingPunct="1">
              <a:buNone/>
              <a:defRPr kumimoji="0" lang="it-IT" sz="1200"/>
            </a:lvl2pPr>
            <a:lvl3pPr eaLnBrk="1" latinLnBrk="0" hangingPunct="1">
              <a:buNone/>
              <a:defRPr kumimoji="0" lang="it-IT" sz="1000"/>
            </a:lvl3pPr>
            <a:lvl4pPr eaLnBrk="1" latinLnBrk="0" hangingPunct="1">
              <a:buNone/>
              <a:defRPr kumimoji="0" lang="it-IT" sz="900"/>
            </a:lvl4pPr>
            <a:lvl5pPr eaLnBrk="1" latinLnBrk="0" hangingPunct="1"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it-IT" sz="3200"/>
            </a:lvl1pPr>
            <a:extLst/>
          </a:lstStyle>
          <a:p>
            <a:r>
              <a:rPr kumimoji="0" lang="it-IT"/>
              <a:t>Trascinare l'immagine su un segnaposto o fare clic sull'icona per aggiungerla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it-IT" sz="1700"/>
            </a:lvl1pPr>
            <a:lvl2pPr eaLnBrk="1" latinLnBrk="0" hangingPunct="1">
              <a:buFontTx/>
              <a:buNone/>
              <a:defRPr kumimoji="0" lang="it-IT" sz="1200"/>
            </a:lvl2pPr>
            <a:lvl3pPr eaLnBrk="1" latinLnBrk="0" hangingPunct="1">
              <a:buFontTx/>
              <a:buNone/>
              <a:defRPr kumimoji="0" lang="it-IT" sz="1000"/>
            </a:lvl3pPr>
            <a:lvl4pPr eaLnBrk="1" latinLnBrk="0" hangingPunct="1">
              <a:buFontTx/>
              <a:buNone/>
              <a:defRPr kumimoji="0" lang="it-IT" sz="900"/>
            </a:lvl4pPr>
            <a:lvl5pPr eaLnBrk="1" latinLnBrk="0" hangingPunct="1">
              <a:buFontTx/>
              <a:buNone/>
              <a:defRPr kumimoji="0" lang="it-IT"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it-IT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kumimoji="0" lang="it-IT"/>
              <a:t>Fare clic per modificare stile</a:t>
            </a:r>
            <a:endParaRPr kumimoji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kumimoji="0" lang="en-US"/>
              <a:pPr/>
              <a:t>4/15/21</a:t>
            </a:fld>
            <a:endParaRPr kumimoji="0" lang="it-IT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it-IT" sz="2800"/>
            </a:lvl1pPr>
            <a:extLst/>
          </a:lstStyle>
          <a:p>
            <a:pPr algn="ctr"/>
            <a:fld id="{8F82E0A0-C266-4798-8C8F-B9F91E9DA37E}" type="slidenum">
              <a:rPr kumimoji="0" lang="it-IT" sz="28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gli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it-IT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/>
              <a:pPr/>
              <a:t>4/15/21</a:t>
            </a:fld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it-IT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it-IT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it-IT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it-IT" sz="1400" b="1">
                <a:solidFill>
                  <a:srgbClr val="FFFFFF"/>
                </a:solidFill>
              </a:rPr>
              <a:pPr algn="ctr"/>
              <a:t>‹N›</a:t>
            </a:fld>
            <a:endParaRPr kumimoji="0" lang="it-IT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it-IT"/>
              <a:t>Fare clic per modificare stile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2" r:id="rId11"/>
  </p:sldLayoutIdLst>
  <p:txStyles>
    <p:titleStyle>
      <a:lvl1pPr algn="l" rtl="0" eaLnBrk="1" latinLnBrk="0" hangingPunct="1">
        <a:spcBef>
          <a:spcPct val="0"/>
        </a:spcBef>
        <a:buNone/>
        <a:defRPr kumimoji="0" lang="it-IT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it-IT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it-IT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it-IT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it-IT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it-IT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zFmpLrSjKA" TargetMode="External"/><Relationship Id="rId2" Type="http://schemas.openxmlformats.org/officeDocument/2006/relationships/hyperlink" Target="https://www.youtube.com/watch?v=K5O8IXDaxgQ" TargetMode="Externa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Antropologia cognitiva </a:t>
            </a:r>
            <a:br>
              <a:rPr lang="it-IT" dirty="0"/>
            </a:br>
            <a:r>
              <a:rPr lang="it-IT" dirty="0"/>
              <a:t>Pensiero e comunicazione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Linguaggio e comunicazione</a:t>
            </a:r>
          </a:p>
          <a:p>
            <a:r>
              <a:rPr lang="it-IT" dirty="0"/>
              <a:t>Processi cognitivi</a:t>
            </a:r>
          </a:p>
          <a:p>
            <a:r>
              <a:rPr lang="it-IT" dirty="0"/>
              <a:t>Azioni simboliche</a:t>
            </a:r>
          </a:p>
          <a:p>
            <a:r>
              <a:rPr lang="it-IT" dirty="0"/>
              <a:t>Trasferimento culturale</a:t>
            </a:r>
          </a:p>
          <a:p>
            <a:r>
              <a:rPr lang="it-IT" dirty="0"/>
              <a:t>Memoria e apprendimento</a:t>
            </a:r>
          </a:p>
          <a:p>
            <a:r>
              <a:rPr lang="it-IT" dirty="0"/>
              <a:t>Tempo / spazio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494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Segnaposto contenuto 3" descr="pinguini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03" r="-23303"/>
          <a:stretch>
            <a:fillRect/>
          </a:stretch>
        </p:blipFill>
        <p:spPr>
          <a:xfrm>
            <a:off x="-1219200" y="0"/>
            <a:ext cx="7610475" cy="2752725"/>
          </a:xfrm>
        </p:spPr>
      </p:pic>
      <p:pic>
        <p:nvPicPr>
          <p:cNvPr id="39938" name="Immagine 4" descr="200321_3343804_lepre_13149365_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0566"/>
            <a:ext cx="4495800" cy="25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sellaDiTesto 7"/>
          <p:cNvSpPr txBox="1">
            <a:spLocks noChangeArrowheads="1"/>
          </p:cNvSpPr>
          <p:nvPr/>
        </p:nvSpPr>
        <p:spPr bwMode="auto">
          <a:xfrm>
            <a:off x="609600" y="3086100"/>
            <a:ext cx="213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Ai bordi delle categorie</a:t>
            </a:r>
          </a:p>
          <a:p>
            <a:pPr eaLnBrk="1" hangingPunct="1"/>
            <a:endParaRPr lang="it-IT" sz="1800"/>
          </a:p>
        </p:txBody>
      </p:sp>
      <p:sp>
        <p:nvSpPr>
          <p:cNvPr id="39940" name="CasellaDiTesto 4"/>
          <p:cNvSpPr txBox="1">
            <a:spLocks noChangeArrowheads="1"/>
          </p:cNvSpPr>
          <p:nvPr/>
        </p:nvSpPr>
        <p:spPr bwMode="auto">
          <a:xfrm>
            <a:off x="6400800" y="142875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M. Douglas </a:t>
            </a:r>
          </a:p>
          <a:p>
            <a:pPr eaLnBrk="1" hangingPunct="1"/>
            <a:r>
              <a:rPr lang="it-IT" sz="1800"/>
              <a:t>Animali ‘impuri’</a:t>
            </a:r>
          </a:p>
        </p:txBody>
      </p:sp>
    </p:spTree>
    <p:extLst>
      <p:ext uri="{BB962C8B-B14F-4D97-AF65-F5344CB8AC3E}">
        <p14:creationId xmlns:p14="http://schemas.microsoft.com/office/powerpoint/2010/main" val="1254432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entury Gothic" charset="0"/>
                <a:ea typeface="ＭＳ Ｐゴシック" charset="0"/>
                <a:cs typeface="ＭＳ Ｐゴシック" charset="0"/>
              </a:rPr>
              <a:t>	Categoria?</a:t>
            </a:r>
          </a:p>
        </p:txBody>
      </p:sp>
      <p:sp>
        <p:nvSpPr>
          <p:cNvPr id="3891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Immagine 3" descr="pipistrell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1853"/>
            <a:ext cx="7264400" cy="365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Segnaposto contenuto 3" descr="pipistrel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57" r="-19257"/>
          <a:stretch>
            <a:fillRect/>
          </a:stretch>
        </p:blipFill>
        <p:spPr bwMode="auto">
          <a:xfrm>
            <a:off x="4114800" y="1"/>
            <a:ext cx="6248400" cy="225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70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 dirty="0">
                <a:ea typeface="ＭＳ Ｐゴシック" charset="0"/>
                <a:cs typeface="ＭＳ Ｐゴシック" charset="0"/>
              </a:rPr>
              <a:t>dai prototipi agli schemi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prototipi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= modo di organizzare la percezione del mondo circostante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Schemi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= </a:t>
            </a:r>
            <a:r>
              <a:rPr lang="it-IT" sz="2400" dirty="0" err="1">
                <a:ea typeface="ＭＳ Ｐゴシック" charset="0"/>
                <a:cs typeface="ＭＳ Ｐゴシック" charset="0"/>
              </a:rPr>
              <a:t>framework</a:t>
            </a: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per individuare e ordinare la realtà, possibilità concettuale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400" dirty="0">
                <a:ea typeface="ＭＳ Ｐゴシック" charset="0"/>
                <a:cs typeface="ＭＳ Ｐゴシック" charset="0"/>
              </a:rPr>
              <a:t>“lo </a:t>
            </a: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schema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è una cornice organizzata di oggetti e di relazioni che deve essere riempita di dettagli concreti. Un </a:t>
            </a: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prototipo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è un gruppo specifico di aspettative culturalmente determinate” (D’</a:t>
            </a:r>
            <a:r>
              <a:rPr lang="it-IT" sz="2400" dirty="0" err="1">
                <a:ea typeface="ＭＳ Ｐゴシック" charset="0"/>
                <a:cs typeface="ＭＳ Ｐゴシック" charset="0"/>
              </a:rPr>
              <a:t>Andrade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endParaRPr lang="it-IT" sz="24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1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 dirty="0">
                <a:ea typeface="ＭＳ Ｐゴシック" charset="0"/>
                <a:cs typeface="ＭＳ Ｐゴシック" charset="0"/>
              </a:rPr>
              <a:t>Percezione e cognizione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5900"/>
            <a:ext cx="8458200" cy="308610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ea typeface="ＭＳ Ｐゴシック" charset="0"/>
                <a:cs typeface="ＭＳ Ｐゴシック" charset="0"/>
              </a:rPr>
              <a:t>pensiero </a:t>
            </a: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concreto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e </a:t>
            </a: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astratto</a:t>
            </a:r>
          </a:p>
          <a:p>
            <a:pPr eaLnBrk="1" hangingPunct="1"/>
            <a:r>
              <a:rPr lang="it-IT" sz="2400" dirty="0">
                <a:ea typeface="ＭＳ Ｐゴシック" charset="0"/>
                <a:cs typeface="ＭＳ Ｐゴシック" charset="0"/>
              </a:rPr>
              <a:t>natura </a:t>
            </a:r>
            <a:r>
              <a:rPr lang="it-IT" sz="24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socialmente determinata 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del pensiero:</a:t>
            </a:r>
          </a:p>
          <a:p>
            <a:pPr lvl="1" eaLnBrk="1" hangingPunct="1"/>
            <a:r>
              <a:rPr lang="it-IT" sz="2000" b="1" dirty="0">
                <a:solidFill>
                  <a:srgbClr val="259EAC"/>
                </a:solidFill>
                <a:ea typeface="ＭＳ Ｐゴシック" charset="0"/>
              </a:rPr>
              <a:t>processi cognitivi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 dirty="0">
                <a:ea typeface="ＭＳ Ｐゴシック" charset="0"/>
              </a:rPr>
              <a:t>	universali e identiche (astrazione, categorizzazione, induzione e deduzione)</a:t>
            </a:r>
            <a:endParaRPr lang="it-IT" sz="2000" dirty="0">
              <a:solidFill>
                <a:schemeClr val="hlink"/>
              </a:solidFill>
              <a:ea typeface="ＭＳ Ｐゴシック" charset="0"/>
            </a:endParaRPr>
          </a:p>
          <a:p>
            <a:pPr lvl="1" eaLnBrk="1" hangingPunct="1"/>
            <a:r>
              <a:rPr lang="it-IT" sz="2000" b="1" dirty="0">
                <a:solidFill>
                  <a:srgbClr val="259EAC"/>
                </a:solidFill>
                <a:ea typeface="ＭＳ Ｐゴシック" charset="0"/>
              </a:rPr>
              <a:t>sistemi cognitivi funzionali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 dirty="0">
                <a:solidFill>
                  <a:schemeClr val="hlink"/>
                </a:solidFill>
                <a:ea typeface="ＭＳ Ｐゴシック" charset="0"/>
              </a:rPr>
              <a:t>	</a:t>
            </a:r>
            <a:r>
              <a:rPr lang="it-IT" sz="2000" dirty="0">
                <a:ea typeface="ＭＳ Ｐゴシック" charset="0"/>
              </a:rPr>
              <a:t>prodotti del contesto culturale in cui si attivano i processi elementari</a:t>
            </a:r>
          </a:p>
          <a:p>
            <a:pPr lvl="1" eaLnBrk="1" hangingPunct="1">
              <a:buFont typeface="Wingdings" charset="0"/>
              <a:buNone/>
            </a:pPr>
            <a:r>
              <a:rPr lang="it-IT" sz="2000" dirty="0">
                <a:ea typeface="ＭＳ Ｐゴシック" charset="0"/>
              </a:rPr>
              <a:t>	Strategie di organizzazione dei processi cognitivi</a:t>
            </a:r>
          </a:p>
        </p:txBody>
      </p:sp>
    </p:spTree>
    <p:extLst>
      <p:ext uri="{BB962C8B-B14F-4D97-AF65-F5344CB8AC3E}">
        <p14:creationId xmlns:p14="http://schemas.microsoft.com/office/powerpoint/2010/main" val="22631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400" dirty="0">
                <a:ea typeface="ＭＳ Ｐゴシック" charset="0"/>
                <a:cs typeface="ＭＳ Ｐゴシック" charset="0"/>
              </a:rPr>
              <a:t>Stili cognitivi differenti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it-IT" sz="2600" dirty="0">
                <a:ea typeface="ＭＳ Ｐゴシック" charset="0"/>
                <a:cs typeface="ＭＳ Ｐゴシック" charset="0"/>
              </a:rPr>
              <a:t>individui di diversi ambiti culturali: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 dirty="0">
                <a:ea typeface="ＭＳ Ｐゴシック" charset="0"/>
              </a:rPr>
              <a:t>	stile cognitivo </a:t>
            </a:r>
            <a:r>
              <a:rPr lang="it-IT" sz="2200" dirty="0">
                <a:solidFill>
                  <a:srgbClr val="259EAC"/>
                </a:solidFill>
                <a:ea typeface="ＭＳ Ｐゴシック" charset="0"/>
              </a:rPr>
              <a:t>GLOBALE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 dirty="0">
                <a:ea typeface="ＭＳ Ｐゴシック" charset="0"/>
              </a:rPr>
              <a:t>	dalla totalità del fenomeno alla particolarità degli elementi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200" dirty="0">
                <a:ea typeface="ＭＳ Ｐゴシック" charset="0"/>
              </a:rPr>
              <a:t>	stile cognitivo </a:t>
            </a:r>
            <a:r>
              <a:rPr lang="it-IT" sz="2200" dirty="0">
                <a:solidFill>
                  <a:srgbClr val="259EAC"/>
                </a:solidFill>
                <a:ea typeface="ＭＳ Ｐゴシック" charset="0"/>
              </a:rPr>
              <a:t>ARTICOLATO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200" dirty="0">
                <a:ea typeface="ＭＳ Ｐゴシック" charset="0"/>
              </a:rPr>
              <a:t>	dalla considerazione dei singoli elementi dell’esperienza alla totalità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6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it-IT" sz="2600" dirty="0">
                <a:ea typeface="ＭＳ Ｐゴシック" charset="0"/>
                <a:cs typeface="ＭＳ Ｐゴシック" charset="0"/>
              </a:rPr>
              <a:t>logico/prelogico, moderno/tradizionale ecc. non opposizione ma continuum </a:t>
            </a:r>
          </a:p>
        </p:txBody>
      </p:sp>
    </p:spTree>
    <p:extLst>
      <p:ext uri="{BB962C8B-B14F-4D97-AF65-F5344CB8AC3E}">
        <p14:creationId xmlns:p14="http://schemas.microsoft.com/office/powerpoint/2010/main" val="427827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000">
                <a:latin typeface="Eurostile" charset="0"/>
                <a:ea typeface="ＭＳ Ｐゴシック" charset="0"/>
                <a:cs typeface="ＭＳ Ｐゴシック" charset="0"/>
              </a:rPr>
              <a:t>Comunicazione orale e scritta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57350"/>
            <a:ext cx="8458200" cy="3399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la  scrittura influenza il pensiero e la comunicazione 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oralità </a:t>
            </a:r>
            <a:r>
              <a:rPr lang="it-IT" sz="2400" dirty="0">
                <a:solidFill>
                  <a:schemeClr val="bg2">
                    <a:lumMod val="25000"/>
                  </a:schemeClr>
                </a:solidFill>
                <a:ea typeface="ＭＳ Ｐゴシック" charset="0"/>
                <a:cs typeface="ＭＳ Ｐゴシック" charset="0"/>
              </a:rPr>
              <a:t>primaria, diffusa, ristretta,  e secondaria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it-IT" sz="2400" dirty="0">
              <a:solidFill>
                <a:schemeClr val="hlink"/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culture a oralità diffusa (cantastorie, </a:t>
            </a:r>
            <a:r>
              <a:rPr lang="it-IT" sz="2400" dirty="0" err="1">
                <a:ea typeface="ＭＳ Ｐゴシック" charset="0"/>
                <a:cs typeface="ＭＳ Ｐゴシック" charset="0"/>
              </a:rPr>
              <a:t>griot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 ecc.)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ea typeface="ＭＳ Ｐゴシック" charset="0"/>
              </a:rPr>
              <a:t>mezzi mnemonici, formule fisse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ea typeface="ＭＳ Ｐゴシック" charset="0"/>
              </a:rPr>
              <a:t>modelli prestabiliti e fissi nel tempo</a:t>
            </a:r>
          </a:p>
          <a:p>
            <a:pPr lvl="1" eaLnBrk="1" hangingPunct="1">
              <a:lnSpc>
                <a:spcPct val="80000"/>
              </a:lnSpc>
            </a:pPr>
            <a:r>
              <a:rPr lang="it-IT" sz="2000" dirty="0">
                <a:ea typeface="ＭＳ Ｐゴシック" charset="0"/>
              </a:rPr>
              <a:t>comunicazione in presenza</a:t>
            </a:r>
          </a:p>
        </p:txBody>
      </p:sp>
    </p:spTree>
    <p:extLst>
      <p:ext uri="{BB962C8B-B14F-4D97-AF65-F5344CB8AC3E}">
        <p14:creationId xmlns:p14="http://schemas.microsoft.com/office/powerpoint/2010/main" val="308820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1685"/>
            <a:ext cx="8001000" cy="912019"/>
          </a:xfrm>
        </p:spPr>
        <p:txBody>
          <a:bodyPr/>
          <a:lstStyle/>
          <a:p>
            <a:pPr eaLnBrk="1" hangingPunct="1"/>
            <a:r>
              <a:rPr lang="it-IT" sz="3400" dirty="0">
                <a:latin typeface="+mn-lt"/>
                <a:ea typeface="ＭＳ Ｐゴシック" charset="0"/>
                <a:cs typeface="ＭＳ Ｐゴシック" charset="0"/>
              </a:rPr>
              <a:t>Parola, corpo, percezione del mondo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869281"/>
            <a:ext cx="8153400" cy="30861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in assenza di scrittura le parole sono eventi, non hanno esistenza visiva</a:t>
            </a: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culture orali verbo-motorie: </a:t>
            </a:r>
          </a:p>
          <a:p>
            <a:pPr marL="0" lvl="1" indent="0" eaLnBrk="1" hangingPunct="1">
              <a:spcBef>
                <a:spcPts val="2000"/>
              </a:spcBef>
              <a:buClr>
                <a:schemeClr val="accent1"/>
              </a:buClr>
              <a:buNone/>
              <a:defRPr/>
            </a:pPr>
            <a:r>
              <a:rPr lang="it-IT" sz="2000" dirty="0">
                <a:ea typeface="ＭＳ Ｐゴシック" charset="0"/>
              </a:rPr>
              <a:t>	(</a:t>
            </a:r>
            <a:r>
              <a:rPr lang="it-IT" sz="2000" dirty="0" err="1">
                <a:ea typeface="ＭＳ Ｐゴシック" charset="0"/>
              </a:rPr>
              <a:t>battle</a:t>
            </a:r>
            <a:r>
              <a:rPr lang="it-IT" sz="2000" dirty="0">
                <a:ea typeface="ＭＳ Ｐゴシック" charset="0"/>
              </a:rPr>
              <a:t>)</a:t>
            </a:r>
            <a:endParaRPr lang="it-IT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	linguaggio = azione, non pensiero</a:t>
            </a: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oralità e memoria: società omeostatica e selettiva </a:t>
            </a:r>
          </a:p>
          <a:p>
            <a:pPr eaLnBrk="1" hangingPunct="1">
              <a:defRPr/>
            </a:pPr>
            <a:r>
              <a:rPr lang="it-IT" dirty="0">
                <a:ea typeface="ＭＳ Ｐゴシック" charset="0"/>
                <a:cs typeface="ＭＳ Ｐゴシック" charset="0"/>
              </a:rPr>
              <a:t>conoscenze funzionali per il presente</a:t>
            </a: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it-IT" sz="2000" dirty="0">
              <a:latin typeface="Eurostile" charset="0"/>
              <a:ea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it-IT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7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5738"/>
            <a:ext cx="77724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>
                <a:latin typeface="+mn-lt"/>
                <a:ea typeface="ＭＳ Ｐゴシック" charset="0"/>
                <a:cs typeface="ＭＳ Ｐゴシック" charset="0"/>
              </a:rPr>
              <a:t>CULTURE VERBO-MOTORIE: DIRE = FARE </a:t>
            </a:r>
            <a:br>
              <a:rPr lang="it-IT" sz="2400" dirty="0">
                <a:latin typeface="+mn-lt"/>
                <a:ea typeface="ＭＳ Ｐゴシック" charset="0"/>
                <a:cs typeface="ＭＳ Ｐゴシック" charset="0"/>
              </a:rPr>
            </a:br>
            <a:r>
              <a:rPr lang="it-IT" sz="2400" dirty="0">
                <a:latin typeface="+mn-lt"/>
                <a:ea typeface="ＭＳ Ｐゴシック" charset="0"/>
                <a:cs typeface="ＭＳ Ｐゴシック" charset="0"/>
              </a:rPr>
              <a:t>(AUSTIN, </a:t>
            </a:r>
            <a:r>
              <a:rPr lang="it-IT" sz="2400" dirty="0" err="1">
                <a:latin typeface="+mn-lt"/>
                <a:ea typeface="ＭＳ Ｐゴシック" charset="0"/>
                <a:cs typeface="ＭＳ Ｐゴシック" charset="0"/>
              </a:rPr>
              <a:t>performatività</a:t>
            </a:r>
            <a:r>
              <a:rPr lang="it-IT" sz="2400" dirty="0"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28750"/>
            <a:ext cx="8326437" cy="3200400"/>
          </a:xfrm>
        </p:spPr>
        <p:txBody>
          <a:bodyPr>
            <a:no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sz="1800" dirty="0">
                <a:ea typeface="ＭＳ Ｐゴシック" charset="0"/>
                <a:cs typeface="ＭＳ Ｐゴシック" charset="0"/>
              </a:rPr>
              <a:t>la </a:t>
            </a:r>
            <a:r>
              <a:rPr lang="it-IT" sz="18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scrittura 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come “</a:t>
            </a:r>
            <a:r>
              <a:rPr lang="it-IT" altLang="ja-JP" sz="1800" dirty="0" err="1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domesticamento</a:t>
            </a:r>
            <a:r>
              <a:rPr lang="it-IT" altLang="ja-JP" sz="18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 del pensiero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sz="1800" dirty="0">
                <a:ea typeface="ＭＳ Ｐゴシック" charset="0"/>
                <a:cs typeface="ＭＳ Ｐゴシック" charset="0"/>
              </a:rPr>
              <a:t>  (</a:t>
            </a:r>
            <a:r>
              <a:rPr lang="it-IT" altLang="ja-JP" sz="1800" dirty="0" err="1">
                <a:ea typeface="ＭＳ Ｐゴシック" charset="0"/>
                <a:cs typeface="ＭＳ Ｐゴシック" charset="0"/>
              </a:rPr>
              <a:t>J</a:t>
            </a:r>
            <a:r>
              <a:rPr lang="it-IT" altLang="ja-JP" sz="1800" dirty="0">
                <a:ea typeface="ＭＳ Ｐゴシック" charset="0"/>
                <a:cs typeface="ＭＳ Ｐゴシック" charset="0"/>
              </a:rPr>
              <a:t>. Goody1977)</a:t>
            </a:r>
          </a:p>
          <a:p>
            <a:pPr eaLnBrk="1" hangingPunct="1">
              <a:lnSpc>
                <a:spcPct val="130000"/>
              </a:lnSpc>
            </a:pPr>
            <a:r>
              <a:rPr lang="it-IT" sz="1800" dirty="0">
                <a:ea typeface="ＭＳ Ｐゴシック" charset="0"/>
                <a:cs typeface="ＭＳ Ｐゴシック" charset="0"/>
              </a:rPr>
              <a:t>supporto materiale permette la durata delle informazioni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1800" dirty="0">
                <a:ea typeface="ＭＳ Ｐゴシック" charset="0"/>
                <a:cs typeface="ＭＳ Ｐゴシック" charset="0"/>
              </a:rPr>
              <a:t>	 </a:t>
            </a:r>
            <a:r>
              <a:rPr lang="it-IT" sz="1800" dirty="0">
                <a:ea typeface="ＭＳ Ｐゴシック" charset="0"/>
                <a:cs typeface="ＭＳ Ｐゴシック" charset="0"/>
                <a:sym typeface="Symbol" charset="0"/>
              </a:rPr>
              <a:t> sviluppo delle </a:t>
            </a:r>
            <a:r>
              <a:rPr lang="it-IT" sz="1800" dirty="0">
                <a:solidFill>
                  <a:srgbClr val="259EAC"/>
                </a:solidFill>
                <a:ea typeface="ＭＳ Ｐゴシック" charset="0"/>
                <a:cs typeface="ＭＳ Ｐゴシック" charset="0"/>
                <a:sym typeface="Symbol" charset="0"/>
              </a:rPr>
              <a:t>formalizzazione</a:t>
            </a:r>
            <a:r>
              <a:rPr lang="it-IT" sz="1800" dirty="0">
                <a:ea typeface="ＭＳ Ｐゴシック" charset="0"/>
                <a:cs typeface="ＭＳ Ｐゴシック" charset="0"/>
                <a:sym typeface="Symbol" charset="0"/>
              </a:rPr>
              <a:t>  e </a:t>
            </a:r>
            <a:r>
              <a:rPr lang="it-IT" sz="1800" dirty="0">
                <a:solidFill>
                  <a:srgbClr val="259EAC"/>
                </a:solidFill>
                <a:ea typeface="ＭＳ Ｐゴシック" charset="0"/>
                <a:cs typeface="ＭＳ Ｐゴシック" charset="0"/>
                <a:sym typeface="Symbol" charset="0"/>
              </a:rPr>
              <a:t>logica</a:t>
            </a:r>
            <a:endParaRPr lang="it-IT" sz="18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1800" dirty="0">
                <a:ea typeface="ＭＳ Ｐゴシック" charset="0"/>
                <a:cs typeface="ＭＳ Ｐゴシック" charset="0"/>
              </a:rPr>
              <a:t>attività </a:t>
            </a:r>
            <a:r>
              <a:rPr lang="it-IT" sz="1800" dirty="0" err="1">
                <a:ea typeface="ＭＳ Ｐゴシック" charset="0"/>
                <a:cs typeface="ＭＳ Ｐゴシック" charset="0"/>
              </a:rPr>
              <a:t>psico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-cognitiva nel contesto d’esperienza (</a:t>
            </a:r>
            <a:r>
              <a:rPr lang="it-IT" sz="1800" dirty="0" err="1">
                <a:ea typeface="ＭＳ Ｐゴシック" charset="0"/>
                <a:cs typeface="ＭＳ Ｐゴシック" charset="0"/>
              </a:rPr>
              <a:t>L.Vygotskij</a:t>
            </a:r>
            <a:r>
              <a:rPr lang="it-IT" sz="1800" dirty="0"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1800" dirty="0">
                <a:ea typeface="ＭＳ Ｐゴシック" charset="0"/>
                <a:cs typeface="ＭＳ Ｐゴシック" charset="0"/>
                <a:sym typeface="Symbol" charset="0"/>
              </a:rPr>
              <a:t>	Es. categorie (</a:t>
            </a:r>
            <a:r>
              <a:rPr lang="it-IT" sz="1800" dirty="0" err="1">
                <a:ea typeface="ＭＳ Ｐゴシック" charset="0"/>
                <a:cs typeface="ＭＳ Ｐゴシック" charset="0"/>
                <a:sym typeface="Symbol" charset="0"/>
              </a:rPr>
              <a:t>R</a:t>
            </a:r>
            <a:r>
              <a:rPr lang="it-IT" sz="1800" dirty="0">
                <a:ea typeface="ＭＳ Ｐゴシック" charset="0"/>
                <a:cs typeface="ＭＳ Ｐゴシック" charset="0"/>
                <a:sym typeface="Symbol" charset="0"/>
              </a:rPr>
              <a:t>. </a:t>
            </a:r>
            <a:r>
              <a:rPr lang="it-IT" sz="1800" dirty="0" err="1">
                <a:ea typeface="ＭＳ Ｐゴシック" charset="0"/>
                <a:cs typeface="ＭＳ Ｐゴシック" charset="0"/>
                <a:sym typeface="Symbol" charset="0"/>
              </a:rPr>
              <a:t>Lurija</a:t>
            </a:r>
            <a:r>
              <a:rPr lang="it-IT" sz="1800" dirty="0">
                <a:ea typeface="ＭＳ Ｐゴシック" charset="0"/>
                <a:cs typeface="ＭＳ Ｐゴシック" charset="0"/>
                <a:sym typeface="Symbol" charset="0"/>
              </a:rPr>
              <a:t>, Uzbekistan ’30): </a:t>
            </a:r>
            <a:r>
              <a:rPr lang="it-IT" sz="1800" dirty="0">
                <a:solidFill>
                  <a:srgbClr val="259EAC"/>
                </a:solidFill>
                <a:ea typeface="ＭＳ Ｐゴシック" charset="0"/>
                <a:sym typeface="Symbol" charset="0"/>
              </a:rPr>
              <a:t>sega, accetta, ascia, tronco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1800" dirty="0">
                <a:solidFill>
                  <a:srgbClr val="259EAC"/>
                </a:solidFill>
                <a:ea typeface="ＭＳ Ｐゴシック" charset="0"/>
                <a:sym typeface="Symbol" charset="0"/>
              </a:rPr>
              <a:t>Apprendimento in contesti orali: </a:t>
            </a:r>
            <a:r>
              <a:rPr lang="it-IT" sz="1800" dirty="0">
                <a:solidFill>
                  <a:srgbClr val="259EAC"/>
                </a:solidFill>
                <a:ea typeface="ＭＳ Ｐゴシック" charset="0"/>
                <a:sym typeface="Symbol" charset="0"/>
                <a:hlinkClick r:id="rId2"/>
              </a:rPr>
              <a:t>NuovoMondo</a:t>
            </a:r>
            <a:r>
              <a:rPr lang="it-IT" sz="1800" dirty="0">
                <a:solidFill>
                  <a:srgbClr val="259EAC"/>
                </a:solidFill>
                <a:ea typeface="ＭＳ Ｐゴシック" charset="0"/>
                <a:sym typeface="Symbol" charset="0"/>
              </a:rPr>
              <a:t> </a:t>
            </a:r>
          </a:p>
          <a:p>
            <a:pPr lvl="1" eaLnBrk="1" hangingPunct="1">
              <a:lnSpc>
                <a:spcPct val="130000"/>
              </a:lnSpc>
              <a:buFont typeface="Wingdings" charset="0"/>
              <a:buNone/>
            </a:pPr>
            <a:r>
              <a:rPr lang="it-IT" sz="1800" dirty="0">
                <a:solidFill>
                  <a:srgbClr val="259EAC"/>
                </a:solidFill>
                <a:ea typeface="ＭＳ Ｐゴシック" charset="0"/>
                <a:sym typeface="Symbol" charset="0"/>
                <a:hlinkClick r:id="rId3"/>
              </a:rPr>
              <a:t>Scuola Periferia Roma</a:t>
            </a:r>
            <a:endParaRPr lang="it-IT" sz="1800" dirty="0">
              <a:solidFill>
                <a:srgbClr val="259EAC"/>
              </a:solidFill>
              <a:ea typeface="ＭＳ Ｐゴシック" charset="0"/>
              <a:sym typeface="Symbol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858000" y="42481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1287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300" dirty="0">
                <a:latin typeface="+mn-lt"/>
                <a:ea typeface="ＭＳ Ｐゴシック" charset="0"/>
                <a:cs typeface="ＭＳ Ｐゴシック" charset="0"/>
              </a:rPr>
              <a:t>Caratteristiche delle </a:t>
            </a:r>
            <a:r>
              <a:rPr lang="it-IT" sz="3300" dirty="0">
                <a:solidFill>
                  <a:srgbClr val="259EAC"/>
                </a:solidFill>
                <a:latin typeface="+mn-lt"/>
                <a:ea typeface="ＭＳ Ｐゴシック" charset="0"/>
                <a:cs typeface="ＭＳ Ｐゴシック" charset="0"/>
              </a:rPr>
              <a:t>culture scritte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3086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Vittoria dell’occhio sull’orecchio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tempo storico, decade la memoria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oggettività e distacco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Pensiero logico e speculativo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Riflessione e interiorizzazione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Tassonomia e specializzazione dei </a:t>
            </a:r>
            <a:r>
              <a:rPr lang="it-IT" sz="2600" dirty="0" err="1">
                <a:ea typeface="ＭＳ Ｐゴシック" charset="0"/>
                <a:cs typeface="ＭＳ Ｐゴシック" charset="0"/>
              </a:rPr>
              <a:t>saperi</a:t>
            </a:r>
            <a:endParaRPr lang="it-IT" sz="26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Originalità, artista individuale </a:t>
            </a:r>
            <a:r>
              <a:rPr lang="it-IT" sz="2600" dirty="0">
                <a:ea typeface="ＭＳ Ｐゴシック" charset="0"/>
                <a:cs typeface="ＭＳ Ｐゴシック" charset="0"/>
                <a:sym typeface="Wingdings" charset="0"/>
              </a:rPr>
              <a:t> plagio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ea typeface="ＭＳ Ｐゴシック" charset="0"/>
                <a:cs typeface="ＭＳ Ｐゴシック" charset="0"/>
              </a:rPr>
              <a:t>Uniformità e normalizzazione linguistica</a:t>
            </a:r>
          </a:p>
          <a:p>
            <a:pPr eaLnBrk="1" hangingPunct="1">
              <a:lnSpc>
                <a:spcPct val="90000"/>
              </a:lnSpc>
            </a:pPr>
            <a:endParaRPr lang="it-IT" sz="26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44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dirty="0">
                <a:solidFill>
                  <a:srgbClr val="259EAC"/>
                </a:solidFill>
                <a:latin typeface="+mn-lt"/>
                <a:ea typeface="+mj-ea"/>
                <a:cs typeface="+mj-cs"/>
              </a:rPr>
              <a:t>Oralità secondaria </a:t>
            </a:r>
            <a:br>
              <a:rPr lang="it-IT" sz="3400" dirty="0">
                <a:latin typeface="+mn-lt"/>
                <a:ea typeface="+mj-ea"/>
                <a:cs typeface="+mj-cs"/>
              </a:rPr>
            </a:br>
            <a:r>
              <a:rPr lang="it-IT" sz="2800" dirty="0">
                <a:latin typeface="+mn-lt"/>
                <a:ea typeface="+mj-ea"/>
                <a:cs typeface="+mj-cs"/>
              </a:rPr>
              <a:t>o di ritorno (</a:t>
            </a:r>
            <a:r>
              <a:rPr lang="it-IT" sz="2800" dirty="0" err="1">
                <a:latin typeface="+mn-lt"/>
                <a:ea typeface="+mj-ea"/>
                <a:cs typeface="+mj-cs"/>
              </a:rPr>
              <a:t>W</a:t>
            </a:r>
            <a:r>
              <a:rPr lang="it-IT" sz="2800" dirty="0">
                <a:latin typeface="+mn-lt"/>
                <a:ea typeface="+mj-ea"/>
                <a:cs typeface="+mj-cs"/>
              </a:rPr>
              <a:t>. </a:t>
            </a:r>
            <a:r>
              <a:rPr lang="it-IT" sz="2800" dirty="0" err="1">
                <a:latin typeface="+mn-lt"/>
                <a:ea typeface="+mj-ea"/>
                <a:cs typeface="+mj-cs"/>
              </a:rPr>
              <a:t>Ong</a:t>
            </a:r>
            <a:r>
              <a:rPr lang="it-IT" sz="2800" dirty="0"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00251"/>
            <a:ext cx="7467600" cy="3394472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immediato, concentrazione sul presente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mistica partecipatoria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senso di comunità, emotività</a:t>
            </a:r>
          </a:p>
          <a:p>
            <a:pPr eaLnBrk="1" hangingPunct="1">
              <a:lnSpc>
                <a:spcPct val="13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simultaneità, gratifica immediata</a:t>
            </a:r>
          </a:p>
          <a:p>
            <a:pPr eaLnBrk="1" hangingPunct="1"/>
            <a:endParaRPr lang="it-IT" sz="24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58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Linguaggio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dirty="0">
                <a:latin typeface="+mn-lt"/>
                <a:ea typeface="Wingdings"/>
                <a:cs typeface="Wingdings"/>
                <a:sym typeface="Wingdings"/>
              </a:rPr>
              <a:t> esperienza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it-IT" dirty="0"/>
              <a:t>Determinismo linguistico: Ipotesi E. </a:t>
            </a:r>
            <a:r>
              <a:rPr lang="it-IT" dirty="0" err="1"/>
              <a:t>Sapir</a:t>
            </a:r>
            <a:r>
              <a:rPr lang="it-IT" dirty="0"/>
              <a:t>-B. </a:t>
            </a:r>
            <a:r>
              <a:rPr lang="it-IT" dirty="0" err="1"/>
              <a:t>Whorf</a:t>
            </a:r>
            <a:endParaRPr lang="it-IT" dirty="0"/>
          </a:p>
          <a:p>
            <a:pPr lvl="1">
              <a:buFont typeface="Wingdings" charset="2"/>
              <a:buChar char="ü"/>
            </a:pPr>
            <a:r>
              <a:rPr lang="it-IT" dirty="0"/>
              <a:t>Tempi, azioni, genere</a:t>
            </a:r>
          </a:p>
          <a:p>
            <a:pPr lvl="1">
              <a:buFont typeface="Wingdings" charset="2"/>
              <a:buChar char="ü"/>
            </a:pPr>
            <a:r>
              <a:rPr lang="it-IT" dirty="0"/>
              <a:t>pensiero metaforico</a:t>
            </a:r>
          </a:p>
          <a:p>
            <a:pPr lvl="1">
              <a:buFont typeface="Wingdings" charset="2"/>
              <a:buChar char="ü"/>
            </a:pPr>
            <a:r>
              <a:rPr lang="it-IT" dirty="0"/>
              <a:t>frame </a:t>
            </a:r>
            <a:r>
              <a:rPr lang="it-IT" dirty="0" err="1"/>
              <a:t>autogenerativi</a:t>
            </a:r>
            <a:endParaRPr lang="it-IT" dirty="0"/>
          </a:p>
          <a:p>
            <a:r>
              <a:rPr lang="it-IT" dirty="0" err="1"/>
              <a:t>Costruzionismo</a:t>
            </a:r>
            <a:r>
              <a:rPr lang="it-IT" dirty="0"/>
              <a:t> (contesto socio-culturale)</a:t>
            </a:r>
          </a:p>
          <a:p>
            <a:r>
              <a:rPr lang="it-IT" dirty="0"/>
              <a:t>Analisi critica del discorso (Duranti) </a:t>
            </a:r>
          </a:p>
        </p:txBody>
      </p:sp>
    </p:spTree>
    <p:extLst>
      <p:ext uri="{BB962C8B-B14F-4D97-AF65-F5344CB8AC3E}">
        <p14:creationId xmlns:p14="http://schemas.microsoft.com/office/powerpoint/2010/main" val="36171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F9A87-19EE-1C4A-9EDA-213F5A6E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Oralità e scrittura nei processi educativi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F122A9-CF6F-2942-928F-6E352DE7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52550"/>
            <a:ext cx="8385048" cy="3242310"/>
          </a:xfrm>
        </p:spPr>
        <p:txBody>
          <a:bodyPr/>
          <a:lstStyle/>
          <a:p>
            <a:r>
              <a:rPr lang="it-IT" dirty="0"/>
              <a:t>Progetto KEEP Usa ‘70 nativi hawaiani – </a:t>
            </a:r>
            <a:r>
              <a:rPr lang="it-IT" dirty="0" err="1">
                <a:solidFill>
                  <a:srgbClr val="FF0000"/>
                </a:solidFill>
              </a:rPr>
              <a:t>Plurivocalità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/>
              <a:t>S. Brice </a:t>
            </a:r>
            <a:r>
              <a:rPr lang="it-IT" dirty="0" err="1"/>
              <a:t>Heath</a:t>
            </a:r>
            <a:r>
              <a:rPr lang="it-IT" dirty="0"/>
              <a:t>: </a:t>
            </a:r>
            <a:r>
              <a:rPr lang="it-IT" i="1" dirty="0" err="1">
                <a:solidFill>
                  <a:srgbClr val="FF0000"/>
                </a:solidFill>
              </a:rPr>
              <a:t>Literacy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events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/>
              <a:t>– </a:t>
            </a:r>
            <a:r>
              <a:rPr lang="it-IT" dirty="0"/>
              <a:t>diverse modalità di interazione linguistica adulti/bambini (Analitiche-analogiche) </a:t>
            </a:r>
          </a:p>
          <a:p>
            <a:r>
              <a:rPr lang="it-IT" i="1" dirty="0" err="1"/>
              <a:t>Recitation</a:t>
            </a:r>
            <a:r>
              <a:rPr lang="it-IT" i="1" dirty="0"/>
              <a:t> / </a:t>
            </a:r>
            <a:r>
              <a:rPr lang="it-IT" i="1" dirty="0" err="1"/>
              <a:t>storytelling</a:t>
            </a:r>
            <a:r>
              <a:rPr lang="it-IT" i="1" dirty="0"/>
              <a:t> / talk story</a:t>
            </a:r>
          </a:p>
          <a:p>
            <a:r>
              <a:rPr lang="it-IT" dirty="0"/>
              <a:t>S. Philips, </a:t>
            </a:r>
            <a:r>
              <a:rPr lang="it-IT" i="1" dirty="0" err="1"/>
              <a:t>speech</a:t>
            </a:r>
            <a:r>
              <a:rPr lang="it-IT" i="1" dirty="0"/>
              <a:t> </a:t>
            </a:r>
            <a:r>
              <a:rPr lang="it-IT" i="1" dirty="0" err="1"/>
              <a:t>events</a:t>
            </a:r>
            <a:r>
              <a:rPr lang="it-IT" i="1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07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843710"/>
            <a:ext cx="6115050" cy="742950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entury Gothic"/>
                <a:cs typeface="Century Gothic"/>
              </a:rPr>
              <a:t>Teoria ecologica </a:t>
            </a:r>
            <a:br>
              <a:rPr lang="it-IT" dirty="0">
                <a:latin typeface="Century Gothic"/>
                <a:cs typeface="Century Gothic"/>
              </a:rPr>
            </a:br>
            <a:r>
              <a:rPr lang="it-IT" sz="2700" dirty="0">
                <a:latin typeface="Century Gothic"/>
                <a:cs typeface="Century Gothic"/>
              </a:rPr>
              <a:t>(</a:t>
            </a:r>
            <a:r>
              <a:rPr lang="it-IT" sz="2700" dirty="0" err="1">
                <a:latin typeface="Century Gothic"/>
                <a:cs typeface="Century Gothic"/>
              </a:rPr>
              <a:t>J</a:t>
            </a:r>
            <a:r>
              <a:rPr lang="it-IT" sz="2700" dirty="0">
                <a:latin typeface="Century Gothic"/>
                <a:cs typeface="Century Gothic"/>
              </a:rPr>
              <a:t>. Gibson 1986) </a:t>
            </a:r>
            <a:br>
              <a:rPr lang="it-IT" dirty="0">
                <a:latin typeface="Century Gothic"/>
                <a:cs typeface="Century Gothic"/>
              </a:rPr>
            </a:br>
            <a:endParaRPr lang="it-IT" dirty="0">
              <a:latin typeface="Century Gothic"/>
              <a:cs typeface="Century Gothic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3492B847-92AD-514E-92FF-B4354808627A}" type="slidenum">
              <a:rPr lang="it-IT" smtClean="0">
                <a:latin typeface="Century Gothic"/>
                <a:cs typeface="Century Gothic"/>
              </a:rPr>
              <a:t>21</a:t>
            </a:fld>
            <a:endParaRPr lang="it-IT">
              <a:latin typeface="Century Gothic"/>
              <a:cs typeface="Century Gothic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40030" lvl="1" indent="0">
              <a:buNone/>
            </a:pPr>
            <a:r>
              <a:rPr lang="it-IT" sz="1800" b="1" dirty="0">
                <a:latin typeface="Century Gothic"/>
                <a:cs typeface="Century Gothic"/>
              </a:rPr>
              <a:t>AFFORDANCE</a:t>
            </a:r>
            <a:r>
              <a:rPr lang="it-IT" sz="1500" dirty="0">
                <a:latin typeface="Century Gothic"/>
                <a:cs typeface="Century Gothic"/>
              </a:rPr>
              <a:t> (ambiente + </a:t>
            </a:r>
            <a:r>
              <a:rPr lang="it-IT" sz="1500" dirty="0" err="1">
                <a:latin typeface="Century Gothic"/>
                <a:cs typeface="Century Gothic"/>
              </a:rPr>
              <a:t>percepiente</a:t>
            </a:r>
            <a:r>
              <a:rPr lang="it-IT" sz="1500" dirty="0">
                <a:latin typeface="Century Gothic"/>
                <a:cs typeface="Century Gothic"/>
              </a:rPr>
              <a:t>) </a:t>
            </a:r>
          </a:p>
          <a:p>
            <a:pPr marL="240030" lvl="1" indent="0">
              <a:buNone/>
            </a:pPr>
            <a:r>
              <a:rPr lang="it-IT" sz="1500" dirty="0">
                <a:solidFill>
                  <a:srgbClr val="2C7C9F"/>
                </a:solidFill>
                <a:latin typeface="Century Gothic"/>
                <a:cs typeface="Century Gothic"/>
              </a:rPr>
              <a:t>“Conoscere è un’estensione del percepire” </a:t>
            </a:r>
          </a:p>
          <a:p>
            <a:pPr marL="240030" lvl="1" indent="0">
              <a:buNone/>
            </a:pPr>
            <a:endParaRPr lang="it-IT" sz="1500" dirty="0">
              <a:latin typeface="Century Gothic"/>
              <a:cs typeface="Century Gothic"/>
            </a:endParaRPr>
          </a:p>
          <a:p>
            <a:pPr marL="497205" lvl="1" indent="-257175"/>
            <a:r>
              <a:rPr lang="it-IT" sz="1800" dirty="0">
                <a:latin typeface="Century Gothic"/>
                <a:cs typeface="Century Gothic"/>
              </a:rPr>
              <a:t>La </a:t>
            </a:r>
            <a:r>
              <a:rPr lang="it-IT" sz="1800" b="1" dirty="0">
                <a:latin typeface="Century Gothic"/>
                <a:cs typeface="Century Gothic"/>
              </a:rPr>
              <a:t>percezione</a:t>
            </a:r>
            <a:r>
              <a:rPr lang="it-IT" sz="1800" dirty="0">
                <a:latin typeface="Century Gothic"/>
                <a:cs typeface="Century Gothic"/>
              </a:rPr>
              <a:t> è un atto psicosomatico di un osservatore vivente </a:t>
            </a:r>
          </a:p>
          <a:p>
            <a:pPr marL="240030" lvl="1" indent="0">
              <a:buNone/>
            </a:pPr>
            <a:r>
              <a:rPr lang="it-IT" sz="1800" dirty="0">
                <a:latin typeface="Century Gothic"/>
                <a:cs typeface="Century Gothic"/>
              </a:rPr>
              <a:t>	percezione +  processi cognitivi + </a:t>
            </a:r>
            <a:r>
              <a:rPr lang="it-IT" sz="1800" b="1" dirty="0">
                <a:latin typeface="Century Gothic"/>
                <a:cs typeface="Century Gothic"/>
              </a:rPr>
              <a:t>layout</a:t>
            </a:r>
            <a:r>
              <a:rPr lang="it-IT" sz="1800" dirty="0">
                <a:latin typeface="Century Gothic"/>
                <a:cs typeface="Century Gothic"/>
              </a:rPr>
              <a:t> + 	habitat come sistema 	complesso</a:t>
            </a:r>
          </a:p>
          <a:p>
            <a:pPr marL="497205" lvl="1" indent="-257175"/>
            <a:r>
              <a:rPr lang="it-IT" sz="1800" dirty="0">
                <a:latin typeface="Century Gothic"/>
                <a:cs typeface="Century Gothic"/>
              </a:rPr>
              <a:t>Es. visione </a:t>
            </a:r>
            <a:r>
              <a:rPr lang="it-IT" sz="1800" dirty="0" err="1">
                <a:latin typeface="Century Gothic"/>
                <a:cs typeface="Century Gothic"/>
              </a:rPr>
              <a:t>bio_culturale</a:t>
            </a:r>
            <a:r>
              <a:rPr lang="it-IT" sz="1800" dirty="0">
                <a:latin typeface="Century Gothic"/>
                <a:cs typeface="Century Gothic"/>
              </a:rPr>
              <a:t>: ‘abituazione’ rende invisibili elementi invarianti</a:t>
            </a:r>
          </a:p>
          <a:p>
            <a:pPr marL="497205" lvl="1" indent="-257175"/>
            <a:r>
              <a:rPr lang="it-IT" sz="1800" dirty="0">
                <a:latin typeface="Century Gothic"/>
                <a:cs typeface="Century Gothic"/>
              </a:rPr>
              <a:t>“nicchia ambientale” educativa </a:t>
            </a:r>
          </a:p>
          <a:p>
            <a:pPr marL="497205" lvl="1" indent="-257175"/>
            <a:r>
              <a:rPr lang="it-IT" sz="1800" dirty="0">
                <a:latin typeface="Century Gothic"/>
                <a:cs typeface="Century Gothic"/>
              </a:rPr>
              <a:t>Raffigurazioni = “percezioni di seconda mano” fondamentali nel processo educativo </a:t>
            </a:r>
          </a:p>
          <a:p>
            <a:pPr marL="497205" lvl="1" indent="-257175"/>
            <a:endParaRPr lang="it-IT" sz="1800" dirty="0">
              <a:latin typeface="Century Gothic"/>
              <a:cs typeface="Century Gothic"/>
            </a:endParaRPr>
          </a:p>
          <a:p>
            <a:endParaRPr lang="it-IT" sz="18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5163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2B847-92AD-514E-92FF-B4354808627A}" type="slidenum">
              <a:rPr lang="it-IT" smtClean="0"/>
              <a:t>22</a:t>
            </a:fld>
            <a:endParaRPr lang="it-IT"/>
          </a:p>
        </p:txBody>
      </p:sp>
      <p:pic>
        <p:nvPicPr>
          <p:cNvPr id="7" name="Segnaposto contenuto 6" descr="10.4135_9781526402028-fig2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76" b="-32476"/>
          <a:stretch>
            <a:fillRect/>
          </a:stretch>
        </p:blipFill>
        <p:spPr>
          <a:xfrm>
            <a:off x="1885950" y="-548878"/>
            <a:ext cx="6115050" cy="3371851"/>
          </a:xfrm>
        </p:spPr>
      </p:pic>
      <p:pic>
        <p:nvPicPr>
          <p:cNvPr id="8" name="Immagine 7" descr="gamedesign12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99" y="2134522"/>
            <a:ext cx="4339473" cy="29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2B847-92AD-514E-92FF-B4354808627A}" type="slidenum">
              <a:rPr lang="it-IT" smtClean="0"/>
              <a:t>23</a:t>
            </a:fld>
            <a:endParaRPr lang="it-IT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4" b="10874"/>
          <a:stretch>
            <a:fillRect/>
          </a:stretch>
        </p:blipFill>
        <p:spPr bwMode="auto">
          <a:xfrm>
            <a:off x="1543050" y="1314450"/>
            <a:ext cx="61150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543050" y="361950"/>
            <a:ext cx="6457950" cy="742950"/>
          </a:xfrm>
        </p:spPr>
        <p:txBody>
          <a:bodyPr>
            <a:noAutofit/>
          </a:bodyPr>
          <a:lstStyle/>
          <a:p>
            <a:r>
              <a:rPr lang="it-IT" sz="2100" dirty="0"/>
              <a:t>Percezione e raffigurazione </a:t>
            </a:r>
            <a:br>
              <a:rPr lang="it-IT" sz="2100" dirty="0"/>
            </a:br>
            <a:r>
              <a:rPr lang="it-IT" sz="2100" dirty="0"/>
              <a:t>	come processo adattivo (</a:t>
            </a:r>
            <a:r>
              <a:rPr lang="it-IT" sz="2100" dirty="0" err="1"/>
              <a:t>filo_onto</a:t>
            </a:r>
            <a:r>
              <a:rPr lang="it-IT" sz="2100" dirty="0"/>
              <a:t>/genetico)  </a:t>
            </a:r>
            <a:br>
              <a:rPr lang="it-IT" sz="2100" dirty="0"/>
            </a:br>
            <a:r>
              <a:rPr lang="it-IT" sz="2100" dirty="0"/>
              <a:t>Conoscere = estensione del percepire</a:t>
            </a:r>
          </a:p>
        </p:txBody>
      </p:sp>
    </p:spTree>
    <p:extLst>
      <p:ext uri="{BB962C8B-B14F-4D97-AF65-F5344CB8AC3E}">
        <p14:creationId xmlns:p14="http://schemas.microsoft.com/office/powerpoint/2010/main" val="738134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492B847-92AD-514E-92FF-B4354808627A}" type="slidenum">
              <a:rPr lang="it-IT" smtClean="0"/>
              <a:t>24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53811747"/>
              </p:ext>
            </p:extLst>
          </p:nvPr>
        </p:nvGraphicFramePr>
        <p:xfrm>
          <a:off x="1552972" y="478974"/>
          <a:ext cx="6115050" cy="449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3385181" y="79379"/>
            <a:ext cx="289697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DAD in contesti multiculturali</a:t>
            </a:r>
          </a:p>
        </p:txBody>
      </p:sp>
    </p:spTree>
    <p:extLst>
      <p:ext uri="{BB962C8B-B14F-4D97-AF65-F5344CB8AC3E}">
        <p14:creationId xmlns:p14="http://schemas.microsoft.com/office/powerpoint/2010/main" val="406981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p-of-Nunavik-Northern-Quebec-Canada-showing-the-four-communities-involved-in-t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59432"/>
            <a:ext cx="6048672" cy="52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3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+mn-lt"/>
                <a:ea typeface="ＭＳ Ｐゴシック" charset="0"/>
                <a:cs typeface="ＭＳ Ｐゴシック" charset="0"/>
              </a:rPr>
              <a:t>Terminologia del </a:t>
            </a:r>
            <a:r>
              <a:rPr lang="it-IT" dirty="0">
                <a:solidFill>
                  <a:srgbClr val="259EAC"/>
                </a:solidFill>
                <a:latin typeface="+mn-lt"/>
                <a:ea typeface="ＭＳ Ｐゴシック" charset="0"/>
                <a:cs typeface="ＭＳ Ｐゴシック" charset="0"/>
              </a:rPr>
              <a:t>colore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81150"/>
            <a:ext cx="8153400" cy="324231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it-IT" sz="2400" dirty="0" err="1">
                <a:ea typeface="ＭＳ Ｐゴシック" charset="0"/>
                <a:cs typeface="ＭＳ Ｐゴシック" charset="0"/>
              </a:rPr>
              <a:t>Berlin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 e </a:t>
            </a:r>
            <a:r>
              <a:rPr lang="it-IT" sz="2400" dirty="0" err="1">
                <a:ea typeface="ＭＳ Ｐゴシック" charset="0"/>
                <a:cs typeface="ＭＳ Ｐゴシック" charset="0"/>
              </a:rPr>
              <a:t>Kay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, 1968: da 2 a 11 termini di base per i colori</a:t>
            </a:r>
          </a:p>
          <a:p>
            <a:pPr eaLnBrk="1" hangingPunct="1">
              <a:lnSpc>
                <a:spcPct val="70000"/>
              </a:lnSpc>
            </a:pPr>
            <a:r>
              <a:rPr lang="it-IT" sz="2400" dirty="0" err="1">
                <a:ea typeface="ＭＳ Ｐゴシック" charset="0"/>
                <a:cs typeface="ＭＳ Ｐゴシック" charset="0"/>
              </a:rPr>
              <a:t>chiaro+scuro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bianco, </a:t>
            </a:r>
            <a:r>
              <a:rPr lang="it-IT" sz="2400" dirty="0" err="1">
                <a:ea typeface="ＭＳ Ｐゴシック" charset="0"/>
                <a:cs typeface="ＭＳ Ｐゴシック" charset="0"/>
              </a:rPr>
              <a:t>nero,rosso</a:t>
            </a:r>
            <a:r>
              <a:rPr lang="it-IT" sz="2400" dirty="0">
                <a:ea typeface="ＭＳ Ｐゴシック" charset="0"/>
                <a:cs typeface="ＭＳ Ｐゴシック" charset="0"/>
              </a:rPr>
              <a:t> + giallo + verde + blu + marrone + porpora + rosa + grigio + arancione</a:t>
            </a:r>
          </a:p>
          <a:p>
            <a:pPr eaLnBrk="1" hangingPunct="1">
              <a:lnSpc>
                <a:spcPct val="7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il numero dei termini è in relazione alla complessità culturale e tecnologica</a:t>
            </a:r>
          </a:p>
          <a:p>
            <a:pPr eaLnBrk="1" hangingPunct="1">
              <a:lnSpc>
                <a:spcPct val="70000"/>
              </a:lnSpc>
            </a:pPr>
            <a:r>
              <a:rPr lang="it-IT" sz="2400" dirty="0">
                <a:ea typeface="ＭＳ Ｐゴシック" charset="0"/>
                <a:cs typeface="ＭＳ Ｐゴシック" charset="0"/>
              </a:rPr>
              <a:t>percezione cromatica + connotazioni (caldo/freddo, secco/umido ecc.)</a:t>
            </a:r>
          </a:p>
        </p:txBody>
      </p:sp>
    </p:spTree>
    <p:extLst>
      <p:ext uri="{BB962C8B-B14F-4D97-AF65-F5344CB8AC3E}">
        <p14:creationId xmlns:p14="http://schemas.microsoft.com/office/powerpoint/2010/main" val="18387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Segnaposto contenuto 3" descr="berlinka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44" b="-82344"/>
          <a:stretch>
            <a:fillRect/>
          </a:stretch>
        </p:blipFill>
        <p:spPr>
          <a:xfrm>
            <a:off x="762001" y="0"/>
            <a:ext cx="7610475" cy="2752725"/>
          </a:xfrm>
        </p:spPr>
      </p:pic>
      <p:pic>
        <p:nvPicPr>
          <p:cNvPr id="43011" name="Immagine 4" descr="gr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1"/>
            <a:ext cx="9144000" cy="224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42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lor-gu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0"/>
            <a:ext cx="7828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0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Etnoscienza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Domini (o categorie) del sapere del mondo naturale</a:t>
            </a:r>
          </a:p>
          <a:p>
            <a:r>
              <a:rPr lang="it-IT" dirty="0"/>
              <a:t>Sistemi di conoscenza locale, coerente e sistematico</a:t>
            </a:r>
          </a:p>
          <a:p>
            <a:r>
              <a:rPr lang="it-IT" dirty="0"/>
              <a:t>Es. </a:t>
            </a:r>
            <a:r>
              <a:rPr lang="it-IT" dirty="0" err="1"/>
              <a:t>Etno_botanica</a:t>
            </a:r>
            <a:r>
              <a:rPr lang="it-IT" dirty="0"/>
              <a:t> / zoologia / medicina ecc.</a:t>
            </a:r>
          </a:p>
          <a:p>
            <a:r>
              <a:rPr lang="it-IT" i="1" dirty="0" err="1"/>
              <a:t>Concept</a:t>
            </a:r>
            <a:r>
              <a:rPr lang="it-IT" i="1" dirty="0"/>
              <a:t> first</a:t>
            </a:r>
            <a:r>
              <a:rPr lang="it-IT" dirty="0"/>
              <a:t>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it-IT" i="1" dirty="0">
                <a:sym typeface="Wingdings"/>
              </a:rPr>
              <a:t> </a:t>
            </a:r>
            <a:r>
              <a:rPr lang="it-IT" dirty="0">
                <a:sym typeface="Wingdings"/>
              </a:rPr>
              <a:t>trasmissione sapere NV (Lave &amp; </a:t>
            </a:r>
            <a:r>
              <a:rPr lang="it-IT" dirty="0" err="1">
                <a:sym typeface="Wingdings"/>
              </a:rPr>
              <a:t>Wenger</a:t>
            </a:r>
            <a:r>
              <a:rPr lang="it-IT" dirty="0">
                <a:sym typeface="Wingdings"/>
              </a:rPr>
              <a:t>) della conoscenza</a:t>
            </a:r>
          </a:p>
          <a:p>
            <a:pPr marL="0" indent="0">
              <a:buNone/>
            </a:pP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	</a:t>
            </a:r>
            <a:r>
              <a:rPr lang="it-IT" i="1" dirty="0">
                <a:sym typeface="Wingdings"/>
              </a:rPr>
              <a:t> acquisizione lessicale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99005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42900"/>
            <a:ext cx="77724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err="1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etnoscienza</a:t>
            </a:r>
            <a:br>
              <a:rPr lang="it-IT" sz="3000" dirty="0">
                <a:ea typeface="ＭＳ Ｐゴシック" charset="0"/>
                <a:cs typeface="ＭＳ Ｐゴシック" charset="0"/>
              </a:rPr>
            </a:br>
            <a:r>
              <a:rPr lang="it-IT" sz="2100" dirty="0">
                <a:ea typeface="ＭＳ Ｐゴシック" charset="0"/>
                <a:cs typeface="ＭＳ Ｐゴシック" charset="0"/>
              </a:rPr>
              <a:t>studio delle diverse organizzazioni delle conosc</a:t>
            </a:r>
            <a:r>
              <a:rPr lang="it-IT" sz="2100" dirty="0">
                <a:latin typeface="Eurostile" charset="0"/>
                <a:ea typeface="ＭＳ Ｐゴシック" charset="0"/>
                <a:cs typeface="ＭＳ Ｐゴシック" charset="0"/>
              </a:rPr>
              <a:t>enze</a:t>
            </a:r>
            <a:endParaRPr lang="it-IT" sz="3000" dirty="0">
              <a:latin typeface="Eurostile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14500"/>
            <a:ext cx="8458200" cy="3314700"/>
          </a:xfrm>
        </p:spPr>
        <p:txBody>
          <a:bodyPr/>
          <a:lstStyle/>
          <a:p>
            <a:pPr eaLnBrk="1" hangingPunct="1"/>
            <a:r>
              <a:rPr lang="it-IT" sz="2600" dirty="0">
                <a:ea typeface="ＭＳ Ｐゴシック" charset="0"/>
                <a:cs typeface="ＭＳ Ｐゴシック" charset="0"/>
              </a:rPr>
              <a:t>classificazione dell’ordine naturale in diverse elaborazioni</a:t>
            </a:r>
          </a:p>
          <a:p>
            <a:pPr eaLnBrk="1" hangingPunct="1"/>
            <a:r>
              <a:rPr lang="it-IT" sz="2600" dirty="0">
                <a:ea typeface="ＭＳ Ｐゴシック" charset="0"/>
                <a:cs typeface="ＭＳ Ｐゴシック" charset="0"/>
              </a:rPr>
              <a:t>nei processi di classificazione del mondo fisico-naturale la categorizzazione si produce in relazione a un </a:t>
            </a:r>
            <a:r>
              <a:rPr lang="it-IT" sz="2600" dirty="0">
                <a:solidFill>
                  <a:srgbClr val="259EAC"/>
                </a:solidFill>
                <a:ea typeface="ＭＳ Ｐゴシック" charset="0"/>
                <a:cs typeface="ＭＳ Ｐゴシック" charset="0"/>
              </a:rPr>
              <a:t>PROTOTIPO</a:t>
            </a:r>
          </a:p>
          <a:p>
            <a:pPr eaLnBrk="1" hangingPunct="1"/>
            <a:r>
              <a:rPr lang="it-IT" sz="2600" dirty="0">
                <a:ea typeface="ＭＳ Ｐゴシック" charset="0"/>
                <a:cs typeface="ＭＳ Ｐゴシック" charset="0"/>
              </a:rPr>
              <a:t>carattere culturale delle classificazioni, coerenza del sistema</a:t>
            </a:r>
          </a:p>
          <a:p>
            <a:pPr eaLnBrk="1" hangingPunct="1"/>
            <a:r>
              <a:rPr lang="it-IT" sz="2600" dirty="0">
                <a:ea typeface="ＭＳ Ｐゴシック" charset="0"/>
                <a:cs typeface="ＭＳ Ｐゴシック" charset="0"/>
              </a:rPr>
              <a:t>animali puri/impuri in termini di coerenza categoriale</a:t>
            </a:r>
          </a:p>
        </p:txBody>
      </p:sp>
    </p:spTree>
    <p:extLst>
      <p:ext uri="{BB962C8B-B14F-4D97-AF65-F5344CB8AC3E}">
        <p14:creationId xmlns:p14="http://schemas.microsoft.com/office/powerpoint/2010/main" val="108291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Segnaposto contenuto 7" descr="image002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15" r="-49815"/>
          <a:stretch>
            <a:fillRect/>
          </a:stretch>
        </p:blipFill>
        <p:spPr>
          <a:xfrm>
            <a:off x="2057400" y="2857501"/>
            <a:ext cx="5092700" cy="1841897"/>
          </a:xfrm>
        </p:spPr>
      </p:pic>
      <p:pic>
        <p:nvPicPr>
          <p:cNvPr id="37890" name="Immagine 9" descr="index_razz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450"/>
            <a:ext cx="698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409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zione widescree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widescreen.potx</Template>
  <TotalTime>0</TotalTime>
  <Words>820</Words>
  <Application>Microsoft Macintosh PowerPoint</Application>
  <PresentationFormat>Presentazione su schermo (16:9)</PresentationFormat>
  <Paragraphs>137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4" baseType="lpstr">
      <vt:lpstr>ＭＳ Ｐゴシック</vt:lpstr>
      <vt:lpstr>Calibri</vt:lpstr>
      <vt:lpstr>Century Gothic</vt:lpstr>
      <vt:lpstr>Eurostile</vt:lpstr>
      <vt:lpstr>Symbol</vt:lpstr>
      <vt:lpstr>Tw Cen MT</vt:lpstr>
      <vt:lpstr>Verdana</vt:lpstr>
      <vt:lpstr>Wingdings</vt:lpstr>
      <vt:lpstr>Wingdings 2</vt:lpstr>
      <vt:lpstr>Presentazione widescreen</vt:lpstr>
      <vt:lpstr>Antropologia cognitiva  Pensiero e comunicazione</vt:lpstr>
      <vt:lpstr>Linguaggio  esperienza</vt:lpstr>
      <vt:lpstr>Presentazione standard di PowerPoint</vt:lpstr>
      <vt:lpstr>Terminologia del colore</vt:lpstr>
      <vt:lpstr>Presentazione standard di PowerPoint</vt:lpstr>
      <vt:lpstr>Presentazione standard di PowerPoint</vt:lpstr>
      <vt:lpstr>Etnoscienza</vt:lpstr>
      <vt:lpstr>etnoscienza studio delle diverse organizzazioni delle conoscenze</vt:lpstr>
      <vt:lpstr>Presentazione standard di PowerPoint</vt:lpstr>
      <vt:lpstr>Presentazione standard di PowerPoint</vt:lpstr>
      <vt:lpstr> Categoria?</vt:lpstr>
      <vt:lpstr>dai prototipi agli schemi</vt:lpstr>
      <vt:lpstr>Percezione e cognizione</vt:lpstr>
      <vt:lpstr>Stili cognitivi differenti</vt:lpstr>
      <vt:lpstr>Comunicazione orale e scritta</vt:lpstr>
      <vt:lpstr>Parola, corpo, percezione del mondo</vt:lpstr>
      <vt:lpstr>CULTURE VERBO-MOTORIE: DIRE = FARE  (AUSTIN, performatività)</vt:lpstr>
      <vt:lpstr>Caratteristiche delle culture scritte</vt:lpstr>
      <vt:lpstr>Oralità secondaria  o di ritorno (W. Ong)</vt:lpstr>
      <vt:lpstr>Oralità e scrittura nei processi educativi</vt:lpstr>
      <vt:lpstr>Teoria ecologica  (J. Gibson 1986)  </vt:lpstr>
      <vt:lpstr>Presentazione standard di PowerPoint</vt:lpstr>
      <vt:lpstr>Percezione e raffigurazione   come processo adattivo (filo_onto/genetico)   Conoscere = estensione del percepire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revision>1</cp:revision>
  <dcterms:modified xsi:type="dcterms:W3CDTF">2021-04-15T13:47:50Z</dcterms:modified>
  <cp:category/>
</cp:coreProperties>
</file>