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8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4" r:id="rId26"/>
    <p:sldId id="285" r:id="rId27"/>
    <p:sldId id="286" r:id="rId28"/>
    <p:sldId id="283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6E1B4-2AD3-4642-BBC4-5C8751F92FA5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43E8-D9A3-4E0E-9605-FE01DC3A81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7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43ED550-B55A-444F-989E-71DCC1B52CB3}" type="slidenum">
              <a:rPr lang="en-US" sz="1200">
                <a:solidFill>
                  <a:schemeClr val="tx1"/>
                </a:solidFill>
              </a:rPr>
              <a:pPr eaLnBrk="1" hangingPunct="1"/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07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2970E48-73B9-423F-9BDF-D009DBBEABF2}" type="slidenum">
              <a:rPr lang="en-US" sz="1200">
                <a:solidFill>
                  <a:schemeClr val="tx1"/>
                </a:solidFill>
              </a:rPr>
              <a:pPr eaLnBrk="1" hangingPunct="1"/>
              <a:t>11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89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79A4FA7-3055-4A6F-8F12-C419EC114F1C}" type="slidenum">
              <a:rPr lang="en-US" sz="1200">
                <a:solidFill>
                  <a:schemeClr val="tx1"/>
                </a:solidFill>
              </a:rPr>
              <a:pPr eaLnBrk="1" hangingPunct="1"/>
              <a:t>12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32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F5EF283-DB73-46AA-843B-67005D724086}" type="slidenum">
              <a:rPr lang="en-US" sz="1200">
                <a:solidFill>
                  <a:schemeClr val="tx1"/>
                </a:solidFill>
              </a:rPr>
              <a:pPr eaLnBrk="1" hangingPunct="1"/>
              <a:t>13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66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/>
            <a:fld id="{D63A401E-3C8D-43A5-933F-1BE9DD837CDB}" type="slidenum">
              <a:rPr lang="en-US" sz="1200">
                <a:solidFill>
                  <a:schemeClr val="tx1"/>
                </a:solidFill>
              </a:rPr>
              <a:pPr algn="r" eaLnBrk="1" hangingPunct="1"/>
              <a:t>14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48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5A2C7FD-CC8D-4C44-9565-26465C1C5DD6}" type="slidenum">
              <a:rPr lang="en-US" sz="1200">
                <a:solidFill>
                  <a:schemeClr val="tx1"/>
                </a:solidFill>
              </a:rPr>
              <a:pPr eaLnBrk="1" hangingPunct="1"/>
              <a:t>15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66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16CB523-C9A7-4EE2-90BC-E59253D1F0B9}" type="slidenum">
              <a:rPr lang="en-US" sz="1200">
                <a:solidFill>
                  <a:schemeClr val="tx1"/>
                </a:solidFill>
              </a:rPr>
              <a:pPr eaLnBrk="1" hangingPunct="1"/>
              <a:t>16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25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A61AC02F-79ED-40AF-8A8A-6DA8360E3A0A}" type="slidenum">
              <a:rPr lang="en-US" sz="1200">
                <a:solidFill>
                  <a:schemeClr val="tx1"/>
                </a:solidFill>
              </a:rPr>
              <a:pPr eaLnBrk="1" hangingPunct="1"/>
              <a:t>18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0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82B701E-DEE2-4E3A-B61D-6BA040A12531}" type="slidenum">
              <a:rPr lang="en-US" sz="1200">
                <a:solidFill>
                  <a:schemeClr val="tx1"/>
                </a:solidFill>
              </a:rPr>
              <a:pPr eaLnBrk="1" hangingPunct="1"/>
              <a:t>19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4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4FFFDF6-CE30-4EC7-A9FC-E27D117262F6}" type="slidenum">
              <a:rPr lang="en-US" sz="1200">
                <a:solidFill>
                  <a:schemeClr val="tx1"/>
                </a:solidFill>
              </a:rPr>
              <a:pPr eaLnBrk="1" hangingPunct="1"/>
              <a:t>20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66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5381425-E077-4036-905A-3ECD41435F6B}" type="slidenum">
              <a:rPr lang="en-US" sz="1200">
                <a:solidFill>
                  <a:schemeClr val="tx1"/>
                </a:solidFill>
              </a:rPr>
              <a:pPr eaLnBrk="1" hangingPunct="1"/>
              <a:t>21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10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7DDF532-31C2-4198-A4F9-75566301AB2A}" type="slidenum">
              <a:rPr lang="en-US" sz="1200">
                <a:solidFill>
                  <a:schemeClr val="tx1"/>
                </a:solidFill>
              </a:rPr>
              <a:pPr eaLnBrk="1" hangingPunct="1"/>
              <a:t>3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127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B5D7B48-9641-44B9-87C4-4AE79E7AF98D}" type="slidenum">
              <a:rPr lang="en-US" sz="1200">
                <a:solidFill>
                  <a:schemeClr val="tx1"/>
                </a:solidFill>
              </a:rPr>
              <a:pPr eaLnBrk="1" hangingPunct="1"/>
              <a:t>22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73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16FB79B-3191-4B82-AD70-1F746222CA06}" type="slidenum">
              <a:rPr lang="en-US" sz="1200">
                <a:solidFill>
                  <a:schemeClr val="tx1"/>
                </a:solidFill>
              </a:rPr>
              <a:pPr eaLnBrk="1" hangingPunct="1"/>
              <a:t>23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510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50142E7-1D7E-41A5-B923-CD5011198C37}" type="slidenum">
              <a:rPr lang="en-US" sz="1200">
                <a:solidFill>
                  <a:schemeClr val="tx1"/>
                </a:solidFill>
              </a:rPr>
              <a:pPr eaLnBrk="1" hangingPunct="1"/>
              <a:t>24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606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50142E7-1D7E-41A5-B923-CD5011198C37}" type="slidenum">
              <a:rPr lang="en-US" sz="1200">
                <a:solidFill>
                  <a:schemeClr val="tx1"/>
                </a:solidFill>
              </a:rPr>
              <a:pPr eaLnBrk="1" hangingPunct="1"/>
              <a:t>25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0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50142E7-1D7E-41A5-B923-CD5011198C37}" type="slidenum">
              <a:rPr lang="en-US" sz="1200">
                <a:solidFill>
                  <a:schemeClr val="tx1"/>
                </a:solidFill>
              </a:rPr>
              <a:pPr eaLnBrk="1" hangingPunct="1"/>
              <a:t>26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0756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50142E7-1D7E-41A5-B923-CD5011198C37}" type="slidenum">
              <a:rPr lang="en-US" sz="1200">
                <a:solidFill>
                  <a:schemeClr val="tx1"/>
                </a:solidFill>
              </a:rPr>
              <a:pPr eaLnBrk="1" hangingPunct="1"/>
              <a:t>27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255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23AAFDA-1B27-4E36-9711-24B76330DAB4}" type="slidenum">
              <a:rPr lang="en-US" sz="1200">
                <a:solidFill>
                  <a:schemeClr val="tx1"/>
                </a:solidFill>
              </a:rPr>
              <a:pPr eaLnBrk="1" hangingPunct="1"/>
              <a:t>28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2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91136B5-E85A-4C0F-A833-DE6A1E311900}" type="slidenum">
              <a:rPr lang="en-US" sz="1200">
                <a:solidFill>
                  <a:schemeClr val="tx1"/>
                </a:solidFill>
              </a:rPr>
              <a:pPr eaLnBrk="1" hangingPunct="1"/>
              <a:t>4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9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84DCD4A-5699-4556-9E4B-C825B7B9EE48}" type="slidenum">
              <a:rPr lang="en-US" sz="1200">
                <a:solidFill>
                  <a:schemeClr val="tx1"/>
                </a:solidFill>
              </a:rPr>
              <a:pPr eaLnBrk="1" hangingPunct="1"/>
              <a:t>5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506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F33B67B-71B3-4B29-9D17-0F860DC487DD}" type="slidenum">
              <a:rPr lang="en-US" sz="1200">
                <a:solidFill>
                  <a:schemeClr val="tx1"/>
                </a:solidFill>
              </a:rPr>
              <a:pPr eaLnBrk="1" hangingPunct="1"/>
              <a:t>6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75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F33B67B-71B3-4B29-9D17-0F860DC487DD}" type="slidenum">
              <a:rPr lang="en-US" sz="1200">
                <a:solidFill>
                  <a:schemeClr val="tx1"/>
                </a:solidFill>
              </a:rPr>
              <a:pPr eaLnBrk="1" hangingPunct="1"/>
              <a:t>7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75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B1E202F4-AFF1-493B-AD49-91FA803440DC}" type="slidenum">
              <a:rPr lang="en-US" sz="1200">
                <a:solidFill>
                  <a:schemeClr val="tx1"/>
                </a:solidFill>
              </a:rPr>
              <a:pPr eaLnBrk="1" hangingPunct="1"/>
              <a:t>8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638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5FED547-FA28-4EE5-A04A-BD5C954ACC0A}" type="slidenum">
              <a:rPr lang="en-US" sz="1200">
                <a:solidFill>
                  <a:schemeClr val="tx1"/>
                </a:solidFill>
              </a:rPr>
              <a:pPr eaLnBrk="1" hangingPunct="1"/>
              <a:t>9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69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3749E91-66F5-4B35-BAEA-C9B473326754}" type="slidenum">
              <a:rPr lang="en-US" sz="1200">
                <a:solidFill>
                  <a:schemeClr val="tx1"/>
                </a:solidFill>
              </a:rPr>
              <a:pPr eaLnBrk="1" hangingPunct="1"/>
              <a:t>10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67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3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94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72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09320"/>
            <a:ext cx="12192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J. Gruber, </a:t>
            </a:r>
            <a:r>
              <a:rPr lang="it-IT" sz="1400" i="1" dirty="0">
                <a:solidFill>
                  <a:schemeClr val="bg1">
                    <a:lumMod val="50000"/>
                  </a:schemeClr>
                </a:solidFill>
              </a:rPr>
              <a:t>Scienza delle finanze</a:t>
            </a:r>
            <a:r>
              <a:rPr lang="it-IT" sz="1400" i="0" dirty="0">
                <a:solidFill>
                  <a:schemeClr val="bg1">
                    <a:lumMod val="50000"/>
                  </a:schemeClr>
                </a:solidFill>
              </a:rPr>
              <a:t>, 2018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39349" y="6453336"/>
            <a:ext cx="14401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" b="0" dirty="0"/>
              <a:t>© EGEA S.p.A.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335360" y="188640"/>
            <a:ext cx="1200000" cy="6696744"/>
            <a:chOff x="251520" y="188640"/>
            <a:chExt cx="900000" cy="6696744"/>
          </a:xfrm>
        </p:grpSpPr>
        <p:cxnSp>
          <p:nvCxnSpPr>
            <p:cNvPr id="12" name="Connettore 1 11"/>
            <p:cNvCxnSpPr/>
            <p:nvPr/>
          </p:nvCxnSpPr>
          <p:spPr>
            <a:xfrm>
              <a:off x="251520" y="188640"/>
              <a:ext cx="0" cy="6696744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251520" y="188640"/>
              <a:ext cx="900000" cy="2160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 dirty="0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10608501" y="6309320"/>
            <a:ext cx="1583499" cy="336770"/>
            <a:chOff x="7956376" y="6309320"/>
            <a:chExt cx="1187624" cy="336770"/>
          </a:xfrm>
        </p:grpSpPr>
        <p:cxnSp>
          <p:nvCxnSpPr>
            <p:cNvPr id="16" name="Connettore 1 15"/>
            <p:cNvCxnSpPr/>
            <p:nvPr/>
          </p:nvCxnSpPr>
          <p:spPr>
            <a:xfrm>
              <a:off x="7956376" y="6309320"/>
              <a:ext cx="11876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6376" y="6318724"/>
              <a:ext cx="900000" cy="327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700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16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36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92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994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8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5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83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41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540F-01B8-4766-AB48-24E026E9FB08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3B62-8A40-4D8B-B98B-A6E2C817C9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8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552700" y="1600201"/>
            <a:ext cx="8115300" cy="1470025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9 Sanità: modello privato e modello pubblico a confronto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77371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2290618" y="1295400"/>
            <a:ext cx="7315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 err="1">
                <a:latin typeface="Calibri" pitchFamily="34" charset="0"/>
                <a:cs typeface="Calibri" pitchFamily="34" charset="0"/>
              </a:rPr>
              <a:t>Medicaid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: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programma che, negli USA, fornisce assistenza sanitaria alle persone bisognose.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Le prestazioni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Medicaid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sono rivolte ai seguenti gruppi: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beneficiari dei programmi di assistenza in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denaro.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la maggior parte dei bambini di famiglie a basso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reddito.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la maggior parte delle donne  in gravidanza a basso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reddito.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tutte le famiglie con reddito molto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basso.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anziani e disabili a basso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reddito.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795" name="Rectangle 9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Medicaid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961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2438400" y="1600200"/>
            <a:ext cx="7315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566738"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Chi sono?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42 milioni di cittadini degli Stati Uniti sono privi di qualsiasi copertura assicurativa.</a:t>
            </a:r>
          </a:p>
          <a:p>
            <a:pPr marL="342900" lvl="1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non assicurati percepiscono redditi più bassi della media.</a:t>
            </a:r>
          </a:p>
          <a:p>
            <a:pPr marL="342900" lvl="1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Nel 2012, quasi i due terzi dei non assicurati venivano da famiglie in cui uno o due membri erano lavoratori a tempo pieno.</a:t>
            </a:r>
          </a:p>
          <a:p>
            <a:pPr marL="342900" lvl="1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Circa il 7,6%  dei non assicurati è costituito da bambini.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I 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non assicurati</a:t>
            </a:r>
          </a:p>
        </p:txBody>
      </p:sp>
    </p:spTree>
    <p:extLst>
      <p:ext uri="{BB962C8B-B14F-4D97-AF65-F5344CB8AC3E}">
        <p14:creationId xmlns:p14="http://schemas.microsoft.com/office/powerpoint/2010/main" val="5747492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451100" y="1600200"/>
            <a:ext cx="7302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Alcuni fanno assegnamento sulle cure insolute.</a:t>
            </a:r>
          </a:p>
          <a:p>
            <a:pPr marL="800100" lvl="1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Cure insolute: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spese per cure sanitarie prestate in condizioni di emergenza, per le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quali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i fornitori non riescono poi a ottenere il rimborso.</a:t>
            </a:r>
          </a:p>
          <a:p>
            <a:pPr marL="342900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L’assicurazione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può costare troppo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, dati i rischi e i prezzi. </a:t>
            </a:r>
          </a:p>
          <a:p>
            <a:pPr marL="342900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Gli assicuratori possono non essere disposti ad assicurare i rischi più gravi per timore della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selezione avversa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 Gli individui non attribuiscono  il valore appropriato alla copertura assicurativa.</a:t>
            </a:r>
          </a:p>
        </p:txBody>
      </p:sp>
      <p:sp>
        <p:nvSpPr>
          <p:cNvPr id="39939" name="Rectangle 10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tanti individui non si assicurano?</a:t>
            </a:r>
          </a:p>
        </p:txBody>
      </p:sp>
    </p:spTree>
    <p:extLst>
      <p:ext uri="{BB962C8B-B14F-4D97-AF65-F5344CB8AC3E}">
        <p14:creationId xmlns:p14="http://schemas.microsoft.com/office/powerpoint/2010/main" val="2595149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438400" y="1612900"/>
            <a:ext cx="7315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566738"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Le ragioni per preoccuparsi dei non assicurati sono diverse.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Esistono 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esternalità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fisiche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associate a malattie trasmissibili.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non assicurati impongono agli assicurati una significativa 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esternalità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finanziaria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non assicurati non ricevono cure adeguate.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Paternalismo e motivazioni di equità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987" name="Rectangle 7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preoccuparsi di chi non si assicura?</a:t>
            </a:r>
          </a:p>
        </p:txBody>
      </p:sp>
    </p:spTree>
    <p:extLst>
      <p:ext uri="{BB962C8B-B14F-4D97-AF65-F5344CB8AC3E}">
        <p14:creationId xmlns:p14="http://schemas.microsoft.com/office/powerpoint/2010/main" val="25843270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438400" y="1600200"/>
            <a:ext cx="7315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Un’ultima ragione per preoccuparsi dei non assicurati è il timore  di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diventare non assicurati,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presente in molti individui che attualmente hanno un’assicurazione.</a:t>
            </a:r>
          </a:p>
          <a:p>
            <a:pPr marL="800100" lvl="1" indent="-342900" defTabSz="5667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Job </a:t>
            </a: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lock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negli USA, blocco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della mobilità dei lavoratori verso impieghi migliori 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a causa del timore di perdere l’assicurazione sanitaria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La disponibilità dell’assicurazione sanitaria può inibire il passaggio a lavori più produttivi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defTabSz="566738">
              <a:spcBef>
                <a:spcPct val="10000"/>
              </a:spcBef>
              <a:spcAft>
                <a:spcPct val="100000"/>
              </a:spcAft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defTabSz="566738">
              <a:spcBef>
                <a:spcPct val="10000"/>
              </a:spcBef>
              <a:spcAft>
                <a:spcPct val="100000"/>
              </a:spcAft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4035" name="Rectangle 11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preoccuparsi di chi non si assicura?</a:t>
            </a:r>
          </a:p>
        </p:txBody>
      </p:sp>
    </p:spTree>
    <p:extLst>
      <p:ext uri="{BB962C8B-B14F-4D97-AF65-F5344CB8AC3E}">
        <p14:creationId xmlns:p14="http://schemas.microsoft.com/office/powerpoint/2010/main" val="22370408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2438400" y="1600200"/>
            <a:ext cx="7315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La  generosità dell’assicurazione sanitaria si misura lungo due dimensioni:</a:t>
            </a:r>
          </a:p>
          <a:p>
            <a:pPr marL="800100" lvl="2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Generosità verso i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pazienti</a:t>
            </a:r>
          </a:p>
          <a:p>
            <a:pPr marL="800100" lvl="2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Generosità verso i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fornitori</a:t>
            </a:r>
            <a:endParaRPr lang="it-IT" sz="2400" dirty="0">
              <a:latin typeface="Calibri"/>
              <a:ea typeface="ＭＳ Ｐゴシック" charset="0"/>
              <a:cs typeface="Calibri"/>
            </a:endParaRPr>
          </a:p>
          <a:p>
            <a:pPr marL="285750" lvl="1" indent="-285750" defTabSz="566738">
              <a:lnSpc>
                <a:spcPct val="90000"/>
              </a:lnSpc>
              <a:spcBef>
                <a:spcPct val="10000"/>
              </a:spcBef>
              <a:spcAft>
                <a:spcPct val="100000"/>
              </a:spcAft>
              <a:buSzPct val="90000"/>
              <a:buFont typeface="Arial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marL="285750" lvl="1" indent="-285750" defTabSz="566738">
              <a:lnSpc>
                <a:spcPct val="90000"/>
              </a:lnSpc>
              <a:spcBef>
                <a:spcPct val="10000"/>
              </a:spcBef>
              <a:spcAft>
                <a:spcPct val="100000"/>
              </a:spcAft>
              <a:buSzPct val="90000"/>
              <a:buFont typeface="Arial" pitchFamily="34" charset="0"/>
              <a:buChar char="•"/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 marL="285750" indent="-285750" defTabSz="566738">
              <a:spcBef>
                <a:spcPct val="10000"/>
              </a:spcBef>
              <a:spcAft>
                <a:spcPct val="10000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8131" name="Rectangle 9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Quanto dovrebbe essere generosa la copertura dell’assicurazione sanitaria?</a:t>
            </a:r>
          </a:p>
        </p:txBody>
      </p:sp>
    </p:spTree>
    <p:extLst>
      <p:ext uri="{BB962C8B-B14F-4D97-AF65-F5344CB8AC3E}">
        <p14:creationId xmlns:p14="http://schemas.microsoft.com/office/powerpoint/2010/main" val="30646707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2438400" y="1600200"/>
            <a:ext cx="731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vantaggio della copertura totale di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eventi medici minimi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e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prevedibili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in termini di stabilizzazione dei consumi è poco significativo per due ragioni: </a:t>
            </a:r>
          </a:p>
          <a:p>
            <a:pPr marL="800100" lvl="2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Gli individui avversi al rischio ottengono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scarsa utilità dall’assicurazione di un rischio modesto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2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È possibile far fronte a queste spese con l’autoassicurazione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, che invece è molto meno efficace per eventi medici importanti e imprevedibili.</a:t>
            </a:r>
          </a:p>
          <a:p>
            <a:pPr marL="342900" lvl="1" indent="-342900" defTabSz="56673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D’altra parte, sono alti i costi del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moral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hazard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 benefici dell’assicurazione sanitaria nella stabilizzazione dei consumi</a:t>
            </a:r>
          </a:p>
        </p:txBody>
      </p:sp>
    </p:spTree>
    <p:extLst>
      <p:ext uri="{BB962C8B-B14F-4D97-AF65-F5344CB8AC3E}">
        <p14:creationId xmlns:p14="http://schemas.microsoft.com/office/powerpoint/2010/main" val="27196125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Il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moral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hazard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del paziente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629" y="1099128"/>
            <a:ext cx="6478442" cy="477420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69843" y="926851"/>
            <a:ext cx="46780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costo marginale di una visita in studio è costante e pari a 100. La curva dell’offerta di visite mediche sarà la retta orizzontale in corrispondenza di quell’importo</a:t>
            </a:r>
          </a:p>
          <a:p>
            <a:endParaRPr lang="it-IT" dirty="0"/>
          </a:p>
          <a:p>
            <a:r>
              <a:rPr lang="it-IT" dirty="0" smtClean="0"/>
              <a:t>Marta ha una curva di domanda di visite in studio inclinata verso il basso (utilità marginale decrescente). </a:t>
            </a:r>
          </a:p>
          <a:p>
            <a:endParaRPr lang="it-IT" dirty="0"/>
          </a:p>
          <a:p>
            <a:r>
              <a:rPr lang="it-IT" dirty="0" smtClean="0"/>
              <a:t>Se Marta dovesse pagare per intero il prezzo dei servizi sanitari (cioè una compartecipazione al 100% delle spese), Marta avrebbe consumo di visite pari a Q</a:t>
            </a:r>
            <a:r>
              <a:rPr lang="it-IT" baseline="-25000" dirty="0" smtClean="0"/>
              <a:t>1</a:t>
            </a:r>
            <a:r>
              <a:rPr lang="it-IT" dirty="0" smtClean="0"/>
              <a:t>. </a:t>
            </a:r>
          </a:p>
          <a:p>
            <a:endParaRPr lang="it-IT" dirty="0"/>
          </a:p>
          <a:p>
            <a:r>
              <a:rPr lang="it-IT" dirty="0" smtClean="0"/>
              <a:t>Se Marta dovesse invece pagare solo il 10% (10€) la sua domanda di visite aumenterà a Q</a:t>
            </a:r>
            <a:r>
              <a:rPr lang="it-IT" baseline="-25000" dirty="0" smtClean="0"/>
              <a:t>2</a:t>
            </a:r>
            <a:r>
              <a:rPr lang="it-IT" dirty="0" smtClean="0"/>
              <a:t>. Questa è una quantità inefficiente perché il costo marginale privato (10€) è inferiore a quello sociale (100€).</a:t>
            </a:r>
          </a:p>
        </p:txBody>
      </p:sp>
    </p:spTree>
    <p:extLst>
      <p:ext uri="{BB962C8B-B14F-4D97-AF65-F5344CB8AC3E}">
        <p14:creationId xmlns:p14="http://schemas.microsoft.com/office/powerpoint/2010/main" val="113933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La parte piatta della curva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089" y="1265382"/>
            <a:ext cx="6216418" cy="4497946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30087" y="914401"/>
            <a:ext cx="482379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questo modello, i benefici di salute sono espressi in euro. Il diretto interessato, cioè, attribuisce al miglioramento della propria salute un valore monetario: €1 di benefici equivale a un miglioramento della salute che per l’interessato vale €1. </a:t>
            </a:r>
          </a:p>
          <a:p>
            <a:r>
              <a:rPr lang="it-IT" dirty="0" smtClean="0"/>
              <a:t>Ogni punto di questa curva equivale al miglioramento marginale della salute generato da un ulteriore euro di spesa sanitaria.</a:t>
            </a:r>
          </a:p>
          <a:p>
            <a:endParaRPr lang="it-IT" dirty="0"/>
          </a:p>
          <a:p>
            <a:r>
              <a:rPr lang="it-IT" dirty="0" smtClean="0"/>
              <a:t>L’ottimo prevede che le persone smettano di utilizzare i servizi sanitari quando il beneficio marginale di salute che deriva da quei servizi è inferiore al loro costo marginale.</a:t>
            </a:r>
          </a:p>
          <a:p>
            <a:endParaRPr lang="it-IT" dirty="0"/>
          </a:p>
          <a:p>
            <a:r>
              <a:rPr lang="it-IT" dirty="0" smtClean="0"/>
              <a:t>Nella figura, una volta raggiunto il punto B – il punto al quale con €1 di spesa ulteriore si compra solo €1 di salute in più – le persone non dovrebbero ricevere ulteriori cure.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814953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438400" y="1612900"/>
            <a:ext cx="73152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L’assicurazione sanitaria ottimale: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Riduce le possibilità di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moral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hazard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salvaguardando la protezione dal rischio.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La copertura completa incrementa il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moral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hazard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senza dare grandi benefici.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Perciò, la polizza di assicurazione sanitaria ottimale:</a:t>
            </a:r>
          </a:p>
          <a:p>
            <a:pPr marL="12573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lascia a carico del paziente una quota dei costi fino a un livello sopportabile.</a:t>
            </a:r>
          </a:p>
          <a:p>
            <a:pPr marL="12573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lo assicura totalmente contro i costi molto alti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.</a:t>
            </a:r>
          </a:p>
        </p:txBody>
      </p:sp>
      <p:sp>
        <p:nvSpPr>
          <p:cNvPr id="64515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 smtClean="0">
                <a:solidFill>
                  <a:srgbClr val="3C8C93"/>
                </a:solidFill>
                <a:latin typeface="Arial" pitchFamily="34" charset="0"/>
              </a:rPr>
              <a:t>La polizza 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sanitaria ottimale</a:t>
            </a:r>
          </a:p>
        </p:txBody>
      </p:sp>
    </p:spTree>
    <p:extLst>
      <p:ext uri="{BB962C8B-B14F-4D97-AF65-F5344CB8AC3E}">
        <p14:creationId xmlns:p14="http://schemas.microsoft.com/office/powerpoint/2010/main" val="18746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ChangeArrowheads="1"/>
          </p:cNvSpPr>
          <p:nvPr/>
        </p:nvSpPr>
        <p:spPr bwMode="auto">
          <a:xfrm>
            <a:off x="2436812" y="422276"/>
            <a:ext cx="8659079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Distribuzione della spesa sanitaria nei paesi OCSE (2016)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083" y="1127760"/>
            <a:ext cx="6866900" cy="479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0060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425700" y="1612900"/>
            <a:ext cx="73279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La maggior parte delle coperture sembrano più generose di quanto è ottimale, mentre molte persone non hanno copertura.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Perché le persone sono o non assicurate o  “</a:t>
            </a:r>
            <a:r>
              <a:rPr lang="it-IT" altLang="ja-JP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sovrassicurate</a:t>
            </a:r>
            <a:r>
              <a:rPr lang="it-IT" altLang="ja-JP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”?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Sussidio fiscale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Il motivo dell’accesso a cure migliori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Motivazioni psicologiche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dirty="0">
              <a:sym typeface="Wingdings 3" pitchFamily="18" charset="2"/>
            </a:endParaRPr>
          </a:p>
        </p:txBody>
      </p:sp>
      <p:sp>
        <p:nvSpPr>
          <p:cNvPr id="68611" name="Rectangle 7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negli Stati Uniti l’assicurazione sanitaria è così generosa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697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438400" y="1600201"/>
            <a:ext cx="7315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L’assicurazione spesso determina come sono pagati i fornitori di servizi medici.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Un sistema di pagamento è il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rimborso 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retrospettivo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, che consiste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nel rimborsare ai medici il costo che hanno già sostenuto.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Incoraggia la sovra-utilizzazione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, poiché i fornitori sono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pagati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indipendentemente dalla necessità e del valore della cura.</a:t>
            </a:r>
          </a:p>
        </p:txBody>
      </p:sp>
      <p:sp>
        <p:nvSpPr>
          <p:cNvPr id="74755" name="Rectangle 7"/>
          <p:cNvSpPr>
            <a:spLocks noChangeArrowheads="1"/>
          </p:cNvSpPr>
          <p:nvPr/>
        </p:nvSpPr>
        <p:spPr bwMode="auto">
          <a:xfrm>
            <a:off x="2436813" y="422276"/>
            <a:ext cx="73152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Quanto generosa dovrebbe essere l’assicurazione nei confronti dei fornitori di servizi medici?</a:t>
            </a:r>
          </a:p>
        </p:txBody>
      </p:sp>
    </p:spTree>
    <p:extLst>
      <p:ext uri="{BB962C8B-B14F-4D97-AF65-F5344CB8AC3E}">
        <p14:creationId xmlns:p14="http://schemas.microsoft.com/office/powerpoint/2010/main" val="210456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362200" y="1202634"/>
            <a:ext cx="731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Managed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 care: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approccio al controllo dei costi sanitari, che prevede restrizioni sul lato dell’offerta.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Preferred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b="1" dirty="0" smtClean="0">
                <a:latin typeface="Calibri"/>
                <a:ea typeface="ＭＳ Ｐゴシック" charset="0"/>
                <a:cs typeface="Calibri"/>
              </a:rPr>
              <a:t>Provider Organization (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PPO):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 organizzazione che riduce i costi dell’assistenza sanitaria confrontando i fornitori per conto degli assicurati.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b="1" dirty="0" err="1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Health</a:t>
            </a:r>
            <a:r>
              <a:rPr lang="it-IT" sz="2400" b="1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b="1" dirty="0" err="1" smtClean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Maintenance</a:t>
            </a:r>
            <a:r>
              <a:rPr lang="it-IT" sz="2400" b="1" dirty="0" smtClean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 Organization (</a:t>
            </a:r>
            <a:r>
              <a:rPr lang="it-IT" sz="2400" b="1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HMO):</a:t>
            </a: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 organizzazione che integra assicurazione ed erogazione di cure, dotandosi di personale sanitario la cui retribuzione è indipendente dalla quantità di prestazioni effettuate.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76803" name="Rectangle 14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Managed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care e  rimborso prospettico</a:t>
            </a:r>
          </a:p>
        </p:txBody>
      </p:sp>
    </p:spTree>
    <p:extLst>
      <p:ext uri="{BB962C8B-B14F-4D97-AF65-F5344CB8AC3E}">
        <p14:creationId xmlns:p14="http://schemas.microsoft.com/office/powerpoint/2010/main" val="25353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438400" y="1600200"/>
            <a:ext cx="7315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Le organizzazioni di </a:t>
            </a:r>
            <a:r>
              <a:rPr lang="it-IT" sz="2400" i="1" dirty="0" err="1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managed</a:t>
            </a:r>
            <a:r>
              <a:rPr lang="it-IT" sz="2400" i="1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 care </a:t>
            </a: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adottano il sistema del rimborso prospettico, in luogo di quello retrospettivo.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Rimborso prospettico:</a:t>
            </a: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pratica consistente nel pagare i fornitori sulla base di ciò che i trattamenti sanitari erogati ai pazienti dovrebbero costare, e non di ciò che il fornitore spende</a:t>
            </a: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Il pagamento è lo stesso indipendentemente dalla spesa, quindi sorge un incentivo a ridurre i costi</a:t>
            </a:r>
            <a:r>
              <a:rPr lang="it-IT" sz="2400" dirty="0">
                <a:solidFill>
                  <a:srgbClr val="000000"/>
                </a:solidFill>
                <a:latin typeface="Calibri"/>
                <a:ea typeface="ＭＳ Ｐゴシック" charset="0"/>
                <a:cs typeface="Calibri"/>
              </a:rPr>
              <a:t>.</a:t>
            </a:r>
          </a:p>
        </p:txBody>
      </p:sp>
      <p:sp>
        <p:nvSpPr>
          <p:cNvPr id="78851" name="Rectangle 1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Managed care e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rimborso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prospettico</a:t>
            </a: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9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451100" y="1625600"/>
            <a:ext cx="7302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L’avvento della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managed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care ha chiaramente ridotto i rimborsi ai fornitori e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non ha abbassato apprezzabilmente la qualità delle cure erogate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La questione ora è stabilire se, in futuro, sarà necessario un ulteriore irrigidimento del sistema di rimborso </a:t>
            </a:r>
            <a:r>
              <a:rPr lang="it-IT" altLang="ja-JP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prospettico.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</p:txBody>
      </p:sp>
      <p:sp>
        <p:nvSpPr>
          <p:cNvPr id="82947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Come dovrebbero essere rimborsati i fornitori?</a:t>
            </a:r>
          </a:p>
        </p:txBody>
      </p:sp>
    </p:spTree>
    <p:extLst>
      <p:ext uri="{BB962C8B-B14F-4D97-AF65-F5344CB8AC3E}">
        <p14:creationId xmlns:p14="http://schemas.microsoft.com/office/powerpoint/2010/main" val="18207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451100" y="1625600"/>
            <a:ext cx="7302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Si suddividono in due grandi famiglie: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Modelli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mutualistici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(es. Germania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Modelli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a fiscalità generale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(es. NHS britannico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Il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 3" pitchFamily="18" charset="2"/>
              </a:rPr>
              <a:t>sistema sanitario italiano è a fiscalità generale 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(art. 32 della Costituzione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</p:txBody>
      </p:sp>
      <p:sp>
        <p:nvSpPr>
          <p:cNvPr id="82947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 sistemi sanitari europei</a:t>
            </a:r>
          </a:p>
        </p:txBody>
      </p:sp>
    </p:spTree>
    <p:extLst>
      <p:ext uri="{BB962C8B-B14F-4D97-AF65-F5344CB8AC3E}">
        <p14:creationId xmlns:p14="http://schemas.microsoft.com/office/powerpoint/2010/main" val="3868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436813" y="1283854"/>
            <a:ext cx="7302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Legge 22 dicembre 1978: viene istituito il </a:t>
            </a: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Sistema Sanitario </a:t>
            </a:r>
            <a:r>
              <a:rPr lang="it-IT" sz="2400" b="1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Nazionale.</a:t>
            </a:r>
            <a:endParaRPr lang="it-IT" sz="2400" b="1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Sistema italiano: uno dei più efficienti al mondo (rapporto tra spesa sanitaria pubblica sul PIL vs risultati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Ministero della Salute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: coordinamento del 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SSN.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Regioni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: definiscono i criteri e i meccanismi di funzionamento della fornitura di beni e servizi sul territorio (PSR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ASL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: deputate alla programmazione territoriale, all’acquisto di beni e servizi e al 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controllo.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</p:txBody>
      </p:sp>
      <p:sp>
        <p:nvSpPr>
          <p:cNvPr id="82947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Il sistema sanitario </a:t>
            </a:r>
            <a:r>
              <a:rPr lang="it-IT" sz="2400" dirty="0" smtClean="0">
                <a:solidFill>
                  <a:srgbClr val="3C8C93"/>
                </a:solidFill>
                <a:latin typeface="Arial" pitchFamily="34" charset="0"/>
              </a:rPr>
              <a:t>italiano: 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organizzazione</a:t>
            </a:r>
          </a:p>
        </p:txBody>
      </p:sp>
    </p:spTree>
    <p:extLst>
      <p:ext uri="{BB962C8B-B14F-4D97-AF65-F5344CB8AC3E}">
        <p14:creationId xmlns:p14="http://schemas.microsoft.com/office/powerpoint/2010/main" val="136378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436813" y="1164584"/>
            <a:ext cx="7302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Fabbisogno coperto dalla fiscalità generale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: IRAP, compartecipazione all’IVA, addizionale IRPEF e accise sulla 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benzina.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Ripartizione delle risorse che si fonda sui </a:t>
            </a:r>
            <a:r>
              <a:rPr lang="it-IT" sz="2400" b="1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Livelli Essenziali di Assistenza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(LEA) definiti a livello 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nazionale.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Le regioni hanno un ruolo rilevante (consenso sulla ripartizione delle risorse e possibilità di offrire prestazioni superiori ai LEA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ASL: finanziate per quota capitaria in base a caratteristiche di territorio e 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popolazione.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Ultimo livello: fornitori diretti dei servizi sanitari (ospedali e medici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</p:txBody>
      </p:sp>
      <p:sp>
        <p:nvSpPr>
          <p:cNvPr id="82947" name="Rectangle 5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Il sistema sanitario italiano: funzionamento</a:t>
            </a:r>
          </a:p>
        </p:txBody>
      </p:sp>
    </p:spTree>
    <p:extLst>
      <p:ext uri="{BB962C8B-B14F-4D97-AF65-F5344CB8AC3E}">
        <p14:creationId xmlns:p14="http://schemas.microsoft.com/office/powerpoint/2010/main" val="109114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2549236" y="553916"/>
            <a:ext cx="7391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Negli USA, la 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maggior parte degli individui gode di un’assicurazione sanitaria privata: per le grandi imprese, è un mercato ben funzionante.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Per piccole imprese e individui, i fallimenti del mercato spiegano  i 42 milioni di americani non assicurati.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Gli individui avversi al rischio apprezzano la stabilizzazione dei consumi derivante dalla copertura assicurativa delle spese mediche.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Si rilevano chiari costi di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moral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hazard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sia sul lato del paziente sia su quello del fornitore.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Per affrontare il moral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hazard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sono stati usati la partecipazione ai costi (lato paziente) e la </a:t>
            </a:r>
            <a:r>
              <a:rPr lang="it-IT" sz="2400" dirty="0" err="1">
                <a:latin typeface="Calibri" pitchFamily="34" charset="0"/>
                <a:cs typeface="Calibri" pitchFamily="34" charset="0"/>
                <a:sym typeface="Wingdings 3" pitchFamily="18" charset="2"/>
              </a:rPr>
              <a:t>managed</a:t>
            </a:r>
            <a:r>
              <a:rPr lang="it-IT" sz="2400" dirty="0">
                <a:latin typeface="Calibri" pitchFamily="34" charset="0"/>
                <a:cs typeface="Calibri" pitchFamily="34" charset="0"/>
                <a:sym typeface="Wingdings 3" pitchFamily="18" charset="2"/>
              </a:rPr>
              <a:t> care (lato fornitore</a:t>
            </a: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).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 smtClean="0">
                <a:latin typeface="Calibri" pitchFamily="34" charset="0"/>
                <a:cs typeface="Calibri" pitchFamily="34" charset="0"/>
                <a:sym typeface="Wingdings 3" pitchFamily="18" charset="2"/>
              </a:rPr>
              <a:t>Il SSN italiano è un sistema universalistico finanziato dalla fiscalità generale.</a:t>
            </a:r>
            <a:endParaRPr lang="it-IT" sz="2400" dirty="0">
              <a:latin typeface="Calibri" pitchFamily="34" charset="0"/>
              <a:cs typeface="Calibri" pitchFamily="34" charset="0"/>
              <a:sym typeface="Wingdings 3" pitchFamily="18" charset="2"/>
            </a:endParaRPr>
          </a:p>
          <a:p>
            <a:pPr marL="285750" indent="-285750">
              <a:lnSpc>
                <a:spcPct val="90000"/>
              </a:lnSpc>
              <a:spcBef>
                <a:spcPct val="10000"/>
              </a:spcBef>
              <a:spcAft>
                <a:spcPct val="100000"/>
              </a:spcAft>
              <a:buFont typeface="Arial" pitchFamily="34" charset="0"/>
              <a:buChar char="•"/>
            </a:pPr>
            <a:endParaRPr lang="en-US" dirty="0">
              <a:sym typeface="Wingdings 3" pitchFamily="18" charset="2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2436813" y="61791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361446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667000" y="1524000"/>
            <a:ext cx="7315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  <a:sym typeface="Wingdings 3" charset="0"/>
              </a:rPr>
              <a:t>Nei sistemi sanitari privati, gli individui, o le aziende per loro conto, pagano premi mensili alle compagnie di assicurazione.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  <a:sym typeface="Wingdings 3" charset="0"/>
              </a:rPr>
              <a:t>In cambio, le compagnie di assicurazione pagano ai fornitori gran parte del costo dei beni e servizi medici di cui l’individuo ha usufruito.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  <a:sym typeface="Wingdings 3" charset="0"/>
              </a:rPr>
              <a:t>I pagamenti dei pazienti sono di tre tipi: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  <a:sym typeface="Wingdings 3" charset="0"/>
              </a:rPr>
              <a:t> </a:t>
            </a:r>
            <a:r>
              <a:rPr lang="it-IT" sz="2400" i="1" dirty="0">
                <a:latin typeface="Calibri"/>
                <a:ea typeface="ＭＳ Ｐゴシック" charset="0"/>
                <a:cs typeface="Calibri"/>
                <a:sym typeface="Wingdings 3" charset="0"/>
              </a:rPr>
              <a:t>franchigia—limita i costi a carico dell’individuo</a:t>
            </a:r>
            <a:endParaRPr lang="it-IT" sz="2400" dirty="0">
              <a:latin typeface="Calibri"/>
              <a:ea typeface="ＭＳ Ｐゴシック" charset="0"/>
              <a:cs typeface="Calibri"/>
              <a:sym typeface="Wingdings 3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i="1" dirty="0">
                <a:latin typeface="Calibri"/>
                <a:ea typeface="ＭＳ Ｐゴシック" charset="0"/>
                <a:cs typeface="Calibri"/>
                <a:sym typeface="Wingdings 3" charset="0"/>
              </a:rPr>
              <a:t> compartecipazione fissa alla spesa</a:t>
            </a:r>
            <a:endParaRPr lang="it-IT" sz="2400" dirty="0">
              <a:latin typeface="Calibri"/>
              <a:ea typeface="ＭＳ Ｐゴシック" charset="0"/>
              <a:cs typeface="Calibri"/>
              <a:sym typeface="Wingdings 3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i="1" dirty="0">
                <a:latin typeface="Calibri"/>
                <a:ea typeface="ＭＳ Ｐゴシック" charset="0"/>
                <a:cs typeface="Calibri"/>
                <a:sym typeface="Wingdings 3" charset="0"/>
              </a:rPr>
              <a:t> compartecipazione variabile alla spesa</a:t>
            </a:r>
            <a:endParaRPr lang="it-IT" sz="2400" dirty="0">
              <a:latin typeface="Calibri"/>
              <a:ea typeface="ＭＳ Ｐゴシック" charset="0"/>
              <a:cs typeface="Calibri"/>
              <a:sym typeface="Wingdings 3" charset="0"/>
            </a:endParaRPr>
          </a:p>
        </p:txBody>
      </p:sp>
      <p:sp>
        <p:nvSpPr>
          <p:cNvPr id="19459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Come funzionano le assicurazioni sanitarie: principi fondamentali</a:t>
            </a:r>
          </a:p>
        </p:txBody>
      </p:sp>
    </p:spTree>
    <p:extLst>
      <p:ext uri="{BB962C8B-B14F-4D97-AF65-F5344CB8AC3E}">
        <p14:creationId xmlns:p14="http://schemas.microsoft.com/office/powerpoint/2010/main" val="9015675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Line 27"/>
          <p:cNvSpPr>
            <a:spLocks noChangeShapeType="1"/>
          </p:cNvSpPr>
          <p:nvPr/>
        </p:nvSpPr>
        <p:spPr bwMode="auto">
          <a:xfrm>
            <a:off x="3862389" y="-3819525"/>
            <a:ext cx="4300537" cy="0"/>
          </a:xfrm>
          <a:prstGeom prst="line">
            <a:avLst/>
          </a:prstGeom>
          <a:noFill/>
          <a:ln w="31750">
            <a:solidFill>
              <a:srgbClr val="FABFB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>
            <a:spAutoFit/>
          </a:bodyPr>
          <a:lstStyle/>
          <a:p>
            <a:endParaRPr lang="en-US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438400" y="1640840"/>
            <a:ext cx="731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L’assicurazione privata è fornita dai datori di lavoro  e dal mercato delle assicurazioni individuali.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Mercato assicurativo individuale: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mercato attraverso il quale individui o famiglie acquistano l’assicurazione direttamente, e non attraverso un gruppo, come il luogo di lavoro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21508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Assicurazione privata</a:t>
            </a:r>
          </a:p>
        </p:txBody>
      </p:sp>
    </p:spTree>
    <p:extLst>
      <p:ext uri="{BB962C8B-B14F-4D97-AF65-F5344CB8AC3E}">
        <p14:creationId xmlns:p14="http://schemas.microsoft.com/office/powerpoint/2010/main" val="13597969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545504" y="1664855"/>
            <a:ext cx="909781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Una ragione per cui i datori di lavoro forniscono l’assicurazione  è il cosiddetto </a:t>
            </a:r>
            <a:r>
              <a:rPr lang="it-IT" sz="2400" i="1" dirty="0" err="1">
                <a:latin typeface="Calibri" pitchFamily="34" charset="0"/>
                <a:cs typeface="Calibri" pitchFamily="34" charset="0"/>
              </a:rPr>
              <a:t>risk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i="1" dirty="0" err="1">
                <a:latin typeface="Calibri" pitchFamily="34" charset="0"/>
                <a:cs typeface="Calibri" pitchFamily="34" charset="0"/>
              </a:rPr>
              <a:t>pooling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Gruppo di 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rischio: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gruppo di individui che sottoscrivono un piano assicurativo.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L’obiettivo di tutti gli assicuratori  è creare </a:t>
            </a: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gruppi assicurativi molto grandi con una distribuzione prevedibile  del rischio sanitario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La  </a:t>
            </a:r>
            <a:r>
              <a:rPr lang="it-IT" sz="2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legge dei grandi numeri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contribuisce a raggiungere questo obiettivo.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Raggruppando tutti i dipendenti, inoltre, l’assicurazione sanitaria fornita dal datore di lavoro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evita la selezione avversa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6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i datori di lavoro forniscono un’assicurazione privata? Parte I -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Risk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Pooling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7755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>
            <a:spLocks noChangeArrowheads="1"/>
          </p:cNvSpPr>
          <p:nvPr/>
        </p:nvSpPr>
        <p:spPr bwMode="auto">
          <a:xfrm>
            <a:off x="2436813" y="2141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i datori di lavoro forniscono un’assicurazione privata? Parte II – I sussidi </a:t>
            </a:r>
            <a:r>
              <a:rPr lang="it-IT" sz="2400" dirty="0" smtClean="0">
                <a:solidFill>
                  <a:srgbClr val="3C8C93"/>
                </a:solidFill>
                <a:latin typeface="Arial" pitchFamily="34" charset="0"/>
              </a:rPr>
              <a:t>fiscali – esempio del testo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  <p:sp>
        <p:nvSpPr>
          <p:cNvPr id="27651" name="TextBox 1"/>
          <p:cNvSpPr txBox="1">
            <a:spLocks noChangeArrowheads="1"/>
          </p:cNvSpPr>
          <p:nvPr/>
        </p:nvSpPr>
        <p:spPr bwMode="auto">
          <a:xfrm>
            <a:off x="1625600" y="1374914"/>
            <a:ext cx="10142330" cy="502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Le attuali leggi fiscali degli Stati Uniti calcolano come imponibile la retribuzione sotto forma di salario, ma non la parte che assume la forma di una polizza sanitaria.</a:t>
            </a:r>
          </a:p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 il datore di lavoro paga $1 di stipendio, il lavoratore riceve un importo netto inferiore, ovvero $1 * (1-tau), dove tau è la sua aliquota d’imposta. Es. se tau è 33%, per ogni dollaro guadagnato entreranno nelle tasche dei lavoratori solo 67 centesimi.</a:t>
            </a:r>
          </a:p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 invece quel dollaro viene pagato dall’azienda sotto forma di polizza sanitaria, il lavoratore riceverà un’assicurazione del valore di $1. </a:t>
            </a:r>
          </a:p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Negli Stati Uniti questo sussidio fiscale </a:t>
            </a:r>
            <a:r>
              <a:rPr lang="it-IT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esiste esclusivamente per le polizze assicurative offerte da un datore di lavoro</a:t>
            </a: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Perciò le norme fiscali creano un forte incentivo ad acquistare un’assicurazione attraverso il proprio datore di lavoro, anziché individualmente.</a:t>
            </a:r>
            <a:endParaRPr lang="it-IT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78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Perché i datori di lavoro forniscono un’assicurazione privata? Parte II – I sussidi fiscali</a:t>
            </a:r>
          </a:p>
        </p:txBody>
      </p:sp>
      <p:sp>
        <p:nvSpPr>
          <p:cNvPr id="27651" name="TextBox 1"/>
          <p:cNvSpPr txBox="1">
            <a:spLocks noChangeArrowheads="1"/>
          </p:cNvSpPr>
          <p:nvPr/>
        </p:nvSpPr>
        <p:spPr bwMode="auto">
          <a:xfrm>
            <a:off x="1625600" y="1600201"/>
            <a:ext cx="9753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05B72"/>
              </a:buClr>
              <a:buSzPct val="90000"/>
            </a:pPr>
            <a:r>
              <a:rPr lang="it-IT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 sussidio a favore dell’assicurazione sanitaria fornita dal datore di lavoro generalmente non è ben compresa.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 sussidio va ai </a:t>
            </a:r>
            <a:r>
              <a:rPr lang="it-IT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dipendenti, </a:t>
            </a:r>
            <a:r>
              <a:rPr lang="it-IT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non ai </a:t>
            </a:r>
            <a:r>
              <a:rPr lang="it-IT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datori di lavoro</a:t>
            </a:r>
            <a:r>
              <a:rPr lang="it-IT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 datore di lavoro è </a:t>
            </a:r>
            <a:r>
              <a:rPr lang="it-IT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indifferente </a:t>
            </a:r>
            <a:r>
              <a:rPr lang="it-IT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tra pagamenti sotto forma di salario o di assicurazione sanitaria (entrambi sono fiscalmente deducibili).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 lavoratore preferisce essere pagato in assicurazione sanitaria piuttosto che sotto forma di salario</a:t>
            </a:r>
            <a:r>
              <a:rPr lang="it-IT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perché riduce il suo debito di imposta</a:t>
            </a:r>
            <a:r>
              <a:rPr lang="it-IT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Porre fine al sussidio fiscale non aumenta l’imposta sulle società pagata  dall’azienda;  invece, include la spesa del datore di lavoro per l’assicurazione sanitaria nel reddito imponibile dei dipendenti.</a:t>
            </a:r>
          </a:p>
        </p:txBody>
      </p:sp>
    </p:spTree>
    <p:extLst>
      <p:ext uri="{BB962C8B-B14F-4D97-AF65-F5344CB8AC3E}">
        <p14:creationId xmlns:p14="http://schemas.microsoft.com/office/powerpoint/2010/main" val="8866902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2449513" y="1069109"/>
            <a:ext cx="73025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mercato assicurativo individuale ha funzionato tradizionalmente con molte difficoltà. Non sempre l’assicurazione individuale è stata disponibile. 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Gli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individui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in cattive condizioni di salute spesso non erano in grado di ottenere una copertura (o la ottenevano a un prezzo incredibilmente alto).</a:t>
            </a:r>
          </a:p>
          <a:p>
            <a:pPr marL="342900" indent="-342900" defTabSz="56673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Una caratteristica dell’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ACA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è stata lo sforzo di ridurre le barriere di accesso al mercato assicurativo individuale. </a:t>
            </a:r>
          </a:p>
          <a:p>
            <a:pPr lvl="2"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 bandito le clausole di esclusione delle condizioni precedenti e i premi più alti per i sottoscrittori meno in salute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lvl="2"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 Ha previsto crediti di imposta che sovvenzionano il costo dell’assicurazione.</a:t>
            </a:r>
          </a:p>
        </p:txBody>
      </p:sp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La soluzione alternativa: la polizza individuale</a:t>
            </a:r>
          </a:p>
        </p:txBody>
      </p:sp>
    </p:spTree>
    <p:extLst>
      <p:ext uri="{BB962C8B-B14F-4D97-AF65-F5344CB8AC3E}">
        <p14:creationId xmlns:p14="http://schemas.microsoft.com/office/powerpoint/2010/main" val="20533940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438400" y="1600200"/>
            <a:ext cx="731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Medicare: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 programma federale USA che fornisce l’assicurazione sanitaria a tutte le persone di età superiore a 65 anni o affette da disabilità.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Ogni cittadino che abbia lavorato per dieci anni in un impiego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coperto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da Medicare ha diritto (con il coniuge) alle prestazioni del programma al compimento dei 65 anni.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Medicare è finanziato con un’imposta sui salari che grava su dipendenti e datori di lavoro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</p:txBody>
      </p:sp>
      <p:sp>
        <p:nvSpPr>
          <p:cNvPr id="31747" name="Rectangle 9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Medicare</a:t>
            </a:r>
          </a:p>
        </p:txBody>
      </p:sp>
    </p:spTree>
    <p:extLst>
      <p:ext uri="{BB962C8B-B14F-4D97-AF65-F5344CB8AC3E}">
        <p14:creationId xmlns:p14="http://schemas.microsoft.com/office/powerpoint/2010/main" val="39941792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2151</Words>
  <Application>Microsoft Office PowerPoint</Application>
  <PresentationFormat>Personalizzato</PresentationFormat>
  <Paragraphs>173</Paragraphs>
  <Slides>28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9 Sanità: modello privato e modello pubblico a confronto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Universita' Commerciale "Luigi Bocconi"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La sanità: modello privato e modello pubblico a confronto</dc:title>
  <dc:creator>Windows User</dc:creator>
  <cp:lastModifiedBy>Utente</cp:lastModifiedBy>
  <cp:revision>34</cp:revision>
  <dcterms:created xsi:type="dcterms:W3CDTF">2018-01-11T15:59:56Z</dcterms:created>
  <dcterms:modified xsi:type="dcterms:W3CDTF">2021-04-16T13:52:51Z</dcterms:modified>
</cp:coreProperties>
</file>