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304" r:id="rId4"/>
    <p:sldId id="305" r:id="rId5"/>
    <p:sldId id="286" r:id="rId6"/>
    <p:sldId id="287" r:id="rId7"/>
    <p:sldId id="291" r:id="rId8"/>
    <p:sldId id="306" r:id="rId9"/>
    <p:sldId id="292" r:id="rId10"/>
    <p:sldId id="307" r:id="rId11"/>
    <p:sldId id="288" r:id="rId12"/>
    <p:sldId id="293" r:id="rId13"/>
    <p:sldId id="289" r:id="rId14"/>
    <p:sldId id="290" r:id="rId15"/>
    <p:sldId id="294" r:id="rId16"/>
    <p:sldId id="297" r:id="rId17"/>
    <p:sldId id="298" r:id="rId18"/>
    <p:sldId id="299" r:id="rId19"/>
    <p:sldId id="300" r:id="rId20"/>
    <p:sldId id="301" r:id="rId21"/>
    <p:sldId id="302" r:id="rId22"/>
    <p:sldId id="322" r:id="rId23"/>
    <p:sldId id="321" r:id="rId24"/>
    <p:sldId id="308" r:id="rId25"/>
    <p:sldId id="309" r:id="rId26"/>
    <p:sldId id="31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46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45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0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20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71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34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8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25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6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4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7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4E3A-D55E-449B-94C6-A41A79293851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76CF-4E92-43FC-9C39-1C5E4A1C4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1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F817E-DE05-4BCC-B721-CADD0707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COSA DISTINGUE CULTURA E SOCIETÀ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BF758-507A-4836-9220-B737679FA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8634"/>
            <a:ext cx="12192000" cy="479832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Realizzazione pratica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della guida culturale, attraverso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istituzioni sociali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politiche, legislative, organizzative e aziendali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Può includere scuola, famiglia, reti informali, amicali, professionali, gruppi di sostegno, comunità religiose, politiche, ideologiche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È una struttura concreta che promana da una visione culturale d’insieme, il cui cambiamento è però molto più lento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Riguarda l’ambito più propriamente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espressivo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(idee, valori, credenze…) che pratico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Funge da guida, ordine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suoi cambiamenti avvengono molto più lentamente rispetto alla sfera sociale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06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69F60-80BB-44A1-A55B-451B1FC5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57502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26BE9-2308-4DA3-8ABD-CC08F6CE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681038"/>
            <a:ext cx="12093526" cy="6176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>
                <a:cs typeface="Andalus" panose="02020603050405020304" pitchFamily="18" charset="-78"/>
              </a:rPr>
              <a:t>«Queste sono le condizioni psicologiche che crea la metropoli. Ogni volta che si attraversa la strada, con il ritmo e la molteplicità della vita economica, professionale e sociale la città si erge in forte contrasto con il villaggio e la vita rurale, rispetto ai fondamenti sensori della vita psichica. La metropoli esige dall’uomo una misura diversa di consapevolezza di quanto non faccia la vita rurale. Qui il ritmo della vita e delle immagini sensorie mentali fluisce più lentamente, più invariato e senza scosse (…).</a:t>
            </a:r>
          </a:p>
          <a:p>
            <a:pPr marL="0" indent="0">
              <a:buNone/>
            </a:pPr>
            <a:r>
              <a:rPr lang="it-IT" sz="2800" dirty="0">
                <a:cs typeface="Andalus" panose="02020603050405020304" pitchFamily="18" charset="-78"/>
              </a:rPr>
              <a:t>Possiamo designare come riserbo questo atteggiamento mentale dell’uomo della metropoli (…). E’ l’antipatia che ci protegge da ambedue questi pericoli tipici della metropoli: l’indifferenza e la suggestionabilità indiscriminata. Una antipatia latente e la condizione preparatoria dell’antagonismo di fatto realizzano le distanze senza le quali sarebbe del tutto impossibile condurre questo stile di vita (…).</a:t>
            </a:r>
          </a:p>
          <a:p>
            <a:pPr marL="0" indent="0">
              <a:buNone/>
            </a:pPr>
            <a:r>
              <a:rPr lang="it-IT" sz="2800" dirty="0">
                <a:cs typeface="Andalus" panose="02020603050405020304" pitchFamily="18" charset="-78"/>
              </a:rPr>
              <a:t>E’ ovviamente soltanto un’altra faccia di questa libertà il fatto che da nessuna parte ci sente così solitari e così perduti come nella folla metropolitana».</a:t>
            </a:r>
          </a:p>
          <a:p>
            <a:pPr marL="0" indent="0">
              <a:buNone/>
            </a:pPr>
            <a:endParaRPr lang="it-IT" sz="2800" dirty="0"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it-IT" sz="2800" dirty="0">
                <a:cs typeface="Andalus" panose="02020603050405020304" pitchFamily="18" charset="-78"/>
              </a:rPr>
              <a:t>A. Izzo (a cura di), </a:t>
            </a:r>
            <a:r>
              <a:rPr lang="it-IT" sz="2800" i="1" dirty="0">
                <a:cs typeface="Andalus" panose="02020603050405020304" pitchFamily="18" charset="-78"/>
              </a:rPr>
              <a:t>Storia del pensiero sociologico II. I classici</a:t>
            </a:r>
            <a:r>
              <a:rPr lang="it-IT" sz="2800" dirty="0">
                <a:cs typeface="Andalus" panose="02020603050405020304" pitchFamily="18" charset="-78"/>
              </a:rPr>
              <a:t>, il Mulino, Bologna, 1977, pp.74-81.</a:t>
            </a:r>
            <a:endParaRPr lang="it-IT" sz="2800" i="1" dirty="0">
              <a:cs typeface="Andalus" panose="02020603050405020304" pitchFamily="18" charset="-7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085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359E3-CBFD-491E-AC04-5E4361E4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MAX WEBER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(1864-1920):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A4CDB0-FD4F-46B3-BEC4-DD2322DA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672"/>
            <a:ext cx="12192000" cy="5522202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Oggetto della sociologia: agire sociale. La storia e l’insieme delle azioni umane.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cs typeface="Calibri Light" panose="020F0302020204030204" pitchFamily="34" charset="0"/>
              </a:rPr>
              <a:t>Per studiare l’azione, è necessario comprenderla attraverso una interpretazione. Lo scienziato sociale è anche egli un attore che, interpretando, agisce su ciò che intende studiare.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Una volta </a:t>
            </a:r>
            <a:r>
              <a:rPr kumimoji="0" lang="it-IT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interpret</a:t>
            </a:r>
            <a:r>
              <a:rPr lang="it-IT" sz="2000" dirty="0" err="1">
                <a:solidFill>
                  <a:prstClr val="black"/>
                </a:solidFill>
                <a:cs typeface="Calibri Light" panose="020F0302020204030204" pitchFamily="34" charset="0"/>
              </a:rPr>
              <a:t>ata</a:t>
            </a:r>
            <a:r>
              <a:rPr lang="it-IT" sz="2000" dirty="0">
                <a:solidFill>
                  <a:prstClr val="black"/>
                </a:solidFill>
                <a:cs typeface="Calibri Light" panose="020F0302020204030204" pitchFamily="34" charset="0"/>
              </a:rPr>
              <a:t> l’azione, sarà possibile spiegarla «nel suo corso e nei suoi effetti», collocandola entro la sequenza storica di cui fa parte.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b="1" dirty="0">
                <a:solidFill>
                  <a:prstClr val="black"/>
                </a:solidFill>
                <a:cs typeface="Calibri Light" panose="020F0302020204030204" pitchFamily="34" charset="0"/>
              </a:rPr>
              <a:t>Fine della ricerca</a:t>
            </a:r>
            <a:r>
              <a:rPr lang="it-IT" sz="2000" dirty="0">
                <a:solidFill>
                  <a:prstClr val="black"/>
                </a:solidFill>
                <a:cs typeface="Calibri Light" panose="020F0302020204030204" pitchFamily="34" charset="0"/>
              </a:rPr>
              <a:t>: trovare </a:t>
            </a:r>
            <a:r>
              <a:rPr lang="it-IT" sz="2000" b="1" dirty="0">
                <a:solidFill>
                  <a:prstClr val="black"/>
                </a:solidFill>
                <a:cs typeface="Calibri Light" panose="020F0302020204030204" pitchFamily="34" charset="0"/>
              </a:rPr>
              <a:t>nessi fra sequenze di azione </a:t>
            </a:r>
            <a:r>
              <a:rPr lang="it-IT" sz="2000" dirty="0">
                <a:solidFill>
                  <a:prstClr val="black"/>
                </a:solidFill>
                <a:cs typeface="Calibri Light" panose="020F0302020204030204" pitchFamily="34" charset="0"/>
              </a:rPr>
              <a:t>interpretate nella loro singolarità, dando così senso alla storia cercando, per quanto possibile, di prevedere il futuro.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«Tipo ideale»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: un concetto generalizzante, astratto da ogni particolare specifica.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Azioni: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Razionale rispetto allo scopo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Razionale rispetto al valore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Affettiva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Tradizionale – secondo abitudini acquisite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2000" b="1" i="1" dirty="0">
                <a:solidFill>
                  <a:prstClr val="black"/>
                </a:solidFill>
                <a:cs typeface="Calibri Light" panose="020F0302020204030204" pitchFamily="34" charset="0"/>
              </a:rPr>
              <a:t>«L’etica protestante e lo spirito del capitalismo», </a:t>
            </a:r>
            <a:r>
              <a:rPr lang="it-IT" sz="2000" dirty="0">
                <a:solidFill>
                  <a:prstClr val="black"/>
                </a:solidFill>
                <a:cs typeface="Calibri Light" panose="020F0302020204030204" pitchFamily="34" charset="0"/>
              </a:rPr>
              <a:t>1904: concezioni religiose (dottrina della predestinazione e etica protestante) come motore delle innovazioni culturali. Etica del lavoro non tanto tesa al successo economico, quanto a intravedere segni mondani di salvezza.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 Light" panose="020F03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89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25349-4774-495A-B396-0BE071E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67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RAZIONALITA’ STRUMENTALE E BUROCRATIZZAZIONE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17391C-58F1-4B5E-806E-CE781024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6775"/>
            <a:ext cx="12192000" cy="6049107"/>
          </a:xfrm>
        </p:spPr>
        <p:txBody>
          <a:bodyPr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5500" b="1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5500" b="1" dirty="0">
                <a:solidFill>
                  <a:prstClr val="black"/>
                </a:solidFill>
                <a:cs typeface="Calibri Light" panose="020F0302020204030204" pitchFamily="34" charset="0"/>
              </a:rPr>
              <a:t>La razionalizzazione: </a:t>
            </a:r>
            <a:r>
              <a:rPr lang="it-IT" sz="5500" dirty="0">
                <a:solidFill>
                  <a:prstClr val="black"/>
                </a:solidFill>
                <a:cs typeface="Calibri Light" panose="020F0302020204030204" pitchFamily="34" charset="0"/>
              </a:rPr>
              <a:t>la storia dell’umanità è segnata da un progressivo </a:t>
            </a:r>
            <a:r>
              <a:rPr lang="it-IT" sz="5500" b="1" dirty="0">
                <a:solidFill>
                  <a:prstClr val="black"/>
                </a:solidFill>
                <a:cs typeface="Calibri Light" panose="020F0302020204030204" pitchFamily="34" charset="0"/>
              </a:rPr>
              <a:t>«disincantamento del mondo – </a:t>
            </a:r>
            <a:r>
              <a:rPr lang="it-IT" sz="5500" b="1" dirty="0" err="1">
                <a:solidFill>
                  <a:prstClr val="black"/>
                </a:solidFill>
                <a:cs typeface="Calibri Light" panose="020F0302020204030204" pitchFamily="34" charset="0"/>
              </a:rPr>
              <a:t>Entzauberung</a:t>
            </a:r>
            <a:r>
              <a:rPr lang="it-IT" sz="5500" b="1" dirty="0">
                <a:solidFill>
                  <a:prstClr val="black"/>
                </a:solidFill>
                <a:cs typeface="Calibri Light" panose="020F0302020204030204" pitchFamily="34" charset="0"/>
              </a:rPr>
              <a:t> </a:t>
            </a:r>
            <a:r>
              <a:rPr lang="it-IT" sz="5500" b="1" dirty="0" err="1">
                <a:solidFill>
                  <a:prstClr val="black"/>
                </a:solidFill>
                <a:cs typeface="Calibri Light" panose="020F0302020204030204" pitchFamily="34" charset="0"/>
              </a:rPr>
              <a:t>der</a:t>
            </a:r>
            <a:r>
              <a:rPr lang="it-IT" sz="5500" b="1" dirty="0">
                <a:solidFill>
                  <a:prstClr val="black"/>
                </a:solidFill>
                <a:cs typeface="Calibri Light" panose="020F0302020204030204" pitchFamily="34" charset="0"/>
              </a:rPr>
              <a:t> </a:t>
            </a:r>
            <a:r>
              <a:rPr lang="it-IT" sz="5500" b="1" dirty="0" err="1">
                <a:solidFill>
                  <a:prstClr val="black"/>
                </a:solidFill>
                <a:cs typeface="Calibri Light" panose="020F0302020204030204" pitchFamily="34" charset="0"/>
              </a:rPr>
              <a:t>Welt</a:t>
            </a:r>
            <a:r>
              <a:rPr lang="it-IT" sz="5500" b="1" dirty="0">
                <a:solidFill>
                  <a:prstClr val="black"/>
                </a:solidFill>
                <a:cs typeface="Calibri Light" panose="020F0302020204030204" pitchFamily="34" charset="0"/>
              </a:rPr>
              <a:t>»</a:t>
            </a:r>
          </a:p>
          <a:p>
            <a:pPr marL="0" indent="0">
              <a:buNone/>
            </a:pPr>
            <a:r>
              <a:rPr lang="it-IT" sz="5500" b="1" dirty="0">
                <a:cs typeface="Andalus" panose="02020603050405020304" pitchFamily="18" charset="-78"/>
              </a:rPr>
              <a:t>Copernico</a:t>
            </a:r>
            <a:r>
              <a:rPr lang="it-IT" sz="5500" dirty="0">
                <a:cs typeface="Andalus" panose="02020603050405020304" pitchFamily="18" charset="-78"/>
              </a:rPr>
              <a:t> (1473-1543), </a:t>
            </a:r>
            <a:r>
              <a:rPr lang="it-IT" sz="5500" b="1" dirty="0">
                <a:cs typeface="Andalus" panose="02020603050405020304" pitchFamily="18" charset="-78"/>
              </a:rPr>
              <a:t>Bacone</a:t>
            </a:r>
            <a:r>
              <a:rPr lang="it-IT" sz="5500" dirty="0">
                <a:cs typeface="Andalus" panose="02020603050405020304" pitchFamily="18" charset="-78"/>
              </a:rPr>
              <a:t> (1561-1626), </a:t>
            </a:r>
            <a:r>
              <a:rPr lang="it-IT" sz="5500" b="1" dirty="0">
                <a:cs typeface="Andalus" panose="02020603050405020304" pitchFamily="18" charset="-78"/>
              </a:rPr>
              <a:t>Galileo</a:t>
            </a:r>
            <a:r>
              <a:rPr lang="it-IT" sz="5500" dirty="0">
                <a:cs typeface="Andalus" panose="02020603050405020304" pitchFamily="18" charset="-78"/>
              </a:rPr>
              <a:t> (1564-1642), </a:t>
            </a:r>
            <a:r>
              <a:rPr lang="it-IT" sz="5500" b="1" dirty="0">
                <a:cs typeface="Andalus" panose="02020603050405020304" pitchFamily="18" charset="-78"/>
              </a:rPr>
              <a:t>Keplero</a:t>
            </a:r>
            <a:r>
              <a:rPr lang="it-IT" sz="5500" dirty="0">
                <a:cs typeface="Andalus" panose="02020603050405020304" pitchFamily="18" charset="-78"/>
              </a:rPr>
              <a:t> (1571-1630), </a:t>
            </a:r>
            <a:r>
              <a:rPr lang="it-IT" sz="5500" b="1" dirty="0">
                <a:cs typeface="Andalus" panose="02020603050405020304" pitchFamily="18" charset="-78"/>
              </a:rPr>
              <a:t>Cartesio</a:t>
            </a:r>
            <a:r>
              <a:rPr lang="it-IT" sz="5500" dirty="0">
                <a:cs typeface="Andalus" panose="02020603050405020304" pitchFamily="18" charset="-78"/>
              </a:rPr>
              <a:t> (1596-1650), </a:t>
            </a:r>
            <a:r>
              <a:rPr lang="it-IT" sz="5500" b="1" dirty="0">
                <a:cs typeface="Andalus" panose="02020603050405020304" pitchFamily="18" charset="-78"/>
              </a:rPr>
              <a:t>Spinoza</a:t>
            </a:r>
            <a:r>
              <a:rPr lang="it-IT" sz="5500" dirty="0">
                <a:cs typeface="Andalus" panose="02020603050405020304" pitchFamily="18" charset="-78"/>
              </a:rPr>
              <a:t> (1632-1677), </a:t>
            </a:r>
            <a:r>
              <a:rPr lang="it-IT" sz="5500" b="1" dirty="0">
                <a:cs typeface="Andalus" panose="02020603050405020304" pitchFamily="18" charset="-78"/>
              </a:rPr>
              <a:t>Newton</a:t>
            </a:r>
            <a:r>
              <a:rPr lang="it-IT" sz="5500" dirty="0">
                <a:cs typeface="Andalus" panose="02020603050405020304" pitchFamily="18" charset="-78"/>
              </a:rPr>
              <a:t> (1642-1727).</a:t>
            </a:r>
          </a:p>
          <a:p>
            <a:pPr marL="0" indent="0">
              <a:buNone/>
            </a:pPr>
            <a:r>
              <a:rPr lang="it-IT" sz="5500" dirty="0">
                <a:cs typeface="Andalus" panose="02020603050405020304" pitchFamily="18" charset="-78"/>
              </a:rPr>
              <a:t>Forme scientifiche della conoscenza         atte a rilevare la realtà</a:t>
            </a:r>
          </a:p>
          <a:p>
            <a:pPr marL="0" indent="0">
              <a:buNone/>
            </a:pPr>
            <a:r>
              <a:rPr lang="it-IT" sz="5500" b="1" dirty="0">
                <a:cs typeface="Andalus" panose="02020603050405020304" pitchFamily="18" charset="-78"/>
              </a:rPr>
              <a:t>SCIENZA  </a:t>
            </a:r>
            <a:r>
              <a:rPr lang="it-IT" sz="5500" dirty="0">
                <a:cs typeface="Andalus" panose="02020603050405020304" pitchFamily="18" charset="-78"/>
              </a:rPr>
              <a:t>   </a:t>
            </a:r>
          </a:p>
          <a:p>
            <a:r>
              <a:rPr lang="it-IT" sz="5500" dirty="0">
                <a:cs typeface="Andalus" panose="02020603050405020304" pitchFamily="18" charset="-78"/>
              </a:rPr>
              <a:t>Rispecchiamento neutrale della realtà oggettiva</a:t>
            </a:r>
          </a:p>
          <a:p>
            <a:r>
              <a:rPr lang="it-IT" sz="5500" dirty="0">
                <a:cs typeface="Andalus" panose="02020603050405020304" pitchFamily="18" charset="-78"/>
              </a:rPr>
              <a:t>Sapere puro fondato metodicamente su conoscenze di tipo matematico/sperimentale e verifiche fondate sull’osservazione empirica e pubblica </a:t>
            </a:r>
          </a:p>
          <a:p>
            <a:pPr marL="0" indent="0">
              <a:buNone/>
            </a:pPr>
            <a:r>
              <a:rPr lang="it-IT" sz="5500" b="1" dirty="0">
                <a:cs typeface="Andalus" panose="02020603050405020304" pitchFamily="18" charset="-78"/>
              </a:rPr>
              <a:t>NATURA </a:t>
            </a:r>
            <a:r>
              <a:rPr lang="it-IT" sz="5500" dirty="0">
                <a:cs typeface="Andalus" panose="02020603050405020304" pitchFamily="18" charset="-78"/>
              </a:rPr>
              <a:t> </a:t>
            </a:r>
          </a:p>
          <a:p>
            <a:r>
              <a:rPr lang="it-IT" sz="5500" dirty="0">
                <a:cs typeface="Andalus" panose="02020603050405020304" pitchFamily="18" charset="-78"/>
              </a:rPr>
              <a:t>Ordine oggettivo e causale basato su relazioni quantitative e leggi uniformi</a:t>
            </a:r>
          </a:p>
          <a:p>
            <a:r>
              <a:rPr lang="it-IT" sz="5500" dirty="0">
                <a:cs typeface="Andalus" panose="02020603050405020304" pitchFamily="18" charset="-78"/>
              </a:rPr>
              <a:t>Le sue proprietà (dimensione, tempo, lunghezza, grandezza, numero, distanza, forma) sono fisicamente misurabili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it-IT" sz="5400" b="1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5400" b="1" dirty="0">
                <a:solidFill>
                  <a:prstClr val="black"/>
                </a:solidFill>
                <a:cs typeface="Calibri Light" panose="020F0302020204030204" pitchFamily="34" charset="0"/>
              </a:rPr>
              <a:t>Potere</a:t>
            </a: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, declinato secondo la sua legittimità: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Razionale – legalità degli ordinamenti statuiti - BUROCRAZIA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Tradizionale – carattere sacro delle tradizioni valide da sempre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Carismatico – valore esemplare di una persona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it-IT" sz="54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it-IT" sz="5400" b="1" dirty="0">
                <a:solidFill>
                  <a:prstClr val="black"/>
                </a:solidFill>
                <a:cs typeface="Calibri Light" panose="020F0302020204030204" pitchFamily="34" charset="0"/>
              </a:rPr>
              <a:t>Ceti, classi, partiti: </a:t>
            </a: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prestigio </a:t>
            </a:r>
            <a:r>
              <a:rPr lang="it-IT" sz="5400" dirty="0" err="1">
                <a:solidFill>
                  <a:prstClr val="black"/>
                </a:solidFill>
                <a:cs typeface="Calibri Light" panose="020F0302020204030204" pitchFamily="34" charset="0"/>
              </a:rPr>
              <a:t>ascrittivo</a:t>
            </a:r>
            <a:r>
              <a:rPr lang="it-IT" sz="5400" dirty="0">
                <a:solidFill>
                  <a:prstClr val="black"/>
                </a:solidFill>
                <a:cs typeface="Calibri Light" panose="020F0302020204030204" pitchFamily="34" charset="0"/>
              </a:rPr>
              <a:t>; ordine economico (acquisitivo); ordine politico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50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133CD22-4159-478B-8550-C2E8AC72305D}"/>
              </a:ext>
            </a:extLst>
          </p:cNvPr>
          <p:cNvSpPr/>
          <p:nvPr/>
        </p:nvSpPr>
        <p:spPr>
          <a:xfrm>
            <a:off x="3545054" y="1837589"/>
            <a:ext cx="22508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50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AFE69-DD14-4387-932D-21CD7CB6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RELIGIONE COME SISTEMA 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4F2BD1-6714-4CE2-B978-DDF50D31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078"/>
            <a:ext cx="12192000" cy="55708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600" dirty="0"/>
              <a:t>Sistema integrato di:</a:t>
            </a:r>
          </a:p>
          <a:p>
            <a:r>
              <a:rPr lang="it-IT" sz="2600" dirty="0"/>
              <a:t>Credenze (concezione del mondo)</a:t>
            </a:r>
          </a:p>
          <a:p>
            <a:r>
              <a:rPr lang="it-IT" sz="2600" dirty="0"/>
              <a:t>Valori</a:t>
            </a:r>
          </a:p>
          <a:p>
            <a:r>
              <a:rPr lang="it-IT" sz="2600" dirty="0"/>
              <a:t>Simboli</a:t>
            </a:r>
          </a:p>
          <a:p>
            <a:r>
              <a:rPr lang="it-IT" sz="2600" dirty="0"/>
              <a:t>Carattere pubblico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Rapporti MONDO UMANO/SOVRAUMANO:</a:t>
            </a:r>
          </a:p>
          <a:p>
            <a:pPr marL="0" indent="0">
              <a:buNone/>
            </a:pPr>
            <a:r>
              <a:rPr lang="it-IT" sz="2600" b="1" dirty="0"/>
              <a:t>Dottrine</a:t>
            </a:r>
            <a:r>
              <a:rPr lang="it-IT" sz="2600" dirty="0"/>
              <a:t>: sistema di credenze, verità incontrovertibili, obbligatorie e non discutibili</a:t>
            </a:r>
          </a:p>
          <a:p>
            <a:pPr marL="0" indent="0">
              <a:buNone/>
            </a:pPr>
            <a:r>
              <a:rPr lang="it-IT" sz="2600" b="1" dirty="0"/>
              <a:t>Norme morali </a:t>
            </a:r>
            <a:r>
              <a:rPr lang="it-IT" sz="2600" dirty="0"/>
              <a:t>(comandamenti)</a:t>
            </a:r>
          </a:p>
          <a:p>
            <a:pPr marL="0" indent="0">
              <a:buNone/>
            </a:pPr>
            <a:r>
              <a:rPr lang="it-IT" sz="2600" b="1" dirty="0"/>
              <a:t>Simboli</a:t>
            </a:r>
            <a:r>
              <a:rPr lang="it-IT" sz="2600" dirty="0"/>
              <a:t>: oggetti, eventi dell’universo religioso, rituali, atti solenni, abiti che sanciscono la separatezza degli ambiti</a:t>
            </a:r>
          </a:p>
          <a:p>
            <a:pPr marL="0" indent="0">
              <a:buNone/>
            </a:pPr>
            <a:r>
              <a:rPr lang="it-IT" sz="2600" dirty="0"/>
              <a:t>Inserisce e colloca l’uomo in un macrocosmo, ordine superiore</a:t>
            </a:r>
          </a:p>
          <a:p>
            <a:pPr marL="0" indent="0">
              <a:buNone/>
            </a:pPr>
            <a:r>
              <a:rPr lang="it-IT" sz="2600" dirty="0"/>
              <a:t>«SACRO» (Rudolf Otto -  </a:t>
            </a:r>
            <a:r>
              <a:rPr lang="it-IT" sz="2600" i="1" dirty="0" err="1"/>
              <a:t>mysterium</a:t>
            </a:r>
            <a:r>
              <a:rPr lang="it-IT" sz="2600" i="1" dirty="0"/>
              <a:t> </a:t>
            </a:r>
            <a:r>
              <a:rPr lang="it-IT" sz="2600" i="1" dirty="0" err="1"/>
              <a:t>tremendum</a:t>
            </a:r>
            <a:r>
              <a:rPr lang="it-IT" sz="2600" i="1" dirty="0"/>
              <a:t> </a:t>
            </a:r>
            <a:r>
              <a:rPr lang="it-IT" sz="2600" dirty="0"/>
              <a:t>-) : qualcosa di separato, interdetto dall’umano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73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28267A-3C1B-483C-9BA4-DC53236B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pPr algn="ctr"/>
            <a:r>
              <a:rPr lang="it-IT" dirty="0"/>
              <a:t>GENESI E FUNZIONE DELLA RELIGIONE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73BBD8-7786-438C-BB91-64AF0E62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92"/>
            <a:ext cx="12192000" cy="5226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dirty="0"/>
              <a:t>La dimensione simbolica costituisce il cemento delle società (</a:t>
            </a:r>
            <a:r>
              <a:rPr lang="it-IT" sz="2800" b="1" dirty="0"/>
              <a:t>Émile Durkheim</a:t>
            </a:r>
            <a:r>
              <a:rPr lang="it-IT" sz="2800" dirty="0"/>
              <a:t>, </a:t>
            </a:r>
            <a:r>
              <a:rPr lang="it-IT" sz="2800" i="1" dirty="0"/>
              <a:t>Le forme elementari della vita religiosa</a:t>
            </a:r>
            <a:r>
              <a:rPr lang="it-IT" sz="2800" dirty="0"/>
              <a:t>, 1912)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La corrente emotiva (effervescenza collettiva) che il rito produce fa sì che gli individui si </a:t>
            </a:r>
            <a:r>
              <a:rPr lang="it-IT" sz="2800" dirty="0" err="1"/>
              <a:t>autotrascendano</a:t>
            </a:r>
            <a:r>
              <a:rPr lang="it-IT" sz="2800" dirty="0"/>
              <a:t>, producendo consenso morale e cognitivo che unisce e crea vincoli reciproci e consente di identificarsi in una collettività, azzerando le distanze fra i membri.</a:t>
            </a:r>
          </a:p>
          <a:p>
            <a:r>
              <a:rPr lang="it-IT" sz="2800" b="1" dirty="0"/>
              <a:t>INTEGRAZIONE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Bronislaw Malinowski </a:t>
            </a:r>
            <a:r>
              <a:rPr lang="it-IT" sz="2800" dirty="0"/>
              <a:t>(1948) – Isole </a:t>
            </a:r>
            <a:r>
              <a:rPr lang="it-IT" sz="2800" dirty="0" err="1"/>
              <a:t>Trobriand</a:t>
            </a:r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Funzioni</a:t>
            </a:r>
            <a:r>
              <a:rPr lang="it-IT" sz="2800" dirty="0"/>
              <a:t>: manifeste e latenti</a:t>
            </a:r>
          </a:p>
          <a:p>
            <a:r>
              <a:rPr lang="it-IT" sz="2800" dirty="0"/>
              <a:t>alleggerire la tensione emotiva di fronte al rischio</a:t>
            </a:r>
          </a:p>
          <a:p>
            <a:r>
              <a:rPr lang="it-IT" sz="2800" dirty="0"/>
              <a:t>fiducia al gruppo</a:t>
            </a:r>
          </a:p>
          <a:p>
            <a:r>
              <a:rPr lang="it-IT" sz="2800" dirty="0"/>
              <a:t>Incongruenze fra destino e merito (teodicee)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06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7FEB4-2E90-4B89-87D5-E5CE832C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694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SISTEMI RELIGIOSI UNIVERSALI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E8E4F71-1016-4FE2-AB7A-DF934015BA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542" y="1026943"/>
          <a:ext cx="12079458" cy="4130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39729">
                  <a:extLst>
                    <a:ext uri="{9D8B030D-6E8A-4147-A177-3AD203B41FA5}">
                      <a16:colId xmlns:a16="http://schemas.microsoft.com/office/drawing/2014/main" val="4208800241"/>
                    </a:ext>
                  </a:extLst>
                </a:gridCol>
                <a:gridCol w="6039729">
                  <a:extLst>
                    <a:ext uri="{9D8B030D-6E8A-4147-A177-3AD203B41FA5}">
                      <a16:colId xmlns:a16="http://schemas.microsoft.com/office/drawing/2014/main" val="1945523314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TEO-CENTRISMO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COSMO-CENTRISMO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1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UOMO</a:t>
                      </a:r>
                      <a:r>
                        <a:rPr lang="it-IT" dirty="0"/>
                        <a:t> – strumento di 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UOMO</a:t>
                      </a:r>
                      <a:r>
                        <a:rPr lang="it-IT" dirty="0"/>
                        <a:t> – contenitore del divino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1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Concezione</a:t>
                      </a:r>
                      <a:r>
                        <a:rPr lang="it-IT" sz="1800" baseline="0" dirty="0"/>
                        <a:t> etica, </a:t>
                      </a:r>
                      <a:r>
                        <a:rPr lang="it-IT" sz="1800" b="1" baseline="0" dirty="0"/>
                        <a:t>Dio personale </a:t>
                      </a:r>
                      <a:r>
                        <a:rPr lang="it-IT" sz="1800" baseline="0" dirty="0"/>
                        <a:t>e trascendente</a:t>
                      </a:r>
                      <a:endParaRPr lang="it-IT" sz="18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Carattere cognitivo, </a:t>
                      </a:r>
                      <a:r>
                        <a:rPr lang="it-IT" b="1" dirty="0"/>
                        <a:t>divinità impersonale</a:t>
                      </a:r>
                      <a:r>
                        <a:rPr lang="it-IT" dirty="0"/>
                        <a:t>, immanente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4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/>
                        <a:t>Idea di </a:t>
                      </a:r>
                      <a:r>
                        <a:rPr lang="it-IT" sz="1800" b="1" dirty="0"/>
                        <a:t>«peccato» </a:t>
                      </a:r>
                    </a:p>
                    <a:p>
                      <a:r>
                        <a:rPr lang="it-IT" sz="1800" dirty="0"/>
                        <a:t>Ottenere il favore di Dio, la sua approvazione/perdono</a:t>
                      </a:r>
                    </a:p>
                    <a:p>
                      <a:r>
                        <a:rPr lang="it-IT" sz="1800" dirty="0"/>
                        <a:t>Violazione implica ripudio, «cacciata»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Uomo creatura transeunte</a:t>
                      </a:r>
                    </a:p>
                    <a:p>
                      <a:r>
                        <a:rPr lang="it-IT" sz="1800" dirty="0"/>
                        <a:t>Comprendere la divinità e ricongiungersi con questa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22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Personalità </a:t>
                      </a:r>
                      <a:r>
                        <a:rPr lang="it-IT" b="1" dirty="0"/>
                        <a:t>attiva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Personalità </a:t>
                      </a:r>
                      <a:r>
                        <a:rPr lang="it-IT" b="1" dirty="0"/>
                        <a:t>contemplativa</a:t>
                      </a:r>
                      <a:r>
                        <a:rPr lang="it-IT" dirty="0"/>
                        <a:t>, meditativa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Stato di Grazia</a:t>
                      </a:r>
                    </a:p>
                    <a:p>
                      <a:r>
                        <a:rPr lang="it-IT" dirty="0"/>
                        <a:t>Vocazione universale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Stato di Illuminazione</a:t>
                      </a:r>
                    </a:p>
                    <a:p>
                      <a:r>
                        <a:rPr lang="it-IT" dirty="0"/>
                        <a:t>Vocazione elitaria-intellettuale («purezza»)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1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Concezione lineare del 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Concezione ciclica del tempo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63022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0D06E4B-11AE-45C4-AED5-B02AACD0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29" y="3429000"/>
            <a:ext cx="1609138" cy="36000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13F692-9B6A-4C9D-AAB5-D32FF4A8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069" y="4841591"/>
            <a:ext cx="1978931" cy="1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ED85A-5979-4504-AE45-E9B9BA07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033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CULTURE DI TAGLIO INDIVIDUALISTA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37119-CDC8-4412-9B96-2EC25649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0334"/>
            <a:ext cx="12192000" cy="5957666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/>
              <a:t>Unicità, esclusività individuale; privacy</a:t>
            </a:r>
          </a:p>
          <a:p>
            <a:r>
              <a:rPr lang="it-IT" sz="2800" dirty="0"/>
              <a:t>Autorealizzazione</a:t>
            </a:r>
          </a:p>
          <a:p>
            <a:r>
              <a:rPr lang="it-IT" sz="2800" dirty="0"/>
              <a:t>Edonismo</a:t>
            </a:r>
          </a:p>
          <a:p>
            <a:r>
              <a:rPr lang="it-IT" sz="2800" dirty="0"/>
              <a:t>Attitudine a confronto, dissenso e competizione</a:t>
            </a:r>
          </a:p>
          <a:p>
            <a:r>
              <a:rPr lang="it-IT" sz="2800" dirty="0"/>
              <a:t>Immagine di sé</a:t>
            </a:r>
          </a:p>
          <a:p>
            <a:r>
              <a:rPr lang="it-IT" sz="2800" dirty="0"/>
              <a:t>Oggettività, distanza emotiva richiesta dal ruolo</a:t>
            </a:r>
          </a:p>
          <a:p>
            <a:r>
              <a:rPr lang="it-IT" sz="2800" dirty="0"/>
              <a:t>Accettazione ambivalente delle direttive e della leadership</a:t>
            </a:r>
          </a:p>
          <a:p>
            <a:r>
              <a:rPr lang="it-IT" sz="2800" dirty="0"/>
              <a:t>Agire su ambiente e situazione in caso di difficoltà e non su se stessi</a:t>
            </a:r>
          </a:p>
          <a:p>
            <a:r>
              <a:rPr lang="it-IT" sz="2800" dirty="0"/>
              <a:t>Relazioni di breve periodo e talora superficiali</a:t>
            </a:r>
          </a:p>
          <a:p>
            <a:r>
              <a:rPr lang="it-IT" sz="2800" dirty="0"/>
              <a:t>Concezione ristretta del gruppo di appartenenza</a:t>
            </a:r>
          </a:p>
          <a:p>
            <a:r>
              <a:rPr lang="it-IT" sz="2800" dirty="0"/>
              <a:t>Orgoglio per successo personale</a:t>
            </a:r>
          </a:p>
          <a:p>
            <a:r>
              <a:rPr lang="it-IT" sz="2800" dirty="0"/>
              <a:t>Leadership efficiente, razionale con priorità a compiti e obiettivi</a:t>
            </a:r>
          </a:p>
          <a:p>
            <a:r>
              <a:rPr lang="it-IT" sz="2800" dirty="0"/>
              <a:t>Compiti e risultati prioritari sulle relazioni</a:t>
            </a:r>
          </a:p>
          <a:p>
            <a:r>
              <a:rPr lang="it-IT" sz="2800" dirty="0"/>
              <a:t>Processi di socializzazione familiare e scolastico: il bambino si pensa come «io»</a:t>
            </a:r>
          </a:p>
          <a:p>
            <a:r>
              <a:rPr lang="it-IT" sz="2800" dirty="0"/>
              <a:t>Obiettivo scolastico: imparare come imparare</a:t>
            </a:r>
          </a:p>
          <a:p>
            <a:r>
              <a:rPr lang="it-IT" sz="2800" dirty="0"/>
              <a:t>Trasgressione delle norme: senso di colpa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2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4CDE4-FC72-43F8-B2F3-1409A88E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CULTURE DI TAGLIO COLLETTIVISTA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7D558-0390-4E1D-96A7-EE0D7601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1009"/>
            <a:ext cx="12192000" cy="5816991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/>
              <a:t>Armonia sociale, solidarietà, coesione</a:t>
            </a:r>
          </a:p>
          <a:p>
            <a:r>
              <a:rPr lang="it-IT" sz="2800" dirty="0"/>
              <a:t>Propensione alla cooperazione e al lavoro di gruppo</a:t>
            </a:r>
          </a:p>
          <a:p>
            <a:r>
              <a:rPr lang="it-IT" sz="2800" dirty="0"/>
              <a:t>Relazioni stabili nel tempo</a:t>
            </a:r>
          </a:p>
          <a:p>
            <a:r>
              <a:rPr lang="it-IT" sz="2800" dirty="0"/>
              <a:t>Attitudine a modificare se stessi per adattarsi alla situazione</a:t>
            </a:r>
          </a:p>
          <a:p>
            <a:r>
              <a:rPr lang="it-IT" sz="2800" dirty="0"/>
              <a:t>Senso di integrità della famiglia</a:t>
            </a:r>
          </a:p>
          <a:p>
            <a:r>
              <a:rPr lang="it-IT" sz="2800" dirty="0"/>
              <a:t>In famiglia e a scuola i bambini si pensano come «noi»</a:t>
            </a:r>
          </a:p>
          <a:p>
            <a:r>
              <a:rPr lang="it-IT" sz="2800" dirty="0"/>
              <a:t>Obiettivo scolastico:  «imparare come fare»</a:t>
            </a:r>
          </a:p>
          <a:p>
            <a:r>
              <a:rPr lang="it-IT" sz="2800" dirty="0"/>
              <a:t>Ricerca del consenso del gruppo e priorità dei suoi obiettivi</a:t>
            </a:r>
          </a:p>
          <a:p>
            <a:r>
              <a:rPr lang="it-IT" sz="2800" dirty="0"/>
              <a:t>Fiducia in sé intesa come capacità di non ostacolare il gruppo</a:t>
            </a:r>
          </a:p>
          <a:p>
            <a:r>
              <a:rPr lang="it-IT" sz="2800" dirty="0"/>
              <a:t>Senso di sacrificio e accettazione delle direttive fornite dall’autorità</a:t>
            </a:r>
          </a:p>
          <a:p>
            <a:r>
              <a:rPr lang="it-IT" sz="2800" dirty="0"/>
              <a:t>Concezione assai estesa del gruppo di appartenenza sino ad allargarsi a tutta la nazione</a:t>
            </a:r>
          </a:p>
          <a:p>
            <a:r>
              <a:rPr lang="it-IT" sz="2800" dirty="0"/>
              <a:t>Modestia e umiltà per i successi riportati dal gruppo</a:t>
            </a:r>
          </a:p>
          <a:p>
            <a:r>
              <a:rPr lang="it-IT" sz="2800" dirty="0"/>
              <a:t>Leadership improntata al paternalismo, con l’impegno ad evitare conflitti e divergenze</a:t>
            </a:r>
          </a:p>
          <a:p>
            <a:r>
              <a:rPr lang="it-IT" sz="2800" dirty="0"/>
              <a:t>Trasgressione delle regole: senso di vergogna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61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79341-4413-43D1-B13B-D034CF02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GEERT HOFSTEDE – VARIABILITA’ CULTURALE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B1B518-7C29-4A23-B9A5-3E1F6F8C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47" y="1322364"/>
            <a:ext cx="10408262" cy="5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8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90137-FC12-4B19-8EF9-BAF76CBE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CULTURA E 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CD6EB9-1ACE-4D09-AE53-95497F34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956604"/>
            <a:ext cx="11690252" cy="5711481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Le manifestazioni culturali sono per lo più atti comunicativi</a:t>
            </a:r>
            <a:r>
              <a:rPr lang="it-IT" dirty="0"/>
              <a:t> (segni dotati di significato, riti, creazioni simboliche, credenze…).</a:t>
            </a:r>
            <a:endParaRPr lang="it-IT" sz="2800" dirty="0"/>
          </a:p>
          <a:p>
            <a:r>
              <a:rPr lang="it-IT" sz="2800" b="1" dirty="0"/>
              <a:t>La cultura non sopravvive se non è comunicata</a:t>
            </a:r>
            <a:r>
              <a:rPr lang="it-IT" sz="2800" dirty="0"/>
              <a:t>: si trasmette attraverso pratiche comunicative tra </a:t>
            </a:r>
            <a:r>
              <a:rPr lang="it-IT" dirty="0"/>
              <a:t>gli attori sociali. Attraverso, anzitutto, </a:t>
            </a:r>
            <a:r>
              <a:rPr lang="it-IT" b="1" dirty="0"/>
              <a:t>l’apprendimento del linguaggio</a:t>
            </a:r>
            <a:r>
              <a:rPr lang="it-IT" dirty="0"/>
              <a:t>, poi tramite </a:t>
            </a:r>
            <a:r>
              <a:rPr lang="it-IT" b="1" dirty="0"/>
              <a:t>modalità verbali e non verbali </a:t>
            </a:r>
            <a:r>
              <a:rPr lang="it-IT" dirty="0"/>
              <a:t>per esprimere</a:t>
            </a:r>
            <a:r>
              <a:rPr lang="it-IT" sz="2800" dirty="0"/>
              <a:t> approvazione o disapprovazione sociale, definire le situazioni sociali e i comportamenti appropriati – trasmissione di modelli </a:t>
            </a:r>
            <a:r>
              <a:rPr lang="it-IT" dirty="0"/>
              <a:t>condivisi.</a:t>
            </a:r>
            <a:endParaRPr lang="it-IT" sz="2800" dirty="0"/>
          </a:p>
          <a:p>
            <a:r>
              <a:rPr lang="it-IT" dirty="0"/>
              <a:t>I principali canali della trasmissione culturale sono: comunicazione interpersonale; comunicazione pubblica; comunicazione di massa; comunicazione mediata dal computer e dalle «piattaforme social».</a:t>
            </a:r>
          </a:p>
          <a:p>
            <a:r>
              <a:rPr lang="it-IT" sz="2800" dirty="0"/>
              <a:t>Gli ambiti entro cui opera il processo di trasmissione culturale sono quelli legati alla </a:t>
            </a:r>
            <a:r>
              <a:rPr lang="it-IT" sz="2800" b="1" dirty="0"/>
              <a:t>socializzazione primaria, secondaria </a:t>
            </a:r>
            <a:r>
              <a:rPr lang="it-IT" sz="2800" dirty="0"/>
              <a:t>e alle </a:t>
            </a:r>
            <a:r>
              <a:rPr lang="it-IT" sz="2800" b="1" dirty="0"/>
              <a:t>istituzioni</a:t>
            </a:r>
            <a:r>
              <a:rPr lang="it-IT" sz="2800" dirty="0"/>
              <a:t>.</a:t>
            </a:r>
          </a:p>
          <a:p>
            <a:r>
              <a:rPr lang="it-IT" sz="2800" dirty="0"/>
              <a:t>Nella trasmissione, </a:t>
            </a:r>
            <a:r>
              <a:rPr lang="it-IT" sz="2800" b="1" dirty="0"/>
              <a:t>la cultura tuttavia subisce interpretazioni e contaminazioni</a:t>
            </a:r>
            <a:r>
              <a:rPr lang="it-IT" sz="2800" dirty="0"/>
              <a:t>. Si trasforma</a:t>
            </a:r>
            <a:r>
              <a:rPr lang="it-IT" dirty="0"/>
              <a:t>.</a:t>
            </a:r>
          </a:p>
          <a:p>
            <a:r>
              <a:rPr lang="it-IT" dirty="0"/>
              <a:t>Edward T. Hall sostiene che «la comunicazione costituisce il cuore della vita e della cultura stessa».</a:t>
            </a:r>
          </a:p>
          <a:p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974A3-896D-4676-985E-76B608A1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1685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GLI ALBORI DELLA SOCIOLOGIA:</a:t>
            </a:r>
            <a:br>
              <a:rPr lang="it-IT" sz="3600" dirty="0"/>
            </a:br>
            <a:r>
              <a:rPr lang="it-IT" sz="3600" dirty="0"/>
              <a:t>ÉMILE DURKHEIM (1858-1917)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2D9BC8-BD61-4A99-95A4-35784B4AA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212"/>
            <a:ext cx="12192000" cy="57747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2800" b="1" dirty="0"/>
              <a:t>La predominanza del sociale. Opere principali:</a:t>
            </a:r>
          </a:p>
          <a:p>
            <a:pPr marL="0" indent="0">
              <a:buNone/>
            </a:pPr>
            <a:r>
              <a:rPr lang="it-IT" sz="2800" i="1" dirty="0"/>
              <a:t>La divisione del lavoro sociale</a:t>
            </a:r>
            <a:r>
              <a:rPr lang="it-IT" sz="2800" dirty="0"/>
              <a:t>, 1893</a:t>
            </a:r>
          </a:p>
          <a:p>
            <a:pPr marL="0" indent="0">
              <a:buNone/>
            </a:pPr>
            <a:r>
              <a:rPr lang="it-IT" sz="2800" i="1" dirty="0"/>
              <a:t>Le regole del metodo sociologico</a:t>
            </a:r>
            <a:r>
              <a:rPr lang="it-IT" sz="2800" dirty="0"/>
              <a:t>, 1895</a:t>
            </a:r>
          </a:p>
          <a:p>
            <a:pPr marL="0" indent="0">
              <a:buNone/>
            </a:pPr>
            <a:r>
              <a:rPr lang="it-IT" sz="2800" i="1" dirty="0"/>
              <a:t>Il suicidio</a:t>
            </a:r>
            <a:r>
              <a:rPr lang="it-IT" sz="2800" dirty="0"/>
              <a:t>, 1897</a:t>
            </a:r>
          </a:p>
          <a:p>
            <a:pPr marL="0" indent="0">
              <a:buNone/>
            </a:pPr>
            <a:r>
              <a:rPr lang="it-IT" sz="2800" i="1" dirty="0"/>
              <a:t>Le forme elementari della vita religiosa</a:t>
            </a:r>
            <a:r>
              <a:rPr lang="it-IT" sz="2800" dirty="0"/>
              <a:t>, 1912</a:t>
            </a:r>
          </a:p>
          <a:p>
            <a:pPr marL="0" indent="0">
              <a:buNone/>
            </a:pPr>
            <a:r>
              <a:rPr lang="it-IT" sz="2800" b="1" dirty="0"/>
              <a:t>HOMO DUPLEX</a:t>
            </a:r>
            <a:r>
              <a:rPr lang="it-IT" sz="2800" dirty="0"/>
              <a:t>: collettività e società detengono un carattere sui generis, diversa, per contenuto ed effetti, da quella individuale.</a:t>
            </a:r>
          </a:p>
          <a:p>
            <a:pPr marL="0" indent="0">
              <a:buNone/>
            </a:pPr>
            <a:r>
              <a:rPr lang="it-IT" dirty="0"/>
              <a:t>L’essere umano è portatore di una </a:t>
            </a:r>
            <a:r>
              <a:rPr lang="it-IT" b="1" dirty="0"/>
              <a:t>doppia natura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b="1" dirty="0"/>
              <a:t>1</a:t>
            </a:r>
            <a:r>
              <a:rPr lang="it-IT" dirty="0"/>
              <a:t>.t</a:t>
            </a:r>
            <a:r>
              <a:rPr lang="it-IT" sz="2800" dirty="0"/>
              <a:t>endente a soddisfare i propri personali bisogni, aspettative, piaceri, a prescindere dalle esigenze della collettività.</a:t>
            </a:r>
          </a:p>
          <a:p>
            <a:pPr marL="0" indent="0">
              <a:buNone/>
            </a:pPr>
            <a:r>
              <a:rPr lang="it-IT" b="1" dirty="0"/>
              <a:t>2</a:t>
            </a:r>
            <a:r>
              <a:rPr lang="it-IT" dirty="0"/>
              <a:t>.intrisecamente sociale, incline ad aggregarsi e ad essere coinvolta nel rapporto con i suoi simili. In mancanza di controllo sociale gli individui sono intrinsecamente egoisti, distruttivi e auto-distruttivi.</a:t>
            </a:r>
            <a:endParaRPr lang="it-IT" sz="2800" dirty="0"/>
          </a:p>
          <a:p>
            <a:pPr marL="0" indent="0">
              <a:buNone/>
            </a:pPr>
            <a:r>
              <a:rPr lang="it-IT" sz="2800" b="1" dirty="0"/>
              <a:t>FATTI SOCIALI</a:t>
            </a:r>
            <a:r>
              <a:rPr lang="it-IT" sz="2800" dirty="0"/>
              <a:t>: maniere di agire, pensare, sentire </a:t>
            </a:r>
            <a:r>
              <a:rPr lang="it-IT" sz="2800" b="1" dirty="0"/>
              <a:t>esterne all’individuo </a:t>
            </a:r>
            <a:r>
              <a:rPr lang="it-IT" sz="2800" dirty="0"/>
              <a:t>(rappresentazioni collettive) da studiare come «cose».</a:t>
            </a:r>
          </a:p>
          <a:p>
            <a:pPr marL="0" indent="0">
              <a:buNone/>
            </a:pPr>
            <a:r>
              <a:rPr lang="it-IT" sz="2800" dirty="0"/>
              <a:t>Concetti fondanti:</a:t>
            </a:r>
          </a:p>
          <a:p>
            <a:pPr marL="0" indent="0">
              <a:buNone/>
            </a:pPr>
            <a:r>
              <a:rPr lang="it-IT" sz="2800" b="1" dirty="0"/>
              <a:t>Solidarietà</a:t>
            </a:r>
            <a:r>
              <a:rPr lang="it-IT" sz="2800" dirty="0"/>
              <a:t>, unione, sostegno, cooperazione</a:t>
            </a:r>
          </a:p>
          <a:p>
            <a:pPr marL="0" indent="0">
              <a:buNone/>
            </a:pPr>
            <a:r>
              <a:rPr lang="it-IT" sz="2800" b="1" dirty="0"/>
              <a:t>Anomia</a:t>
            </a:r>
            <a:r>
              <a:rPr lang="it-IT" sz="2800" dirty="0"/>
              <a:t>: mancanza di coesione e regolarità, situazione di confusione e indeterminatezza, insidiosa per la natura umana che non è in grado di porsi autonomamente freni o limiti. (V. </a:t>
            </a:r>
            <a:r>
              <a:rPr lang="it-IT" sz="2800" b="1" dirty="0"/>
              <a:t>suicidio anomico, egoista, altruista, fatalista</a:t>
            </a:r>
            <a:r>
              <a:rPr lang="it-IT" sz="2800" dirty="0"/>
              <a:t>).</a:t>
            </a:r>
          </a:p>
          <a:p>
            <a:pPr marL="0" indent="0">
              <a:buNone/>
            </a:pPr>
            <a:r>
              <a:rPr lang="it-IT" sz="2800" b="1" dirty="0"/>
              <a:t>Società</a:t>
            </a:r>
            <a:r>
              <a:rPr lang="it-IT" sz="2800" dirty="0"/>
              <a:t>: comunità simbolica, ha </a:t>
            </a:r>
            <a:r>
              <a:rPr lang="it-IT" sz="2800" b="1" dirty="0"/>
              <a:t>carattere oggettivo</a:t>
            </a:r>
            <a:r>
              <a:rPr lang="it-IT" sz="2800" dirty="0"/>
              <a:t>, non soggettivo. I fenomeni vanno studiati da una prospettiva sociale, non psicologica.</a:t>
            </a:r>
          </a:p>
          <a:p>
            <a:pPr marL="0" indent="0">
              <a:buNone/>
            </a:pPr>
            <a:r>
              <a:rPr lang="it-IT" sz="2800" b="1" dirty="0"/>
              <a:t>Cultura</a:t>
            </a:r>
            <a:r>
              <a:rPr lang="it-IT" sz="2800" dirty="0"/>
              <a:t>: ha duplice carattere, cognitivo e morale. Svolge per lo più una funzione integrativa.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26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FA319-8435-44A8-9EAF-70F251DC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355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EVOLUZIONE STORICA E CULTURALE DEI SISTEMI DI 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4CA0B7-84A3-4896-97E9-986BB7B4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3551"/>
            <a:ext cx="12192000" cy="570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PRIME COMUNICAZIONI UNO-MOLTI</a:t>
            </a:r>
            <a:r>
              <a:rPr lang="it-IT" sz="2000" dirty="0"/>
              <a:t>: cerimonie religiose, politiche, feste, processioni, esecuzioni…</a:t>
            </a:r>
          </a:p>
          <a:p>
            <a:pPr marL="0" indent="0">
              <a:buNone/>
            </a:pPr>
            <a:r>
              <a:rPr lang="it-IT" sz="2400" b="1" dirty="0"/>
              <a:t>L’oralità</a:t>
            </a:r>
            <a:r>
              <a:rPr lang="it-IT" sz="2400" dirty="0"/>
              <a:t> (</a:t>
            </a:r>
            <a:r>
              <a:rPr lang="it-IT" sz="2400" b="1" dirty="0"/>
              <a:t>primaria</a:t>
            </a:r>
            <a:r>
              <a:rPr lang="it-IT" sz="2400" dirty="0"/>
              <a:t>) domina sulla scrittura e l’</a:t>
            </a:r>
            <a:r>
              <a:rPr lang="it-IT" sz="2400" b="1" dirty="0"/>
              <a:t>udito </a:t>
            </a:r>
            <a:r>
              <a:rPr lang="it-IT" sz="2400" dirty="0"/>
              <a:t>sulla vista</a:t>
            </a:r>
            <a:endParaRPr lang="it-IT" sz="2400" b="1" dirty="0"/>
          </a:p>
          <a:p>
            <a:pPr marL="0" indent="0">
              <a:buNone/>
            </a:pPr>
            <a:r>
              <a:rPr lang="it-IT" sz="2000" dirty="0"/>
              <a:t>La parola è suono e il suono è evento, azione. I modelli cognitivi di apprendimento sono modellati sulla ricezione orale-aurale.</a:t>
            </a:r>
          </a:p>
          <a:p>
            <a:pPr marL="0" indent="0">
              <a:buNone/>
            </a:pPr>
            <a:r>
              <a:rPr lang="it-IT" sz="2000" b="1" dirty="0"/>
              <a:t>La memoria </a:t>
            </a:r>
            <a:r>
              <a:rPr lang="it-IT" sz="2000" dirty="0"/>
              <a:t>conserva e trasmette il patrimonio conoscitivo della comunità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Oralità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 Udito                                              CULTURE ORALI</a:t>
            </a:r>
          </a:p>
          <a:p>
            <a:pPr marL="0" indent="0">
              <a:buNone/>
            </a:pPr>
            <a:r>
              <a:rPr lang="it-IT" sz="2000" b="1" dirty="0"/>
              <a:t>                                                                              Circolarità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F98508-5767-40FF-BC43-468AB0EE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28" y="3595218"/>
            <a:ext cx="1753772" cy="171514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5B1CD56-B1C7-4E80-B0D3-C89F6BED0AFC}"/>
              </a:ext>
            </a:extLst>
          </p:cNvPr>
          <p:cNvSpPr/>
          <p:nvPr/>
        </p:nvSpPr>
        <p:spPr>
          <a:xfrm>
            <a:off x="4201551" y="3595218"/>
            <a:ext cx="1753772" cy="1502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5318D451-4092-4DB0-8A64-271E7D69CDCE}"/>
              </a:ext>
            </a:extLst>
          </p:cNvPr>
          <p:cNvSpPr/>
          <p:nvPr/>
        </p:nvSpPr>
        <p:spPr>
          <a:xfrm>
            <a:off x="6443003" y="4210473"/>
            <a:ext cx="978408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EF7D4F-B956-4EBA-9789-D4FB7641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07" y="493359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80116-FB9A-41B2-8686-0BF353BC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r>
              <a:rPr lang="it-IT" dirty="0"/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25ECF-B0E7-4DE6-8B36-8B758F13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506437"/>
            <a:ext cx="12079458" cy="620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SCRITTURA</a:t>
            </a:r>
            <a:r>
              <a:rPr lang="it-IT" sz="2800" dirty="0"/>
              <a:t>: </a:t>
            </a:r>
            <a:r>
              <a:rPr lang="it-IT" sz="2800" dirty="0" err="1"/>
              <a:t>decollettivizza</a:t>
            </a:r>
            <a:r>
              <a:rPr lang="it-IT" sz="2800" dirty="0"/>
              <a:t>, detribalizza, </a:t>
            </a:r>
            <a:r>
              <a:rPr lang="it-IT" sz="2800" b="1" dirty="0"/>
              <a:t>fa emergere una coscienza individuale</a:t>
            </a:r>
          </a:p>
          <a:p>
            <a:pPr marL="0" indent="0">
              <a:buNone/>
            </a:pPr>
            <a:r>
              <a:rPr lang="it-IT" sz="2800" b="1" dirty="0"/>
              <a:t>La vista primeggia sull’udito</a:t>
            </a:r>
          </a:p>
          <a:p>
            <a:pPr marL="0" indent="0">
              <a:buNone/>
            </a:pPr>
            <a:r>
              <a:rPr lang="it-IT" sz="2800" b="1" dirty="0"/>
              <a:t>                                                                      </a:t>
            </a:r>
            <a:r>
              <a:rPr lang="it-IT" sz="2200" b="1" dirty="0"/>
              <a:t>Scrittura</a:t>
            </a:r>
          </a:p>
          <a:p>
            <a:pPr marL="0" indent="0">
              <a:buNone/>
            </a:pPr>
            <a:r>
              <a:rPr lang="it-IT" sz="2200" b="1" dirty="0"/>
              <a:t>                                                                                         Vista                                CULTURE ALFABETICHE                                                     </a:t>
            </a:r>
          </a:p>
          <a:p>
            <a:pPr marL="0" indent="0">
              <a:buNone/>
            </a:pPr>
            <a:r>
              <a:rPr lang="it-IT" sz="2200" b="1" dirty="0"/>
              <a:t>                                                                                         Linearità 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2200" b="1" dirty="0"/>
              <a:t>STAMPA</a:t>
            </a:r>
            <a:r>
              <a:rPr lang="it-IT" sz="2200" dirty="0"/>
              <a:t> – Gutenberg, 1450 (Bibbia delle 36 linee); 1455 (Bibbia delle 42 linee) – </a:t>
            </a:r>
            <a:r>
              <a:rPr lang="it-IT" sz="2200" b="1" dirty="0"/>
              <a:t>amplifica gli effetti della scrittura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b="1" dirty="0"/>
              <a:t>COMUNICAZIONI DI MASSA. </a:t>
            </a:r>
            <a:r>
              <a:rPr lang="it-IT" sz="2200" dirty="0"/>
              <a:t>Mutano i seguenti processi e rapporti:</a:t>
            </a:r>
          </a:p>
          <a:p>
            <a:r>
              <a:rPr lang="it-IT" sz="2200" dirty="0"/>
              <a:t>Riproducibilità tecnica e serialità (W. Benjamin, </a:t>
            </a:r>
            <a:r>
              <a:rPr lang="it-IT" sz="2200" i="1" dirty="0"/>
              <a:t>L’opera d’arte nell’epoca della sua riproducibilità tecnica</a:t>
            </a:r>
            <a:r>
              <a:rPr lang="it-IT" sz="2200" dirty="0"/>
              <a:t>, 1936)</a:t>
            </a:r>
          </a:p>
          <a:p>
            <a:r>
              <a:rPr lang="it-IT" sz="2200" dirty="0"/>
              <a:t>Rapporto pubblico/privato (personalizzazione, miniaturizzazione)</a:t>
            </a: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96680E-AAE3-45EF-A2D2-1C0BB5CD2B8B}"/>
              </a:ext>
            </a:extLst>
          </p:cNvPr>
          <p:cNvSpPr/>
          <p:nvPr/>
        </p:nvSpPr>
        <p:spPr>
          <a:xfrm>
            <a:off x="5687450" y="1589649"/>
            <a:ext cx="1342292" cy="136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56202A4-701A-42A4-98E2-75839C72647A}"/>
              </a:ext>
            </a:extLst>
          </p:cNvPr>
          <p:cNvSpPr/>
          <p:nvPr/>
        </p:nvSpPr>
        <p:spPr>
          <a:xfrm>
            <a:off x="7339012" y="2037756"/>
            <a:ext cx="978408" cy="37627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F4E159-ADB7-4D0D-B619-024BCD78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3" y="1605736"/>
            <a:ext cx="1819275" cy="13452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DD9DB6-A561-46F7-9334-BAB45345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33" y="1589649"/>
            <a:ext cx="1819275" cy="14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B165F-9042-4B6C-A6D2-3D434CD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UNA RIVOLUZIONE AVVENUTA ATTORNO AL 1000 a. C.: L’ALFABETO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DA27CE-E9C0-462C-99C7-02020227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9701"/>
            <a:ext cx="12192000" cy="52578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La scrittura cuneiforme (Sumeri), i geroglifici e altri tipi di caratteri (es. cinesi) possono trascrivere sia parole intere che sillabe.</a:t>
            </a:r>
          </a:p>
          <a:p>
            <a:r>
              <a:rPr lang="it-IT" dirty="0"/>
              <a:t>L’alfabeto consente di scrivere tutto con una trentina di segni.</a:t>
            </a:r>
          </a:p>
          <a:p>
            <a:r>
              <a:rPr lang="it-IT" dirty="0"/>
              <a:t>Il primo modello di alfabeto, fenicio, non contempla le vocali.</a:t>
            </a:r>
          </a:p>
          <a:p>
            <a:r>
              <a:rPr lang="it-IT" dirty="0"/>
              <a:t>Tutte le scritture derivate in maggior o minor misura dal fenicio si avvalgono esclusivamente di consonanti.</a:t>
            </a:r>
          </a:p>
          <a:p>
            <a:r>
              <a:rPr lang="it-IT" dirty="0"/>
              <a:t>I Greci presero a prestito dall’aramaico molti segni corrispondenti a consonanti ignote al greco stesso e li trasformarono in vocali: nasce l’alfa, l’epsilon, l’omicron.</a:t>
            </a:r>
          </a:p>
          <a:p>
            <a:r>
              <a:rPr lang="it-IT" b="1" dirty="0"/>
              <a:t>Verso il V sec. A. C. l’alfabeto greco è compiuto </a:t>
            </a:r>
            <a:r>
              <a:rPr lang="it-IT" dirty="0"/>
              <a:t>e comprende ventiquattro lettere (diciassette consonanti e sette vocali).</a:t>
            </a:r>
          </a:p>
          <a:p>
            <a:r>
              <a:rPr lang="it-IT" b="1" dirty="0"/>
              <a:t>L’introduzione delle vocali inaugura una scrittura «continua» in cui tutti gli elementi sono presenti. Si tratta della grafia fonetica: ad ogni segno corrisponde un suono. </a:t>
            </a:r>
            <a:r>
              <a:rPr lang="it-IT" dirty="0"/>
              <a:t>Si è raggiunto il livello più alto dell’astrazione. Attraverso pochi segni combinabili e ricombinabili, la memoria è grandemente alleggerita.</a:t>
            </a:r>
          </a:p>
          <a:p>
            <a:r>
              <a:rPr lang="it-IT" b="1" dirty="0"/>
              <a:t>Con l’introduzione delle vocali, la direzione della scrittura cambia</a:t>
            </a:r>
            <a:r>
              <a:rPr lang="it-IT" dirty="0"/>
              <a:t>. Da dx a </a:t>
            </a:r>
            <a:r>
              <a:rPr lang="it-IT" dirty="0" err="1"/>
              <a:t>sx</a:t>
            </a:r>
            <a:r>
              <a:rPr lang="it-IT" dirty="0"/>
              <a:t>                  </a:t>
            </a:r>
            <a:r>
              <a:rPr lang="it-IT" dirty="0" err="1"/>
              <a:t>sx</a:t>
            </a:r>
            <a:r>
              <a:rPr lang="it-IT" dirty="0"/>
              <a:t> a dx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96790CB-4C6F-49A6-8418-CA74B7B93230}"/>
              </a:ext>
            </a:extLst>
          </p:cNvPr>
          <p:cNvSpPr/>
          <p:nvPr/>
        </p:nvSpPr>
        <p:spPr>
          <a:xfrm>
            <a:off x="10004613" y="5959311"/>
            <a:ext cx="978408" cy="190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7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it-IT" sz="2000" dirty="0"/>
            </a:br>
            <a:br>
              <a:rPr lang="it-IT" sz="2000" dirty="0"/>
            </a:br>
            <a:r>
              <a:rPr lang="it-IT" sz="2200" dirty="0"/>
              <a:t>PITTOGRAMMI, IDEOGRAMMI</a:t>
            </a:r>
            <a:br>
              <a:rPr lang="it-IT" sz="2200" dirty="0"/>
            </a:b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ASTRAZIONE, LINEARITÀ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4" y="1735135"/>
            <a:ext cx="3600400" cy="216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443219"/>
            <a:ext cx="3437083" cy="28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47528" y="3878615"/>
            <a:ext cx="4914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PITTOGRAMMI PRIMITIVI SUMERI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3000 A. 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Ricostruzione delle diverse fasi della scrittura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cuneiforme: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Testa di bue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Triangolo pubico – «donna»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Combinazione: donna e montagne – «donne straniere, schiave»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91544" y="198884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91544" y="2633198"/>
            <a:ext cx="34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29664" y="3314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365105"/>
            <a:ext cx="2088232" cy="2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ccia in giù 10"/>
          <p:cNvSpPr/>
          <p:nvPr/>
        </p:nvSpPr>
        <p:spPr>
          <a:xfrm>
            <a:off x="5853684" y="64699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7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134ED-80AF-49AC-9403-75429902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CENTRALITÀ E ORIGINE DELLA COMUNICAZIONE INTERCULTURALE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755AF-13D5-4B6C-84F7-BA328D5B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3050"/>
            <a:ext cx="12192000" cy="5314950"/>
          </a:xfrm>
        </p:spPr>
        <p:txBody>
          <a:bodyPr>
            <a:normAutofit/>
          </a:bodyPr>
          <a:lstStyle/>
          <a:p>
            <a:r>
              <a:rPr lang="it-IT" sz="2600" dirty="0"/>
              <a:t>Approda come campo di studi organico dopo la II guerra mondiale</a:t>
            </a:r>
          </a:p>
          <a:p>
            <a:r>
              <a:rPr lang="it-IT" sz="2600" dirty="0"/>
              <a:t>Il Dipartimento di Stato U.S.A fonda il </a:t>
            </a:r>
            <a:r>
              <a:rPr lang="it-IT" sz="2600" i="1" dirty="0"/>
              <a:t>Foreign Service Institute</a:t>
            </a:r>
            <a:endParaRPr lang="it-IT" sz="2600" dirty="0"/>
          </a:p>
          <a:p>
            <a:r>
              <a:rPr lang="it-IT" sz="2600" dirty="0"/>
              <a:t>L’Università di Chicago è la sede del primo </a:t>
            </a:r>
            <a:r>
              <a:rPr lang="it-IT" sz="2600" dirty="0" err="1"/>
              <a:t>Dip</a:t>
            </a:r>
            <a:r>
              <a:rPr lang="it-IT" sz="2600" dirty="0"/>
              <a:t>. Di Sociologia degli Stati Uniti fondato nel 1892. Studio della diversità culturale e della devianza sociale nelle metropoli: lo studio condotto da </a:t>
            </a:r>
            <a:r>
              <a:rPr lang="it-IT" sz="2600" b="1" dirty="0"/>
              <a:t>William Thomas </a:t>
            </a:r>
            <a:r>
              <a:rPr lang="it-IT" sz="2600" dirty="0"/>
              <a:t>e</a:t>
            </a:r>
            <a:r>
              <a:rPr lang="it-IT" sz="2600" b="1" dirty="0"/>
              <a:t> Florian </a:t>
            </a:r>
            <a:r>
              <a:rPr lang="it-IT" sz="2600" b="1" dirty="0" err="1"/>
              <a:t>Znaniecki</a:t>
            </a:r>
            <a:r>
              <a:rPr lang="it-IT" sz="2600" dirty="0"/>
              <a:t>, </a:t>
            </a:r>
            <a:r>
              <a:rPr lang="it-IT" sz="2600" i="1" dirty="0"/>
              <a:t>Il contadino polacco in Europa e in America</a:t>
            </a:r>
            <a:r>
              <a:rPr lang="it-IT" sz="2600" dirty="0"/>
              <a:t>, 1920 inaugura un filone importante</a:t>
            </a:r>
          </a:p>
          <a:p>
            <a:r>
              <a:rPr lang="it-IT" sz="2600" dirty="0"/>
              <a:t>Piani di sostegno economico e alleanze strategiche con i Paesi del Sudamerica, Africa e Asia: </a:t>
            </a:r>
            <a:r>
              <a:rPr lang="it-IT" sz="2600" b="1" dirty="0"/>
              <a:t>AID</a:t>
            </a:r>
            <a:r>
              <a:rPr lang="it-IT" sz="2600" dirty="0"/>
              <a:t> </a:t>
            </a:r>
            <a:r>
              <a:rPr lang="it-IT" sz="2600" i="1" dirty="0"/>
              <a:t>Agency for International Development</a:t>
            </a:r>
            <a:endParaRPr lang="it-IT" sz="2600" b="1" dirty="0"/>
          </a:p>
          <a:p>
            <a:r>
              <a:rPr lang="it-IT" sz="2600" b="1" dirty="0"/>
              <a:t>Molte iniziative fallirono ‘50 – ’60</a:t>
            </a:r>
            <a:r>
              <a:rPr lang="it-IT" sz="2600" dirty="0"/>
              <a:t>: finanziamenti tecnologici, alfabetizzazione, costruzione infrastrutture, incremento produttività agricola, centrali idroelettriche, miglioramento condizioni igieniche…</a:t>
            </a:r>
          </a:p>
          <a:p>
            <a:r>
              <a:rPr lang="it-IT" sz="2600" b="1" dirty="0"/>
              <a:t>Perché?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64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9229C-5124-4206-9526-6B607501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it-IT" dirty="0"/>
              <a:t>Il </a:t>
            </a:r>
            <a:r>
              <a:rPr lang="it-IT" i="1" dirty="0"/>
              <a:t>Foreign Service Institute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9568B2-8C88-4259-B2D4-E966D2F7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121275"/>
          </a:xfrm>
        </p:spPr>
        <p:txBody>
          <a:bodyPr/>
          <a:lstStyle/>
          <a:p>
            <a:r>
              <a:rPr lang="it-IT" sz="2800" dirty="0"/>
              <a:t>Nel 1946 Il Congresso approvò il </a:t>
            </a:r>
            <a:r>
              <a:rPr lang="it-IT" sz="2800" i="1" dirty="0"/>
              <a:t>Foreign Service Act </a:t>
            </a:r>
            <a:r>
              <a:rPr lang="it-IT" sz="2800" dirty="0"/>
              <a:t>che sanciva la costituzione del FSI entro il </a:t>
            </a:r>
            <a:r>
              <a:rPr lang="it-IT" sz="2800" dirty="0" err="1"/>
              <a:t>Dip</a:t>
            </a:r>
            <a:r>
              <a:rPr lang="it-IT" sz="2800" dirty="0"/>
              <a:t>. di Stato.</a:t>
            </a:r>
          </a:p>
          <a:p>
            <a:r>
              <a:rPr lang="it-IT" sz="2800" dirty="0"/>
              <a:t>Fine: provvedere alla </a:t>
            </a:r>
            <a:r>
              <a:rPr lang="it-IT" sz="2800" b="1" dirty="0"/>
              <a:t>formazione del personale diplomatico e tecnico</a:t>
            </a:r>
          </a:p>
          <a:p>
            <a:r>
              <a:rPr lang="it-IT" sz="2800" dirty="0"/>
              <a:t>Linguisti, antropologi, docenti madrelingua, esperti delle sfumature del </a:t>
            </a:r>
            <a:r>
              <a:rPr lang="it-IT" sz="2800" b="1" dirty="0"/>
              <a:t>linguaggio non verbale</a:t>
            </a:r>
            <a:endParaRPr lang="it-IT" sz="2800" dirty="0"/>
          </a:p>
          <a:p>
            <a:r>
              <a:rPr lang="it-IT" sz="2800" dirty="0"/>
              <a:t>L’antropologo </a:t>
            </a:r>
            <a:r>
              <a:rPr lang="it-IT" sz="2800" b="1" dirty="0"/>
              <a:t>Edward </a:t>
            </a:r>
            <a:r>
              <a:rPr lang="it-IT" sz="2800" b="1" dirty="0" err="1"/>
              <a:t>Twitchell</a:t>
            </a:r>
            <a:r>
              <a:rPr lang="it-IT" sz="2800" b="1" dirty="0"/>
              <a:t> Hall </a:t>
            </a:r>
            <a:r>
              <a:rPr lang="it-IT" sz="2800" dirty="0"/>
              <a:t>(1914-2009)</a:t>
            </a:r>
            <a:r>
              <a:rPr lang="it-IT" sz="2800" b="1" dirty="0"/>
              <a:t> </a:t>
            </a:r>
            <a:r>
              <a:rPr lang="it-IT" sz="2800" dirty="0"/>
              <a:t>ne fece parte dal 1951 al 1959</a:t>
            </a:r>
          </a:p>
          <a:p>
            <a:r>
              <a:rPr lang="it-IT" sz="2800" i="1" dirty="0"/>
              <a:t>Il linguaggio silenzioso </a:t>
            </a:r>
            <a:r>
              <a:rPr lang="it-IT" sz="2800" dirty="0"/>
              <a:t>(1959) </a:t>
            </a:r>
            <a:r>
              <a:rPr lang="it-IT" sz="2800" i="1" dirty="0"/>
              <a:t>e La dimensione nascosta </a:t>
            </a:r>
            <a:r>
              <a:rPr lang="it-IT" sz="2800" dirty="0"/>
              <a:t>(1966) sono i testi fondativi della nuova disciplina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0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18BE4-B9C5-4802-BF63-16D61079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ELEMENTI DELLA COMUNICAZIONE INTERPERSONALE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053BB2-1CB4-4B30-80F2-DB272122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995862"/>
          </a:xfrm>
        </p:spPr>
        <p:txBody>
          <a:bodyPr/>
          <a:lstStyle/>
          <a:p>
            <a:r>
              <a:rPr lang="it-IT" dirty="0"/>
              <a:t>Emittente</a:t>
            </a:r>
          </a:p>
          <a:p>
            <a:r>
              <a:rPr lang="it-IT" dirty="0"/>
              <a:t>Destinatario</a:t>
            </a:r>
          </a:p>
          <a:p>
            <a:r>
              <a:rPr lang="it-IT" dirty="0"/>
              <a:t>Messaggio</a:t>
            </a:r>
          </a:p>
          <a:p>
            <a:r>
              <a:rPr lang="it-IT" dirty="0"/>
              <a:t>Canale o mezzo</a:t>
            </a:r>
          </a:p>
          <a:p>
            <a:r>
              <a:rPr lang="it-IT" dirty="0"/>
              <a:t>Codice</a:t>
            </a:r>
          </a:p>
          <a:p>
            <a:r>
              <a:rPr lang="it-IT" dirty="0"/>
              <a:t>Contesto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25481B-832A-4EF8-A268-1C7DAEE8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63" y="1443365"/>
            <a:ext cx="4071937" cy="31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21EA6-BFF9-4D04-966D-A56C84E1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51222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«LA DIVISIONE DEL LAVORO SOCIALE», 1893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3B2AD-DFC3-4766-B1D8-51604C42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1999" cy="549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/>
              <a:t>Distingue due tipi morfologici di società:</a:t>
            </a:r>
          </a:p>
          <a:p>
            <a:pPr marL="0" indent="0">
              <a:buNone/>
            </a:pPr>
            <a:r>
              <a:rPr lang="it-IT" sz="1800" b="1" dirty="0"/>
              <a:t>Semplici, «primitive», </a:t>
            </a:r>
            <a:r>
              <a:rPr lang="it-IT" sz="1800" b="1" dirty="0" err="1"/>
              <a:t>pre</a:t>
            </a:r>
            <a:r>
              <a:rPr lang="it-IT" sz="1800" b="1" dirty="0"/>
              <a:t>-industriali </a:t>
            </a:r>
            <a:r>
              <a:rPr lang="it-IT" sz="1800" dirty="0"/>
              <a:t>caratterizzate da una </a:t>
            </a:r>
            <a:r>
              <a:rPr lang="it-IT" sz="1800" b="1" dirty="0"/>
              <a:t>solidarietà meccanica.</a:t>
            </a:r>
          </a:p>
          <a:p>
            <a:r>
              <a:rPr lang="it-IT" sz="1800" dirty="0"/>
              <a:t>Le </a:t>
            </a:r>
            <a:r>
              <a:rPr lang="it-IT" sz="1800" b="1" dirty="0"/>
              <a:t>rappresentazioni collettive </a:t>
            </a:r>
            <a:r>
              <a:rPr lang="it-IT" sz="1800" dirty="0"/>
              <a:t>– immagini che orientano il pensiero e l’azione – sono per lo più simili, sentite come corrette e fortemente cogenti.</a:t>
            </a:r>
          </a:p>
          <a:p>
            <a:r>
              <a:rPr lang="it-IT" sz="1800" dirty="0"/>
              <a:t>Le rappresentazioni individuali e l’individualità stessa sono ridotte al minimo.</a:t>
            </a:r>
          </a:p>
          <a:p>
            <a:r>
              <a:rPr lang="it-IT" sz="1800" dirty="0"/>
              <a:t>L’influenza della coscienza collettiva è dominante: circolazione di sentimenti, norme e valori comuni/condivisi. </a:t>
            </a:r>
          </a:p>
          <a:p>
            <a:r>
              <a:rPr lang="it-IT" sz="1800" b="1" dirty="0"/>
              <a:t>Prevalenza del diritto repressivo-penale</a:t>
            </a:r>
            <a:r>
              <a:rPr lang="it-IT" sz="1800" dirty="0"/>
              <a:t>: teso alla punizione simbolica di chi ha violato la solidarietà comunitaria. Esecuzioni e sanzioni  pubbliche e spesso cruente.</a:t>
            </a:r>
          </a:p>
          <a:p>
            <a:pPr marL="0" indent="0">
              <a:buNone/>
            </a:pPr>
            <a:r>
              <a:rPr lang="it-IT" sz="1800" b="1" dirty="0"/>
              <a:t>Complesse, «avanzate», post-industriali </a:t>
            </a:r>
            <a:r>
              <a:rPr lang="it-IT" sz="1800" dirty="0"/>
              <a:t>caratterizzate da una </a:t>
            </a:r>
            <a:r>
              <a:rPr lang="it-IT" sz="1800" b="1" dirty="0"/>
              <a:t>solidarietà organica</a:t>
            </a:r>
            <a:r>
              <a:rPr lang="it-IT" sz="1800" dirty="0"/>
              <a:t>.</a:t>
            </a:r>
          </a:p>
          <a:p>
            <a:r>
              <a:rPr lang="it-IT" sz="1800" dirty="0"/>
              <a:t>Vi è differenziazione e crescente </a:t>
            </a:r>
            <a:r>
              <a:rPr lang="it-IT" sz="1800" b="1" dirty="0"/>
              <a:t>divisione del lavoro </a:t>
            </a:r>
            <a:r>
              <a:rPr lang="it-IT" sz="1800" dirty="0"/>
              <a:t>(l’interdipendenza è garantita da molteplici competenze e funzioni)</a:t>
            </a:r>
          </a:p>
          <a:p>
            <a:r>
              <a:rPr lang="it-IT" sz="1800" dirty="0"/>
              <a:t>Le </a:t>
            </a:r>
            <a:r>
              <a:rPr lang="it-IT" sz="1800" b="1" dirty="0"/>
              <a:t>rappresentazioni collettive cedono il passo a quelle individuali</a:t>
            </a:r>
            <a:r>
              <a:rPr lang="it-IT" sz="1800" dirty="0"/>
              <a:t>;  l’autonomia dell’individuo è crescente, come crescente è il peso di laicismo e secolarizzazione (l’importanza della sfera religiosa sulle altre sfere sociali si ritrae). Affiora il «culto dell’individuo».</a:t>
            </a:r>
          </a:p>
          <a:p>
            <a:r>
              <a:rPr lang="it-IT" sz="1800" dirty="0"/>
              <a:t>Vi è specializzazione dei compiti e regole impersonali disciplinano le relazioni, l’economia, la gestione del potere e la società in genere.</a:t>
            </a:r>
          </a:p>
          <a:p>
            <a:r>
              <a:rPr lang="it-IT" sz="1800" dirty="0"/>
              <a:t>I </a:t>
            </a:r>
            <a:r>
              <a:rPr lang="it-IT" sz="1800" b="1" dirty="0"/>
              <a:t>modelli di pensiero </a:t>
            </a:r>
            <a:r>
              <a:rPr lang="it-IT" sz="1800" dirty="0"/>
              <a:t>si fanno più </a:t>
            </a:r>
            <a:r>
              <a:rPr lang="it-IT" sz="1800" b="1" dirty="0"/>
              <a:t>astratti, generali e indeterminati</a:t>
            </a:r>
            <a:r>
              <a:rPr lang="it-IT" sz="1800" dirty="0"/>
              <a:t>.</a:t>
            </a:r>
          </a:p>
          <a:p>
            <a:r>
              <a:rPr lang="it-IT" sz="1800" dirty="0"/>
              <a:t>Prevalenza del </a:t>
            </a:r>
            <a:r>
              <a:rPr lang="it-IT" sz="1800" b="1" dirty="0"/>
              <a:t>diritto restitutivo-privato/amministrativo</a:t>
            </a:r>
            <a:r>
              <a:rPr lang="it-IT" sz="1800" dirty="0"/>
              <a:t>: la logica è quella di ristabilire l’equilibrio infranto, compensare il danno cagionato.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098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F0DFB-E174-4A57-8850-CE95FCC1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507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«LE FORME ELEMENTARI DELLA VITA RELIGIOSA», 1912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5165A8-5C8B-4179-AFCE-C82D16A6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928468"/>
            <a:ext cx="12023188" cy="5824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scuola francese di sociologia ha un taglio di tipo antropologico e una metodologia conseguente, l’approccio etnografico (osservazione partecipante).</a:t>
            </a:r>
          </a:p>
          <a:p>
            <a:pPr marL="0" indent="0">
              <a:buNone/>
            </a:pPr>
            <a:r>
              <a:rPr lang="it-IT" dirty="0"/>
              <a:t>Vengono analizzate le cosiddette «religioni primitive» (totemiche), non come particolare oggetto di studio, ma </a:t>
            </a:r>
            <a:r>
              <a:rPr lang="it-IT" b="1" dirty="0"/>
              <a:t>per mettere a nudo gli elementi permanenti delle varie forme religiose esistenti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convinzione è che alla base di tutti i sistemi di fede vi sia un certo numero di </a:t>
            </a:r>
            <a:r>
              <a:rPr lang="it-IT" b="1" dirty="0"/>
              <a:t>rappresentazioni fondamentali e atteggiamenti rituali che</a:t>
            </a:r>
            <a:r>
              <a:rPr lang="it-IT" dirty="0"/>
              <a:t>, malgrado la diversità di forme, </a:t>
            </a:r>
            <a:r>
              <a:rPr lang="it-IT" b="1" dirty="0"/>
              <a:t>rivestono ovunque lo stesso significato oggettivo e adempiono ovunque alle stesse funzioni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Tali forme: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Raffigurano e rappresentano la società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Permettono la comunicazione fra i suoi membri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/>
              <a:t>Attraverso una sorta di corrente emotiva ( </a:t>
            </a:r>
            <a:r>
              <a:rPr lang="it-IT" b="1" dirty="0"/>
              <a:t>effervescenza collettiva</a:t>
            </a:r>
            <a:r>
              <a:rPr lang="it-IT" dirty="0"/>
              <a:t>) che il rito produce, si genera un consenso morale e cognitivo che unisce, crea vincoli reciproci e consente di identificarsi in una collettività che trascende le singolarità.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82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A1EC5-EF65-4DD2-9741-2BB3A4D3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GEORG SIMMEL (1858-1918)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8C6CDD-2D9F-46A8-878C-C2F9BADD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468"/>
            <a:ext cx="12192000" cy="5929532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/>
              <a:t>Società: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cs typeface="Andalus" panose="02020603050405020304" pitchFamily="18" charset="-78"/>
              </a:rPr>
              <a:t>«lo </a:t>
            </a:r>
            <a:r>
              <a:rPr lang="it-IT" sz="2400" i="1" dirty="0">
                <a:cs typeface="Andalus" panose="02020603050405020304" pitchFamily="18" charset="-78"/>
              </a:rPr>
              <a:t>studio della geometria degli accadimenti storico-sociali</a:t>
            </a:r>
            <a:r>
              <a:rPr lang="it-IT" sz="2400" dirty="0">
                <a:cs typeface="Andalus" panose="02020603050405020304" pitchFamily="18" charset="-78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i="1" dirty="0">
                <a:cs typeface="Andalus" panose="02020603050405020304" pitchFamily="18" charset="-78"/>
              </a:rPr>
              <a:t>«scienza delle forme di </a:t>
            </a:r>
            <a:r>
              <a:rPr lang="it-IT" sz="2400" i="1" dirty="0" err="1">
                <a:cs typeface="Andalus" panose="02020603050405020304" pitchFamily="18" charset="-78"/>
              </a:rPr>
              <a:t>sociazione</a:t>
            </a:r>
            <a:r>
              <a:rPr lang="it-IT" sz="2400" i="1" dirty="0">
                <a:cs typeface="Andalus" panose="02020603050405020304" pitchFamily="18" charset="-78"/>
              </a:rPr>
              <a:t>»</a:t>
            </a:r>
          </a:p>
          <a:p>
            <a:pPr marL="0" indent="0">
              <a:buNone/>
            </a:pPr>
            <a:r>
              <a:rPr lang="it-IT" sz="2400" dirty="0">
                <a:cs typeface="Andalus" panose="02020603050405020304" pitchFamily="18" charset="-78"/>
              </a:rPr>
              <a:t>Insieme delle interazione fra i soggetti individuali e collettivi e le </a:t>
            </a:r>
            <a:r>
              <a:rPr lang="it-IT" sz="2400" b="1" dirty="0">
                <a:cs typeface="Andalus" panose="02020603050405020304" pitchFamily="18" charset="-78"/>
              </a:rPr>
              <a:t>forme</a:t>
            </a:r>
            <a:r>
              <a:rPr lang="it-IT" sz="2400" dirty="0">
                <a:cs typeface="Andalus" panose="02020603050405020304" pitchFamily="18" charset="-78"/>
              </a:rPr>
              <a:t>  che tali interazioni assumono.</a:t>
            </a:r>
          </a:p>
          <a:p>
            <a:pPr marL="0" indent="0">
              <a:buNone/>
            </a:pPr>
            <a:r>
              <a:rPr lang="it-IT" sz="2400" dirty="0">
                <a:cs typeface="Andalus" panose="02020603050405020304" pitchFamily="18" charset="-78"/>
              </a:rPr>
              <a:t>Ci possono essere schemi interpretativi a patto che non diventino leggi assolute. La sociologia è una scienza aperta.</a:t>
            </a:r>
          </a:p>
          <a:p>
            <a:pPr marL="0" indent="0">
              <a:buNone/>
            </a:pPr>
            <a:r>
              <a:rPr lang="it-IT" sz="2400" dirty="0">
                <a:cs typeface="Andalus" panose="02020603050405020304" pitchFamily="18" charset="-78"/>
              </a:rPr>
              <a:t>Gli individui si attraggono e si respingono creando un’infinita gamma di possibilità.</a:t>
            </a:r>
          </a:p>
          <a:p>
            <a:pPr marL="0" indent="0">
              <a:buNone/>
            </a:pPr>
            <a:r>
              <a:rPr lang="it-IT" sz="2400" dirty="0">
                <a:cs typeface="Andalus" panose="02020603050405020304" pitchFamily="18" charset="-78"/>
              </a:rPr>
              <a:t>Oggetto della sociologia in quanto scienza: </a:t>
            </a:r>
            <a:r>
              <a:rPr lang="it-IT" sz="2400" b="1" dirty="0">
                <a:cs typeface="Andalus" panose="02020603050405020304" pitchFamily="18" charset="-78"/>
              </a:rPr>
              <a:t>universale relazionalità.</a:t>
            </a:r>
          </a:p>
          <a:p>
            <a:pPr marL="0" indent="0">
              <a:buNone/>
            </a:pPr>
            <a:endParaRPr lang="it-IT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46C778-E393-4A09-A295-DA07470B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7851"/>
            <a:ext cx="3019425" cy="1514475"/>
          </a:xfrm>
          <a:prstGeom prst="rect">
            <a:avLst/>
          </a:prstGeom>
        </p:spPr>
      </p:pic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4650F32A-3C1B-40BF-9F84-7445027DD7A5}"/>
              </a:ext>
            </a:extLst>
          </p:cNvPr>
          <p:cNvGraphicFramePr>
            <a:graphicFrameLocks noGrp="1"/>
          </p:cNvGraphicFramePr>
          <p:nvPr/>
        </p:nvGraphicFramePr>
        <p:xfrm>
          <a:off x="3541712" y="5187851"/>
          <a:ext cx="8128000" cy="1008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236808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56350101"/>
                    </a:ext>
                  </a:extLst>
                </a:gridCol>
              </a:tblGrid>
              <a:tr h="36888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INDIVIDUO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SOCIETA</a:t>
                      </a:r>
                      <a:r>
                        <a:rPr lang="it-IT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35358"/>
                  </a:ext>
                </a:extLst>
              </a:tr>
              <a:tr h="585373">
                <a:tc>
                  <a:txBody>
                    <a:bodyPr/>
                    <a:lstStyle/>
                    <a:p>
                      <a:r>
                        <a:rPr lang="it-IT" dirty="0"/>
                        <a:t>Punto d’incontro fra relazioni e interazioni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L’insieme delle reti di relazioni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47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7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4B8A96-5E98-4008-B8B5-58FC4E6D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12746"/>
            <a:ext cx="10515600" cy="998806"/>
          </a:xfrm>
        </p:spPr>
        <p:txBody>
          <a:bodyPr>
            <a:normAutofit fontScale="90000"/>
          </a:bodyPr>
          <a:lstStyle/>
          <a:p>
            <a:r>
              <a:rPr lang="it-IT" dirty="0"/>
              <a:t>RELAZIONI SOCIALI NELL’ERA PRE-MODERNA E MODERNA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AEC47-0508-412B-BFBA-0A820FEB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2" y="1079472"/>
            <a:ext cx="12192000" cy="57466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Età </a:t>
            </a:r>
            <a:r>
              <a:rPr lang="it-IT" dirty="0" err="1"/>
              <a:t>pre</a:t>
            </a:r>
            <a:r>
              <a:rPr lang="it-IT" dirty="0"/>
              <a:t>-moderna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Età moderna                                                      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5F263010-440A-4A40-ADEE-3BB9D6BCDFBD}"/>
              </a:ext>
            </a:extLst>
          </p:cNvPr>
          <p:cNvSpPr/>
          <p:nvPr/>
        </p:nvSpPr>
        <p:spPr>
          <a:xfrm>
            <a:off x="984738" y="1378633"/>
            <a:ext cx="4065563" cy="37982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F79F9B5-B60A-44F5-9BAA-1F6D7AA62C5A}"/>
              </a:ext>
            </a:extLst>
          </p:cNvPr>
          <p:cNvSpPr/>
          <p:nvPr/>
        </p:nvSpPr>
        <p:spPr>
          <a:xfrm>
            <a:off x="1477107" y="1702191"/>
            <a:ext cx="3066757" cy="30104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388A8CA-B137-4020-A7C5-17DFA81C2353}"/>
              </a:ext>
            </a:extLst>
          </p:cNvPr>
          <p:cNvSpPr/>
          <p:nvPr/>
        </p:nvSpPr>
        <p:spPr>
          <a:xfrm>
            <a:off x="1786597" y="2011680"/>
            <a:ext cx="2447778" cy="24759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79F8EA2-6D8C-489F-97CE-C53109C8EB3E}"/>
              </a:ext>
            </a:extLst>
          </p:cNvPr>
          <p:cNvSpPr/>
          <p:nvPr/>
        </p:nvSpPr>
        <p:spPr>
          <a:xfrm>
            <a:off x="2264896" y="2560320"/>
            <a:ext cx="1505243" cy="13786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individuo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F6CE7BC-FB55-4567-82C1-96A6FA838F54}"/>
              </a:ext>
            </a:extLst>
          </p:cNvPr>
          <p:cNvSpPr/>
          <p:nvPr/>
        </p:nvSpPr>
        <p:spPr>
          <a:xfrm>
            <a:off x="5941840" y="1454825"/>
            <a:ext cx="2379493" cy="21737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95DD2CD-93C4-4DD5-B7D9-2F68DBDE8D09}"/>
              </a:ext>
            </a:extLst>
          </p:cNvPr>
          <p:cNvSpPr/>
          <p:nvPr/>
        </p:nvSpPr>
        <p:spPr>
          <a:xfrm>
            <a:off x="9356592" y="2023959"/>
            <a:ext cx="1505243" cy="143490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Lavoro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8C72287-67F6-4937-B42D-AF7D85002B19}"/>
              </a:ext>
            </a:extLst>
          </p:cNvPr>
          <p:cNvSpPr/>
          <p:nvPr/>
        </p:nvSpPr>
        <p:spPr>
          <a:xfrm>
            <a:off x="8723140" y="3207434"/>
            <a:ext cx="2461846" cy="25462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Famiglia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F854B05-C7AA-458F-BAC0-9CBA4A622B47}"/>
              </a:ext>
            </a:extLst>
          </p:cNvPr>
          <p:cNvSpPr/>
          <p:nvPr/>
        </p:nvSpPr>
        <p:spPr>
          <a:xfrm>
            <a:off x="7120998" y="3277771"/>
            <a:ext cx="1882510" cy="17633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AD7819F-A4CA-4C65-BFAB-0A4AC5BD3C74}"/>
              </a:ext>
            </a:extLst>
          </p:cNvPr>
          <p:cNvSpPr/>
          <p:nvPr/>
        </p:nvSpPr>
        <p:spPr>
          <a:xfrm>
            <a:off x="7993380" y="1316557"/>
            <a:ext cx="1795976" cy="171625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Amici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7D7830-404A-4E56-89F1-22DADC2039EF}"/>
              </a:ext>
            </a:extLst>
          </p:cNvPr>
          <p:cNvSpPr txBox="1"/>
          <p:nvPr/>
        </p:nvSpPr>
        <p:spPr>
          <a:xfrm>
            <a:off x="7654289" y="3938954"/>
            <a:ext cx="8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Svago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0AE5042-A26A-482E-938D-23945C21FB42}"/>
              </a:ext>
            </a:extLst>
          </p:cNvPr>
          <p:cNvSpPr/>
          <p:nvPr/>
        </p:nvSpPr>
        <p:spPr>
          <a:xfrm>
            <a:off x="10182666" y="4926146"/>
            <a:ext cx="1882510" cy="16550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4EB877-454B-4069-8C27-B2B996040746}"/>
              </a:ext>
            </a:extLst>
          </p:cNvPr>
          <p:cNvSpPr txBox="1"/>
          <p:nvPr/>
        </p:nvSpPr>
        <p:spPr>
          <a:xfrm>
            <a:off x="10509737" y="5558971"/>
            <a:ext cx="13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Religione</a:t>
            </a:r>
          </a:p>
        </p:txBody>
      </p:sp>
    </p:spTree>
    <p:extLst>
      <p:ext uri="{BB962C8B-B14F-4D97-AF65-F5344CB8AC3E}">
        <p14:creationId xmlns:p14="http://schemas.microsoft.com/office/powerpoint/2010/main" val="169644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584DF-57D4-4C9F-B0F8-8FAD24A2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2"/>
            <a:ext cx="10515600" cy="77372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«CULTURA» SIMMELIANA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D27731-F307-4281-9478-B35770A1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6265"/>
            <a:ext cx="12192000" cy="572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La filosofia del denaro, </a:t>
            </a:r>
            <a:r>
              <a:rPr lang="it-IT" dirty="0"/>
              <a:t>1900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Le relazioni di scambio vengono mediate dal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denaro: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oggetto di valore certo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stabile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pubblicamente riconosciuto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commisura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ndalus" panose="02020603050405020304" pitchFamily="18" charset="-78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vendita e acquisto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semplifica e estende le relazioni di scambio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le relazioni non avvengono fra individui ma fra funzioni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                                a prescindere da             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PURO MEZZO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soggetti coinvolti                               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INDIFFERENTE AI FINI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luoghi                                                 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NATURA SIMBOLICA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modalità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16BA2-9E8F-4C13-8840-1AE769CE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EFFETTI COGNITIVI E RELAZIONALI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 DALLA SFERA ECONOMICA E DAL MECCANISMO MONETARIO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0DED6-C41B-4573-8756-35FD7744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153551"/>
            <a:ext cx="12051323" cy="5704449"/>
          </a:xfrm>
        </p:spPr>
        <p:txBody>
          <a:bodyPr>
            <a:normAutofit/>
          </a:bodyPr>
          <a:lstStyle/>
          <a:p>
            <a:r>
              <a:rPr lang="it-IT" sz="2800" dirty="0">
                <a:cs typeface="Andalus" panose="02020603050405020304" pitchFamily="18" charset="-78"/>
              </a:rPr>
              <a:t>Attitudine strumentale e calcolatrice</a:t>
            </a:r>
          </a:p>
          <a:p>
            <a:r>
              <a:rPr lang="it-IT" sz="2800" dirty="0">
                <a:cs typeface="Andalus" panose="02020603050405020304" pitchFamily="18" charset="-78"/>
              </a:rPr>
              <a:t>Crescita della facoltà di astrazione</a:t>
            </a:r>
          </a:p>
          <a:p>
            <a:r>
              <a:rPr lang="it-IT" sz="2800" dirty="0">
                <a:cs typeface="Andalus" panose="02020603050405020304" pitchFamily="18" charset="-78"/>
              </a:rPr>
              <a:t>Intellettualizzazione dell’esistenza (sofisticazione)</a:t>
            </a:r>
          </a:p>
          <a:p>
            <a:r>
              <a:rPr lang="it-IT" sz="2800" dirty="0">
                <a:cs typeface="Andalus" panose="02020603050405020304" pitchFamily="18" charset="-78"/>
              </a:rPr>
              <a:t>Libertà e spersonalizzazione</a:t>
            </a:r>
          </a:p>
          <a:p>
            <a:r>
              <a:rPr lang="it-IT" sz="2800" dirty="0">
                <a:cs typeface="Andalus" panose="02020603050405020304" pitchFamily="18" charset="-78"/>
              </a:rPr>
              <a:t>Disimpegno</a:t>
            </a:r>
          </a:p>
          <a:p>
            <a:r>
              <a:rPr lang="it-IT" sz="2800" dirty="0">
                <a:cs typeface="Andalus" panose="02020603050405020304" pitchFamily="18" charset="-78"/>
              </a:rPr>
              <a:t>Rapporti di natura contrattuale e impersonale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latin typeface="Lucida Calligraphy" panose="03010101010101010101" pitchFamily="66" charset="0"/>
              </a:rPr>
              <a:t>Personalità «cinica» </a:t>
            </a:r>
            <a:r>
              <a:rPr lang="it-IT" dirty="0"/>
              <a:t>– </a:t>
            </a:r>
            <a:r>
              <a:rPr lang="it-IT" sz="2400" dirty="0">
                <a:cs typeface="Andalus" panose="02020603050405020304" pitchFamily="18" charset="-78"/>
              </a:rPr>
              <a:t>indifferente al valore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latin typeface="Lucida Calligraphy" panose="03010101010101010101" pitchFamily="66" charset="0"/>
              </a:rPr>
              <a:t>Personalità «blasé» </a:t>
            </a:r>
            <a:r>
              <a:rPr lang="it-IT" dirty="0"/>
              <a:t>–  </a:t>
            </a:r>
            <a:r>
              <a:rPr lang="it-IT" sz="2400" dirty="0">
                <a:cs typeface="Andalus" panose="02020603050405020304" pitchFamily="18" charset="-78"/>
              </a:rPr>
              <a:t>tutto è indifferente o irrilevante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70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65D15-CC25-4885-A9DF-7FAD2ED9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27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CULTURA E LA SUA «TRAGEDIA»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5A74D-5193-4CC3-92E8-9DA213F2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708"/>
            <a:ext cx="12192000" cy="5930166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La metropoli e la vita dello spirito,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1903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Ipertrofia della cultura oggettiva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vs.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Atrofia della cultura soggettiva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Il numero diventa oltremodo rilevante e la quantità sostituisce la qualità.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I prodotti della cultura oggettiva, l’insieme dei saperi tecnico-scientifici a disposizione dell’uomo moderno appaiono sempre più ingestibili dal punto di vista individuale. Nessuno è in grado di padroneggiarli appieno, di conseguenza appaiono come una massa incombente astratta e reificata di saperi lontani e incomprensibili.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ndalus" panose="02020603050405020304" pitchFamily="18" charset="-78"/>
              </a:rPr>
              <a:t>Pur essendo prodotti dall’intelletto umano, il singolo non riesce a possederli, a incorporarli; egli è deprivato degli stessi strumenti con cui padroneggiare la propria esistenza.</a:t>
            </a:r>
          </a:p>
          <a:p>
            <a:pPr marL="0" indent="0">
              <a:buNone/>
            </a:pPr>
            <a:r>
              <a:rPr lang="it-IT" sz="2400" b="1" dirty="0">
                <a:cs typeface="Andalus" panose="02020603050405020304" pitchFamily="18" charset="-78"/>
              </a:rPr>
              <a:t>Modernità:</a:t>
            </a:r>
          </a:p>
          <a:p>
            <a:pPr marL="0" indent="0">
              <a:buNone/>
            </a:pPr>
            <a:r>
              <a:rPr lang="it-IT" sz="2400" dirty="0">
                <a:cs typeface="Andalus" panose="02020603050405020304" pitchFamily="18" charset="-78"/>
              </a:rPr>
              <a:t>Luogo di crisi infinita, intrinseca e insolubile. Le occasioni, le novità, gli stimoli, le scelte si moltiplicano.</a:t>
            </a:r>
          </a:p>
          <a:p>
            <a:pPr marL="0" indent="0">
              <a:buNone/>
            </a:pPr>
            <a:r>
              <a:rPr lang="it-IT" sz="2400" b="1" dirty="0">
                <a:cs typeface="Andalus" panose="02020603050405020304" pitchFamily="18" charset="-78"/>
              </a:rPr>
              <a:t>La vita nelle metropoli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cs typeface="Andalus" panose="02020603050405020304" pitchFamily="18" charset="-78"/>
              </a:rPr>
              <a:t>La vita metropolitana rappresenta l’essenza stessa della modernità e dei suoi profondi disagi esistenziali.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cs typeface="Andalus" panose="02020603050405020304" pitchFamily="18" charset="-78"/>
              </a:rPr>
              <a:t>Nelle città tutto è sfuggente, accelerato, instabile, anonimo, contrattuale.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cs typeface="Andalus" panose="02020603050405020304" pitchFamily="18" charset="-78"/>
              </a:rPr>
              <a:t>I suoi abitanti sono continuamente sottoposti ad una sollecitazione sensoriale che alla fine diventa insostenibile.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cs typeface="Andalus" panose="02020603050405020304" pitchFamily="18" charset="-78"/>
              </a:rPr>
              <a:t>L’unica difesa che l’individuo mette in atto consiste in un atteggiamento di indifferenza, superficialità, leggerezza e disattenzione nei confronti dell’ambiente e delle relazioni interpersonali che in questo avvengono, la figura del «</a:t>
            </a:r>
            <a:r>
              <a:rPr lang="it-IT" sz="2400" i="1" dirty="0">
                <a:cs typeface="Andalus" panose="02020603050405020304" pitchFamily="18" charset="-78"/>
              </a:rPr>
              <a:t>blasé».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cs typeface="Andalus" panose="02020603050405020304" pitchFamily="18" charset="-78"/>
              </a:rPr>
              <a:t>L’ambivalenza raggiunge il livello più alto. La libertà si sconta con l’indifferenza, l’autonomia con la superficialità dei rapporti.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20856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3123</Words>
  <Application>Microsoft Office PowerPoint</Application>
  <PresentationFormat>Widescreen</PresentationFormat>
  <Paragraphs>302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Andalus</vt:lpstr>
      <vt:lpstr>Arial</vt:lpstr>
      <vt:lpstr>Calibri</vt:lpstr>
      <vt:lpstr>Calibri Light</vt:lpstr>
      <vt:lpstr>Lucida Calligraphy</vt:lpstr>
      <vt:lpstr>Wingdings</vt:lpstr>
      <vt:lpstr>1_Tema di Office</vt:lpstr>
      <vt:lpstr>COSA DISTINGUE CULTURA E SOCIETÀ</vt:lpstr>
      <vt:lpstr>GLI ALBORI DELLA SOCIOLOGIA: ÉMILE DURKHEIM (1858-1917) </vt:lpstr>
      <vt:lpstr>«LA DIVISIONE DEL LAVORO SOCIALE», 1893</vt:lpstr>
      <vt:lpstr>«LE FORME ELEMENTARI DELLA VITA RELIGIOSA», 1912</vt:lpstr>
      <vt:lpstr>GEORG SIMMEL (1858-1918)</vt:lpstr>
      <vt:lpstr>RELAZIONI SOCIALI NELL’ERA PRE-MODERNA E MODERNA</vt:lpstr>
      <vt:lpstr>LA «CULTURA» SIMMELIANA</vt:lpstr>
      <vt:lpstr>EFFETTI COGNITIVI E RELAZIONALI GENERATI DALLA SFERA ECONOMICA E DAL MECCANISMO MONETARIO</vt:lpstr>
      <vt:lpstr>LA CULTURA E LA SUA «TRAGEDIA» </vt:lpstr>
      <vt:lpstr>Citazione</vt:lpstr>
      <vt:lpstr>MAX WEBER (1864-1920):</vt:lpstr>
      <vt:lpstr>RAZIONALITA’ STRUMENTALE E BUROCRATIZZAZIONE</vt:lpstr>
      <vt:lpstr>LA RELIGIONE COME SISTEMA CULTURALE</vt:lpstr>
      <vt:lpstr>GENESI E FUNZIONE DELLA RELIGIONE</vt:lpstr>
      <vt:lpstr>SISTEMI RELIGIOSI UNIVERSALI</vt:lpstr>
      <vt:lpstr>CULTURE DI TAGLIO INDIVIDUALISTA</vt:lpstr>
      <vt:lpstr>CULTURE DI TAGLIO COLLETTIVISTA</vt:lpstr>
      <vt:lpstr>GEERT HOFSTEDE – VARIABILITA’ CULTURALE</vt:lpstr>
      <vt:lpstr>CULTURA E COMUNICAZIONE</vt:lpstr>
      <vt:lpstr>EVOLUZIONE STORICA E CULTURALE DEI SISTEMI DI COMUNICAZIONE</vt:lpstr>
      <vt:lpstr>  </vt:lpstr>
      <vt:lpstr>UNA RIVOLUZIONE AVVENUTA ATTORNO AL 1000 a. C.: L’ALFABETO</vt:lpstr>
      <vt:lpstr>  PITTOGRAMMI, IDEOGRAMMI   ASTRAZIONE, LINEARITÀ</vt:lpstr>
      <vt:lpstr>CENTRALITÀ E ORIGINE DELLA COMUNICAZIONE INTERCULTURALE</vt:lpstr>
      <vt:lpstr>Il Foreign Service Institute</vt:lpstr>
      <vt:lpstr>ELEMENTI DELLA COMUNICAZIONE INTERPERSONALE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DISTINGUE CULTURA E SOCIETÀ</dc:title>
  <dc:creator>elena bettinelli</dc:creator>
  <cp:lastModifiedBy>elena bettinelli</cp:lastModifiedBy>
  <cp:revision>6</cp:revision>
  <dcterms:created xsi:type="dcterms:W3CDTF">2021-04-13T11:39:23Z</dcterms:created>
  <dcterms:modified xsi:type="dcterms:W3CDTF">2021-04-18T15:01:03Z</dcterms:modified>
</cp:coreProperties>
</file>