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413" r:id="rId3"/>
    <p:sldId id="420" r:id="rId4"/>
    <p:sldId id="488" r:id="rId5"/>
    <p:sldId id="285" r:id="rId6"/>
    <p:sldId id="257" r:id="rId7"/>
    <p:sldId id="259" r:id="rId8"/>
    <p:sldId id="464" r:id="rId9"/>
    <p:sldId id="465" r:id="rId10"/>
    <p:sldId id="466" r:id="rId11"/>
    <p:sldId id="276" r:id="rId12"/>
    <p:sldId id="275" r:id="rId13"/>
    <p:sldId id="280" r:id="rId14"/>
    <p:sldId id="301" r:id="rId15"/>
    <p:sldId id="289" r:id="rId16"/>
    <p:sldId id="492" r:id="rId17"/>
    <p:sldId id="491" r:id="rId18"/>
    <p:sldId id="290" r:id="rId19"/>
    <p:sldId id="291" r:id="rId20"/>
    <p:sldId id="293" r:id="rId21"/>
    <p:sldId id="294" r:id="rId22"/>
    <p:sldId id="479" r:id="rId23"/>
    <p:sldId id="295" r:id="rId24"/>
    <p:sldId id="297" r:id="rId25"/>
    <p:sldId id="298" r:id="rId26"/>
    <p:sldId id="467" r:id="rId27"/>
    <p:sldId id="468" r:id="rId28"/>
    <p:sldId id="497" r:id="rId29"/>
    <p:sldId id="496" r:id="rId30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4000" b="1" i="1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b="1" i="1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b="1" i="1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b="1" i="1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b="1" i="1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4000" b="1" i="1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4000" b="1" i="1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4000" b="1" i="1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4000" b="1" i="1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FF"/>
    <a:srgbClr val="FF3300"/>
    <a:srgbClr val="0066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995" autoAdjust="0"/>
    <p:restoredTop sz="93359" autoAdjust="0"/>
  </p:normalViewPr>
  <p:slideViewPr>
    <p:cSldViewPr>
      <p:cViewPr varScale="1">
        <p:scale>
          <a:sx n="107" d="100"/>
          <a:sy n="107" d="100"/>
        </p:scale>
        <p:origin x="1770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i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i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i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i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4D6DDE21-0440-451F-A123-C09583E9C38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55574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86FDC46-360A-49CA-B531-F34936064851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2232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0488" tIns="44450" rIns="90488" bIns="44450"/>
          <a:lstStyle/>
          <a:p>
            <a:pPr eaLnBrk="1" hangingPunct="1"/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6DDE21-0440-451F-A123-C09583E9C380}" type="slidenum">
              <a:rPr lang="it-IT" smtClean="0"/>
              <a:pPr>
                <a:defRPr/>
              </a:pPr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1287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0C29B44-D10C-4D28-8AB3-2D59F0BCC37B}" type="slidenum">
              <a:rPr lang="it-IT" smtClean="0"/>
              <a:pPr/>
              <a:t>23</a:t>
            </a:fld>
            <a:endParaRPr lang="it-IT"/>
          </a:p>
        </p:txBody>
      </p:sp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E77AEB9-7D84-4FC3-9254-2A4C61AC57DD}" type="slidenum">
              <a:rPr lang="it-IT" smtClean="0"/>
              <a:pPr/>
              <a:t>26</a:t>
            </a:fld>
            <a:endParaRPr lang="it-IT"/>
          </a:p>
        </p:txBody>
      </p:sp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F4422-F8C6-4A28-82CB-D317D0524E9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5930B-E717-4E23-B91A-D39F8D21CC9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10E15-A1FF-489B-A0D3-27A7EAE6871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0602A-364E-4BF6-8544-EA4D901411C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CA058-3420-434A-A4C3-1B71C494AE6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olo, test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grafico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EC674-BF1C-4A27-BC5C-3DBED55AA73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43578-DC0E-4581-8998-F8B55764BB7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B913E-543E-4137-BCCC-AB2331460E5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2FA8A-74ED-4B52-A267-77E547AA6C8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F3021-EE67-4937-B0BE-950FF2D4A82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DEF29-3811-4FCB-BB8B-D837F397313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C60E8-979A-4E2C-8CC3-7ECAC70DD70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D03EA-75EA-4213-B58F-EF50499ADAB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5D8C2-DD10-458C-9E64-2F3F631DB03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gamma/>
                <a:shade val="46275"/>
                <a:invGamma/>
              </a:schemeClr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i="0">
                <a:effectLst/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i="0">
                <a:effectLst/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>
                <a:effectLst/>
                <a:latin typeface="+mn-lt"/>
              </a:defRPr>
            </a:lvl1pPr>
          </a:lstStyle>
          <a:p>
            <a:pPr>
              <a:defRPr/>
            </a:pPr>
            <a:fld id="{E943D461-AAFF-4435-BBFF-F7F2652E7B5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  <p:sldLayoutId id="2147483650" r:id="rId13"/>
    <p:sldLayoutId id="214748364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hyperlink" Target="http://www.airc.it/cancro/glossario/m/mammografi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7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611560" y="115888"/>
            <a:ext cx="7080786" cy="175432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IL CARCINOMA</a:t>
            </a:r>
          </a:p>
          <a:p>
            <a:pPr algn="ctr">
              <a:defRPr/>
            </a:pPr>
            <a:r>
              <a:rPr lang="it-IT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 DELLA MAMMELLA</a:t>
            </a:r>
          </a:p>
        </p:txBody>
      </p:sp>
      <p:pic>
        <p:nvPicPr>
          <p:cNvPr id="17411" name="Picture 6" descr="1giulia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7663" y="2455863"/>
            <a:ext cx="6049962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5234080E-6EFE-40C6-A114-A3ABF80D765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13920" y="44624"/>
            <a:ext cx="1194551" cy="155679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3778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sz="5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CLASSIFICAZIONE</a:t>
            </a:r>
          </a:p>
        </p:txBody>
      </p:sp>
      <p:sp>
        <p:nvSpPr>
          <p:cNvPr id="290819" name="Text Box 3"/>
          <p:cNvSpPr txBox="1">
            <a:spLocks noChangeArrowheads="1"/>
          </p:cNvSpPr>
          <p:nvPr/>
        </p:nvSpPr>
        <p:spPr bwMode="auto">
          <a:xfrm>
            <a:off x="2700338" y="1196975"/>
            <a:ext cx="3019425" cy="8239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480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ORIGINE</a:t>
            </a:r>
          </a:p>
        </p:txBody>
      </p:sp>
      <p:sp>
        <p:nvSpPr>
          <p:cNvPr id="290820" name="Text Box 4"/>
          <p:cNvSpPr txBox="1">
            <a:spLocks noChangeArrowheads="1"/>
          </p:cNvSpPr>
          <p:nvPr/>
        </p:nvSpPr>
        <p:spPr bwMode="auto">
          <a:xfrm>
            <a:off x="231775" y="2012950"/>
            <a:ext cx="2446338" cy="8239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4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DOTTO</a:t>
            </a:r>
          </a:p>
        </p:txBody>
      </p:sp>
      <p:sp>
        <p:nvSpPr>
          <p:cNvPr id="290821" name="Text Box 5"/>
          <p:cNvSpPr txBox="1">
            <a:spLocks noChangeArrowheads="1"/>
          </p:cNvSpPr>
          <p:nvPr/>
        </p:nvSpPr>
        <p:spPr bwMode="auto">
          <a:xfrm>
            <a:off x="5076825" y="1989138"/>
            <a:ext cx="2974276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4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LOBULO </a:t>
            </a:r>
          </a:p>
        </p:txBody>
      </p:sp>
      <p:sp>
        <p:nvSpPr>
          <p:cNvPr id="290822" name="Text Box 6"/>
          <p:cNvSpPr txBox="1">
            <a:spLocks noChangeArrowheads="1"/>
          </p:cNvSpPr>
          <p:nvPr/>
        </p:nvSpPr>
        <p:spPr bwMode="auto">
          <a:xfrm>
            <a:off x="376238" y="4100513"/>
            <a:ext cx="3165418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480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CA.</a:t>
            </a:r>
          </a:p>
          <a:p>
            <a:pPr>
              <a:defRPr/>
            </a:pPr>
            <a:r>
              <a:rPr lang="it-IT" sz="480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DUTTALE</a:t>
            </a:r>
          </a:p>
        </p:txBody>
      </p:sp>
      <p:sp>
        <p:nvSpPr>
          <p:cNvPr id="290823" name="Text Box 7"/>
          <p:cNvSpPr txBox="1">
            <a:spLocks noChangeArrowheads="1"/>
          </p:cNvSpPr>
          <p:nvPr/>
        </p:nvSpPr>
        <p:spPr bwMode="auto">
          <a:xfrm>
            <a:off x="5292725" y="4076700"/>
            <a:ext cx="3602653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48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CA.</a:t>
            </a:r>
          </a:p>
          <a:p>
            <a:pPr>
              <a:defRPr/>
            </a:pPr>
            <a:r>
              <a:rPr lang="it-IT" sz="48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LOBULARE</a:t>
            </a:r>
          </a:p>
        </p:txBody>
      </p:sp>
      <p:sp>
        <p:nvSpPr>
          <p:cNvPr id="290825" name="Line 9"/>
          <p:cNvSpPr>
            <a:spLocks noChangeShapeType="1"/>
          </p:cNvSpPr>
          <p:nvPr/>
        </p:nvSpPr>
        <p:spPr bwMode="auto">
          <a:xfrm>
            <a:off x="2051050" y="2708275"/>
            <a:ext cx="0" cy="18732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290826" name="Line 10"/>
          <p:cNvSpPr>
            <a:spLocks noChangeShapeType="1"/>
          </p:cNvSpPr>
          <p:nvPr/>
        </p:nvSpPr>
        <p:spPr bwMode="auto">
          <a:xfrm>
            <a:off x="6877050" y="2708275"/>
            <a:ext cx="0" cy="18002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83C93C6F-48C8-4FC4-938C-E7531E4124B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13920" y="44624"/>
            <a:ext cx="1194551" cy="155679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0" y="23884"/>
            <a:ext cx="4437112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CARCINOMA DUTTALE </a:t>
            </a:r>
            <a:r>
              <a:rPr lang="it-IT" sz="36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IN SITU</a:t>
            </a:r>
          </a:p>
        </p:txBody>
      </p:sp>
      <p:pic>
        <p:nvPicPr>
          <p:cNvPr id="27653" name="Picture 5" descr="ductal_carcinoma[2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46" y="1371600"/>
            <a:ext cx="3962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525144" y="23884"/>
            <a:ext cx="4618856" cy="175432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CARCINOMA DUTTALE </a:t>
            </a:r>
            <a:r>
              <a:rPr lang="it-IT" sz="36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INFILTRANTE</a:t>
            </a:r>
          </a:p>
        </p:txBody>
      </p:sp>
      <p:pic>
        <p:nvPicPr>
          <p:cNvPr id="7" name="Picture 5" descr="invasive_ductal_carcinoma[2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667274"/>
            <a:ext cx="3491880" cy="523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AB608D94-5B84-4BD8-84F3-367ADEF3690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13920" y="44624"/>
            <a:ext cx="1194551" cy="155679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9D7CDBF9-749D-4A51-B962-81BC183CAF5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13920" y="30484"/>
            <a:ext cx="1194551" cy="1556792"/>
          </a:xfrm>
          <a:prstGeom prst="rect">
            <a:avLst/>
          </a:prstGeom>
        </p:spPr>
      </p:pic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5280" y="130175"/>
            <a:ext cx="4772744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CARCINOMA LOBULARE </a:t>
            </a:r>
            <a:r>
              <a:rPr lang="it-IT" sz="36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IN SITU</a:t>
            </a:r>
          </a:p>
        </p:txBody>
      </p:sp>
      <p:pic>
        <p:nvPicPr>
          <p:cNvPr id="24580" name="Picture 4" descr="lobular_carcinoma[2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80" y="1533098"/>
            <a:ext cx="3573760" cy="5324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760407" y="130175"/>
            <a:ext cx="4346575" cy="175432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CARCINOMA LOBULARE </a:t>
            </a:r>
            <a:r>
              <a:rPr lang="it-IT" sz="36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INFILTRANTE</a:t>
            </a:r>
          </a:p>
        </p:txBody>
      </p:sp>
      <p:pic>
        <p:nvPicPr>
          <p:cNvPr id="3133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135" y="1884501"/>
            <a:ext cx="3657678" cy="497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1752600" y="255588"/>
            <a:ext cx="5961888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it-IT" sz="4800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CLASSIFICAZIONE </a:t>
            </a:r>
            <a:endParaRPr lang="it-IT" sz="4800" u="sng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263171" name="Rectangle 3"/>
          <p:cNvSpPr>
            <a:spLocks noChangeArrowheads="1"/>
          </p:cNvSpPr>
          <p:nvPr/>
        </p:nvSpPr>
        <p:spPr bwMode="auto">
          <a:xfrm>
            <a:off x="4158273" y="2767281"/>
            <a:ext cx="82586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algn="ctr"/>
            <a:endParaRPr lang="it-IT">
              <a:latin typeface="Garamond" panose="02020404030301010803" pitchFamily="18" charset="0"/>
            </a:endParaRPr>
          </a:p>
          <a:p>
            <a:pPr algn="ctr"/>
            <a:r>
              <a:rPr lang="it-IT" b="0">
                <a:latin typeface="Garamond" panose="02020404030301010803" pitchFamily="18" charset="0"/>
              </a:rPr>
              <a:t>  </a:t>
            </a:r>
            <a:r>
              <a:rPr lang="it-IT">
                <a:latin typeface="Garamond" panose="02020404030301010803" pitchFamily="18" charset="0"/>
              </a:rPr>
              <a:t>   </a:t>
            </a:r>
          </a:p>
        </p:txBody>
      </p:sp>
      <p:sp>
        <p:nvSpPr>
          <p:cNvPr id="263174" name="Text Box 6"/>
          <p:cNvSpPr txBox="1">
            <a:spLocks noChangeArrowheads="1"/>
          </p:cNvSpPr>
          <p:nvPr/>
        </p:nvSpPr>
        <p:spPr bwMode="auto">
          <a:xfrm>
            <a:off x="395288" y="1773238"/>
            <a:ext cx="87487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t-IT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263177" name="Text Box 9"/>
          <p:cNvSpPr txBox="1">
            <a:spLocks noChangeArrowheads="1"/>
          </p:cNvSpPr>
          <p:nvPr/>
        </p:nvSpPr>
        <p:spPr bwMode="auto">
          <a:xfrm>
            <a:off x="179388" y="1196975"/>
            <a:ext cx="8785225" cy="5762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it-IT" sz="2800" b="0" i="0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it-IT" sz="2400" b="0" i="0" u="sng" dirty="0">
                <a:solidFill>
                  <a:schemeClr val="bg1"/>
                </a:solidFill>
                <a:latin typeface="Garamond" panose="02020404030301010803" pitchFamily="18" charset="0"/>
              </a:rPr>
              <a:t>Stadio 0</a:t>
            </a:r>
            <a:r>
              <a:rPr lang="it-IT" sz="2400" b="0" i="0" dirty="0">
                <a:solidFill>
                  <a:schemeClr val="bg1"/>
                </a:solidFill>
                <a:latin typeface="Garamond" panose="02020404030301010803" pitchFamily="18" charset="0"/>
              </a:rPr>
              <a:t>: è chiamato anche carcinoma in situ</a:t>
            </a:r>
            <a:r>
              <a:rPr lang="it-IT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it-IT" sz="2000" dirty="0">
                <a:solidFill>
                  <a:schemeClr val="bg1"/>
                </a:solidFill>
                <a:latin typeface="Garamond" panose="02020404030301010803" pitchFamily="18" charset="0"/>
              </a:rPr>
              <a:t>	</a:t>
            </a:r>
            <a:r>
              <a:rPr lang="it-IT" sz="2000" b="0" i="0" dirty="0">
                <a:solidFill>
                  <a:schemeClr val="bg1"/>
                </a:solidFill>
                <a:latin typeface="Garamond" panose="02020404030301010803" pitchFamily="18" charset="0"/>
              </a:rPr>
              <a:t>Carcinoma lobulare in situ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it-IT" sz="2000" b="0" i="0" dirty="0">
                <a:solidFill>
                  <a:schemeClr val="bg1"/>
                </a:solidFill>
                <a:latin typeface="Garamond" panose="02020404030301010803" pitchFamily="18" charset="0"/>
              </a:rPr>
              <a:t> 	Carcinoma duttale in situ</a:t>
            </a:r>
            <a:r>
              <a:rPr lang="it-IT" sz="2400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 sz="2400" b="0" i="0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it-IT" sz="2400" b="0" i="0" u="sng" dirty="0">
                <a:solidFill>
                  <a:schemeClr val="bg1"/>
                </a:solidFill>
                <a:latin typeface="Garamond" panose="02020404030301010803" pitchFamily="18" charset="0"/>
              </a:rPr>
              <a:t>Stadio I</a:t>
            </a:r>
            <a:r>
              <a:rPr lang="it-IT" sz="2400" b="0" i="0" dirty="0">
                <a:solidFill>
                  <a:schemeClr val="bg1"/>
                </a:solidFill>
                <a:latin typeface="Garamond" panose="02020404030301010803" pitchFamily="18" charset="0"/>
              </a:rPr>
              <a:t>: è un cancro in fase iniziale, con meno di 2 cm di diametro e senza coinvolgimento dei linfonodi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 sz="2400" b="0" i="0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it-IT" sz="2400" b="0" i="0" u="sng" dirty="0">
                <a:solidFill>
                  <a:schemeClr val="bg1"/>
                </a:solidFill>
                <a:latin typeface="Garamond" panose="02020404030301010803" pitchFamily="18" charset="0"/>
              </a:rPr>
              <a:t>Stadio II</a:t>
            </a:r>
            <a:r>
              <a:rPr lang="it-IT" sz="2400" b="0" i="0" dirty="0">
                <a:solidFill>
                  <a:schemeClr val="bg1"/>
                </a:solidFill>
                <a:latin typeface="Garamond" panose="02020404030301010803" pitchFamily="18" charset="0"/>
              </a:rPr>
              <a:t>: è un cancro in fase iniziale di meno di 2 cm di diametro che però ha già coinvolto i linfonodi sotto l'ascella; oppure è un tumore di più di 2 cm di diametro senza coinvolgimento dei linfonodi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 sz="2400" b="0" i="0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it-IT" sz="2400" b="0" i="0" u="sng" dirty="0">
                <a:solidFill>
                  <a:schemeClr val="bg1"/>
                </a:solidFill>
                <a:latin typeface="Garamond" panose="02020404030301010803" pitchFamily="18" charset="0"/>
              </a:rPr>
              <a:t>Stadio III</a:t>
            </a:r>
            <a:r>
              <a:rPr lang="it-IT" sz="2400" b="0" i="0" dirty="0">
                <a:solidFill>
                  <a:schemeClr val="bg1"/>
                </a:solidFill>
                <a:latin typeface="Garamond" panose="02020404030301010803" pitchFamily="18" charset="0"/>
              </a:rPr>
              <a:t>: è un tumore localmente avanzato, di dimensioni variabili, ma che ha coinvolto già anche i linfonodi sotto l'ascella, oppure che coinvolge i tessuti vicini al seno </a:t>
            </a:r>
          </a:p>
          <a:p>
            <a:pPr>
              <a:lnSpc>
                <a:spcPct val="65000"/>
              </a:lnSpc>
              <a:spcBef>
                <a:spcPct val="50000"/>
              </a:spcBef>
              <a:buFontTx/>
              <a:buChar char="•"/>
            </a:pPr>
            <a:r>
              <a:rPr lang="it-IT" sz="2400" b="0" i="0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it-IT" sz="2400" b="0" i="0" u="sng" dirty="0">
                <a:solidFill>
                  <a:schemeClr val="bg1"/>
                </a:solidFill>
                <a:latin typeface="Garamond" panose="02020404030301010803" pitchFamily="18" charset="0"/>
              </a:rPr>
              <a:t>Stadio IV</a:t>
            </a:r>
            <a:r>
              <a:rPr lang="it-IT" sz="2400" b="0" i="0" dirty="0">
                <a:solidFill>
                  <a:schemeClr val="bg1"/>
                </a:solidFill>
                <a:latin typeface="Garamond" panose="02020404030301010803" pitchFamily="18" charset="0"/>
              </a:rPr>
              <a:t>: è un cancro già metastatizzato che ha coinvolto altri organi al di fuori del seno</a:t>
            </a:r>
            <a:r>
              <a:rPr lang="it-IT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DD108887-4B99-4802-9C93-8F35B8421E9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13920" y="44624"/>
            <a:ext cx="1194551" cy="155679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5" name="Rectangle 2"/>
          <p:cNvSpPr>
            <a:spLocks noGrp="1" noChangeArrowheads="1"/>
          </p:cNvSpPr>
          <p:nvPr>
            <p:ph type="title"/>
          </p:nvPr>
        </p:nvSpPr>
        <p:spPr>
          <a:xfrm>
            <a:off x="196850" y="0"/>
            <a:ext cx="8651875" cy="884238"/>
          </a:xfrm>
        </p:spPr>
        <p:txBody>
          <a:bodyPr/>
          <a:lstStyle/>
          <a:p>
            <a:pPr eaLnBrk="1" hangingPunct="1"/>
            <a:r>
              <a:rPr lang="it-IT" sz="2700" b="1" dirty="0">
                <a:solidFill>
                  <a:schemeClr val="bg1"/>
                </a:solidFill>
                <a:latin typeface="Garamond" panose="02020404030301010803" pitchFamily="18" charset="0"/>
              </a:rPr>
              <a:t>Stage </a:t>
            </a:r>
            <a:r>
              <a:rPr lang="it-IT" sz="2700" b="1" dirty="0" err="1">
                <a:solidFill>
                  <a:schemeClr val="bg1"/>
                </a:solidFill>
                <a:latin typeface="Garamond" panose="02020404030301010803" pitchFamily="18" charset="0"/>
              </a:rPr>
              <a:t>grouping</a:t>
            </a:r>
            <a:r>
              <a:rPr lang="it-IT" sz="2700" b="1" dirty="0">
                <a:solidFill>
                  <a:schemeClr val="bg1"/>
                </a:solidFill>
                <a:latin typeface="Garamond" panose="02020404030301010803" pitchFamily="18" charset="0"/>
              </a:rPr>
              <a:t> and 5-year </a:t>
            </a:r>
            <a:r>
              <a:rPr lang="it-IT" sz="2700" b="1" dirty="0" err="1">
                <a:solidFill>
                  <a:schemeClr val="bg1"/>
                </a:solidFill>
                <a:latin typeface="Garamond" panose="02020404030301010803" pitchFamily="18" charset="0"/>
              </a:rPr>
              <a:t>survival</a:t>
            </a:r>
            <a:endParaRPr lang="it-IT" sz="27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267371" name="Group 107"/>
          <p:cNvGraphicFramePr>
            <a:graphicFrameLocks noGrp="1"/>
          </p:cNvGraphicFramePr>
          <p:nvPr/>
        </p:nvGraphicFramePr>
        <p:xfrm>
          <a:off x="251520" y="1166391"/>
          <a:ext cx="7773987" cy="5286945"/>
        </p:xfrm>
        <a:graphic>
          <a:graphicData uri="http://schemas.openxmlformats.org/drawingml/2006/table">
            <a:tbl>
              <a:tblPr/>
              <a:tblGrid>
                <a:gridCol w="1554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41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5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41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ctr" defTabSz="10128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82589" marR="82589" marT="41294" marB="412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28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82589" marR="82589" marT="41294" marB="41294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28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82589" marR="82589" marT="41294" marB="41294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28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82589" marR="82589" marT="41294" marB="41294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28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5-year surv.</a:t>
                      </a:r>
                    </a:p>
                  </a:txBody>
                  <a:tcPr marL="82589" marR="82589" marT="41294" marB="412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marR="0" lvl="0" indent="0" algn="ctr" defTabSz="10128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Stage 0</a:t>
                      </a:r>
                    </a:p>
                  </a:txBody>
                  <a:tcPr marL="82589" marR="82589" marT="41294" marB="412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28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Tis</a:t>
                      </a:r>
                    </a:p>
                  </a:txBody>
                  <a:tcPr marL="82589" marR="82589" marT="41294" marB="412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28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N0</a:t>
                      </a:r>
                    </a:p>
                  </a:txBody>
                  <a:tcPr marL="82589" marR="82589" marT="41294" marB="412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28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M0</a:t>
                      </a:r>
                    </a:p>
                  </a:txBody>
                  <a:tcPr marL="82589" marR="82589" marT="41294" marB="412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28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0.98</a:t>
                      </a:r>
                    </a:p>
                  </a:txBody>
                  <a:tcPr marL="82589" marR="82589" marT="41294" marB="412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113">
                <a:tc>
                  <a:txBody>
                    <a:bodyPr/>
                    <a:lstStyle/>
                    <a:p>
                      <a:pPr marL="0" marR="0" lvl="0" indent="0" algn="ctr" defTabSz="10128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Stage I</a:t>
                      </a:r>
                    </a:p>
                  </a:txBody>
                  <a:tcPr marL="82589" marR="82589" marT="41294" marB="412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28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T1</a:t>
                      </a:r>
                    </a:p>
                  </a:txBody>
                  <a:tcPr marL="82589" marR="82589" marT="41294" marB="412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28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N0</a:t>
                      </a:r>
                    </a:p>
                  </a:txBody>
                  <a:tcPr marL="82589" marR="82589" marT="41294" marB="412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28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M0</a:t>
                      </a:r>
                    </a:p>
                  </a:txBody>
                  <a:tcPr marL="82589" marR="82589" marT="41294" marB="412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28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0.90</a:t>
                      </a:r>
                    </a:p>
                  </a:txBody>
                  <a:tcPr marL="82589" marR="82589" marT="41294" marB="412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marR="0" lvl="0" indent="0" algn="ctr" defTabSz="10128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Stage IIA</a:t>
                      </a:r>
                    </a:p>
                  </a:txBody>
                  <a:tcPr marL="82589" marR="82589" marT="41294" marB="412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28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T0</a:t>
                      </a:r>
                    </a:p>
                  </a:txBody>
                  <a:tcPr marL="82589" marR="82589" marT="41294" marB="412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28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N1</a:t>
                      </a:r>
                    </a:p>
                  </a:txBody>
                  <a:tcPr marL="82589" marR="82589" marT="41294" marB="412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28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M0</a:t>
                      </a:r>
                    </a:p>
                  </a:txBody>
                  <a:tcPr marL="82589" marR="82589" marT="41294" marB="412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28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0.78</a:t>
                      </a:r>
                    </a:p>
                  </a:txBody>
                  <a:tcPr marL="82589" marR="82589" marT="41294" marB="412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5113">
                <a:tc>
                  <a:txBody>
                    <a:bodyPr/>
                    <a:lstStyle/>
                    <a:p>
                      <a:pPr marL="0" marR="0" lvl="0" indent="0" algn="ctr" defTabSz="10128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82589" marR="82589" marT="41294" marB="412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28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T1</a:t>
                      </a:r>
                    </a:p>
                  </a:txBody>
                  <a:tcPr marL="82589" marR="82589" marT="41294" marB="412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28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N1</a:t>
                      </a:r>
                    </a:p>
                  </a:txBody>
                  <a:tcPr marL="82589" marR="82589" marT="41294" marB="412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28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M0</a:t>
                      </a:r>
                    </a:p>
                  </a:txBody>
                  <a:tcPr marL="82589" marR="82589" marT="41294" marB="412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28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82589" marR="82589" marT="41294" marB="412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5113">
                <a:tc>
                  <a:txBody>
                    <a:bodyPr/>
                    <a:lstStyle/>
                    <a:p>
                      <a:pPr marL="0" marR="0" lvl="0" indent="0" algn="ctr" defTabSz="10128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82589" marR="82589" marT="41294" marB="412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28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T2</a:t>
                      </a:r>
                    </a:p>
                  </a:txBody>
                  <a:tcPr marL="82589" marR="82589" marT="41294" marB="412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28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N0</a:t>
                      </a:r>
                    </a:p>
                  </a:txBody>
                  <a:tcPr marL="82589" marR="82589" marT="41294" marB="412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28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M0</a:t>
                      </a:r>
                    </a:p>
                  </a:txBody>
                  <a:tcPr marL="82589" marR="82589" marT="41294" marB="412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28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82589" marR="82589" marT="41294" marB="412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marR="0" lvl="0" indent="0" algn="ctr" defTabSz="10128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Stage IIB</a:t>
                      </a:r>
                    </a:p>
                  </a:txBody>
                  <a:tcPr marL="82589" marR="82589" marT="41294" marB="412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28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T2</a:t>
                      </a:r>
                    </a:p>
                  </a:txBody>
                  <a:tcPr marL="82589" marR="82589" marT="41294" marB="412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28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N1</a:t>
                      </a:r>
                    </a:p>
                  </a:txBody>
                  <a:tcPr marL="82589" marR="82589" marT="41294" marB="412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28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M0</a:t>
                      </a:r>
                    </a:p>
                  </a:txBody>
                  <a:tcPr marL="82589" marR="82589" marT="41294" marB="412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28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0.68</a:t>
                      </a:r>
                    </a:p>
                  </a:txBody>
                  <a:tcPr marL="82589" marR="82589" marT="41294" marB="412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5113">
                <a:tc>
                  <a:txBody>
                    <a:bodyPr/>
                    <a:lstStyle/>
                    <a:p>
                      <a:pPr marL="0" marR="0" lvl="0" indent="0" algn="ctr" defTabSz="10128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82589" marR="82589" marT="41294" marB="412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28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T3</a:t>
                      </a:r>
                    </a:p>
                  </a:txBody>
                  <a:tcPr marL="82589" marR="82589" marT="41294" marB="412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28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N0</a:t>
                      </a:r>
                    </a:p>
                  </a:txBody>
                  <a:tcPr marL="82589" marR="82589" marT="41294" marB="412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28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M0</a:t>
                      </a:r>
                    </a:p>
                  </a:txBody>
                  <a:tcPr marL="82589" marR="82589" marT="41294" marB="412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28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82589" marR="82589" marT="41294" marB="412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5113">
                <a:tc>
                  <a:txBody>
                    <a:bodyPr/>
                    <a:lstStyle/>
                    <a:p>
                      <a:pPr marL="0" marR="0" lvl="0" indent="0" algn="ctr" defTabSz="10128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Stage IIIA</a:t>
                      </a:r>
                    </a:p>
                  </a:txBody>
                  <a:tcPr marL="82589" marR="82589" marT="41294" marB="412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28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T0</a:t>
                      </a:r>
                    </a:p>
                  </a:txBody>
                  <a:tcPr marL="82589" marR="82589" marT="41294" marB="412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28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N2</a:t>
                      </a:r>
                    </a:p>
                  </a:txBody>
                  <a:tcPr marL="82589" marR="82589" marT="41294" marB="412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28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M0</a:t>
                      </a:r>
                    </a:p>
                  </a:txBody>
                  <a:tcPr marL="82589" marR="82589" marT="41294" marB="412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28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0.51</a:t>
                      </a:r>
                    </a:p>
                  </a:txBody>
                  <a:tcPr marL="82589" marR="82589" marT="41294" marB="412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marR="0" lvl="0" indent="0" algn="ctr" defTabSz="10128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82589" marR="82589" marT="41294" marB="412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28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T1</a:t>
                      </a:r>
                    </a:p>
                  </a:txBody>
                  <a:tcPr marL="82589" marR="82589" marT="41294" marB="412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28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N2</a:t>
                      </a:r>
                    </a:p>
                  </a:txBody>
                  <a:tcPr marL="82589" marR="82589" marT="41294" marB="412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28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M0</a:t>
                      </a:r>
                    </a:p>
                  </a:txBody>
                  <a:tcPr marL="82589" marR="82589" marT="41294" marB="412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28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82589" marR="82589" marT="41294" marB="412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5113">
                <a:tc>
                  <a:txBody>
                    <a:bodyPr/>
                    <a:lstStyle/>
                    <a:p>
                      <a:pPr marL="0" marR="0" lvl="0" indent="0" algn="ctr" defTabSz="10128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82589" marR="82589" marT="41294" marB="412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28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T2</a:t>
                      </a:r>
                    </a:p>
                  </a:txBody>
                  <a:tcPr marL="82589" marR="82589" marT="41294" marB="412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28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N2</a:t>
                      </a:r>
                    </a:p>
                  </a:txBody>
                  <a:tcPr marL="82589" marR="82589" marT="41294" marB="412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28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M0</a:t>
                      </a:r>
                    </a:p>
                  </a:txBody>
                  <a:tcPr marL="82589" marR="82589" marT="41294" marB="412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28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82589" marR="82589" marT="41294" marB="412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marR="0" lvl="0" indent="0" algn="ctr" defTabSz="10128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82589" marR="82589" marT="41294" marB="412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28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T3</a:t>
                      </a:r>
                    </a:p>
                  </a:txBody>
                  <a:tcPr marL="82589" marR="82589" marT="41294" marB="412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28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N1</a:t>
                      </a:r>
                    </a:p>
                  </a:txBody>
                  <a:tcPr marL="82589" marR="82589" marT="41294" marB="412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28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M0</a:t>
                      </a:r>
                    </a:p>
                  </a:txBody>
                  <a:tcPr marL="82589" marR="82589" marT="41294" marB="412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28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82589" marR="82589" marT="41294" marB="412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5113">
                <a:tc>
                  <a:txBody>
                    <a:bodyPr/>
                    <a:lstStyle/>
                    <a:p>
                      <a:pPr marL="0" marR="0" lvl="0" indent="0" algn="ctr" defTabSz="10128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82589" marR="82589" marT="41294" marB="412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28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T3</a:t>
                      </a:r>
                    </a:p>
                  </a:txBody>
                  <a:tcPr marL="82589" marR="82589" marT="41294" marB="412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28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N2</a:t>
                      </a:r>
                    </a:p>
                  </a:txBody>
                  <a:tcPr marL="82589" marR="82589" marT="41294" marB="412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28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M0</a:t>
                      </a:r>
                    </a:p>
                  </a:txBody>
                  <a:tcPr marL="82589" marR="82589" marT="41294" marB="412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28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82589" marR="82589" marT="41294" marB="412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5113">
                <a:tc>
                  <a:txBody>
                    <a:bodyPr/>
                    <a:lstStyle/>
                    <a:p>
                      <a:pPr marL="0" marR="0" lvl="0" indent="0" algn="ctr" defTabSz="10128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Stage IIIB</a:t>
                      </a:r>
                    </a:p>
                  </a:txBody>
                  <a:tcPr marL="82589" marR="82589" marT="41294" marB="412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28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T4</a:t>
                      </a:r>
                    </a:p>
                  </a:txBody>
                  <a:tcPr marL="82589" marR="82589" marT="41294" marB="412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28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Any N</a:t>
                      </a:r>
                    </a:p>
                  </a:txBody>
                  <a:tcPr marL="82589" marR="82589" marT="41294" marB="412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28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M0</a:t>
                      </a:r>
                    </a:p>
                  </a:txBody>
                  <a:tcPr marL="82589" marR="82589" marT="41294" marB="412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28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0.42</a:t>
                      </a:r>
                    </a:p>
                  </a:txBody>
                  <a:tcPr marL="82589" marR="82589" marT="41294" marB="412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marR="0" lvl="0" indent="0" algn="ctr" defTabSz="10128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82589" marR="82589" marT="41294" marB="412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28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Any T</a:t>
                      </a:r>
                    </a:p>
                  </a:txBody>
                  <a:tcPr marL="82589" marR="82589" marT="41294" marB="412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28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N3</a:t>
                      </a:r>
                    </a:p>
                  </a:txBody>
                  <a:tcPr marL="82589" marR="82589" marT="41294" marB="412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28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M0</a:t>
                      </a:r>
                    </a:p>
                  </a:txBody>
                  <a:tcPr marL="82589" marR="82589" marT="41294" marB="412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28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82589" marR="82589" marT="41294" marB="412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5113">
                <a:tc>
                  <a:txBody>
                    <a:bodyPr/>
                    <a:lstStyle/>
                    <a:p>
                      <a:pPr marL="0" marR="0" lvl="0" indent="0" algn="ctr" defTabSz="10128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Stage IV</a:t>
                      </a:r>
                    </a:p>
                  </a:txBody>
                  <a:tcPr marL="82589" marR="82589" marT="41294" marB="412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28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Any T</a:t>
                      </a:r>
                    </a:p>
                  </a:txBody>
                  <a:tcPr marL="82589" marR="82589" marT="41294" marB="412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28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Any N</a:t>
                      </a:r>
                    </a:p>
                  </a:txBody>
                  <a:tcPr marL="82589" marR="82589" marT="41294" marB="412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28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M1</a:t>
                      </a:r>
                    </a:p>
                  </a:txBody>
                  <a:tcPr marL="82589" marR="82589" marT="41294" marB="412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28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0.13</a:t>
                      </a:r>
                    </a:p>
                  </a:txBody>
                  <a:tcPr marL="82589" marR="82589" marT="41294" marB="412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pic>
        <p:nvPicPr>
          <p:cNvPr id="4" name="Immagine 3">
            <a:extLst>
              <a:ext uri="{FF2B5EF4-FFF2-40B4-BE49-F238E27FC236}">
                <a16:creationId xmlns:a16="http://schemas.microsoft.com/office/drawing/2014/main" id="{7B61C02F-72D0-4FA3-8087-126C6DC640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13920" y="44624"/>
            <a:ext cx="1194551" cy="155679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1979712" y="-30805"/>
            <a:ext cx="4506362" cy="110799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66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DIAGNOSI</a:t>
            </a:r>
            <a:endParaRPr lang="it-IT" sz="6600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4CDB3394-87EB-4E59-9FD6-7E5F0C23EB5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5529" y="980728"/>
            <a:ext cx="9144000" cy="6056486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1FBAC1BA-8FD2-4A34-BEAE-3A0F3B67B5F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13920" y="44624"/>
            <a:ext cx="1194551" cy="155679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1979712" y="-30805"/>
            <a:ext cx="4506362" cy="110799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66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DIAGNOSI</a:t>
            </a:r>
            <a:endParaRPr lang="it-IT" sz="6600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CE526C8-DA0F-4F4B-8FB1-107B73152B3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484784"/>
            <a:ext cx="7524328" cy="5215569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1FBAC1BA-8FD2-4A34-BEAE-3A0F3B67B5F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13920" y="44624"/>
            <a:ext cx="1194551" cy="155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370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1462336" y="565100"/>
            <a:ext cx="4506362" cy="110799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6600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DIAGNOSI</a:t>
            </a:r>
            <a:endParaRPr lang="it-IT" sz="660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0" y="2420888"/>
            <a:ext cx="9118586" cy="378565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it-IT" sz="48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AUTOESAME: </a:t>
            </a:r>
            <a:r>
              <a:rPr lang="it-IT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visivo e palpazione</a:t>
            </a:r>
            <a:endParaRPr lang="it-IT" sz="4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anose="02020404030301010803" pitchFamily="18" charset="0"/>
            </a:endParaRPr>
          </a:p>
          <a:p>
            <a:pPr>
              <a:defRPr/>
            </a:pPr>
            <a:endParaRPr lang="it-IT" sz="4800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anose="02020404030301010803" pitchFamily="18" charset="0"/>
            </a:endParaRPr>
          </a:p>
          <a:p>
            <a:pPr>
              <a:buFontTx/>
              <a:buChar char="•"/>
              <a:defRPr/>
            </a:pPr>
            <a:r>
              <a:rPr lang="it-IT" sz="48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ESAME CLINICO MEDICO</a:t>
            </a:r>
          </a:p>
          <a:p>
            <a:pPr>
              <a:defRPr/>
            </a:pPr>
            <a:endParaRPr lang="it-IT" sz="4800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anose="02020404030301010803" pitchFamily="18" charset="0"/>
            </a:endParaRPr>
          </a:p>
          <a:p>
            <a:pPr>
              <a:buFontTx/>
              <a:buChar char="•"/>
              <a:defRPr/>
            </a:pPr>
            <a:r>
              <a:rPr lang="it-IT" sz="48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ESAMI STRUMENTALI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FBAC1BA-8FD2-4A34-BEAE-3A0F3B67B5F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13920" y="44624"/>
            <a:ext cx="1194551" cy="155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41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allAtOnce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1907704" y="260648"/>
            <a:ext cx="5315751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AUTOESAME VISIVO</a:t>
            </a:r>
            <a:endParaRPr lang="it-IT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269314" name="Picture 4" descr="170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39" y="4437112"/>
            <a:ext cx="2967541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6C4AF1FE-A1B4-4B1C-AC5C-64F0AD95941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196752"/>
            <a:ext cx="9144000" cy="325942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2057400" y="457200"/>
            <a:ext cx="4951933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AUTOPALPAZIONE</a:t>
            </a:r>
            <a:endParaRPr lang="it-IT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270338" name="Picture 4" descr="170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4179787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3487B48A-EE59-4FBF-B1D2-A7267045527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13920" y="44624"/>
            <a:ext cx="1194551" cy="1556792"/>
          </a:xfrm>
          <a:prstGeom prst="rect">
            <a:avLst/>
          </a:prstGeom>
        </p:spPr>
      </p:pic>
      <p:pic>
        <p:nvPicPr>
          <p:cNvPr id="5" name="Picture 4" descr="170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420888"/>
            <a:ext cx="4420084" cy="34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90550" y="368300"/>
            <a:ext cx="7340600" cy="5751513"/>
          </a:xfrm>
        </p:spPr>
        <p:txBody>
          <a:bodyPr/>
          <a:lstStyle/>
          <a:p>
            <a:pPr eaLnBrk="1" hangingPunct="1"/>
            <a:r>
              <a:rPr lang="it-IT" sz="4300" b="1">
                <a:solidFill>
                  <a:srgbClr val="FFFF66"/>
                </a:solidFill>
                <a:latin typeface="Garamond" panose="02020404030301010803" pitchFamily="18" charset="0"/>
              </a:rPr>
              <a:t>Carcinoma della mammella</a:t>
            </a:r>
            <a:r>
              <a:rPr lang="it-IT" sz="4000">
                <a:solidFill>
                  <a:srgbClr val="FFFFFF"/>
                </a:solidFill>
                <a:latin typeface="Garamond" panose="02020404030301010803" pitchFamily="18" charset="0"/>
              </a:rPr>
              <a:t> </a:t>
            </a:r>
          </a:p>
          <a:p>
            <a:pPr eaLnBrk="1" hangingPunct="1"/>
            <a:endParaRPr lang="it-IT" sz="4300">
              <a:solidFill>
                <a:srgbClr val="FFFFFF"/>
              </a:solidFill>
              <a:latin typeface="Garamond" panose="02020404030301010803" pitchFamily="18" charset="0"/>
            </a:endParaRPr>
          </a:p>
          <a:p>
            <a:pPr eaLnBrk="1" hangingPunct="1"/>
            <a:r>
              <a:rPr lang="it-IT" sz="4000">
                <a:solidFill>
                  <a:srgbClr val="FFFFFF"/>
                </a:solidFill>
                <a:latin typeface="Garamond" panose="02020404030301010803" pitchFamily="18" charset="0"/>
              </a:rPr>
              <a:t>la maggiore causa di morte</a:t>
            </a:r>
          </a:p>
          <a:p>
            <a:pPr eaLnBrk="1" hangingPunct="1"/>
            <a:r>
              <a:rPr lang="it-IT" sz="4000">
                <a:solidFill>
                  <a:srgbClr val="FFFFFF"/>
                </a:solidFill>
                <a:latin typeface="Garamond" panose="02020404030301010803" pitchFamily="18" charset="0"/>
              </a:rPr>
              <a:t>per le donne dai 35 ai 65 anni</a:t>
            </a:r>
          </a:p>
          <a:p>
            <a:pPr eaLnBrk="1" hangingPunct="1"/>
            <a:r>
              <a:rPr lang="it-IT" sz="4000">
                <a:solidFill>
                  <a:srgbClr val="FFFFFF"/>
                </a:solidFill>
                <a:latin typeface="Garamond" panose="02020404030301010803" pitchFamily="18" charset="0"/>
              </a:rPr>
              <a:t>in Europa ed in Italia</a:t>
            </a:r>
          </a:p>
        </p:txBody>
      </p:sp>
      <p:graphicFrame>
        <p:nvGraphicFramePr>
          <p:cNvPr id="216073" name="Object 9"/>
          <p:cNvGraphicFramePr>
            <a:graphicFrameLocks noChangeAspect="1"/>
          </p:cNvGraphicFramePr>
          <p:nvPr/>
        </p:nvGraphicFramePr>
        <p:xfrm>
          <a:off x="649288" y="3908425"/>
          <a:ext cx="1979612" cy="2506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lipArt" r:id="rId3" imgW="17897475" imgH="22659975" progId="">
                  <p:embed/>
                </p:oleObj>
              </mc:Choice>
              <mc:Fallback>
                <p:oleObj name="ClipArt" r:id="rId3" imgW="17897475" imgH="22659975" progId="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288" y="3908425"/>
                        <a:ext cx="1979612" cy="2506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6075" name="Picture 5" descr="Space"/>
          <p:cNvPicPr>
            <a:picLocks noChangeAspect="1" noChangeArrowheads="1"/>
          </p:cNvPicPr>
          <p:nvPr/>
        </p:nvPicPr>
        <p:blipFill>
          <a:blip r:embed="rId5" cstate="print">
            <a:lum bright="18000"/>
          </a:blip>
          <a:srcRect l="16562" t="-7251" r="-9843" b="38525"/>
          <a:stretch>
            <a:fillRect/>
          </a:stretch>
        </p:blipFill>
        <p:spPr bwMode="auto">
          <a:xfrm>
            <a:off x="5364163" y="4005263"/>
            <a:ext cx="35274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6B131F6-19B5-4FBD-9BE0-538EC297031C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13920" y="44624"/>
            <a:ext cx="1194551" cy="1556792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1331913" y="333375"/>
            <a:ext cx="6660798" cy="193899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ESAME CLINICO </a:t>
            </a:r>
          </a:p>
          <a:p>
            <a:pPr>
              <a:defRPr/>
            </a:pPr>
            <a:r>
              <a:rPr lang="it-IT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        MEDICO</a:t>
            </a:r>
            <a:endParaRPr lang="it-IT" sz="6000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1095375" y="3008313"/>
            <a:ext cx="7785529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it-IT" sz="6000" dirty="0">
                <a:solidFill>
                  <a:srgbClr val="FF00FF"/>
                </a:solidFill>
                <a:latin typeface="Garamond" panose="02020404030301010803" pitchFamily="18" charset="0"/>
              </a:rPr>
              <a:t>ANAMNESI</a:t>
            </a:r>
          </a:p>
          <a:p>
            <a:pPr>
              <a:buFontTx/>
              <a:buChar char="•"/>
            </a:pPr>
            <a:endParaRPr lang="it-IT" sz="6000" dirty="0">
              <a:solidFill>
                <a:srgbClr val="FF00FF"/>
              </a:solidFill>
              <a:latin typeface="Garamond" panose="02020404030301010803" pitchFamily="18" charset="0"/>
            </a:endParaRPr>
          </a:p>
          <a:p>
            <a:pPr>
              <a:buFontTx/>
              <a:buChar char="•"/>
            </a:pPr>
            <a:r>
              <a:rPr lang="it-IT" sz="6000" dirty="0">
                <a:solidFill>
                  <a:srgbClr val="FF00FF"/>
                </a:solidFill>
                <a:latin typeface="Garamond" panose="02020404030301010803" pitchFamily="18" charset="0"/>
              </a:rPr>
              <a:t>ESAME OBIETTIVO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4CA3DAD-0073-424D-814E-70A8E613B98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13920" y="44624"/>
            <a:ext cx="1194551" cy="1556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107504" y="190499"/>
            <a:ext cx="8006294" cy="101566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ESAMI STUMENTALI</a:t>
            </a:r>
            <a:endParaRPr lang="it-IT" sz="6000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669925" y="2413000"/>
            <a:ext cx="7782900" cy="378565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it-IT" sz="48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MAMMOGRAFIA</a:t>
            </a:r>
          </a:p>
          <a:p>
            <a:pPr>
              <a:defRPr/>
            </a:pPr>
            <a:endParaRPr lang="it-IT" sz="4800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anose="02020404030301010803" pitchFamily="18" charset="0"/>
            </a:endParaRPr>
          </a:p>
          <a:p>
            <a:pPr>
              <a:buFontTx/>
              <a:buChar char="•"/>
              <a:defRPr/>
            </a:pPr>
            <a:r>
              <a:rPr lang="it-IT" sz="48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ECOGRAFIA MAMMARIA</a:t>
            </a:r>
          </a:p>
          <a:p>
            <a:pPr>
              <a:defRPr/>
            </a:pPr>
            <a:endParaRPr lang="it-IT" sz="4800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anose="02020404030301010803" pitchFamily="18" charset="0"/>
            </a:endParaRPr>
          </a:p>
          <a:p>
            <a:pPr>
              <a:buFontTx/>
              <a:buChar char="•"/>
              <a:defRPr/>
            </a:pPr>
            <a:r>
              <a:rPr lang="it-IT" sz="48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BIOPSIA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9372CD7-A54C-4959-A7D2-7A18ADEF7A6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13920" y="44624"/>
            <a:ext cx="1194551" cy="1556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8278688" cy="1143000"/>
          </a:xfrm>
        </p:spPr>
        <p:txBody>
          <a:bodyPr/>
          <a:lstStyle/>
          <a:p>
            <a:r>
              <a:rPr lang="it-IT" dirty="0">
                <a:solidFill>
                  <a:srgbClr val="FFFF00"/>
                </a:solidFill>
                <a:latin typeface="Garamond" panose="02020404030301010803" pitchFamily="18" charset="0"/>
              </a:rPr>
              <a:t>Mammografia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2842592"/>
            <a:ext cx="8278688" cy="411480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it-IT" dirty="0">
                <a:solidFill>
                  <a:schemeClr val="bg1"/>
                </a:solidFill>
                <a:latin typeface="Garamond" panose="02020404030301010803" pitchFamily="18" charset="0"/>
              </a:rPr>
              <a:t>    L'Osservatorio nazionale screening, dipendente dal Ministero, suggerisce una </a:t>
            </a:r>
            <a:r>
              <a:rPr lang="it-IT" dirty="0">
                <a:solidFill>
                  <a:schemeClr val="bg1"/>
                </a:solidFill>
                <a:latin typeface="Garamond" panose="02020404030301010803" pitchFamily="18" charset="0"/>
                <a:hlinkClick r:id="rId2" tooltip="Mammografia"/>
              </a:rPr>
              <a:t>mammografia</a:t>
            </a:r>
            <a:r>
              <a:rPr lang="it-IT" dirty="0">
                <a:solidFill>
                  <a:schemeClr val="bg1"/>
                </a:solidFill>
                <a:latin typeface="Garamond" panose="02020404030301010803" pitchFamily="18" charset="0"/>
              </a:rPr>
              <a:t> ogni 2 anni, dai 50 ai 69 anni di età , ma la cadenza può variare a seconda delle considerazioni del medico sulla storia personale di ogni donna. Nelle donne che hanno avuto una madre o una sorella malata in genere si comincia prima, verso i 40-45 anni </a:t>
            </a:r>
          </a:p>
        </p:txBody>
      </p:sp>
      <p:pic>
        <p:nvPicPr>
          <p:cNvPr id="312322" name="Picture 2" descr="http://www.benessere.com/salute/images/73_tumore_mammella_02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7202"/>
            <a:ext cx="2343599" cy="242887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9F7B4ED-0CA5-40F8-8FB6-3816458FE97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13920" y="44624"/>
            <a:ext cx="1194551" cy="155679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255277" y="1412776"/>
            <a:ext cx="24445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it-IT" sz="3600" dirty="0">
                <a:solidFill>
                  <a:srgbClr val="FFFF00"/>
                </a:solidFill>
                <a:latin typeface="Garamond" panose="02020404030301010803" pitchFamily="18" charset="0"/>
              </a:rPr>
              <a:t>OPACITA’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107504" y="1988840"/>
            <a:ext cx="347967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it-IT" sz="3600" dirty="0">
                <a:solidFill>
                  <a:srgbClr val="FFFF00"/>
                </a:solidFill>
                <a:latin typeface="Garamond" panose="02020404030301010803" pitchFamily="18" charset="0"/>
              </a:rPr>
              <a:t>DISTORSIONI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13A1C4EF-BFE4-480D-81D6-6069A75EBF8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1700808"/>
            <a:ext cx="2014312" cy="4176464"/>
          </a:xfrm>
          <a:prstGeom prst="rect">
            <a:avLst/>
          </a:prstGeom>
        </p:spPr>
      </p:pic>
      <p:sp>
        <p:nvSpPr>
          <p:cNvPr id="7" name="Text Box 5">
            <a:extLst>
              <a:ext uri="{FF2B5EF4-FFF2-40B4-BE49-F238E27FC236}">
                <a16:creationId xmlns:a16="http://schemas.microsoft.com/office/drawing/2014/main" id="{7F2FB2C8-4306-469D-8592-0881515DB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2564904"/>
            <a:ext cx="597554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it-IT" sz="3600" dirty="0">
                <a:solidFill>
                  <a:srgbClr val="FFFF00"/>
                </a:solidFill>
                <a:latin typeface="Garamond" panose="02020404030301010803" pitchFamily="18" charset="0"/>
              </a:rPr>
              <a:t>ASIMMETRIE</a:t>
            </a:r>
          </a:p>
          <a:p>
            <a:pPr>
              <a:buFontTx/>
              <a:buChar char="•"/>
            </a:pPr>
            <a:r>
              <a:rPr lang="it-IT" sz="3600" dirty="0">
                <a:solidFill>
                  <a:srgbClr val="FFFF00"/>
                </a:solidFill>
                <a:latin typeface="Garamond" panose="02020404030301010803" pitchFamily="18" charset="0"/>
              </a:rPr>
              <a:t> MICROCALCIFICAZIONI</a:t>
            </a:r>
          </a:p>
        </p:txBody>
      </p:sp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1524000" y="188640"/>
            <a:ext cx="6300123" cy="101566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MAMMOGRAFIA</a:t>
            </a:r>
            <a:endParaRPr lang="it-IT" sz="6000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FED48B8-5CDF-4D15-B07F-537199643AC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02811" y="-5576"/>
            <a:ext cx="1194551" cy="1556792"/>
          </a:xfrm>
          <a:prstGeom prst="rect">
            <a:avLst/>
          </a:prstGeom>
        </p:spPr>
      </p:pic>
      <p:graphicFrame>
        <p:nvGraphicFramePr>
          <p:cNvPr id="9" name="Object 10"/>
          <p:cNvGraphicFramePr>
            <a:graphicFrameLocks/>
          </p:cNvGraphicFramePr>
          <p:nvPr/>
        </p:nvGraphicFramePr>
        <p:xfrm>
          <a:off x="1330846" y="3901595"/>
          <a:ext cx="3745209" cy="2759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Paint Shop Pro Image" r:id="rId6" imgW="6243902" imgH="4682927" progId="">
                  <p:embed/>
                </p:oleObj>
              </mc:Choice>
              <mc:Fallback>
                <p:oleObj name="Paint Shop Pro Image" r:id="rId6" imgW="6243902" imgH="4682927" progId="">
                  <p:embed/>
                  <p:pic>
                    <p:nvPicPr>
                      <p:cNvPr id="0" name="Picture 1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0846" y="3901595"/>
                        <a:ext cx="3745209" cy="27593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reeform 5"/>
          <p:cNvSpPr>
            <a:spLocks/>
          </p:cNvSpPr>
          <p:nvPr/>
        </p:nvSpPr>
        <p:spPr bwMode="auto">
          <a:xfrm>
            <a:off x="2483768" y="5733256"/>
            <a:ext cx="882472" cy="832039"/>
          </a:xfrm>
          <a:custGeom>
            <a:avLst/>
            <a:gdLst>
              <a:gd name="T0" fmla="*/ 24 w 1041"/>
              <a:gd name="T1" fmla="*/ 312 h 888"/>
              <a:gd name="T2" fmla="*/ 60 w 1041"/>
              <a:gd name="T3" fmla="*/ 588 h 888"/>
              <a:gd name="T4" fmla="*/ 120 w 1041"/>
              <a:gd name="T5" fmla="*/ 696 h 888"/>
              <a:gd name="T6" fmla="*/ 144 w 1041"/>
              <a:gd name="T7" fmla="*/ 732 h 888"/>
              <a:gd name="T8" fmla="*/ 216 w 1041"/>
              <a:gd name="T9" fmla="*/ 768 h 888"/>
              <a:gd name="T10" fmla="*/ 480 w 1041"/>
              <a:gd name="T11" fmla="*/ 852 h 888"/>
              <a:gd name="T12" fmla="*/ 552 w 1041"/>
              <a:gd name="T13" fmla="*/ 876 h 888"/>
              <a:gd name="T14" fmla="*/ 588 w 1041"/>
              <a:gd name="T15" fmla="*/ 888 h 888"/>
              <a:gd name="T16" fmla="*/ 756 w 1041"/>
              <a:gd name="T17" fmla="*/ 816 h 888"/>
              <a:gd name="T18" fmla="*/ 828 w 1041"/>
              <a:gd name="T19" fmla="*/ 768 h 888"/>
              <a:gd name="T20" fmla="*/ 888 w 1041"/>
              <a:gd name="T21" fmla="*/ 696 h 888"/>
              <a:gd name="T22" fmla="*/ 912 w 1041"/>
              <a:gd name="T23" fmla="*/ 624 h 888"/>
              <a:gd name="T24" fmla="*/ 984 w 1041"/>
              <a:gd name="T25" fmla="*/ 516 h 888"/>
              <a:gd name="T26" fmla="*/ 1032 w 1041"/>
              <a:gd name="T27" fmla="*/ 336 h 888"/>
              <a:gd name="T28" fmla="*/ 1020 w 1041"/>
              <a:gd name="T29" fmla="*/ 156 h 888"/>
              <a:gd name="T30" fmla="*/ 948 w 1041"/>
              <a:gd name="T31" fmla="*/ 108 h 888"/>
              <a:gd name="T32" fmla="*/ 744 w 1041"/>
              <a:gd name="T33" fmla="*/ 0 h 888"/>
              <a:gd name="T34" fmla="*/ 552 w 1041"/>
              <a:gd name="T35" fmla="*/ 12 h 888"/>
              <a:gd name="T36" fmla="*/ 384 w 1041"/>
              <a:gd name="T37" fmla="*/ 60 h 888"/>
              <a:gd name="T38" fmla="*/ 144 w 1041"/>
              <a:gd name="T39" fmla="*/ 120 h 888"/>
              <a:gd name="T40" fmla="*/ 48 w 1041"/>
              <a:gd name="T41" fmla="*/ 192 h 888"/>
              <a:gd name="T42" fmla="*/ 24 w 1041"/>
              <a:gd name="T43" fmla="*/ 264 h 888"/>
              <a:gd name="T44" fmla="*/ 0 w 1041"/>
              <a:gd name="T45" fmla="*/ 300 h 888"/>
              <a:gd name="T46" fmla="*/ 24 w 1041"/>
              <a:gd name="T47" fmla="*/ 312 h 8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41" h="888">
                <a:moveTo>
                  <a:pt x="24" y="312"/>
                </a:moveTo>
                <a:cubicBezTo>
                  <a:pt x="31" y="378"/>
                  <a:pt x="33" y="524"/>
                  <a:pt x="60" y="588"/>
                </a:cubicBezTo>
                <a:cubicBezTo>
                  <a:pt x="76" y="626"/>
                  <a:pt x="102" y="659"/>
                  <a:pt x="120" y="696"/>
                </a:cubicBezTo>
                <a:cubicBezTo>
                  <a:pt x="126" y="709"/>
                  <a:pt x="134" y="722"/>
                  <a:pt x="144" y="732"/>
                </a:cubicBezTo>
                <a:cubicBezTo>
                  <a:pt x="178" y="766"/>
                  <a:pt x="177" y="748"/>
                  <a:pt x="216" y="768"/>
                </a:cubicBezTo>
                <a:cubicBezTo>
                  <a:pt x="304" y="812"/>
                  <a:pt x="383" y="838"/>
                  <a:pt x="480" y="852"/>
                </a:cubicBezTo>
                <a:cubicBezTo>
                  <a:pt x="504" y="860"/>
                  <a:pt x="528" y="868"/>
                  <a:pt x="552" y="876"/>
                </a:cubicBezTo>
                <a:cubicBezTo>
                  <a:pt x="564" y="880"/>
                  <a:pt x="588" y="888"/>
                  <a:pt x="588" y="888"/>
                </a:cubicBezTo>
                <a:cubicBezTo>
                  <a:pt x="715" y="872"/>
                  <a:pt x="672" y="881"/>
                  <a:pt x="756" y="816"/>
                </a:cubicBezTo>
                <a:cubicBezTo>
                  <a:pt x="779" y="798"/>
                  <a:pt x="828" y="768"/>
                  <a:pt x="828" y="768"/>
                </a:cubicBezTo>
                <a:cubicBezTo>
                  <a:pt x="845" y="742"/>
                  <a:pt x="873" y="723"/>
                  <a:pt x="888" y="696"/>
                </a:cubicBezTo>
                <a:cubicBezTo>
                  <a:pt x="900" y="674"/>
                  <a:pt x="904" y="648"/>
                  <a:pt x="912" y="624"/>
                </a:cubicBezTo>
                <a:cubicBezTo>
                  <a:pt x="924" y="589"/>
                  <a:pt x="958" y="542"/>
                  <a:pt x="984" y="516"/>
                </a:cubicBezTo>
                <a:cubicBezTo>
                  <a:pt x="1004" y="456"/>
                  <a:pt x="1012" y="396"/>
                  <a:pt x="1032" y="336"/>
                </a:cubicBezTo>
                <a:cubicBezTo>
                  <a:pt x="1028" y="276"/>
                  <a:pt x="1041" y="212"/>
                  <a:pt x="1020" y="156"/>
                </a:cubicBezTo>
                <a:cubicBezTo>
                  <a:pt x="1010" y="129"/>
                  <a:pt x="972" y="124"/>
                  <a:pt x="948" y="108"/>
                </a:cubicBezTo>
                <a:cubicBezTo>
                  <a:pt x="863" y="52"/>
                  <a:pt x="855" y="22"/>
                  <a:pt x="744" y="0"/>
                </a:cubicBezTo>
                <a:cubicBezTo>
                  <a:pt x="680" y="4"/>
                  <a:pt x="616" y="5"/>
                  <a:pt x="552" y="12"/>
                </a:cubicBezTo>
                <a:cubicBezTo>
                  <a:pt x="496" y="18"/>
                  <a:pt x="439" y="53"/>
                  <a:pt x="384" y="60"/>
                </a:cubicBezTo>
                <a:cubicBezTo>
                  <a:pt x="299" y="71"/>
                  <a:pt x="217" y="72"/>
                  <a:pt x="144" y="120"/>
                </a:cubicBezTo>
                <a:cubicBezTo>
                  <a:pt x="112" y="168"/>
                  <a:pt x="95" y="161"/>
                  <a:pt x="48" y="192"/>
                </a:cubicBezTo>
                <a:cubicBezTo>
                  <a:pt x="40" y="216"/>
                  <a:pt x="38" y="243"/>
                  <a:pt x="24" y="264"/>
                </a:cubicBezTo>
                <a:cubicBezTo>
                  <a:pt x="16" y="276"/>
                  <a:pt x="0" y="286"/>
                  <a:pt x="0" y="300"/>
                </a:cubicBezTo>
                <a:cubicBezTo>
                  <a:pt x="0" y="309"/>
                  <a:pt x="16" y="308"/>
                  <a:pt x="24" y="312"/>
                </a:cubicBezTo>
                <a:close/>
              </a:path>
            </a:pathLst>
          </a:custGeom>
          <a:noFill/>
          <a:ln w="412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0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2627784" y="0"/>
            <a:ext cx="4937570" cy="101566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ECOGRAFIA </a:t>
            </a:r>
            <a:endParaRPr lang="it-IT" sz="6000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52228" name="Picture 4" descr="ultrasound_d[2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1497" y="2708920"/>
            <a:ext cx="4022503" cy="2699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0" y="1556792"/>
            <a:ext cx="5400278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rgbClr val="FFFF00"/>
                </a:solidFill>
                <a:latin typeface="Garamond" panose="02020404030301010803" pitchFamily="18" charset="0"/>
              </a:rPr>
              <a:t>L’ECOGRAFIA è l’esame di elezione nelle</a:t>
            </a:r>
          </a:p>
          <a:p>
            <a:r>
              <a:rPr lang="it-IT" sz="2800" dirty="0">
                <a:solidFill>
                  <a:srgbClr val="FFFF00"/>
                </a:solidFill>
                <a:latin typeface="Garamond" panose="02020404030301010803" pitchFamily="18" charset="0"/>
              </a:rPr>
              <a:t> donne giovani e comunque con ghiandola </a:t>
            </a:r>
          </a:p>
          <a:p>
            <a:r>
              <a:rPr lang="it-IT" sz="2800" dirty="0">
                <a:solidFill>
                  <a:srgbClr val="FFFF00"/>
                </a:solidFill>
                <a:latin typeface="Garamond" panose="02020404030301010803" pitchFamily="18" charset="0"/>
              </a:rPr>
              <a:t>mammaria molto densa.</a:t>
            </a:r>
          </a:p>
          <a:p>
            <a:endParaRPr lang="it-IT" sz="2800" dirty="0">
              <a:solidFill>
                <a:srgbClr val="FFFF00"/>
              </a:solidFill>
              <a:latin typeface="Garamond" panose="02020404030301010803" pitchFamily="18" charset="0"/>
            </a:endParaRPr>
          </a:p>
          <a:p>
            <a:r>
              <a:rPr lang="it-IT" sz="2800" dirty="0">
                <a:solidFill>
                  <a:srgbClr val="FFFF00"/>
                </a:solidFill>
                <a:latin typeface="Garamond" panose="02020404030301010803" pitchFamily="18" charset="0"/>
              </a:rPr>
              <a:t>Associata alla MAMMOGRAFIA,</a:t>
            </a:r>
          </a:p>
          <a:p>
            <a:r>
              <a:rPr lang="it-IT" sz="2800" dirty="0">
                <a:solidFill>
                  <a:srgbClr val="FFFF00"/>
                </a:solidFill>
                <a:latin typeface="Garamond" panose="02020404030301010803" pitchFamily="18" charset="0"/>
              </a:rPr>
              <a:t>ne incrementa l’accuratezza diagnostica</a:t>
            </a:r>
          </a:p>
          <a:p>
            <a:r>
              <a:rPr lang="it-IT" sz="2800" dirty="0">
                <a:solidFill>
                  <a:srgbClr val="FFFF00"/>
                </a:solidFill>
                <a:latin typeface="Garamond" panose="02020404030301010803" pitchFamily="18" charset="0"/>
              </a:rPr>
              <a:t>sia su lesioni palpabili che non palpabili.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3B00F67-1D19-4715-9517-CBCDA6E242F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13920" y="44624"/>
            <a:ext cx="1194551" cy="1556792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2057400" y="381000"/>
            <a:ext cx="5161991" cy="101566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AGOBIOPSIA </a:t>
            </a:r>
            <a:endParaRPr lang="it-IT" sz="6000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281602" name="Picture 4" descr="170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00200"/>
            <a:ext cx="6477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51047851-DBBB-4858-A963-D8BA6484285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13920" y="44624"/>
            <a:ext cx="1194551" cy="155679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649" name="Picture 2"/>
          <p:cNvPicPr>
            <a:picLocks noChangeArrowheads="1"/>
          </p:cNvPicPr>
          <p:nvPr/>
        </p:nvPicPr>
        <p:blipFill>
          <a:blip r:embed="rId3" cstate="print">
            <a:lum bright="24000" contrast="6000"/>
          </a:blip>
          <a:srcRect/>
          <a:stretch>
            <a:fillRect/>
          </a:stretch>
        </p:blipFill>
        <p:spPr bwMode="auto">
          <a:xfrm>
            <a:off x="4522788" y="2212975"/>
            <a:ext cx="3983037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3650" name="Picture 3"/>
          <p:cNvPicPr>
            <a:picLocks noChangeArrowheads="1"/>
          </p:cNvPicPr>
          <p:nvPr/>
        </p:nvPicPr>
        <p:blipFill>
          <a:blip r:embed="rId4" cstate="print">
            <a:lum bright="12000" contrast="6000"/>
          </a:blip>
          <a:srcRect/>
          <a:stretch>
            <a:fillRect/>
          </a:stretch>
        </p:blipFill>
        <p:spPr bwMode="auto">
          <a:xfrm>
            <a:off x="525463" y="1622425"/>
            <a:ext cx="3705225" cy="484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3651" name="Text Box 4"/>
          <p:cNvSpPr txBox="1">
            <a:spLocks noChangeArrowheads="1"/>
          </p:cNvSpPr>
          <p:nvPr/>
        </p:nvSpPr>
        <p:spPr bwMode="auto">
          <a:xfrm>
            <a:off x="2699792" y="116632"/>
            <a:ext cx="3867210" cy="797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8486" tIns="44243" rIns="88486" bIns="44243">
            <a:spAutoFit/>
          </a:bodyPr>
          <a:lstStyle/>
          <a:p>
            <a:pPr defTabSz="884238" eaLnBrk="0" hangingPunct="0"/>
            <a:r>
              <a:rPr lang="en-GB" sz="4600" b="0" i="0" dirty="0">
                <a:solidFill>
                  <a:srgbClr val="FFFFFF"/>
                </a:solidFill>
                <a:latin typeface="Garamond" panose="02020404030301010803" pitchFamily="18" charset="0"/>
              </a:rPr>
              <a:t>La </a:t>
            </a:r>
            <a:r>
              <a:rPr lang="en-GB" sz="4600" b="0" i="0" dirty="0" err="1">
                <a:solidFill>
                  <a:srgbClr val="FFFFFF"/>
                </a:solidFill>
                <a:latin typeface="Garamond" panose="02020404030301010803" pitchFamily="18" charset="0"/>
              </a:rPr>
              <a:t>microbiopsia</a:t>
            </a:r>
            <a:endParaRPr lang="en-GB" sz="3500" b="0" i="0" dirty="0">
              <a:latin typeface="Garamond" panose="02020404030301010803" pitchFamily="18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602F35F-DF17-4952-895E-C478E9633F9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13920" y="44624"/>
            <a:ext cx="1194551" cy="1556792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95536" y="980728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</a:rPr>
              <a:t>Sotto guida ecografica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4355976" y="1556792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</a:rPr>
              <a:t>Sotto guida </a:t>
            </a:r>
            <a:r>
              <a:rPr lang="it-IT" sz="2400" dirty="0" err="1">
                <a:solidFill>
                  <a:schemeClr val="bg1"/>
                </a:solidFill>
              </a:rPr>
              <a:t>stereotattica</a:t>
            </a:r>
            <a:endParaRPr lang="it-IT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21" name="Text Box 2"/>
          <p:cNvSpPr txBox="1">
            <a:spLocks noChangeArrowheads="1"/>
          </p:cNvSpPr>
          <p:nvPr/>
        </p:nvSpPr>
        <p:spPr bwMode="auto">
          <a:xfrm>
            <a:off x="0" y="295275"/>
            <a:ext cx="9144000" cy="2674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486" tIns="44243" rIns="88486" bIns="44243">
            <a:spAutoFit/>
          </a:bodyPr>
          <a:lstStyle/>
          <a:p>
            <a:pPr algn="ctr" defTabSz="884238" eaLnBrk="0" hangingPunct="0"/>
            <a:r>
              <a:rPr lang="it-IT" sz="2800" i="0" dirty="0" err="1">
                <a:solidFill>
                  <a:schemeClr val="bg1"/>
                </a:solidFill>
                <a:latin typeface="Garamond" panose="02020404030301010803" pitchFamily="18" charset="0"/>
              </a:rPr>
              <a:t>Microbiopsia</a:t>
            </a:r>
            <a:r>
              <a:rPr lang="it-IT" sz="2800" i="0" dirty="0">
                <a:solidFill>
                  <a:schemeClr val="bg1"/>
                </a:solidFill>
                <a:latin typeface="Garamond" panose="02020404030301010803" pitchFamily="18" charset="0"/>
              </a:rPr>
              <a:t> con </a:t>
            </a:r>
            <a:r>
              <a:rPr lang="it-IT" sz="2800" b="0" i="0" dirty="0">
                <a:solidFill>
                  <a:schemeClr val="bg1"/>
                </a:solidFill>
                <a:latin typeface="Garamond" panose="02020404030301010803" pitchFamily="18" charset="0"/>
              </a:rPr>
              <a:t>sistema computerizzato che permette misurazioni precise (</a:t>
            </a:r>
            <a:r>
              <a:rPr lang="it-IT" sz="2800" b="0" i="0" dirty="0" err="1">
                <a:solidFill>
                  <a:schemeClr val="bg1"/>
                </a:solidFill>
                <a:latin typeface="Garamond" panose="02020404030301010803" pitchFamily="18" charset="0"/>
              </a:rPr>
              <a:t>stereotassi</a:t>
            </a:r>
            <a:r>
              <a:rPr lang="it-IT" sz="2800" b="0" i="0" dirty="0">
                <a:solidFill>
                  <a:schemeClr val="bg1"/>
                </a:solidFill>
                <a:latin typeface="Garamond" panose="02020404030301010803" pitchFamily="18" charset="0"/>
              </a:rPr>
              <a:t>) a valutare profondità e posizione dell'ago per un'aspirazione più efficace del tessuto da esaminare in laboratorio</a:t>
            </a:r>
            <a:r>
              <a:rPr lang="it-IT" sz="2800" i="0" dirty="0">
                <a:solidFill>
                  <a:schemeClr val="bg1"/>
                </a:solidFill>
                <a:latin typeface="Garamond" panose="02020404030301010803" pitchFamily="18" charset="0"/>
              </a:rPr>
              <a:t>:</a:t>
            </a:r>
          </a:p>
          <a:p>
            <a:pPr algn="ctr" defTabSz="884238" eaLnBrk="0" hangingPunct="0"/>
            <a:r>
              <a:rPr lang="it-IT" sz="2800" i="0" dirty="0">
                <a:solidFill>
                  <a:schemeClr val="bg1"/>
                </a:solidFill>
                <a:latin typeface="Garamond" panose="02020404030301010803" pitchFamily="18" charset="0"/>
              </a:rPr>
              <a:t>campioni di tessuto significativi,</a:t>
            </a:r>
          </a:p>
          <a:p>
            <a:pPr algn="ctr" defTabSz="884238" eaLnBrk="0" hangingPunct="0"/>
            <a:r>
              <a:rPr lang="it-IT" sz="2800" i="0" dirty="0">
                <a:solidFill>
                  <a:schemeClr val="bg1"/>
                </a:solidFill>
                <a:latin typeface="Garamond" panose="02020404030301010803" pitchFamily="18" charset="0"/>
              </a:rPr>
              <a:t> precisa </a:t>
            </a:r>
            <a:r>
              <a:rPr lang="it-IT" sz="2800" i="0" dirty="0">
                <a:solidFill>
                  <a:srgbClr val="FFFF00"/>
                </a:solidFill>
                <a:latin typeface="Garamond" panose="02020404030301010803" pitchFamily="18" charset="0"/>
              </a:rPr>
              <a:t>definizione istologica</a:t>
            </a:r>
          </a:p>
        </p:txBody>
      </p:sp>
      <p:graphicFrame>
        <p:nvGraphicFramePr>
          <p:cNvPr id="294920" name="Object 8"/>
          <p:cNvGraphicFramePr>
            <a:graphicFrameLocks noChangeAspect="1"/>
          </p:cNvGraphicFramePr>
          <p:nvPr/>
        </p:nvGraphicFramePr>
        <p:xfrm>
          <a:off x="4325938" y="2949575"/>
          <a:ext cx="4392612" cy="364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Image" r:id="rId3" imgW="4447582" imgH="3380162" progId="">
                  <p:embed/>
                </p:oleObj>
              </mc:Choice>
              <mc:Fallback>
                <p:oleObj name="Image" r:id="rId3" imgW="4447582" imgH="3380162" progId="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5938" y="2949575"/>
                        <a:ext cx="4392612" cy="3640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4922" name="Picture 4" descr="step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638" y="3322588"/>
            <a:ext cx="3408362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DD85A34-3A2E-43D4-ACAE-27ECFDF91D9C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256584"/>
            <a:ext cx="1194551" cy="1556792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1143000"/>
          </a:xfrm>
          <a:solidFill>
            <a:srgbClr val="FFFF00"/>
          </a:solidFill>
        </p:spPr>
        <p:txBody>
          <a:bodyPr/>
          <a:lstStyle/>
          <a:p>
            <a:r>
              <a:rPr lang="it-IT" dirty="0">
                <a:latin typeface="Garamond" panose="02020404030301010803" pitchFamily="18" charset="0"/>
              </a:rPr>
              <a:t>Studio anatomo-patologico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5800" y="1995340"/>
            <a:ext cx="7772400" cy="2671936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  <a:latin typeface="Garamond" panose="02020404030301010803" pitchFamily="18" charset="0"/>
              </a:rPr>
              <a:t>Indice di proliferazione: Ki67</a:t>
            </a:r>
          </a:p>
          <a:p>
            <a:r>
              <a:rPr lang="it-IT" dirty="0">
                <a:solidFill>
                  <a:schemeClr val="bg1"/>
                </a:solidFill>
                <a:latin typeface="Garamond" panose="02020404030301010803" pitchFamily="18" charset="0"/>
              </a:rPr>
              <a:t>Recettori ormonali (estrogeni e progesterone)</a:t>
            </a:r>
          </a:p>
          <a:p>
            <a:r>
              <a:rPr lang="it-IT" dirty="0">
                <a:solidFill>
                  <a:schemeClr val="bg1"/>
                </a:solidFill>
                <a:latin typeface="Garamond" panose="02020404030301010803" pitchFamily="18" charset="0"/>
              </a:rPr>
              <a:t>Recettore HER/2 (sensibile alla terapia biologica)</a:t>
            </a:r>
          </a:p>
        </p:txBody>
      </p:sp>
      <p:sp>
        <p:nvSpPr>
          <p:cNvPr id="4" name="Freccia in giù 3"/>
          <p:cNvSpPr/>
          <p:nvPr/>
        </p:nvSpPr>
        <p:spPr bwMode="auto">
          <a:xfrm>
            <a:off x="3851920" y="4365104"/>
            <a:ext cx="1296144" cy="100811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000" b="1" i="1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44016" y="5733256"/>
            <a:ext cx="889248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it-IT" sz="3600" dirty="0">
                <a:latin typeface="Garamond" panose="02020404030301010803" pitchFamily="18" charset="0"/>
              </a:rPr>
              <a:t>TERAPIA FARMACOLOGICA MIRATA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5C1CC51-9361-4846-80FE-9A496D1E36C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13920" y="30484"/>
            <a:ext cx="1194551" cy="155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8485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39552" y="260648"/>
            <a:ext cx="84249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FFFF00"/>
                </a:solidFill>
              </a:rPr>
              <a:t>Caratterizzazione biologica</a:t>
            </a:r>
          </a:p>
          <a:p>
            <a:pPr algn="ctr"/>
            <a:r>
              <a:rPr lang="it-IT" dirty="0">
                <a:solidFill>
                  <a:srgbClr val="FFFF00"/>
                </a:solidFill>
              </a:rPr>
              <a:t> del tumore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467544" y="2060848"/>
            <a:ext cx="85689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b="0" i="0" dirty="0">
                <a:solidFill>
                  <a:schemeClr val="bg1"/>
                </a:solidFill>
                <a:latin typeface="+mj-lt"/>
              </a:rPr>
              <a:t> </a:t>
            </a:r>
            <a:r>
              <a:rPr lang="it-IT" sz="2400" i="0" dirty="0" err="1">
                <a:solidFill>
                  <a:srgbClr val="92D050"/>
                </a:solidFill>
                <a:latin typeface="+mj-lt"/>
              </a:rPr>
              <a:t>Luminale</a:t>
            </a:r>
            <a:r>
              <a:rPr lang="it-IT" sz="2400" i="0" dirty="0">
                <a:solidFill>
                  <a:srgbClr val="92D050"/>
                </a:solidFill>
                <a:latin typeface="+mj-lt"/>
              </a:rPr>
              <a:t> A: </a:t>
            </a:r>
          </a:p>
          <a:p>
            <a:pPr lvl="1">
              <a:buFont typeface="Arial" pitchFamily="34" charset="0"/>
              <a:buChar char="•"/>
            </a:pPr>
            <a:r>
              <a:rPr lang="it-IT" sz="2400" b="0" i="0" dirty="0">
                <a:solidFill>
                  <a:schemeClr val="bg1"/>
                </a:solidFill>
                <a:latin typeface="+mj-lt"/>
              </a:rPr>
              <a:t> recettori ormonali positivi (</a:t>
            </a:r>
            <a:r>
              <a:rPr lang="it-IT" sz="2400" b="0" i="0" dirty="0" err="1">
                <a:solidFill>
                  <a:schemeClr val="bg1"/>
                </a:solidFill>
                <a:latin typeface="+mj-lt"/>
              </a:rPr>
              <a:t>ER+</a:t>
            </a:r>
            <a:r>
              <a:rPr lang="it-IT" sz="2400" b="0" i="0" dirty="0">
                <a:solidFill>
                  <a:schemeClr val="bg1"/>
                </a:solidFill>
                <a:latin typeface="+mj-lt"/>
              </a:rPr>
              <a:t>, </a:t>
            </a:r>
            <a:r>
              <a:rPr lang="it-IT" sz="2400" b="0" i="0" dirty="0" err="1">
                <a:solidFill>
                  <a:schemeClr val="bg1"/>
                </a:solidFill>
                <a:latin typeface="+mj-lt"/>
              </a:rPr>
              <a:t>PrR+</a:t>
            </a:r>
            <a:r>
              <a:rPr lang="it-IT" sz="2400" b="0" i="0" dirty="0">
                <a:solidFill>
                  <a:schemeClr val="bg1"/>
                </a:solidFill>
                <a:latin typeface="+mj-lt"/>
              </a:rPr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it-IT" sz="2400" b="0" i="0" dirty="0">
                <a:solidFill>
                  <a:schemeClr val="bg1"/>
                </a:solidFill>
                <a:latin typeface="+mj-lt"/>
              </a:rPr>
              <a:t> recettore sensibile alla terapia biologica negativo (HER2-),</a:t>
            </a:r>
          </a:p>
          <a:p>
            <a:pPr lvl="1">
              <a:buFont typeface="Arial" pitchFamily="34" charset="0"/>
              <a:buChar char="•"/>
            </a:pPr>
            <a:r>
              <a:rPr lang="it-IT" sz="2400" b="0" i="0" dirty="0">
                <a:solidFill>
                  <a:schemeClr val="bg1"/>
                </a:solidFill>
                <a:latin typeface="+mj-lt"/>
              </a:rPr>
              <a:t> Ki67&lt;20% (indice di proliferazione) </a:t>
            </a:r>
          </a:p>
          <a:p>
            <a:pPr>
              <a:buFont typeface="Arial" pitchFamily="34" charset="0"/>
              <a:buChar char="•"/>
            </a:pPr>
            <a:r>
              <a:rPr lang="it-IT" sz="2400" b="0" i="0" dirty="0">
                <a:solidFill>
                  <a:schemeClr val="bg1"/>
                </a:solidFill>
                <a:latin typeface="+mj-lt"/>
              </a:rPr>
              <a:t> </a:t>
            </a:r>
            <a:r>
              <a:rPr lang="it-IT" sz="2400" i="0" dirty="0" err="1">
                <a:solidFill>
                  <a:srgbClr val="92D050"/>
                </a:solidFill>
                <a:latin typeface="+mj-lt"/>
              </a:rPr>
              <a:t>Luminale</a:t>
            </a:r>
            <a:r>
              <a:rPr lang="it-IT" sz="2400" i="0" dirty="0">
                <a:solidFill>
                  <a:srgbClr val="92D050"/>
                </a:solidFill>
                <a:latin typeface="+mj-lt"/>
              </a:rPr>
              <a:t> B: </a:t>
            </a:r>
          </a:p>
          <a:p>
            <a:pPr lvl="1">
              <a:buFont typeface="Arial" pitchFamily="34" charset="0"/>
              <a:buChar char="•"/>
            </a:pPr>
            <a:r>
              <a:rPr lang="it-IT" sz="2400" b="0" i="0" dirty="0">
                <a:solidFill>
                  <a:schemeClr val="bg1"/>
                </a:solidFill>
                <a:latin typeface="+mj-lt"/>
              </a:rPr>
              <a:t>recettori ormonali positivi (</a:t>
            </a:r>
            <a:r>
              <a:rPr lang="it-IT" sz="2400" b="0" i="0" dirty="0" err="1">
                <a:solidFill>
                  <a:schemeClr val="bg1"/>
                </a:solidFill>
                <a:latin typeface="+mj-lt"/>
              </a:rPr>
              <a:t>ER+</a:t>
            </a:r>
            <a:r>
              <a:rPr lang="it-IT" sz="2400" b="0" i="0" dirty="0">
                <a:solidFill>
                  <a:schemeClr val="bg1"/>
                </a:solidFill>
                <a:latin typeface="+mj-lt"/>
              </a:rPr>
              <a:t>, </a:t>
            </a:r>
            <a:r>
              <a:rPr lang="it-IT" sz="2400" b="0" i="0" dirty="0" err="1">
                <a:solidFill>
                  <a:schemeClr val="bg1"/>
                </a:solidFill>
                <a:latin typeface="+mj-lt"/>
              </a:rPr>
              <a:t>PrR+</a:t>
            </a:r>
            <a:r>
              <a:rPr lang="it-IT" sz="2400" b="0" i="0" dirty="0">
                <a:solidFill>
                  <a:schemeClr val="bg1"/>
                </a:solidFill>
                <a:latin typeface="+mj-lt"/>
              </a:rPr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it-IT" sz="2400" b="0" i="0" dirty="0">
                <a:solidFill>
                  <a:schemeClr val="bg1"/>
                </a:solidFill>
                <a:latin typeface="+mj-lt"/>
              </a:rPr>
              <a:t> recettore sensibile alla terapia biologica negativo (HER2-)</a:t>
            </a:r>
          </a:p>
          <a:p>
            <a:pPr lvl="1">
              <a:buFont typeface="Arial" pitchFamily="34" charset="0"/>
              <a:buChar char="•"/>
            </a:pPr>
            <a:r>
              <a:rPr lang="it-IT" sz="2400" b="0" i="0" dirty="0">
                <a:solidFill>
                  <a:schemeClr val="bg1"/>
                </a:solidFill>
                <a:latin typeface="+mj-lt"/>
              </a:rPr>
              <a:t> Ki67&gt;20%</a:t>
            </a:r>
          </a:p>
          <a:p>
            <a:pPr>
              <a:buFont typeface="Arial" pitchFamily="34" charset="0"/>
              <a:buChar char="•"/>
            </a:pPr>
            <a:r>
              <a:rPr lang="it-IT" sz="2400" b="0" i="0" dirty="0">
                <a:solidFill>
                  <a:schemeClr val="bg1"/>
                </a:solidFill>
                <a:latin typeface="+mj-lt"/>
              </a:rPr>
              <a:t> </a:t>
            </a:r>
            <a:r>
              <a:rPr lang="it-IT" sz="2400" i="0" dirty="0">
                <a:solidFill>
                  <a:srgbClr val="92D050"/>
                </a:solidFill>
                <a:latin typeface="+mj-lt"/>
              </a:rPr>
              <a:t>HER2+ </a:t>
            </a:r>
          </a:p>
          <a:p>
            <a:pPr>
              <a:buFont typeface="Arial" pitchFamily="34" charset="0"/>
              <a:buChar char="•"/>
            </a:pPr>
            <a:r>
              <a:rPr lang="it-IT" sz="2400" b="0" i="0" dirty="0">
                <a:solidFill>
                  <a:schemeClr val="bg1"/>
                </a:solidFill>
                <a:latin typeface="+mj-lt"/>
              </a:rPr>
              <a:t> </a:t>
            </a:r>
            <a:r>
              <a:rPr lang="it-IT" sz="2400" i="0" dirty="0">
                <a:solidFill>
                  <a:srgbClr val="92D050"/>
                </a:solidFill>
                <a:latin typeface="+mj-lt"/>
              </a:rPr>
              <a:t>Triplo negativo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8274050" cy="1143000"/>
          </a:xfrm>
        </p:spPr>
        <p:txBody>
          <a:bodyPr lIns="96943" tIns="47621" rIns="96943" bIns="47621"/>
          <a:lstStyle/>
          <a:p>
            <a:pPr defTabSz="884238" eaLnBrk="1" hangingPunct="1">
              <a:defRPr/>
            </a:pPr>
            <a:r>
              <a:rPr lang="en-GB" sz="6000" b="1" i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Cause </a:t>
            </a:r>
            <a:r>
              <a:rPr lang="en-GB" sz="6000" b="1" i="1" dirty="0" err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genetiche</a:t>
            </a:r>
            <a:endParaRPr lang="en-GB" sz="6000" b="1" i="1" dirty="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222210" name="Text Box 3"/>
          <p:cNvSpPr txBox="1">
            <a:spLocks noChangeArrowheads="1"/>
          </p:cNvSpPr>
          <p:nvPr/>
        </p:nvSpPr>
        <p:spPr bwMode="auto">
          <a:xfrm>
            <a:off x="592138" y="1982788"/>
            <a:ext cx="828066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it-IT" sz="3200">
                <a:solidFill>
                  <a:schemeClr val="bg1"/>
                </a:solidFill>
                <a:latin typeface="Garamond" panose="02020404030301010803" pitchFamily="18" charset="0"/>
              </a:rPr>
              <a:t>Circa il 5% dei CM insorge il donne </a:t>
            </a:r>
          </a:p>
          <a:p>
            <a:r>
              <a:rPr lang="it-IT" sz="3200">
                <a:solidFill>
                  <a:schemeClr val="bg1"/>
                </a:solidFill>
                <a:latin typeface="Garamond" panose="02020404030301010803" pitchFamily="18" charset="0"/>
              </a:rPr>
              <a:t>che hanno ereditato una mutazione genica che</a:t>
            </a:r>
          </a:p>
          <a:p>
            <a:r>
              <a:rPr lang="it-IT" sz="3200">
                <a:solidFill>
                  <a:schemeClr val="bg1"/>
                </a:solidFill>
                <a:latin typeface="Garamond" panose="02020404030301010803" pitchFamily="18" charset="0"/>
              </a:rPr>
              <a:t>ne determina un rischio molto alto</a:t>
            </a:r>
          </a:p>
        </p:txBody>
      </p:sp>
      <p:sp>
        <p:nvSpPr>
          <p:cNvPr id="222211" name="Text Box 7"/>
          <p:cNvSpPr txBox="1">
            <a:spLocks noChangeArrowheads="1"/>
          </p:cNvSpPr>
          <p:nvPr/>
        </p:nvSpPr>
        <p:spPr bwMode="auto">
          <a:xfrm>
            <a:off x="323850" y="4149080"/>
            <a:ext cx="871264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4800" dirty="0">
                <a:solidFill>
                  <a:srgbClr val="00FFFF"/>
                </a:solidFill>
                <a:latin typeface="Garamond" panose="02020404030301010803" pitchFamily="18" charset="0"/>
              </a:rPr>
              <a:t>            BRCA 1 e BRCA 2</a:t>
            </a:r>
          </a:p>
          <a:p>
            <a:endParaRPr lang="it-IT" sz="4800" dirty="0">
              <a:solidFill>
                <a:srgbClr val="00FFFF"/>
              </a:solidFill>
              <a:latin typeface="Garamond" panose="02020404030301010803" pitchFamily="18" charset="0"/>
            </a:endParaRPr>
          </a:p>
          <a:p>
            <a:r>
              <a:rPr lang="it-IT" sz="4800" dirty="0">
                <a:solidFill>
                  <a:schemeClr val="bg1"/>
                </a:solidFill>
                <a:latin typeface="Garamond" panose="02020404030301010803" pitchFamily="18" charset="0"/>
              </a:rPr>
              <a:t>Rischio anche di tumore ovarico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91F9E8B-0AB5-4F23-BD13-073FEF666F1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13920" y="44624"/>
            <a:ext cx="1194551" cy="1556792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9D7FB6-48E7-4AEA-86C6-E0A32E32B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88640"/>
            <a:ext cx="7772400" cy="1143000"/>
          </a:xfrm>
        </p:spPr>
        <p:txBody>
          <a:bodyPr/>
          <a:lstStyle/>
          <a:p>
            <a:r>
              <a:rPr lang="it-IT" dirty="0">
                <a:solidFill>
                  <a:srgbClr val="FFFF00"/>
                </a:solidFill>
                <a:latin typeface="Garamond" panose="02020404030301010803" pitchFamily="18" charset="0"/>
              </a:rPr>
              <a:t>Consulenza genetica oncologica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232BB24-ED11-430A-A3A2-010835B51D1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556792"/>
            <a:ext cx="6597682" cy="468052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F4932C7-085C-4413-8EFB-0BE83F965A3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13920" y="44624"/>
            <a:ext cx="1194551" cy="155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820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1524000" y="44624"/>
            <a:ext cx="6079678" cy="76944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FATTORI DI RISCHIO</a:t>
            </a:r>
            <a:endParaRPr lang="it-IT" sz="4400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323850" y="2349500"/>
            <a:ext cx="4422775" cy="415498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it-IT" sz="24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Menarca precoce</a:t>
            </a:r>
          </a:p>
          <a:p>
            <a:pPr>
              <a:buFontTx/>
              <a:buChar char="•"/>
            </a:pPr>
            <a:r>
              <a:rPr lang="it-IT" sz="24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Nulliparità</a:t>
            </a:r>
            <a:r>
              <a:rPr lang="it-IT" sz="2400" b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it-IT" sz="2400" b="0" dirty="0">
                <a:latin typeface="Garamond" panose="02020404030301010803" pitchFamily="18" charset="0"/>
              </a:rPr>
              <a:t> </a:t>
            </a:r>
            <a:endParaRPr lang="it-IT" sz="2400" b="0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anose="02020404030301010803" pitchFamily="18" charset="0"/>
            </a:endParaRPr>
          </a:p>
          <a:p>
            <a:pPr>
              <a:buFontTx/>
              <a:buChar char="•"/>
            </a:pPr>
            <a:r>
              <a:rPr lang="it-IT" sz="24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Prima gravidanza</a:t>
            </a:r>
          </a:p>
          <a:p>
            <a:r>
              <a:rPr lang="it-IT" sz="24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  tardiva </a:t>
            </a:r>
          </a:p>
          <a:p>
            <a:pPr>
              <a:buFontTx/>
              <a:buChar char="•"/>
            </a:pPr>
            <a:r>
              <a:rPr lang="it-IT" sz="24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Menopausa tardiva</a:t>
            </a:r>
          </a:p>
          <a:p>
            <a:pPr>
              <a:buFontTx/>
              <a:buChar char="•"/>
            </a:pPr>
            <a:r>
              <a:rPr lang="it-IT" sz="24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  Mancato allattamento al seno</a:t>
            </a:r>
            <a:r>
              <a:rPr lang="it-IT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it-IT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(l’allattamento consente alla cellula del seno di completare la sua maturazione e quindi di essere più resistente a eventuali trasformazioni neoplastiche</a:t>
            </a:r>
            <a:r>
              <a:rPr lang="it-IT" sz="2400" b="0" i="0" dirty="0">
                <a:solidFill>
                  <a:schemeClr val="bg1"/>
                </a:solidFill>
                <a:latin typeface="Garamond" panose="02020404030301010803" pitchFamily="18" charset="0"/>
              </a:rPr>
              <a:t>)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4860032" y="2349500"/>
            <a:ext cx="4031357" cy="397031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it-IT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Età</a:t>
            </a:r>
          </a:p>
          <a:p>
            <a:pPr>
              <a:buFontTx/>
              <a:buChar char="•"/>
            </a:pPr>
            <a:r>
              <a:rPr lang="it-IT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Familiarità</a:t>
            </a:r>
          </a:p>
          <a:p>
            <a:pPr>
              <a:buFontTx/>
              <a:buChar char="•"/>
            </a:pPr>
            <a:r>
              <a:rPr lang="it-IT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Tumore della mammella controlaterale</a:t>
            </a:r>
          </a:p>
          <a:p>
            <a:pPr>
              <a:buFontTx/>
              <a:buChar char="•"/>
            </a:pPr>
            <a:r>
              <a:rPr lang="it-IT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Terapie ormonali in menopausa</a:t>
            </a:r>
          </a:p>
          <a:p>
            <a:pPr>
              <a:buFontTx/>
              <a:buChar char="•"/>
            </a:pPr>
            <a:r>
              <a:rPr lang="it-IT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Contraccettivi orali </a:t>
            </a:r>
          </a:p>
          <a:p>
            <a:pPr>
              <a:buFontTx/>
              <a:buChar char="•"/>
            </a:pPr>
            <a:r>
              <a:rPr lang="it-IT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Sovrappeso in menopausa </a:t>
            </a:r>
          </a:p>
        </p:txBody>
      </p:sp>
      <p:sp>
        <p:nvSpPr>
          <p:cNvPr id="224261" name="Rectangle 5"/>
          <p:cNvSpPr>
            <a:spLocks noChangeArrowheads="1"/>
          </p:cNvSpPr>
          <p:nvPr/>
        </p:nvSpPr>
        <p:spPr bwMode="auto">
          <a:xfrm>
            <a:off x="250825" y="1030966"/>
            <a:ext cx="7201495" cy="137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anchor="ctr">
            <a:spAutoFit/>
          </a:bodyPr>
          <a:lstStyle/>
          <a:p>
            <a:pPr>
              <a:lnSpc>
                <a:spcPct val="65000"/>
              </a:lnSpc>
            </a:pPr>
            <a:r>
              <a:rPr lang="it-IT" sz="2800" b="0" i="0" dirty="0">
                <a:solidFill>
                  <a:schemeClr val="bg1"/>
                </a:solidFill>
                <a:latin typeface="Garamond" panose="02020404030301010803" pitchFamily="18" charset="0"/>
              </a:rPr>
              <a:t>Svariati studi hanno dimostrato che una esposizione eccessiva agli estrogeni (gli ormoni femminili per eccellenza) facilitano la comparsa del cancro al seno</a:t>
            </a:r>
            <a:r>
              <a:rPr lang="it-IT" b="0" i="0" dirty="0"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78B327B-AD67-40EC-9017-C703F3CF149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13920" y="44624"/>
            <a:ext cx="1194551" cy="1556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D4FCEF3-AB72-4EEB-A655-B4BA2008A38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13920" y="44624"/>
            <a:ext cx="1194551" cy="1556792"/>
          </a:xfrm>
          <a:prstGeom prst="rect">
            <a:avLst/>
          </a:prstGeom>
        </p:spPr>
      </p:pic>
      <p:pic>
        <p:nvPicPr>
          <p:cNvPr id="228353" name="Picture 2" descr="107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052736"/>
            <a:ext cx="7467600" cy="528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401" name="Picture 3" descr="71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15"/>
            <a:ext cx="4788024" cy="3870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2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017" y="3022935"/>
            <a:ext cx="4334495" cy="3802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2A764712-A5B9-45FE-9ECA-5FAF3DC8B2A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13920" y="44624"/>
            <a:ext cx="1194551" cy="155679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425" name="Picture 2" descr="7138"/>
          <p:cNvPicPr>
            <a:picLocks noChangeAspect="1" noChangeArrowheads="1"/>
          </p:cNvPicPr>
          <p:nvPr/>
        </p:nvPicPr>
        <p:blipFill>
          <a:blip r:embed="rId2" cstate="print"/>
          <a:srcRect l="7887" t="22365" r="40773" b="9543"/>
          <a:stretch>
            <a:fillRect/>
          </a:stretch>
        </p:blipFill>
        <p:spPr bwMode="auto">
          <a:xfrm>
            <a:off x="1908175" y="44624"/>
            <a:ext cx="4824413" cy="530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8775" name="Line 7"/>
          <p:cNvSpPr>
            <a:spLocks noChangeShapeType="1"/>
          </p:cNvSpPr>
          <p:nvPr/>
        </p:nvSpPr>
        <p:spPr bwMode="auto">
          <a:xfrm flipH="1">
            <a:off x="1979613" y="4003849"/>
            <a:ext cx="4751387" cy="0"/>
          </a:xfrm>
          <a:prstGeom prst="line">
            <a:avLst/>
          </a:prstGeom>
          <a:noFill/>
          <a:ln w="698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288779" name="Line 11"/>
          <p:cNvSpPr>
            <a:spLocks noChangeShapeType="1"/>
          </p:cNvSpPr>
          <p:nvPr/>
        </p:nvSpPr>
        <p:spPr bwMode="auto">
          <a:xfrm flipH="1">
            <a:off x="5292725" y="2637012"/>
            <a:ext cx="1439863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288780" name="Line 12"/>
          <p:cNvSpPr>
            <a:spLocks noChangeShapeType="1"/>
          </p:cNvSpPr>
          <p:nvPr/>
        </p:nvSpPr>
        <p:spPr bwMode="auto">
          <a:xfrm flipH="1">
            <a:off x="5292725" y="3356149"/>
            <a:ext cx="1366838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288781" name="Line 13"/>
          <p:cNvSpPr>
            <a:spLocks noChangeShapeType="1"/>
          </p:cNvSpPr>
          <p:nvPr/>
        </p:nvSpPr>
        <p:spPr bwMode="auto">
          <a:xfrm flipV="1">
            <a:off x="4427538" y="1844849"/>
            <a:ext cx="0" cy="345598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288782" name="Text Box 14"/>
          <p:cNvSpPr txBox="1">
            <a:spLocks noChangeArrowheads="1"/>
          </p:cNvSpPr>
          <p:nvPr/>
        </p:nvSpPr>
        <p:spPr bwMode="auto">
          <a:xfrm>
            <a:off x="4643438" y="2637012"/>
            <a:ext cx="1422184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480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QSE</a:t>
            </a:r>
          </a:p>
        </p:txBody>
      </p:sp>
      <p:sp>
        <p:nvSpPr>
          <p:cNvPr id="288783" name="Rectangle 15"/>
          <p:cNvSpPr>
            <a:spLocks noChangeArrowheads="1"/>
          </p:cNvSpPr>
          <p:nvPr/>
        </p:nvSpPr>
        <p:spPr bwMode="auto">
          <a:xfrm>
            <a:off x="2484438" y="2563987"/>
            <a:ext cx="1229824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480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QSI</a:t>
            </a:r>
          </a:p>
        </p:txBody>
      </p:sp>
      <p:sp>
        <p:nvSpPr>
          <p:cNvPr id="288784" name="Text Box 16"/>
          <p:cNvSpPr txBox="1">
            <a:spLocks noChangeArrowheads="1"/>
          </p:cNvSpPr>
          <p:nvPr/>
        </p:nvSpPr>
        <p:spPr bwMode="auto">
          <a:xfrm>
            <a:off x="4767263" y="4029249"/>
            <a:ext cx="1351652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480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QIE</a:t>
            </a:r>
          </a:p>
        </p:txBody>
      </p:sp>
      <p:sp>
        <p:nvSpPr>
          <p:cNvPr id="288786" name="Text Box 18"/>
          <p:cNvSpPr txBox="1">
            <a:spLocks noChangeArrowheads="1"/>
          </p:cNvSpPr>
          <p:nvPr/>
        </p:nvSpPr>
        <p:spPr bwMode="auto">
          <a:xfrm>
            <a:off x="2916238" y="4003849"/>
            <a:ext cx="1159292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480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QII</a:t>
            </a:r>
          </a:p>
        </p:txBody>
      </p:sp>
      <p:sp>
        <p:nvSpPr>
          <p:cNvPr id="231435" name="Oval 11"/>
          <p:cNvSpPr>
            <a:spLocks noChangeArrowheads="1"/>
          </p:cNvSpPr>
          <p:nvPr/>
        </p:nvSpPr>
        <p:spPr bwMode="auto">
          <a:xfrm>
            <a:off x="3851275" y="3500612"/>
            <a:ext cx="1150938" cy="935037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>
            <a:prstShdw prst="shdw17" dist="17961" dir="2700000">
              <a:srgbClr val="FF33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it-IT">
              <a:latin typeface="Garamond" panose="02020404030301010803" pitchFamily="18" charset="0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0F754106-6645-451E-AC67-0128A700E21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13920" y="44624"/>
            <a:ext cx="1194551" cy="1556792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179512" y="5445224"/>
            <a:ext cx="51845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bg1"/>
                </a:solidFill>
              </a:rPr>
              <a:t>Q: quadrante</a:t>
            </a:r>
          </a:p>
          <a:p>
            <a:r>
              <a:rPr lang="it-IT" sz="2000" dirty="0">
                <a:solidFill>
                  <a:schemeClr val="bg1"/>
                </a:solidFill>
              </a:rPr>
              <a:t>S: superiore</a:t>
            </a:r>
          </a:p>
          <a:p>
            <a:r>
              <a:rPr lang="it-IT" sz="2000" dirty="0">
                <a:solidFill>
                  <a:schemeClr val="bg1"/>
                </a:solidFill>
              </a:rPr>
              <a:t>I: Interno</a:t>
            </a:r>
          </a:p>
          <a:p>
            <a:r>
              <a:rPr lang="it-IT" sz="2000" dirty="0">
                <a:solidFill>
                  <a:schemeClr val="bg1"/>
                </a:solidFill>
              </a:rPr>
              <a:t>E: Esterno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1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1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1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977" name="Picture 2" descr="breast_anatomy[2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81000"/>
            <a:ext cx="5486400" cy="610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9795" name="Text Box 3"/>
          <p:cNvSpPr txBox="1">
            <a:spLocks noChangeArrowheads="1"/>
          </p:cNvSpPr>
          <p:nvPr/>
        </p:nvSpPr>
        <p:spPr bwMode="auto">
          <a:xfrm>
            <a:off x="6588224" y="1772816"/>
            <a:ext cx="2446338" cy="8239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DOTTO</a:t>
            </a:r>
          </a:p>
        </p:txBody>
      </p:sp>
      <p:sp>
        <p:nvSpPr>
          <p:cNvPr id="289796" name="Line 4"/>
          <p:cNvSpPr>
            <a:spLocks noChangeShapeType="1"/>
          </p:cNvSpPr>
          <p:nvPr/>
        </p:nvSpPr>
        <p:spPr bwMode="auto">
          <a:xfrm flipH="1">
            <a:off x="5076056" y="2596729"/>
            <a:ext cx="2446338" cy="687809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289797" name="Text Box 5"/>
          <p:cNvSpPr txBox="1">
            <a:spLocks noChangeArrowheads="1"/>
          </p:cNvSpPr>
          <p:nvPr/>
        </p:nvSpPr>
        <p:spPr bwMode="auto">
          <a:xfrm>
            <a:off x="376238" y="428625"/>
            <a:ext cx="1967205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it-IT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LOBO</a:t>
            </a:r>
          </a:p>
        </p:txBody>
      </p:sp>
      <p:sp>
        <p:nvSpPr>
          <p:cNvPr id="289799" name="Line 7"/>
          <p:cNvSpPr>
            <a:spLocks noChangeShapeType="1"/>
          </p:cNvSpPr>
          <p:nvPr/>
        </p:nvSpPr>
        <p:spPr bwMode="auto">
          <a:xfrm>
            <a:off x="1547813" y="1125538"/>
            <a:ext cx="2736850" cy="158273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289800" name="Text Box 8"/>
          <p:cNvSpPr txBox="1">
            <a:spLocks noChangeArrowheads="1"/>
          </p:cNvSpPr>
          <p:nvPr/>
        </p:nvSpPr>
        <p:spPr bwMode="auto">
          <a:xfrm>
            <a:off x="376238" y="4195763"/>
            <a:ext cx="2561920" cy="132343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Membrana</a:t>
            </a:r>
          </a:p>
          <a:p>
            <a:pPr>
              <a:defRPr/>
            </a:pPr>
            <a:r>
              <a:rPr lang="it-IT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basale</a:t>
            </a:r>
          </a:p>
        </p:txBody>
      </p:sp>
      <p:sp>
        <p:nvSpPr>
          <p:cNvPr id="289801" name="Line 9"/>
          <p:cNvSpPr>
            <a:spLocks noChangeShapeType="1"/>
          </p:cNvSpPr>
          <p:nvPr/>
        </p:nvSpPr>
        <p:spPr bwMode="auto">
          <a:xfrm>
            <a:off x="2411413" y="5157788"/>
            <a:ext cx="1655762" cy="2159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09162280-9F6F-4702-987E-9D91AA80158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13920" y="44624"/>
            <a:ext cx="1194551" cy="155679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4000" b="1" i="1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4000" b="1" i="1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1940</TotalTime>
  <Words>683</Words>
  <Application>Microsoft Office PowerPoint</Application>
  <PresentationFormat>Presentazione su schermo (4:3)</PresentationFormat>
  <Paragraphs>188</Paragraphs>
  <Slides>29</Slides>
  <Notes>4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3</vt:i4>
      </vt:variant>
      <vt:variant>
        <vt:lpstr>Titoli diapositive</vt:lpstr>
      </vt:variant>
      <vt:variant>
        <vt:i4>29</vt:i4>
      </vt:variant>
    </vt:vector>
  </HeadingPairs>
  <TitlesOfParts>
    <vt:vector size="37" baseType="lpstr">
      <vt:lpstr>Arial</vt:lpstr>
      <vt:lpstr>Comic Sans MS</vt:lpstr>
      <vt:lpstr>Garamond</vt:lpstr>
      <vt:lpstr>Times New Roman</vt:lpstr>
      <vt:lpstr>Struttura predefinita</vt:lpstr>
      <vt:lpstr>ClipArt</vt:lpstr>
      <vt:lpstr>Paint Shop Pro Image</vt:lpstr>
      <vt:lpstr>Image</vt:lpstr>
      <vt:lpstr>Presentazione standard di PowerPoint</vt:lpstr>
      <vt:lpstr>Presentazione standard di PowerPoint</vt:lpstr>
      <vt:lpstr>Cause genetiche</vt:lpstr>
      <vt:lpstr>Consulenza genetica oncologica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CLASSIFICAZIONE</vt:lpstr>
      <vt:lpstr>Presentazione standard di PowerPoint</vt:lpstr>
      <vt:lpstr>Presentazione standard di PowerPoint</vt:lpstr>
      <vt:lpstr>Presentazione standard di PowerPoint</vt:lpstr>
      <vt:lpstr>Stage grouping and 5-year survival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Mammografia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Studio anatomo-patologico</vt:lpstr>
      <vt:lpstr>Presentazione standard di PowerPoint</vt:lpstr>
    </vt:vector>
  </TitlesOfParts>
  <Company>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joseph</dc:creator>
  <cp:lastModifiedBy>PALMISANO SILVIA</cp:lastModifiedBy>
  <cp:revision>248</cp:revision>
  <dcterms:created xsi:type="dcterms:W3CDTF">2004-04-24T12:11:36Z</dcterms:created>
  <dcterms:modified xsi:type="dcterms:W3CDTF">2021-04-19T07:05:37Z</dcterms:modified>
</cp:coreProperties>
</file>