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78" r:id="rId2"/>
    <p:sldId id="378" r:id="rId3"/>
    <p:sldId id="380" r:id="rId4"/>
    <p:sldId id="381" r:id="rId5"/>
    <p:sldId id="485" r:id="rId6"/>
    <p:sldId id="495" r:id="rId7"/>
    <p:sldId id="300" r:id="rId8"/>
    <p:sldId id="304" r:id="rId9"/>
    <p:sldId id="320" r:id="rId10"/>
    <p:sldId id="326" r:id="rId11"/>
    <p:sldId id="323" r:id="rId12"/>
    <p:sldId id="482" r:id="rId13"/>
    <p:sldId id="329" r:id="rId14"/>
    <p:sldId id="336" r:id="rId15"/>
    <p:sldId id="486" r:id="rId16"/>
    <p:sldId id="338" r:id="rId17"/>
    <p:sldId id="493" r:id="rId18"/>
    <p:sldId id="335" r:id="rId19"/>
    <p:sldId id="340" r:id="rId20"/>
    <p:sldId id="346" r:id="rId21"/>
    <p:sldId id="487" r:id="rId22"/>
    <p:sldId id="462" r:id="rId23"/>
    <p:sldId id="484" r:id="rId24"/>
    <p:sldId id="494" r:id="rId25"/>
    <p:sldId id="483" r:id="rId26"/>
    <p:sldId id="481" r:id="rId27"/>
    <p:sldId id="471" r:id="rId28"/>
    <p:sldId id="498" r:id="rId29"/>
    <p:sldId id="490" r:id="rId30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4000" b="1" i="1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000" b="1" i="1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000" b="1" i="1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000" b="1" i="1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000" b="1" i="1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4000" b="1" i="1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4000" b="1" i="1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4000" b="1" i="1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4000" b="1" i="1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FF"/>
    <a:srgbClr val="FF3300"/>
    <a:srgbClr val="0066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3359" autoAdjust="0"/>
  </p:normalViewPr>
  <p:slideViewPr>
    <p:cSldViewPr>
      <p:cViewPr varScale="1">
        <p:scale>
          <a:sx n="107" d="100"/>
          <a:sy n="107" d="100"/>
        </p:scale>
        <p:origin x="1770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4D6DDE21-0440-451F-A123-C09583E9C3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557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131141-974E-40BD-A72C-7955B18AC3EA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301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C76CC2-0C06-4910-89F8-5778BC443028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323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sz="1400"/>
              <a:t>Un’altra nozione fondamentale è che</a:t>
            </a:r>
            <a:r>
              <a:rPr lang="it-IT"/>
              <a:t> …..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34933F9-3BE9-4993-8230-6E72BC2BBBCE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329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4C9AC9A-6F66-43E6-A81A-C9D77D47807D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4422-F8C6-4A28-82CB-D317D0524E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5930B-E717-4E23-B91A-D39F8D21CC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10E15-A1FF-489B-A0D3-27A7EAE687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0602A-364E-4BF6-8544-EA4D901411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A058-3420-434A-A4C3-1B71C494AE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EC674-BF1C-4A27-BC5C-3DBED55AA7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43578-DC0E-4581-8998-F8B55764BB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B913E-543E-4137-BCCC-AB2331460E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2FA8A-74ED-4B52-A267-77E547AA6C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F3021-EE67-4937-B0BE-950FF2D4A8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DEF29-3811-4FCB-BB8B-D837F39731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C60E8-979A-4E2C-8CC3-7ECAC70DD7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D03EA-75EA-4213-B58F-EF50499ADA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5D8C2-DD10-458C-9E64-2F3F631DB0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effectLst/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effectLst/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effectLst/>
                <a:latin typeface="+mn-lt"/>
              </a:defRPr>
            </a:lvl1pPr>
          </a:lstStyle>
          <a:p>
            <a:pPr>
              <a:defRPr/>
            </a:pPr>
            <a:fld id="{E943D461-AAFF-4435-BBFF-F7F2652E7B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4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png"/><Relationship Id="rId11" Type="http://schemas.openxmlformats.org/officeDocument/2006/relationships/image" Target="../media/image27.wmf"/><Relationship Id="rId5" Type="http://schemas.openxmlformats.org/officeDocument/2006/relationships/image" Target="../media/image22.png"/><Relationship Id="rId10" Type="http://schemas.openxmlformats.org/officeDocument/2006/relationships/image" Target="../media/image26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2"/>
          <p:cNvSpPr txBox="1">
            <a:spLocks noChangeArrowheads="1"/>
          </p:cNvSpPr>
          <p:nvPr/>
        </p:nvSpPr>
        <p:spPr bwMode="auto">
          <a:xfrm>
            <a:off x="755650" y="1125538"/>
            <a:ext cx="7637988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6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       </a:t>
            </a:r>
            <a:r>
              <a:rPr lang="it-IT" sz="7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TUMORI</a:t>
            </a:r>
          </a:p>
          <a:p>
            <a:pPr>
              <a:defRPr/>
            </a:pPr>
            <a:r>
              <a:rPr lang="it-IT" sz="7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NON PALPABILI</a:t>
            </a:r>
            <a:r>
              <a:rPr lang="it-IT" sz="6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 </a:t>
            </a:r>
            <a:endParaRPr lang="it-IT" sz="600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1258888" y="3716338"/>
            <a:ext cx="5157181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(circa il 30% del totale)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FA71785-10F0-4696-AF91-E7E9E250F1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2552700" y="1658938"/>
            <a:ext cx="3368675" cy="3970337"/>
          </a:xfrm>
          <a:custGeom>
            <a:avLst/>
            <a:gdLst>
              <a:gd name="T0" fmla="*/ 306 w 2467"/>
              <a:gd name="T1" fmla="*/ 1003 h 2571"/>
              <a:gd name="T2" fmla="*/ 225 w 2467"/>
              <a:gd name="T3" fmla="*/ 1137 h 2571"/>
              <a:gd name="T4" fmla="*/ 90 w 2467"/>
              <a:gd name="T5" fmla="*/ 1272 h 2571"/>
              <a:gd name="T6" fmla="*/ 45 w 2467"/>
              <a:gd name="T7" fmla="*/ 1361 h 2571"/>
              <a:gd name="T8" fmla="*/ 0 w 2467"/>
              <a:gd name="T9" fmla="*/ 1518 h 2571"/>
              <a:gd name="T10" fmla="*/ 0 w 2467"/>
              <a:gd name="T11" fmla="*/ 1652 h 2571"/>
              <a:gd name="T12" fmla="*/ 0 w 2467"/>
              <a:gd name="T13" fmla="*/ 1742 h 2571"/>
              <a:gd name="T14" fmla="*/ 0 w 2467"/>
              <a:gd name="T15" fmla="*/ 1831 h 2571"/>
              <a:gd name="T16" fmla="*/ 23 w 2467"/>
              <a:gd name="T17" fmla="*/ 1898 h 2571"/>
              <a:gd name="T18" fmla="*/ 68 w 2467"/>
              <a:gd name="T19" fmla="*/ 1966 h 2571"/>
              <a:gd name="T20" fmla="*/ 90 w 2467"/>
              <a:gd name="T21" fmla="*/ 2100 h 2571"/>
              <a:gd name="T22" fmla="*/ 135 w 2467"/>
              <a:gd name="T23" fmla="*/ 2167 h 2571"/>
              <a:gd name="T24" fmla="*/ 225 w 2467"/>
              <a:gd name="T25" fmla="*/ 2257 h 2571"/>
              <a:gd name="T26" fmla="*/ 315 w 2467"/>
              <a:gd name="T27" fmla="*/ 2324 h 2571"/>
              <a:gd name="T28" fmla="*/ 450 w 2467"/>
              <a:gd name="T29" fmla="*/ 2458 h 2571"/>
              <a:gd name="T30" fmla="*/ 585 w 2467"/>
              <a:gd name="T31" fmla="*/ 2480 h 2571"/>
              <a:gd name="T32" fmla="*/ 675 w 2467"/>
              <a:gd name="T33" fmla="*/ 2525 h 2571"/>
              <a:gd name="T34" fmla="*/ 900 w 2467"/>
              <a:gd name="T35" fmla="*/ 2548 h 2571"/>
              <a:gd name="T36" fmla="*/ 1080 w 2467"/>
              <a:gd name="T37" fmla="*/ 2570 h 2571"/>
              <a:gd name="T38" fmla="*/ 1148 w 2467"/>
              <a:gd name="T39" fmla="*/ 2548 h 2571"/>
              <a:gd name="T40" fmla="*/ 1238 w 2467"/>
              <a:gd name="T41" fmla="*/ 2525 h 2571"/>
              <a:gd name="T42" fmla="*/ 1418 w 2467"/>
              <a:gd name="T43" fmla="*/ 2458 h 2571"/>
              <a:gd name="T44" fmla="*/ 1485 w 2467"/>
              <a:gd name="T45" fmla="*/ 2436 h 2571"/>
              <a:gd name="T46" fmla="*/ 1530 w 2467"/>
              <a:gd name="T47" fmla="*/ 2369 h 2571"/>
              <a:gd name="T48" fmla="*/ 1575 w 2467"/>
              <a:gd name="T49" fmla="*/ 2301 h 2571"/>
              <a:gd name="T50" fmla="*/ 1665 w 2467"/>
              <a:gd name="T51" fmla="*/ 2212 h 2571"/>
              <a:gd name="T52" fmla="*/ 1665 w 2467"/>
              <a:gd name="T53" fmla="*/ 2122 h 2571"/>
              <a:gd name="T54" fmla="*/ 1733 w 2467"/>
              <a:gd name="T55" fmla="*/ 2033 h 2571"/>
              <a:gd name="T56" fmla="*/ 1755 w 2467"/>
              <a:gd name="T57" fmla="*/ 1966 h 2571"/>
              <a:gd name="T58" fmla="*/ 1778 w 2467"/>
              <a:gd name="T59" fmla="*/ 1876 h 2571"/>
              <a:gd name="T60" fmla="*/ 1800 w 2467"/>
              <a:gd name="T61" fmla="*/ 1786 h 2571"/>
              <a:gd name="T62" fmla="*/ 1845 w 2467"/>
              <a:gd name="T63" fmla="*/ 1719 h 2571"/>
              <a:gd name="T64" fmla="*/ 1845 w 2467"/>
              <a:gd name="T65" fmla="*/ 1652 h 2571"/>
              <a:gd name="T66" fmla="*/ 1845 w 2467"/>
              <a:gd name="T67" fmla="*/ 1585 h 2571"/>
              <a:gd name="T68" fmla="*/ 1845 w 2467"/>
              <a:gd name="T69" fmla="*/ 1495 h 2571"/>
              <a:gd name="T70" fmla="*/ 1845 w 2467"/>
              <a:gd name="T71" fmla="*/ 1428 h 2571"/>
              <a:gd name="T72" fmla="*/ 1845 w 2467"/>
              <a:gd name="T73" fmla="*/ 1249 h 2571"/>
              <a:gd name="T74" fmla="*/ 1845 w 2467"/>
              <a:gd name="T75" fmla="*/ 1160 h 2571"/>
              <a:gd name="T76" fmla="*/ 1845 w 2467"/>
              <a:gd name="T77" fmla="*/ 1092 h 2571"/>
              <a:gd name="T78" fmla="*/ 1845 w 2467"/>
              <a:gd name="T79" fmla="*/ 1025 h 2571"/>
              <a:gd name="T80" fmla="*/ 1845 w 2467"/>
              <a:gd name="T81" fmla="*/ 936 h 2571"/>
              <a:gd name="T82" fmla="*/ 1845 w 2467"/>
              <a:gd name="T83" fmla="*/ 869 h 2571"/>
              <a:gd name="T84" fmla="*/ 1868 w 2467"/>
              <a:gd name="T85" fmla="*/ 801 h 2571"/>
              <a:gd name="T86" fmla="*/ 1890 w 2467"/>
              <a:gd name="T87" fmla="*/ 734 h 2571"/>
              <a:gd name="T88" fmla="*/ 1935 w 2467"/>
              <a:gd name="T89" fmla="*/ 667 h 2571"/>
              <a:gd name="T90" fmla="*/ 1935 w 2467"/>
              <a:gd name="T91" fmla="*/ 600 h 2571"/>
              <a:gd name="T92" fmla="*/ 1958 w 2467"/>
              <a:gd name="T93" fmla="*/ 533 h 2571"/>
              <a:gd name="T94" fmla="*/ 2025 w 2467"/>
              <a:gd name="T95" fmla="*/ 488 h 2571"/>
              <a:gd name="T96" fmla="*/ 2025 w 2467"/>
              <a:gd name="T97" fmla="*/ 421 h 2571"/>
              <a:gd name="T98" fmla="*/ 2093 w 2467"/>
              <a:gd name="T99" fmla="*/ 354 h 2571"/>
              <a:gd name="T100" fmla="*/ 2160 w 2467"/>
              <a:gd name="T101" fmla="*/ 287 h 2571"/>
              <a:gd name="T102" fmla="*/ 2205 w 2467"/>
              <a:gd name="T103" fmla="*/ 219 h 2571"/>
              <a:gd name="T104" fmla="*/ 2273 w 2467"/>
              <a:gd name="T105" fmla="*/ 175 h 2571"/>
              <a:gd name="T106" fmla="*/ 2340 w 2467"/>
              <a:gd name="T107" fmla="*/ 130 h 2571"/>
              <a:gd name="T108" fmla="*/ 2385 w 2467"/>
              <a:gd name="T109" fmla="*/ 63 h 2571"/>
              <a:gd name="T110" fmla="*/ 2453 w 2467"/>
              <a:gd name="T111" fmla="*/ 40 h 2571"/>
              <a:gd name="T112" fmla="*/ 2466 w 2467"/>
              <a:gd name="T113" fmla="*/ 0 h 2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67" h="2571">
                <a:moveTo>
                  <a:pt x="306" y="1003"/>
                </a:moveTo>
                <a:lnTo>
                  <a:pt x="225" y="1137"/>
                </a:lnTo>
                <a:lnTo>
                  <a:pt x="90" y="1272"/>
                </a:lnTo>
                <a:lnTo>
                  <a:pt x="45" y="1361"/>
                </a:lnTo>
                <a:lnTo>
                  <a:pt x="0" y="1518"/>
                </a:lnTo>
                <a:lnTo>
                  <a:pt x="0" y="1652"/>
                </a:lnTo>
                <a:lnTo>
                  <a:pt x="0" y="1742"/>
                </a:lnTo>
                <a:lnTo>
                  <a:pt x="0" y="1831"/>
                </a:lnTo>
                <a:lnTo>
                  <a:pt x="23" y="1898"/>
                </a:lnTo>
                <a:lnTo>
                  <a:pt x="68" y="1966"/>
                </a:lnTo>
                <a:lnTo>
                  <a:pt x="90" y="2100"/>
                </a:lnTo>
                <a:lnTo>
                  <a:pt x="135" y="2167"/>
                </a:lnTo>
                <a:lnTo>
                  <a:pt x="225" y="2257"/>
                </a:lnTo>
                <a:lnTo>
                  <a:pt x="315" y="2324"/>
                </a:lnTo>
                <a:lnTo>
                  <a:pt x="450" y="2458"/>
                </a:lnTo>
                <a:lnTo>
                  <a:pt x="585" y="2480"/>
                </a:lnTo>
                <a:lnTo>
                  <a:pt x="675" y="2525"/>
                </a:lnTo>
                <a:lnTo>
                  <a:pt x="900" y="2548"/>
                </a:lnTo>
                <a:lnTo>
                  <a:pt x="1080" y="2570"/>
                </a:lnTo>
                <a:lnTo>
                  <a:pt x="1148" y="2548"/>
                </a:lnTo>
                <a:lnTo>
                  <a:pt x="1238" y="2525"/>
                </a:lnTo>
                <a:lnTo>
                  <a:pt x="1418" y="2458"/>
                </a:lnTo>
                <a:lnTo>
                  <a:pt x="1485" y="2436"/>
                </a:lnTo>
                <a:lnTo>
                  <a:pt x="1530" y="2369"/>
                </a:lnTo>
                <a:lnTo>
                  <a:pt x="1575" y="2301"/>
                </a:lnTo>
                <a:lnTo>
                  <a:pt x="1665" y="2212"/>
                </a:lnTo>
                <a:lnTo>
                  <a:pt x="1665" y="2122"/>
                </a:lnTo>
                <a:lnTo>
                  <a:pt x="1733" y="2033"/>
                </a:lnTo>
                <a:lnTo>
                  <a:pt x="1755" y="1966"/>
                </a:lnTo>
                <a:lnTo>
                  <a:pt x="1778" y="1876"/>
                </a:lnTo>
                <a:lnTo>
                  <a:pt x="1800" y="1786"/>
                </a:lnTo>
                <a:lnTo>
                  <a:pt x="1845" y="1719"/>
                </a:lnTo>
                <a:lnTo>
                  <a:pt x="1845" y="1652"/>
                </a:lnTo>
                <a:lnTo>
                  <a:pt x="1845" y="1585"/>
                </a:lnTo>
                <a:lnTo>
                  <a:pt x="1845" y="1495"/>
                </a:lnTo>
                <a:lnTo>
                  <a:pt x="1845" y="1428"/>
                </a:lnTo>
                <a:lnTo>
                  <a:pt x="1845" y="1249"/>
                </a:lnTo>
                <a:lnTo>
                  <a:pt x="1845" y="1160"/>
                </a:lnTo>
                <a:lnTo>
                  <a:pt x="1845" y="1092"/>
                </a:lnTo>
                <a:lnTo>
                  <a:pt x="1845" y="1025"/>
                </a:lnTo>
                <a:lnTo>
                  <a:pt x="1845" y="936"/>
                </a:lnTo>
                <a:lnTo>
                  <a:pt x="1845" y="869"/>
                </a:lnTo>
                <a:lnTo>
                  <a:pt x="1868" y="801"/>
                </a:lnTo>
                <a:lnTo>
                  <a:pt x="1890" y="734"/>
                </a:lnTo>
                <a:lnTo>
                  <a:pt x="1935" y="667"/>
                </a:lnTo>
                <a:lnTo>
                  <a:pt x="1935" y="600"/>
                </a:lnTo>
                <a:lnTo>
                  <a:pt x="1958" y="533"/>
                </a:lnTo>
                <a:lnTo>
                  <a:pt x="2025" y="488"/>
                </a:lnTo>
                <a:lnTo>
                  <a:pt x="2025" y="421"/>
                </a:lnTo>
                <a:lnTo>
                  <a:pt x="2093" y="354"/>
                </a:lnTo>
                <a:lnTo>
                  <a:pt x="2160" y="287"/>
                </a:lnTo>
                <a:lnTo>
                  <a:pt x="2205" y="219"/>
                </a:lnTo>
                <a:lnTo>
                  <a:pt x="2273" y="175"/>
                </a:lnTo>
                <a:lnTo>
                  <a:pt x="2340" y="130"/>
                </a:lnTo>
                <a:lnTo>
                  <a:pt x="2385" y="63"/>
                </a:lnTo>
                <a:lnTo>
                  <a:pt x="2453" y="40"/>
                </a:lnTo>
                <a:lnTo>
                  <a:pt x="2466" y="0"/>
                </a:lnTo>
              </a:path>
            </a:pathLst>
          </a:custGeom>
          <a:noFill/>
          <a:ln w="76200" cap="rnd" cmpd="sng">
            <a:solidFill>
              <a:srgbClr val="FDE3B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379" name="Freeform 3"/>
          <p:cNvSpPr>
            <a:spLocks/>
          </p:cNvSpPr>
          <p:nvPr/>
        </p:nvSpPr>
        <p:spPr bwMode="auto">
          <a:xfrm>
            <a:off x="4156075" y="495300"/>
            <a:ext cx="2497138" cy="5641975"/>
          </a:xfrm>
          <a:custGeom>
            <a:avLst/>
            <a:gdLst>
              <a:gd name="T0" fmla="*/ 0 w 1828"/>
              <a:gd name="T1" fmla="*/ 0 h 3652"/>
              <a:gd name="T2" fmla="*/ 72 w 1828"/>
              <a:gd name="T3" fmla="*/ 36 h 3652"/>
              <a:gd name="T4" fmla="*/ 140 w 1828"/>
              <a:gd name="T5" fmla="*/ 58 h 3652"/>
              <a:gd name="T6" fmla="*/ 207 w 1828"/>
              <a:gd name="T7" fmla="*/ 103 h 3652"/>
              <a:gd name="T8" fmla="*/ 297 w 1828"/>
              <a:gd name="T9" fmla="*/ 125 h 3652"/>
              <a:gd name="T10" fmla="*/ 365 w 1828"/>
              <a:gd name="T11" fmla="*/ 170 h 3652"/>
              <a:gd name="T12" fmla="*/ 590 w 1828"/>
              <a:gd name="T13" fmla="*/ 192 h 3652"/>
              <a:gd name="T14" fmla="*/ 657 w 1828"/>
              <a:gd name="T15" fmla="*/ 215 h 3652"/>
              <a:gd name="T16" fmla="*/ 815 w 1828"/>
              <a:gd name="T17" fmla="*/ 260 h 3652"/>
              <a:gd name="T18" fmla="*/ 905 w 1828"/>
              <a:gd name="T19" fmla="*/ 260 h 3652"/>
              <a:gd name="T20" fmla="*/ 1085 w 1828"/>
              <a:gd name="T21" fmla="*/ 282 h 3652"/>
              <a:gd name="T22" fmla="*/ 1175 w 1828"/>
              <a:gd name="T23" fmla="*/ 304 h 3652"/>
              <a:gd name="T24" fmla="*/ 1377 w 1828"/>
              <a:gd name="T25" fmla="*/ 349 h 3652"/>
              <a:gd name="T26" fmla="*/ 1557 w 1828"/>
              <a:gd name="T27" fmla="*/ 349 h 3652"/>
              <a:gd name="T28" fmla="*/ 1647 w 1828"/>
              <a:gd name="T29" fmla="*/ 394 h 3652"/>
              <a:gd name="T30" fmla="*/ 1715 w 1828"/>
              <a:gd name="T31" fmla="*/ 461 h 3652"/>
              <a:gd name="T32" fmla="*/ 1737 w 1828"/>
              <a:gd name="T33" fmla="*/ 528 h 3652"/>
              <a:gd name="T34" fmla="*/ 1782 w 1828"/>
              <a:gd name="T35" fmla="*/ 595 h 3652"/>
              <a:gd name="T36" fmla="*/ 1805 w 1828"/>
              <a:gd name="T37" fmla="*/ 662 h 3652"/>
              <a:gd name="T38" fmla="*/ 1827 w 1828"/>
              <a:gd name="T39" fmla="*/ 729 h 3652"/>
              <a:gd name="T40" fmla="*/ 1827 w 1828"/>
              <a:gd name="T41" fmla="*/ 796 h 3652"/>
              <a:gd name="T42" fmla="*/ 1827 w 1828"/>
              <a:gd name="T43" fmla="*/ 864 h 3652"/>
              <a:gd name="T44" fmla="*/ 1827 w 1828"/>
              <a:gd name="T45" fmla="*/ 931 h 3652"/>
              <a:gd name="T46" fmla="*/ 1827 w 1828"/>
              <a:gd name="T47" fmla="*/ 998 h 3652"/>
              <a:gd name="T48" fmla="*/ 1827 w 1828"/>
              <a:gd name="T49" fmla="*/ 1065 h 3652"/>
              <a:gd name="T50" fmla="*/ 1827 w 1828"/>
              <a:gd name="T51" fmla="*/ 1154 h 3652"/>
              <a:gd name="T52" fmla="*/ 1805 w 1828"/>
              <a:gd name="T53" fmla="*/ 1221 h 3652"/>
              <a:gd name="T54" fmla="*/ 1782 w 1828"/>
              <a:gd name="T55" fmla="*/ 1289 h 3652"/>
              <a:gd name="T56" fmla="*/ 1782 w 1828"/>
              <a:gd name="T57" fmla="*/ 1356 h 3652"/>
              <a:gd name="T58" fmla="*/ 1737 w 1828"/>
              <a:gd name="T59" fmla="*/ 1423 h 3652"/>
              <a:gd name="T60" fmla="*/ 1737 w 1828"/>
              <a:gd name="T61" fmla="*/ 1490 h 3652"/>
              <a:gd name="T62" fmla="*/ 1692 w 1828"/>
              <a:gd name="T63" fmla="*/ 1557 h 3652"/>
              <a:gd name="T64" fmla="*/ 1670 w 1828"/>
              <a:gd name="T65" fmla="*/ 1624 h 3652"/>
              <a:gd name="T66" fmla="*/ 1647 w 1828"/>
              <a:gd name="T67" fmla="*/ 1691 h 3652"/>
              <a:gd name="T68" fmla="*/ 1602 w 1828"/>
              <a:gd name="T69" fmla="*/ 1781 h 3652"/>
              <a:gd name="T70" fmla="*/ 1557 w 1828"/>
              <a:gd name="T71" fmla="*/ 1848 h 3652"/>
              <a:gd name="T72" fmla="*/ 1557 w 1828"/>
              <a:gd name="T73" fmla="*/ 1915 h 3652"/>
              <a:gd name="T74" fmla="*/ 1512 w 1828"/>
              <a:gd name="T75" fmla="*/ 1982 h 3652"/>
              <a:gd name="T76" fmla="*/ 1490 w 1828"/>
              <a:gd name="T77" fmla="*/ 2049 h 3652"/>
              <a:gd name="T78" fmla="*/ 1467 w 1828"/>
              <a:gd name="T79" fmla="*/ 2116 h 3652"/>
              <a:gd name="T80" fmla="*/ 1445 w 1828"/>
              <a:gd name="T81" fmla="*/ 2206 h 3652"/>
              <a:gd name="T82" fmla="*/ 1400 w 1828"/>
              <a:gd name="T83" fmla="*/ 2340 h 3652"/>
              <a:gd name="T84" fmla="*/ 1377 w 1828"/>
              <a:gd name="T85" fmla="*/ 2407 h 3652"/>
              <a:gd name="T86" fmla="*/ 1377 w 1828"/>
              <a:gd name="T87" fmla="*/ 2474 h 3652"/>
              <a:gd name="T88" fmla="*/ 1332 w 1828"/>
              <a:gd name="T89" fmla="*/ 2564 h 3652"/>
              <a:gd name="T90" fmla="*/ 1310 w 1828"/>
              <a:gd name="T91" fmla="*/ 2631 h 3652"/>
              <a:gd name="T92" fmla="*/ 1287 w 1828"/>
              <a:gd name="T93" fmla="*/ 2698 h 3652"/>
              <a:gd name="T94" fmla="*/ 1265 w 1828"/>
              <a:gd name="T95" fmla="*/ 2765 h 3652"/>
              <a:gd name="T96" fmla="*/ 1220 w 1828"/>
              <a:gd name="T97" fmla="*/ 2832 h 3652"/>
              <a:gd name="T98" fmla="*/ 1197 w 1828"/>
              <a:gd name="T99" fmla="*/ 2922 h 3652"/>
              <a:gd name="T100" fmla="*/ 1175 w 1828"/>
              <a:gd name="T101" fmla="*/ 2989 h 3652"/>
              <a:gd name="T102" fmla="*/ 1152 w 1828"/>
              <a:gd name="T103" fmla="*/ 3078 h 3652"/>
              <a:gd name="T104" fmla="*/ 1130 w 1828"/>
              <a:gd name="T105" fmla="*/ 3145 h 3652"/>
              <a:gd name="T106" fmla="*/ 1107 w 1828"/>
              <a:gd name="T107" fmla="*/ 3235 h 3652"/>
              <a:gd name="T108" fmla="*/ 1107 w 1828"/>
              <a:gd name="T109" fmla="*/ 3324 h 3652"/>
              <a:gd name="T110" fmla="*/ 1107 w 1828"/>
              <a:gd name="T111" fmla="*/ 3391 h 3652"/>
              <a:gd name="T112" fmla="*/ 1107 w 1828"/>
              <a:gd name="T113" fmla="*/ 3459 h 3652"/>
              <a:gd name="T114" fmla="*/ 1107 w 1828"/>
              <a:gd name="T115" fmla="*/ 3526 h 3652"/>
              <a:gd name="T116" fmla="*/ 1107 w 1828"/>
              <a:gd name="T117" fmla="*/ 3615 h 3652"/>
              <a:gd name="T118" fmla="*/ 1080 w 1828"/>
              <a:gd name="T119" fmla="*/ 3651 h 3652"/>
              <a:gd name="T120" fmla="*/ 1080 w 1828"/>
              <a:gd name="T121" fmla="*/ 3651 h 3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28" h="3652">
                <a:moveTo>
                  <a:pt x="0" y="0"/>
                </a:moveTo>
                <a:lnTo>
                  <a:pt x="72" y="36"/>
                </a:lnTo>
                <a:lnTo>
                  <a:pt x="140" y="58"/>
                </a:lnTo>
                <a:lnTo>
                  <a:pt x="207" y="103"/>
                </a:lnTo>
                <a:lnTo>
                  <a:pt x="297" y="125"/>
                </a:lnTo>
                <a:lnTo>
                  <a:pt x="365" y="170"/>
                </a:lnTo>
                <a:lnTo>
                  <a:pt x="590" y="192"/>
                </a:lnTo>
                <a:lnTo>
                  <a:pt x="657" y="215"/>
                </a:lnTo>
                <a:lnTo>
                  <a:pt x="815" y="260"/>
                </a:lnTo>
                <a:lnTo>
                  <a:pt x="905" y="260"/>
                </a:lnTo>
                <a:lnTo>
                  <a:pt x="1085" y="282"/>
                </a:lnTo>
                <a:lnTo>
                  <a:pt x="1175" y="304"/>
                </a:lnTo>
                <a:lnTo>
                  <a:pt x="1377" y="349"/>
                </a:lnTo>
                <a:lnTo>
                  <a:pt x="1557" y="349"/>
                </a:lnTo>
                <a:lnTo>
                  <a:pt x="1647" y="394"/>
                </a:lnTo>
                <a:lnTo>
                  <a:pt x="1715" y="461"/>
                </a:lnTo>
                <a:lnTo>
                  <a:pt x="1737" y="528"/>
                </a:lnTo>
                <a:lnTo>
                  <a:pt x="1782" y="595"/>
                </a:lnTo>
                <a:lnTo>
                  <a:pt x="1805" y="662"/>
                </a:lnTo>
                <a:lnTo>
                  <a:pt x="1827" y="729"/>
                </a:lnTo>
                <a:lnTo>
                  <a:pt x="1827" y="796"/>
                </a:lnTo>
                <a:lnTo>
                  <a:pt x="1827" y="864"/>
                </a:lnTo>
                <a:lnTo>
                  <a:pt x="1827" y="931"/>
                </a:lnTo>
                <a:lnTo>
                  <a:pt x="1827" y="998"/>
                </a:lnTo>
                <a:lnTo>
                  <a:pt x="1827" y="1065"/>
                </a:lnTo>
                <a:lnTo>
                  <a:pt x="1827" y="1154"/>
                </a:lnTo>
                <a:lnTo>
                  <a:pt x="1805" y="1221"/>
                </a:lnTo>
                <a:lnTo>
                  <a:pt x="1782" y="1289"/>
                </a:lnTo>
                <a:lnTo>
                  <a:pt x="1782" y="1356"/>
                </a:lnTo>
                <a:lnTo>
                  <a:pt x="1737" y="1423"/>
                </a:lnTo>
                <a:lnTo>
                  <a:pt x="1737" y="1490"/>
                </a:lnTo>
                <a:lnTo>
                  <a:pt x="1692" y="1557"/>
                </a:lnTo>
                <a:lnTo>
                  <a:pt x="1670" y="1624"/>
                </a:lnTo>
                <a:lnTo>
                  <a:pt x="1647" y="1691"/>
                </a:lnTo>
                <a:lnTo>
                  <a:pt x="1602" y="1781"/>
                </a:lnTo>
                <a:lnTo>
                  <a:pt x="1557" y="1848"/>
                </a:lnTo>
                <a:lnTo>
                  <a:pt x="1557" y="1915"/>
                </a:lnTo>
                <a:lnTo>
                  <a:pt x="1512" y="1982"/>
                </a:lnTo>
                <a:lnTo>
                  <a:pt x="1490" y="2049"/>
                </a:lnTo>
                <a:lnTo>
                  <a:pt x="1467" y="2116"/>
                </a:lnTo>
                <a:lnTo>
                  <a:pt x="1445" y="2206"/>
                </a:lnTo>
                <a:lnTo>
                  <a:pt x="1400" y="2340"/>
                </a:lnTo>
                <a:lnTo>
                  <a:pt x="1377" y="2407"/>
                </a:lnTo>
                <a:lnTo>
                  <a:pt x="1377" y="2474"/>
                </a:lnTo>
                <a:lnTo>
                  <a:pt x="1332" y="2564"/>
                </a:lnTo>
                <a:lnTo>
                  <a:pt x="1310" y="2631"/>
                </a:lnTo>
                <a:lnTo>
                  <a:pt x="1287" y="2698"/>
                </a:lnTo>
                <a:lnTo>
                  <a:pt x="1265" y="2765"/>
                </a:lnTo>
                <a:lnTo>
                  <a:pt x="1220" y="2832"/>
                </a:lnTo>
                <a:lnTo>
                  <a:pt x="1197" y="2922"/>
                </a:lnTo>
                <a:lnTo>
                  <a:pt x="1175" y="2989"/>
                </a:lnTo>
                <a:lnTo>
                  <a:pt x="1152" y="3078"/>
                </a:lnTo>
                <a:lnTo>
                  <a:pt x="1130" y="3145"/>
                </a:lnTo>
                <a:lnTo>
                  <a:pt x="1107" y="3235"/>
                </a:lnTo>
                <a:lnTo>
                  <a:pt x="1107" y="3324"/>
                </a:lnTo>
                <a:lnTo>
                  <a:pt x="1107" y="3391"/>
                </a:lnTo>
                <a:lnTo>
                  <a:pt x="1107" y="3459"/>
                </a:lnTo>
                <a:lnTo>
                  <a:pt x="1107" y="3526"/>
                </a:lnTo>
                <a:lnTo>
                  <a:pt x="1107" y="3615"/>
                </a:lnTo>
                <a:lnTo>
                  <a:pt x="1080" y="3651"/>
                </a:lnTo>
                <a:lnTo>
                  <a:pt x="1080" y="3651"/>
                </a:lnTo>
              </a:path>
            </a:pathLst>
          </a:custGeom>
          <a:noFill/>
          <a:ln w="50800" cap="rnd" cmpd="sng">
            <a:solidFill>
              <a:srgbClr val="FDE3B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380" name="Freeform 4"/>
          <p:cNvSpPr>
            <a:spLocks/>
          </p:cNvSpPr>
          <p:nvPr/>
        </p:nvSpPr>
        <p:spPr bwMode="auto">
          <a:xfrm>
            <a:off x="4367213" y="5346700"/>
            <a:ext cx="336550" cy="914400"/>
          </a:xfrm>
          <a:custGeom>
            <a:avLst/>
            <a:gdLst>
              <a:gd name="T0" fmla="*/ 246 w 247"/>
              <a:gd name="T1" fmla="*/ 0 h 592"/>
              <a:gd name="T2" fmla="*/ 225 w 247"/>
              <a:gd name="T3" fmla="*/ 54 h 592"/>
              <a:gd name="T4" fmla="*/ 210 w 247"/>
              <a:gd name="T5" fmla="*/ 99 h 592"/>
              <a:gd name="T6" fmla="*/ 195 w 247"/>
              <a:gd name="T7" fmla="*/ 143 h 592"/>
              <a:gd name="T8" fmla="*/ 165 w 247"/>
              <a:gd name="T9" fmla="*/ 203 h 592"/>
              <a:gd name="T10" fmla="*/ 135 w 247"/>
              <a:gd name="T11" fmla="*/ 248 h 592"/>
              <a:gd name="T12" fmla="*/ 120 w 247"/>
              <a:gd name="T13" fmla="*/ 293 h 592"/>
              <a:gd name="T14" fmla="*/ 75 w 247"/>
              <a:gd name="T15" fmla="*/ 337 h 592"/>
              <a:gd name="T16" fmla="*/ 60 w 247"/>
              <a:gd name="T17" fmla="*/ 382 h 592"/>
              <a:gd name="T18" fmla="*/ 45 w 247"/>
              <a:gd name="T19" fmla="*/ 442 h 592"/>
              <a:gd name="T20" fmla="*/ 15 w 247"/>
              <a:gd name="T21" fmla="*/ 487 h 592"/>
              <a:gd name="T22" fmla="*/ 0 w 247"/>
              <a:gd name="T23" fmla="*/ 531 h 592"/>
              <a:gd name="T24" fmla="*/ 0 w 247"/>
              <a:gd name="T25" fmla="*/ 591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7" h="592">
                <a:moveTo>
                  <a:pt x="246" y="0"/>
                </a:moveTo>
                <a:lnTo>
                  <a:pt x="225" y="54"/>
                </a:lnTo>
                <a:lnTo>
                  <a:pt x="210" y="99"/>
                </a:lnTo>
                <a:lnTo>
                  <a:pt x="195" y="143"/>
                </a:lnTo>
                <a:lnTo>
                  <a:pt x="165" y="203"/>
                </a:lnTo>
                <a:lnTo>
                  <a:pt x="135" y="248"/>
                </a:lnTo>
                <a:lnTo>
                  <a:pt x="120" y="293"/>
                </a:lnTo>
                <a:lnTo>
                  <a:pt x="75" y="337"/>
                </a:lnTo>
                <a:lnTo>
                  <a:pt x="60" y="382"/>
                </a:lnTo>
                <a:lnTo>
                  <a:pt x="45" y="442"/>
                </a:lnTo>
                <a:lnTo>
                  <a:pt x="15" y="487"/>
                </a:lnTo>
                <a:lnTo>
                  <a:pt x="0" y="531"/>
                </a:lnTo>
                <a:lnTo>
                  <a:pt x="0" y="591"/>
                </a:lnTo>
              </a:path>
            </a:pathLst>
          </a:custGeom>
          <a:noFill/>
          <a:ln w="50800" cap="rnd" cmpd="sng">
            <a:solidFill>
              <a:srgbClr val="FDE3B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5396" name="Rectangle 5"/>
          <p:cNvSpPr>
            <a:spLocks noChangeArrowheads="1"/>
          </p:cNvSpPr>
          <p:nvPr/>
        </p:nvSpPr>
        <p:spPr bwMode="auto">
          <a:xfrm>
            <a:off x="4751388" y="3052763"/>
            <a:ext cx="29686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901" tIns="40232" rIns="81901" bIns="40232">
            <a:spAutoFit/>
          </a:bodyPr>
          <a:lstStyle/>
          <a:p>
            <a:pPr defTabSz="827088" eaLnBrk="0" hangingPunct="0"/>
            <a:r>
              <a:rPr lang="it-IT" sz="3300" b="0" i="0">
                <a:latin typeface="Tahoma" pitchFamily="34" charset="0"/>
              </a:rPr>
              <a:t> </a:t>
            </a: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4886325" y="3867150"/>
            <a:ext cx="3282950" cy="6238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383" name="Oval 7"/>
          <p:cNvSpPr>
            <a:spLocks noChangeArrowheads="1"/>
          </p:cNvSpPr>
          <p:nvPr/>
        </p:nvSpPr>
        <p:spPr bwMode="auto">
          <a:xfrm>
            <a:off x="3463925" y="4324350"/>
            <a:ext cx="447675" cy="358775"/>
          </a:xfrm>
          <a:prstGeom prst="ellipse">
            <a:avLst/>
          </a:prstGeom>
          <a:gradFill rotWithShape="0">
            <a:gsLst>
              <a:gs pos="0">
                <a:srgbClr val="F39FD1"/>
              </a:gs>
              <a:gs pos="100000">
                <a:srgbClr val="F39FD1">
                  <a:gamma/>
                  <a:shade val="2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384" name="AutoShape 8"/>
          <p:cNvSpPr>
            <a:spLocks noChangeArrowheads="1"/>
          </p:cNvSpPr>
          <p:nvPr/>
        </p:nvSpPr>
        <p:spPr bwMode="auto">
          <a:xfrm>
            <a:off x="4184650" y="3435350"/>
            <a:ext cx="382588" cy="358775"/>
          </a:xfrm>
          <a:prstGeom prst="star16">
            <a:avLst>
              <a:gd name="adj" fmla="val 3750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385" name="Freeform 9"/>
          <p:cNvSpPr>
            <a:spLocks/>
          </p:cNvSpPr>
          <p:nvPr/>
        </p:nvSpPr>
        <p:spPr bwMode="auto">
          <a:xfrm>
            <a:off x="2736850" y="2316163"/>
            <a:ext cx="2492375" cy="3709987"/>
          </a:xfrm>
          <a:custGeom>
            <a:avLst/>
            <a:gdLst>
              <a:gd name="T0" fmla="*/ 1824 w 1825"/>
              <a:gd name="T1" fmla="*/ 0 h 2401"/>
              <a:gd name="T2" fmla="*/ 1810 w 1825"/>
              <a:gd name="T3" fmla="*/ 51 h 2401"/>
              <a:gd name="T4" fmla="*/ 1759 w 1825"/>
              <a:gd name="T5" fmla="*/ 103 h 2401"/>
              <a:gd name="T6" fmla="*/ 1707 w 1825"/>
              <a:gd name="T7" fmla="*/ 154 h 2401"/>
              <a:gd name="T8" fmla="*/ 1656 w 1825"/>
              <a:gd name="T9" fmla="*/ 206 h 2401"/>
              <a:gd name="T10" fmla="*/ 1587 w 1825"/>
              <a:gd name="T11" fmla="*/ 257 h 2401"/>
              <a:gd name="T12" fmla="*/ 1536 w 1825"/>
              <a:gd name="T13" fmla="*/ 274 h 2401"/>
              <a:gd name="T14" fmla="*/ 1485 w 1825"/>
              <a:gd name="T15" fmla="*/ 309 h 2401"/>
              <a:gd name="T16" fmla="*/ 1433 w 1825"/>
              <a:gd name="T17" fmla="*/ 326 h 2401"/>
              <a:gd name="T18" fmla="*/ 1382 w 1825"/>
              <a:gd name="T19" fmla="*/ 343 h 2401"/>
              <a:gd name="T20" fmla="*/ 1330 w 1825"/>
              <a:gd name="T21" fmla="*/ 377 h 2401"/>
              <a:gd name="T22" fmla="*/ 1279 w 1825"/>
              <a:gd name="T23" fmla="*/ 394 h 2401"/>
              <a:gd name="T24" fmla="*/ 1227 w 1825"/>
              <a:gd name="T25" fmla="*/ 411 h 2401"/>
              <a:gd name="T26" fmla="*/ 1176 w 1825"/>
              <a:gd name="T27" fmla="*/ 429 h 2401"/>
              <a:gd name="T28" fmla="*/ 1125 w 1825"/>
              <a:gd name="T29" fmla="*/ 446 h 2401"/>
              <a:gd name="T30" fmla="*/ 1073 w 1825"/>
              <a:gd name="T31" fmla="*/ 463 h 2401"/>
              <a:gd name="T32" fmla="*/ 1005 w 1825"/>
              <a:gd name="T33" fmla="*/ 497 h 2401"/>
              <a:gd name="T34" fmla="*/ 953 w 1825"/>
              <a:gd name="T35" fmla="*/ 531 h 2401"/>
              <a:gd name="T36" fmla="*/ 902 w 1825"/>
              <a:gd name="T37" fmla="*/ 566 h 2401"/>
              <a:gd name="T38" fmla="*/ 850 w 1825"/>
              <a:gd name="T39" fmla="*/ 600 h 2401"/>
              <a:gd name="T40" fmla="*/ 799 w 1825"/>
              <a:gd name="T41" fmla="*/ 617 h 2401"/>
              <a:gd name="T42" fmla="*/ 730 w 1825"/>
              <a:gd name="T43" fmla="*/ 651 h 2401"/>
              <a:gd name="T44" fmla="*/ 679 w 1825"/>
              <a:gd name="T45" fmla="*/ 686 h 2401"/>
              <a:gd name="T46" fmla="*/ 645 w 1825"/>
              <a:gd name="T47" fmla="*/ 737 h 2401"/>
              <a:gd name="T48" fmla="*/ 593 w 1825"/>
              <a:gd name="T49" fmla="*/ 754 h 2401"/>
              <a:gd name="T50" fmla="*/ 576 w 1825"/>
              <a:gd name="T51" fmla="*/ 806 h 2401"/>
              <a:gd name="T52" fmla="*/ 525 w 1825"/>
              <a:gd name="T53" fmla="*/ 823 h 2401"/>
              <a:gd name="T54" fmla="*/ 490 w 1825"/>
              <a:gd name="T55" fmla="*/ 874 h 2401"/>
              <a:gd name="T56" fmla="*/ 456 w 1825"/>
              <a:gd name="T57" fmla="*/ 926 h 2401"/>
              <a:gd name="T58" fmla="*/ 405 w 1825"/>
              <a:gd name="T59" fmla="*/ 960 h 2401"/>
              <a:gd name="T60" fmla="*/ 353 w 1825"/>
              <a:gd name="T61" fmla="*/ 994 h 2401"/>
              <a:gd name="T62" fmla="*/ 319 w 1825"/>
              <a:gd name="T63" fmla="*/ 1046 h 2401"/>
              <a:gd name="T64" fmla="*/ 285 w 1825"/>
              <a:gd name="T65" fmla="*/ 1097 h 2401"/>
              <a:gd name="T66" fmla="*/ 250 w 1825"/>
              <a:gd name="T67" fmla="*/ 1149 h 2401"/>
              <a:gd name="T68" fmla="*/ 233 w 1825"/>
              <a:gd name="T69" fmla="*/ 1217 h 2401"/>
              <a:gd name="T70" fmla="*/ 216 w 1825"/>
              <a:gd name="T71" fmla="*/ 1269 h 2401"/>
              <a:gd name="T72" fmla="*/ 182 w 1825"/>
              <a:gd name="T73" fmla="*/ 1320 h 2401"/>
              <a:gd name="T74" fmla="*/ 182 w 1825"/>
              <a:gd name="T75" fmla="*/ 1371 h 2401"/>
              <a:gd name="T76" fmla="*/ 165 w 1825"/>
              <a:gd name="T77" fmla="*/ 1423 h 2401"/>
              <a:gd name="T78" fmla="*/ 147 w 1825"/>
              <a:gd name="T79" fmla="*/ 1474 h 2401"/>
              <a:gd name="T80" fmla="*/ 147 w 1825"/>
              <a:gd name="T81" fmla="*/ 1526 h 2401"/>
              <a:gd name="T82" fmla="*/ 130 w 1825"/>
              <a:gd name="T83" fmla="*/ 1577 h 2401"/>
              <a:gd name="T84" fmla="*/ 130 w 1825"/>
              <a:gd name="T85" fmla="*/ 1629 h 2401"/>
              <a:gd name="T86" fmla="*/ 113 w 1825"/>
              <a:gd name="T87" fmla="*/ 1680 h 2401"/>
              <a:gd name="T88" fmla="*/ 113 w 1825"/>
              <a:gd name="T89" fmla="*/ 1731 h 2401"/>
              <a:gd name="T90" fmla="*/ 113 w 1825"/>
              <a:gd name="T91" fmla="*/ 1783 h 2401"/>
              <a:gd name="T92" fmla="*/ 113 w 1825"/>
              <a:gd name="T93" fmla="*/ 1834 h 2401"/>
              <a:gd name="T94" fmla="*/ 96 w 1825"/>
              <a:gd name="T95" fmla="*/ 1886 h 2401"/>
              <a:gd name="T96" fmla="*/ 96 w 1825"/>
              <a:gd name="T97" fmla="*/ 1937 h 2401"/>
              <a:gd name="T98" fmla="*/ 79 w 1825"/>
              <a:gd name="T99" fmla="*/ 1989 h 2401"/>
              <a:gd name="T100" fmla="*/ 79 w 1825"/>
              <a:gd name="T101" fmla="*/ 2040 h 2401"/>
              <a:gd name="T102" fmla="*/ 62 w 1825"/>
              <a:gd name="T103" fmla="*/ 2091 h 2401"/>
              <a:gd name="T104" fmla="*/ 45 w 1825"/>
              <a:gd name="T105" fmla="*/ 2143 h 2401"/>
              <a:gd name="T106" fmla="*/ 45 w 1825"/>
              <a:gd name="T107" fmla="*/ 2194 h 2401"/>
              <a:gd name="T108" fmla="*/ 45 w 1825"/>
              <a:gd name="T109" fmla="*/ 2246 h 2401"/>
              <a:gd name="T110" fmla="*/ 45 w 1825"/>
              <a:gd name="T111" fmla="*/ 2297 h 2401"/>
              <a:gd name="T112" fmla="*/ 27 w 1825"/>
              <a:gd name="T113" fmla="*/ 2349 h 2401"/>
              <a:gd name="T114" fmla="*/ 10 w 1825"/>
              <a:gd name="T115" fmla="*/ 2400 h 2401"/>
              <a:gd name="T116" fmla="*/ 0 w 1825"/>
              <a:gd name="T117" fmla="*/ 2400 h 2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825" h="2401">
                <a:moveTo>
                  <a:pt x="1824" y="0"/>
                </a:moveTo>
                <a:lnTo>
                  <a:pt x="1810" y="51"/>
                </a:lnTo>
                <a:lnTo>
                  <a:pt x="1759" y="103"/>
                </a:lnTo>
                <a:lnTo>
                  <a:pt x="1707" y="154"/>
                </a:lnTo>
                <a:lnTo>
                  <a:pt x="1656" y="206"/>
                </a:lnTo>
                <a:lnTo>
                  <a:pt x="1587" y="257"/>
                </a:lnTo>
                <a:lnTo>
                  <a:pt x="1536" y="274"/>
                </a:lnTo>
                <a:lnTo>
                  <a:pt x="1485" y="309"/>
                </a:lnTo>
                <a:lnTo>
                  <a:pt x="1433" y="326"/>
                </a:lnTo>
                <a:lnTo>
                  <a:pt x="1382" y="343"/>
                </a:lnTo>
                <a:lnTo>
                  <a:pt x="1330" y="377"/>
                </a:lnTo>
                <a:lnTo>
                  <a:pt x="1279" y="394"/>
                </a:lnTo>
                <a:lnTo>
                  <a:pt x="1227" y="411"/>
                </a:lnTo>
                <a:lnTo>
                  <a:pt x="1176" y="429"/>
                </a:lnTo>
                <a:lnTo>
                  <a:pt x="1125" y="446"/>
                </a:lnTo>
                <a:lnTo>
                  <a:pt x="1073" y="463"/>
                </a:lnTo>
                <a:lnTo>
                  <a:pt x="1005" y="497"/>
                </a:lnTo>
                <a:lnTo>
                  <a:pt x="953" y="531"/>
                </a:lnTo>
                <a:lnTo>
                  <a:pt x="902" y="566"/>
                </a:lnTo>
                <a:lnTo>
                  <a:pt x="850" y="600"/>
                </a:lnTo>
                <a:lnTo>
                  <a:pt x="799" y="617"/>
                </a:lnTo>
                <a:lnTo>
                  <a:pt x="730" y="651"/>
                </a:lnTo>
                <a:lnTo>
                  <a:pt x="679" y="686"/>
                </a:lnTo>
                <a:lnTo>
                  <a:pt x="645" y="737"/>
                </a:lnTo>
                <a:lnTo>
                  <a:pt x="593" y="754"/>
                </a:lnTo>
                <a:lnTo>
                  <a:pt x="576" y="806"/>
                </a:lnTo>
                <a:lnTo>
                  <a:pt x="525" y="823"/>
                </a:lnTo>
                <a:lnTo>
                  <a:pt x="490" y="874"/>
                </a:lnTo>
                <a:lnTo>
                  <a:pt x="456" y="926"/>
                </a:lnTo>
                <a:lnTo>
                  <a:pt x="405" y="960"/>
                </a:lnTo>
                <a:lnTo>
                  <a:pt x="353" y="994"/>
                </a:lnTo>
                <a:lnTo>
                  <a:pt x="319" y="1046"/>
                </a:lnTo>
                <a:lnTo>
                  <a:pt x="285" y="1097"/>
                </a:lnTo>
                <a:lnTo>
                  <a:pt x="250" y="1149"/>
                </a:lnTo>
                <a:lnTo>
                  <a:pt x="233" y="1217"/>
                </a:lnTo>
                <a:lnTo>
                  <a:pt x="216" y="1269"/>
                </a:lnTo>
                <a:lnTo>
                  <a:pt x="182" y="1320"/>
                </a:lnTo>
                <a:lnTo>
                  <a:pt x="182" y="1371"/>
                </a:lnTo>
                <a:lnTo>
                  <a:pt x="165" y="1423"/>
                </a:lnTo>
                <a:lnTo>
                  <a:pt x="147" y="1474"/>
                </a:lnTo>
                <a:lnTo>
                  <a:pt x="147" y="1526"/>
                </a:lnTo>
                <a:lnTo>
                  <a:pt x="130" y="1577"/>
                </a:lnTo>
                <a:lnTo>
                  <a:pt x="130" y="1629"/>
                </a:lnTo>
                <a:lnTo>
                  <a:pt x="113" y="1680"/>
                </a:lnTo>
                <a:lnTo>
                  <a:pt x="113" y="1731"/>
                </a:lnTo>
                <a:lnTo>
                  <a:pt x="113" y="1783"/>
                </a:lnTo>
                <a:lnTo>
                  <a:pt x="113" y="1834"/>
                </a:lnTo>
                <a:lnTo>
                  <a:pt x="96" y="1886"/>
                </a:lnTo>
                <a:lnTo>
                  <a:pt x="96" y="1937"/>
                </a:lnTo>
                <a:lnTo>
                  <a:pt x="79" y="1989"/>
                </a:lnTo>
                <a:lnTo>
                  <a:pt x="79" y="2040"/>
                </a:lnTo>
                <a:lnTo>
                  <a:pt x="62" y="2091"/>
                </a:lnTo>
                <a:lnTo>
                  <a:pt x="45" y="2143"/>
                </a:lnTo>
                <a:lnTo>
                  <a:pt x="45" y="2194"/>
                </a:lnTo>
                <a:lnTo>
                  <a:pt x="45" y="2246"/>
                </a:lnTo>
                <a:lnTo>
                  <a:pt x="45" y="2297"/>
                </a:lnTo>
                <a:lnTo>
                  <a:pt x="27" y="2349"/>
                </a:lnTo>
                <a:lnTo>
                  <a:pt x="10" y="2400"/>
                </a:lnTo>
                <a:lnTo>
                  <a:pt x="0" y="2400"/>
                </a:lnTo>
              </a:path>
            </a:pathLst>
          </a:custGeom>
          <a:noFill/>
          <a:ln w="101600" cap="rnd" cmpd="sng">
            <a:solidFill>
              <a:schemeClr val="hlink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386" name="Freeform 10"/>
          <p:cNvSpPr>
            <a:spLocks/>
          </p:cNvSpPr>
          <p:nvPr/>
        </p:nvSpPr>
        <p:spPr bwMode="auto">
          <a:xfrm>
            <a:off x="2746375" y="2390775"/>
            <a:ext cx="2547938" cy="3635375"/>
          </a:xfrm>
          <a:custGeom>
            <a:avLst/>
            <a:gdLst>
              <a:gd name="T0" fmla="*/ 1865 w 1866"/>
              <a:gd name="T1" fmla="*/ 0 h 2353"/>
              <a:gd name="T2" fmla="*/ 1800 w 1866"/>
              <a:gd name="T3" fmla="*/ 21 h 2353"/>
              <a:gd name="T4" fmla="*/ 1783 w 1866"/>
              <a:gd name="T5" fmla="*/ 72 h 2353"/>
              <a:gd name="T6" fmla="*/ 1748 w 1866"/>
              <a:gd name="T7" fmla="*/ 123 h 2353"/>
              <a:gd name="T8" fmla="*/ 1731 w 1866"/>
              <a:gd name="T9" fmla="*/ 175 h 2353"/>
              <a:gd name="T10" fmla="*/ 1714 w 1866"/>
              <a:gd name="T11" fmla="*/ 226 h 2353"/>
              <a:gd name="T12" fmla="*/ 1680 w 1866"/>
              <a:gd name="T13" fmla="*/ 278 h 2353"/>
              <a:gd name="T14" fmla="*/ 1663 w 1866"/>
              <a:gd name="T15" fmla="*/ 329 h 2353"/>
              <a:gd name="T16" fmla="*/ 1646 w 1866"/>
              <a:gd name="T17" fmla="*/ 381 h 2353"/>
              <a:gd name="T18" fmla="*/ 1611 w 1866"/>
              <a:gd name="T19" fmla="*/ 432 h 2353"/>
              <a:gd name="T20" fmla="*/ 1594 w 1866"/>
              <a:gd name="T21" fmla="*/ 483 h 2353"/>
              <a:gd name="T22" fmla="*/ 1594 w 1866"/>
              <a:gd name="T23" fmla="*/ 535 h 2353"/>
              <a:gd name="T24" fmla="*/ 1577 w 1866"/>
              <a:gd name="T25" fmla="*/ 586 h 2353"/>
              <a:gd name="T26" fmla="*/ 1543 w 1866"/>
              <a:gd name="T27" fmla="*/ 638 h 2353"/>
              <a:gd name="T28" fmla="*/ 1526 w 1866"/>
              <a:gd name="T29" fmla="*/ 689 h 2353"/>
              <a:gd name="T30" fmla="*/ 1526 w 1866"/>
              <a:gd name="T31" fmla="*/ 741 h 2353"/>
              <a:gd name="T32" fmla="*/ 1508 w 1866"/>
              <a:gd name="T33" fmla="*/ 792 h 2353"/>
              <a:gd name="T34" fmla="*/ 1508 w 1866"/>
              <a:gd name="T35" fmla="*/ 843 h 2353"/>
              <a:gd name="T36" fmla="*/ 1491 w 1866"/>
              <a:gd name="T37" fmla="*/ 895 h 2353"/>
              <a:gd name="T38" fmla="*/ 1491 w 1866"/>
              <a:gd name="T39" fmla="*/ 946 h 2353"/>
              <a:gd name="T40" fmla="*/ 1491 w 1866"/>
              <a:gd name="T41" fmla="*/ 998 h 2353"/>
              <a:gd name="T42" fmla="*/ 1457 w 1866"/>
              <a:gd name="T43" fmla="*/ 1049 h 2353"/>
              <a:gd name="T44" fmla="*/ 1457 w 1866"/>
              <a:gd name="T45" fmla="*/ 1101 h 2353"/>
              <a:gd name="T46" fmla="*/ 1440 w 1866"/>
              <a:gd name="T47" fmla="*/ 1152 h 2353"/>
              <a:gd name="T48" fmla="*/ 1406 w 1866"/>
              <a:gd name="T49" fmla="*/ 1203 h 2353"/>
              <a:gd name="T50" fmla="*/ 1388 w 1866"/>
              <a:gd name="T51" fmla="*/ 1255 h 2353"/>
              <a:gd name="T52" fmla="*/ 1371 w 1866"/>
              <a:gd name="T53" fmla="*/ 1306 h 2353"/>
              <a:gd name="T54" fmla="*/ 1354 w 1866"/>
              <a:gd name="T55" fmla="*/ 1358 h 2353"/>
              <a:gd name="T56" fmla="*/ 1320 w 1866"/>
              <a:gd name="T57" fmla="*/ 1409 h 2353"/>
              <a:gd name="T58" fmla="*/ 1303 w 1866"/>
              <a:gd name="T59" fmla="*/ 1461 h 2353"/>
              <a:gd name="T60" fmla="*/ 1251 w 1866"/>
              <a:gd name="T61" fmla="*/ 1512 h 2353"/>
              <a:gd name="T62" fmla="*/ 1217 w 1866"/>
              <a:gd name="T63" fmla="*/ 1563 h 2353"/>
              <a:gd name="T64" fmla="*/ 1183 w 1866"/>
              <a:gd name="T65" fmla="*/ 1615 h 2353"/>
              <a:gd name="T66" fmla="*/ 1148 w 1866"/>
              <a:gd name="T67" fmla="*/ 1666 h 2353"/>
              <a:gd name="T68" fmla="*/ 1097 w 1866"/>
              <a:gd name="T69" fmla="*/ 1701 h 2353"/>
              <a:gd name="T70" fmla="*/ 1046 w 1866"/>
              <a:gd name="T71" fmla="*/ 1752 h 2353"/>
              <a:gd name="T72" fmla="*/ 994 w 1866"/>
              <a:gd name="T73" fmla="*/ 1786 h 2353"/>
              <a:gd name="T74" fmla="*/ 943 w 1866"/>
              <a:gd name="T75" fmla="*/ 1838 h 2353"/>
              <a:gd name="T76" fmla="*/ 891 w 1866"/>
              <a:gd name="T77" fmla="*/ 1889 h 2353"/>
              <a:gd name="T78" fmla="*/ 840 w 1866"/>
              <a:gd name="T79" fmla="*/ 1906 h 2353"/>
              <a:gd name="T80" fmla="*/ 788 w 1866"/>
              <a:gd name="T81" fmla="*/ 1958 h 2353"/>
              <a:gd name="T82" fmla="*/ 737 w 1866"/>
              <a:gd name="T83" fmla="*/ 1992 h 2353"/>
              <a:gd name="T84" fmla="*/ 686 w 1866"/>
              <a:gd name="T85" fmla="*/ 2026 h 2353"/>
              <a:gd name="T86" fmla="*/ 634 w 1866"/>
              <a:gd name="T87" fmla="*/ 2043 h 2353"/>
              <a:gd name="T88" fmla="*/ 566 w 1866"/>
              <a:gd name="T89" fmla="*/ 2095 h 2353"/>
              <a:gd name="T90" fmla="*/ 514 w 1866"/>
              <a:gd name="T91" fmla="*/ 2146 h 2353"/>
              <a:gd name="T92" fmla="*/ 463 w 1866"/>
              <a:gd name="T93" fmla="*/ 2163 h 2353"/>
              <a:gd name="T94" fmla="*/ 394 w 1866"/>
              <a:gd name="T95" fmla="*/ 2215 h 2353"/>
              <a:gd name="T96" fmla="*/ 326 w 1866"/>
              <a:gd name="T97" fmla="*/ 2249 h 2353"/>
              <a:gd name="T98" fmla="*/ 274 w 1866"/>
              <a:gd name="T99" fmla="*/ 2266 h 2353"/>
              <a:gd name="T100" fmla="*/ 171 w 1866"/>
              <a:gd name="T101" fmla="*/ 2266 h 2353"/>
              <a:gd name="T102" fmla="*/ 103 w 1866"/>
              <a:gd name="T103" fmla="*/ 2301 h 2353"/>
              <a:gd name="T104" fmla="*/ 51 w 1866"/>
              <a:gd name="T105" fmla="*/ 2318 h 2353"/>
              <a:gd name="T106" fmla="*/ 0 w 1866"/>
              <a:gd name="T107" fmla="*/ 2352 h 2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866" h="2353">
                <a:moveTo>
                  <a:pt x="1865" y="0"/>
                </a:moveTo>
                <a:lnTo>
                  <a:pt x="1800" y="21"/>
                </a:lnTo>
                <a:lnTo>
                  <a:pt x="1783" y="72"/>
                </a:lnTo>
                <a:lnTo>
                  <a:pt x="1748" y="123"/>
                </a:lnTo>
                <a:lnTo>
                  <a:pt x="1731" y="175"/>
                </a:lnTo>
                <a:lnTo>
                  <a:pt x="1714" y="226"/>
                </a:lnTo>
                <a:lnTo>
                  <a:pt x="1680" y="278"/>
                </a:lnTo>
                <a:lnTo>
                  <a:pt x="1663" y="329"/>
                </a:lnTo>
                <a:lnTo>
                  <a:pt x="1646" y="381"/>
                </a:lnTo>
                <a:lnTo>
                  <a:pt x="1611" y="432"/>
                </a:lnTo>
                <a:lnTo>
                  <a:pt x="1594" y="483"/>
                </a:lnTo>
                <a:lnTo>
                  <a:pt x="1594" y="535"/>
                </a:lnTo>
                <a:lnTo>
                  <a:pt x="1577" y="586"/>
                </a:lnTo>
                <a:lnTo>
                  <a:pt x="1543" y="638"/>
                </a:lnTo>
                <a:lnTo>
                  <a:pt x="1526" y="689"/>
                </a:lnTo>
                <a:lnTo>
                  <a:pt x="1526" y="741"/>
                </a:lnTo>
                <a:lnTo>
                  <a:pt x="1508" y="792"/>
                </a:lnTo>
                <a:lnTo>
                  <a:pt x="1508" y="843"/>
                </a:lnTo>
                <a:lnTo>
                  <a:pt x="1491" y="895"/>
                </a:lnTo>
                <a:lnTo>
                  <a:pt x="1491" y="946"/>
                </a:lnTo>
                <a:lnTo>
                  <a:pt x="1491" y="998"/>
                </a:lnTo>
                <a:lnTo>
                  <a:pt x="1457" y="1049"/>
                </a:lnTo>
                <a:lnTo>
                  <a:pt x="1457" y="1101"/>
                </a:lnTo>
                <a:lnTo>
                  <a:pt x="1440" y="1152"/>
                </a:lnTo>
                <a:lnTo>
                  <a:pt x="1406" y="1203"/>
                </a:lnTo>
                <a:lnTo>
                  <a:pt x="1388" y="1255"/>
                </a:lnTo>
                <a:lnTo>
                  <a:pt x="1371" y="1306"/>
                </a:lnTo>
                <a:lnTo>
                  <a:pt x="1354" y="1358"/>
                </a:lnTo>
                <a:lnTo>
                  <a:pt x="1320" y="1409"/>
                </a:lnTo>
                <a:lnTo>
                  <a:pt x="1303" y="1461"/>
                </a:lnTo>
                <a:lnTo>
                  <a:pt x="1251" y="1512"/>
                </a:lnTo>
                <a:lnTo>
                  <a:pt x="1217" y="1563"/>
                </a:lnTo>
                <a:lnTo>
                  <a:pt x="1183" y="1615"/>
                </a:lnTo>
                <a:lnTo>
                  <a:pt x="1148" y="1666"/>
                </a:lnTo>
                <a:lnTo>
                  <a:pt x="1097" y="1701"/>
                </a:lnTo>
                <a:lnTo>
                  <a:pt x="1046" y="1752"/>
                </a:lnTo>
                <a:lnTo>
                  <a:pt x="994" y="1786"/>
                </a:lnTo>
                <a:lnTo>
                  <a:pt x="943" y="1838"/>
                </a:lnTo>
                <a:lnTo>
                  <a:pt x="891" y="1889"/>
                </a:lnTo>
                <a:lnTo>
                  <a:pt x="840" y="1906"/>
                </a:lnTo>
                <a:lnTo>
                  <a:pt x="788" y="1958"/>
                </a:lnTo>
                <a:lnTo>
                  <a:pt x="737" y="1992"/>
                </a:lnTo>
                <a:lnTo>
                  <a:pt x="686" y="2026"/>
                </a:lnTo>
                <a:lnTo>
                  <a:pt x="634" y="2043"/>
                </a:lnTo>
                <a:lnTo>
                  <a:pt x="566" y="2095"/>
                </a:lnTo>
                <a:lnTo>
                  <a:pt x="514" y="2146"/>
                </a:lnTo>
                <a:lnTo>
                  <a:pt x="463" y="2163"/>
                </a:lnTo>
                <a:lnTo>
                  <a:pt x="394" y="2215"/>
                </a:lnTo>
                <a:lnTo>
                  <a:pt x="326" y="2249"/>
                </a:lnTo>
                <a:lnTo>
                  <a:pt x="274" y="2266"/>
                </a:lnTo>
                <a:lnTo>
                  <a:pt x="171" y="2266"/>
                </a:lnTo>
                <a:lnTo>
                  <a:pt x="103" y="2301"/>
                </a:lnTo>
                <a:lnTo>
                  <a:pt x="51" y="2318"/>
                </a:lnTo>
                <a:lnTo>
                  <a:pt x="0" y="2352"/>
                </a:lnTo>
              </a:path>
            </a:pathLst>
          </a:custGeom>
          <a:noFill/>
          <a:ln w="101600" cap="rnd" cmpd="sng">
            <a:solidFill>
              <a:schemeClr val="hlink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387" name="Freeform 11"/>
          <p:cNvSpPr>
            <a:spLocks/>
          </p:cNvSpPr>
          <p:nvPr/>
        </p:nvSpPr>
        <p:spPr bwMode="auto">
          <a:xfrm>
            <a:off x="3786188" y="2390775"/>
            <a:ext cx="1443037" cy="1939925"/>
          </a:xfrm>
          <a:custGeom>
            <a:avLst/>
            <a:gdLst>
              <a:gd name="T0" fmla="*/ 1056 w 1057"/>
              <a:gd name="T1" fmla="*/ 0 h 1256"/>
              <a:gd name="T2" fmla="*/ 1005 w 1057"/>
              <a:gd name="T3" fmla="*/ 38 h 1256"/>
              <a:gd name="T4" fmla="*/ 970 w 1057"/>
              <a:gd name="T5" fmla="*/ 89 h 1256"/>
              <a:gd name="T6" fmla="*/ 919 w 1057"/>
              <a:gd name="T7" fmla="*/ 141 h 1256"/>
              <a:gd name="T8" fmla="*/ 867 w 1057"/>
              <a:gd name="T9" fmla="*/ 175 h 1256"/>
              <a:gd name="T10" fmla="*/ 816 w 1057"/>
              <a:gd name="T11" fmla="*/ 209 h 1256"/>
              <a:gd name="T12" fmla="*/ 765 w 1057"/>
              <a:gd name="T13" fmla="*/ 243 h 1256"/>
              <a:gd name="T14" fmla="*/ 713 w 1057"/>
              <a:gd name="T15" fmla="*/ 261 h 1256"/>
              <a:gd name="T16" fmla="*/ 662 w 1057"/>
              <a:gd name="T17" fmla="*/ 295 h 1256"/>
              <a:gd name="T18" fmla="*/ 610 w 1057"/>
              <a:gd name="T19" fmla="*/ 312 h 1256"/>
              <a:gd name="T20" fmla="*/ 576 w 1057"/>
              <a:gd name="T21" fmla="*/ 363 h 1256"/>
              <a:gd name="T22" fmla="*/ 525 w 1057"/>
              <a:gd name="T23" fmla="*/ 381 h 1256"/>
              <a:gd name="T24" fmla="*/ 473 w 1057"/>
              <a:gd name="T25" fmla="*/ 398 h 1256"/>
              <a:gd name="T26" fmla="*/ 353 w 1057"/>
              <a:gd name="T27" fmla="*/ 415 h 1256"/>
              <a:gd name="T28" fmla="*/ 302 w 1057"/>
              <a:gd name="T29" fmla="*/ 449 h 1256"/>
              <a:gd name="T30" fmla="*/ 250 w 1057"/>
              <a:gd name="T31" fmla="*/ 483 h 1256"/>
              <a:gd name="T32" fmla="*/ 216 w 1057"/>
              <a:gd name="T33" fmla="*/ 535 h 1256"/>
              <a:gd name="T34" fmla="*/ 182 w 1057"/>
              <a:gd name="T35" fmla="*/ 586 h 1256"/>
              <a:gd name="T36" fmla="*/ 165 w 1057"/>
              <a:gd name="T37" fmla="*/ 638 h 1256"/>
              <a:gd name="T38" fmla="*/ 147 w 1057"/>
              <a:gd name="T39" fmla="*/ 689 h 1256"/>
              <a:gd name="T40" fmla="*/ 147 w 1057"/>
              <a:gd name="T41" fmla="*/ 741 h 1256"/>
              <a:gd name="T42" fmla="*/ 113 w 1057"/>
              <a:gd name="T43" fmla="*/ 792 h 1256"/>
              <a:gd name="T44" fmla="*/ 113 w 1057"/>
              <a:gd name="T45" fmla="*/ 843 h 1256"/>
              <a:gd name="T46" fmla="*/ 79 w 1057"/>
              <a:gd name="T47" fmla="*/ 895 h 1256"/>
              <a:gd name="T48" fmla="*/ 79 w 1057"/>
              <a:gd name="T49" fmla="*/ 946 h 1256"/>
              <a:gd name="T50" fmla="*/ 62 w 1057"/>
              <a:gd name="T51" fmla="*/ 998 h 1256"/>
              <a:gd name="T52" fmla="*/ 45 w 1057"/>
              <a:gd name="T53" fmla="*/ 1049 h 1256"/>
              <a:gd name="T54" fmla="*/ 45 w 1057"/>
              <a:gd name="T55" fmla="*/ 1101 h 1256"/>
              <a:gd name="T56" fmla="*/ 27 w 1057"/>
              <a:gd name="T57" fmla="*/ 1152 h 1256"/>
              <a:gd name="T58" fmla="*/ 10 w 1057"/>
              <a:gd name="T59" fmla="*/ 1203 h 1256"/>
              <a:gd name="T60" fmla="*/ 10 w 1057"/>
              <a:gd name="T61" fmla="*/ 1255 h 1256"/>
              <a:gd name="T62" fmla="*/ 0 w 1057"/>
              <a:gd name="T63" fmla="*/ 1248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57" h="1256">
                <a:moveTo>
                  <a:pt x="1056" y="0"/>
                </a:moveTo>
                <a:lnTo>
                  <a:pt x="1005" y="38"/>
                </a:lnTo>
                <a:lnTo>
                  <a:pt x="970" y="89"/>
                </a:lnTo>
                <a:lnTo>
                  <a:pt x="919" y="141"/>
                </a:lnTo>
                <a:lnTo>
                  <a:pt x="867" y="175"/>
                </a:lnTo>
                <a:lnTo>
                  <a:pt x="816" y="209"/>
                </a:lnTo>
                <a:lnTo>
                  <a:pt x="765" y="243"/>
                </a:lnTo>
                <a:lnTo>
                  <a:pt x="713" y="261"/>
                </a:lnTo>
                <a:lnTo>
                  <a:pt x="662" y="295"/>
                </a:lnTo>
                <a:lnTo>
                  <a:pt x="610" y="312"/>
                </a:lnTo>
                <a:lnTo>
                  <a:pt x="576" y="363"/>
                </a:lnTo>
                <a:lnTo>
                  <a:pt x="525" y="381"/>
                </a:lnTo>
                <a:lnTo>
                  <a:pt x="473" y="398"/>
                </a:lnTo>
                <a:lnTo>
                  <a:pt x="353" y="415"/>
                </a:lnTo>
                <a:lnTo>
                  <a:pt x="302" y="449"/>
                </a:lnTo>
                <a:lnTo>
                  <a:pt x="250" y="483"/>
                </a:lnTo>
                <a:lnTo>
                  <a:pt x="216" y="535"/>
                </a:lnTo>
                <a:lnTo>
                  <a:pt x="182" y="586"/>
                </a:lnTo>
                <a:lnTo>
                  <a:pt x="165" y="638"/>
                </a:lnTo>
                <a:lnTo>
                  <a:pt x="147" y="689"/>
                </a:lnTo>
                <a:lnTo>
                  <a:pt x="147" y="741"/>
                </a:lnTo>
                <a:lnTo>
                  <a:pt x="113" y="792"/>
                </a:lnTo>
                <a:lnTo>
                  <a:pt x="113" y="843"/>
                </a:lnTo>
                <a:lnTo>
                  <a:pt x="79" y="895"/>
                </a:lnTo>
                <a:lnTo>
                  <a:pt x="79" y="946"/>
                </a:lnTo>
                <a:lnTo>
                  <a:pt x="62" y="998"/>
                </a:lnTo>
                <a:lnTo>
                  <a:pt x="45" y="1049"/>
                </a:lnTo>
                <a:lnTo>
                  <a:pt x="45" y="1101"/>
                </a:lnTo>
                <a:lnTo>
                  <a:pt x="27" y="1152"/>
                </a:lnTo>
                <a:lnTo>
                  <a:pt x="10" y="1203"/>
                </a:lnTo>
                <a:lnTo>
                  <a:pt x="10" y="1255"/>
                </a:lnTo>
                <a:lnTo>
                  <a:pt x="0" y="1248"/>
                </a:lnTo>
              </a:path>
            </a:pathLst>
          </a:custGeom>
          <a:noFill/>
          <a:ln w="762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388" name="Freeform 12"/>
          <p:cNvSpPr>
            <a:spLocks/>
          </p:cNvSpPr>
          <p:nvPr/>
        </p:nvSpPr>
        <p:spPr bwMode="auto">
          <a:xfrm>
            <a:off x="3786188" y="2390775"/>
            <a:ext cx="1443037" cy="1928813"/>
          </a:xfrm>
          <a:custGeom>
            <a:avLst/>
            <a:gdLst>
              <a:gd name="T0" fmla="*/ 1056 w 1057"/>
              <a:gd name="T1" fmla="*/ 0 h 1249"/>
              <a:gd name="T2" fmla="*/ 1056 w 1057"/>
              <a:gd name="T3" fmla="*/ 55 h 1249"/>
              <a:gd name="T4" fmla="*/ 1005 w 1057"/>
              <a:gd name="T5" fmla="*/ 89 h 1249"/>
              <a:gd name="T6" fmla="*/ 1005 w 1057"/>
              <a:gd name="T7" fmla="*/ 141 h 1249"/>
              <a:gd name="T8" fmla="*/ 970 w 1057"/>
              <a:gd name="T9" fmla="*/ 192 h 1249"/>
              <a:gd name="T10" fmla="*/ 936 w 1057"/>
              <a:gd name="T11" fmla="*/ 243 h 1249"/>
              <a:gd name="T12" fmla="*/ 902 w 1057"/>
              <a:gd name="T13" fmla="*/ 295 h 1249"/>
              <a:gd name="T14" fmla="*/ 885 w 1057"/>
              <a:gd name="T15" fmla="*/ 346 h 1249"/>
              <a:gd name="T16" fmla="*/ 867 w 1057"/>
              <a:gd name="T17" fmla="*/ 398 h 1249"/>
              <a:gd name="T18" fmla="*/ 850 w 1057"/>
              <a:gd name="T19" fmla="*/ 449 h 1249"/>
              <a:gd name="T20" fmla="*/ 833 w 1057"/>
              <a:gd name="T21" fmla="*/ 501 h 1249"/>
              <a:gd name="T22" fmla="*/ 799 w 1057"/>
              <a:gd name="T23" fmla="*/ 552 h 1249"/>
              <a:gd name="T24" fmla="*/ 799 w 1057"/>
              <a:gd name="T25" fmla="*/ 603 h 1249"/>
              <a:gd name="T26" fmla="*/ 799 w 1057"/>
              <a:gd name="T27" fmla="*/ 655 h 1249"/>
              <a:gd name="T28" fmla="*/ 799 w 1057"/>
              <a:gd name="T29" fmla="*/ 706 h 1249"/>
              <a:gd name="T30" fmla="*/ 765 w 1057"/>
              <a:gd name="T31" fmla="*/ 758 h 1249"/>
              <a:gd name="T32" fmla="*/ 730 w 1057"/>
              <a:gd name="T33" fmla="*/ 809 h 1249"/>
              <a:gd name="T34" fmla="*/ 730 w 1057"/>
              <a:gd name="T35" fmla="*/ 861 h 1249"/>
              <a:gd name="T36" fmla="*/ 696 w 1057"/>
              <a:gd name="T37" fmla="*/ 912 h 1249"/>
              <a:gd name="T38" fmla="*/ 662 w 1057"/>
              <a:gd name="T39" fmla="*/ 963 h 1249"/>
              <a:gd name="T40" fmla="*/ 662 w 1057"/>
              <a:gd name="T41" fmla="*/ 1015 h 1249"/>
              <a:gd name="T42" fmla="*/ 610 w 1057"/>
              <a:gd name="T43" fmla="*/ 1066 h 1249"/>
              <a:gd name="T44" fmla="*/ 576 w 1057"/>
              <a:gd name="T45" fmla="*/ 1118 h 1249"/>
              <a:gd name="T46" fmla="*/ 422 w 1057"/>
              <a:gd name="T47" fmla="*/ 1169 h 1249"/>
              <a:gd name="T48" fmla="*/ 370 w 1057"/>
              <a:gd name="T49" fmla="*/ 1186 h 1249"/>
              <a:gd name="T50" fmla="*/ 250 w 1057"/>
              <a:gd name="T51" fmla="*/ 1186 h 1249"/>
              <a:gd name="T52" fmla="*/ 199 w 1057"/>
              <a:gd name="T53" fmla="*/ 1186 h 1249"/>
              <a:gd name="T54" fmla="*/ 96 w 1057"/>
              <a:gd name="T55" fmla="*/ 1221 h 1249"/>
              <a:gd name="T56" fmla="*/ 45 w 1057"/>
              <a:gd name="T57" fmla="*/ 1238 h 1249"/>
              <a:gd name="T58" fmla="*/ 0 w 1057"/>
              <a:gd name="T59" fmla="*/ 1248 h 1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57" h="1249">
                <a:moveTo>
                  <a:pt x="1056" y="0"/>
                </a:moveTo>
                <a:lnTo>
                  <a:pt x="1056" y="55"/>
                </a:lnTo>
                <a:lnTo>
                  <a:pt x="1005" y="89"/>
                </a:lnTo>
                <a:lnTo>
                  <a:pt x="1005" y="141"/>
                </a:lnTo>
                <a:lnTo>
                  <a:pt x="970" y="192"/>
                </a:lnTo>
                <a:lnTo>
                  <a:pt x="936" y="243"/>
                </a:lnTo>
                <a:lnTo>
                  <a:pt x="902" y="295"/>
                </a:lnTo>
                <a:lnTo>
                  <a:pt x="885" y="346"/>
                </a:lnTo>
                <a:lnTo>
                  <a:pt x="867" y="398"/>
                </a:lnTo>
                <a:lnTo>
                  <a:pt x="850" y="449"/>
                </a:lnTo>
                <a:lnTo>
                  <a:pt x="833" y="501"/>
                </a:lnTo>
                <a:lnTo>
                  <a:pt x="799" y="552"/>
                </a:lnTo>
                <a:lnTo>
                  <a:pt x="799" y="603"/>
                </a:lnTo>
                <a:lnTo>
                  <a:pt x="799" y="655"/>
                </a:lnTo>
                <a:lnTo>
                  <a:pt x="799" y="706"/>
                </a:lnTo>
                <a:lnTo>
                  <a:pt x="765" y="758"/>
                </a:lnTo>
                <a:lnTo>
                  <a:pt x="730" y="809"/>
                </a:lnTo>
                <a:lnTo>
                  <a:pt x="730" y="861"/>
                </a:lnTo>
                <a:lnTo>
                  <a:pt x="696" y="912"/>
                </a:lnTo>
                <a:lnTo>
                  <a:pt x="662" y="963"/>
                </a:lnTo>
                <a:lnTo>
                  <a:pt x="662" y="1015"/>
                </a:lnTo>
                <a:lnTo>
                  <a:pt x="610" y="1066"/>
                </a:lnTo>
                <a:lnTo>
                  <a:pt x="576" y="1118"/>
                </a:lnTo>
                <a:lnTo>
                  <a:pt x="422" y="1169"/>
                </a:lnTo>
                <a:lnTo>
                  <a:pt x="370" y="1186"/>
                </a:lnTo>
                <a:lnTo>
                  <a:pt x="250" y="1186"/>
                </a:lnTo>
                <a:lnTo>
                  <a:pt x="199" y="1186"/>
                </a:lnTo>
                <a:lnTo>
                  <a:pt x="96" y="1221"/>
                </a:lnTo>
                <a:lnTo>
                  <a:pt x="45" y="1238"/>
                </a:lnTo>
                <a:lnTo>
                  <a:pt x="0" y="1248"/>
                </a:lnTo>
              </a:path>
            </a:pathLst>
          </a:custGeom>
          <a:noFill/>
          <a:ln w="762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389" name="Oval 13"/>
          <p:cNvSpPr>
            <a:spLocks noChangeArrowheads="1"/>
          </p:cNvSpPr>
          <p:nvPr/>
        </p:nvSpPr>
        <p:spPr bwMode="auto">
          <a:xfrm>
            <a:off x="3659188" y="4473575"/>
            <a:ext cx="120650" cy="61913"/>
          </a:xfrm>
          <a:prstGeom prst="ellipse">
            <a:avLst/>
          </a:prstGeom>
          <a:solidFill>
            <a:srgbClr val="FE9B03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394" name="Rectangle 18"/>
          <p:cNvSpPr>
            <a:spLocks noChangeArrowheads="1"/>
          </p:cNvSpPr>
          <p:nvPr/>
        </p:nvSpPr>
        <p:spPr bwMode="auto">
          <a:xfrm>
            <a:off x="161925" y="42863"/>
            <a:ext cx="3901296" cy="243574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1901" tIns="40232" rIns="81901" bIns="40232">
            <a:spAutoFit/>
          </a:bodyPr>
          <a:lstStyle/>
          <a:p>
            <a:pPr defTabSz="688975" eaLnBrk="0" hangingPunct="0"/>
            <a:r>
              <a:rPr lang="it-IT" sz="5400" i="0" dirty="0">
                <a:solidFill>
                  <a:srgbClr val="F0F43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QU.A.RT.</a:t>
            </a:r>
            <a:endParaRPr lang="it-IT" sz="3300" i="0" dirty="0">
              <a:solidFill>
                <a:srgbClr val="F0F43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</a:endParaRPr>
          </a:p>
          <a:p>
            <a:pPr defTabSz="688975" eaLnBrk="0" hangingPunct="0"/>
            <a:r>
              <a:rPr lang="it-IT" sz="3300" i="0" dirty="0">
                <a:solidFill>
                  <a:srgbClr val="F0F43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Quadrantectomia</a:t>
            </a:r>
          </a:p>
          <a:p>
            <a:pPr defTabSz="688975" eaLnBrk="0" hangingPunct="0"/>
            <a:r>
              <a:rPr lang="it-IT" sz="3300" i="0" dirty="0">
                <a:solidFill>
                  <a:srgbClr val="F0F43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Dissezione ascellare.</a:t>
            </a:r>
          </a:p>
          <a:p>
            <a:pPr defTabSz="688975" eaLnBrk="0" hangingPunct="0"/>
            <a:r>
              <a:rPr lang="it-IT" sz="3300" i="0" dirty="0">
                <a:solidFill>
                  <a:srgbClr val="F0F43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Radioterapia esterna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BDB8D773-18DB-4218-84E3-8F28656C46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149225" y="1709738"/>
            <a:ext cx="457200" cy="4175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927" tIns="52232" rIns="102927" bIns="52232">
            <a:spAutoFit/>
          </a:bodyPr>
          <a:lstStyle/>
          <a:p>
            <a:pPr algn="ctr" defTabSz="1123950" eaLnBrk="0" hangingPunct="0">
              <a:lnSpc>
                <a:spcPct val="85000"/>
              </a:lnSpc>
              <a:spcBef>
                <a:spcPct val="25000"/>
              </a:spcBef>
              <a:defRPr/>
            </a:pPr>
            <a:r>
              <a:rPr lang="en-US" sz="2400" i="0">
                <a:effectLst>
                  <a:outerShdw blurRad="38100" dist="38100" dir="2700000" algn="tl">
                    <a:srgbClr val="000000"/>
                  </a:outerShdw>
                </a:effectLst>
                <a:latin typeface="Gill Sans" pitchFamily="34" charset="0"/>
              </a:rPr>
              <a:t>%</a:t>
            </a: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8062913" y="6342063"/>
            <a:ext cx="706437" cy="4143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927" tIns="52232" rIns="102927" bIns="52232">
            <a:spAutoFit/>
          </a:bodyPr>
          <a:lstStyle/>
          <a:p>
            <a:pPr defTabSz="1123950" eaLnBrk="0" hangingPunct="0">
              <a:defRPr/>
            </a:pPr>
            <a:r>
              <a:rPr lang="en-US" sz="2000" i="0">
                <a:effectLst>
                  <a:outerShdw blurRad="38100" dist="38100" dir="2700000" algn="tl">
                    <a:srgbClr val="000000"/>
                  </a:outerShdw>
                </a:effectLst>
                <a:latin typeface="Gill Sans" pitchFamily="34" charset="0"/>
              </a:rPr>
              <a:t>years</a:t>
            </a: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4916488" y="2054225"/>
            <a:ext cx="3736975" cy="1059592"/>
          </a:xfrm>
          <a:prstGeom prst="rect">
            <a:avLst/>
          </a:prstGeom>
          <a:noFill/>
          <a:ln>
            <a:noFill/>
          </a:ln>
          <a:effectLst/>
        </p:spPr>
        <p:txBody>
          <a:bodyPr lIns="102927" tIns="52232" rIns="102927" bIns="52232">
            <a:spAutoFit/>
          </a:bodyPr>
          <a:lstStyle/>
          <a:p>
            <a:pPr defTabSz="1123950" eaLnBrk="0" hangingPunct="0">
              <a:defRPr/>
            </a:pPr>
            <a:r>
              <a:rPr lang="en-US" sz="20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Quadrantectomy</a:t>
            </a:r>
            <a:r>
              <a:rPr lang="en-US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 +</a:t>
            </a:r>
          </a:p>
          <a:p>
            <a:pPr defTabSz="1123950" eaLnBrk="0" hangingPunct="0">
              <a:defRPr/>
            </a:pPr>
            <a:r>
              <a:rPr lang="en-US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Axillary dissection +</a:t>
            </a:r>
          </a:p>
          <a:p>
            <a:pPr defTabSz="1123950" eaLnBrk="0" hangingPunct="0">
              <a:defRPr/>
            </a:pPr>
            <a:r>
              <a:rPr lang="en-US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Radiotherapy  </a:t>
            </a:r>
            <a:r>
              <a:rPr lang="en-US" sz="22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(133 / 352)</a:t>
            </a:r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3003550" y="3630613"/>
            <a:ext cx="2496952" cy="4440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927" tIns="52232" rIns="102927" bIns="52232">
            <a:spAutoFit/>
          </a:bodyPr>
          <a:lstStyle/>
          <a:p>
            <a:pPr defTabSz="1123950" eaLnBrk="0" hangingPunct="0">
              <a:defRPr/>
            </a:pPr>
            <a:r>
              <a:rPr lang="en-US" sz="2200" i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Halsted (134 / 349)</a:t>
            </a:r>
          </a:p>
        </p:txBody>
      </p:sp>
      <p:grpSp>
        <p:nvGrpSpPr>
          <p:cNvPr id="316422" name="Group 6"/>
          <p:cNvGrpSpPr>
            <a:grpSpLocks/>
          </p:cNvGrpSpPr>
          <p:nvPr/>
        </p:nvGrpSpPr>
        <p:grpSpPr bwMode="auto">
          <a:xfrm>
            <a:off x="946150" y="5686425"/>
            <a:ext cx="312738" cy="365125"/>
            <a:chOff x="693" y="3701"/>
            <a:chExt cx="229" cy="238"/>
          </a:xfrm>
        </p:grpSpPr>
        <p:sp>
          <p:nvSpPr>
            <p:cNvPr id="96263" name="Line 7"/>
            <p:cNvSpPr>
              <a:spLocks noChangeShapeType="1"/>
            </p:cNvSpPr>
            <p:nvPr/>
          </p:nvSpPr>
          <p:spPr bwMode="auto">
            <a:xfrm flipV="1">
              <a:off x="693" y="3701"/>
              <a:ext cx="229" cy="1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6264" name="Line 8"/>
            <p:cNvSpPr>
              <a:spLocks noChangeShapeType="1"/>
            </p:cNvSpPr>
            <p:nvPr/>
          </p:nvSpPr>
          <p:spPr bwMode="auto">
            <a:xfrm flipV="1">
              <a:off x="693" y="3756"/>
              <a:ext cx="229" cy="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6265" name="Freeform 9"/>
          <p:cNvSpPr>
            <a:spLocks/>
          </p:cNvSpPr>
          <p:nvPr/>
        </p:nvSpPr>
        <p:spPr bwMode="auto">
          <a:xfrm>
            <a:off x="1042988" y="1744663"/>
            <a:ext cx="39687" cy="4354512"/>
          </a:xfrm>
          <a:custGeom>
            <a:avLst/>
            <a:gdLst>
              <a:gd name="T0" fmla="*/ 28 w 29"/>
              <a:gd name="T1" fmla="*/ 0 h 2834"/>
              <a:gd name="T2" fmla="*/ 28 w 29"/>
              <a:gd name="T3" fmla="*/ 2833 h 2834"/>
              <a:gd name="T4" fmla="*/ 0 w 29"/>
              <a:gd name="T5" fmla="*/ 2833 h 2834"/>
              <a:gd name="T6" fmla="*/ 0 w 29"/>
              <a:gd name="T7" fmla="*/ 0 h 2834"/>
              <a:gd name="T8" fmla="*/ 28 w 29"/>
              <a:gd name="T9" fmla="*/ 0 h 2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2834">
                <a:moveTo>
                  <a:pt x="28" y="0"/>
                </a:moveTo>
                <a:lnTo>
                  <a:pt x="28" y="2833"/>
                </a:lnTo>
                <a:lnTo>
                  <a:pt x="0" y="2833"/>
                </a:lnTo>
                <a:lnTo>
                  <a:pt x="0" y="0"/>
                </a:lnTo>
                <a:lnTo>
                  <a:pt x="28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66" name="Freeform 10"/>
          <p:cNvSpPr>
            <a:spLocks/>
          </p:cNvSpPr>
          <p:nvPr/>
        </p:nvSpPr>
        <p:spPr bwMode="auto">
          <a:xfrm>
            <a:off x="1022350" y="5495925"/>
            <a:ext cx="41275" cy="25400"/>
          </a:xfrm>
          <a:custGeom>
            <a:avLst/>
            <a:gdLst>
              <a:gd name="T0" fmla="*/ 30 w 31"/>
              <a:gd name="T1" fmla="*/ 16 h 17"/>
              <a:gd name="T2" fmla="*/ 0 w 31"/>
              <a:gd name="T3" fmla="*/ 16 h 17"/>
              <a:gd name="T4" fmla="*/ 0 w 31"/>
              <a:gd name="T5" fmla="*/ 0 h 17"/>
              <a:gd name="T6" fmla="*/ 30 w 31"/>
              <a:gd name="T7" fmla="*/ 0 h 17"/>
              <a:gd name="T8" fmla="*/ 30 w 31"/>
              <a:gd name="T9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17">
                <a:moveTo>
                  <a:pt x="30" y="16"/>
                </a:moveTo>
                <a:lnTo>
                  <a:pt x="0" y="16"/>
                </a:lnTo>
                <a:lnTo>
                  <a:pt x="0" y="0"/>
                </a:lnTo>
                <a:lnTo>
                  <a:pt x="30" y="0"/>
                </a:lnTo>
                <a:lnTo>
                  <a:pt x="30" y="16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67" name="Freeform 11"/>
          <p:cNvSpPr>
            <a:spLocks/>
          </p:cNvSpPr>
          <p:nvPr/>
        </p:nvSpPr>
        <p:spPr bwMode="auto">
          <a:xfrm>
            <a:off x="1022350" y="4868863"/>
            <a:ext cx="41275" cy="25400"/>
          </a:xfrm>
          <a:custGeom>
            <a:avLst/>
            <a:gdLst>
              <a:gd name="T0" fmla="*/ 30 w 31"/>
              <a:gd name="T1" fmla="*/ 16 h 17"/>
              <a:gd name="T2" fmla="*/ 0 w 31"/>
              <a:gd name="T3" fmla="*/ 16 h 17"/>
              <a:gd name="T4" fmla="*/ 0 w 31"/>
              <a:gd name="T5" fmla="*/ 0 h 17"/>
              <a:gd name="T6" fmla="*/ 30 w 31"/>
              <a:gd name="T7" fmla="*/ 0 h 17"/>
              <a:gd name="T8" fmla="*/ 30 w 31"/>
              <a:gd name="T9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17">
                <a:moveTo>
                  <a:pt x="30" y="16"/>
                </a:moveTo>
                <a:lnTo>
                  <a:pt x="0" y="16"/>
                </a:lnTo>
                <a:lnTo>
                  <a:pt x="0" y="0"/>
                </a:lnTo>
                <a:lnTo>
                  <a:pt x="30" y="0"/>
                </a:lnTo>
                <a:lnTo>
                  <a:pt x="30" y="16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68" name="Freeform 12"/>
          <p:cNvSpPr>
            <a:spLocks/>
          </p:cNvSpPr>
          <p:nvPr/>
        </p:nvSpPr>
        <p:spPr bwMode="auto">
          <a:xfrm>
            <a:off x="1022350" y="4240213"/>
            <a:ext cx="41275" cy="25400"/>
          </a:xfrm>
          <a:custGeom>
            <a:avLst/>
            <a:gdLst>
              <a:gd name="T0" fmla="*/ 30 w 31"/>
              <a:gd name="T1" fmla="*/ 16 h 17"/>
              <a:gd name="T2" fmla="*/ 0 w 31"/>
              <a:gd name="T3" fmla="*/ 16 h 17"/>
              <a:gd name="T4" fmla="*/ 0 w 31"/>
              <a:gd name="T5" fmla="*/ 0 h 17"/>
              <a:gd name="T6" fmla="*/ 30 w 31"/>
              <a:gd name="T7" fmla="*/ 0 h 17"/>
              <a:gd name="T8" fmla="*/ 30 w 31"/>
              <a:gd name="T9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17">
                <a:moveTo>
                  <a:pt x="30" y="16"/>
                </a:moveTo>
                <a:lnTo>
                  <a:pt x="0" y="16"/>
                </a:lnTo>
                <a:lnTo>
                  <a:pt x="0" y="0"/>
                </a:lnTo>
                <a:lnTo>
                  <a:pt x="30" y="0"/>
                </a:lnTo>
                <a:lnTo>
                  <a:pt x="30" y="16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69" name="Freeform 13"/>
          <p:cNvSpPr>
            <a:spLocks/>
          </p:cNvSpPr>
          <p:nvPr/>
        </p:nvSpPr>
        <p:spPr bwMode="auto">
          <a:xfrm>
            <a:off x="1022350" y="3614738"/>
            <a:ext cx="41275" cy="23812"/>
          </a:xfrm>
          <a:custGeom>
            <a:avLst/>
            <a:gdLst>
              <a:gd name="T0" fmla="*/ 30 w 31"/>
              <a:gd name="T1" fmla="*/ 14 h 15"/>
              <a:gd name="T2" fmla="*/ 0 w 31"/>
              <a:gd name="T3" fmla="*/ 14 h 15"/>
              <a:gd name="T4" fmla="*/ 0 w 31"/>
              <a:gd name="T5" fmla="*/ 0 h 15"/>
              <a:gd name="T6" fmla="*/ 30 w 31"/>
              <a:gd name="T7" fmla="*/ 0 h 15"/>
              <a:gd name="T8" fmla="*/ 30 w 31"/>
              <a:gd name="T9" fmla="*/ 1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15">
                <a:moveTo>
                  <a:pt x="30" y="14"/>
                </a:moveTo>
                <a:lnTo>
                  <a:pt x="0" y="14"/>
                </a:lnTo>
                <a:lnTo>
                  <a:pt x="0" y="0"/>
                </a:lnTo>
                <a:lnTo>
                  <a:pt x="30" y="0"/>
                </a:lnTo>
                <a:lnTo>
                  <a:pt x="30" y="14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1022350" y="2987675"/>
            <a:ext cx="41275" cy="23813"/>
          </a:xfrm>
          <a:custGeom>
            <a:avLst/>
            <a:gdLst>
              <a:gd name="T0" fmla="*/ 30 w 31"/>
              <a:gd name="T1" fmla="*/ 14 h 15"/>
              <a:gd name="T2" fmla="*/ 0 w 31"/>
              <a:gd name="T3" fmla="*/ 14 h 15"/>
              <a:gd name="T4" fmla="*/ 0 w 31"/>
              <a:gd name="T5" fmla="*/ 0 h 15"/>
              <a:gd name="T6" fmla="*/ 30 w 31"/>
              <a:gd name="T7" fmla="*/ 0 h 15"/>
              <a:gd name="T8" fmla="*/ 30 w 31"/>
              <a:gd name="T9" fmla="*/ 1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15">
                <a:moveTo>
                  <a:pt x="30" y="14"/>
                </a:moveTo>
                <a:lnTo>
                  <a:pt x="0" y="14"/>
                </a:lnTo>
                <a:lnTo>
                  <a:pt x="0" y="0"/>
                </a:lnTo>
                <a:lnTo>
                  <a:pt x="30" y="0"/>
                </a:lnTo>
                <a:lnTo>
                  <a:pt x="30" y="14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1" name="Freeform 15"/>
          <p:cNvSpPr>
            <a:spLocks/>
          </p:cNvSpPr>
          <p:nvPr/>
        </p:nvSpPr>
        <p:spPr bwMode="auto">
          <a:xfrm>
            <a:off x="1022350" y="2357438"/>
            <a:ext cx="41275" cy="26987"/>
          </a:xfrm>
          <a:custGeom>
            <a:avLst/>
            <a:gdLst>
              <a:gd name="T0" fmla="*/ 30 w 31"/>
              <a:gd name="T1" fmla="*/ 16 h 17"/>
              <a:gd name="T2" fmla="*/ 0 w 31"/>
              <a:gd name="T3" fmla="*/ 16 h 17"/>
              <a:gd name="T4" fmla="*/ 0 w 31"/>
              <a:gd name="T5" fmla="*/ 0 h 17"/>
              <a:gd name="T6" fmla="*/ 30 w 31"/>
              <a:gd name="T7" fmla="*/ 0 h 17"/>
              <a:gd name="T8" fmla="*/ 30 w 31"/>
              <a:gd name="T9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17">
                <a:moveTo>
                  <a:pt x="30" y="16"/>
                </a:moveTo>
                <a:lnTo>
                  <a:pt x="0" y="16"/>
                </a:lnTo>
                <a:lnTo>
                  <a:pt x="0" y="0"/>
                </a:lnTo>
                <a:lnTo>
                  <a:pt x="30" y="0"/>
                </a:lnTo>
                <a:lnTo>
                  <a:pt x="30" y="16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2" name="Freeform 16"/>
          <p:cNvSpPr>
            <a:spLocks/>
          </p:cNvSpPr>
          <p:nvPr/>
        </p:nvSpPr>
        <p:spPr bwMode="auto">
          <a:xfrm>
            <a:off x="1022350" y="1731963"/>
            <a:ext cx="41275" cy="25400"/>
          </a:xfrm>
          <a:custGeom>
            <a:avLst/>
            <a:gdLst>
              <a:gd name="T0" fmla="*/ 30 w 31"/>
              <a:gd name="T1" fmla="*/ 16 h 17"/>
              <a:gd name="T2" fmla="*/ 0 w 31"/>
              <a:gd name="T3" fmla="*/ 16 h 17"/>
              <a:gd name="T4" fmla="*/ 0 w 31"/>
              <a:gd name="T5" fmla="*/ 0 h 17"/>
              <a:gd name="T6" fmla="*/ 30 w 31"/>
              <a:gd name="T7" fmla="*/ 0 h 17"/>
              <a:gd name="T8" fmla="*/ 30 w 31"/>
              <a:gd name="T9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17">
                <a:moveTo>
                  <a:pt x="30" y="16"/>
                </a:moveTo>
                <a:lnTo>
                  <a:pt x="0" y="16"/>
                </a:lnTo>
                <a:lnTo>
                  <a:pt x="0" y="0"/>
                </a:lnTo>
                <a:lnTo>
                  <a:pt x="30" y="0"/>
                </a:lnTo>
                <a:lnTo>
                  <a:pt x="30" y="16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3" name="Freeform 17"/>
          <p:cNvSpPr>
            <a:spLocks/>
          </p:cNvSpPr>
          <p:nvPr/>
        </p:nvSpPr>
        <p:spPr bwMode="auto">
          <a:xfrm>
            <a:off x="831850" y="5438775"/>
            <a:ext cx="6350" cy="101600"/>
          </a:xfrm>
          <a:custGeom>
            <a:avLst/>
            <a:gdLst>
              <a:gd name="T0" fmla="*/ 0 w 4"/>
              <a:gd name="T1" fmla="*/ 0 h 66"/>
              <a:gd name="T2" fmla="*/ 0 w 4"/>
              <a:gd name="T3" fmla="*/ 65 h 66"/>
              <a:gd name="T4" fmla="*/ 3 w 4"/>
              <a:gd name="T5" fmla="*/ 65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66">
                <a:moveTo>
                  <a:pt x="0" y="0"/>
                </a:moveTo>
                <a:lnTo>
                  <a:pt x="0" y="65"/>
                </a:lnTo>
                <a:lnTo>
                  <a:pt x="3" y="65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4" name="Line 18"/>
          <p:cNvSpPr>
            <a:spLocks noChangeShapeType="1"/>
          </p:cNvSpPr>
          <p:nvPr/>
        </p:nvSpPr>
        <p:spPr bwMode="auto">
          <a:xfrm>
            <a:off x="836613" y="5426075"/>
            <a:ext cx="0" cy="10636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5" name="Freeform 19"/>
          <p:cNvSpPr>
            <a:spLocks/>
          </p:cNvSpPr>
          <p:nvPr/>
        </p:nvSpPr>
        <p:spPr bwMode="auto">
          <a:xfrm>
            <a:off x="777875" y="5419725"/>
            <a:ext cx="82550" cy="90488"/>
          </a:xfrm>
          <a:custGeom>
            <a:avLst/>
            <a:gdLst>
              <a:gd name="T0" fmla="*/ 45 w 61"/>
              <a:gd name="T1" fmla="*/ 0 h 59"/>
              <a:gd name="T2" fmla="*/ 0 w 61"/>
              <a:gd name="T3" fmla="*/ 58 h 59"/>
              <a:gd name="T4" fmla="*/ 60 w 61"/>
              <a:gd name="T5" fmla="*/ 5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" h="59">
                <a:moveTo>
                  <a:pt x="45" y="0"/>
                </a:moveTo>
                <a:lnTo>
                  <a:pt x="0" y="58"/>
                </a:lnTo>
                <a:lnTo>
                  <a:pt x="60" y="5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6" name="Line 20"/>
          <p:cNvSpPr>
            <a:spLocks noChangeShapeType="1"/>
          </p:cNvSpPr>
          <p:nvPr/>
        </p:nvSpPr>
        <p:spPr bwMode="auto">
          <a:xfrm flipH="1">
            <a:off x="777875" y="5445125"/>
            <a:ext cx="60325" cy="5715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7" name="Freeform 21"/>
          <p:cNvSpPr>
            <a:spLocks/>
          </p:cNvSpPr>
          <p:nvPr/>
        </p:nvSpPr>
        <p:spPr bwMode="auto">
          <a:xfrm>
            <a:off x="782638" y="5503863"/>
            <a:ext cx="77787" cy="6350"/>
          </a:xfrm>
          <a:custGeom>
            <a:avLst/>
            <a:gdLst>
              <a:gd name="T0" fmla="*/ 0 w 57"/>
              <a:gd name="T1" fmla="*/ 0 h 4"/>
              <a:gd name="T2" fmla="*/ 56 w 57"/>
              <a:gd name="T3" fmla="*/ 0 h 4"/>
              <a:gd name="T4" fmla="*/ 56 w 57"/>
              <a:gd name="T5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" h="4">
                <a:moveTo>
                  <a:pt x="0" y="0"/>
                </a:moveTo>
                <a:lnTo>
                  <a:pt x="56" y="0"/>
                </a:lnTo>
                <a:lnTo>
                  <a:pt x="56" y="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8" name="Freeform 22"/>
          <p:cNvSpPr>
            <a:spLocks/>
          </p:cNvSpPr>
          <p:nvPr/>
        </p:nvSpPr>
        <p:spPr bwMode="auto">
          <a:xfrm>
            <a:off x="885825" y="5419725"/>
            <a:ext cx="79375" cy="120650"/>
          </a:xfrm>
          <a:custGeom>
            <a:avLst/>
            <a:gdLst>
              <a:gd name="T0" fmla="*/ 25 w 58"/>
              <a:gd name="T1" fmla="*/ 0 h 78"/>
              <a:gd name="T2" fmla="*/ 12 w 58"/>
              <a:gd name="T3" fmla="*/ 5 h 78"/>
              <a:gd name="T4" fmla="*/ 4 w 58"/>
              <a:gd name="T5" fmla="*/ 15 h 78"/>
              <a:gd name="T6" fmla="*/ 0 w 58"/>
              <a:gd name="T7" fmla="*/ 33 h 78"/>
              <a:gd name="T8" fmla="*/ 0 w 58"/>
              <a:gd name="T9" fmla="*/ 45 h 78"/>
              <a:gd name="T10" fmla="*/ 4 w 58"/>
              <a:gd name="T11" fmla="*/ 62 h 78"/>
              <a:gd name="T12" fmla="*/ 12 w 58"/>
              <a:gd name="T13" fmla="*/ 74 h 78"/>
              <a:gd name="T14" fmla="*/ 25 w 58"/>
              <a:gd name="T15" fmla="*/ 77 h 78"/>
              <a:gd name="T16" fmla="*/ 32 w 58"/>
              <a:gd name="T17" fmla="*/ 77 h 78"/>
              <a:gd name="T18" fmla="*/ 44 w 58"/>
              <a:gd name="T19" fmla="*/ 74 h 78"/>
              <a:gd name="T20" fmla="*/ 53 w 58"/>
              <a:gd name="T21" fmla="*/ 62 h 78"/>
              <a:gd name="T22" fmla="*/ 57 w 58"/>
              <a:gd name="T23" fmla="*/ 45 h 78"/>
              <a:gd name="T24" fmla="*/ 57 w 58"/>
              <a:gd name="T25" fmla="*/ 33 h 78"/>
              <a:gd name="T26" fmla="*/ 53 w 58"/>
              <a:gd name="T27" fmla="*/ 15 h 78"/>
              <a:gd name="T28" fmla="*/ 44 w 58"/>
              <a:gd name="T29" fmla="*/ 5 h 78"/>
              <a:gd name="T30" fmla="*/ 32 w 58"/>
              <a:gd name="T31" fmla="*/ 0 h 78"/>
              <a:gd name="T32" fmla="*/ 25 w 58"/>
              <a:gd name="T33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" h="78">
                <a:moveTo>
                  <a:pt x="25" y="0"/>
                </a:moveTo>
                <a:lnTo>
                  <a:pt x="12" y="5"/>
                </a:lnTo>
                <a:lnTo>
                  <a:pt x="4" y="15"/>
                </a:lnTo>
                <a:lnTo>
                  <a:pt x="0" y="33"/>
                </a:lnTo>
                <a:lnTo>
                  <a:pt x="0" y="45"/>
                </a:lnTo>
                <a:lnTo>
                  <a:pt x="4" y="62"/>
                </a:lnTo>
                <a:lnTo>
                  <a:pt x="12" y="74"/>
                </a:lnTo>
                <a:lnTo>
                  <a:pt x="25" y="77"/>
                </a:lnTo>
                <a:lnTo>
                  <a:pt x="32" y="77"/>
                </a:lnTo>
                <a:lnTo>
                  <a:pt x="44" y="74"/>
                </a:lnTo>
                <a:lnTo>
                  <a:pt x="53" y="62"/>
                </a:lnTo>
                <a:lnTo>
                  <a:pt x="57" y="45"/>
                </a:lnTo>
                <a:lnTo>
                  <a:pt x="57" y="33"/>
                </a:lnTo>
                <a:lnTo>
                  <a:pt x="53" y="15"/>
                </a:lnTo>
                <a:lnTo>
                  <a:pt x="44" y="5"/>
                </a:lnTo>
                <a:lnTo>
                  <a:pt x="32" y="0"/>
                </a:lnTo>
                <a:lnTo>
                  <a:pt x="2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9" name="Freeform 23"/>
          <p:cNvSpPr>
            <a:spLocks/>
          </p:cNvSpPr>
          <p:nvPr/>
        </p:nvSpPr>
        <p:spPr bwMode="auto">
          <a:xfrm>
            <a:off x="890588" y="5429250"/>
            <a:ext cx="17462" cy="106363"/>
          </a:xfrm>
          <a:custGeom>
            <a:avLst/>
            <a:gdLst>
              <a:gd name="T0" fmla="*/ 12 w 13"/>
              <a:gd name="T1" fmla="*/ 0 h 69"/>
              <a:gd name="T2" fmla="*/ 4 w 13"/>
              <a:gd name="T3" fmla="*/ 10 h 69"/>
              <a:gd name="T4" fmla="*/ 0 w 13"/>
              <a:gd name="T5" fmla="*/ 28 h 69"/>
              <a:gd name="T6" fmla="*/ 0 w 13"/>
              <a:gd name="T7" fmla="*/ 40 h 69"/>
              <a:gd name="T8" fmla="*/ 4 w 13"/>
              <a:gd name="T9" fmla="*/ 57 h 69"/>
              <a:gd name="T10" fmla="*/ 12 w 13"/>
              <a:gd name="T11" fmla="*/ 68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69">
                <a:moveTo>
                  <a:pt x="12" y="0"/>
                </a:moveTo>
                <a:lnTo>
                  <a:pt x="4" y="10"/>
                </a:lnTo>
                <a:lnTo>
                  <a:pt x="0" y="28"/>
                </a:lnTo>
                <a:lnTo>
                  <a:pt x="0" y="40"/>
                </a:lnTo>
                <a:lnTo>
                  <a:pt x="4" y="57"/>
                </a:lnTo>
                <a:lnTo>
                  <a:pt x="12" y="6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80" name="Freeform 24"/>
          <p:cNvSpPr>
            <a:spLocks/>
          </p:cNvSpPr>
          <p:nvPr/>
        </p:nvSpPr>
        <p:spPr bwMode="auto">
          <a:xfrm>
            <a:off x="903288" y="5526088"/>
            <a:ext cx="44450" cy="9525"/>
          </a:xfrm>
          <a:custGeom>
            <a:avLst/>
            <a:gdLst>
              <a:gd name="T0" fmla="*/ 0 w 33"/>
              <a:gd name="T1" fmla="*/ 0 h 6"/>
              <a:gd name="T2" fmla="*/ 13 w 33"/>
              <a:gd name="T3" fmla="*/ 5 h 6"/>
              <a:gd name="T4" fmla="*/ 20 w 33"/>
              <a:gd name="T5" fmla="*/ 5 h 6"/>
              <a:gd name="T6" fmla="*/ 32 w 33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6">
                <a:moveTo>
                  <a:pt x="0" y="0"/>
                </a:moveTo>
                <a:lnTo>
                  <a:pt x="13" y="5"/>
                </a:lnTo>
                <a:lnTo>
                  <a:pt x="20" y="5"/>
                </a:lnTo>
                <a:lnTo>
                  <a:pt x="3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81" name="Freeform 25"/>
          <p:cNvSpPr>
            <a:spLocks/>
          </p:cNvSpPr>
          <p:nvPr/>
        </p:nvSpPr>
        <p:spPr bwMode="auto">
          <a:xfrm>
            <a:off x="941388" y="5429250"/>
            <a:ext cx="17462" cy="106363"/>
          </a:xfrm>
          <a:custGeom>
            <a:avLst/>
            <a:gdLst>
              <a:gd name="T0" fmla="*/ 0 w 14"/>
              <a:gd name="T1" fmla="*/ 68 h 69"/>
              <a:gd name="T2" fmla="*/ 7 w 14"/>
              <a:gd name="T3" fmla="*/ 57 h 69"/>
              <a:gd name="T4" fmla="*/ 13 w 14"/>
              <a:gd name="T5" fmla="*/ 40 h 69"/>
              <a:gd name="T6" fmla="*/ 13 w 14"/>
              <a:gd name="T7" fmla="*/ 28 h 69"/>
              <a:gd name="T8" fmla="*/ 7 w 14"/>
              <a:gd name="T9" fmla="*/ 10 h 69"/>
              <a:gd name="T10" fmla="*/ 0 w 14"/>
              <a:gd name="T11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69">
                <a:moveTo>
                  <a:pt x="0" y="68"/>
                </a:moveTo>
                <a:lnTo>
                  <a:pt x="7" y="57"/>
                </a:lnTo>
                <a:lnTo>
                  <a:pt x="13" y="40"/>
                </a:lnTo>
                <a:lnTo>
                  <a:pt x="13" y="28"/>
                </a:lnTo>
                <a:lnTo>
                  <a:pt x="7" y="10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82" name="Freeform 26"/>
          <p:cNvSpPr>
            <a:spLocks/>
          </p:cNvSpPr>
          <p:nvPr/>
        </p:nvSpPr>
        <p:spPr bwMode="auto">
          <a:xfrm>
            <a:off x="903288" y="5429250"/>
            <a:ext cx="44450" cy="6350"/>
          </a:xfrm>
          <a:custGeom>
            <a:avLst/>
            <a:gdLst>
              <a:gd name="T0" fmla="*/ 32 w 33"/>
              <a:gd name="T1" fmla="*/ 3 h 4"/>
              <a:gd name="T2" fmla="*/ 20 w 33"/>
              <a:gd name="T3" fmla="*/ 0 h 4"/>
              <a:gd name="T4" fmla="*/ 13 w 33"/>
              <a:gd name="T5" fmla="*/ 0 h 4"/>
              <a:gd name="T6" fmla="*/ 0 w 33"/>
              <a:gd name="T7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4">
                <a:moveTo>
                  <a:pt x="32" y="3"/>
                </a:moveTo>
                <a:lnTo>
                  <a:pt x="20" y="0"/>
                </a:lnTo>
                <a:lnTo>
                  <a:pt x="13" y="0"/>
                </a:lnTo>
                <a:lnTo>
                  <a:pt x="0" y="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83" name="Line 27"/>
          <p:cNvSpPr>
            <a:spLocks noChangeShapeType="1"/>
          </p:cNvSpPr>
          <p:nvPr/>
        </p:nvSpPr>
        <p:spPr bwMode="auto">
          <a:xfrm flipH="1">
            <a:off x="777875" y="4800600"/>
            <a:ext cx="15875" cy="3651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84" name="Line 28"/>
          <p:cNvSpPr>
            <a:spLocks noChangeShapeType="1"/>
          </p:cNvSpPr>
          <p:nvPr/>
        </p:nvSpPr>
        <p:spPr bwMode="auto">
          <a:xfrm flipH="1">
            <a:off x="782638" y="4808538"/>
            <a:ext cx="15875" cy="254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85" name="Freeform 29"/>
          <p:cNvSpPr>
            <a:spLocks/>
          </p:cNvSpPr>
          <p:nvPr/>
        </p:nvSpPr>
        <p:spPr bwMode="auto">
          <a:xfrm>
            <a:off x="788988" y="4794250"/>
            <a:ext cx="55562" cy="9525"/>
          </a:xfrm>
          <a:custGeom>
            <a:avLst/>
            <a:gdLst>
              <a:gd name="T0" fmla="*/ 0 w 41"/>
              <a:gd name="T1" fmla="*/ 0 h 6"/>
              <a:gd name="T2" fmla="*/ 40 w 41"/>
              <a:gd name="T3" fmla="*/ 0 h 6"/>
              <a:gd name="T4" fmla="*/ 40 w 41"/>
              <a:gd name="T5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6">
                <a:moveTo>
                  <a:pt x="0" y="0"/>
                </a:moveTo>
                <a:lnTo>
                  <a:pt x="40" y="0"/>
                </a:lnTo>
                <a:lnTo>
                  <a:pt x="40" y="5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86" name="Line 30"/>
          <p:cNvSpPr>
            <a:spLocks noChangeShapeType="1"/>
          </p:cNvSpPr>
          <p:nvPr/>
        </p:nvSpPr>
        <p:spPr bwMode="auto">
          <a:xfrm>
            <a:off x="798513" y="4802188"/>
            <a:ext cx="39687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87" name="Freeform 31"/>
          <p:cNvSpPr>
            <a:spLocks/>
          </p:cNvSpPr>
          <p:nvPr/>
        </p:nvSpPr>
        <p:spPr bwMode="auto">
          <a:xfrm>
            <a:off x="777875" y="4833938"/>
            <a:ext cx="77788" cy="77787"/>
          </a:xfrm>
          <a:custGeom>
            <a:avLst/>
            <a:gdLst>
              <a:gd name="T0" fmla="*/ 9 w 57"/>
              <a:gd name="T1" fmla="*/ 3 h 50"/>
              <a:gd name="T2" fmla="*/ 20 w 57"/>
              <a:gd name="T3" fmla="*/ 0 h 50"/>
              <a:gd name="T4" fmla="*/ 32 w 57"/>
              <a:gd name="T5" fmla="*/ 0 h 50"/>
              <a:gd name="T6" fmla="*/ 45 w 57"/>
              <a:gd name="T7" fmla="*/ 3 h 50"/>
              <a:gd name="T8" fmla="*/ 52 w 57"/>
              <a:gd name="T9" fmla="*/ 10 h 50"/>
              <a:gd name="T10" fmla="*/ 56 w 57"/>
              <a:gd name="T11" fmla="*/ 20 h 50"/>
              <a:gd name="T12" fmla="*/ 56 w 57"/>
              <a:gd name="T13" fmla="*/ 28 h 50"/>
              <a:gd name="T14" fmla="*/ 52 w 57"/>
              <a:gd name="T15" fmla="*/ 38 h 50"/>
              <a:gd name="T16" fmla="*/ 45 w 57"/>
              <a:gd name="T17" fmla="*/ 46 h 50"/>
              <a:gd name="T18" fmla="*/ 32 w 57"/>
              <a:gd name="T19" fmla="*/ 49 h 50"/>
              <a:gd name="T20" fmla="*/ 20 w 57"/>
              <a:gd name="T21" fmla="*/ 49 h 50"/>
              <a:gd name="T22" fmla="*/ 9 w 57"/>
              <a:gd name="T23" fmla="*/ 46 h 50"/>
              <a:gd name="T24" fmla="*/ 5 w 57"/>
              <a:gd name="T25" fmla="*/ 41 h 50"/>
              <a:gd name="T26" fmla="*/ 0 w 57"/>
              <a:gd name="T27" fmla="*/ 35 h 50"/>
              <a:gd name="T28" fmla="*/ 5 w 57"/>
              <a:gd name="T29" fmla="*/ 35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7" h="50">
                <a:moveTo>
                  <a:pt x="9" y="3"/>
                </a:moveTo>
                <a:lnTo>
                  <a:pt x="20" y="0"/>
                </a:lnTo>
                <a:lnTo>
                  <a:pt x="32" y="0"/>
                </a:lnTo>
                <a:lnTo>
                  <a:pt x="45" y="3"/>
                </a:lnTo>
                <a:lnTo>
                  <a:pt x="52" y="10"/>
                </a:lnTo>
                <a:lnTo>
                  <a:pt x="56" y="20"/>
                </a:lnTo>
                <a:lnTo>
                  <a:pt x="56" y="28"/>
                </a:lnTo>
                <a:lnTo>
                  <a:pt x="52" y="38"/>
                </a:lnTo>
                <a:lnTo>
                  <a:pt x="45" y="46"/>
                </a:lnTo>
                <a:lnTo>
                  <a:pt x="32" y="49"/>
                </a:lnTo>
                <a:lnTo>
                  <a:pt x="20" y="49"/>
                </a:lnTo>
                <a:lnTo>
                  <a:pt x="9" y="46"/>
                </a:lnTo>
                <a:lnTo>
                  <a:pt x="5" y="41"/>
                </a:lnTo>
                <a:lnTo>
                  <a:pt x="0" y="35"/>
                </a:lnTo>
                <a:lnTo>
                  <a:pt x="5" y="35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88" name="Freeform 32"/>
          <p:cNvSpPr>
            <a:spLocks/>
          </p:cNvSpPr>
          <p:nvPr/>
        </p:nvSpPr>
        <p:spPr bwMode="auto">
          <a:xfrm>
            <a:off x="782638" y="4838700"/>
            <a:ext cx="66675" cy="23813"/>
          </a:xfrm>
          <a:custGeom>
            <a:avLst/>
            <a:gdLst>
              <a:gd name="T0" fmla="*/ 0 w 49"/>
              <a:gd name="T1" fmla="*/ 4 h 15"/>
              <a:gd name="T2" fmla="*/ 4 w 49"/>
              <a:gd name="T3" fmla="*/ 4 h 15"/>
              <a:gd name="T4" fmla="*/ 12 w 49"/>
              <a:gd name="T5" fmla="*/ 0 h 15"/>
              <a:gd name="T6" fmla="*/ 27 w 49"/>
              <a:gd name="T7" fmla="*/ 0 h 15"/>
              <a:gd name="T8" fmla="*/ 40 w 49"/>
              <a:gd name="T9" fmla="*/ 4 h 15"/>
              <a:gd name="T10" fmla="*/ 48 w 49"/>
              <a:gd name="T11" fmla="*/ 1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" h="15">
                <a:moveTo>
                  <a:pt x="0" y="4"/>
                </a:moveTo>
                <a:lnTo>
                  <a:pt x="4" y="4"/>
                </a:lnTo>
                <a:lnTo>
                  <a:pt x="12" y="0"/>
                </a:lnTo>
                <a:lnTo>
                  <a:pt x="27" y="0"/>
                </a:lnTo>
                <a:lnTo>
                  <a:pt x="40" y="4"/>
                </a:lnTo>
                <a:lnTo>
                  <a:pt x="48" y="1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89" name="Freeform 33"/>
          <p:cNvSpPr>
            <a:spLocks/>
          </p:cNvSpPr>
          <p:nvPr/>
        </p:nvSpPr>
        <p:spPr bwMode="auto">
          <a:xfrm>
            <a:off x="825500" y="4838700"/>
            <a:ext cx="23813" cy="68263"/>
          </a:xfrm>
          <a:custGeom>
            <a:avLst/>
            <a:gdLst>
              <a:gd name="T0" fmla="*/ 0 w 17"/>
              <a:gd name="T1" fmla="*/ 0 h 44"/>
              <a:gd name="T2" fmla="*/ 12 w 17"/>
              <a:gd name="T3" fmla="*/ 7 h 44"/>
              <a:gd name="T4" fmla="*/ 16 w 17"/>
              <a:gd name="T5" fmla="*/ 17 h 44"/>
              <a:gd name="T6" fmla="*/ 16 w 17"/>
              <a:gd name="T7" fmla="*/ 25 h 44"/>
              <a:gd name="T8" fmla="*/ 12 w 17"/>
              <a:gd name="T9" fmla="*/ 35 h 44"/>
              <a:gd name="T10" fmla="*/ 0 w 17"/>
              <a:gd name="T11" fmla="*/ 4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44">
                <a:moveTo>
                  <a:pt x="0" y="0"/>
                </a:moveTo>
                <a:lnTo>
                  <a:pt x="12" y="7"/>
                </a:lnTo>
                <a:lnTo>
                  <a:pt x="16" y="17"/>
                </a:lnTo>
                <a:lnTo>
                  <a:pt x="16" y="25"/>
                </a:lnTo>
                <a:lnTo>
                  <a:pt x="12" y="35"/>
                </a:lnTo>
                <a:lnTo>
                  <a:pt x="0" y="4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90" name="Freeform 34"/>
          <p:cNvSpPr>
            <a:spLocks/>
          </p:cNvSpPr>
          <p:nvPr/>
        </p:nvSpPr>
        <p:spPr bwMode="auto">
          <a:xfrm>
            <a:off x="782638" y="4884738"/>
            <a:ext cx="66675" cy="22225"/>
          </a:xfrm>
          <a:custGeom>
            <a:avLst/>
            <a:gdLst>
              <a:gd name="T0" fmla="*/ 48 w 49"/>
              <a:gd name="T1" fmla="*/ 0 h 14"/>
              <a:gd name="T2" fmla="*/ 40 w 49"/>
              <a:gd name="T3" fmla="*/ 9 h 14"/>
              <a:gd name="T4" fmla="*/ 27 w 49"/>
              <a:gd name="T5" fmla="*/ 13 h 14"/>
              <a:gd name="T6" fmla="*/ 16 w 49"/>
              <a:gd name="T7" fmla="*/ 13 h 14"/>
              <a:gd name="T8" fmla="*/ 4 w 49"/>
              <a:gd name="T9" fmla="*/ 9 h 14"/>
              <a:gd name="T10" fmla="*/ 0 w 49"/>
              <a:gd name="T11" fmla="*/ 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" h="14">
                <a:moveTo>
                  <a:pt x="48" y="0"/>
                </a:moveTo>
                <a:lnTo>
                  <a:pt x="40" y="9"/>
                </a:lnTo>
                <a:lnTo>
                  <a:pt x="27" y="13"/>
                </a:lnTo>
                <a:lnTo>
                  <a:pt x="16" y="13"/>
                </a:lnTo>
                <a:lnTo>
                  <a:pt x="4" y="9"/>
                </a:lnTo>
                <a:lnTo>
                  <a:pt x="0" y="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91" name="Line 35"/>
          <p:cNvSpPr>
            <a:spLocks noChangeShapeType="1"/>
          </p:cNvSpPr>
          <p:nvPr/>
        </p:nvSpPr>
        <p:spPr bwMode="auto">
          <a:xfrm flipH="1" flipV="1">
            <a:off x="777875" y="4887913"/>
            <a:ext cx="26988" cy="23812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92" name="Freeform 36"/>
          <p:cNvSpPr>
            <a:spLocks/>
          </p:cNvSpPr>
          <p:nvPr/>
        </p:nvSpPr>
        <p:spPr bwMode="auto">
          <a:xfrm>
            <a:off x="885825" y="4794250"/>
            <a:ext cx="79375" cy="117475"/>
          </a:xfrm>
          <a:custGeom>
            <a:avLst/>
            <a:gdLst>
              <a:gd name="T0" fmla="*/ 25 w 58"/>
              <a:gd name="T1" fmla="*/ 0 h 76"/>
              <a:gd name="T2" fmla="*/ 12 w 58"/>
              <a:gd name="T3" fmla="*/ 4 h 76"/>
              <a:gd name="T4" fmla="*/ 4 w 58"/>
              <a:gd name="T5" fmla="*/ 15 h 76"/>
              <a:gd name="T6" fmla="*/ 0 w 58"/>
              <a:gd name="T7" fmla="*/ 32 h 76"/>
              <a:gd name="T8" fmla="*/ 0 w 58"/>
              <a:gd name="T9" fmla="*/ 43 h 76"/>
              <a:gd name="T10" fmla="*/ 4 w 58"/>
              <a:gd name="T11" fmla="*/ 60 h 76"/>
              <a:gd name="T12" fmla="*/ 12 w 58"/>
              <a:gd name="T13" fmla="*/ 72 h 76"/>
              <a:gd name="T14" fmla="*/ 25 w 58"/>
              <a:gd name="T15" fmla="*/ 75 h 76"/>
              <a:gd name="T16" fmla="*/ 32 w 58"/>
              <a:gd name="T17" fmla="*/ 75 h 76"/>
              <a:gd name="T18" fmla="*/ 44 w 58"/>
              <a:gd name="T19" fmla="*/ 72 h 76"/>
              <a:gd name="T20" fmla="*/ 53 w 58"/>
              <a:gd name="T21" fmla="*/ 60 h 76"/>
              <a:gd name="T22" fmla="*/ 57 w 58"/>
              <a:gd name="T23" fmla="*/ 43 h 76"/>
              <a:gd name="T24" fmla="*/ 57 w 58"/>
              <a:gd name="T25" fmla="*/ 32 h 76"/>
              <a:gd name="T26" fmla="*/ 53 w 58"/>
              <a:gd name="T27" fmla="*/ 15 h 76"/>
              <a:gd name="T28" fmla="*/ 44 w 58"/>
              <a:gd name="T29" fmla="*/ 4 h 76"/>
              <a:gd name="T30" fmla="*/ 32 w 58"/>
              <a:gd name="T31" fmla="*/ 0 h 76"/>
              <a:gd name="T32" fmla="*/ 25 w 58"/>
              <a:gd name="T3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" h="76">
                <a:moveTo>
                  <a:pt x="25" y="0"/>
                </a:moveTo>
                <a:lnTo>
                  <a:pt x="12" y="4"/>
                </a:lnTo>
                <a:lnTo>
                  <a:pt x="4" y="15"/>
                </a:lnTo>
                <a:lnTo>
                  <a:pt x="0" y="32"/>
                </a:lnTo>
                <a:lnTo>
                  <a:pt x="0" y="43"/>
                </a:lnTo>
                <a:lnTo>
                  <a:pt x="4" y="60"/>
                </a:lnTo>
                <a:lnTo>
                  <a:pt x="12" y="72"/>
                </a:lnTo>
                <a:lnTo>
                  <a:pt x="25" y="75"/>
                </a:lnTo>
                <a:lnTo>
                  <a:pt x="32" y="75"/>
                </a:lnTo>
                <a:lnTo>
                  <a:pt x="44" y="72"/>
                </a:lnTo>
                <a:lnTo>
                  <a:pt x="53" y="60"/>
                </a:lnTo>
                <a:lnTo>
                  <a:pt x="57" y="43"/>
                </a:lnTo>
                <a:lnTo>
                  <a:pt x="57" y="32"/>
                </a:lnTo>
                <a:lnTo>
                  <a:pt x="53" y="15"/>
                </a:lnTo>
                <a:lnTo>
                  <a:pt x="44" y="4"/>
                </a:lnTo>
                <a:lnTo>
                  <a:pt x="32" y="0"/>
                </a:lnTo>
                <a:lnTo>
                  <a:pt x="2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93" name="Freeform 37"/>
          <p:cNvSpPr>
            <a:spLocks/>
          </p:cNvSpPr>
          <p:nvPr/>
        </p:nvSpPr>
        <p:spPr bwMode="auto">
          <a:xfrm>
            <a:off x="890588" y="4802188"/>
            <a:ext cx="17462" cy="104775"/>
          </a:xfrm>
          <a:custGeom>
            <a:avLst/>
            <a:gdLst>
              <a:gd name="T0" fmla="*/ 12 w 13"/>
              <a:gd name="T1" fmla="*/ 0 h 68"/>
              <a:gd name="T2" fmla="*/ 4 w 13"/>
              <a:gd name="T3" fmla="*/ 10 h 68"/>
              <a:gd name="T4" fmla="*/ 0 w 13"/>
              <a:gd name="T5" fmla="*/ 28 h 68"/>
              <a:gd name="T6" fmla="*/ 0 w 13"/>
              <a:gd name="T7" fmla="*/ 38 h 68"/>
              <a:gd name="T8" fmla="*/ 4 w 13"/>
              <a:gd name="T9" fmla="*/ 56 h 68"/>
              <a:gd name="T10" fmla="*/ 12 w 13"/>
              <a:gd name="T11" fmla="*/ 6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68">
                <a:moveTo>
                  <a:pt x="12" y="0"/>
                </a:moveTo>
                <a:lnTo>
                  <a:pt x="4" y="10"/>
                </a:lnTo>
                <a:lnTo>
                  <a:pt x="0" y="28"/>
                </a:lnTo>
                <a:lnTo>
                  <a:pt x="0" y="38"/>
                </a:lnTo>
                <a:lnTo>
                  <a:pt x="4" y="56"/>
                </a:lnTo>
                <a:lnTo>
                  <a:pt x="12" y="6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94" name="Freeform 38"/>
          <p:cNvSpPr>
            <a:spLocks/>
          </p:cNvSpPr>
          <p:nvPr/>
        </p:nvSpPr>
        <p:spPr bwMode="auto">
          <a:xfrm>
            <a:off x="903288" y="4899025"/>
            <a:ext cx="44450" cy="7938"/>
          </a:xfrm>
          <a:custGeom>
            <a:avLst/>
            <a:gdLst>
              <a:gd name="T0" fmla="*/ 0 w 33"/>
              <a:gd name="T1" fmla="*/ 0 h 5"/>
              <a:gd name="T2" fmla="*/ 13 w 33"/>
              <a:gd name="T3" fmla="*/ 4 h 5"/>
              <a:gd name="T4" fmla="*/ 20 w 33"/>
              <a:gd name="T5" fmla="*/ 4 h 5"/>
              <a:gd name="T6" fmla="*/ 32 w 33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5">
                <a:moveTo>
                  <a:pt x="0" y="0"/>
                </a:moveTo>
                <a:lnTo>
                  <a:pt x="13" y="4"/>
                </a:lnTo>
                <a:lnTo>
                  <a:pt x="20" y="4"/>
                </a:lnTo>
                <a:lnTo>
                  <a:pt x="3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95" name="Freeform 39"/>
          <p:cNvSpPr>
            <a:spLocks/>
          </p:cNvSpPr>
          <p:nvPr/>
        </p:nvSpPr>
        <p:spPr bwMode="auto">
          <a:xfrm>
            <a:off x="941388" y="4802188"/>
            <a:ext cx="17462" cy="104775"/>
          </a:xfrm>
          <a:custGeom>
            <a:avLst/>
            <a:gdLst>
              <a:gd name="T0" fmla="*/ 0 w 14"/>
              <a:gd name="T1" fmla="*/ 67 h 68"/>
              <a:gd name="T2" fmla="*/ 7 w 14"/>
              <a:gd name="T3" fmla="*/ 56 h 68"/>
              <a:gd name="T4" fmla="*/ 13 w 14"/>
              <a:gd name="T5" fmla="*/ 38 h 68"/>
              <a:gd name="T6" fmla="*/ 13 w 14"/>
              <a:gd name="T7" fmla="*/ 28 h 68"/>
              <a:gd name="T8" fmla="*/ 7 w 14"/>
              <a:gd name="T9" fmla="*/ 10 h 68"/>
              <a:gd name="T10" fmla="*/ 0 w 14"/>
              <a:gd name="T11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68">
                <a:moveTo>
                  <a:pt x="0" y="67"/>
                </a:moveTo>
                <a:lnTo>
                  <a:pt x="7" y="56"/>
                </a:lnTo>
                <a:lnTo>
                  <a:pt x="13" y="38"/>
                </a:lnTo>
                <a:lnTo>
                  <a:pt x="13" y="28"/>
                </a:lnTo>
                <a:lnTo>
                  <a:pt x="7" y="10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96" name="Freeform 40"/>
          <p:cNvSpPr>
            <a:spLocks/>
          </p:cNvSpPr>
          <p:nvPr/>
        </p:nvSpPr>
        <p:spPr bwMode="auto">
          <a:xfrm>
            <a:off x="903288" y="4802188"/>
            <a:ext cx="44450" cy="6350"/>
          </a:xfrm>
          <a:custGeom>
            <a:avLst/>
            <a:gdLst>
              <a:gd name="T0" fmla="*/ 32 w 33"/>
              <a:gd name="T1" fmla="*/ 3 h 4"/>
              <a:gd name="T2" fmla="*/ 20 w 33"/>
              <a:gd name="T3" fmla="*/ 0 h 4"/>
              <a:gd name="T4" fmla="*/ 13 w 33"/>
              <a:gd name="T5" fmla="*/ 0 h 4"/>
              <a:gd name="T6" fmla="*/ 0 w 33"/>
              <a:gd name="T7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4">
                <a:moveTo>
                  <a:pt x="32" y="3"/>
                </a:moveTo>
                <a:lnTo>
                  <a:pt x="20" y="0"/>
                </a:lnTo>
                <a:lnTo>
                  <a:pt x="13" y="0"/>
                </a:lnTo>
                <a:lnTo>
                  <a:pt x="0" y="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97" name="Freeform 41"/>
          <p:cNvSpPr>
            <a:spLocks/>
          </p:cNvSpPr>
          <p:nvPr/>
        </p:nvSpPr>
        <p:spPr bwMode="auto">
          <a:xfrm>
            <a:off x="782638" y="4167188"/>
            <a:ext cx="73025" cy="117475"/>
          </a:xfrm>
          <a:custGeom>
            <a:avLst/>
            <a:gdLst>
              <a:gd name="T0" fmla="*/ 40 w 53"/>
              <a:gd name="T1" fmla="*/ 5 h 76"/>
              <a:gd name="T2" fmla="*/ 44 w 53"/>
              <a:gd name="T3" fmla="*/ 11 h 76"/>
              <a:gd name="T4" fmla="*/ 48 w 53"/>
              <a:gd name="T5" fmla="*/ 11 h 76"/>
              <a:gd name="T6" fmla="*/ 44 w 53"/>
              <a:gd name="T7" fmla="*/ 5 h 76"/>
              <a:gd name="T8" fmla="*/ 31 w 53"/>
              <a:gd name="T9" fmla="*/ 0 h 76"/>
              <a:gd name="T10" fmla="*/ 25 w 53"/>
              <a:gd name="T11" fmla="*/ 0 h 76"/>
              <a:gd name="T12" fmla="*/ 12 w 53"/>
              <a:gd name="T13" fmla="*/ 5 h 76"/>
              <a:gd name="T14" fmla="*/ 4 w 53"/>
              <a:gd name="T15" fmla="*/ 15 h 76"/>
              <a:gd name="T16" fmla="*/ 0 w 53"/>
              <a:gd name="T17" fmla="*/ 33 h 76"/>
              <a:gd name="T18" fmla="*/ 0 w 53"/>
              <a:gd name="T19" fmla="*/ 50 h 76"/>
              <a:gd name="T20" fmla="*/ 4 w 53"/>
              <a:gd name="T21" fmla="*/ 65 h 76"/>
              <a:gd name="T22" fmla="*/ 12 w 53"/>
              <a:gd name="T23" fmla="*/ 73 h 76"/>
              <a:gd name="T24" fmla="*/ 25 w 53"/>
              <a:gd name="T25" fmla="*/ 75 h 76"/>
              <a:gd name="T26" fmla="*/ 27 w 53"/>
              <a:gd name="T27" fmla="*/ 75 h 76"/>
              <a:gd name="T28" fmla="*/ 40 w 53"/>
              <a:gd name="T29" fmla="*/ 73 h 76"/>
              <a:gd name="T30" fmla="*/ 48 w 53"/>
              <a:gd name="T31" fmla="*/ 65 h 76"/>
              <a:gd name="T32" fmla="*/ 52 w 53"/>
              <a:gd name="T33" fmla="*/ 55 h 76"/>
              <a:gd name="T34" fmla="*/ 52 w 53"/>
              <a:gd name="T35" fmla="*/ 50 h 76"/>
              <a:gd name="T36" fmla="*/ 48 w 53"/>
              <a:gd name="T37" fmla="*/ 40 h 76"/>
              <a:gd name="T38" fmla="*/ 40 w 53"/>
              <a:gd name="T39" fmla="*/ 33 h 76"/>
              <a:gd name="T40" fmla="*/ 27 w 53"/>
              <a:gd name="T41" fmla="*/ 28 h 76"/>
              <a:gd name="T42" fmla="*/ 25 w 53"/>
              <a:gd name="T43" fmla="*/ 28 h 76"/>
              <a:gd name="T44" fmla="*/ 12 w 53"/>
              <a:gd name="T45" fmla="*/ 33 h 76"/>
              <a:gd name="T46" fmla="*/ 4 w 53"/>
              <a:gd name="T47" fmla="*/ 4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3" h="76">
                <a:moveTo>
                  <a:pt x="40" y="5"/>
                </a:moveTo>
                <a:lnTo>
                  <a:pt x="44" y="11"/>
                </a:lnTo>
                <a:lnTo>
                  <a:pt x="48" y="11"/>
                </a:lnTo>
                <a:lnTo>
                  <a:pt x="44" y="5"/>
                </a:lnTo>
                <a:lnTo>
                  <a:pt x="31" y="0"/>
                </a:lnTo>
                <a:lnTo>
                  <a:pt x="25" y="0"/>
                </a:lnTo>
                <a:lnTo>
                  <a:pt x="12" y="5"/>
                </a:lnTo>
                <a:lnTo>
                  <a:pt x="4" y="15"/>
                </a:lnTo>
                <a:lnTo>
                  <a:pt x="0" y="33"/>
                </a:lnTo>
                <a:lnTo>
                  <a:pt x="0" y="50"/>
                </a:lnTo>
                <a:lnTo>
                  <a:pt x="4" y="65"/>
                </a:lnTo>
                <a:lnTo>
                  <a:pt x="12" y="73"/>
                </a:lnTo>
                <a:lnTo>
                  <a:pt x="25" y="75"/>
                </a:lnTo>
                <a:lnTo>
                  <a:pt x="27" y="75"/>
                </a:lnTo>
                <a:lnTo>
                  <a:pt x="40" y="73"/>
                </a:lnTo>
                <a:lnTo>
                  <a:pt x="48" y="65"/>
                </a:lnTo>
                <a:lnTo>
                  <a:pt x="52" y="55"/>
                </a:lnTo>
                <a:lnTo>
                  <a:pt x="52" y="50"/>
                </a:lnTo>
                <a:lnTo>
                  <a:pt x="48" y="40"/>
                </a:lnTo>
                <a:lnTo>
                  <a:pt x="40" y="33"/>
                </a:lnTo>
                <a:lnTo>
                  <a:pt x="27" y="28"/>
                </a:lnTo>
                <a:lnTo>
                  <a:pt x="25" y="28"/>
                </a:lnTo>
                <a:lnTo>
                  <a:pt x="12" y="33"/>
                </a:lnTo>
                <a:lnTo>
                  <a:pt x="4" y="4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98" name="Freeform 42"/>
          <p:cNvSpPr>
            <a:spLocks/>
          </p:cNvSpPr>
          <p:nvPr/>
        </p:nvSpPr>
        <p:spPr bwMode="auto">
          <a:xfrm>
            <a:off x="798513" y="4173538"/>
            <a:ext cx="46037" cy="6350"/>
          </a:xfrm>
          <a:custGeom>
            <a:avLst/>
            <a:gdLst>
              <a:gd name="T0" fmla="*/ 33 w 34"/>
              <a:gd name="T1" fmla="*/ 3 h 4"/>
              <a:gd name="T2" fmla="*/ 20 w 34"/>
              <a:gd name="T3" fmla="*/ 0 h 4"/>
              <a:gd name="T4" fmla="*/ 13 w 34"/>
              <a:gd name="T5" fmla="*/ 0 h 4"/>
              <a:gd name="T6" fmla="*/ 0 w 34"/>
              <a:gd name="T7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" h="4">
                <a:moveTo>
                  <a:pt x="33" y="3"/>
                </a:moveTo>
                <a:lnTo>
                  <a:pt x="20" y="0"/>
                </a:lnTo>
                <a:lnTo>
                  <a:pt x="13" y="0"/>
                </a:lnTo>
                <a:lnTo>
                  <a:pt x="0" y="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99" name="Freeform 43"/>
          <p:cNvSpPr>
            <a:spLocks/>
          </p:cNvSpPr>
          <p:nvPr/>
        </p:nvSpPr>
        <p:spPr bwMode="auto">
          <a:xfrm>
            <a:off x="788988" y="4173538"/>
            <a:ext cx="22225" cy="107950"/>
          </a:xfrm>
          <a:custGeom>
            <a:avLst/>
            <a:gdLst>
              <a:gd name="T0" fmla="*/ 11 w 16"/>
              <a:gd name="T1" fmla="*/ 0 h 70"/>
              <a:gd name="T2" fmla="*/ 4 w 16"/>
              <a:gd name="T3" fmla="*/ 10 h 70"/>
              <a:gd name="T4" fmla="*/ 0 w 16"/>
              <a:gd name="T5" fmla="*/ 29 h 70"/>
              <a:gd name="T6" fmla="*/ 0 w 16"/>
              <a:gd name="T7" fmla="*/ 46 h 70"/>
              <a:gd name="T8" fmla="*/ 4 w 16"/>
              <a:gd name="T9" fmla="*/ 61 h 70"/>
              <a:gd name="T10" fmla="*/ 15 w 16"/>
              <a:gd name="T11" fmla="*/ 69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70">
                <a:moveTo>
                  <a:pt x="11" y="0"/>
                </a:moveTo>
                <a:lnTo>
                  <a:pt x="4" y="10"/>
                </a:lnTo>
                <a:lnTo>
                  <a:pt x="0" y="29"/>
                </a:lnTo>
                <a:lnTo>
                  <a:pt x="0" y="46"/>
                </a:lnTo>
                <a:lnTo>
                  <a:pt x="4" y="61"/>
                </a:lnTo>
                <a:lnTo>
                  <a:pt x="15" y="6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00" name="Freeform 44"/>
          <p:cNvSpPr>
            <a:spLocks/>
          </p:cNvSpPr>
          <p:nvPr/>
        </p:nvSpPr>
        <p:spPr bwMode="auto">
          <a:xfrm>
            <a:off x="788988" y="4257675"/>
            <a:ext cx="60325" cy="23813"/>
          </a:xfrm>
          <a:custGeom>
            <a:avLst/>
            <a:gdLst>
              <a:gd name="T0" fmla="*/ 0 w 44"/>
              <a:gd name="T1" fmla="*/ 0 h 16"/>
              <a:gd name="T2" fmla="*/ 8 w 44"/>
              <a:gd name="T3" fmla="*/ 10 h 16"/>
              <a:gd name="T4" fmla="*/ 20 w 44"/>
              <a:gd name="T5" fmla="*/ 15 h 16"/>
              <a:gd name="T6" fmla="*/ 23 w 44"/>
              <a:gd name="T7" fmla="*/ 15 h 16"/>
              <a:gd name="T8" fmla="*/ 35 w 44"/>
              <a:gd name="T9" fmla="*/ 10 h 16"/>
              <a:gd name="T10" fmla="*/ 43 w 44"/>
              <a:gd name="T11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" h="16">
                <a:moveTo>
                  <a:pt x="0" y="0"/>
                </a:moveTo>
                <a:lnTo>
                  <a:pt x="8" y="10"/>
                </a:lnTo>
                <a:lnTo>
                  <a:pt x="20" y="15"/>
                </a:lnTo>
                <a:lnTo>
                  <a:pt x="23" y="15"/>
                </a:lnTo>
                <a:lnTo>
                  <a:pt x="35" y="10"/>
                </a:lnTo>
                <a:lnTo>
                  <a:pt x="43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01" name="Freeform 45"/>
          <p:cNvSpPr>
            <a:spLocks/>
          </p:cNvSpPr>
          <p:nvPr/>
        </p:nvSpPr>
        <p:spPr bwMode="auto">
          <a:xfrm>
            <a:off x="825500" y="4217988"/>
            <a:ext cx="23813" cy="63500"/>
          </a:xfrm>
          <a:custGeom>
            <a:avLst/>
            <a:gdLst>
              <a:gd name="T0" fmla="*/ 0 w 17"/>
              <a:gd name="T1" fmla="*/ 40 h 41"/>
              <a:gd name="T2" fmla="*/ 12 w 17"/>
              <a:gd name="T3" fmla="*/ 32 h 41"/>
              <a:gd name="T4" fmla="*/ 16 w 17"/>
              <a:gd name="T5" fmla="*/ 22 h 41"/>
              <a:gd name="T6" fmla="*/ 16 w 17"/>
              <a:gd name="T7" fmla="*/ 17 h 41"/>
              <a:gd name="T8" fmla="*/ 12 w 17"/>
              <a:gd name="T9" fmla="*/ 7 h 41"/>
              <a:gd name="T10" fmla="*/ 0 w 17"/>
              <a:gd name="T11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41">
                <a:moveTo>
                  <a:pt x="0" y="40"/>
                </a:moveTo>
                <a:lnTo>
                  <a:pt x="12" y="32"/>
                </a:lnTo>
                <a:lnTo>
                  <a:pt x="16" y="22"/>
                </a:lnTo>
                <a:lnTo>
                  <a:pt x="16" y="17"/>
                </a:lnTo>
                <a:lnTo>
                  <a:pt x="12" y="7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02" name="Freeform 46"/>
          <p:cNvSpPr>
            <a:spLocks/>
          </p:cNvSpPr>
          <p:nvPr/>
        </p:nvSpPr>
        <p:spPr bwMode="auto">
          <a:xfrm>
            <a:off x="788988" y="4217988"/>
            <a:ext cx="60325" cy="22225"/>
          </a:xfrm>
          <a:custGeom>
            <a:avLst/>
            <a:gdLst>
              <a:gd name="T0" fmla="*/ 43 w 44"/>
              <a:gd name="T1" fmla="*/ 13 h 14"/>
              <a:gd name="T2" fmla="*/ 35 w 44"/>
              <a:gd name="T3" fmla="*/ 3 h 14"/>
              <a:gd name="T4" fmla="*/ 23 w 44"/>
              <a:gd name="T5" fmla="*/ 0 h 14"/>
              <a:gd name="T6" fmla="*/ 20 w 44"/>
              <a:gd name="T7" fmla="*/ 0 h 14"/>
              <a:gd name="T8" fmla="*/ 8 w 44"/>
              <a:gd name="T9" fmla="*/ 3 h 14"/>
              <a:gd name="T10" fmla="*/ 0 w 44"/>
              <a:gd name="T11" fmla="*/ 1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" h="14">
                <a:moveTo>
                  <a:pt x="43" y="13"/>
                </a:moveTo>
                <a:lnTo>
                  <a:pt x="35" y="3"/>
                </a:lnTo>
                <a:lnTo>
                  <a:pt x="23" y="0"/>
                </a:lnTo>
                <a:lnTo>
                  <a:pt x="20" y="0"/>
                </a:lnTo>
                <a:lnTo>
                  <a:pt x="8" y="3"/>
                </a:lnTo>
                <a:lnTo>
                  <a:pt x="0" y="1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03" name="Freeform 47"/>
          <p:cNvSpPr>
            <a:spLocks/>
          </p:cNvSpPr>
          <p:nvPr/>
        </p:nvSpPr>
        <p:spPr bwMode="auto">
          <a:xfrm>
            <a:off x="788988" y="4217988"/>
            <a:ext cx="22225" cy="26987"/>
          </a:xfrm>
          <a:custGeom>
            <a:avLst/>
            <a:gdLst>
              <a:gd name="T0" fmla="*/ 15 w 16"/>
              <a:gd name="T1" fmla="*/ 0 h 17"/>
              <a:gd name="T2" fmla="*/ 4 w 16"/>
              <a:gd name="T3" fmla="*/ 6 h 17"/>
              <a:gd name="T4" fmla="*/ 0 w 16"/>
              <a:gd name="T5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17">
                <a:moveTo>
                  <a:pt x="15" y="0"/>
                </a:moveTo>
                <a:lnTo>
                  <a:pt x="4" y="6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04" name="Freeform 48"/>
          <p:cNvSpPr>
            <a:spLocks/>
          </p:cNvSpPr>
          <p:nvPr/>
        </p:nvSpPr>
        <p:spPr bwMode="auto">
          <a:xfrm>
            <a:off x="885825" y="4167188"/>
            <a:ext cx="79375" cy="117475"/>
          </a:xfrm>
          <a:custGeom>
            <a:avLst/>
            <a:gdLst>
              <a:gd name="T0" fmla="*/ 25 w 58"/>
              <a:gd name="T1" fmla="*/ 0 h 76"/>
              <a:gd name="T2" fmla="*/ 12 w 58"/>
              <a:gd name="T3" fmla="*/ 5 h 76"/>
              <a:gd name="T4" fmla="*/ 4 w 58"/>
              <a:gd name="T5" fmla="*/ 15 h 76"/>
              <a:gd name="T6" fmla="*/ 0 w 58"/>
              <a:gd name="T7" fmla="*/ 33 h 76"/>
              <a:gd name="T8" fmla="*/ 0 w 58"/>
              <a:gd name="T9" fmla="*/ 43 h 76"/>
              <a:gd name="T10" fmla="*/ 4 w 58"/>
              <a:gd name="T11" fmla="*/ 61 h 76"/>
              <a:gd name="T12" fmla="*/ 12 w 58"/>
              <a:gd name="T13" fmla="*/ 73 h 76"/>
              <a:gd name="T14" fmla="*/ 25 w 58"/>
              <a:gd name="T15" fmla="*/ 75 h 76"/>
              <a:gd name="T16" fmla="*/ 32 w 58"/>
              <a:gd name="T17" fmla="*/ 75 h 76"/>
              <a:gd name="T18" fmla="*/ 44 w 58"/>
              <a:gd name="T19" fmla="*/ 73 h 76"/>
              <a:gd name="T20" fmla="*/ 53 w 58"/>
              <a:gd name="T21" fmla="*/ 61 h 76"/>
              <a:gd name="T22" fmla="*/ 57 w 58"/>
              <a:gd name="T23" fmla="*/ 43 h 76"/>
              <a:gd name="T24" fmla="*/ 57 w 58"/>
              <a:gd name="T25" fmla="*/ 33 h 76"/>
              <a:gd name="T26" fmla="*/ 53 w 58"/>
              <a:gd name="T27" fmla="*/ 15 h 76"/>
              <a:gd name="T28" fmla="*/ 44 w 58"/>
              <a:gd name="T29" fmla="*/ 5 h 76"/>
              <a:gd name="T30" fmla="*/ 32 w 58"/>
              <a:gd name="T31" fmla="*/ 0 h 76"/>
              <a:gd name="T32" fmla="*/ 25 w 58"/>
              <a:gd name="T3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" h="76">
                <a:moveTo>
                  <a:pt x="25" y="0"/>
                </a:moveTo>
                <a:lnTo>
                  <a:pt x="12" y="5"/>
                </a:lnTo>
                <a:lnTo>
                  <a:pt x="4" y="15"/>
                </a:lnTo>
                <a:lnTo>
                  <a:pt x="0" y="33"/>
                </a:lnTo>
                <a:lnTo>
                  <a:pt x="0" y="43"/>
                </a:lnTo>
                <a:lnTo>
                  <a:pt x="4" y="61"/>
                </a:lnTo>
                <a:lnTo>
                  <a:pt x="12" y="73"/>
                </a:lnTo>
                <a:lnTo>
                  <a:pt x="25" y="75"/>
                </a:lnTo>
                <a:lnTo>
                  <a:pt x="32" y="75"/>
                </a:lnTo>
                <a:lnTo>
                  <a:pt x="44" y="73"/>
                </a:lnTo>
                <a:lnTo>
                  <a:pt x="53" y="61"/>
                </a:lnTo>
                <a:lnTo>
                  <a:pt x="57" y="43"/>
                </a:lnTo>
                <a:lnTo>
                  <a:pt x="57" y="33"/>
                </a:lnTo>
                <a:lnTo>
                  <a:pt x="53" y="15"/>
                </a:lnTo>
                <a:lnTo>
                  <a:pt x="44" y="5"/>
                </a:lnTo>
                <a:lnTo>
                  <a:pt x="32" y="0"/>
                </a:lnTo>
                <a:lnTo>
                  <a:pt x="2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05" name="Freeform 49"/>
          <p:cNvSpPr>
            <a:spLocks/>
          </p:cNvSpPr>
          <p:nvPr/>
        </p:nvSpPr>
        <p:spPr bwMode="auto">
          <a:xfrm>
            <a:off x="890588" y="4173538"/>
            <a:ext cx="17462" cy="107950"/>
          </a:xfrm>
          <a:custGeom>
            <a:avLst/>
            <a:gdLst>
              <a:gd name="T0" fmla="*/ 12 w 13"/>
              <a:gd name="T1" fmla="*/ 0 h 70"/>
              <a:gd name="T2" fmla="*/ 4 w 13"/>
              <a:gd name="T3" fmla="*/ 10 h 70"/>
              <a:gd name="T4" fmla="*/ 0 w 13"/>
              <a:gd name="T5" fmla="*/ 29 h 70"/>
              <a:gd name="T6" fmla="*/ 0 w 13"/>
              <a:gd name="T7" fmla="*/ 39 h 70"/>
              <a:gd name="T8" fmla="*/ 4 w 13"/>
              <a:gd name="T9" fmla="*/ 58 h 70"/>
              <a:gd name="T10" fmla="*/ 12 w 13"/>
              <a:gd name="T11" fmla="*/ 69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70">
                <a:moveTo>
                  <a:pt x="12" y="0"/>
                </a:moveTo>
                <a:lnTo>
                  <a:pt x="4" y="10"/>
                </a:lnTo>
                <a:lnTo>
                  <a:pt x="0" y="29"/>
                </a:lnTo>
                <a:lnTo>
                  <a:pt x="0" y="39"/>
                </a:lnTo>
                <a:lnTo>
                  <a:pt x="4" y="58"/>
                </a:lnTo>
                <a:lnTo>
                  <a:pt x="12" y="6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06" name="Freeform 50"/>
          <p:cNvSpPr>
            <a:spLocks/>
          </p:cNvSpPr>
          <p:nvPr/>
        </p:nvSpPr>
        <p:spPr bwMode="auto">
          <a:xfrm>
            <a:off x="903288" y="4271963"/>
            <a:ext cx="44450" cy="9525"/>
          </a:xfrm>
          <a:custGeom>
            <a:avLst/>
            <a:gdLst>
              <a:gd name="T0" fmla="*/ 0 w 33"/>
              <a:gd name="T1" fmla="*/ 0 h 6"/>
              <a:gd name="T2" fmla="*/ 13 w 33"/>
              <a:gd name="T3" fmla="*/ 5 h 6"/>
              <a:gd name="T4" fmla="*/ 20 w 33"/>
              <a:gd name="T5" fmla="*/ 5 h 6"/>
              <a:gd name="T6" fmla="*/ 32 w 33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6">
                <a:moveTo>
                  <a:pt x="0" y="0"/>
                </a:moveTo>
                <a:lnTo>
                  <a:pt x="13" y="5"/>
                </a:lnTo>
                <a:lnTo>
                  <a:pt x="20" y="5"/>
                </a:lnTo>
                <a:lnTo>
                  <a:pt x="3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07" name="Freeform 51"/>
          <p:cNvSpPr>
            <a:spLocks/>
          </p:cNvSpPr>
          <p:nvPr/>
        </p:nvSpPr>
        <p:spPr bwMode="auto">
          <a:xfrm>
            <a:off x="941388" y="4173538"/>
            <a:ext cx="17462" cy="107950"/>
          </a:xfrm>
          <a:custGeom>
            <a:avLst/>
            <a:gdLst>
              <a:gd name="T0" fmla="*/ 0 w 14"/>
              <a:gd name="T1" fmla="*/ 69 h 70"/>
              <a:gd name="T2" fmla="*/ 7 w 14"/>
              <a:gd name="T3" fmla="*/ 58 h 70"/>
              <a:gd name="T4" fmla="*/ 13 w 14"/>
              <a:gd name="T5" fmla="*/ 39 h 70"/>
              <a:gd name="T6" fmla="*/ 13 w 14"/>
              <a:gd name="T7" fmla="*/ 29 h 70"/>
              <a:gd name="T8" fmla="*/ 7 w 14"/>
              <a:gd name="T9" fmla="*/ 10 h 70"/>
              <a:gd name="T10" fmla="*/ 0 w 14"/>
              <a:gd name="T11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70">
                <a:moveTo>
                  <a:pt x="0" y="69"/>
                </a:moveTo>
                <a:lnTo>
                  <a:pt x="7" y="58"/>
                </a:lnTo>
                <a:lnTo>
                  <a:pt x="13" y="39"/>
                </a:lnTo>
                <a:lnTo>
                  <a:pt x="13" y="29"/>
                </a:lnTo>
                <a:lnTo>
                  <a:pt x="7" y="10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08" name="Freeform 52"/>
          <p:cNvSpPr>
            <a:spLocks/>
          </p:cNvSpPr>
          <p:nvPr/>
        </p:nvSpPr>
        <p:spPr bwMode="auto">
          <a:xfrm>
            <a:off x="903288" y="4173538"/>
            <a:ext cx="44450" cy="6350"/>
          </a:xfrm>
          <a:custGeom>
            <a:avLst/>
            <a:gdLst>
              <a:gd name="T0" fmla="*/ 32 w 33"/>
              <a:gd name="T1" fmla="*/ 3 h 4"/>
              <a:gd name="T2" fmla="*/ 20 w 33"/>
              <a:gd name="T3" fmla="*/ 0 h 4"/>
              <a:gd name="T4" fmla="*/ 13 w 33"/>
              <a:gd name="T5" fmla="*/ 0 h 4"/>
              <a:gd name="T6" fmla="*/ 0 w 33"/>
              <a:gd name="T7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4">
                <a:moveTo>
                  <a:pt x="32" y="3"/>
                </a:moveTo>
                <a:lnTo>
                  <a:pt x="20" y="0"/>
                </a:lnTo>
                <a:lnTo>
                  <a:pt x="13" y="0"/>
                </a:lnTo>
                <a:lnTo>
                  <a:pt x="0" y="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09" name="Freeform 53"/>
          <p:cNvSpPr>
            <a:spLocks/>
          </p:cNvSpPr>
          <p:nvPr/>
        </p:nvSpPr>
        <p:spPr bwMode="auto">
          <a:xfrm>
            <a:off x="777875" y="3541713"/>
            <a:ext cx="77788" cy="115887"/>
          </a:xfrm>
          <a:custGeom>
            <a:avLst/>
            <a:gdLst>
              <a:gd name="T0" fmla="*/ 0 w 57"/>
              <a:gd name="T1" fmla="*/ 0 h 76"/>
              <a:gd name="T2" fmla="*/ 56 w 57"/>
              <a:gd name="T3" fmla="*/ 0 h 76"/>
              <a:gd name="T4" fmla="*/ 17 w 57"/>
              <a:gd name="T5" fmla="*/ 75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" h="76">
                <a:moveTo>
                  <a:pt x="0" y="0"/>
                </a:moveTo>
                <a:lnTo>
                  <a:pt x="56" y="0"/>
                </a:lnTo>
                <a:lnTo>
                  <a:pt x="17" y="75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10" name="Freeform 54"/>
          <p:cNvSpPr>
            <a:spLocks/>
          </p:cNvSpPr>
          <p:nvPr/>
        </p:nvSpPr>
        <p:spPr bwMode="auto">
          <a:xfrm>
            <a:off x="777875" y="3541713"/>
            <a:ext cx="71438" cy="6350"/>
          </a:xfrm>
          <a:custGeom>
            <a:avLst/>
            <a:gdLst>
              <a:gd name="T0" fmla="*/ 0 w 53"/>
              <a:gd name="T1" fmla="*/ 0 h 5"/>
              <a:gd name="T2" fmla="*/ 0 w 53"/>
              <a:gd name="T3" fmla="*/ 4 h 5"/>
              <a:gd name="T4" fmla="*/ 52 w 53"/>
              <a:gd name="T5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3" h="5">
                <a:moveTo>
                  <a:pt x="0" y="0"/>
                </a:moveTo>
                <a:lnTo>
                  <a:pt x="0" y="4"/>
                </a:lnTo>
                <a:lnTo>
                  <a:pt x="52" y="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11" name="Freeform 55"/>
          <p:cNvSpPr>
            <a:spLocks/>
          </p:cNvSpPr>
          <p:nvPr/>
        </p:nvSpPr>
        <p:spPr bwMode="auto">
          <a:xfrm>
            <a:off x="793750" y="3541713"/>
            <a:ext cx="55563" cy="115887"/>
          </a:xfrm>
          <a:custGeom>
            <a:avLst/>
            <a:gdLst>
              <a:gd name="T0" fmla="*/ 40 w 41"/>
              <a:gd name="T1" fmla="*/ 0 h 76"/>
              <a:gd name="T2" fmla="*/ 0 w 41"/>
              <a:gd name="T3" fmla="*/ 75 h 76"/>
              <a:gd name="T4" fmla="*/ 4 w 41"/>
              <a:gd name="T5" fmla="*/ 75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76">
                <a:moveTo>
                  <a:pt x="40" y="0"/>
                </a:moveTo>
                <a:lnTo>
                  <a:pt x="0" y="75"/>
                </a:lnTo>
                <a:lnTo>
                  <a:pt x="4" y="75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12" name="Freeform 56"/>
          <p:cNvSpPr>
            <a:spLocks/>
          </p:cNvSpPr>
          <p:nvPr/>
        </p:nvSpPr>
        <p:spPr bwMode="auto">
          <a:xfrm>
            <a:off x="885825" y="3541713"/>
            <a:ext cx="79375" cy="115887"/>
          </a:xfrm>
          <a:custGeom>
            <a:avLst/>
            <a:gdLst>
              <a:gd name="T0" fmla="*/ 25 w 58"/>
              <a:gd name="T1" fmla="*/ 0 h 76"/>
              <a:gd name="T2" fmla="*/ 12 w 58"/>
              <a:gd name="T3" fmla="*/ 5 h 76"/>
              <a:gd name="T4" fmla="*/ 4 w 58"/>
              <a:gd name="T5" fmla="*/ 15 h 76"/>
              <a:gd name="T6" fmla="*/ 0 w 58"/>
              <a:gd name="T7" fmla="*/ 33 h 76"/>
              <a:gd name="T8" fmla="*/ 0 w 58"/>
              <a:gd name="T9" fmla="*/ 42 h 76"/>
              <a:gd name="T10" fmla="*/ 4 w 58"/>
              <a:gd name="T11" fmla="*/ 60 h 76"/>
              <a:gd name="T12" fmla="*/ 12 w 58"/>
              <a:gd name="T13" fmla="*/ 72 h 76"/>
              <a:gd name="T14" fmla="*/ 25 w 58"/>
              <a:gd name="T15" fmla="*/ 75 h 76"/>
              <a:gd name="T16" fmla="*/ 32 w 58"/>
              <a:gd name="T17" fmla="*/ 75 h 76"/>
              <a:gd name="T18" fmla="*/ 44 w 58"/>
              <a:gd name="T19" fmla="*/ 72 h 76"/>
              <a:gd name="T20" fmla="*/ 53 w 58"/>
              <a:gd name="T21" fmla="*/ 60 h 76"/>
              <a:gd name="T22" fmla="*/ 57 w 58"/>
              <a:gd name="T23" fmla="*/ 42 h 76"/>
              <a:gd name="T24" fmla="*/ 57 w 58"/>
              <a:gd name="T25" fmla="*/ 33 h 76"/>
              <a:gd name="T26" fmla="*/ 53 w 58"/>
              <a:gd name="T27" fmla="*/ 15 h 76"/>
              <a:gd name="T28" fmla="*/ 44 w 58"/>
              <a:gd name="T29" fmla="*/ 5 h 76"/>
              <a:gd name="T30" fmla="*/ 32 w 58"/>
              <a:gd name="T31" fmla="*/ 0 h 76"/>
              <a:gd name="T32" fmla="*/ 25 w 58"/>
              <a:gd name="T3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" h="76">
                <a:moveTo>
                  <a:pt x="25" y="0"/>
                </a:moveTo>
                <a:lnTo>
                  <a:pt x="12" y="5"/>
                </a:lnTo>
                <a:lnTo>
                  <a:pt x="4" y="15"/>
                </a:lnTo>
                <a:lnTo>
                  <a:pt x="0" y="33"/>
                </a:lnTo>
                <a:lnTo>
                  <a:pt x="0" y="42"/>
                </a:lnTo>
                <a:lnTo>
                  <a:pt x="4" y="60"/>
                </a:lnTo>
                <a:lnTo>
                  <a:pt x="12" y="72"/>
                </a:lnTo>
                <a:lnTo>
                  <a:pt x="25" y="75"/>
                </a:lnTo>
                <a:lnTo>
                  <a:pt x="32" y="75"/>
                </a:lnTo>
                <a:lnTo>
                  <a:pt x="44" y="72"/>
                </a:lnTo>
                <a:lnTo>
                  <a:pt x="53" y="60"/>
                </a:lnTo>
                <a:lnTo>
                  <a:pt x="57" y="42"/>
                </a:lnTo>
                <a:lnTo>
                  <a:pt x="57" y="33"/>
                </a:lnTo>
                <a:lnTo>
                  <a:pt x="53" y="15"/>
                </a:lnTo>
                <a:lnTo>
                  <a:pt x="44" y="5"/>
                </a:lnTo>
                <a:lnTo>
                  <a:pt x="32" y="0"/>
                </a:lnTo>
                <a:lnTo>
                  <a:pt x="2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13" name="Freeform 57"/>
          <p:cNvSpPr>
            <a:spLocks/>
          </p:cNvSpPr>
          <p:nvPr/>
        </p:nvSpPr>
        <p:spPr bwMode="auto">
          <a:xfrm>
            <a:off x="890588" y="3548063"/>
            <a:ext cx="17462" cy="104775"/>
          </a:xfrm>
          <a:custGeom>
            <a:avLst/>
            <a:gdLst>
              <a:gd name="T0" fmla="*/ 12 w 13"/>
              <a:gd name="T1" fmla="*/ 0 h 69"/>
              <a:gd name="T2" fmla="*/ 4 w 13"/>
              <a:gd name="T3" fmla="*/ 10 h 69"/>
              <a:gd name="T4" fmla="*/ 0 w 13"/>
              <a:gd name="T5" fmla="*/ 29 h 69"/>
              <a:gd name="T6" fmla="*/ 0 w 13"/>
              <a:gd name="T7" fmla="*/ 38 h 69"/>
              <a:gd name="T8" fmla="*/ 4 w 13"/>
              <a:gd name="T9" fmla="*/ 56 h 69"/>
              <a:gd name="T10" fmla="*/ 12 w 13"/>
              <a:gd name="T11" fmla="*/ 68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69">
                <a:moveTo>
                  <a:pt x="12" y="0"/>
                </a:moveTo>
                <a:lnTo>
                  <a:pt x="4" y="10"/>
                </a:lnTo>
                <a:lnTo>
                  <a:pt x="0" y="29"/>
                </a:lnTo>
                <a:lnTo>
                  <a:pt x="0" y="38"/>
                </a:lnTo>
                <a:lnTo>
                  <a:pt x="4" y="56"/>
                </a:lnTo>
                <a:lnTo>
                  <a:pt x="12" y="6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14" name="Freeform 58"/>
          <p:cNvSpPr>
            <a:spLocks/>
          </p:cNvSpPr>
          <p:nvPr/>
        </p:nvSpPr>
        <p:spPr bwMode="auto">
          <a:xfrm>
            <a:off x="903288" y="3646488"/>
            <a:ext cx="44450" cy="6350"/>
          </a:xfrm>
          <a:custGeom>
            <a:avLst/>
            <a:gdLst>
              <a:gd name="T0" fmla="*/ 0 w 33"/>
              <a:gd name="T1" fmla="*/ 0 h 4"/>
              <a:gd name="T2" fmla="*/ 13 w 33"/>
              <a:gd name="T3" fmla="*/ 3 h 4"/>
              <a:gd name="T4" fmla="*/ 20 w 33"/>
              <a:gd name="T5" fmla="*/ 3 h 4"/>
              <a:gd name="T6" fmla="*/ 32 w 33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4">
                <a:moveTo>
                  <a:pt x="0" y="0"/>
                </a:moveTo>
                <a:lnTo>
                  <a:pt x="13" y="3"/>
                </a:lnTo>
                <a:lnTo>
                  <a:pt x="20" y="3"/>
                </a:lnTo>
                <a:lnTo>
                  <a:pt x="3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15" name="Freeform 59"/>
          <p:cNvSpPr>
            <a:spLocks/>
          </p:cNvSpPr>
          <p:nvPr/>
        </p:nvSpPr>
        <p:spPr bwMode="auto">
          <a:xfrm>
            <a:off x="941388" y="3548063"/>
            <a:ext cx="17462" cy="104775"/>
          </a:xfrm>
          <a:custGeom>
            <a:avLst/>
            <a:gdLst>
              <a:gd name="T0" fmla="*/ 0 w 14"/>
              <a:gd name="T1" fmla="*/ 68 h 69"/>
              <a:gd name="T2" fmla="*/ 7 w 14"/>
              <a:gd name="T3" fmla="*/ 56 h 69"/>
              <a:gd name="T4" fmla="*/ 13 w 14"/>
              <a:gd name="T5" fmla="*/ 38 h 69"/>
              <a:gd name="T6" fmla="*/ 13 w 14"/>
              <a:gd name="T7" fmla="*/ 29 h 69"/>
              <a:gd name="T8" fmla="*/ 7 w 14"/>
              <a:gd name="T9" fmla="*/ 10 h 69"/>
              <a:gd name="T10" fmla="*/ 0 w 14"/>
              <a:gd name="T11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69">
                <a:moveTo>
                  <a:pt x="0" y="68"/>
                </a:moveTo>
                <a:lnTo>
                  <a:pt x="7" y="56"/>
                </a:lnTo>
                <a:lnTo>
                  <a:pt x="13" y="38"/>
                </a:lnTo>
                <a:lnTo>
                  <a:pt x="13" y="29"/>
                </a:lnTo>
                <a:lnTo>
                  <a:pt x="7" y="10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16" name="Freeform 60"/>
          <p:cNvSpPr>
            <a:spLocks/>
          </p:cNvSpPr>
          <p:nvPr/>
        </p:nvSpPr>
        <p:spPr bwMode="auto">
          <a:xfrm>
            <a:off x="903288" y="3548063"/>
            <a:ext cx="44450" cy="6350"/>
          </a:xfrm>
          <a:custGeom>
            <a:avLst/>
            <a:gdLst>
              <a:gd name="T0" fmla="*/ 32 w 33"/>
              <a:gd name="T1" fmla="*/ 4 h 5"/>
              <a:gd name="T2" fmla="*/ 20 w 33"/>
              <a:gd name="T3" fmla="*/ 0 h 5"/>
              <a:gd name="T4" fmla="*/ 13 w 33"/>
              <a:gd name="T5" fmla="*/ 0 h 5"/>
              <a:gd name="T6" fmla="*/ 0 w 33"/>
              <a:gd name="T7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5">
                <a:moveTo>
                  <a:pt x="32" y="4"/>
                </a:moveTo>
                <a:lnTo>
                  <a:pt x="20" y="0"/>
                </a:lnTo>
                <a:lnTo>
                  <a:pt x="13" y="0"/>
                </a:lnTo>
                <a:lnTo>
                  <a:pt x="0" y="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17" name="Freeform 61"/>
          <p:cNvSpPr>
            <a:spLocks/>
          </p:cNvSpPr>
          <p:nvPr/>
        </p:nvSpPr>
        <p:spPr bwMode="auto">
          <a:xfrm>
            <a:off x="782638" y="2914650"/>
            <a:ext cx="66675" cy="109538"/>
          </a:xfrm>
          <a:custGeom>
            <a:avLst/>
            <a:gdLst>
              <a:gd name="T0" fmla="*/ 16 w 49"/>
              <a:gd name="T1" fmla="*/ 0 h 72"/>
              <a:gd name="T2" fmla="*/ 4 w 49"/>
              <a:gd name="T3" fmla="*/ 3 h 72"/>
              <a:gd name="T4" fmla="*/ 0 w 49"/>
              <a:gd name="T5" fmla="*/ 10 h 72"/>
              <a:gd name="T6" fmla="*/ 0 w 49"/>
              <a:gd name="T7" fmla="*/ 18 h 72"/>
              <a:gd name="T8" fmla="*/ 4 w 49"/>
              <a:gd name="T9" fmla="*/ 25 h 72"/>
              <a:gd name="T10" fmla="*/ 8 w 49"/>
              <a:gd name="T11" fmla="*/ 28 h 72"/>
              <a:gd name="T12" fmla="*/ 16 w 49"/>
              <a:gd name="T13" fmla="*/ 33 h 72"/>
              <a:gd name="T14" fmla="*/ 31 w 49"/>
              <a:gd name="T15" fmla="*/ 36 h 72"/>
              <a:gd name="T16" fmla="*/ 40 w 49"/>
              <a:gd name="T17" fmla="*/ 39 h 72"/>
              <a:gd name="T18" fmla="*/ 44 w 49"/>
              <a:gd name="T19" fmla="*/ 42 h 72"/>
              <a:gd name="T20" fmla="*/ 48 w 49"/>
              <a:gd name="T21" fmla="*/ 50 h 72"/>
              <a:gd name="T22" fmla="*/ 48 w 49"/>
              <a:gd name="T23" fmla="*/ 60 h 72"/>
              <a:gd name="T24" fmla="*/ 44 w 49"/>
              <a:gd name="T25" fmla="*/ 68 h 72"/>
              <a:gd name="T26" fmla="*/ 31 w 49"/>
              <a:gd name="T27" fmla="*/ 71 h 72"/>
              <a:gd name="T28" fmla="*/ 16 w 49"/>
              <a:gd name="T29" fmla="*/ 71 h 72"/>
              <a:gd name="T30" fmla="*/ 4 w 49"/>
              <a:gd name="T31" fmla="*/ 68 h 72"/>
              <a:gd name="T32" fmla="*/ 0 w 49"/>
              <a:gd name="T33" fmla="*/ 60 h 72"/>
              <a:gd name="T34" fmla="*/ 0 w 49"/>
              <a:gd name="T35" fmla="*/ 50 h 72"/>
              <a:gd name="T36" fmla="*/ 4 w 49"/>
              <a:gd name="T37" fmla="*/ 42 h 72"/>
              <a:gd name="T38" fmla="*/ 8 w 49"/>
              <a:gd name="T39" fmla="*/ 39 h 72"/>
              <a:gd name="T40" fmla="*/ 16 w 49"/>
              <a:gd name="T41" fmla="*/ 36 h 72"/>
              <a:gd name="T42" fmla="*/ 31 w 49"/>
              <a:gd name="T43" fmla="*/ 33 h 72"/>
              <a:gd name="T44" fmla="*/ 40 w 49"/>
              <a:gd name="T45" fmla="*/ 28 h 72"/>
              <a:gd name="T46" fmla="*/ 44 w 49"/>
              <a:gd name="T47" fmla="*/ 25 h 72"/>
              <a:gd name="T48" fmla="*/ 48 w 49"/>
              <a:gd name="T49" fmla="*/ 18 h 72"/>
              <a:gd name="T50" fmla="*/ 48 w 49"/>
              <a:gd name="T51" fmla="*/ 10 h 72"/>
              <a:gd name="T52" fmla="*/ 44 w 49"/>
              <a:gd name="T53" fmla="*/ 3 h 72"/>
              <a:gd name="T54" fmla="*/ 31 w 49"/>
              <a:gd name="T55" fmla="*/ 0 h 72"/>
              <a:gd name="T56" fmla="*/ 16 w 49"/>
              <a:gd name="T57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9" h="72">
                <a:moveTo>
                  <a:pt x="16" y="0"/>
                </a:moveTo>
                <a:lnTo>
                  <a:pt x="4" y="3"/>
                </a:lnTo>
                <a:lnTo>
                  <a:pt x="0" y="10"/>
                </a:lnTo>
                <a:lnTo>
                  <a:pt x="0" y="18"/>
                </a:lnTo>
                <a:lnTo>
                  <a:pt x="4" y="25"/>
                </a:lnTo>
                <a:lnTo>
                  <a:pt x="8" y="28"/>
                </a:lnTo>
                <a:lnTo>
                  <a:pt x="16" y="33"/>
                </a:lnTo>
                <a:lnTo>
                  <a:pt x="31" y="36"/>
                </a:lnTo>
                <a:lnTo>
                  <a:pt x="40" y="39"/>
                </a:lnTo>
                <a:lnTo>
                  <a:pt x="44" y="42"/>
                </a:lnTo>
                <a:lnTo>
                  <a:pt x="48" y="50"/>
                </a:lnTo>
                <a:lnTo>
                  <a:pt x="48" y="60"/>
                </a:lnTo>
                <a:lnTo>
                  <a:pt x="44" y="68"/>
                </a:lnTo>
                <a:lnTo>
                  <a:pt x="31" y="71"/>
                </a:lnTo>
                <a:lnTo>
                  <a:pt x="16" y="71"/>
                </a:lnTo>
                <a:lnTo>
                  <a:pt x="4" y="68"/>
                </a:lnTo>
                <a:lnTo>
                  <a:pt x="0" y="60"/>
                </a:lnTo>
                <a:lnTo>
                  <a:pt x="0" y="50"/>
                </a:lnTo>
                <a:lnTo>
                  <a:pt x="4" y="42"/>
                </a:lnTo>
                <a:lnTo>
                  <a:pt x="8" y="39"/>
                </a:lnTo>
                <a:lnTo>
                  <a:pt x="16" y="36"/>
                </a:lnTo>
                <a:lnTo>
                  <a:pt x="31" y="33"/>
                </a:lnTo>
                <a:lnTo>
                  <a:pt x="40" y="28"/>
                </a:lnTo>
                <a:lnTo>
                  <a:pt x="44" y="25"/>
                </a:lnTo>
                <a:lnTo>
                  <a:pt x="48" y="18"/>
                </a:lnTo>
                <a:lnTo>
                  <a:pt x="48" y="10"/>
                </a:lnTo>
                <a:lnTo>
                  <a:pt x="44" y="3"/>
                </a:lnTo>
                <a:lnTo>
                  <a:pt x="31" y="0"/>
                </a:lnTo>
                <a:lnTo>
                  <a:pt x="16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18" name="Freeform 62"/>
          <p:cNvSpPr>
            <a:spLocks/>
          </p:cNvSpPr>
          <p:nvPr/>
        </p:nvSpPr>
        <p:spPr bwMode="auto">
          <a:xfrm>
            <a:off x="777875" y="2919413"/>
            <a:ext cx="77788" cy="109537"/>
          </a:xfrm>
          <a:custGeom>
            <a:avLst/>
            <a:gdLst>
              <a:gd name="T0" fmla="*/ 13 w 57"/>
              <a:gd name="T1" fmla="*/ 0 h 72"/>
              <a:gd name="T2" fmla="*/ 9 w 57"/>
              <a:gd name="T3" fmla="*/ 7 h 72"/>
              <a:gd name="T4" fmla="*/ 9 w 57"/>
              <a:gd name="T5" fmla="*/ 15 h 72"/>
              <a:gd name="T6" fmla="*/ 13 w 57"/>
              <a:gd name="T7" fmla="*/ 21 h 72"/>
              <a:gd name="T8" fmla="*/ 20 w 57"/>
              <a:gd name="T9" fmla="*/ 25 h 72"/>
              <a:gd name="T10" fmla="*/ 36 w 57"/>
              <a:gd name="T11" fmla="*/ 29 h 72"/>
              <a:gd name="T12" fmla="*/ 45 w 57"/>
              <a:gd name="T13" fmla="*/ 33 h 72"/>
              <a:gd name="T14" fmla="*/ 52 w 57"/>
              <a:gd name="T15" fmla="*/ 38 h 72"/>
              <a:gd name="T16" fmla="*/ 56 w 57"/>
              <a:gd name="T17" fmla="*/ 46 h 72"/>
              <a:gd name="T18" fmla="*/ 56 w 57"/>
              <a:gd name="T19" fmla="*/ 56 h 72"/>
              <a:gd name="T20" fmla="*/ 52 w 57"/>
              <a:gd name="T21" fmla="*/ 64 h 72"/>
              <a:gd name="T22" fmla="*/ 48 w 57"/>
              <a:gd name="T23" fmla="*/ 68 h 72"/>
              <a:gd name="T24" fmla="*/ 36 w 57"/>
              <a:gd name="T25" fmla="*/ 71 h 72"/>
              <a:gd name="T26" fmla="*/ 20 w 57"/>
              <a:gd name="T27" fmla="*/ 71 h 72"/>
              <a:gd name="T28" fmla="*/ 9 w 57"/>
              <a:gd name="T29" fmla="*/ 68 h 72"/>
              <a:gd name="T30" fmla="*/ 5 w 57"/>
              <a:gd name="T31" fmla="*/ 64 h 72"/>
              <a:gd name="T32" fmla="*/ 0 w 57"/>
              <a:gd name="T33" fmla="*/ 56 h 72"/>
              <a:gd name="T34" fmla="*/ 0 w 57"/>
              <a:gd name="T35" fmla="*/ 46 h 72"/>
              <a:gd name="T36" fmla="*/ 5 w 57"/>
              <a:gd name="T37" fmla="*/ 38 h 72"/>
              <a:gd name="T38" fmla="*/ 13 w 57"/>
              <a:gd name="T39" fmla="*/ 33 h 72"/>
              <a:gd name="T40" fmla="*/ 20 w 57"/>
              <a:gd name="T41" fmla="*/ 29 h 72"/>
              <a:gd name="T42" fmla="*/ 36 w 57"/>
              <a:gd name="T43" fmla="*/ 25 h 72"/>
              <a:gd name="T44" fmla="*/ 45 w 57"/>
              <a:gd name="T45" fmla="*/ 21 h 72"/>
              <a:gd name="T46" fmla="*/ 48 w 57"/>
              <a:gd name="T47" fmla="*/ 15 h 72"/>
              <a:gd name="T48" fmla="*/ 48 w 57"/>
              <a:gd name="T49" fmla="*/ 7 h 72"/>
              <a:gd name="T50" fmla="*/ 45 w 57"/>
              <a:gd name="T5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7" h="72">
                <a:moveTo>
                  <a:pt x="13" y="0"/>
                </a:moveTo>
                <a:lnTo>
                  <a:pt x="9" y="7"/>
                </a:lnTo>
                <a:lnTo>
                  <a:pt x="9" y="15"/>
                </a:lnTo>
                <a:lnTo>
                  <a:pt x="13" y="21"/>
                </a:lnTo>
                <a:lnTo>
                  <a:pt x="20" y="25"/>
                </a:lnTo>
                <a:lnTo>
                  <a:pt x="36" y="29"/>
                </a:lnTo>
                <a:lnTo>
                  <a:pt x="45" y="33"/>
                </a:lnTo>
                <a:lnTo>
                  <a:pt x="52" y="38"/>
                </a:lnTo>
                <a:lnTo>
                  <a:pt x="56" y="46"/>
                </a:lnTo>
                <a:lnTo>
                  <a:pt x="56" y="56"/>
                </a:lnTo>
                <a:lnTo>
                  <a:pt x="52" y="64"/>
                </a:lnTo>
                <a:lnTo>
                  <a:pt x="48" y="68"/>
                </a:lnTo>
                <a:lnTo>
                  <a:pt x="36" y="71"/>
                </a:lnTo>
                <a:lnTo>
                  <a:pt x="20" y="71"/>
                </a:lnTo>
                <a:lnTo>
                  <a:pt x="9" y="68"/>
                </a:lnTo>
                <a:lnTo>
                  <a:pt x="5" y="64"/>
                </a:lnTo>
                <a:lnTo>
                  <a:pt x="0" y="56"/>
                </a:lnTo>
                <a:lnTo>
                  <a:pt x="0" y="46"/>
                </a:lnTo>
                <a:lnTo>
                  <a:pt x="5" y="38"/>
                </a:lnTo>
                <a:lnTo>
                  <a:pt x="13" y="33"/>
                </a:lnTo>
                <a:lnTo>
                  <a:pt x="20" y="29"/>
                </a:lnTo>
                <a:lnTo>
                  <a:pt x="36" y="25"/>
                </a:lnTo>
                <a:lnTo>
                  <a:pt x="45" y="21"/>
                </a:lnTo>
                <a:lnTo>
                  <a:pt x="48" y="15"/>
                </a:lnTo>
                <a:lnTo>
                  <a:pt x="48" y="7"/>
                </a:lnTo>
                <a:lnTo>
                  <a:pt x="4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19" name="Freeform 63"/>
          <p:cNvSpPr>
            <a:spLocks/>
          </p:cNvSpPr>
          <p:nvPr/>
        </p:nvSpPr>
        <p:spPr bwMode="auto">
          <a:xfrm>
            <a:off x="788988" y="2919413"/>
            <a:ext cx="55562" cy="6350"/>
          </a:xfrm>
          <a:custGeom>
            <a:avLst/>
            <a:gdLst>
              <a:gd name="T0" fmla="*/ 40 w 41"/>
              <a:gd name="T1" fmla="*/ 3 h 4"/>
              <a:gd name="T2" fmla="*/ 27 w 41"/>
              <a:gd name="T3" fmla="*/ 0 h 4"/>
              <a:gd name="T4" fmla="*/ 12 w 41"/>
              <a:gd name="T5" fmla="*/ 0 h 4"/>
              <a:gd name="T6" fmla="*/ 0 w 41"/>
              <a:gd name="T7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">
                <a:moveTo>
                  <a:pt x="40" y="3"/>
                </a:moveTo>
                <a:lnTo>
                  <a:pt x="27" y="0"/>
                </a:lnTo>
                <a:lnTo>
                  <a:pt x="12" y="0"/>
                </a:lnTo>
                <a:lnTo>
                  <a:pt x="0" y="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20" name="Line 64"/>
          <p:cNvSpPr>
            <a:spLocks noChangeShapeType="1"/>
          </p:cNvSpPr>
          <p:nvPr/>
        </p:nvSpPr>
        <p:spPr bwMode="auto">
          <a:xfrm>
            <a:off x="787400" y="3013075"/>
            <a:ext cx="6350" cy="1111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21" name="Line 65"/>
          <p:cNvSpPr>
            <a:spLocks noChangeShapeType="1"/>
          </p:cNvSpPr>
          <p:nvPr/>
        </p:nvSpPr>
        <p:spPr bwMode="auto">
          <a:xfrm flipV="1">
            <a:off x="838200" y="3006725"/>
            <a:ext cx="4763" cy="2222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22" name="Freeform 66"/>
          <p:cNvSpPr>
            <a:spLocks/>
          </p:cNvSpPr>
          <p:nvPr/>
        </p:nvSpPr>
        <p:spPr bwMode="auto">
          <a:xfrm>
            <a:off x="885825" y="2914650"/>
            <a:ext cx="79375" cy="114300"/>
          </a:xfrm>
          <a:custGeom>
            <a:avLst/>
            <a:gdLst>
              <a:gd name="T0" fmla="*/ 25 w 58"/>
              <a:gd name="T1" fmla="*/ 0 h 75"/>
              <a:gd name="T2" fmla="*/ 12 w 58"/>
              <a:gd name="T3" fmla="*/ 3 h 75"/>
              <a:gd name="T4" fmla="*/ 4 w 58"/>
              <a:gd name="T5" fmla="*/ 15 h 75"/>
              <a:gd name="T6" fmla="*/ 0 w 58"/>
              <a:gd name="T7" fmla="*/ 33 h 75"/>
              <a:gd name="T8" fmla="*/ 0 w 58"/>
              <a:gd name="T9" fmla="*/ 41 h 75"/>
              <a:gd name="T10" fmla="*/ 4 w 58"/>
              <a:gd name="T11" fmla="*/ 59 h 75"/>
              <a:gd name="T12" fmla="*/ 12 w 58"/>
              <a:gd name="T13" fmla="*/ 71 h 75"/>
              <a:gd name="T14" fmla="*/ 25 w 58"/>
              <a:gd name="T15" fmla="*/ 74 h 75"/>
              <a:gd name="T16" fmla="*/ 32 w 58"/>
              <a:gd name="T17" fmla="*/ 74 h 75"/>
              <a:gd name="T18" fmla="*/ 44 w 58"/>
              <a:gd name="T19" fmla="*/ 71 h 75"/>
              <a:gd name="T20" fmla="*/ 53 w 58"/>
              <a:gd name="T21" fmla="*/ 59 h 75"/>
              <a:gd name="T22" fmla="*/ 57 w 58"/>
              <a:gd name="T23" fmla="*/ 41 h 75"/>
              <a:gd name="T24" fmla="*/ 57 w 58"/>
              <a:gd name="T25" fmla="*/ 33 h 75"/>
              <a:gd name="T26" fmla="*/ 53 w 58"/>
              <a:gd name="T27" fmla="*/ 15 h 75"/>
              <a:gd name="T28" fmla="*/ 44 w 58"/>
              <a:gd name="T29" fmla="*/ 3 h 75"/>
              <a:gd name="T30" fmla="*/ 32 w 58"/>
              <a:gd name="T31" fmla="*/ 0 h 75"/>
              <a:gd name="T32" fmla="*/ 25 w 58"/>
              <a:gd name="T33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" h="75">
                <a:moveTo>
                  <a:pt x="25" y="0"/>
                </a:moveTo>
                <a:lnTo>
                  <a:pt x="12" y="3"/>
                </a:lnTo>
                <a:lnTo>
                  <a:pt x="4" y="15"/>
                </a:lnTo>
                <a:lnTo>
                  <a:pt x="0" y="33"/>
                </a:lnTo>
                <a:lnTo>
                  <a:pt x="0" y="41"/>
                </a:lnTo>
                <a:lnTo>
                  <a:pt x="4" y="59"/>
                </a:lnTo>
                <a:lnTo>
                  <a:pt x="12" y="71"/>
                </a:lnTo>
                <a:lnTo>
                  <a:pt x="25" y="74"/>
                </a:lnTo>
                <a:lnTo>
                  <a:pt x="32" y="74"/>
                </a:lnTo>
                <a:lnTo>
                  <a:pt x="44" y="71"/>
                </a:lnTo>
                <a:lnTo>
                  <a:pt x="53" y="59"/>
                </a:lnTo>
                <a:lnTo>
                  <a:pt x="57" y="41"/>
                </a:lnTo>
                <a:lnTo>
                  <a:pt x="57" y="33"/>
                </a:lnTo>
                <a:lnTo>
                  <a:pt x="53" y="15"/>
                </a:lnTo>
                <a:lnTo>
                  <a:pt x="44" y="3"/>
                </a:lnTo>
                <a:lnTo>
                  <a:pt x="32" y="0"/>
                </a:lnTo>
                <a:lnTo>
                  <a:pt x="2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23" name="Freeform 67"/>
          <p:cNvSpPr>
            <a:spLocks/>
          </p:cNvSpPr>
          <p:nvPr/>
        </p:nvSpPr>
        <p:spPr bwMode="auto">
          <a:xfrm>
            <a:off x="890588" y="2919413"/>
            <a:ext cx="17462" cy="104775"/>
          </a:xfrm>
          <a:custGeom>
            <a:avLst/>
            <a:gdLst>
              <a:gd name="T0" fmla="*/ 12 w 13"/>
              <a:gd name="T1" fmla="*/ 0 h 69"/>
              <a:gd name="T2" fmla="*/ 4 w 13"/>
              <a:gd name="T3" fmla="*/ 11 h 69"/>
              <a:gd name="T4" fmla="*/ 0 w 13"/>
              <a:gd name="T5" fmla="*/ 29 h 69"/>
              <a:gd name="T6" fmla="*/ 0 w 13"/>
              <a:gd name="T7" fmla="*/ 39 h 69"/>
              <a:gd name="T8" fmla="*/ 4 w 13"/>
              <a:gd name="T9" fmla="*/ 57 h 69"/>
              <a:gd name="T10" fmla="*/ 12 w 13"/>
              <a:gd name="T11" fmla="*/ 68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69">
                <a:moveTo>
                  <a:pt x="12" y="0"/>
                </a:moveTo>
                <a:lnTo>
                  <a:pt x="4" y="11"/>
                </a:lnTo>
                <a:lnTo>
                  <a:pt x="0" y="29"/>
                </a:lnTo>
                <a:lnTo>
                  <a:pt x="0" y="39"/>
                </a:lnTo>
                <a:lnTo>
                  <a:pt x="4" y="57"/>
                </a:lnTo>
                <a:lnTo>
                  <a:pt x="12" y="6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24" name="Freeform 68"/>
          <p:cNvSpPr>
            <a:spLocks/>
          </p:cNvSpPr>
          <p:nvPr/>
        </p:nvSpPr>
        <p:spPr bwMode="auto">
          <a:xfrm>
            <a:off x="903288" y="3019425"/>
            <a:ext cx="44450" cy="4763"/>
          </a:xfrm>
          <a:custGeom>
            <a:avLst/>
            <a:gdLst>
              <a:gd name="T0" fmla="*/ 0 w 33"/>
              <a:gd name="T1" fmla="*/ 0 h 4"/>
              <a:gd name="T2" fmla="*/ 13 w 33"/>
              <a:gd name="T3" fmla="*/ 3 h 4"/>
              <a:gd name="T4" fmla="*/ 20 w 33"/>
              <a:gd name="T5" fmla="*/ 3 h 4"/>
              <a:gd name="T6" fmla="*/ 32 w 33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4">
                <a:moveTo>
                  <a:pt x="0" y="0"/>
                </a:moveTo>
                <a:lnTo>
                  <a:pt x="13" y="3"/>
                </a:lnTo>
                <a:lnTo>
                  <a:pt x="20" y="3"/>
                </a:lnTo>
                <a:lnTo>
                  <a:pt x="3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25" name="Freeform 69"/>
          <p:cNvSpPr>
            <a:spLocks/>
          </p:cNvSpPr>
          <p:nvPr/>
        </p:nvSpPr>
        <p:spPr bwMode="auto">
          <a:xfrm>
            <a:off x="941388" y="2919413"/>
            <a:ext cx="17462" cy="104775"/>
          </a:xfrm>
          <a:custGeom>
            <a:avLst/>
            <a:gdLst>
              <a:gd name="T0" fmla="*/ 0 w 14"/>
              <a:gd name="T1" fmla="*/ 68 h 69"/>
              <a:gd name="T2" fmla="*/ 7 w 14"/>
              <a:gd name="T3" fmla="*/ 57 h 69"/>
              <a:gd name="T4" fmla="*/ 13 w 14"/>
              <a:gd name="T5" fmla="*/ 39 h 69"/>
              <a:gd name="T6" fmla="*/ 13 w 14"/>
              <a:gd name="T7" fmla="*/ 29 h 69"/>
              <a:gd name="T8" fmla="*/ 7 w 14"/>
              <a:gd name="T9" fmla="*/ 11 h 69"/>
              <a:gd name="T10" fmla="*/ 0 w 14"/>
              <a:gd name="T11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69">
                <a:moveTo>
                  <a:pt x="0" y="68"/>
                </a:moveTo>
                <a:lnTo>
                  <a:pt x="7" y="57"/>
                </a:lnTo>
                <a:lnTo>
                  <a:pt x="13" y="39"/>
                </a:lnTo>
                <a:lnTo>
                  <a:pt x="13" y="29"/>
                </a:lnTo>
                <a:lnTo>
                  <a:pt x="7" y="11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26" name="Freeform 70"/>
          <p:cNvSpPr>
            <a:spLocks/>
          </p:cNvSpPr>
          <p:nvPr/>
        </p:nvSpPr>
        <p:spPr bwMode="auto">
          <a:xfrm>
            <a:off x="903288" y="2919413"/>
            <a:ext cx="44450" cy="6350"/>
          </a:xfrm>
          <a:custGeom>
            <a:avLst/>
            <a:gdLst>
              <a:gd name="T0" fmla="*/ 32 w 33"/>
              <a:gd name="T1" fmla="*/ 3 h 4"/>
              <a:gd name="T2" fmla="*/ 20 w 33"/>
              <a:gd name="T3" fmla="*/ 0 h 4"/>
              <a:gd name="T4" fmla="*/ 13 w 33"/>
              <a:gd name="T5" fmla="*/ 0 h 4"/>
              <a:gd name="T6" fmla="*/ 0 w 33"/>
              <a:gd name="T7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4">
                <a:moveTo>
                  <a:pt x="32" y="3"/>
                </a:moveTo>
                <a:lnTo>
                  <a:pt x="20" y="0"/>
                </a:lnTo>
                <a:lnTo>
                  <a:pt x="13" y="0"/>
                </a:lnTo>
                <a:lnTo>
                  <a:pt x="0" y="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27" name="Freeform 71"/>
          <p:cNvSpPr>
            <a:spLocks/>
          </p:cNvSpPr>
          <p:nvPr/>
        </p:nvSpPr>
        <p:spPr bwMode="auto">
          <a:xfrm>
            <a:off x="777875" y="2287588"/>
            <a:ext cx="71438" cy="115887"/>
          </a:xfrm>
          <a:custGeom>
            <a:avLst/>
            <a:gdLst>
              <a:gd name="T0" fmla="*/ 48 w 53"/>
              <a:gd name="T1" fmla="*/ 35 h 75"/>
              <a:gd name="T2" fmla="*/ 41 w 53"/>
              <a:gd name="T3" fmla="*/ 41 h 75"/>
              <a:gd name="T4" fmla="*/ 29 w 53"/>
              <a:gd name="T5" fmla="*/ 46 h 75"/>
              <a:gd name="T6" fmla="*/ 24 w 53"/>
              <a:gd name="T7" fmla="*/ 46 h 75"/>
              <a:gd name="T8" fmla="*/ 13 w 53"/>
              <a:gd name="T9" fmla="*/ 41 h 75"/>
              <a:gd name="T10" fmla="*/ 5 w 53"/>
              <a:gd name="T11" fmla="*/ 35 h 75"/>
              <a:gd name="T12" fmla="*/ 0 w 53"/>
              <a:gd name="T13" fmla="*/ 25 h 75"/>
              <a:gd name="T14" fmla="*/ 0 w 53"/>
              <a:gd name="T15" fmla="*/ 20 h 75"/>
              <a:gd name="T16" fmla="*/ 5 w 53"/>
              <a:gd name="T17" fmla="*/ 10 h 75"/>
              <a:gd name="T18" fmla="*/ 13 w 53"/>
              <a:gd name="T19" fmla="*/ 3 h 75"/>
              <a:gd name="T20" fmla="*/ 24 w 53"/>
              <a:gd name="T21" fmla="*/ 0 h 75"/>
              <a:gd name="T22" fmla="*/ 29 w 53"/>
              <a:gd name="T23" fmla="*/ 0 h 75"/>
              <a:gd name="T24" fmla="*/ 41 w 53"/>
              <a:gd name="T25" fmla="*/ 3 h 75"/>
              <a:gd name="T26" fmla="*/ 48 w 53"/>
              <a:gd name="T27" fmla="*/ 10 h 75"/>
              <a:gd name="T28" fmla="*/ 52 w 53"/>
              <a:gd name="T29" fmla="*/ 25 h 75"/>
              <a:gd name="T30" fmla="*/ 52 w 53"/>
              <a:gd name="T31" fmla="*/ 41 h 75"/>
              <a:gd name="T32" fmla="*/ 48 w 53"/>
              <a:gd name="T33" fmla="*/ 59 h 75"/>
              <a:gd name="T34" fmla="*/ 41 w 53"/>
              <a:gd name="T35" fmla="*/ 71 h 75"/>
              <a:gd name="T36" fmla="*/ 29 w 53"/>
              <a:gd name="T37" fmla="*/ 74 h 75"/>
              <a:gd name="T38" fmla="*/ 20 w 53"/>
              <a:gd name="T39" fmla="*/ 74 h 75"/>
              <a:gd name="T40" fmla="*/ 9 w 53"/>
              <a:gd name="T41" fmla="*/ 71 h 75"/>
              <a:gd name="T42" fmla="*/ 5 w 53"/>
              <a:gd name="T43" fmla="*/ 64 h 75"/>
              <a:gd name="T44" fmla="*/ 9 w 53"/>
              <a:gd name="T45" fmla="*/ 64 h 75"/>
              <a:gd name="T46" fmla="*/ 13 w 53"/>
              <a:gd name="T47" fmla="*/ 7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3" h="75">
                <a:moveTo>
                  <a:pt x="48" y="35"/>
                </a:moveTo>
                <a:lnTo>
                  <a:pt x="41" y="41"/>
                </a:lnTo>
                <a:lnTo>
                  <a:pt x="29" y="46"/>
                </a:lnTo>
                <a:lnTo>
                  <a:pt x="24" y="46"/>
                </a:lnTo>
                <a:lnTo>
                  <a:pt x="13" y="41"/>
                </a:lnTo>
                <a:lnTo>
                  <a:pt x="5" y="35"/>
                </a:lnTo>
                <a:lnTo>
                  <a:pt x="0" y="25"/>
                </a:lnTo>
                <a:lnTo>
                  <a:pt x="0" y="20"/>
                </a:lnTo>
                <a:lnTo>
                  <a:pt x="5" y="10"/>
                </a:lnTo>
                <a:lnTo>
                  <a:pt x="13" y="3"/>
                </a:lnTo>
                <a:lnTo>
                  <a:pt x="24" y="0"/>
                </a:lnTo>
                <a:lnTo>
                  <a:pt x="29" y="0"/>
                </a:lnTo>
                <a:lnTo>
                  <a:pt x="41" y="3"/>
                </a:lnTo>
                <a:lnTo>
                  <a:pt x="48" y="10"/>
                </a:lnTo>
                <a:lnTo>
                  <a:pt x="52" y="25"/>
                </a:lnTo>
                <a:lnTo>
                  <a:pt x="52" y="41"/>
                </a:lnTo>
                <a:lnTo>
                  <a:pt x="48" y="59"/>
                </a:lnTo>
                <a:lnTo>
                  <a:pt x="41" y="71"/>
                </a:lnTo>
                <a:lnTo>
                  <a:pt x="29" y="74"/>
                </a:lnTo>
                <a:lnTo>
                  <a:pt x="20" y="74"/>
                </a:lnTo>
                <a:lnTo>
                  <a:pt x="9" y="71"/>
                </a:lnTo>
                <a:lnTo>
                  <a:pt x="5" y="64"/>
                </a:lnTo>
                <a:lnTo>
                  <a:pt x="9" y="64"/>
                </a:lnTo>
                <a:lnTo>
                  <a:pt x="13" y="71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28" name="Freeform 72"/>
          <p:cNvSpPr>
            <a:spLocks/>
          </p:cNvSpPr>
          <p:nvPr/>
        </p:nvSpPr>
        <p:spPr bwMode="auto">
          <a:xfrm>
            <a:off x="819150" y="2325688"/>
            <a:ext cx="25400" cy="28575"/>
          </a:xfrm>
          <a:custGeom>
            <a:avLst/>
            <a:gdLst>
              <a:gd name="T0" fmla="*/ 18 w 19"/>
              <a:gd name="T1" fmla="*/ 0 h 18"/>
              <a:gd name="T2" fmla="*/ 14 w 19"/>
              <a:gd name="T3" fmla="*/ 10 h 18"/>
              <a:gd name="T4" fmla="*/ 0 w 19"/>
              <a:gd name="T5" fmla="*/ 17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" h="18">
                <a:moveTo>
                  <a:pt x="18" y="0"/>
                </a:moveTo>
                <a:lnTo>
                  <a:pt x="14" y="10"/>
                </a:lnTo>
                <a:lnTo>
                  <a:pt x="0" y="1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29" name="Freeform 73"/>
          <p:cNvSpPr>
            <a:spLocks/>
          </p:cNvSpPr>
          <p:nvPr/>
        </p:nvSpPr>
        <p:spPr bwMode="auto">
          <a:xfrm>
            <a:off x="782638" y="2330450"/>
            <a:ext cx="61912" cy="23813"/>
          </a:xfrm>
          <a:custGeom>
            <a:avLst/>
            <a:gdLst>
              <a:gd name="T0" fmla="*/ 45 w 46"/>
              <a:gd name="T1" fmla="*/ 0 h 15"/>
              <a:gd name="T2" fmla="*/ 37 w 46"/>
              <a:gd name="T3" fmla="*/ 11 h 15"/>
              <a:gd name="T4" fmla="*/ 25 w 46"/>
              <a:gd name="T5" fmla="*/ 14 h 15"/>
              <a:gd name="T6" fmla="*/ 20 w 46"/>
              <a:gd name="T7" fmla="*/ 14 h 15"/>
              <a:gd name="T8" fmla="*/ 8 w 46"/>
              <a:gd name="T9" fmla="*/ 11 h 15"/>
              <a:gd name="T10" fmla="*/ 0 w 46"/>
              <a:gd name="T11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" h="15">
                <a:moveTo>
                  <a:pt x="45" y="0"/>
                </a:moveTo>
                <a:lnTo>
                  <a:pt x="37" y="11"/>
                </a:lnTo>
                <a:lnTo>
                  <a:pt x="25" y="14"/>
                </a:lnTo>
                <a:lnTo>
                  <a:pt x="20" y="14"/>
                </a:lnTo>
                <a:lnTo>
                  <a:pt x="8" y="11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30" name="Freeform 74"/>
          <p:cNvSpPr>
            <a:spLocks/>
          </p:cNvSpPr>
          <p:nvPr/>
        </p:nvSpPr>
        <p:spPr bwMode="auto">
          <a:xfrm>
            <a:off x="782638" y="2292350"/>
            <a:ext cx="22225" cy="61913"/>
          </a:xfrm>
          <a:custGeom>
            <a:avLst/>
            <a:gdLst>
              <a:gd name="T0" fmla="*/ 15 w 16"/>
              <a:gd name="T1" fmla="*/ 39 h 40"/>
              <a:gd name="T2" fmla="*/ 4 w 16"/>
              <a:gd name="T3" fmla="*/ 32 h 40"/>
              <a:gd name="T4" fmla="*/ 0 w 16"/>
              <a:gd name="T5" fmla="*/ 22 h 40"/>
              <a:gd name="T6" fmla="*/ 0 w 16"/>
              <a:gd name="T7" fmla="*/ 17 h 40"/>
              <a:gd name="T8" fmla="*/ 4 w 16"/>
              <a:gd name="T9" fmla="*/ 7 h 40"/>
              <a:gd name="T10" fmla="*/ 15 w 16"/>
              <a:gd name="T11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40">
                <a:moveTo>
                  <a:pt x="15" y="39"/>
                </a:moveTo>
                <a:lnTo>
                  <a:pt x="4" y="32"/>
                </a:lnTo>
                <a:lnTo>
                  <a:pt x="0" y="22"/>
                </a:lnTo>
                <a:lnTo>
                  <a:pt x="0" y="17"/>
                </a:lnTo>
                <a:lnTo>
                  <a:pt x="4" y="7"/>
                </a:lnTo>
                <a:lnTo>
                  <a:pt x="1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31" name="Freeform 75"/>
          <p:cNvSpPr>
            <a:spLocks/>
          </p:cNvSpPr>
          <p:nvPr/>
        </p:nvSpPr>
        <p:spPr bwMode="auto">
          <a:xfrm>
            <a:off x="782638" y="2292350"/>
            <a:ext cx="61912" cy="23813"/>
          </a:xfrm>
          <a:custGeom>
            <a:avLst/>
            <a:gdLst>
              <a:gd name="T0" fmla="*/ 0 w 46"/>
              <a:gd name="T1" fmla="*/ 15 h 16"/>
              <a:gd name="T2" fmla="*/ 8 w 46"/>
              <a:gd name="T3" fmla="*/ 3 h 16"/>
              <a:gd name="T4" fmla="*/ 20 w 46"/>
              <a:gd name="T5" fmla="*/ 0 h 16"/>
              <a:gd name="T6" fmla="*/ 25 w 46"/>
              <a:gd name="T7" fmla="*/ 0 h 16"/>
              <a:gd name="T8" fmla="*/ 37 w 46"/>
              <a:gd name="T9" fmla="*/ 3 h 16"/>
              <a:gd name="T10" fmla="*/ 45 w 46"/>
              <a:gd name="T11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" h="16">
                <a:moveTo>
                  <a:pt x="0" y="15"/>
                </a:moveTo>
                <a:lnTo>
                  <a:pt x="8" y="3"/>
                </a:lnTo>
                <a:lnTo>
                  <a:pt x="20" y="0"/>
                </a:lnTo>
                <a:lnTo>
                  <a:pt x="25" y="0"/>
                </a:lnTo>
                <a:lnTo>
                  <a:pt x="37" y="3"/>
                </a:lnTo>
                <a:lnTo>
                  <a:pt x="45" y="15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32" name="Freeform 76"/>
          <p:cNvSpPr>
            <a:spLocks/>
          </p:cNvSpPr>
          <p:nvPr/>
        </p:nvSpPr>
        <p:spPr bwMode="auto">
          <a:xfrm>
            <a:off x="819150" y="2292350"/>
            <a:ext cx="25400" cy="106363"/>
          </a:xfrm>
          <a:custGeom>
            <a:avLst/>
            <a:gdLst>
              <a:gd name="T0" fmla="*/ 0 w 19"/>
              <a:gd name="T1" fmla="*/ 0 h 69"/>
              <a:gd name="T2" fmla="*/ 14 w 19"/>
              <a:gd name="T3" fmla="*/ 7 h 69"/>
              <a:gd name="T4" fmla="*/ 18 w 19"/>
              <a:gd name="T5" fmla="*/ 22 h 69"/>
              <a:gd name="T6" fmla="*/ 18 w 19"/>
              <a:gd name="T7" fmla="*/ 39 h 69"/>
              <a:gd name="T8" fmla="*/ 14 w 19"/>
              <a:gd name="T9" fmla="*/ 57 h 69"/>
              <a:gd name="T10" fmla="*/ 4 w 19"/>
              <a:gd name="T11" fmla="*/ 68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" h="69">
                <a:moveTo>
                  <a:pt x="0" y="0"/>
                </a:moveTo>
                <a:lnTo>
                  <a:pt x="14" y="7"/>
                </a:lnTo>
                <a:lnTo>
                  <a:pt x="18" y="22"/>
                </a:lnTo>
                <a:lnTo>
                  <a:pt x="18" y="39"/>
                </a:lnTo>
                <a:lnTo>
                  <a:pt x="14" y="57"/>
                </a:lnTo>
                <a:lnTo>
                  <a:pt x="4" y="6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33" name="Freeform 77"/>
          <p:cNvSpPr>
            <a:spLocks/>
          </p:cNvSpPr>
          <p:nvPr/>
        </p:nvSpPr>
        <p:spPr bwMode="auto">
          <a:xfrm>
            <a:off x="788988" y="2390775"/>
            <a:ext cx="44450" cy="7938"/>
          </a:xfrm>
          <a:custGeom>
            <a:avLst/>
            <a:gdLst>
              <a:gd name="T0" fmla="*/ 32 w 33"/>
              <a:gd name="T1" fmla="*/ 0 h 5"/>
              <a:gd name="T2" fmla="*/ 20 w 33"/>
              <a:gd name="T3" fmla="*/ 4 h 5"/>
              <a:gd name="T4" fmla="*/ 12 w 33"/>
              <a:gd name="T5" fmla="*/ 4 h 5"/>
              <a:gd name="T6" fmla="*/ 0 w 33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5">
                <a:moveTo>
                  <a:pt x="32" y="0"/>
                </a:moveTo>
                <a:lnTo>
                  <a:pt x="20" y="4"/>
                </a:lnTo>
                <a:lnTo>
                  <a:pt x="12" y="4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34" name="Freeform 78"/>
          <p:cNvSpPr>
            <a:spLocks/>
          </p:cNvSpPr>
          <p:nvPr/>
        </p:nvSpPr>
        <p:spPr bwMode="auto">
          <a:xfrm>
            <a:off x="885825" y="2287588"/>
            <a:ext cx="79375" cy="115887"/>
          </a:xfrm>
          <a:custGeom>
            <a:avLst/>
            <a:gdLst>
              <a:gd name="T0" fmla="*/ 25 w 58"/>
              <a:gd name="T1" fmla="*/ 0 h 75"/>
              <a:gd name="T2" fmla="*/ 12 w 58"/>
              <a:gd name="T3" fmla="*/ 3 h 75"/>
              <a:gd name="T4" fmla="*/ 4 w 58"/>
              <a:gd name="T5" fmla="*/ 15 h 75"/>
              <a:gd name="T6" fmla="*/ 0 w 58"/>
              <a:gd name="T7" fmla="*/ 33 h 75"/>
              <a:gd name="T8" fmla="*/ 0 w 58"/>
              <a:gd name="T9" fmla="*/ 41 h 75"/>
              <a:gd name="T10" fmla="*/ 4 w 58"/>
              <a:gd name="T11" fmla="*/ 59 h 75"/>
              <a:gd name="T12" fmla="*/ 12 w 58"/>
              <a:gd name="T13" fmla="*/ 71 h 75"/>
              <a:gd name="T14" fmla="*/ 25 w 58"/>
              <a:gd name="T15" fmla="*/ 74 h 75"/>
              <a:gd name="T16" fmla="*/ 32 w 58"/>
              <a:gd name="T17" fmla="*/ 74 h 75"/>
              <a:gd name="T18" fmla="*/ 44 w 58"/>
              <a:gd name="T19" fmla="*/ 71 h 75"/>
              <a:gd name="T20" fmla="*/ 53 w 58"/>
              <a:gd name="T21" fmla="*/ 59 h 75"/>
              <a:gd name="T22" fmla="*/ 57 w 58"/>
              <a:gd name="T23" fmla="*/ 41 h 75"/>
              <a:gd name="T24" fmla="*/ 57 w 58"/>
              <a:gd name="T25" fmla="*/ 33 h 75"/>
              <a:gd name="T26" fmla="*/ 53 w 58"/>
              <a:gd name="T27" fmla="*/ 15 h 75"/>
              <a:gd name="T28" fmla="*/ 44 w 58"/>
              <a:gd name="T29" fmla="*/ 3 h 75"/>
              <a:gd name="T30" fmla="*/ 32 w 58"/>
              <a:gd name="T31" fmla="*/ 0 h 75"/>
              <a:gd name="T32" fmla="*/ 25 w 58"/>
              <a:gd name="T33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" h="75">
                <a:moveTo>
                  <a:pt x="25" y="0"/>
                </a:moveTo>
                <a:lnTo>
                  <a:pt x="12" y="3"/>
                </a:lnTo>
                <a:lnTo>
                  <a:pt x="4" y="15"/>
                </a:lnTo>
                <a:lnTo>
                  <a:pt x="0" y="33"/>
                </a:lnTo>
                <a:lnTo>
                  <a:pt x="0" y="41"/>
                </a:lnTo>
                <a:lnTo>
                  <a:pt x="4" y="59"/>
                </a:lnTo>
                <a:lnTo>
                  <a:pt x="12" y="71"/>
                </a:lnTo>
                <a:lnTo>
                  <a:pt x="25" y="74"/>
                </a:lnTo>
                <a:lnTo>
                  <a:pt x="32" y="74"/>
                </a:lnTo>
                <a:lnTo>
                  <a:pt x="44" y="71"/>
                </a:lnTo>
                <a:lnTo>
                  <a:pt x="53" y="59"/>
                </a:lnTo>
                <a:lnTo>
                  <a:pt x="57" y="41"/>
                </a:lnTo>
                <a:lnTo>
                  <a:pt x="57" y="33"/>
                </a:lnTo>
                <a:lnTo>
                  <a:pt x="53" y="15"/>
                </a:lnTo>
                <a:lnTo>
                  <a:pt x="44" y="3"/>
                </a:lnTo>
                <a:lnTo>
                  <a:pt x="32" y="0"/>
                </a:lnTo>
                <a:lnTo>
                  <a:pt x="2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35" name="Freeform 79"/>
          <p:cNvSpPr>
            <a:spLocks/>
          </p:cNvSpPr>
          <p:nvPr/>
        </p:nvSpPr>
        <p:spPr bwMode="auto">
          <a:xfrm>
            <a:off x="890588" y="2292350"/>
            <a:ext cx="17462" cy="106363"/>
          </a:xfrm>
          <a:custGeom>
            <a:avLst/>
            <a:gdLst>
              <a:gd name="T0" fmla="*/ 12 w 13"/>
              <a:gd name="T1" fmla="*/ 0 h 69"/>
              <a:gd name="T2" fmla="*/ 4 w 13"/>
              <a:gd name="T3" fmla="*/ 11 h 69"/>
              <a:gd name="T4" fmla="*/ 0 w 13"/>
              <a:gd name="T5" fmla="*/ 29 h 69"/>
              <a:gd name="T6" fmla="*/ 0 w 13"/>
              <a:gd name="T7" fmla="*/ 39 h 69"/>
              <a:gd name="T8" fmla="*/ 4 w 13"/>
              <a:gd name="T9" fmla="*/ 57 h 69"/>
              <a:gd name="T10" fmla="*/ 12 w 13"/>
              <a:gd name="T11" fmla="*/ 68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69">
                <a:moveTo>
                  <a:pt x="12" y="0"/>
                </a:moveTo>
                <a:lnTo>
                  <a:pt x="4" y="11"/>
                </a:lnTo>
                <a:lnTo>
                  <a:pt x="0" y="29"/>
                </a:lnTo>
                <a:lnTo>
                  <a:pt x="0" y="39"/>
                </a:lnTo>
                <a:lnTo>
                  <a:pt x="4" y="57"/>
                </a:lnTo>
                <a:lnTo>
                  <a:pt x="12" y="6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36" name="Freeform 80"/>
          <p:cNvSpPr>
            <a:spLocks/>
          </p:cNvSpPr>
          <p:nvPr/>
        </p:nvSpPr>
        <p:spPr bwMode="auto">
          <a:xfrm>
            <a:off x="903288" y="2390775"/>
            <a:ext cx="44450" cy="7938"/>
          </a:xfrm>
          <a:custGeom>
            <a:avLst/>
            <a:gdLst>
              <a:gd name="T0" fmla="*/ 0 w 33"/>
              <a:gd name="T1" fmla="*/ 0 h 5"/>
              <a:gd name="T2" fmla="*/ 13 w 33"/>
              <a:gd name="T3" fmla="*/ 4 h 5"/>
              <a:gd name="T4" fmla="*/ 20 w 33"/>
              <a:gd name="T5" fmla="*/ 4 h 5"/>
              <a:gd name="T6" fmla="*/ 32 w 33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5">
                <a:moveTo>
                  <a:pt x="0" y="0"/>
                </a:moveTo>
                <a:lnTo>
                  <a:pt x="13" y="4"/>
                </a:lnTo>
                <a:lnTo>
                  <a:pt x="20" y="4"/>
                </a:lnTo>
                <a:lnTo>
                  <a:pt x="3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37" name="Freeform 81"/>
          <p:cNvSpPr>
            <a:spLocks/>
          </p:cNvSpPr>
          <p:nvPr/>
        </p:nvSpPr>
        <p:spPr bwMode="auto">
          <a:xfrm>
            <a:off x="941388" y="2292350"/>
            <a:ext cx="17462" cy="106363"/>
          </a:xfrm>
          <a:custGeom>
            <a:avLst/>
            <a:gdLst>
              <a:gd name="T0" fmla="*/ 0 w 14"/>
              <a:gd name="T1" fmla="*/ 68 h 69"/>
              <a:gd name="T2" fmla="*/ 7 w 14"/>
              <a:gd name="T3" fmla="*/ 57 h 69"/>
              <a:gd name="T4" fmla="*/ 13 w 14"/>
              <a:gd name="T5" fmla="*/ 39 h 69"/>
              <a:gd name="T6" fmla="*/ 13 w 14"/>
              <a:gd name="T7" fmla="*/ 29 h 69"/>
              <a:gd name="T8" fmla="*/ 7 w 14"/>
              <a:gd name="T9" fmla="*/ 11 h 69"/>
              <a:gd name="T10" fmla="*/ 0 w 14"/>
              <a:gd name="T11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69">
                <a:moveTo>
                  <a:pt x="0" y="68"/>
                </a:moveTo>
                <a:lnTo>
                  <a:pt x="7" y="57"/>
                </a:lnTo>
                <a:lnTo>
                  <a:pt x="13" y="39"/>
                </a:lnTo>
                <a:lnTo>
                  <a:pt x="13" y="29"/>
                </a:lnTo>
                <a:lnTo>
                  <a:pt x="7" y="11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38" name="Freeform 82"/>
          <p:cNvSpPr>
            <a:spLocks/>
          </p:cNvSpPr>
          <p:nvPr/>
        </p:nvSpPr>
        <p:spPr bwMode="auto">
          <a:xfrm>
            <a:off x="903288" y="2292350"/>
            <a:ext cx="44450" cy="6350"/>
          </a:xfrm>
          <a:custGeom>
            <a:avLst/>
            <a:gdLst>
              <a:gd name="T0" fmla="*/ 32 w 33"/>
              <a:gd name="T1" fmla="*/ 3 h 4"/>
              <a:gd name="T2" fmla="*/ 20 w 33"/>
              <a:gd name="T3" fmla="*/ 0 h 4"/>
              <a:gd name="T4" fmla="*/ 13 w 33"/>
              <a:gd name="T5" fmla="*/ 0 h 4"/>
              <a:gd name="T6" fmla="*/ 0 w 33"/>
              <a:gd name="T7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4">
                <a:moveTo>
                  <a:pt x="32" y="3"/>
                </a:moveTo>
                <a:lnTo>
                  <a:pt x="20" y="0"/>
                </a:lnTo>
                <a:lnTo>
                  <a:pt x="13" y="0"/>
                </a:lnTo>
                <a:lnTo>
                  <a:pt x="0" y="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39" name="Freeform 83"/>
          <p:cNvSpPr>
            <a:spLocks/>
          </p:cNvSpPr>
          <p:nvPr/>
        </p:nvSpPr>
        <p:spPr bwMode="auto">
          <a:xfrm>
            <a:off x="685800" y="1660525"/>
            <a:ext cx="30163" cy="117475"/>
          </a:xfrm>
          <a:custGeom>
            <a:avLst/>
            <a:gdLst>
              <a:gd name="T0" fmla="*/ 0 w 22"/>
              <a:gd name="T1" fmla="*/ 14 h 76"/>
              <a:gd name="T2" fmla="*/ 7 w 22"/>
              <a:gd name="T3" fmla="*/ 10 h 76"/>
              <a:gd name="T4" fmla="*/ 21 w 22"/>
              <a:gd name="T5" fmla="*/ 0 h 76"/>
              <a:gd name="T6" fmla="*/ 21 w 22"/>
              <a:gd name="T7" fmla="*/ 75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" h="76">
                <a:moveTo>
                  <a:pt x="0" y="14"/>
                </a:moveTo>
                <a:lnTo>
                  <a:pt x="7" y="10"/>
                </a:lnTo>
                <a:lnTo>
                  <a:pt x="21" y="0"/>
                </a:lnTo>
                <a:lnTo>
                  <a:pt x="21" y="75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40" name="Freeform 84"/>
          <p:cNvSpPr>
            <a:spLocks/>
          </p:cNvSpPr>
          <p:nvPr/>
        </p:nvSpPr>
        <p:spPr bwMode="auto">
          <a:xfrm>
            <a:off x="685800" y="1670050"/>
            <a:ext cx="30163" cy="107950"/>
          </a:xfrm>
          <a:custGeom>
            <a:avLst/>
            <a:gdLst>
              <a:gd name="T0" fmla="*/ 0 w 22"/>
              <a:gd name="T1" fmla="*/ 7 h 70"/>
              <a:gd name="T2" fmla="*/ 0 w 22"/>
              <a:gd name="T3" fmla="*/ 10 h 70"/>
              <a:gd name="T4" fmla="*/ 7 w 22"/>
              <a:gd name="T5" fmla="*/ 7 h 70"/>
              <a:gd name="T6" fmla="*/ 16 w 22"/>
              <a:gd name="T7" fmla="*/ 0 h 70"/>
              <a:gd name="T8" fmla="*/ 16 w 22"/>
              <a:gd name="T9" fmla="*/ 69 h 70"/>
              <a:gd name="T10" fmla="*/ 21 w 22"/>
              <a:gd name="T11" fmla="*/ 69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70">
                <a:moveTo>
                  <a:pt x="0" y="7"/>
                </a:moveTo>
                <a:lnTo>
                  <a:pt x="0" y="10"/>
                </a:lnTo>
                <a:lnTo>
                  <a:pt x="7" y="7"/>
                </a:lnTo>
                <a:lnTo>
                  <a:pt x="16" y="0"/>
                </a:lnTo>
                <a:lnTo>
                  <a:pt x="16" y="69"/>
                </a:lnTo>
                <a:lnTo>
                  <a:pt x="21" y="6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41" name="Freeform 85"/>
          <p:cNvSpPr>
            <a:spLocks/>
          </p:cNvSpPr>
          <p:nvPr/>
        </p:nvSpPr>
        <p:spPr bwMode="auto">
          <a:xfrm>
            <a:off x="777875" y="1660525"/>
            <a:ext cx="77788" cy="117475"/>
          </a:xfrm>
          <a:custGeom>
            <a:avLst/>
            <a:gdLst>
              <a:gd name="T0" fmla="*/ 24 w 57"/>
              <a:gd name="T1" fmla="*/ 0 h 76"/>
              <a:gd name="T2" fmla="*/ 13 w 57"/>
              <a:gd name="T3" fmla="*/ 2 h 76"/>
              <a:gd name="T4" fmla="*/ 5 w 57"/>
              <a:gd name="T5" fmla="*/ 14 h 76"/>
              <a:gd name="T6" fmla="*/ 0 w 57"/>
              <a:gd name="T7" fmla="*/ 32 h 76"/>
              <a:gd name="T8" fmla="*/ 0 w 57"/>
              <a:gd name="T9" fmla="*/ 42 h 76"/>
              <a:gd name="T10" fmla="*/ 5 w 57"/>
              <a:gd name="T11" fmla="*/ 60 h 76"/>
              <a:gd name="T12" fmla="*/ 13 w 57"/>
              <a:gd name="T13" fmla="*/ 70 h 76"/>
              <a:gd name="T14" fmla="*/ 24 w 57"/>
              <a:gd name="T15" fmla="*/ 75 h 76"/>
              <a:gd name="T16" fmla="*/ 32 w 57"/>
              <a:gd name="T17" fmla="*/ 75 h 76"/>
              <a:gd name="T18" fmla="*/ 45 w 57"/>
              <a:gd name="T19" fmla="*/ 70 h 76"/>
              <a:gd name="T20" fmla="*/ 52 w 57"/>
              <a:gd name="T21" fmla="*/ 60 h 76"/>
              <a:gd name="T22" fmla="*/ 56 w 57"/>
              <a:gd name="T23" fmla="*/ 42 h 76"/>
              <a:gd name="T24" fmla="*/ 56 w 57"/>
              <a:gd name="T25" fmla="*/ 32 h 76"/>
              <a:gd name="T26" fmla="*/ 52 w 57"/>
              <a:gd name="T27" fmla="*/ 14 h 76"/>
              <a:gd name="T28" fmla="*/ 45 w 57"/>
              <a:gd name="T29" fmla="*/ 2 h 76"/>
              <a:gd name="T30" fmla="*/ 32 w 57"/>
              <a:gd name="T31" fmla="*/ 0 h 76"/>
              <a:gd name="T32" fmla="*/ 24 w 57"/>
              <a:gd name="T3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" h="76">
                <a:moveTo>
                  <a:pt x="24" y="0"/>
                </a:moveTo>
                <a:lnTo>
                  <a:pt x="13" y="2"/>
                </a:lnTo>
                <a:lnTo>
                  <a:pt x="5" y="14"/>
                </a:lnTo>
                <a:lnTo>
                  <a:pt x="0" y="32"/>
                </a:lnTo>
                <a:lnTo>
                  <a:pt x="0" y="42"/>
                </a:lnTo>
                <a:lnTo>
                  <a:pt x="5" y="60"/>
                </a:lnTo>
                <a:lnTo>
                  <a:pt x="13" y="70"/>
                </a:lnTo>
                <a:lnTo>
                  <a:pt x="24" y="75"/>
                </a:lnTo>
                <a:lnTo>
                  <a:pt x="32" y="75"/>
                </a:lnTo>
                <a:lnTo>
                  <a:pt x="45" y="70"/>
                </a:lnTo>
                <a:lnTo>
                  <a:pt x="52" y="60"/>
                </a:lnTo>
                <a:lnTo>
                  <a:pt x="56" y="42"/>
                </a:lnTo>
                <a:lnTo>
                  <a:pt x="56" y="32"/>
                </a:lnTo>
                <a:lnTo>
                  <a:pt x="52" y="14"/>
                </a:lnTo>
                <a:lnTo>
                  <a:pt x="45" y="2"/>
                </a:lnTo>
                <a:lnTo>
                  <a:pt x="32" y="0"/>
                </a:lnTo>
                <a:lnTo>
                  <a:pt x="24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42" name="Freeform 86"/>
          <p:cNvSpPr>
            <a:spLocks/>
          </p:cNvSpPr>
          <p:nvPr/>
        </p:nvSpPr>
        <p:spPr bwMode="auto">
          <a:xfrm>
            <a:off x="782638" y="1663700"/>
            <a:ext cx="17462" cy="104775"/>
          </a:xfrm>
          <a:custGeom>
            <a:avLst/>
            <a:gdLst>
              <a:gd name="T0" fmla="*/ 12 w 13"/>
              <a:gd name="T1" fmla="*/ 0 h 68"/>
              <a:gd name="T2" fmla="*/ 4 w 13"/>
              <a:gd name="T3" fmla="*/ 11 h 68"/>
              <a:gd name="T4" fmla="*/ 0 w 13"/>
              <a:gd name="T5" fmla="*/ 29 h 68"/>
              <a:gd name="T6" fmla="*/ 0 w 13"/>
              <a:gd name="T7" fmla="*/ 39 h 68"/>
              <a:gd name="T8" fmla="*/ 4 w 13"/>
              <a:gd name="T9" fmla="*/ 57 h 68"/>
              <a:gd name="T10" fmla="*/ 12 w 13"/>
              <a:gd name="T11" fmla="*/ 6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68">
                <a:moveTo>
                  <a:pt x="12" y="0"/>
                </a:moveTo>
                <a:lnTo>
                  <a:pt x="4" y="11"/>
                </a:lnTo>
                <a:lnTo>
                  <a:pt x="0" y="29"/>
                </a:lnTo>
                <a:lnTo>
                  <a:pt x="0" y="39"/>
                </a:lnTo>
                <a:lnTo>
                  <a:pt x="4" y="57"/>
                </a:lnTo>
                <a:lnTo>
                  <a:pt x="12" y="6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43" name="Freeform 87"/>
          <p:cNvSpPr>
            <a:spLocks/>
          </p:cNvSpPr>
          <p:nvPr/>
        </p:nvSpPr>
        <p:spPr bwMode="auto">
          <a:xfrm>
            <a:off x="793750" y="1762125"/>
            <a:ext cx="44450" cy="6350"/>
          </a:xfrm>
          <a:custGeom>
            <a:avLst/>
            <a:gdLst>
              <a:gd name="T0" fmla="*/ 0 w 33"/>
              <a:gd name="T1" fmla="*/ 0 h 4"/>
              <a:gd name="T2" fmla="*/ 12 w 33"/>
              <a:gd name="T3" fmla="*/ 3 h 4"/>
              <a:gd name="T4" fmla="*/ 19 w 33"/>
              <a:gd name="T5" fmla="*/ 3 h 4"/>
              <a:gd name="T6" fmla="*/ 32 w 33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4">
                <a:moveTo>
                  <a:pt x="0" y="0"/>
                </a:moveTo>
                <a:lnTo>
                  <a:pt x="12" y="3"/>
                </a:lnTo>
                <a:lnTo>
                  <a:pt x="19" y="3"/>
                </a:lnTo>
                <a:lnTo>
                  <a:pt x="3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44" name="Freeform 88"/>
          <p:cNvSpPr>
            <a:spLocks/>
          </p:cNvSpPr>
          <p:nvPr/>
        </p:nvSpPr>
        <p:spPr bwMode="auto">
          <a:xfrm>
            <a:off x="831850" y="1663700"/>
            <a:ext cx="17463" cy="104775"/>
          </a:xfrm>
          <a:custGeom>
            <a:avLst/>
            <a:gdLst>
              <a:gd name="T0" fmla="*/ 0 w 12"/>
              <a:gd name="T1" fmla="*/ 67 h 68"/>
              <a:gd name="T2" fmla="*/ 7 w 12"/>
              <a:gd name="T3" fmla="*/ 57 h 68"/>
              <a:gd name="T4" fmla="*/ 11 w 12"/>
              <a:gd name="T5" fmla="*/ 39 h 68"/>
              <a:gd name="T6" fmla="*/ 11 w 12"/>
              <a:gd name="T7" fmla="*/ 29 h 68"/>
              <a:gd name="T8" fmla="*/ 7 w 12"/>
              <a:gd name="T9" fmla="*/ 11 h 68"/>
              <a:gd name="T10" fmla="*/ 0 w 12"/>
              <a:gd name="T11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68">
                <a:moveTo>
                  <a:pt x="0" y="67"/>
                </a:moveTo>
                <a:lnTo>
                  <a:pt x="7" y="57"/>
                </a:lnTo>
                <a:lnTo>
                  <a:pt x="11" y="39"/>
                </a:lnTo>
                <a:lnTo>
                  <a:pt x="11" y="29"/>
                </a:lnTo>
                <a:lnTo>
                  <a:pt x="7" y="11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45" name="Freeform 89"/>
          <p:cNvSpPr>
            <a:spLocks/>
          </p:cNvSpPr>
          <p:nvPr/>
        </p:nvSpPr>
        <p:spPr bwMode="auto">
          <a:xfrm>
            <a:off x="793750" y="1663700"/>
            <a:ext cx="44450" cy="7938"/>
          </a:xfrm>
          <a:custGeom>
            <a:avLst/>
            <a:gdLst>
              <a:gd name="T0" fmla="*/ 32 w 33"/>
              <a:gd name="T1" fmla="*/ 4 h 5"/>
              <a:gd name="T2" fmla="*/ 19 w 33"/>
              <a:gd name="T3" fmla="*/ 0 h 5"/>
              <a:gd name="T4" fmla="*/ 12 w 33"/>
              <a:gd name="T5" fmla="*/ 0 h 5"/>
              <a:gd name="T6" fmla="*/ 0 w 33"/>
              <a:gd name="T7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5">
                <a:moveTo>
                  <a:pt x="32" y="4"/>
                </a:moveTo>
                <a:lnTo>
                  <a:pt x="19" y="0"/>
                </a:lnTo>
                <a:lnTo>
                  <a:pt x="12" y="0"/>
                </a:lnTo>
                <a:lnTo>
                  <a:pt x="0" y="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46" name="Freeform 90"/>
          <p:cNvSpPr>
            <a:spLocks/>
          </p:cNvSpPr>
          <p:nvPr/>
        </p:nvSpPr>
        <p:spPr bwMode="auto">
          <a:xfrm>
            <a:off x="885825" y="1660525"/>
            <a:ext cx="79375" cy="117475"/>
          </a:xfrm>
          <a:custGeom>
            <a:avLst/>
            <a:gdLst>
              <a:gd name="T0" fmla="*/ 25 w 58"/>
              <a:gd name="T1" fmla="*/ 0 h 76"/>
              <a:gd name="T2" fmla="*/ 12 w 58"/>
              <a:gd name="T3" fmla="*/ 2 h 76"/>
              <a:gd name="T4" fmla="*/ 4 w 58"/>
              <a:gd name="T5" fmla="*/ 14 h 76"/>
              <a:gd name="T6" fmla="*/ 0 w 58"/>
              <a:gd name="T7" fmla="*/ 32 h 76"/>
              <a:gd name="T8" fmla="*/ 0 w 58"/>
              <a:gd name="T9" fmla="*/ 42 h 76"/>
              <a:gd name="T10" fmla="*/ 4 w 58"/>
              <a:gd name="T11" fmla="*/ 60 h 76"/>
              <a:gd name="T12" fmla="*/ 12 w 58"/>
              <a:gd name="T13" fmla="*/ 70 h 76"/>
              <a:gd name="T14" fmla="*/ 25 w 58"/>
              <a:gd name="T15" fmla="*/ 75 h 76"/>
              <a:gd name="T16" fmla="*/ 32 w 58"/>
              <a:gd name="T17" fmla="*/ 75 h 76"/>
              <a:gd name="T18" fmla="*/ 44 w 58"/>
              <a:gd name="T19" fmla="*/ 70 h 76"/>
              <a:gd name="T20" fmla="*/ 53 w 58"/>
              <a:gd name="T21" fmla="*/ 60 h 76"/>
              <a:gd name="T22" fmla="*/ 57 w 58"/>
              <a:gd name="T23" fmla="*/ 42 h 76"/>
              <a:gd name="T24" fmla="*/ 57 w 58"/>
              <a:gd name="T25" fmla="*/ 32 h 76"/>
              <a:gd name="T26" fmla="*/ 53 w 58"/>
              <a:gd name="T27" fmla="*/ 14 h 76"/>
              <a:gd name="T28" fmla="*/ 44 w 58"/>
              <a:gd name="T29" fmla="*/ 2 h 76"/>
              <a:gd name="T30" fmla="*/ 32 w 58"/>
              <a:gd name="T31" fmla="*/ 0 h 76"/>
              <a:gd name="T32" fmla="*/ 25 w 58"/>
              <a:gd name="T3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" h="76">
                <a:moveTo>
                  <a:pt x="25" y="0"/>
                </a:moveTo>
                <a:lnTo>
                  <a:pt x="12" y="2"/>
                </a:lnTo>
                <a:lnTo>
                  <a:pt x="4" y="14"/>
                </a:lnTo>
                <a:lnTo>
                  <a:pt x="0" y="32"/>
                </a:lnTo>
                <a:lnTo>
                  <a:pt x="0" y="42"/>
                </a:lnTo>
                <a:lnTo>
                  <a:pt x="4" y="60"/>
                </a:lnTo>
                <a:lnTo>
                  <a:pt x="12" y="70"/>
                </a:lnTo>
                <a:lnTo>
                  <a:pt x="25" y="75"/>
                </a:lnTo>
                <a:lnTo>
                  <a:pt x="32" y="75"/>
                </a:lnTo>
                <a:lnTo>
                  <a:pt x="44" y="70"/>
                </a:lnTo>
                <a:lnTo>
                  <a:pt x="53" y="60"/>
                </a:lnTo>
                <a:lnTo>
                  <a:pt x="57" y="42"/>
                </a:lnTo>
                <a:lnTo>
                  <a:pt x="57" y="32"/>
                </a:lnTo>
                <a:lnTo>
                  <a:pt x="53" y="14"/>
                </a:lnTo>
                <a:lnTo>
                  <a:pt x="44" y="2"/>
                </a:lnTo>
                <a:lnTo>
                  <a:pt x="32" y="0"/>
                </a:lnTo>
                <a:lnTo>
                  <a:pt x="2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47" name="Freeform 91"/>
          <p:cNvSpPr>
            <a:spLocks/>
          </p:cNvSpPr>
          <p:nvPr/>
        </p:nvSpPr>
        <p:spPr bwMode="auto">
          <a:xfrm>
            <a:off x="890588" y="1663700"/>
            <a:ext cx="17462" cy="104775"/>
          </a:xfrm>
          <a:custGeom>
            <a:avLst/>
            <a:gdLst>
              <a:gd name="T0" fmla="*/ 12 w 13"/>
              <a:gd name="T1" fmla="*/ 0 h 68"/>
              <a:gd name="T2" fmla="*/ 4 w 13"/>
              <a:gd name="T3" fmla="*/ 11 h 68"/>
              <a:gd name="T4" fmla="*/ 0 w 13"/>
              <a:gd name="T5" fmla="*/ 29 h 68"/>
              <a:gd name="T6" fmla="*/ 0 w 13"/>
              <a:gd name="T7" fmla="*/ 39 h 68"/>
              <a:gd name="T8" fmla="*/ 4 w 13"/>
              <a:gd name="T9" fmla="*/ 57 h 68"/>
              <a:gd name="T10" fmla="*/ 12 w 13"/>
              <a:gd name="T11" fmla="*/ 6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68">
                <a:moveTo>
                  <a:pt x="12" y="0"/>
                </a:moveTo>
                <a:lnTo>
                  <a:pt x="4" y="11"/>
                </a:lnTo>
                <a:lnTo>
                  <a:pt x="0" y="29"/>
                </a:lnTo>
                <a:lnTo>
                  <a:pt x="0" y="39"/>
                </a:lnTo>
                <a:lnTo>
                  <a:pt x="4" y="57"/>
                </a:lnTo>
                <a:lnTo>
                  <a:pt x="12" y="6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48" name="Freeform 92"/>
          <p:cNvSpPr>
            <a:spLocks/>
          </p:cNvSpPr>
          <p:nvPr/>
        </p:nvSpPr>
        <p:spPr bwMode="auto">
          <a:xfrm>
            <a:off x="903288" y="1762125"/>
            <a:ext cx="44450" cy="6350"/>
          </a:xfrm>
          <a:custGeom>
            <a:avLst/>
            <a:gdLst>
              <a:gd name="T0" fmla="*/ 0 w 33"/>
              <a:gd name="T1" fmla="*/ 0 h 4"/>
              <a:gd name="T2" fmla="*/ 13 w 33"/>
              <a:gd name="T3" fmla="*/ 3 h 4"/>
              <a:gd name="T4" fmla="*/ 20 w 33"/>
              <a:gd name="T5" fmla="*/ 3 h 4"/>
              <a:gd name="T6" fmla="*/ 32 w 33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4">
                <a:moveTo>
                  <a:pt x="0" y="0"/>
                </a:moveTo>
                <a:lnTo>
                  <a:pt x="13" y="3"/>
                </a:lnTo>
                <a:lnTo>
                  <a:pt x="20" y="3"/>
                </a:lnTo>
                <a:lnTo>
                  <a:pt x="3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49" name="Freeform 93"/>
          <p:cNvSpPr>
            <a:spLocks/>
          </p:cNvSpPr>
          <p:nvPr/>
        </p:nvSpPr>
        <p:spPr bwMode="auto">
          <a:xfrm>
            <a:off x="941388" y="1663700"/>
            <a:ext cx="17462" cy="104775"/>
          </a:xfrm>
          <a:custGeom>
            <a:avLst/>
            <a:gdLst>
              <a:gd name="T0" fmla="*/ 0 w 14"/>
              <a:gd name="T1" fmla="*/ 67 h 68"/>
              <a:gd name="T2" fmla="*/ 7 w 14"/>
              <a:gd name="T3" fmla="*/ 57 h 68"/>
              <a:gd name="T4" fmla="*/ 13 w 14"/>
              <a:gd name="T5" fmla="*/ 39 h 68"/>
              <a:gd name="T6" fmla="*/ 13 w 14"/>
              <a:gd name="T7" fmla="*/ 29 h 68"/>
              <a:gd name="T8" fmla="*/ 7 w 14"/>
              <a:gd name="T9" fmla="*/ 11 h 68"/>
              <a:gd name="T10" fmla="*/ 0 w 14"/>
              <a:gd name="T11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68">
                <a:moveTo>
                  <a:pt x="0" y="67"/>
                </a:moveTo>
                <a:lnTo>
                  <a:pt x="7" y="57"/>
                </a:lnTo>
                <a:lnTo>
                  <a:pt x="13" y="39"/>
                </a:lnTo>
                <a:lnTo>
                  <a:pt x="13" y="29"/>
                </a:lnTo>
                <a:lnTo>
                  <a:pt x="7" y="11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50" name="Freeform 94"/>
          <p:cNvSpPr>
            <a:spLocks/>
          </p:cNvSpPr>
          <p:nvPr/>
        </p:nvSpPr>
        <p:spPr bwMode="auto">
          <a:xfrm>
            <a:off x="903288" y="1663700"/>
            <a:ext cx="44450" cy="7938"/>
          </a:xfrm>
          <a:custGeom>
            <a:avLst/>
            <a:gdLst>
              <a:gd name="T0" fmla="*/ 32 w 33"/>
              <a:gd name="T1" fmla="*/ 4 h 5"/>
              <a:gd name="T2" fmla="*/ 20 w 33"/>
              <a:gd name="T3" fmla="*/ 0 h 5"/>
              <a:gd name="T4" fmla="*/ 13 w 33"/>
              <a:gd name="T5" fmla="*/ 0 h 5"/>
              <a:gd name="T6" fmla="*/ 0 w 33"/>
              <a:gd name="T7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5">
                <a:moveTo>
                  <a:pt x="32" y="4"/>
                </a:moveTo>
                <a:lnTo>
                  <a:pt x="20" y="0"/>
                </a:lnTo>
                <a:lnTo>
                  <a:pt x="13" y="0"/>
                </a:lnTo>
                <a:lnTo>
                  <a:pt x="0" y="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51" name="Freeform 95"/>
          <p:cNvSpPr>
            <a:spLocks/>
          </p:cNvSpPr>
          <p:nvPr/>
        </p:nvSpPr>
        <p:spPr bwMode="auto">
          <a:xfrm>
            <a:off x="1062038" y="6075363"/>
            <a:ext cx="7589837" cy="41275"/>
          </a:xfrm>
          <a:custGeom>
            <a:avLst/>
            <a:gdLst>
              <a:gd name="T0" fmla="*/ 5556 w 5557"/>
              <a:gd name="T1" fmla="*/ 25 h 26"/>
              <a:gd name="T2" fmla="*/ 0 w 5557"/>
              <a:gd name="T3" fmla="*/ 25 h 26"/>
              <a:gd name="T4" fmla="*/ 0 w 5557"/>
              <a:gd name="T5" fmla="*/ 0 h 26"/>
              <a:gd name="T6" fmla="*/ 5556 w 5557"/>
              <a:gd name="T7" fmla="*/ 0 h 26"/>
              <a:gd name="T8" fmla="*/ 5556 w 5557"/>
              <a:gd name="T9" fmla="*/ 25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57" h="26">
                <a:moveTo>
                  <a:pt x="5556" y="25"/>
                </a:moveTo>
                <a:lnTo>
                  <a:pt x="0" y="25"/>
                </a:lnTo>
                <a:lnTo>
                  <a:pt x="0" y="0"/>
                </a:lnTo>
                <a:lnTo>
                  <a:pt x="5556" y="0"/>
                </a:lnTo>
                <a:lnTo>
                  <a:pt x="5556" y="25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52" name="Freeform 96"/>
          <p:cNvSpPr>
            <a:spLocks/>
          </p:cNvSpPr>
          <p:nvPr/>
        </p:nvSpPr>
        <p:spPr bwMode="auto">
          <a:xfrm>
            <a:off x="1047750" y="6097588"/>
            <a:ext cx="26988" cy="65087"/>
          </a:xfrm>
          <a:custGeom>
            <a:avLst/>
            <a:gdLst>
              <a:gd name="T0" fmla="*/ 19 w 20"/>
              <a:gd name="T1" fmla="*/ 0 h 42"/>
              <a:gd name="T2" fmla="*/ 19 w 20"/>
              <a:gd name="T3" fmla="*/ 41 h 42"/>
              <a:gd name="T4" fmla="*/ 0 w 20"/>
              <a:gd name="T5" fmla="*/ 41 h 42"/>
              <a:gd name="T6" fmla="*/ 0 w 20"/>
              <a:gd name="T7" fmla="*/ 0 h 42"/>
              <a:gd name="T8" fmla="*/ 19 w 20"/>
              <a:gd name="T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42">
                <a:moveTo>
                  <a:pt x="19" y="0"/>
                </a:moveTo>
                <a:lnTo>
                  <a:pt x="19" y="41"/>
                </a:lnTo>
                <a:lnTo>
                  <a:pt x="0" y="41"/>
                </a:lnTo>
                <a:lnTo>
                  <a:pt x="0" y="0"/>
                </a:lnTo>
                <a:lnTo>
                  <a:pt x="19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53" name="Freeform 97"/>
          <p:cNvSpPr>
            <a:spLocks/>
          </p:cNvSpPr>
          <p:nvPr/>
        </p:nvSpPr>
        <p:spPr bwMode="auto">
          <a:xfrm>
            <a:off x="1808163" y="6097588"/>
            <a:ext cx="25400" cy="65087"/>
          </a:xfrm>
          <a:custGeom>
            <a:avLst/>
            <a:gdLst>
              <a:gd name="T0" fmla="*/ 17 w 18"/>
              <a:gd name="T1" fmla="*/ 0 h 42"/>
              <a:gd name="T2" fmla="*/ 17 w 18"/>
              <a:gd name="T3" fmla="*/ 41 h 42"/>
              <a:gd name="T4" fmla="*/ 0 w 18"/>
              <a:gd name="T5" fmla="*/ 41 h 42"/>
              <a:gd name="T6" fmla="*/ 0 w 18"/>
              <a:gd name="T7" fmla="*/ 0 h 42"/>
              <a:gd name="T8" fmla="*/ 17 w 18"/>
              <a:gd name="T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42">
                <a:moveTo>
                  <a:pt x="17" y="0"/>
                </a:moveTo>
                <a:lnTo>
                  <a:pt x="17" y="41"/>
                </a:lnTo>
                <a:lnTo>
                  <a:pt x="0" y="41"/>
                </a:lnTo>
                <a:lnTo>
                  <a:pt x="0" y="0"/>
                </a:lnTo>
                <a:lnTo>
                  <a:pt x="17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54" name="Freeform 98"/>
          <p:cNvSpPr>
            <a:spLocks/>
          </p:cNvSpPr>
          <p:nvPr/>
        </p:nvSpPr>
        <p:spPr bwMode="auto">
          <a:xfrm>
            <a:off x="2565400" y="6097588"/>
            <a:ext cx="26988" cy="65087"/>
          </a:xfrm>
          <a:custGeom>
            <a:avLst/>
            <a:gdLst>
              <a:gd name="T0" fmla="*/ 18 w 19"/>
              <a:gd name="T1" fmla="*/ 0 h 42"/>
              <a:gd name="T2" fmla="*/ 18 w 19"/>
              <a:gd name="T3" fmla="*/ 41 h 42"/>
              <a:gd name="T4" fmla="*/ 0 w 19"/>
              <a:gd name="T5" fmla="*/ 41 h 42"/>
              <a:gd name="T6" fmla="*/ 0 w 19"/>
              <a:gd name="T7" fmla="*/ 0 h 42"/>
              <a:gd name="T8" fmla="*/ 18 w 19"/>
              <a:gd name="T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42">
                <a:moveTo>
                  <a:pt x="18" y="0"/>
                </a:moveTo>
                <a:lnTo>
                  <a:pt x="18" y="41"/>
                </a:lnTo>
                <a:lnTo>
                  <a:pt x="0" y="41"/>
                </a:lnTo>
                <a:lnTo>
                  <a:pt x="0" y="0"/>
                </a:lnTo>
                <a:lnTo>
                  <a:pt x="18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55" name="Freeform 99"/>
          <p:cNvSpPr>
            <a:spLocks/>
          </p:cNvSpPr>
          <p:nvPr/>
        </p:nvSpPr>
        <p:spPr bwMode="auto">
          <a:xfrm>
            <a:off x="3322638" y="6097588"/>
            <a:ext cx="28575" cy="65087"/>
          </a:xfrm>
          <a:custGeom>
            <a:avLst/>
            <a:gdLst>
              <a:gd name="T0" fmla="*/ 19 w 20"/>
              <a:gd name="T1" fmla="*/ 0 h 42"/>
              <a:gd name="T2" fmla="*/ 19 w 20"/>
              <a:gd name="T3" fmla="*/ 41 h 42"/>
              <a:gd name="T4" fmla="*/ 0 w 20"/>
              <a:gd name="T5" fmla="*/ 41 h 42"/>
              <a:gd name="T6" fmla="*/ 0 w 20"/>
              <a:gd name="T7" fmla="*/ 0 h 42"/>
              <a:gd name="T8" fmla="*/ 19 w 20"/>
              <a:gd name="T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42">
                <a:moveTo>
                  <a:pt x="19" y="0"/>
                </a:moveTo>
                <a:lnTo>
                  <a:pt x="19" y="41"/>
                </a:lnTo>
                <a:lnTo>
                  <a:pt x="0" y="41"/>
                </a:lnTo>
                <a:lnTo>
                  <a:pt x="0" y="0"/>
                </a:lnTo>
                <a:lnTo>
                  <a:pt x="19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56" name="Freeform 100"/>
          <p:cNvSpPr>
            <a:spLocks/>
          </p:cNvSpPr>
          <p:nvPr/>
        </p:nvSpPr>
        <p:spPr bwMode="auto">
          <a:xfrm>
            <a:off x="4083050" y="6097588"/>
            <a:ext cx="26988" cy="65087"/>
          </a:xfrm>
          <a:custGeom>
            <a:avLst/>
            <a:gdLst>
              <a:gd name="T0" fmla="*/ 19 w 20"/>
              <a:gd name="T1" fmla="*/ 0 h 42"/>
              <a:gd name="T2" fmla="*/ 19 w 20"/>
              <a:gd name="T3" fmla="*/ 41 h 42"/>
              <a:gd name="T4" fmla="*/ 0 w 20"/>
              <a:gd name="T5" fmla="*/ 41 h 42"/>
              <a:gd name="T6" fmla="*/ 0 w 20"/>
              <a:gd name="T7" fmla="*/ 0 h 42"/>
              <a:gd name="T8" fmla="*/ 19 w 20"/>
              <a:gd name="T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42">
                <a:moveTo>
                  <a:pt x="19" y="0"/>
                </a:moveTo>
                <a:lnTo>
                  <a:pt x="19" y="41"/>
                </a:lnTo>
                <a:lnTo>
                  <a:pt x="0" y="41"/>
                </a:lnTo>
                <a:lnTo>
                  <a:pt x="0" y="0"/>
                </a:lnTo>
                <a:lnTo>
                  <a:pt x="19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57" name="Freeform 101"/>
          <p:cNvSpPr>
            <a:spLocks/>
          </p:cNvSpPr>
          <p:nvPr/>
        </p:nvSpPr>
        <p:spPr bwMode="auto">
          <a:xfrm>
            <a:off x="4845050" y="6097588"/>
            <a:ext cx="23813" cy="65087"/>
          </a:xfrm>
          <a:custGeom>
            <a:avLst/>
            <a:gdLst>
              <a:gd name="T0" fmla="*/ 17 w 18"/>
              <a:gd name="T1" fmla="*/ 0 h 42"/>
              <a:gd name="T2" fmla="*/ 17 w 18"/>
              <a:gd name="T3" fmla="*/ 41 h 42"/>
              <a:gd name="T4" fmla="*/ 0 w 18"/>
              <a:gd name="T5" fmla="*/ 41 h 42"/>
              <a:gd name="T6" fmla="*/ 0 w 18"/>
              <a:gd name="T7" fmla="*/ 0 h 42"/>
              <a:gd name="T8" fmla="*/ 17 w 18"/>
              <a:gd name="T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42">
                <a:moveTo>
                  <a:pt x="17" y="0"/>
                </a:moveTo>
                <a:lnTo>
                  <a:pt x="17" y="41"/>
                </a:lnTo>
                <a:lnTo>
                  <a:pt x="0" y="41"/>
                </a:lnTo>
                <a:lnTo>
                  <a:pt x="0" y="0"/>
                </a:lnTo>
                <a:lnTo>
                  <a:pt x="17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58" name="Freeform 102"/>
          <p:cNvSpPr>
            <a:spLocks/>
          </p:cNvSpPr>
          <p:nvPr/>
        </p:nvSpPr>
        <p:spPr bwMode="auto">
          <a:xfrm>
            <a:off x="5602288" y="6097588"/>
            <a:ext cx="23812" cy="65087"/>
          </a:xfrm>
          <a:custGeom>
            <a:avLst/>
            <a:gdLst>
              <a:gd name="T0" fmla="*/ 17 w 18"/>
              <a:gd name="T1" fmla="*/ 0 h 42"/>
              <a:gd name="T2" fmla="*/ 17 w 18"/>
              <a:gd name="T3" fmla="*/ 41 h 42"/>
              <a:gd name="T4" fmla="*/ 0 w 18"/>
              <a:gd name="T5" fmla="*/ 41 h 42"/>
              <a:gd name="T6" fmla="*/ 0 w 18"/>
              <a:gd name="T7" fmla="*/ 0 h 42"/>
              <a:gd name="T8" fmla="*/ 17 w 18"/>
              <a:gd name="T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42">
                <a:moveTo>
                  <a:pt x="17" y="0"/>
                </a:moveTo>
                <a:lnTo>
                  <a:pt x="17" y="41"/>
                </a:lnTo>
                <a:lnTo>
                  <a:pt x="0" y="41"/>
                </a:lnTo>
                <a:lnTo>
                  <a:pt x="0" y="0"/>
                </a:lnTo>
                <a:lnTo>
                  <a:pt x="17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59" name="Freeform 103"/>
          <p:cNvSpPr>
            <a:spLocks/>
          </p:cNvSpPr>
          <p:nvPr/>
        </p:nvSpPr>
        <p:spPr bwMode="auto">
          <a:xfrm>
            <a:off x="6361113" y="6097588"/>
            <a:ext cx="22225" cy="65087"/>
          </a:xfrm>
          <a:custGeom>
            <a:avLst/>
            <a:gdLst>
              <a:gd name="T0" fmla="*/ 16 w 17"/>
              <a:gd name="T1" fmla="*/ 0 h 42"/>
              <a:gd name="T2" fmla="*/ 16 w 17"/>
              <a:gd name="T3" fmla="*/ 41 h 42"/>
              <a:gd name="T4" fmla="*/ 0 w 17"/>
              <a:gd name="T5" fmla="*/ 41 h 42"/>
              <a:gd name="T6" fmla="*/ 0 w 17"/>
              <a:gd name="T7" fmla="*/ 0 h 42"/>
              <a:gd name="T8" fmla="*/ 16 w 17"/>
              <a:gd name="T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42">
                <a:moveTo>
                  <a:pt x="16" y="0"/>
                </a:moveTo>
                <a:lnTo>
                  <a:pt x="16" y="41"/>
                </a:lnTo>
                <a:lnTo>
                  <a:pt x="0" y="41"/>
                </a:lnTo>
                <a:lnTo>
                  <a:pt x="0" y="0"/>
                </a:lnTo>
                <a:lnTo>
                  <a:pt x="16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60" name="Freeform 104"/>
          <p:cNvSpPr>
            <a:spLocks/>
          </p:cNvSpPr>
          <p:nvPr/>
        </p:nvSpPr>
        <p:spPr bwMode="auto">
          <a:xfrm>
            <a:off x="7118350" y="6097588"/>
            <a:ext cx="23813" cy="65087"/>
          </a:xfrm>
          <a:custGeom>
            <a:avLst/>
            <a:gdLst>
              <a:gd name="T0" fmla="*/ 16 w 17"/>
              <a:gd name="T1" fmla="*/ 0 h 42"/>
              <a:gd name="T2" fmla="*/ 16 w 17"/>
              <a:gd name="T3" fmla="*/ 41 h 42"/>
              <a:gd name="T4" fmla="*/ 0 w 17"/>
              <a:gd name="T5" fmla="*/ 41 h 42"/>
              <a:gd name="T6" fmla="*/ 0 w 17"/>
              <a:gd name="T7" fmla="*/ 0 h 42"/>
              <a:gd name="T8" fmla="*/ 16 w 17"/>
              <a:gd name="T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42">
                <a:moveTo>
                  <a:pt x="16" y="0"/>
                </a:moveTo>
                <a:lnTo>
                  <a:pt x="16" y="41"/>
                </a:lnTo>
                <a:lnTo>
                  <a:pt x="0" y="41"/>
                </a:lnTo>
                <a:lnTo>
                  <a:pt x="0" y="0"/>
                </a:lnTo>
                <a:lnTo>
                  <a:pt x="16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61" name="Freeform 105"/>
          <p:cNvSpPr>
            <a:spLocks/>
          </p:cNvSpPr>
          <p:nvPr/>
        </p:nvSpPr>
        <p:spPr bwMode="auto">
          <a:xfrm>
            <a:off x="7875588" y="6097588"/>
            <a:ext cx="26987" cy="65087"/>
          </a:xfrm>
          <a:custGeom>
            <a:avLst/>
            <a:gdLst>
              <a:gd name="T0" fmla="*/ 19 w 20"/>
              <a:gd name="T1" fmla="*/ 0 h 42"/>
              <a:gd name="T2" fmla="*/ 19 w 20"/>
              <a:gd name="T3" fmla="*/ 41 h 42"/>
              <a:gd name="T4" fmla="*/ 0 w 20"/>
              <a:gd name="T5" fmla="*/ 41 h 42"/>
              <a:gd name="T6" fmla="*/ 0 w 20"/>
              <a:gd name="T7" fmla="*/ 0 h 42"/>
              <a:gd name="T8" fmla="*/ 19 w 20"/>
              <a:gd name="T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42">
                <a:moveTo>
                  <a:pt x="19" y="0"/>
                </a:moveTo>
                <a:lnTo>
                  <a:pt x="19" y="41"/>
                </a:lnTo>
                <a:lnTo>
                  <a:pt x="0" y="41"/>
                </a:lnTo>
                <a:lnTo>
                  <a:pt x="0" y="0"/>
                </a:lnTo>
                <a:lnTo>
                  <a:pt x="19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62" name="Freeform 106"/>
          <p:cNvSpPr>
            <a:spLocks/>
          </p:cNvSpPr>
          <p:nvPr/>
        </p:nvSpPr>
        <p:spPr bwMode="auto">
          <a:xfrm>
            <a:off x="8636000" y="6097588"/>
            <a:ext cx="22225" cy="65087"/>
          </a:xfrm>
          <a:custGeom>
            <a:avLst/>
            <a:gdLst>
              <a:gd name="T0" fmla="*/ 16 w 17"/>
              <a:gd name="T1" fmla="*/ 0 h 42"/>
              <a:gd name="T2" fmla="*/ 16 w 17"/>
              <a:gd name="T3" fmla="*/ 41 h 42"/>
              <a:gd name="T4" fmla="*/ 0 w 17"/>
              <a:gd name="T5" fmla="*/ 41 h 42"/>
              <a:gd name="T6" fmla="*/ 0 w 17"/>
              <a:gd name="T7" fmla="*/ 0 h 42"/>
              <a:gd name="T8" fmla="*/ 16 w 17"/>
              <a:gd name="T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42">
                <a:moveTo>
                  <a:pt x="16" y="0"/>
                </a:moveTo>
                <a:lnTo>
                  <a:pt x="16" y="41"/>
                </a:lnTo>
                <a:lnTo>
                  <a:pt x="0" y="41"/>
                </a:lnTo>
                <a:lnTo>
                  <a:pt x="0" y="0"/>
                </a:lnTo>
                <a:lnTo>
                  <a:pt x="16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63" name="Freeform 107"/>
          <p:cNvSpPr>
            <a:spLocks/>
          </p:cNvSpPr>
          <p:nvPr/>
        </p:nvSpPr>
        <p:spPr bwMode="auto">
          <a:xfrm>
            <a:off x="1022350" y="6242050"/>
            <a:ext cx="77788" cy="117475"/>
          </a:xfrm>
          <a:custGeom>
            <a:avLst/>
            <a:gdLst>
              <a:gd name="T0" fmla="*/ 24 w 57"/>
              <a:gd name="T1" fmla="*/ 0 h 77"/>
              <a:gd name="T2" fmla="*/ 13 w 57"/>
              <a:gd name="T3" fmla="*/ 3 h 77"/>
              <a:gd name="T4" fmla="*/ 4 w 57"/>
              <a:gd name="T5" fmla="*/ 14 h 77"/>
              <a:gd name="T6" fmla="*/ 0 w 57"/>
              <a:gd name="T7" fmla="*/ 32 h 77"/>
              <a:gd name="T8" fmla="*/ 0 w 57"/>
              <a:gd name="T9" fmla="*/ 44 h 77"/>
              <a:gd name="T10" fmla="*/ 4 w 57"/>
              <a:gd name="T11" fmla="*/ 61 h 77"/>
              <a:gd name="T12" fmla="*/ 13 w 57"/>
              <a:gd name="T13" fmla="*/ 73 h 77"/>
              <a:gd name="T14" fmla="*/ 24 w 57"/>
              <a:gd name="T15" fmla="*/ 76 h 77"/>
              <a:gd name="T16" fmla="*/ 33 w 57"/>
              <a:gd name="T17" fmla="*/ 76 h 77"/>
              <a:gd name="T18" fmla="*/ 45 w 57"/>
              <a:gd name="T19" fmla="*/ 73 h 77"/>
              <a:gd name="T20" fmla="*/ 52 w 57"/>
              <a:gd name="T21" fmla="*/ 61 h 77"/>
              <a:gd name="T22" fmla="*/ 56 w 57"/>
              <a:gd name="T23" fmla="*/ 44 h 77"/>
              <a:gd name="T24" fmla="*/ 56 w 57"/>
              <a:gd name="T25" fmla="*/ 32 h 77"/>
              <a:gd name="T26" fmla="*/ 52 w 57"/>
              <a:gd name="T27" fmla="*/ 14 h 77"/>
              <a:gd name="T28" fmla="*/ 45 w 57"/>
              <a:gd name="T29" fmla="*/ 3 h 77"/>
              <a:gd name="T30" fmla="*/ 33 w 57"/>
              <a:gd name="T31" fmla="*/ 0 h 77"/>
              <a:gd name="T32" fmla="*/ 24 w 57"/>
              <a:gd name="T33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" h="77">
                <a:moveTo>
                  <a:pt x="24" y="0"/>
                </a:moveTo>
                <a:lnTo>
                  <a:pt x="13" y="3"/>
                </a:lnTo>
                <a:lnTo>
                  <a:pt x="4" y="14"/>
                </a:lnTo>
                <a:lnTo>
                  <a:pt x="0" y="32"/>
                </a:lnTo>
                <a:lnTo>
                  <a:pt x="0" y="44"/>
                </a:lnTo>
                <a:lnTo>
                  <a:pt x="4" y="61"/>
                </a:lnTo>
                <a:lnTo>
                  <a:pt x="13" y="73"/>
                </a:lnTo>
                <a:lnTo>
                  <a:pt x="24" y="76"/>
                </a:lnTo>
                <a:lnTo>
                  <a:pt x="33" y="76"/>
                </a:lnTo>
                <a:lnTo>
                  <a:pt x="45" y="73"/>
                </a:lnTo>
                <a:lnTo>
                  <a:pt x="52" y="61"/>
                </a:lnTo>
                <a:lnTo>
                  <a:pt x="56" y="44"/>
                </a:lnTo>
                <a:lnTo>
                  <a:pt x="56" y="32"/>
                </a:lnTo>
                <a:lnTo>
                  <a:pt x="52" y="14"/>
                </a:lnTo>
                <a:lnTo>
                  <a:pt x="45" y="3"/>
                </a:lnTo>
                <a:lnTo>
                  <a:pt x="33" y="0"/>
                </a:lnTo>
                <a:lnTo>
                  <a:pt x="24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64" name="Freeform 108"/>
          <p:cNvSpPr>
            <a:spLocks/>
          </p:cNvSpPr>
          <p:nvPr/>
        </p:nvSpPr>
        <p:spPr bwMode="auto">
          <a:xfrm>
            <a:off x="1027113" y="6249988"/>
            <a:ext cx="19050" cy="106362"/>
          </a:xfrm>
          <a:custGeom>
            <a:avLst/>
            <a:gdLst>
              <a:gd name="T0" fmla="*/ 13 w 14"/>
              <a:gd name="T1" fmla="*/ 0 h 69"/>
              <a:gd name="T2" fmla="*/ 5 w 14"/>
              <a:gd name="T3" fmla="*/ 10 h 69"/>
              <a:gd name="T4" fmla="*/ 0 w 14"/>
              <a:gd name="T5" fmla="*/ 28 h 69"/>
              <a:gd name="T6" fmla="*/ 0 w 14"/>
              <a:gd name="T7" fmla="*/ 40 h 69"/>
              <a:gd name="T8" fmla="*/ 5 w 14"/>
              <a:gd name="T9" fmla="*/ 57 h 69"/>
              <a:gd name="T10" fmla="*/ 13 w 14"/>
              <a:gd name="T11" fmla="*/ 68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69">
                <a:moveTo>
                  <a:pt x="13" y="0"/>
                </a:moveTo>
                <a:lnTo>
                  <a:pt x="5" y="10"/>
                </a:lnTo>
                <a:lnTo>
                  <a:pt x="0" y="28"/>
                </a:lnTo>
                <a:lnTo>
                  <a:pt x="0" y="40"/>
                </a:lnTo>
                <a:lnTo>
                  <a:pt x="5" y="57"/>
                </a:lnTo>
                <a:lnTo>
                  <a:pt x="13" y="6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65" name="Freeform 109"/>
          <p:cNvSpPr>
            <a:spLocks/>
          </p:cNvSpPr>
          <p:nvPr/>
        </p:nvSpPr>
        <p:spPr bwMode="auto">
          <a:xfrm>
            <a:off x="1039813" y="6348413"/>
            <a:ext cx="46037" cy="7937"/>
          </a:xfrm>
          <a:custGeom>
            <a:avLst/>
            <a:gdLst>
              <a:gd name="T0" fmla="*/ 0 w 33"/>
              <a:gd name="T1" fmla="*/ 0 h 5"/>
              <a:gd name="T2" fmla="*/ 12 w 33"/>
              <a:gd name="T3" fmla="*/ 4 h 5"/>
              <a:gd name="T4" fmla="*/ 20 w 33"/>
              <a:gd name="T5" fmla="*/ 4 h 5"/>
              <a:gd name="T6" fmla="*/ 32 w 33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5">
                <a:moveTo>
                  <a:pt x="0" y="0"/>
                </a:moveTo>
                <a:lnTo>
                  <a:pt x="12" y="4"/>
                </a:lnTo>
                <a:lnTo>
                  <a:pt x="20" y="4"/>
                </a:lnTo>
                <a:lnTo>
                  <a:pt x="3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66" name="Freeform 110"/>
          <p:cNvSpPr>
            <a:spLocks/>
          </p:cNvSpPr>
          <p:nvPr/>
        </p:nvSpPr>
        <p:spPr bwMode="auto">
          <a:xfrm>
            <a:off x="1077913" y="6249988"/>
            <a:ext cx="19050" cy="106362"/>
          </a:xfrm>
          <a:custGeom>
            <a:avLst/>
            <a:gdLst>
              <a:gd name="T0" fmla="*/ 0 w 14"/>
              <a:gd name="T1" fmla="*/ 68 h 69"/>
              <a:gd name="T2" fmla="*/ 10 w 14"/>
              <a:gd name="T3" fmla="*/ 57 h 69"/>
              <a:gd name="T4" fmla="*/ 13 w 14"/>
              <a:gd name="T5" fmla="*/ 40 h 69"/>
              <a:gd name="T6" fmla="*/ 13 w 14"/>
              <a:gd name="T7" fmla="*/ 28 h 69"/>
              <a:gd name="T8" fmla="*/ 10 w 14"/>
              <a:gd name="T9" fmla="*/ 10 h 69"/>
              <a:gd name="T10" fmla="*/ 0 w 14"/>
              <a:gd name="T11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69">
                <a:moveTo>
                  <a:pt x="0" y="68"/>
                </a:moveTo>
                <a:lnTo>
                  <a:pt x="10" y="57"/>
                </a:lnTo>
                <a:lnTo>
                  <a:pt x="13" y="40"/>
                </a:lnTo>
                <a:lnTo>
                  <a:pt x="13" y="28"/>
                </a:lnTo>
                <a:lnTo>
                  <a:pt x="10" y="10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67" name="Freeform 111"/>
          <p:cNvSpPr>
            <a:spLocks/>
          </p:cNvSpPr>
          <p:nvPr/>
        </p:nvSpPr>
        <p:spPr bwMode="auto">
          <a:xfrm>
            <a:off x="1039813" y="6249988"/>
            <a:ext cx="46037" cy="7937"/>
          </a:xfrm>
          <a:custGeom>
            <a:avLst/>
            <a:gdLst>
              <a:gd name="T0" fmla="*/ 32 w 33"/>
              <a:gd name="T1" fmla="*/ 4 h 5"/>
              <a:gd name="T2" fmla="*/ 20 w 33"/>
              <a:gd name="T3" fmla="*/ 0 h 5"/>
              <a:gd name="T4" fmla="*/ 12 w 33"/>
              <a:gd name="T5" fmla="*/ 0 h 5"/>
              <a:gd name="T6" fmla="*/ 0 w 33"/>
              <a:gd name="T7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5">
                <a:moveTo>
                  <a:pt x="32" y="4"/>
                </a:moveTo>
                <a:lnTo>
                  <a:pt x="20" y="0"/>
                </a:lnTo>
                <a:lnTo>
                  <a:pt x="12" y="0"/>
                </a:lnTo>
                <a:lnTo>
                  <a:pt x="0" y="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68" name="Freeform 112"/>
          <p:cNvSpPr>
            <a:spLocks/>
          </p:cNvSpPr>
          <p:nvPr/>
        </p:nvSpPr>
        <p:spPr bwMode="auto">
          <a:xfrm>
            <a:off x="1787525" y="6242050"/>
            <a:ext cx="69850" cy="117475"/>
          </a:xfrm>
          <a:custGeom>
            <a:avLst/>
            <a:gdLst>
              <a:gd name="T0" fmla="*/ 0 w 51"/>
              <a:gd name="T1" fmla="*/ 18 h 77"/>
              <a:gd name="T2" fmla="*/ 0 w 51"/>
              <a:gd name="T3" fmla="*/ 14 h 77"/>
              <a:gd name="T4" fmla="*/ 4 w 51"/>
              <a:gd name="T5" fmla="*/ 8 h 77"/>
              <a:gd name="T6" fmla="*/ 8 w 51"/>
              <a:gd name="T7" fmla="*/ 3 h 77"/>
              <a:gd name="T8" fmla="*/ 16 w 51"/>
              <a:gd name="T9" fmla="*/ 0 h 77"/>
              <a:gd name="T10" fmla="*/ 33 w 51"/>
              <a:gd name="T11" fmla="*/ 0 h 77"/>
              <a:gd name="T12" fmla="*/ 42 w 51"/>
              <a:gd name="T13" fmla="*/ 3 h 77"/>
              <a:gd name="T14" fmla="*/ 46 w 51"/>
              <a:gd name="T15" fmla="*/ 8 h 77"/>
              <a:gd name="T16" fmla="*/ 50 w 51"/>
              <a:gd name="T17" fmla="*/ 14 h 77"/>
              <a:gd name="T18" fmla="*/ 50 w 51"/>
              <a:gd name="T19" fmla="*/ 22 h 77"/>
              <a:gd name="T20" fmla="*/ 46 w 51"/>
              <a:gd name="T21" fmla="*/ 29 h 77"/>
              <a:gd name="T22" fmla="*/ 37 w 51"/>
              <a:gd name="T23" fmla="*/ 40 h 77"/>
              <a:gd name="T24" fmla="*/ 0 w 51"/>
              <a:gd name="T25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1" h="77">
                <a:moveTo>
                  <a:pt x="0" y="18"/>
                </a:moveTo>
                <a:lnTo>
                  <a:pt x="0" y="14"/>
                </a:lnTo>
                <a:lnTo>
                  <a:pt x="4" y="8"/>
                </a:lnTo>
                <a:lnTo>
                  <a:pt x="8" y="3"/>
                </a:lnTo>
                <a:lnTo>
                  <a:pt x="16" y="0"/>
                </a:lnTo>
                <a:lnTo>
                  <a:pt x="33" y="0"/>
                </a:lnTo>
                <a:lnTo>
                  <a:pt x="42" y="3"/>
                </a:lnTo>
                <a:lnTo>
                  <a:pt x="46" y="8"/>
                </a:lnTo>
                <a:lnTo>
                  <a:pt x="50" y="14"/>
                </a:lnTo>
                <a:lnTo>
                  <a:pt x="50" y="22"/>
                </a:lnTo>
                <a:lnTo>
                  <a:pt x="46" y="29"/>
                </a:lnTo>
                <a:lnTo>
                  <a:pt x="37" y="40"/>
                </a:lnTo>
                <a:lnTo>
                  <a:pt x="0" y="7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69" name="Freeform 113"/>
          <p:cNvSpPr>
            <a:spLocks/>
          </p:cNvSpPr>
          <p:nvPr/>
        </p:nvSpPr>
        <p:spPr bwMode="auto">
          <a:xfrm>
            <a:off x="1779588" y="6249988"/>
            <a:ext cx="69850" cy="109537"/>
          </a:xfrm>
          <a:custGeom>
            <a:avLst/>
            <a:gdLst>
              <a:gd name="T0" fmla="*/ 5 w 52"/>
              <a:gd name="T1" fmla="*/ 15 h 72"/>
              <a:gd name="T2" fmla="*/ 9 w 52"/>
              <a:gd name="T3" fmla="*/ 15 h 72"/>
              <a:gd name="T4" fmla="*/ 9 w 52"/>
              <a:gd name="T5" fmla="*/ 10 h 72"/>
              <a:gd name="T6" fmla="*/ 13 w 52"/>
              <a:gd name="T7" fmla="*/ 5 h 72"/>
              <a:gd name="T8" fmla="*/ 21 w 52"/>
              <a:gd name="T9" fmla="*/ 0 h 72"/>
              <a:gd name="T10" fmla="*/ 38 w 52"/>
              <a:gd name="T11" fmla="*/ 0 h 72"/>
              <a:gd name="T12" fmla="*/ 47 w 52"/>
              <a:gd name="T13" fmla="*/ 5 h 72"/>
              <a:gd name="T14" fmla="*/ 51 w 52"/>
              <a:gd name="T15" fmla="*/ 10 h 72"/>
              <a:gd name="T16" fmla="*/ 51 w 52"/>
              <a:gd name="T17" fmla="*/ 18 h 72"/>
              <a:gd name="T18" fmla="*/ 47 w 52"/>
              <a:gd name="T19" fmla="*/ 25 h 72"/>
              <a:gd name="T20" fmla="*/ 38 w 52"/>
              <a:gd name="T21" fmla="*/ 36 h 72"/>
              <a:gd name="T22" fmla="*/ 0 w 52"/>
              <a:gd name="T23" fmla="*/ 7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2" h="72">
                <a:moveTo>
                  <a:pt x="5" y="15"/>
                </a:moveTo>
                <a:lnTo>
                  <a:pt x="9" y="15"/>
                </a:lnTo>
                <a:lnTo>
                  <a:pt x="9" y="10"/>
                </a:lnTo>
                <a:lnTo>
                  <a:pt x="13" y="5"/>
                </a:lnTo>
                <a:lnTo>
                  <a:pt x="21" y="0"/>
                </a:lnTo>
                <a:lnTo>
                  <a:pt x="38" y="0"/>
                </a:lnTo>
                <a:lnTo>
                  <a:pt x="47" y="5"/>
                </a:lnTo>
                <a:lnTo>
                  <a:pt x="51" y="10"/>
                </a:lnTo>
                <a:lnTo>
                  <a:pt x="51" y="18"/>
                </a:lnTo>
                <a:lnTo>
                  <a:pt x="47" y="25"/>
                </a:lnTo>
                <a:lnTo>
                  <a:pt x="38" y="36"/>
                </a:lnTo>
                <a:lnTo>
                  <a:pt x="0" y="71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70" name="Freeform 114"/>
          <p:cNvSpPr>
            <a:spLocks/>
          </p:cNvSpPr>
          <p:nvPr/>
        </p:nvSpPr>
        <p:spPr bwMode="auto">
          <a:xfrm>
            <a:off x="1787525" y="6354763"/>
            <a:ext cx="73025" cy="4762"/>
          </a:xfrm>
          <a:custGeom>
            <a:avLst/>
            <a:gdLst>
              <a:gd name="T0" fmla="*/ 0 w 53"/>
              <a:gd name="T1" fmla="*/ 0 h 4"/>
              <a:gd name="T2" fmla="*/ 52 w 53"/>
              <a:gd name="T3" fmla="*/ 0 h 4"/>
              <a:gd name="T4" fmla="*/ 52 w 53"/>
              <a:gd name="T5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3" h="4">
                <a:moveTo>
                  <a:pt x="0" y="0"/>
                </a:moveTo>
                <a:lnTo>
                  <a:pt x="52" y="0"/>
                </a:lnTo>
                <a:lnTo>
                  <a:pt x="52" y="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71" name="Line 115"/>
          <p:cNvSpPr>
            <a:spLocks noChangeShapeType="1"/>
          </p:cNvSpPr>
          <p:nvPr/>
        </p:nvSpPr>
        <p:spPr bwMode="auto">
          <a:xfrm>
            <a:off x="1784350" y="6357938"/>
            <a:ext cx="68263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72" name="Freeform 116"/>
          <p:cNvSpPr>
            <a:spLocks/>
          </p:cNvSpPr>
          <p:nvPr/>
        </p:nvSpPr>
        <p:spPr bwMode="auto">
          <a:xfrm>
            <a:off x="2597150" y="6261100"/>
            <a:ext cx="4763" cy="98425"/>
          </a:xfrm>
          <a:custGeom>
            <a:avLst/>
            <a:gdLst>
              <a:gd name="T0" fmla="*/ 0 w 4"/>
              <a:gd name="T1" fmla="*/ 0 h 65"/>
              <a:gd name="T2" fmla="*/ 0 w 4"/>
              <a:gd name="T3" fmla="*/ 64 h 65"/>
              <a:gd name="T4" fmla="*/ 3 w 4"/>
              <a:gd name="T5" fmla="*/ 64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65">
                <a:moveTo>
                  <a:pt x="0" y="0"/>
                </a:moveTo>
                <a:lnTo>
                  <a:pt x="0" y="64"/>
                </a:lnTo>
                <a:lnTo>
                  <a:pt x="3" y="6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73" name="Line 117"/>
          <p:cNvSpPr>
            <a:spLocks noChangeShapeType="1"/>
          </p:cNvSpPr>
          <p:nvPr/>
        </p:nvSpPr>
        <p:spPr bwMode="auto">
          <a:xfrm>
            <a:off x="2600325" y="6248400"/>
            <a:ext cx="0" cy="10477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74" name="Freeform 118"/>
          <p:cNvSpPr>
            <a:spLocks/>
          </p:cNvSpPr>
          <p:nvPr/>
        </p:nvSpPr>
        <p:spPr bwMode="auto">
          <a:xfrm>
            <a:off x="2540000" y="6242050"/>
            <a:ext cx="84138" cy="93663"/>
          </a:xfrm>
          <a:custGeom>
            <a:avLst/>
            <a:gdLst>
              <a:gd name="T0" fmla="*/ 45 w 62"/>
              <a:gd name="T1" fmla="*/ 0 h 61"/>
              <a:gd name="T2" fmla="*/ 0 w 62"/>
              <a:gd name="T3" fmla="*/ 60 h 61"/>
              <a:gd name="T4" fmla="*/ 61 w 62"/>
              <a:gd name="T5" fmla="*/ 6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" h="61">
                <a:moveTo>
                  <a:pt x="45" y="0"/>
                </a:moveTo>
                <a:lnTo>
                  <a:pt x="0" y="60"/>
                </a:lnTo>
                <a:lnTo>
                  <a:pt x="61" y="6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75" name="Line 119"/>
          <p:cNvSpPr>
            <a:spLocks noChangeShapeType="1"/>
          </p:cNvSpPr>
          <p:nvPr/>
        </p:nvSpPr>
        <p:spPr bwMode="auto">
          <a:xfrm flipH="1">
            <a:off x="2540000" y="6265863"/>
            <a:ext cx="61913" cy="61912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76" name="Freeform 120"/>
          <p:cNvSpPr>
            <a:spLocks/>
          </p:cNvSpPr>
          <p:nvPr/>
        </p:nvSpPr>
        <p:spPr bwMode="auto">
          <a:xfrm>
            <a:off x="2546350" y="6326188"/>
            <a:ext cx="77788" cy="9525"/>
          </a:xfrm>
          <a:custGeom>
            <a:avLst/>
            <a:gdLst>
              <a:gd name="T0" fmla="*/ 0 w 58"/>
              <a:gd name="T1" fmla="*/ 0 h 6"/>
              <a:gd name="T2" fmla="*/ 57 w 58"/>
              <a:gd name="T3" fmla="*/ 0 h 6"/>
              <a:gd name="T4" fmla="*/ 57 w 58"/>
              <a:gd name="T5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8" h="6">
                <a:moveTo>
                  <a:pt x="0" y="0"/>
                </a:moveTo>
                <a:lnTo>
                  <a:pt x="57" y="0"/>
                </a:lnTo>
                <a:lnTo>
                  <a:pt x="57" y="5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77" name="Freeform 121"/>
          <p:cNvSpPr>
            <a:spLocks/>
          </p:cNvSpPr>
          <p:nvPr/>
        </p:nvSpPr>
        <p:spPr bwMode="auto">
          <a:xfrm>
            <a:off x="3306763" y="6242050"/>
            <a:ext cx="69850" cy="117475"/>
          </a:xfrm>
          <a:custGeom>
            <a:avLst/>
            <a:gdLst>
              <a:gd name="T0" fmla="*/ 41 w 52"/>
              <a:gd name="T1" fmla="*/ 3 h 77"/>
              <a:gd name="T2" fmla="*/ 43 w 52"/>
              <a:gd name="T3" fmla="*/ 12 h 77"/>
              <a:gd name="T4" fmla="*/ 47 w 52"/>
              <a:gd name="T5" fmla="*/ 12 h 77"/>
              <a:gd name="T6" fmla="*/ 43 w 52"/>
              <a:gd name="T7" fmla="*/ 3 h 77"/>
              <a:gd name="T8" fmla="*/ 32 w 52"/>
              <a:gd name="T9" fmla="*/ 0 h 77"/>
              <a:gd name="T10" fmla="*/ 24 w 52"/>
              <a:gd name="T11" fmla="*/ 0 h 77"/>
              <a:gd name="T12" fmla="*/ 11 w 52"/>
              <a:gd name="T13" fmla="*/ 3 h 77"/>
              <a:gd name="T14" fmla="*/ 4 w 52"/>
              <a:gd name="T15" fmla="*/ 14 h 77"/>
              <a:gd name="T16" fmla="*/ 0 w 52"/>
              <a:gd name="T17" fmla="*/ 32 h 77"/>
              <a:gd name="T18" fmla="*/ 0 w 52"/>
              <a:gd name="T19" fmla="*/ 51 h 77"/>
              <a:gd name="T20" fmla="*/ 4 w 52"/>
              <a:gd name="T21" fmla="*/ 66 h 77"/>
              <a:gd name="T22" fmla="*/ 11 w 52"/>
              <a:gd name="T23" fmla="*/ 73 h 77"/>
              <a:gd name="T24" fmla="*/ 24 w 52"/>
              <a:gd name="T25" fmla="*/ 76 h 77"/>
              <a:gd name="T26" fmla="*/ 27 w 52"/>
              <a:gd name="T27" fmla="*/ 76 h 77"/>
              <a:gd name="T28" fmla="*/ 41 w 52"/>
              <a:gd name="T29" fmla="*/ 73 h 77"/>
              <a:gd name="T30" fmla="*/ 47 w 52"/>
              <a:gd name="T31" fmla="*/ 66 h 77"/>
              <a:gd name="T32" fmla="*/ 51 w 52"/>
              <a:gd name="T33" fmla="*/ 54 h 77"/>
              <a:gd name="T34" fmla="*/ 51 w 52"/>
              <a:gd name="T35" fmla="*/ 51 h 77"/>
              <a:gd name="T36" fmla="*/ 47 w 52"/>
              <a:gd name="T37" fmla="*/ 40 h 77"/>
              <a:gd name="T38" fmla="*/ 41 w 52"/>
              <a:gd name="T39" fmla="*/ 32 h 77"/>
              <a:gd name="T40" fmla="*/ 27 w 52"/>
              <a:gd name="T41" fmla="*/ 29 h 77"/>
              <a:gd name="T42" fmla="*/ 24 w 52"/>
              <a:gd name="T43" fmla="*/ 29 h 77"/>
              <a:gd name="T44" fmla="*/ 11 w 52"/>
              <a:gd name="T45" fmla="*/ 32 h 77"/>
              <a:gd name="T46" fmla="*/ 4 w 52"/>
              <a:gd name="T47" fmla="*/ 4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2" h="77">
                <a:moveTo>
                  <a:pt x="41" y="3"/>
                </a:moveTo>
                <a:lnTo>
                  <a:pt x="43" y="12"/>
                </a:lnTo>
                <a:lnTo>
                  <a:pt x="47" y="12"/>
                </a:lnTo>
                <a:lnTo>
                  <a:pt x="43" y="3"/>
                </a:lnTo>
                <a:lnTo>
                  <a:pt x="32" y="0"/>
                </a:lnTo>
                <a:lnTo>
                  <a:pt x="24" y="0"/>
                </a:lnTo>
                <a:lnTo>
                  <a:pt x="11" y="3"/>
                </a:lnTo>
                <a:lnTo>
                  <a:pt x="4" y="14"/>
                </a:lnTo>
                <a:lnTo>
                  <a:pt x="0" y="32"/>
                </a:lnTo>
                <a:lnTo>
                  <a:pt x="0" y="51"/>
                </a:lnTo>
                <a:lnTo>
                  <a:pt x="4" y="66"/>
                </a:lnTo>
                <a:lnTo>
                  <a:pt x="11" y="73"/>
                </a:lnTo>
                <a:lnTo>
                  <a:pt x="24" y="76"/>
                </a:lnTo>
                <a:lnTo>
                  <a:pt x="27" y="76"/>
                </a:lnTo>
                <a:lnTo>
                  <a:pt x="41" y="73"/>
                </a:lnTo>
                <a:lnTo>
                  <a:pt x="47" y="66"/>
                </a:lnTo>
                <a:lnTo>
                  <a:pt x="51" y="54"/>
                </a:lnTo>
                <a:lnTo>
                  <a:pt x="51" y="51"/>
                </a:lnTo>
                <a:lnTo>
                  <a:pt x="47" y="40"/>
                </a:lnTo>
                <a:lnTo>
                  <a:pt x="41" y="32"/>
                </a:lnTo>
                <a:lnTo>
                  <a:pt x="27" y="29"/>
                </a:lnTo>
                <a:lnTo>
                  <a:pt x="24" y="29"/>
                </a:lnTo>
                <a:lnTo>
                  <a:pt x="11" y="32"/>
                </a:lnTo>
                <a:lnTo>
                  <a:pt x="4" y="4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78" name="Freeform 122"/>
          <p:cNvSpPr>
            <a:spLocks/>
          </p:cNvSpPr>
          <p:nvPr/>
        </p:nvSpPr>
        <p:spPr bwMode="auto">
          <a:xfrm>
            <a:off x="3321050" y="6249988"/>
            <a:ext cx="44450" cy="7937"/>
          </a:xfrm>
          <a:custGeom>
            <a:avLst/>
            <a:gdLst>
              <a:gd name="T0" fmla="*/ 31 w 32"/>
              <a:gd name="T1" fmla="*/ 4 h 5"/>
              <a:gd name="T2" fmla="*/ 20 w 32"/>
              <a:gd name="T3" fmla="*/ 0 h 5"/>
              <a:gd name="T4" fmla="*/ 12 w 32"/>
              <a:gd name="T5" fmla="*/ 0 h 5"/>
              <a:gd name="T6" fmla="*/ 0 w 32"/>
              <a:gd name="T7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5">
                <a:moveTo>
                  <a:pt x="31" y="4"/>
                </a:moveTo>
                <a:lnTo>
                  <a:pt x="20" y="0"/>
                </a:lnTo>
                <a:lnTo>
                  <a:pt x="12" y="0"/>
                </a:lnTo>
                <a:lnTo>
                  <a:pt x="0" y="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79" name="Freeform 123"/>
          <p:cNvSpPr>
            <a:spLocks/>
          </p:cNvSpPr>
          <p:nvPr/>
        </p:nvSpPr>
        <p:spPr bwMode="auto">
          <a:xfrm>
            <a:off x="3309938" y="6249988"/>
            <a:ext cx="23812" cy="106362"/>
          </a:xfrm>
          <a:custGeom>
            <a:avLst/>
            <a:gdLst>
              <a:gd name="T0" fmla="*/ 11 w 17"/>
              <a:gd name="T1" fmla="*/ 0 h 69"/>
              <a:gd name="T2" fmla="*/ 4 w 17"/>
              <a:gd name="T3" fmla="*/ 10 h 69"/>
              <a:gd name="T4" fmla="*/ 0 w 17"/>
              <a:gd name="T5" fmla="*/ 28 h 69"/>
              <a:gd name="T6" fmla="*/ 0 w 17"/>
              <a:gd name="T7" fmla="*/ 46 h 69"/>
              <a:gd name="T8" fmla="*/ 4 w 17"/>
              <a:gd name="T9" fmla="*/ 61 h 69"/>
              <a:gd name="T10" fmla="*/ 16 w 17"/>
              <a:gd name="T11" fmla="*/ 68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69">
                <a:moveTo>
                  <a:pt x="11" y="0"/>
                </a:moveTo>
                <a:lnTo>
                  <a:pt x="4" y="10"/>
                </a:lnTo>
                <a:lnTo>
                  <a:pt x="0" y="28"/>
                </a:lnTo>
                <a:lnTo>
                  <a:pt x="0" y="46"/>
                </a:lnTo>
                <a:lnTo>
                  <a:pt x="4" y="61"/>
                </a:lnTo>
                <a:lnTo>
                  <a:pt x="16" y="6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80" name="Freeform 124"/>
          <p:cNvSpPr>
            <a:spLocks/>
          </p:cNvSpPr>
          <p:nvPr/>
        </p:nvSpPr>
        <p:spPr bwMode="auto">
          <a:xfrm>
            <a:off x="3309938" y="6334125"/>
            <a:ext cx="61912" cy="22225"/>
          </a:xfrm>
          <a:custGeom>
            <a:avLst/>
            <a:gdLst>
              <a:gd name="T0" fmla="*/ 0 w 45"/>
              <a:gd name="T1" fmla="*/ 0 h 14"/>
              <a:gd name="T2" fmla="*/ 8 w 45"/>
              <a:gd name="T3" fmla="*/ 10 h 14"/>
              <a:gd name="T4" fmla="*/ 21 w 45"/>
              <a:gd name="T5" fmla="*/ 13 h 14"/>
              <a:gd name="T6" fmla="*/ 23 w 45"/>
              <a:gd name="T7" fmla="*/ 13 h 14"/>
              <a:gd name="T8" fmla="*/ 38 w 45"/>
              <a:gd name="T9" fmla="*/ 10 h 14"/>
              <a:gd name="T10" fmla="*/ 44 w 45"/>
              <a:gd name="T11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" h="14">
                <a:moveTo>
                  <a:pt x="0" y="0"/>
                </a:moveTo>
                <a:lnTo>
                  <a:pt x="8" y="10"/>
                </a:lnTo>
                <a:lnTo>
                  <a:pt x="21" y="13"/>
                </a:lnTo>
                <a:lnTo>
                  <a:pt x="23" y="13"/>
                </a:lnTo>
                <a:lnTo>
                  <a:pt x="38" y="10"/>
                </a:lnTo>
                <a:lnTo>
                  <a:pt x="44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81" name="Freeform 125"/>
          <p:cNvSpPr>
            <a:spLocks/>
          </p:cNvSpPr>
          <p:nvPr/>
        </p:nvSpPr>
        <p:spPr bwMode="auto">
          <a:xfrm>
            <a:off x="3348038" y="6292850"/>
            <a:ext cx="23812" cy="63500"/>
          </a:xfrm>
          <a:custGeom>
            <a:avLst/>
            <a:gdLst>
              <a:gd name="T0" fmla="*/ 0 w 17"/>
              <a:gd name="T1" fmla="*/ 40 h 41"/>
              <a:gd name="T2" fmla="*/ 12 w 17"/>
              <a:gd name="T3" fmla="*/ 33 h 41"/>
              <a:gd name="T4" fmla="*/ 16 w 17"/>
              <a:gd name="T5" fmla="*/ 22 h 41"/>
              <a:gd name="T6" fmla="*/ 16 w 17"/>
              <a:gd name="T7" fmla="*/ 18 h 41"/>
              <a:gd name="T8" fmla="*/ 12 w 17"/>
              <a:gd name="T9" fmla="*/ 8 h 41"/>
              <a:gd name="T10" fmla="*/ 0 w 17"/>
              <a:gd name="T11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41">
                <a:moveTo>
                  <a:pt x="0" y="40"/>
                </a:moveTo>
                <a:lnTo>
                  <a:pt x="12" y="33"/>
                </a:lnTo>
                <a:lnTo>
                  <a:pt x="16" y="22"/>
                </a:lnTo>
                <a:lnTo>
                  <a:pt x="16" y="18"/>
                </a:lnTo>
                <a:lnTo>
                  <a:pt x="12" y="8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82" name="Freeform 126"/>
          <p:cNvSpPr>
            <a:spLocks/>
          </p:cNvSpPr>
          <p:nvPr/>
        </p:nvSpPr>
        <p:spPr bwMode="auto">
          <a:xfrm>
            <a:off x="3309938" y="6292850"/>
            <a:ext cx="61912" cy="25400"/>
          </a:xfrm>
          <a:custGeom>
            <a:avLst/>
            <a:gdLst>
              <a:gd name="T0" fmla="*/ 44 w 45"/>
              <a:gd name="T1" fmla="*/ 16 h 17"/>
              <a:gd name="T2" fmla="*/ 38 w 45"/>
              <a:gd name="T3" fmla="*/ 5 h 17"/>
              <a:gd name="T4" fmla="*/ 23 w 45"/>
              <a:gd name="T5" fmla="*/ 0 h 17"/>
              <a:gd name="T6" fmla="*/ 21 w 45"/>
              <a:gd name="T7" fmla="*/ 0 h 17"/>
              <a:gd name="T8" fmla="*/ 8 w 45"/>
              <a:gd name="T9" fmla="*/ 5 h 17"/>
              <a:gd name="T10" fmla="*/ 0 w 45"/>
              <a:gd name="T11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" h="17">
                <a:moveTo>
                  <a:pt x="44" y="16"/>
                </a:moveTo>
                <a:lnTo>
                  <a:pt x="38" y="5"/>
                </a:lnTo>
                <a:lnTo>
                  <a:pt x="23" y="0"/>
                </a:lnTo>
                <a:lnTo>
                  <a:pt x="21" y="0"/>
                </a:lnTo>
                <a:lnTo>
                  <a:pt x="8" y="5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83" name="Freeform 127"/>
          <p:cNvSpPr>
            <a:spLocks/>
          </p:cNvSpPr>
          <p:nvPr/>
        </p:nvSpPr>
        <p:spPr bwMode="auto">
          <a:xfrm>
            <a:off x="3309938" y="6292850"/>
            <a:ext cx="23812" cy="30163"/>
          </a:xfrm>
          <a:custGeom>
            <a:avLst/>
            <a:gdLst>
              <a:gd name="T0" fmla="*/ 16 w 17"/>
              <a:gd name="T1" fmla="*/ 0 h 20"/>
              <a:gd name="T2" fmla="*/ 4 w 17"/>
              <a:gd name="T3" fmla="*/ 8 h 20"/>
              <a:gd name="T4" fmla="*/ 0 w 17"/>
              <a:gd name="T5" fmla="*/ 1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" h="20">
                <a:moveTo>
                  <a:pt x="16" y="0"/>
                </a:moveTo>
                <a:lnTo>
                  <a:pt x="4" y="8"/>
                </a:lnTo>
                <a:lnTo>
                  <a:pt x="0" y="1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84" name="Freeform 128"/>
          <p:cNvSpPr>
            <a:spLocks/>
          </p:cNvSpPr>
          <p:nvPr/>
        </p:nvSpPr>
        <p:spPr bwMode="auto">
          <a:xfrm>
            <a:off x="4062413" y="6242050"/>
            <a:ext cx="68262" cy="114300"/>
          </a:xfrm>
          <a:custGeom>
            <a:avLst/>
            <a:gdLst>
              <a:gd name="T0" fmla="*/ 17 w 50"/>
              <a:gd name="T1" fmla="*/ 0 h 74"/>
              <a:gd name="T2" fmla="*/ 5 w 50"/>
              <a:gd name="T3" fmla="*/ 3 h 74"/>
              <a:gd name="T4" fmla="*/ 0 w 50"/>
              <a:gd name="T5" fmla="*/ 12 h 74"/>
              <a:gd name="T6" fmla="*/ 0 w 50"/>
              <a:gd name="T7" fmla="*/ 19 h 74"/>
              <a:gd name="T8" fmla="*/ 5 w 50"/>
              <a:gd name="T9" fmla="*/ 27 h 74"/>
              <a:gd name="T10" fmla="*/ 8 w 50"/>
              <a:gd name="T11" fmla="*/ 29 h 74"/>
              <a:gd name="T12" fmla="*/ 17 w 50"/>
              <a:gd name="T13" fmla="*/ 32 h 74"/>
              <a:gd name="T14" fmla="*/ 32 w 50"/>
              <a:gd name="T15" fmla="*/ 37 h 74"/>
              <a:gd name="T16" fmla="*/ 41 w 50"/>
              <a:gd name="T17" fmla="*/ 41 h 74"/>
              <a:gd name="T18" fmla="*/ 45 w 50"/>
              <a:gd name="T19" fmla="*/ 44 h 74"/>
              <a:gd name="T20" fmla="*/ 49 w 50"/>
              <a:gd name="T21" fmla="*/ 51 h 74"/>
              <a:gd name="T22" fmla="*/ 49 w 50"/>
              <a:gd name="T23" fmla="*/ 61 h 74"/>
              <a:gd name="T24" fmla="*/ 45 w 50"/>
              <a:gd name="T25" fmla="*/ 70 h 74"/>
              <a:gd name="T26" fmla="*/ 32 w 50"/>
              <a:gd name="T27" fmla="*/ 73 h 74"/>
              <a:gd name="T28" fmla="*/ 17 w 50"/>
              <a:gd name="T29" fmla="*/ 73 h 74"/>
              <a:gd name="T30" fmla="*/ 5 w 50"/>
              <a:gd name="T31" fmla="*/ 70 h 74"/>
              <a:gd name="T32" fmla="*/ 0 w 50"/>
              <a:gd name="T33" fmla="*/ 61 h 74"/>
              <a:gd name="T34" fmla="*/ 0 w 50"/>
              <a:gd name="T35" fmla="*/ 51 h 74"/>
              <a:gd name="T36" fmla="*/ 5 w 50"/>
              <a:gd name="T37" fmla="*/ 44 h 74"/>
              <a:gd name="T38" fmla="*/ 8 w 50"/>
              <a:gd name="T39" fmla="*/ 41 h 74"/>
              <a:gd name="T40" fmla="*/ 17 w 50"/>
              <a:gd name="T41" fmla="*/ 37 h 74"/>
              <a:gd name="T42" fmla="*/ 32 w 50"/>
              <a:gd name="T43" fmla="*/ 32 h 74"/>
              <a:gd name="T44" fmla="*/ 41 w 50"/>
              <a:gd name="T45" fmla="*/ 29 h 74"/>
              <a:gd name="T46" fmla="*/ 45 w 50"/>
              <a:gd name="T47" fmla="*/ 27 h 74"/>
              <a:gd name="T48" fmla="*/ 49 w 50"/>
              <a:gd name="T49" fmla="*/ 19 h 74"/>
              <a:gd name="T50" fmla="*/ 49 w 50"/>
              <a:gd name="T51" fmla="*/ 12 h 74"/>
              <a:gd name="T52" fmla="*/ 45 w 50"/>
              <a:gd name="T53" fmla="*/ 3 h 74"/>
              <a:gd name="T54" fmla="*/ 32 w 50"/>
              <a:gd name="T55" fmla="*/ 0 h 74"/>
              <a:gd name="T56" fmla="*/ 17 w 50"/>
              <a:gd name="T57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0" h="74">
                <a:moveTo>
                  <a:pt x="17" y="0"/>
                </a:moveTo>
                <a:lnTo>
                  <a:pt x="5" y="3"/>
                </a:lnTo>
                <a:lnTo>
                  <a:pt x="0" y="12"/>
                </a:lnTo>
                <a:lnTo>
                  <a:pt x="0" y="19"/>
                </a:lnTo>
                <a:lnTo>
                  <a:pt x="5" y="27"/>
                </a:lnTo>
                <a:lnTo>
                  <a:pt x="8" y="29"/>
                </a:lnTo>
                <a:lnTo>
                  <a:pt x="17" y="32"/>
                </a:lnTo>
                <a:lnTo>
                  <a:pt x="32" y="37"/>
                </a:lnTo>
                <a:lnTo>
                  <a:pt x="41" y="41"/>
                </a:lnTo>
                <a:lnTo>
                  <a:pt x="45" y="44"/>
                </a:lnTo>
                <a:lnTo>
                  <a:pt x="49" y="51"/>
                </a:lnTo>
                <a:lnTo>
                  <a:pt x="49" y="61"/>
                </a:lnTo>
                <a:lnTo>
                  <a:pt x="45" y="70"/>
                </a:lnTo>
                <a:lnTo>
                  <a:pt x="32" y="73"/>
                </a:lnTo>
                <a:lnTo>
                  <a:pt x="17" y="73"/>
                </a:lnTo>
                <a:lnTo>
                  <a:pt x="5" y="70"/>
                </a:lnTo>
                <a:lnTo>
                  <a:pt x="0" y="61"/>
                </a:lnTo>
                <a:lnTo>
                  <a:pt x="0" y="51"/>
                </a:lnTo>
                <a:lnTo>
                  <a:pt x="5" y="44"/>
                </a:lnTo>
                <a:lnTo>
                  <a:pt x="8" y="41"/>
                </a:lnTo>
                <a:lnTo>
                  <a:pt x="17" y="37"/>
                </a:lnTo>
                <a:lnTo>
                  <a:pt x="32" y="32"/>
                </a:lnTo>
                <a:lnTo>
                  <a:pt x="41" y="29"/>
                </a:lnTo>
                <a:lnTo>
                  <a:pt x="45" y="27"/>
                </a:lnTo>
                <a:lnTo>
                  <a:pt x="49" y="19"/>
                </a:lnTo>
                <a:lnTo>
                  <a:pt x="49" y="12"/>
                </a:lnTo>
                <a:lnTo>
                  <a:pt x="45" y="3"/>
                </a:lnTo>
                <a:lnTo>
                  <a:pt x="32" y="0"/>
                </a:lnTo>
                <a:lnTo>
                  <a:pt x="17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85" name="Freeform 129"/>
          <p:cNvSpPr>
            <a:spLocks/>
          </p:cNvSpPr>
          <p:nvPr/>
        </p:nvSpPr>
        <p:spPr bwMode="auto">
          <a:xfrm>
            <a:off x="4057650" y="6249988"/>
            <a:ext cx="77788" cy="109537"/>
          </a:xfrm>
          <a:custGeom>
            <a:avLst/>
            <a:gdLst>
              <a:gd name="T0" fmla="*/ 11 w 57"/>
              <a:gd name="T1" fmla="*/ 0 h 72"/>
              <a:gd name="T2" fmla="*/ 9 w 57"/>
              <a:gd name="T3" fmla="*/ 8 h 72"/>
              <a:gd name="T4" fmla="*/ 9 w 57"/>
              <a:gd name="T5" fmla="*/ 15 h 72"/>
              <a:gd name="T6" fmla="*/ 11 w 57"/>
              <a:gd name="T7" fmla="*/ 23 h 72"/>
              <a:gd name="T8" fmla="*/ 20 w 57"/>
              <a:gd name="T9" fmla="*/ 25 h 72"/>
              <a:gd name="T10" fmla="*/ 36 w 57"/>
              <a:gd name="T11" fmla="*/ 28 h 72"/>
              <a:gd name="T12" fmla="*/ 45 w 57"/>
              <a:gd name="T13" fmla="*/ 33 h 72"/>
              <a:gd name="T14" fmla="*/ 52 w 57"/>
              <a:gd name="T15" fmla="*/ 39 h 72"/>
              <a:gd name="T16" fmla="*/ 56 w 57"/>
              <a:gd name="T17" fmla="*/ 46 h 72"/>
              <a:gd name="T18" fmla="*/ 56 w 57"/>
              <a:gd name="T19" fmla="*/ 56 h 72"/>
              <a:gd name="T20" fmla="*/ 52 w 57"/>
              <a:gd name="T21" fmla="*/ 64 h 72"/>
              <a:gd name="T22" fmla="*/ 48 w 57"/>
              <a:gd name="T23" fmla="*/ 68 h 72"/>
              <a:gd name="T24" fmla="*/ 36 w 57"/>
              <a:gd name="T25" fmla="*/ 71 h 72"/>
              <a:gd name="T26" fmla="*/ 20 w 57"/>
              <a:gd name="T27" fmla="*/ 71 h 72"/>
              <a:gd name="T28" fmla="*/ 9 w 57"/>
              <a:gd name="T29" fmla="*/ 68 h 72"/>
              <a:gd name="T30" fmla="*/ 4 w 57"/>
              <a:gd name="T31" fmla="*/ 64 h 72"/>
              <a:gd name="T32" fmla="*/ 0 w 57"/>
              <a:gd name="T33" fmla="*/ 56 h 72"/>
              <a:gd name="T34" fmla="*/ 0 w 57"/>
              <a:gd name="T35" fmla="*/ 46 h 72"/>
              <a:gd name="T36" fmla="*/ 4 w 57"/>
              <a:gd name="T37" fmla="*/ 39 h 72"/>
              <a:gd name="T38" fmla="*/ 11 w 57"/>
              <a:gd name="T39" fmla="*/ 33 h 72"/>
              <a:gd name="T40" fmla="*/ 20 w 57"/>
              <a:gd name="T41" fmla="*/ 28 h 72"/>
              <a:gd name="T42" fmla="*/ 36 w 57"/>
              <a:gd name="T43" fmla="*/ 25 h 72"/>
              <a:gd name="T44" fmla="*/ 45 w 57"/>
              <a:gd name="T45" fmla="*/ 23 h 72"/>
              <a:gd name="T46" fmla="*/ 48 w 57"/>
              <a:gd name="T47" fmla="*/ 15 h 72"/>
              <a:gd name="T48" fmla="*/ 48 w 57"/>
              <a:gd name="T49" fmla="*/ 8 h 72"/>
              <a:gd name="T50" fmla="*/ 45 w 57"/>
              <a:gd name="T5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7" h="72">
                <a:moveTo>
                  <a:pt x="11" y="0"/>
                </a:moveTo>
                <a:lnTo>
                  <a:pt x="9" y="8"/>
                </a:lnTo>
                <a:lnTo>
                  <a:pt x="9" y="15"/>
                </a:lnTo>
                <a:lnTo>
                  <a:pt x="11" y="23"/>
                </a:lnTo>
                <a:lnTo>
                  <a:pt x="20" y="25"/>
                </a:lnTo>
                <a:lnTo>
                  <a:pt x="36" y="28"/>
                </a:lnTo>
                <a:lnTo>
                  <a:pt x="45" y="33"/>
                </a:lnTo>
                <a:lnTo>
                  <a:pt x="52" y="39"/>
                </a:lnTo>
                <a:lnTo>
                  <a:pt x="56" y="46"/>
                </a:lnTo>
                <a:lnTo>
                  <a:pt x="56" y="56"/>
                </a:lnTo>
                <a:lnTo>
                  <a:pt x="52" y="64"/>
                </a:lnTo>
                <a:lnTo>
                  <a:pt x="48" y="68"/>
                </a:lnTo>
                <a:lnTo>
                  <a:pt x="36" y="71"/>
                </a:lnTo>
                <a:lnTo>
                  <a:pt x="20" y="71"/>
                </a:lnTo>
                <a:lnTo>
                  <a:pt x="9" y="68"/>
                </a:lnTo>
                <a:lnTo>
                  <a:pt x="4" y="64"/>
                </a:lnTo>
                <a:lnTo>
                  <a:pt x="0" y="56"/>
                </a:lnTo>
                <a:lnTo>
                  <a:pt x="0" y="46"/>
                </a:lnTo>
                <a:lnTo>
                  <a:pt x="4" y="39"/>
                </a:lnTo>
                <a:lnTo>
                  <a:pt x="11" y="33"/>
                </a:lnTo>
                <a:lnTo>
                  <a:pt x="20" y="28"/>
                </a:lnTo>
                <a:lnTo>
                  <a:pt x="36" y="25"/>
                </a:lnTo>
                <a:lnTo>
                  <a:pt x="45" y="23"/>
                </a:lnTo>
                <a:lnTo>
                  <a:pt x="48" y="15"/>
                </a:lnTo>
                <a:lnTo>
                  <a:pt x="48" y="8"/>
                </a:lnTo>
                <a:lnTo>
                  <a:pt x="4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86" name="Freeform 130"/>
          <p:cNvSpPr>
            <a:spLocks/>
          </p:cNvSpPr>
          <p:nvPr/>
        </p:nvSpPr>
        <p:spPr bwMode="auto">
          <a:xfrm>
            <a:off x="4070350" y="6249988"/>
            <a:ext cx="55563" cy="7937"/>
          </a:xfrm>
          <a:custGeom>
            <a:avLst/>
            <a:gdLst>
              <a:gd name="T0" fmla="*/ 40 w 41"/>
              <a:gd name="T1" fmla="*/ 4 h 5"/>
              <a:gd name="T2" fmla="*/ 27 w 41"/>
              <a:gd name="T3" fmla="*/ 0 h 5"/>
              <a:gd name="T4" fmla="*/ 12 w 41"/>
              <a:gd name="T5" fmla="*/ 0 h 5"/>
              <a:gd name="T6" fmla="*/ 0 w 41"/>
              <a:gd name="T7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5">
                <a:moveTo>
                  <a:pt x="40" y="4"/>
                </a:moveTo>
                <a:lnTo>
                  <a:pt x="27" y="0"/>
                </a:lnTo>
                <a:lnTo>
                  <a:pt x="12" y="0"/>
                </a:lnTo>
                <a:lnTo>
                  <a:pt x="0" y="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87" name="Line 131"/>
          <p:cNvSpPr>
            <a:spLocks noChangeShapeType="1"/>
          </p:cNvSpPr>
          <p:nvPr/>
        </p:nvSpPr>
        <p:spPr bwMode="auto">
          <a:xfrm>
            <a:off x="4068763" y="6343650"/>
            <a:ext cx="4762" cy="1111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88" name="Line 132"/>
          <p:cNvSpPr>
            <a:spLocks noChangeShapeType="1"/>
          </p:cNvSpPr>
          <p:nvPr/>
        </p:nvSpPr>
        <p:spPr bwMode="auto">
          <a:xfrm flipV="1">
            <a:off x="4119563" y="6337300"/>
            <a:ext cx="4762" cy="2222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89" name="Freeform 133"/>
          <p:cNvSpPr>
            <a:spLocks/>
          </p:cNvSpPr>
          <p:nvPr/>
        </p:nvSpPr>
        <p:spPr bwMode="auto">
          <a:xfrm>
            <a:off x="4778375" y="6242050"/>
            <a:ext cx="26988" cy="117475"/>
          </a:xfrm>
          <a:custGeom>
            <a:avLst/>
            <a:gdLst>
              <a:gd name="T0" fmla="*/ 0 w 20"/>
              <a:gd name="T1" fmla="*/ 14 h 77"/>
              <a:gd name="T2" fmla="*/ 8 w 20"/>
              <a:gd name="T3" fmla="*/ 12 h 77"/>
              <a:gd name="T4" fmla="*/ 19 w 20"/>
              <a:gd name="T5" fmla="*/ 0 h 77"/>
              <a:gd name="T6" fmla="*/ 19 w 20"/>
              <a:gd name="T7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" h="77">
                <a:moveTo>
                  <a:pt x="0" y="14"/>
                </a:moveTo>
                <a:lnTo>
                  <a:pt x="8" y="12"/>
                </a:lnTo>
                <a:lnTo>
                  <a:pt x="19" y="0"/>
                </a:lnTo>
                <a:lnTo>
                  <a:pt x="19" y="7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90" name="Freeform 134"/>
          <p:cNvSpPr>
            <a:spLocks/>
          </p:cNvSpPr>
          <p:nvPr/>
        </p:nvSpPr>
        <p:spPr bwMode="auto">
          <a:xfrm>
            <a:off x="4778375" y="6256338"/>
            <a:ext cx="26988" cy="103187"/>
          </a:xfrm>
          <a:custGeom>
            <a:avLst/>
            <a:gdLst>
              <a:gd name="T0" fmla="*/ 0 w 20"/>
              <a:gd name="T1" fmla="*/ 6 h 68"/>
              <a:gd name="T2" fmla="*/ 0 w 20"/>
              <a:gd name="T3" fmla="*/ 10 h 68"/>
              <a:gd name="T4" fmla="*/ 8 w 20"/>
              <a:gd name="T5" fmla="*/ 6 h 68"/>
              <a:gd name="T6" fmla="*/ 15 w 20"/>
              <a:gd name="T7" fmla="*/ 0 h 68"/>
              <a:gd name="T8" fmla="*/ 15 w 20"/>
              <a:gd name="T9" fmla="*/ 67 h 68"/>
              <a:gd name="T10" fmla="*/ 19 w 20"/>
              <a:gd name="T11" fmla="*/ 6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68">
                <a:moveTo>
                  <a:pt x="0" y="6"/>
                </a:moveTo>
                <a:lnTo>
                  <a:pt x="0" y="10"/>
                </a:lnTo>
                <a:lnTo>
                  <a:pt x="8" y="6"/>
                </a:lnTo>
                <a:lnTo>
                  <a:pt x="15" y="0"/>
                </a:lnTo>
                <a:lnTo>
                  <a:pt x="15" y="67"/>
                </a:lnTo>
                <a:lnTo>
                  <a:pt x="19" y="6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91" name="Freeform 135"/>
          <p:cNvSpPr>
            <a:spLocks/>
          </p:cNvSpPr>
          <p:nvPr/>
        </p:nvSpPr>
        <p:spPr bwMode="auto">
          <a:xfrm>
            <a:off x="4870450" y="6242050"/>
            <a:ext cx="77788" cy="117475"/>
          </a:xfrm>
          <a:custGeom>
            <a:avLst/>
            <a:gdLst>
              <a:gd name="T0" fmla="*/ 23 w 57"/>
              <a:gd name="T1" fmla="*/ 0 h 77"/>
              <a:gd name="T2" fmla="*/ 12 w 57"/>
              <a:gd name="T3" fmla="*/ 3 h 77"/>
              <a:gd name="T4" fmla="*/ 4 w 57"/>
              <a:gd name="T5" fmla="*/ 14 h 77"/>
              <a:gd name="T6" fmla="*/ 0 w 57"/>
              <a:gd name="T7" fmla="*/ 32 h 77"/>
              <a:gd name="T8" fmla="*/ 0 w 57"/>
              <a:gd name="T9" fmla="*/ 44 h 77"/>
              <a:gd name="T10" fmla="*/ 4 w 57"/>
              <a:gd name="T11" fmla="*/ 61 h 77"/>
              <a:gd name="T12" fmla="*/ 12 w 57"/>
              <a:gd name="T13" fmla="*/ 73 h 77"/>
              <a:gd name="T14" fmla="*/ 23 w 57"/>
              <a:gd name="T15" fmla="*/ 76 h 77"/>
              <a:gd name="T16" fmla="*/ 33 w 57"/>
              <a:gd name="T17" fmla="*/ 76 h 77"/>
              <a:gd name="T18" fmla="*/ 44 w 57"/>
              <a:gd name="T19" fmla="*/ 73 h 77"/>
              <a:gd name="T20" fmla="*/ 53 w 57"/>
              <a:gd name="T21" fmla="*/ 61 h 77"/>
              <a:gd name="T22" fmla="*/ 56 w 57"/>
              <a:gd name="T23" fmla="*/ 44 h 77"/>
              <a:gd name="T24" fmla="*/ 56 w 57"/>
              <a:gd name="T25" fmla="*/ 32 h 77"/>
              <a:gd name="T26" fmla="*/ 53 w 57"/>
              <a:gd name="T27" fmla="*/ 14 h 77"/>
              <a:gd name="T28" fmla="*/ 44 w 57"/>
              <a:gd name="T29" fmla="*/ 3 h 77"/>
              <a:gd name="T30" fmla="*/ 33 w 57"/>
              <a:gd name="T31" fmla="*/ 0 h 77"/>
              <a:gd name="T32" fmla="*/ 23 w 57"/>
              <a:gd name="T33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" h="77">
                <a:moveTo>
                  <a:pt x="23" y="0"/>
                </a:moveTo>
                <a:lnTo>
                  <a:pt x="12" y="3"/>
                </a:lnTo>
                <a:lnTo>
                  <a:pt x="4" y="14"/>
                </a:lnTo>
                <a:lnTo>
                  <a:pt x="0" y="32"/>
                </a:lnTo>
                <a:lnTo>
                  <a:pt x="0" y="44"/>
                </a:lnTo>
                <a:lnTo>
                  <a:pt x="4" y="61"/>
                </a:lnTo>
                <a:lnTo>
                  <a:pt x="12" y="73"/>
                </a:lnTo>
                <a:lnTo>
                  <a:pt x="23" y="76"/>
                </a:lnTo>
                <a:lnTo>
                  <a:pt x="33" y="76"/>
                </a:lnTo>
                <a:lnTo>
                  <a:pt x="44" y="73"/>
                </a:lnTo>
                <a:lnTo>
                  <a:pt x="53" y="61"/>
                </a:lnTo>
                <a:lnTo>
                  <a:pt x="56" y="44"/>
                </a:lnTo>
                <a:lnTo>
                  <a:pt x="56" y="32"/>
                </a:lnTo>
                <a:lnTo>
                  <a:pt x="53" y="14"/>
                </a:lnTo>
                <a:lnTo>
                  <a:pt x="44" y="3"/>
                </a:lnTo>
                <a:lnTo>
                  <a:pt x="33" y="0"/>
                </a:lnTo>
                <a:lnTo>
                  <a:pt x="23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92" name="Freeform 136"/>
          <p:cNvSpPr>
            <a:spLocks/>
          </p:cNvSpPr>
          <p:nvPr/>
        </p:nvSpPr>
        <p:spPr bwMode="auto">
          <a:xfrm>
            <a:off x="4876800" y="6249988"/>
            <a:ext cx="15875" cy="106362"/>
          </a:xfrm>
          <a:custGeom>
            <a:avLst/>
            <a:gdLst>
              <a:gd name="T0" fmla="*/ 11 w 12"/>
              <a:gd name="T1" fmla="*/ 0 h 69"/>
              <a:gd name="T2" fmla="*/ 4 w 12"/>
              <a:gd name="T3" fmla="*/ 10 h 69"/>
              <a:gd name="T4" fmla="*/ 0 w 12"/>
              <a:gd name="T5" fmla="*/ 28 h 69"/>
              <a:gd name="T6" fmla="*/ 0 w 12"/>
              <a:gd name="T7" fmla="*/ 40 h 69"/>
              <a:gd name="T8" fmla="*/ 4 w 12"/>
              <a:gd name="T9" fmla="*/ 57 h 69"/>
              <a:gd name="T10" fmla="*/ 11 w 12"/>
              <a:gd name="T11" fmla="*/ 68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69">
                <a:moveTo>
                  <a:pt x="11" y="0"/>
                </a:moveTo>
                <a:lnTo>
                  <a:pt x="4" y="10"/>
                </a:lnTo>
                <a:lnTo>
                  <a:pt x="0" y="28"/>
                </a:lnTo>
                <a:lnTo>
                  <a:pt x="0" y="40"/>
                </a:lnTo>
                <a:lnTo>
                  <a:pt x="4" y="57"/>
                </a:lnTo>
                <a:lnTo>
                  <a:pt x="11" y="6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93" name="Freeform 137"/>
          <p:cNvSpPr>
            <a:spLocks/>
          </p:cNvSpPr>
          <p:nvPr/>
        </p:nvSpPr>
        <p:spPr bwMode="auto">
          <a:xfrm>
            <a:off x="4886325" y="6348413"/>
            <a:ext cx="46038" cy="7937"/>
          </a:xfrm>
          <a:custGeom>
            <a:avLst/>
            <a:gdLst>
              <a:gd name="T0" fmla="*/ 0 w 34"/>
              <a:gd name="T1" fmla="*/ 0 h 5"/>
              <a:gd name="T2" fmla="*/ 12 w 34"/>
              <a:gd name="T3" fmla="*/ 4 h 5"/>
              <a:gd name="T4" fmla="*/ 21 w 34"/>
              <a:gd name="T5" fmla="*/ 4 h 5"/>
              <a:gd name="T6" fmla="*/ 33 w 34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" h="5">
                <a:moveTo>
                  <a:pt x="0" y="0"/>
                </a:moveTo>
                <a:lnTo>
                  <a:pt x="12" y="4"/>
                </a:lnTo>
                <a:lnTo>
                  <a:pt x="21" y="4"/>
                </a:lnTo>
                <a:lnTo>
                  <a:pt x="33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94" name="Freeform 138"/>
          <p:cNvSpPr>
            <a:spLocks/>
          </p:cNvSpPr>
          <p:nvPr/>
        </p:nvSpPr>
        <p:spPr bwMode="auto">
          <a:xfrm>
            <a:off x="4926013" y="6249988"/>
            <a:ext cx="17462" cy="106362"/>
          </a:xfrm>
          <a:custGeom>
            <a:avLst/>
            <a:gdLst>
              <a:gd name="T0" fmla="*/ 0 w 13"/>
              <a:gd name="T1" fmla="*/ 68 h 69"/>
              <a:gd name="T2" fmla="*/ 7 w 13"/>
              <a:gd name="T3" fmla="*/ 57 h 69"/>
              <a:gd name="T4" fmla="*/ 12 w 13"/>
              <a:gd name="T5" fmla="*/ 40 h 69"/>
              <a:gd name="T6" fmla="*/ 12 w 13"/>
              <a:gd name="T7" fmla="*/ 28 h 69"/>
              <a:gd name="T8" fmla="*/ 7 w 13"/>
              <a:gd name="T9" fmla="*/ 10 h 69"/>
              <a:gd name="T10" fmla="*/ 0 w 13"/>
              <a:gd name="T11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69">
                <a:moveTo>
                  <a:pt x="0" y="68"/>
                </a:moveTo>
                <a:lnTo>
                  <a:pt x="7" y="57"/>
                </a:lnTo>
                <a:lnTo>
                  <a:pt x="12" y="40"/>
                </a:lnTo>
                <a:lnTo>
                  <a:pt x="12" y="28"/>
                </a:lnTo>
                <a:lnTo>
                  <a:pt x="7" y="10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95" name="Freeform 139"/>
          <p:cNvSpPr>
            <a:spLocks/>
          </p:cNvSpPr>
          <p:nvPr/>
        </p:nvSpPr>
        <p:spPr bwMode="auto">
          <a:xfrm>
            <a:off x="4886325" y="6249988"/>
            <a:ext cx="46038" cy="7937"/>
          </a:xfrm>
          <a:custGeom>
            <a:avLst/>
            <a:gdLst>
              <a:gd name="T0" fmla="*/ 33 w 34"/>
              <a:gd name="T1" fmla="*/ 4 h 5"/>
              <a:gd name="T2" fmla="*/ 21 w 34"/>
              <a:gd name="T3" fmla="*/ 0 h 5"/>
              <a:gd name="T4" fmla="*/ 12 w 34"/>
              <a:gd name="T5" fmla="*/ 0 h 5"/>
              <a:gd name="T6" fmla="*/ 0 w 34"/>
              <a:gd name="T7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" h="5">
                <a:moveTo>
                  <a:pt x="33" y="4"/>
                </a:moveTo>
                <a:lnTo>
                  <a:pt x="21" y="0"/>
                </a:lnTo>
                <a:lnTo>
                  <a:pt x="12" y="0"/>
                </a:lnTo>
                <a:lnTo>
                  <a:pt x="0" y="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96" name="Freeform 140"/>
          <p:cNvSpPr>
            <a:spLocks/>
          </p:cNvSpPr>
          <p:nvPr/>
        </p:nvSpPr>
        <p:spPr bwMode="auto">
          <a:xfrm>
            <a:off x="5535613" y="6242050"/>
            <a:ext cx="31750" cy="117475"/>
          </a:xfrm>
          <a:custGeom>
            <a:avLst/>
            <a:gdLst>
              <a:gd name="T0" fmla="*/ 0 w 22"/>
              <a:gd name="T1" fmla="*/ 14 h 77"/>
              <a:gd name="T2" fmla="*/ 8 w 22"/>
              <a:gd name="T3" fmla="*/ 12 h 77"/>
              <a:gd name="T4" fmla="*/ 21 w 22"/>
              <a:gd name="T5" fmla="*/ 0 h 77"/>
              <a:gd name="T6" fmla="*/ 21 w 22"/>
              <a:gd name="T7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" h="77">
                <a:moveTo>
                  <a:pt x="0" y="14"/>
                </a:moveTo>
                <a:lnTo>
                  <a:pt x="8" y="12"/>
                </a:lnTo>
                <a:lnTo>
                  <a:pt x="21" y="0"/>
                </a:lnTo>
                <a:lnTo>
                  <a:pt x="21" y="7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97" name="Freeform 141"/>
          <p:cNvSpPr>
            <a:spLocks/>
          </p:cNvSpPr>
          <p:nvPr/>
        </p:nvSpPr>
        <p:spPr bwMode="auto">
          <a:xfrm>
            <a:off x="5535613" y="6256338"/>
            <a:ext cx="31750" cy="103187"/>
          </a:xfrm>
          <a:custGeom>
            <a:avLst/>
            <a:gdLst>
              <a:gd name="T0" fmla="*/ 0 w 22"/>
              <a:gd name="T1" fmla="*/ 6 h 68"/>
              <a:gd name="T2" fmla="*/ 0 w 22"/>
              <a:gd name="T3" fmla="*/ 10 h 68"/>
              <a:gd name="T4" fmla="*/ 8 w 22"/>
              <a:gd name="T5" fmla="*/ 6 h 68"/>
              <a:gd name="T6" fmla="*/ 16 w 22"/>
              <a:gd name="T7" fmla="*/ 0 h 68"/>
              <a:gd name="T8" fmla="*/ 16 w 22"/>
              <a:gd name="T9" fmla="*/ 67 h 68"/>
              <a:gd name="T10" fmla="*/ 21 w 22"/>
              <a:gd name="T11" fmla="*/ 6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68">
                <a:moveTo>
                  <a:pt x="0" y="6"/>
                </a:moveTo>
                <a:lnTo>
                  <a:pt x="0" y="10"/>
                </a:lnTo>
                <a:lnTo>
                  <a:pt x="8" y="6"/>
                </a:lnTo>
                <a:lnTo>
                  <a:pt x="16" y="0"/>
                </a:lnTo>
                <a:lnTo>
                  <a:pt x="16" y="67"/>
                </a:lnTo>
                <a:lnTo>
                  <a:pt x="21" y="6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98" name="Freeform 142"/>
          <p:cNvSpPr>
            <a:spLocks/>
          </p:cNvSpPr>
          <p:nvPr/>
        </p:nvSpPr>
        <p:spPr bwMode="auto">
          <a:xfrm>
            <a:off x="5634038" y="6242050"/>
            <a:ext cx="68262" cy="117475"/>
          </a:xfrm>
          <a:custGeom>
            <a:avLst/>
            <a:gdLst>
              <a:gd name="T0" fmla="*/ 0 w 50"/>
              <a:gd name="T1" fmla="*/ 18 h 77"/>
              <a:gd name="T2" fmla="*/ 0 w 50"/>
              <a:gd name="T3" fmla="*/ 14 h 77"/>
              <a:gd name="T4" fmla="*/ 4 w 50"/>
              <a:gd name="T5" fmla="*/ 8 h 77"/>
              <a:gd name="T6" fmla="*/ 8 w 50"/>
              <a:gd name="T7" fmla="*/ 3 h 77"/>
              <a:gd name="T8" fmla="*/ 17 w 50"/>
              <a:gd name="T9" fmla="*/ 0 h 77"/>
              <a:gd name="T10" fmla="*/ 34 w 50"/>
              <a:gd name="T11" fmla="*/ 0 h 77"/>
              <a:gd name="T12" fmla="*/ 41 w 50"/>
              <a:gd name="T13" fmla="*/ 3 h 77"/>
              <a:gd name="T14" fmla="*/ 45 w 50"/>
              <a:gd name="T15" fmla="*/ 8 h 77"/>
              <a:gd name="T16" fmla="*/ 49 w 50"/>
              <a:gd name="T17" fmla="*/ 14 h 77"/>
              <a:gd name="T18" fmla="*/ 49 w 50"/>
              <a:gd name="T19" fmla="*/ 22 h 77"/>
              <a:gd name="T20" fmla="*/ 45 w 50"/>
              <a:gd name="T21" fmla="*/ 29 h 77"/>
              <a:gd name="T22" fmla="*/ 36 w 50"/>
              <a:gd name="T23" fmla="*/ 40 h 77"/>
              <a:gd name="T24" fmla="*/ 0 w 50"/>
              <a:gd name="T25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77">
                <a:moveTo>
                  <a:pt x="0" y="18"/>
                </a:moveTo>
                <a:lnTo>
                  <a:pt x="0" y="14"/>
                </a:lnTo>
                <a:lnTo>
                  <a:pt x="4" y="8"/>
                </a:lnTo>
                <a:lnTo>
                  <a:pt x="8" y="3"/>
                </a:lnTo>
                <a:lnTo>
                  <a:pt x="17" y="0"/>
                </a:lnTo>
                <a:lnTo>
                  <a:pt x="34" y="0"/>
                </a:lnTo>
                <a:lnTo>
                  <a:pt x="41" y="3"/>
                </a:lnTo>
                <a:lnTo>
                  <a:pt x="45" y="8"/>
                </a:lnTo>
                <a:lnTo>
                  <a:pt x="49" y="14"/>
                </a:lnTo>
                <a:lnTo>
                  <a:pt x="49" y="22"/>
                </a:lnTo>
                <a:lnTo>
                  <a:pt x="45" y="29"/>
                </a:lnTo>
                <a:lnTo>
                  <a:pt x="36" y="40"/>
                </a:lnTo>
                <a:lnTo>
                  <a:pt x="0" y="7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399" name="Freeform 143"/>
          <p:cNvSpPr>
            <a:spLocks/>
          </p:cNvSpPr>
          <p:nvPr/>
        </p:nvSpPr>
        <p:spPr bwMode="auto">
          <a:xfrm>
            <a:off x="5629275" y="6249988"/>
            <a:ext cx="66675" cy="109537"/>
          </a:xfrm>
          <a:custGeom>
            <a:avLst/>
            <a:gdLst>
              <a:gd name="T0" fmla="*/ 4 w 49"/>
              <a:gd name="T1" fmla="*/ 15 h 72"/>
              <a:gd name="T2" fmla="*/ 8 w 49"/>
              <a:gd name="T3" fmla="*/ 15 h 72"/>
              <a:gd name="T4" fmla="*/ 8 w 49"/>
              <a:gd name="T5" fmla="*/ 10 h 72"/>
              <a:gd name="T6" fmla="*/ 11 w 49"/>
              <a:gd name="T7" fmla="*/ 5 h 72"/>
              <a:gd name="T8" fmla="*/ 20 w 49"/>
              <a:gd name="T9" fmla="*/ 0 h 72"/>
              <a:gd name="T10" fmla="*/ 37 w 49"/>
              <a:gd name="T11" fmla="*/ 0 h 72"/>
              <a:gd name="T12" fmla="*/ 44 w 49"/>
              <a:gd name="T13" fmla="*/ 5 h 72"/>
              <a:gd name="T14" fmla="*/ 48 w 49"/>
              <a:gd name="T15" fmla="*/ 10 h 72"/>
              <a:gd name="T16" fmla="*/ 48 w 49"/>
              <a:gd name="T17" fmla="*/ 18 h 72"/>
              <a:gd name="T18" fmla="*/ 44 w 49"/>
              <a:gd name="T19" fmla="*/ 25 h 72"/>
              <a:gd name="T20" fmla="*/ 37 w 49"/>
              <a:gd name="T21" fmla="*/ 36 h 72"/>
              <a:gd name="T22" fmla="*/ 0 w 49"/>
              <a:gd name="T23" fmla="*/ 7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9" h="72">
                <a:moveTo>
                  <a:pt x="4" y="15"/>
                </a:moveTo>
                <a:lnTo>
                  <a:pt x="8" y="15"/>
                </a:lnTo>
                <a:lnTo>
                  <a:pt x="8" y="10"/>
                </a:lnTo>
                <a:lnTo>
                  <a:pt x="11" y="5"/>
                </a:lnTo>
                <a:lnTo>
                  <a:pt x="20" y="0"/>
                </a:lnTo>
                <a:lnTo>
                  <a:pt x="37" y="0"/>
                </a:lnTo>
                <a:lnTo>
                  <a:pt x="44" y="5"/>
                </a:lnTo>
                <a:lnTo>
                  <a:pt x="48" y="10"/>
                </a:lnTo>
                <a:lnTo>
                  <a:pt x="48" y="18"/>
                </a:lnTo>
                <a:lnTo>
                  <a:pt x="44" y="25"/>
                </a:lnTo>
                <a:lnTo>
                  <a:pt x="37" y="36"/>
                </a:lnTo>
                <a:lnTo>
                  <a:pt x="0" y="71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00" name="Freeform 144"/>
          <p:cNvSpPr>
            <a:spLocks/>
          </p:cNvSpPr>
          <p:nvPr/>
        </p:nvSpPr>
        <p:spPr bwMode="auto">
          <a:xfrm>
            <a:off x="5634038" y="6354763"/>
            <a:ext cx="73025" cy="4762"/>
          </a:xfrm>
          <a:custGeom>
            <a:avLst/>
            <a:gdLst>
              <a:gd name="T0" fmla="*/ 0 w 53"/>
              <a:gd name="T1" fmla="*/ 0 h 4"/>
              <a:gd name="T2" fmla="*/ 52 w 53"/>
              <a:gd name="T3" fmla="*/ 0 h 4"/>
              <a:gd name="T4" fmla="*/ 52 w 53"/>
              <a:gd name="T5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3" h="4">
                <a:moveTo>
                  <a:pt x="0" y="0"/>
                </a:moveTo>
                <a:lnTo>
                  <a:pt x="52" y="0"/>
                </a:lnTo>
                <a:lnTo>
                  <a:pt x="52" y="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01" name="Line 145"/>
          <p:cNvSpPr>
            <a:spLocks noChangeShapeType="1"/>
          </p:cNvSpPr>
          <p:nvPr/>
        </p:nvSpPr>
        <p:spPr bwMode="auto">
          <a:xfrm>
            <a:off x="5634038" y="6357938"/>
            <a:ext cx="65087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02" name="Freeform 146"/>
          <p:cNvSpPr>
            <a:spLocks/>
          </p:cNvSpPr>
          <p:nvPr/>
        </p:nvSpPr>
        <p:spPr bwMode="auto">
          <a:xfrm>
            <a:off x="6294438" y="6242050"/>
            <a:ext cx="30162" cy="117475"/>
          </a:xfrm>
          <a:custGeom>
            <a:avLst/>
            <a:gdLst>
              <a:gd name="T0" fmla="*/ 0 w 21"/>
              <a:gd name="T1" fmla="*/ 14 h 77"/>
              <a:gd name="T2" fmla="*/ 9 w 21"/>
              <a:gd name="T3" fmla="*/ 12 h 77"/>
              <a:gd name="T4" fmla="*/ 20 w 21"/>
              <a:gd name="T5" fmla="*/ 0 h 77"/>
              <a:gd name="T6" fmla="*/ 20 w 21"/>
              <a:gd name="T7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77">
                <a:moveTo>
                  <a:pt x="0" y="14"/>
                </a:moveTo>
                <a:lnTo>
                  <a:pt x="9" y="12"/>
                </a:lnTo>
                <a:lnTo>
                  <a:pt x="20" y="0"/>
                </a:lnTo>
                <a:lnTo>
                  <a:pt x="20" y="7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03" name="Freeform 147"/>
          <p:cNvSpPr>
            <a:spLocks/>
          </p:cNvSpPr>
          <p:nvPr/>
        </p:nvSpPr>
        <p:spPr bwMode="auto">
          <a:xfrm>
            <a:off x="6294438" y="6256338"/>
            <a:ext cx="30162" cy="103187"/>
          </a:xfrm>
          <a:custGeom>
            <a:avLst/>
            <a:gdLst>
              <a:gd name="T0" fmla="*/ 0 w 21"/>
              <a:gd name="T1" fmla="*/ 6 h 68"/>
              <a:gd name="T2" fmla="*/ 0 w 21"/>
              <a:gd name="T3" fmla="*/ 10 h 68"/>
              <a:gd name="T4" fmla="*/ 9 w 21"/>
              <a:gd name="T5" fmla="*/ 6 h 68"/>
              <a:gd name="T6" fmla="*/ 16 w 21"/>
              <a:gd name="T7" fmla="*/ 0 h 68"/>
              <a:gd name="T8" fmla="*/ 16 w 21"/>
              <a:gd name="T9" fmla="*/ 67 h 68"/>
              <a:gd name="T10" fmla="*/ 20 w 21"/>
              <a:gd name="T11" fmla="*/ 6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68">
                <a:moveTo>
                  <a:pt x="0" y="6"/>
                </a:moveTo>
                <a:lnTo>
                  <a:pt x="0" y="10"/>
                </a:lnTo>
                <a:lnTo>
                  <a:pt x="9" y="6"/>
                </a:lnTo>
                <a:lnTo>
                  <a:pt x="16" y="0"/>
                </a:lnTo>
                <a:lnTo>
                  <a:pt x="16" y="67"/>
                </a:lnTo>
                <a:lnTo>
                  <a:pt x="20" y="6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04" name="Freeform 148"/>
          <p:cNvSpPr>
            <a:spLocks/>
          </p:cNvSpPr>
          <p:nvPr/>
        </p:nvSpPr>
        <p:spPr bwMode="auto">
          <a:xfrm>
            <a:off x="6443663" y="6261100"/>
            <a:ext cx="7937" cy="98425"/>
          </a:xfrm>
          <a:custGeom>
            <a:avLst/>
            <a:gdLst>
              <a:gd name="T0" fmla="*/ 0 w 6"/>
              <a:gd name="T1" fmla="*/ 0 h 65"/>
              <a:gd name="T2" fmla="*/ 0 w 6"/>
              <a:gd name="T3" fmla="*/ 64 h 65"/>
              <a:gd name="T4" fmla="*/ 5 w 6"/>
              <a:gd name="T5" fmla="*/ 64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65">
                <a:moveTo>
                  <a:pt x="0" y="0"/>
                </a:moveTo>
                <a:lnTo>
                  <a:pt x="0" y="64"/>
                </a:lnTo>
                <a:lnTo>
                  <a:pt x="5" y="6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05" name="Line 149"/>
          <p:cNvSpPr>
            <a:spLocks noChangeShapeType="1"/>
          </p:cNvSpPr>
          <p:nvPr/>
        </p:nvSpPr>
        <p:spPr bwMode="auto">
          <a:xfrm>
            <a:off x="6450013" y="6248400"/>
            <a:ext cx="0" cy="10477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06" name="Freeform 150"/>
          <p:cNvSpPr>
            <a:spLocks/>
          </p:cNvSpPr>
          <p:nvPr/>
        </p:nvSpPr>
        <p:spPr bwMode="auto">
          <a:xfrm>
            <a:off x="6388100" y="6242050"/>
            <a:ext cx="82550" cy="93663"/>
          </a:xfrm>
          <a:custGeom>
            <a:avLst/>
            <a:gdLst>
              <a:gd name="T0" fmla="*/ 44 w 61"/>
              <a:gd name="T1" fmla="*/ 0 h 61"/>
              <a:gd name="T2" fmla="*/ 0 w 61"/>
              <a:gd name="T3" fmla="*/ 60 h 61"/>
              <a:gd name="T4" fmla="*/ 60 w 61"/>
              <a:gd name="T5" fmla="*/ 6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" h="61">
                <a:moveTo>
                  <a:pt x="44" y="0"/>
                </a:moveTo>
                <a:lnTo>
                  <a:pt x="0" y="60"/>
                </a:lnTo>
                <a:lnTo>
                  <a:pt x="60" y="6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07" name="Line 151"/>
          <p:cNvSpPr>
            <a:spLocks noChangeShapeType="1"/>
          </p:cNvSpPr>
          <p:nvPr/>
        </p:nvSpPr>
        <p:spPr bwMode="auto">
          <a:xfrm flipH="1">
            <a:off x="6384925" y="6265863"/>
            <a:ext cx="63500" cy="61912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08" name="Freeform 152"/>
          <p:cNvSpPr>
            <a:spLocks/>
          </p:cNvSpPr>
          <p:nvPr/>
        </p:nvSpPr>
        <p:spPr bwMode="auto">
          <a:xfrm>
            <a:off x="6391275" y="6326188"/>
            <a:ext cx="79375" cy="9525"/>
          </a:xfrm>
          <a:custGeom>
            <a:avLst/>
            <a:gdLst>
              <a:gd name="T0" fmla="*/ 0 w 59"/>
              <a:gd name="T1" fmla="*/ 0 h 6"/>
              <a:gd name="T2" fmla="*/ 58 w 59"/>
              <a:gd name="T3" fmla="*/ 0 h 6"/>
              <a:gd name="T4" fmla="*/ 58 w 59"/>
              <a:gd name="T5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9" h="6">
                <a:moveTo>
                  <a:pt x="0" y="0"/>
                </a:moveTo>
                <a:lnTo>
                  <a:pt x="58" y="0"/>
                </a:lnTo>
                <a:lnTo>
                  <a:pt x="58" y="5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09" name="Freeform 153"/>
          <p:cNvSpPr>
            <a:spLocks/>
          </p:cNvSpPr>
          <p:nvPr/>
        </p:nvSpPr>
        <p:spPr bwMode="auto">
          <a:xfrm>
            <a:off x="7054850" y="6242050"/>
            <a:ext cx="28575" cy="117475"/>
          </a:xfrm>
          <a:custGeom>
            <a:avLst/>
            <a:gdLst>
              <a:gd name="T0" fmla="*/ 0 w 21"/>
              <a:gd name="T1" fmla="*/ 14 h 77"/>
              <a:gd name="T2" fmla="*/ 8 w 21"/>
              <a:gd name="T3" fmla="*/ 12 h 77"/>
              <a:gd name="T4" fmla="*/ 20 w 21"/>
              <a:gd name="T5" fmla="*/ 0 h 77"/>
              <a:gd name="T6" fmla="*/ 20 w 21"/>
              <a:gd name="T7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77">
                <a:moveTo>
                  <a:pt x="0" y="14"/>
                </a:moveTo>
                <a:lnTo>
                  <a:pt x="8" y="12"/>
                </a:lnTo>
                <a:lnTo>
                  <a:pt x="20" y="0"/>
                </a:lnTo>
                <a:lnTo>
                  <a:pt x="20" y="7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10" name="Freeform 154"/>
          <p:cNvSpPr>
            <a:spLocks/>
          </p:cNvSpPr>
          <p:nvPr/>
        </p:nvSpPr>
        <p:spPr bwMode="auto">
          <a:xfrm>
            <a:off x="7054850" y="6256338"/>
            <a:ext cx="28575" cy="103187"/>
          </a:xfrm>
          <a:custGeom>
            <a:avLst/>
            <a:gdLst>
              <a:gd name="T0" fmla="*/ 0 w 21"/>
              <a:gd name="T1" fmla="*/ 6 h 68"/>
              <a:gd name="T2" fmla="*/ 0 w 21"/>
              <a:gd name="T3" fmla="*/ 10 h 68"/>
              <a:gd name="T4" fmla="*/ 8 w 21"/>
              <a:gd name="T5" fmla="*/ 6 h 68"/>
              <a:gd name="T6" fmla="*/ 15 w 21"/>
              <a:gd name="T7" fmla="*/ 0 h 68"/>
              <a:gd name="T8" fmla="*/ 15 w 21"/>
              <a:gd name="T9" fmla="*/ 67 h 68"/>
              <a:gd name="T10" fmla="*/ 20 w 21"/>
              <a:gd name="T11" fmla="*/ 6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68">
                <a:moveTo>
                  <a:pt x="0" y="6"/>
                </a:moveTo>
                <a:lnTo>
                  <a:pt x="0" y="10"/>
                </a:lnTo>
                <a:lnTo>
                  <a:pt x="8" y="6"/>
                </a:lnTo>
                <a:lnTo>
                  <a:pt x="15" y="0"/>
                </a:lnTo>
                <a:lnTo>
                  <a:pt x="15" y="67"/>
                </a:lnTo>
                <a:lnTo>
                  <a:pt x="20" y="6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11" name="Freeform 155"/>
          <p:cNvSpPr>
            <a:spLocks/>
          </p:cNvSpPr>
          <p:nvPr/>
        </p:nvSpPr>
        <p:spPr bwMode="auto">
          <a:xfrm>
            <a:off x="7151688" y="6242050"/>
            <a:ext cx="73025" cy="117475"/>
          </a:xfrm>
          <a:custGeom>
            <a:avLst/>
            <a:gdLst>
              <a:gd name="T0" fmla="*/ 41 w 54"/>
              <a:gd name="T1" fmla="*/ 3 h 77"/>
              <a:gd name="T2" fmla="*/ 45 w 54"/>
              <a:gd name="T3" fmla="*/ 12 h 77"/>
              <a:gd name="T4" fmla="*/ 49 w 54"/>
              <a:gd name="T5" fmla="*/ 12 h 77"/>
              <a:gd name="T6" fmla="*/ 45 w 54"/>
              <a:gd name="T7" fmla="*/ 3 h 77"/>
              <a:gd name="T8" fmla="*/ 32 w 54"/>
              <a:gd name="T9" fmla="*/ 0 h 77"/>
              <a:gd name="T10" fmla="*/ 25 w 54"/>
              <a:gd name="T11" fmla="*/ 0 h 77"/>
              <a:gd name="T12" fmla="*/ 13 w 54"/>
              <a:gd name="T13" fmla="*/ 3 h 77"/>
              <a:gd name="T14" fmla="*/ 4 w 54"/>
              <a:gd name="T15" fmla="*/ 14 h 77"/>
              <a:gd name="T16" fmla="*/ 0 w 54"/>
              <a:gd name="T17" fmla="*/ 32 h 77"/>
              <a:gd name="T18" fmla="*/ 0 w 54"/>
              <a:gd name="T19" fmla="*/ 51 h 77"/>
              <a:gd name="T20" fmla="*/ 4 w 54"/>
              <a:gd name="T21" fmla="*/ 66 h 77"/>
              <a:gd name="T22" fmla="*/ 13 w 54"/>
              <a:gd name="T23" fmla="*/ 73 h 77"/>
              <a:gd name="T24" fmla="*/ 25 w 54"/>
              <a:gd name="T25" fmla="*/ 76 h 77"/>
              <a:gd name="T26" fmla="*/ 28 w 54"/>
              <a:gd name="T27" fmla="*/ 76 h 77"/>
              <a:gd name="T28" fmla="*/ 41 w 54"/>
              <a:gd name="T29" fmla="*/ 73 h 77"/>
              <a:gd name="T30" fmla="*/ 49 w 54"/>
              <a:gd name="T31" fmla="*/ 66 h 77"/>
              <a:gd name="T32" fmla="*/ 53 w 54"/>
              <a:gd name="T33" fmla="*/ 54 h 77"/>
              <a:gd name="T34" fmla="*/ 53 w 54"/>
              <a:gd name="T35" fmla="*/ 51 h 77"/>
              <a:gd name="T36" fmla="*/ 49 w 54"/>
              <a:gd name="T37" fmla="*/ 40 h 77"/>
              <a:gd name="T38" fmla="*/ 41 w 54"/>
              <a:gd name="T39" fmla="*/ 32 h 77"/>
              <a:gd name="T40" fmla="*/ 28 w 54"/>
              <a:gd name="T41" fmla="*/ 29 h 77"/>
              <a:gd name="T42" fmla="*/ 25 w 54"/>
              <a:gd name="T43" fmla="*/ 29 h 77"/>
              <a:gd name="T44" fmla="*/ 13 w 54"/>
              <a:gd name="T45" fmla="*/ 32 h 77"/>
              <a:gd name="T46" fmla="*/ 4 w 54"/>
              <a:gd name="T47" fmla="*/ 4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4" h="77">
                <a:moveTo>
                  <a:pt x="41" y="3"/>
                </a:moveTo>
                <a:lnTo>
                  <a:pt x="45" y="12"/>
                </a:lnTo>
                <a:lnTo>
                  <a:pt x="49" y="12"/>
                </a:lnTo>
                <a:lnTo>
                  <a:pt x="45" y="3"/>
                </a:lnTo>
                <a:lnTo>
                  <a:pt x="32" y="0"/>
                </a:lnTo>
                <a:lnTo>
                  <a:pt x="25" y="0"/>
                </a:lnTo>
                <a:lnTo>
                  <a:pt x="13" y="3"/>
                </a:lnTo>
                <a:lnTo>
                  <a:pt x="4" y="14"/>
                </a:lnTo>
                <a:lnTo>
                  <a:pt x="0" y="32"/>
                </a:lnTo>
                <a:lnTo>
                  <a:pt x="0" y="51"/>
                </a:lnTo>
                <a:lnTo>
                  <a:pt x="4" y="66"/>
                </a:lnTo>
                <a:lnTo>
                  <a:pt x="13" y="73"/>
                </a:lnTo>
                <a:lnTo>
                  <a:pt x="25" y="76"/>
                </a:lnTo>
                <a:lnTo>
                  <a:pt x="28" y="76"/>
                </a:lnTo>
                <a:lnTo>
                  <a:pt x="41" y="73"/>
                </a:lnTo>
                <a:lnTo>
                  <a:pt x="49" y="66"/>
                </a:lnTo>
                <a:lnTo>
                  <a:pt x="53" y="54"/>
                </a:lnTo>
                <a:lnTo>
                  <a:pt x="53" y="51"/>
                </a:lnTo>
                <a:lnTo>
                  <a:pt x="49" y="40"/>
                </a:lnTo>
                <a:lnTo>
                  <a:pt x="41" y="32"/>
                </a:lnTo>
                <a:lnTo>
                  <a:pt x="28" y="29"/>
                </a:lnTo>
                <a:lnTo>
                  <a:pt x="25" y="29"/>
                </a:lnTo>
                <a:lnTo>
                  <a:pt x="13" y="32"/>
                </a:lnTo>
                <a:lnTo>
                  <a:pt x="4" y="4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12" name="Freeform 156"/>
          <p:cNvSpPr>
            <a:spLocks/>
          </p:cNvSpPr>
          <p:nvPr/>
        </p:nvSpPr>
        <p:spPr bwMode="auto">
          <a:xfrm>
            <a:off x="7169150" y="6249988"/>
            <a:ext cx="46038" cy="7937"/>
          </a:xfrm>
          <a:custGeom>
            <a:avLst/>
            <a:gdLst>
              <a:gd name="T0" fmla="*/ 32 w 33"/>
              <a:gd name="T1" fmla="*/ 4 h 5"/>
              <a:gd name="T2" fmla="*/ 19 w 33"/>
              <a:gd name="T3" fmla="*/ 0 h 5"/>
              <a:gd name="T4" fmla="*/ 12 w 33"/>
              <a:gd name="T5" fmla="*/ 0 h 5"/>
              <a:gd name="T6" fmla="*/ 0 w 33"/>
              <a:gd name="T7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5">
                <a:moveTo>
                  <a:pt x="32" y="4"/>
                </a:moveTo>
                <a:lnTo>
                  <a:pt x="19" y="0"/>
                </a:lnTo>
                <a:lnTo>
                  <a:pt x="12" y="0"/>
                </a:lnTo>
                <a:lnTo>
                  <a:pt x="0" y="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13" name="Freeform 157"/>
          <p:cNvSpPr>
            <a:spLocks/>
          </p:cNvSpPr>
          <p:nvPr/>
        </p:nvSpPr>
        <p:spPr bwMode="auto">
          <a:xfrm>
            <a:off x="7156450" y="6249988"/>
            <a:ext cx="25400" cy="106362"/>
          </a:xfrm>
          <a:custGeom>
            <a:avLst/>
            <a:gdLst>
              <a:gd name="T0" fmla="*/ 12 w 18"/>
              <a:gd name="T1" fmla="*/ 0 h 69"/>
              <a:gd name="T2" fmla="*/ 4 w 18"/>
              <a:gd name="T3" fmla="*/ 10 h 69"/>
              <a:gd name="T4" fmla="*/ 0 w 18"/>
              <a:gd name="T5" fmla="*/ 28 h 69"/>
              <a:gd name="T6" fmla="*/ 0 w 18"/>
              <a:gd name="T7" fmla="*/ 46 h 69"/>
              <a:gd name="T8" fmla="*/ 4 w 18"/>
              <a:gd name="T9" fmla="*/ 61 h 69"/>
              <a:gd name="T10" fmla="*/ 17 w 18"/>
              <a:gd name="T11" fmla="*/ 68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69">
                <a:moveTo>
                  <a:pt x="12" y="0"/>
                </a:moveTo>
                <a:lnTo>
                  <a:pt x="4" y="10"/>
                </a:lnTo>
                <a:lnTo>
                  <a:pt x="0" y="28"/>
                </a:lnTo>
                <a:lnTo>
                  <a:pt x="0" y="46"/>
                </a:lnTo>
                <a:lnTo>
                  <a:pt x="4" y="61"/>
                </a:lnTo>
                <a:lnTo>
                  <a:pt x="17" y="6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14" name="Freeform 158"/>
          <p:cNvSpPr>
            <a:spLocks/>
          </p:cNvSpPr>
          <p:nvPr/>
        </p:nvSpPr>
        <p:spPr bwMode="auto">
          <a:xfrm>
            <a:off x="7156450" y="6334125"/>
            <a:ext cx="63500" cy="22225"/>
          </a:xfrm>
          <a:custGeom>
            <a:avLst/>
            <a:gdLst>
              <a:gd name="T0" fmla="*/ 0 w 46"/>
              <a:gd name="T1" fmla="*/ 0 h 14"/>
              <a:gd name="T2" fmla="*/ 9 w 46"/>
              <a:gd name="T3" fmla="*/ 10 h 14"/>
              <a:gd name="T4" fmla="*/ 21 w 46"/>
              <a:gd name="T5" fmla="*/ 13 h 14"/>
              <a:gd name="T6" fmla="*/ 24 w 46"/>
              <a:gd name="T7" fmla="*/ 13 h 14"/>
              <a:gd name="T8" fmla="*/ 37 w 46"/>
              <a:gd name="T9" fmla="*/ 10 h 14"/>
              <a:gd name="T10" fmla="*/ 45 w 46"/>
              <a:gd name="T11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" h="14">
                <a:moveTo>
                  <a:pt x="0" y="0"/>
                </a:moveTo>
                <a:lnTo>
                  <a:pt x="9" y="10"/>
                </a:lnTo>
                <a:lnTo>
                  <a:pt x="21" y="13"/>
                </a:lnTo>
                <a:lnTo>
                  <a:pt x="24" y="13"/>
                </a:lnTo>
                <a:lnTo>
                  <a:pt x="37" y="10"/>
                </a:lnTo>
                <a:lnTo>
                  <a:pt x="4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15" name="Freeform 159"/>
          <p:cNvSpPr>
            <a:spLocks/>
          </p:cNvSpPr>
          <p:nvPr/>
        </p:nvSpPr>
        <p:spPr bwMode="auto">
          <a:xfrm>
            <a:off x="7194550" y="6292850"/>
            <a:ext cx="25400" cy="63500"/>
          </a:xfrm>
          <a:custGeom>
            <a:avLst/>
            <a:gdLst>
              <a:gd name="T0" fmla="*/ 0 w 18"/>
              <a:gd name="T1" fmla="*/ 40 h 41"/>
              <a:gd name="T2" fmla="*/ 13 w 18"/>
              <a:gd name="T3" fmla="*/ 33 h 41"/>
              <a:gd name="T4" fmla="*/ 17 w 18"/>
              <a:gd name="T5" fmla="*/ 22 h 41"/>
              <a:gd name="T6" fmla="*/ 17 w 18"/>
              <a:gd name="T7" fmla="*/ 18 h 41"/>
              <a:gd name="T8" fmla="*/ 13 w 18"/>
              <a:gd name="T9" fmla="*/ 8 h 41"/>
              <a:gd name="T10" fmla="*/ 0 w 18"/>
              <a:gd name="T11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41">
                <a:moveTo>
                  <a:pt x="0" y="40"/>
                </a:moveTo>
                <a:lnTo>
                  <a:pt x="13" y="33"/>
                </a:lnTo>
                <a:lnTo>
                  <a:pt x="17" y="22"/>
                </a:lnTo>
                <a:lnTo>
                  <a:pt x="17" y="18"/>
                </a:lnTo>
                <a:lnTo>
                  <a:pt x="13" y="8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16" name="Freeform 160"/>
          <p:cNvSpPr>
            <a:spLocks/>
          </p:cNvSpPr>
          <p:nvPr/>
        </p:nvSpPr>
        <p:spPr bwMode="auto">
          <a:xfrm>
            <a:off x="7156450" y="6292850"/>
            <a:ext cx="63500" cy="25400"/>
          </a:xfrm>
          <a:custGeom>
            <a:avLst/>
            <a:gdLst>
              <a:gd name="T0" fmla="*/ 45 w 46"/>
              <a:gd name="T1" fmla="*/ 16 h 17"/>
              <a:gd name="T2" fmla="*/ 37 w 46"/>
              <a:gd name="T3" fmla="*/ 5 h 17"/>
              <a:gd name="T4" fmla="*/ 24 w 46"/>
              <a:gd name="T5" fmla="*/ 0 h 17"/>
              <a:gd name="T6" fmla="*/ 21 w 46"/>
              <a:gd name="T7" fmla="*/ 0 h 17"/>
              <a:gd name="T8" fmla="*/ 9 w 46"/>
              <a:gd name="T9" fmla="*/ 5 h 17"/>
              <a:gd name="T10" fmla="*/ 0 w 46"/>
              <a:gd name="T11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" h="17">
                <a:moveTo>
                  <a:pt x="45" y="16"/>
                </a:moveTo>
                <a:lnTo>
                  <a:pt x="37" y="5"/>
                </a:lnTo>
                <a:lnTo>
                  <a:pt x="24" y="0"/>
                </a:lnTo>
                <a:lnTo>
                  <a:pt x="21" y="0"/>
                </a:lnTo>
                <a:lnTo>
                  <a:pt x="9" y="5"/>
                </a:lnTo>
                <a:lnTo>
                  <a:pt x="0" y="1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17" name="Freeform 161"/>
          <p:cNvSpPr>
            <a:spLocks/>
          </p:cNvSpPr>
          <p:nvPr/>
        </p:nvSpPr>
        <p:spPr bwMode="auto">
          <a:xfrm>
            <a:off x="7156450" y="6292850"/>
            <a:ext cx="25400" cy="30163"/>
          </a:xfrm>
          <a:custGeom>
            <a:avLst/>
            <a:gdLst>
              <a:gd name="T0" fmla="*/ 17 w 18"/>
              <a:gd name="T1" fmla="*/ 0 h 20"/>
              <a:gd name="T2" fmla="*/ 4 w 18"/>
              <a:gd name="T3" fmla="*/ 8 h 20"/>
              <a:gd name="T4" fmla="*/ 0 w 18"/>
              <a:gd name="T5" fmla="*/ 1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" h="20">
                <a:moveTo>
                  <a:pt x="17" y="0"/>
                </a:moveTo>
                <a:lnTo>
                  <a:pt x="4" y="8"/>
                </a:lnTo>
                <a:lnTo>
                  <a:pt x="0" y="1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18" name="Freeform 162"/>
          <p:cNvSpPr>
            <a:spLocks/>
          </p:cNvSpPr>
          <p:nvPr/>
        </p:nvSpPr>
        <p:spPr bwMode="auto">
          <a:xfrm>
            <a:off x="7812088" y="6242050"/>
            <a:ext cx="30162" cy="117475"/>
          </a:xfrm>
          <a:custGeom>
            <a:avLst/>
            <a:gdLst>
              <a:gd name="T0" fmla="*/ 0 w 21"/>
              <a:gd name="T1" fmla="*/ 14 h 77"/>
              <a:gd name="T2" fmla="*/ 9 w 21"/>
              <a:gd name="T3" fmla="*/ 12 h 77"/>
              <a:gd name="T4" fmla="*/ 20 w 21"/>
              <a:gd name="T5" fmla="*/ 0 h 77"/>
              <a:gd name="T6" fmla="*/ 20 w 21"/>
              <a:gd name="T7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77">
                <a:moveTo>
                  <a:pt x="0" y="14"/>
                </a:moveTo>
                <a:lnTo>
                  <a:pt x="9" y="12"/>
                </a:lnTo>
                <a:lnTo>
                  <a:pt x="20" y="0"/>
                </a:lnTo>
                <a:lnTo>
                  <a:pt x="20" y="7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19" name="Freeform 163"/>
          <p:cNvSpPr>
            <a:spLocks/>
          </p:cNvSpPr>
          <p:nvPr/>
        </p:nvSpPr>
        <p:spPr bwMode="auto">
          <a:xfrm>
            <a:off x="7812088" y="6256338"/>
            <a:ext cx="30162" cy="103187"/>
          </a:xfrm>
          <a:custGeom>
            <a:avLst/>
            <a:gdLst>
              <a:gd name="T0" fmla="*/ 0 w 21"/>
              <a:gd name="T1" fmla="*/ 6 h 68"/>
              <a:gd name="T2" fmla="*/ 0 w 21"/>
              <a:gd name="T3" fmla="*/ 10 h 68"/>
              <a:gd name="T4" fmla="*/ 9 w 21"/>
              <a:gd name="T5" fmla="*/ 6 h 68"/>
              <a:gd name="T6" fmla="*/ 16 w 21"/>
              <a:gd name="T7" fmla="*/ 0 h 68"/>
              <a:gd name="T8" fmla="*/ 16 w 21"/>
              <a:gd name="T9" fmla="*/ 67 h 68"/>
              <a:gd name="T10" fmla="*/ 20 w 21"/>
              <a:gd name="T11" fmla="*/ 6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68">
                <a:moveTo>
                  <a:pt x="0" y="6"/>
                </a:moveTo>
                <a:lnTo>
                  <a:pt x="0" y="10"/>
                </a:lnTo>
                <a:lnTo>
                  <a:pt x="9" y="6"/>
                </a:lnTo>
                <a:lnTo>
                  <a:pt x="16" y="0"/>
                </a:lnTo>
                <a:lnTo>
                  <a:pt x="16" y="67"/>
                </a:lnTo>
                <a:lnTo>
                  <a:pt x="20" y="67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20" name="Freeform 164"/>
          <p:cNvSpPr>
            <a:spLocks/>
          </p:cNvSpPr>
          <p:nvPr/>
        </p:nvSpPr>
        <p:spPr bwMode="auto">
          <a:xfrm>
            <a:off x="7908925" y="6242050"/>
            <a:ext cx="69850" cy="114300"/>
          </a:xfrm>
          <a:custGeom>
            <a:avLst/>
            <a:gdLst>
              <a:gd name="T0" fmla="*/ 17 w 50"/>
              <a:gd name="T1" fmla="*/ 0 h 74"/>
              <a:gd name="T2" fmla="*/ 5 w 50"/>
              <a:gd name="T3" fmla="*/ 3 h 74"/>
              <a:gd name="T4" fmla="*/ 0 w 50"/>
              <a:gd name="T5" fmla="*/ 12 h 74"/>
              <a:gd name="T6" fmla="*/ 0 w 50"/>
              <a:gd name="T7" fmla="*/ 19 h 74"/>
              <a:gd name="T8" fmla="*/ 5 w 50"/>
              <a:gd name="T9" fmla="*/ 27 h 74"/>
              <a:gd name="T10" fmla="*/ 9 w 50"/>
              <a:gd name="T11" fmla="*/ 29 h 74"/>
              <a:gd name="T12" fmla="*/ 17 w 50"/>
              <a:gd name="T13" fmla="*/ 32 h 74"/>
              <a:gd name="T14" fmla="*/ 32 w 50"/>
              <a:gd name="T15" fmla="*/ 37 h 74"/>
              <a:gd name="T16" fmla="*/ 41 w 50"/>
              <a:gd name="T17" fmla="*/ 41 h 74"/>
              <a:gd name="T18" fmla="*/ 46 w 50"/>
              <a:gd name="T19" fmla="*/ 44 h 74"/>
              <a:gd name="T20" fmla="*/ 49 w 50"/>
              <a:gd name="T21" fmla="*/ 51 h 74"/>
              <a:gd name="T22" fmla="*/ 49 w 50"/>
              <a:gd name="T23" fmla="*/ 61 h 74"/>
              <a:gd name="T24" fmla="*/ 46 w 50"/>
              <a:gd name="T25" fmla="*/ 70 h 74"/>
              <a:gd name="T26" fmla="*/ 32 w 50"/>
              <a:gd name="T27" fmla="*/ 73 h 74"/>
              <a:gd name="T28" fmla="*/ 17 w 50"/>
              <a:gd name="T29" fmla="*/ 73 h 74"/>
              <a:gd name="T30" fmla="*/ 5 w 50"/>
              <a:gd name="T31" fmla="*/ 70 h 74"/>
              <a:gd name="T32" fmla="*/ 0 w 50"/>
              <a:gd name="T33" fmla="*/ 61 h 74"/>
              <a:gd name="T34" fmla="*/ 0 w 50"/>
              <a:gd name="T35" fmla="*/ 51 h 74"/>
              <a:gd name="T36" fmla="*/ 5 w 50"/>
              <a:gd name="T37" fmla="*/ 44 h 74"/>
              <a:gd name="T38" fmla="*/ 9 w 50"/>
              <a:gd name="T39" fmla="*/ 41 h 74"/>
              <a:gd name="T40" fmla="*/ 17 w 50"/>
              <a:gd name="T41" fmla="*/ 37 h 74"/>
              <a:gd name="T42" fmla="*/ 32 w 50"/>
              <a:gd name="T43" fmla="*/ 32 h 74"/>
              <a:gd name="T44" fmla="*/ 41 w 50"/>
              <a:gd name="T45" fmla="*/ 29 h 74"/>
              <a:gd name="T46" fmla="*/ 46 w 50"/>
              <a:gd name="T47" fmla="*/ 27 h 74"/>
              <a:gd name="T48" fmla="*/ 49 w 50"/>
              <a:gd name="T49" fmla="*/ 19 h 74"/>
              <a:gd name="T50" fmla="*/ 49 w 50"/>
              <a:gd name="T51" fmla="*/ 12 h 74"/>
              <a:gd name="T52" fmla="*/ 46 w 50"/>
              <a:gd name="T53" fmla="*/ 3 h 74"/>
              <a:gd name="T54" fmla="*/ 32 w 50"/>
              <a:gd name="T55" fmla="*/ 0 h 74"/>
              <a:gd name="T56" fmla="*/ 17 w 50"/>
              <a:gd name="T57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0" h="74">
                <a:moveTo>
                  <a:pt x="17" y="0"/>
                </a:moveTo>
                <a:lnTo>
                  <a:pt x="5" y="3"/>
                </a:lnTo>
                <a:lnTo>
                  <a:pt x="0" y="12"/>
                </a:lnTo>
                <a:lnTo>
                  <a:pt x="0" y="19"/>
                </a:lnTo>
                <a:lnTo>
                  <a:pt x="5" y="27"/>
                </a:lnTo>
                <a:lnTo>
                  <a:pt x="9" y="29"/>
                </a:lnTo>
                <a:lnTo>
                  <a:pt x="17" y="32"/>
                </a:lnTo>
                <a:lnTo>
                  <a:pt x="32" y="37"/>
                </a:lnTo>
                <a:lnTo>
                  <a:pt x="41" y="41"/>
                </a:lnTo>
                <a:lnTo>
                  <a:pt x="46" y="44"/>
                </a:lnTo>
                <a:lnTo>
                  <a:pt x="49" y="51"/>
                </a:lnTo>
                <a:lnTo>
                  <a:pt x="49" y="61"/>
                </a:lnTo>
                <a:lnTo>
                  <a:pt x="46" y="70"/>
                </a:lnTo>
                <a:lnTo>
                  <a:pt x="32" y="73"/>
                </a:lnTo>
                <a:lnTo>
                  <a:pt x="17" y="73"/>
                </a:lnTo>
                <a:lnTo>
                  <a:pt x="5" y="70"/>
                </a:lnTo>
                <a:lnTo>
                  <a:pt x="0" y="61"/>
                </a:lnTo>
                <a:lnTo>
                  <a:pt x="0" y="51"/>
                </a:lnTo>
                <a:lnTo>
                  <a:pt x="5" y="44"/>
                </a:lnTo>
                <a:lnTo>
                  <a:pt x="9" y="41"/>
                </a:lnTo>
                <a:lnTo>
                  <a:pt x="17" y="37"/>
                </a:lnTo>
                <a:lnTo>
                  <a:pt x="32" y="32"/>
                </a:lnTo>
                <a:lnTo>
                  <a:pt x="41" y="29"/>
                </a:lnTo>
                <a:lnTo>
                  <a:pt x="46" y="27"/>
                </a:lnTo>
                <a:lnTo>
                  <a:pt x="49" y="19"/>
                </a:lnTo>
                <a:lnTo>
                  <a:pt x="49" y="12"/>
                </a:lnTo>
                <a:lnTo>
                  <a:pt x="46" y="3"/>
                </a:lnTo>
                <a:lnTo>
                  <a:pt x="32" y="0"/>
                </a:lnTo>
                <a:lnTo>
                  <a:pt x="17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21" name="Freeform 165"/>
          <p:cNvSpPr>
            <a:spLocks/>
          </p:cNvSpPr>
          <p:nvPr/>
        </p:nvSpPr>
        <p:spPr bwMode="auto">
          <a:xfrm>
            <a:off x="7904163" y="6249988"/>
            <a:ext cx="77787" cy="109537"/>
          </a:xfrm>
          <a:custGeom>
            <a:avLst/>
            <a:gdLst>
              <a:gd name="T0" fmla="*/ 13 w 57"/>
              <a:gd name="T1" fmla="*/ 0 h 72"/>
              <a:gd name="T2" fmla="*/ 9 w 57"/>
              <a:gd name="T3" fmla="*/ 8 h 72"/>
              <a:gd name="T4" fmla="*/ 9 w 57"/>
              <a:gd name="T5" fmla="*/ 15 h 72"/>
              <a:gd name="T6" fmla="*/ 13 w 57"/>
              <a:gd name="T7" fmla="*/ 23 h 72"/>
              <a:gd name="T8" fmla="*/ 20 w 57"/>
              <a:gd name="T9" fmla="*/ 25 h 72"/>
              <a:gd name="T10" fmla="*/ 36 w 57"/>
              <a:gd name="T11" fmla="*/ 28 h 72"/>
              <a:gd name="T12" fmla="*/ 45 w 57"/>
              <a:gd name="T13" fmla="*/ 33 h 72"/>
              <a:gd name="T14" fmla="*/ 52 w 57"/>
              <a:gd name="T15" fmla="*/ 39 h 72"/>
              <a:gd name="T16" fmla="*/ 56 w 57"/>
              <a:gd name="T17" fmla="*/ 46 h 72"/>
              <a:gd name="T18" fmla="*/ 56 w 57"/>
              <a:gd name="T19" fmla="*/ 56 h 72"/>
              <a:gd name="T20" fmla="*/ 52 w 57"/>
              <a:gd name="T21" fmla="*/ 64 h 72"/>
              <a:gd name="T22" fmla="*/ 50 w 57"/>
              <a:gd name="T23" fmla="*/ 68 h 72"/>
              <a:gd name="T24" fmla="*/ 36 w 57"/>
              <a:gd name="T25" fmla="*/ 71 h 72"/>
              <a:gd name="T26" fmla="*/ 20 w 57"/>
              <a:gd name="T27" fmla="*/ 71 h 72"/>
              <a:gd name="T28" fmla="*/ 9 w 57"/>
              <a:gd name="T29" fmla="*/ 68 h 72"/>
              <a:gd name="T30" fmla="*/ 4 w 57"/>
              <a:gd name="T31" fmla="*/ 64 h 72"/>
              <a:gd name="T32" fmla="*/ 0 w 57"/>
              <a:gd name="T33" fmla="*/ 56 h 72"/>
              <a:gd name="T34" fmla="*/ 0 w 57"/>
              <a:gd name="T35" fmla="*/ 46 h 72"/>
              <a:gd name="T36" fmla="*/ 4 w 57"/>
              <a:gd name="T37" fmla="*/ 39 h 72"/>
              <a:gd name="T38" fmla="*/ 13 w 57"/>
              <a:gd name="T39" fmla="*/ 33 h 72"/>
              <a:gd name="T40" fmla="*/ 20 w 57"/>
              <a:gd name="T41" fmla="*/ 28 h 72"/>
              <a:gd name="T42" fmla="*/ 36 w 57"/>
              <a:gd name="T43" fmla="*/ 25 h 72"/>
              <a:gd name="T44" fmla="*/ 45 w 57"/>
              <a:gd name="T45" fmla="*/ 23 h 72"/>
              <a:gd name="T46" fmla="*/ 50 w 57"/>
              <a:gd name="T47" fmla="*/ 15 h 72"/>
              <a:gd name="T48" fmla="*/ 50 w 57"/>
              <a:gd name="T49" fmla="*/ 8 h 72"/>
              <a:gd name="T50" fmla="*/ 45 w 57"/>
              <a:gd name="T5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7" h="72">
                <a:moveTo>
                  <a:pt x="13" y="0"/>
                </a:moveTo>
                <a:lnTo>
                  <a:pt x="9" y="8"/>
                </a:lnTo>
                <a:lnTo>
                  <a:pt x="9" y="15"/>
                </a:lnTo>
                <a:lnTo>
                  <a:pt x="13" y="23"/>
                </a:lnTo>
                <a:lnTo>
                  <a:pt x="20" y="25"/>
                </a:lnTo>
                <a:lnTo>
                  <a:pt x="36" y="28"/>
                </a:lnTo>
                <a:lnTo>
                  <a:pt x="45" y="33"/>
                </a:lnTo>
                <a:lnTo>
                  <a:pt x="52" y="39"/>
                </a:lnTo>
                <a:lnTo>
                  <a:pt x="56" y="46"/>
                </a:lnTo>
                <a:lnTo>
                  <a:pt x="56" y="56"/>
                </a:lnTo>
                <a:lnTo>
                  <a:pt x="52" y="64"/>
                </a:lnTo>
                <a:lnTo>
                  <a:pt x="50" y="68"/>
                </a:lnTo>
                <a:lnTo>
                  <a:pt x="36" y="71"/>
                </a:lnTo>
                <a:lnTo>
                  <a:pt x="20" y="71"/>
                </a:lnTo>
                <a:lnTo>
                  <a:pt x="9" y="68"/>
                </a:lnTo>
                <a:lnTo>
                  <a:pt x="4" y="64"/>
                </a:lnTo>
                <a:lnTo>
                  <a:pt x="0" y="56"/>
                </a:lnTo>
                <a:lnTo>
                  <a:pt x="0" y="46"/>
                </a:lnTo>
                <a:lnTo>
                  <a:pt x="4" y="39"/>
                </a:lnTo>
                <a:lnTo>
                  <a:pt x="13" y="33"/>
                </a:lnTo>
                <a:lnTo>
                  <a:pt x="20" y="28"/>
                </a:lnTo>
                <a:lnTo>
                  <a:pt x="36" y="25"/>
                </a:lnTo>
                <a:lnTo>
                  <a:pt x="45" y="23"/>
                </a:lnTo>
                <a:lnTo>
                  <a:pt x="50" y="15"/>
                </a:lnTo>
                <a:lnTo>
                  <a:pt x="50" y="8"/>
                </a:lnTo>
                <a:lnTo>
                  <a:pt x="4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22" name="Freeform 166"/>
          <p:cNvSpPr>
            <a:spLocks/>
          </p:cNvSpPr>
          <p:nvPr/>
        </p:nvSpPr>
        <p:spPr bwMode="auto">
          <a:xfrm>
            <a:off x="7916863" y="6249988"/>
            <a:ext cx="58737" cy="7937"/>
          </a:xfrm>
          <a:custGeom>
            <a:avLst/>
            <a:gdLst>
              <a:gd name="T0" fmla="*/ 42 w 43"/>
              <a:gd name="T1" fmla="*/ 4 h 5"/>
              <a:gd name="T2" fmla="*/ 28 w 43"/>
              <a:gd name="T3" fmla="*/ 0 h 5"/>
              <a:gd name="T4" fmla="*/ 12 w 43"/>
              <a:gd name="T5" fmla="*/ 0 h 5"/>
              <a:gd name="T6" fmla="*/ 0 w 43"/>
              <a:gd name="T7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5">
                <a:moveTo>
                  <a:pt x="42" y="4"/>
                </a:moveTo>
                <a:lnTo>
                  <a:pt x="28" y="0"/>
                </a:lnTo>
                <a:lnTo>
                  <a:pt x="12" y="0"/>
                </a:lnTo>
                <a:lnTo>
                  <a:pt x="0" y="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23" name="Line 167"/>
          <p:cNvSpPr>
            <a:spLocks noChangeShapeType="1"/>
          </p:cNvSpPr>
          <p:nvPr/>
        </p:nvSpPr>
        <p:spPr bwMode="auto">
          <a:xfrm>
            <a:off x="7915275" y="6343650"/>
            <a:ext cx="4763" cy="1111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24" name="Line 168"/>
          <p:cNvSpPr>
            <a:spLocks noChangeShapeType="1"/>
          </p:cNvSpPr>
          <p:nvPr/>
        </p:nvSpPr>
        <p:spPr bwMode="auto">
          <a:xfrm flipV="1">
            <a:off x="7966075" y="6337300"/>
            <a:ext cx="4763" cy="2222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25" name="Freeform 169"/>
          <p:cNvSpPr>
            <a:spLocks/>
          </p:cNvSpPr>
          <p:nvPr/>
        </p:nvSpPr>
        <p:spPr bwMode="auto">
          <a:xfrm>
            <a:off x="8558213" y="6242050"/>
            <a:ext cx="69850" cy="117475"/>
          </a:xfrm>
          <a:custGeom>
            <a:avLst/>
            <a:gdLst>
              <a:gd name="T0" fmla="*/ 0 w 51"/>
              <a:gd name="T1" fmla="*/ 18 h 77"/>
              <a:gd name="T2" fmla="*/ 0 w 51"/>
              <a:gd name="T3" fmla="*/ 14 h 77"/>
              <a:gd name="T4" fmla="*/ 4 w 51"/>
              <a:gd name="T5" fmla="*/ 8 h 77"/>
              <a:gd name="T6" fmla="*/ 9 w 51"/>
              <a:gd name="T7" fmla="*/ 3 h 77"/>
              <a:gd name="T8" fmla="*/ 17 w 51"/>
              <a:gd name="T9" fmla="*/ 0 h 77"/>
              <a:gd name="T10" fmla="*/ 33 w 51"/>
              <a:gd name="T11" fmla="*/ 0 h 77"/>
              <a:gd name="T12" fmla="*/ 41 w 51"/>
              <a:gd name="T13" fmla="*/ 3 h 77"/>
              <a:gd name="T14" fmla="*/ 45 w 51"/>
              <a:gd name="T15" fmla="*/ 8 h 77"/>
              <a:gd name="T16" fmla="*/ 50 w 51"/>
              <a:gd name="T17" fmla="*/ 14 h 77"/>
              <a:gd name="T18" fmla="*/ 50 w 51"/>
              <a:gd name="T19" fmla="*/ 22 h 77"/>
              <a:gd name="T20" fmla="*/ 45 w 51"/>
              <a:gd name="T21" fmla="*/ 29 h 77"/>
              <a:gd name="T22" fmla="*/ 37 w 51"/>
              <a:gd name="T23" fmla="*/ 40 h 77"/>
              <a:gd name="T24" fmla="*/ 0 w 51"/>
              <a:gd name="T25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1" h="77">
                <a:moveTo>
                  <a:pt x="0" y="18"/>
                </a:moveTo>
                <a:lnTo>
                  <a:pt x="0" y="14"/>
                </a:lnTo>
                <a:lnTo>
                  <a:pt x="4" y="8"/>
                </a:lnTo>
                <a:lnTo>
                  <a:pt x="9" y="3"/>
                </a:lnTo>
                <a:lnTo>
                  <a:pt x="17" y="0"/>
                </a:lnTo>
                <a:lnTo>
                  <a:pt x="33" y="0"/>
                </a:lnTo>
                <a:lnTo>
                  <a:pt x="41" y="3"/>
                </a:lnTo>
                <a:lnTo>
                  <a:pt x="45" y="8"/>
                </a:lnTo>
                <a:lnTo>
                  <a:pt x="50" y="14"/>
                </a:lnTo>
                <a:lnTo>
                  <a:pt x="50" y="22"/>
                </a:lnTo>
                <a:lnTo>
                  <a:pt x="45" y="29"/>
                </a:lnTo>
                <a:lnTo>
                  <a:pt x="37" y="40"/>
                </a:lnTo>
                <a:lnTo>
                  <a:pt x="0" y="76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26" name="Freeform 170"/>
          <p:cNvSpPr>
            <a:spLocks/>
          </p:cNvSpPr>
          <p:nvPr/>
        </p:nvSpPr>
        <p:spPr bwMode="auto">
          <a:xfrm>
            <a:off x="8555038" y="6249988"/>
            <a:ext cx="66675" cy="109537"/>
          </a:xfrm>
          <a:custGeom>
            <a:avLst/>
            <a:gdLst>
              <a:gd name="T0" fmla="*/ 3 w 49"/>
              <a:gd name="T1" fmla="*/ 15 h 72"/>
              <a:gd name="T2" fmla="*/ 6 w 49"/>
              <a:gd name="T3" fmla="*/ 15 h 72"/>
              <a:gd name="T4" fmla="*/ 6 w 49"/>
              <a:gd name="T5" fmla="*/ 10 h 72"/>
              <a:gd name="T6" fmla="*/ 12 w 49"/>
              <a:gd name="T7" fmla="*/ 5 h 72"/>
              <a:gd name="T8" fmla="*/ 19 w 49"/>
              <a:gd name="T9" fmla="*/ 0 h 72"/>
              <a:gd name="T10" fmla="*/ 36 w 49"/>
              <a:gd name="T11" fmla="*/ 0 h 72"/>
              <a:gd name="T12" fmla="*/ 44 w 49"/>
              <a:gd name="T13" fmla="*/ 5 h 72"/>
              <a:gd name="T14" fmla="*/ 48 w 49"/>
              <a:gd name="T15" fmla="*/ 10 h 72"/>
              <a:gd name="T16" fmla="*/ 48 w 49"/>
              <a:gd name="T17" fmla="*/ 18 h 72"/>
              <a:gd name="T18" fmla="*/ 44 w 49"/>
              <a:gd name="T19" fmla="*/ 25 h 72"/>
              <a:gd name="T20" fmla="*/ 36 w 49"/>
              <a:gd name="T21" fmla="*/ 36 h 72"/>
              <a:gd name="T22" fmla="*/ 0 w 49"/>
              <a:gd name="T23" fmla="*/ 7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9" h="72">
                <a:moveTo>
                  <a:pt x="3" y="15"/>
                </a:moveTo>
                <a:lnTo>
                  <a:pt x="6" y="15"/>
                </a:lnTo>
                <a:lnTo>
                  <a:pt x="6" y="10"/>
                </a:lnTo>
                <a:lnTo>
                  <a:pt x="12" y="5"/>
                </a:lnTo>
                <a:lnTo>
                  <a:pt x="19" y="0"/>
                </a:lnTo>
                <a:lnTo>
                  <a:pt x="36" y="0"/>
                </a:lnTo>
                <a:lnTo>
                  <a:pt x="44" y="5"/>
                </a:lnTo>
                <a:lnTo>
                  <a:pt x="48" y="10"/>
                </a:lnTo>
                <a:lnTo>
                  <a:pt x="48" y="18"/>
                </a:lnTo>
                <a:lnTo>
                  <a:pt x="44" y="25"/>
                </a:lnTo>
                <a:lnTo>
                  <a:pt x="36" y="36"/>
                </a:lnTo>
                <a:lnTo>
                  <a:pt x="0" y="71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27" name="Freeform 171"/>
          <p:cNvSpPr>
            <a:spLocks/>
          </p:cNvSpPr>
          <p:nvPr/>
        </p:nvSpPr>
        <p:spPr bwMode="auto">
          <a:xfrm>
            <a:off x="8558213" y="6354763"/>
            <a:ext cx="74612" cy="4762"/>
          </a:xfrm>
          <a:custGeom>
            <a:avLst/>
            <a:gdLst>
              <a:gd name="T0" fmla="*/ 0 w 55"/>
              <a:gd name="T1" fmla="*/ 0 h 4"/>
              <a:gd name="T2" fmla="*/ 54 w 55"/>
              <a:gd name="T3" fmla="*/ 0 h 4"/>
              <a:gd name="T4" fmla="*/ 54 w 55"/>
              <a:gd name="T5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">
                <a:moveTo>
                  <a:pt x="0" y="0"/>
                </a:moveTo>
                <a:lnTo>
                  <a:pt x="54" y="0"/>
                </a:lnTo>
                <a:lnTo>
                  <a:pt x="54" y="3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28" name="Line 172"/>
          <p:cNvSpPr>
            <a:spLocks noChangeShapeType="1"/>
          </p:cNvSpPr>
          <p:nvPr/>
        </p:nvSpPr>
        <p:spPr bwMode="auto">
          <a:xfrm>
            <a:off x="8561388" y="6357938"/>
            <a:ext cx="65087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29" name="Freeform 173"/>
          <p:cNvSpPr>
            <a:spLocks/>
          </p:cNvSpPr>
          <p:nvPr/>
        </p:nvSpPr>
        <p:spPr bwMode="auto">
          <a:xfrm>
            <a:off x="8661400" y="6242050"/>
            <a:ext cx="80963" cy="117475"/>
          </a:xfrm>
          <a:custGeom>
            <a:avLst/>
            <a:gdLst>
              <a:gd name="T0" fmla="*/ 26 w 58"/>
              <a:gd name="T1" fmla="*/ 0 h 77"/>
              <a:gd name="T2" fmla="*/ 14 w 58"/>
              <a:gd name="T3" fmla="*/ 3 h 77"/>
              <a:gd name="T4" fmla="*/ 5 w 58"/>
              <a:gd name="T5" fmla="*/ 14 h 77"/>
              <a:gd name="T6" fmla="*/ 0 w 58"/>
              <a:gd name="T7" fmla="*/ 32 h 77"/>
              <a:gd name="T8" fmla="*/ 0 w 58"/>
              <a:gd name="T9" fmla="*/ 44 h 77"/>
              <a:gd name="T10" fmla="*/ 5 w 58"/>
              <a:gd name="T11" fmla="*/ 61 h 77"/>
              <a:gd name="T12" fmla="*/ 14 w 58"/>
              <a:gd name="T13" fmla="*/ 73 h 77"/>
              <a:gd name="T14" fmla="*/ 26 w 58"/>
              <a:gd name="T15" fmla="*/ 76 h 77"/>
              <a:gd name="T16" fmla="*/ 34 w 58"/>
              <a:gd name="T17" fmla="*/ 76 h 77"/>
              <a:gd name="T18" fmla="*/ 47 w 58"/>
              <a:gd name="T19" fmla="*/ 73 h 77"/>
              <a:gd name="T20" fmla="*/ 54 w 58"/>
              <a:gd name="T21" fmla="*/ 61 h 77"/>
              <a:gd name="T22" fmla="*/ 57 w 58"/>
              <a:gd name="T23" fmla="*/ 44 h 77"/>
              <a:gd name="T24" fmla="*/ 57 w 58"/>
              <a:gd name="T25" fmla="*/ 32 h 77"/>
              <a:gd name="T26" fmla="*/ 54 w 58"/>
              <a:gd name="T27" fmla="*/ 14 h 77"/>
              <a:gd name="T28" fmla="*/ 47 w 58"/>
              <a:gd name="T29" fmla="*/ 3 h 77"/>
              <a:gd name="T30" fmla="*/ 34 w 58"/>
              <a:gd name="T31" fmla="*/ 0 h 77"/>
              <a:gd name="T32" fmla="*/ 26 w 58"/>
              <a:gd name="T33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" h="77">
                <a:moveTo>
                  <a:pt x="26" y="0"/>
                </a:moveTo>
                <a:lnTo>
                  <a:pt x="14" y="3"/>
                </a:lnTo>
                <a:lnTo>
                  <a:pt x="5" y="14"/>
                </a:lnTo>
                <a:lnTo>
                  <a:pt x="0" y="32"/>
                </a:lnTo>
                <a:lnTo>
                  <a:pt x="0" y="44"/>
                </a:lnTo>
                <a:lnTo>
                  <a:pt x="5" y="61"/>
                </a:lnTo>
                <a:lnTo>
                  <a:pt x="14" y="73"/>
                </a:lnTo>
                <a:lnTo>
                  <a:pt x="26" y="76"/>
                </a:lnTo>
                <a:lnTo>
                  <a:pt x="34" y="76"/>
                </a:lnTo>
                <a:lnTo>
                  <a:pt x="47" y="73"/>
                </a:lnTo>
                <a:lnTo>
                  <a:pt x="54" y="61"/>
                </a:lnTo>
                <a:lnTo>
                  <a:pt x="57" y="44"/>
                </a:lnTo>
                <a:lnTo>
                  <a:pt x="57" y="32"/>
                </a:lnTo>
                <a:lnTo>
                  <a:pt x="54" y="14"/>
                </a:lnTo>
                <a:lnTo>
                  <a:pt x="47" y="3"/>
                </a:lnTo>
                <a:lnTo>
                  <a:pt x="34" y="0"/>
                </a:lnTo>
                <a:lnTo>
                  <a:pt x="26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30" name="Freeform 174"/>
          <p:cNvSpPr>
            <a:spLocks/>
          </p:cNvSpPr>
          <p:nvPr/>
        </p:nvSpPr>
        <p:spPr bwMode="auto">
          <a:xfrm>
            <a:off x="8667750" y="6249988"/>
            <a:ext cx="19050" cy="106362"/>
          </a:xfrm>
          <a:custGeom>
            <a:avLst/>
            <a:gdLst>
              <a:gd name="T0" fmla="*/ 12 w 13"/>
              <a:gd name="T1" fmla="*/ 0 h 69"/>
              <a:gd name="T2" fmla="*/ 4 w 13"/>
              <a:gd name="T3" fmla="*/ 10 h 69"/>
              <a:gd name="T4" fmla="*/ 0 w 13"/>
              <a:gd name="T5" fmla="*/ 28 h 69"/>
              <a:gd name="T6" fmla="*/ 0 w 13"/>
              <a:gd name="T7" fmla="*/ 40 h 69"/>
              <a:gd name="T8" fmla="*/ 4 w 13"/>
              <a:gd name="T9" fmla="*/ 57 h 69"/>
              <a:gd name="T10" fmla="*/ 12 w 13"/>
              <a:gd name="T11" fmla="*/ 68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69">
                <a:moveTo>
                  <a:pt x="12" y="0"/>
                </a:moveTo>
                <a:lnTo>
                  <a:pt x="4" y="10"/>
                </a:lnTo>
                <a:lnTo>
                  <a:pt x="0" y="28"/>
                </a:lnTo>
                <a:lnTo>
                  <a:pt x="0" y="40"/>
                </a:lnTo>
                <a:lnTo>
                  <a:pt x="4" y="57"/>
                </a:lnTo>
                <a:lnTo>
                  <a:pt x="12" y="68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31" name="Freeform 175"/>
          <p:cNvSpPr>
            <a:spLocks/>
          </p:cNvSpPr>
          <p:nvPr/>
        </p:nvSpPr>
        <p:spPr bwMode="auto">
          <a:xfrm>
            <a:off x="8680450" y="6348413"/>
            <a:ext cx="47625" cy="7937"/>
          </a:xfrm>
          <a:custGeom>
            <a:avLst/>
            <a:gdLst>
              <a:gd name="T0" fmla="*/ 0 w 34"/>
              <a:gd name="T1" fmla="*/ 0 h 5"/>
              <a:gd name="T2" fmla="*/ 12 w 34"/>
              <a:gd name="T3" fmla="*/ 4 h 5"/>
              <a:gd name="T4" fmla="*/ 20 w 34"/>
              <a:gd name="T5" fmla="*/ 4 h 5"/>
              <a:gd name="T6" fmla="*/ 33 w 34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" h="5">
                <a:moveTo>
                  <a:pt x="0" y="0"/>
                </a:moveTo>
                <a:lnTo>
                  <a:pt x="12" y="4"/>
                </a:lnTo>
                <a:lnTo>
                  <a:pt x="20" y="4"/>
                </a:lnTo>
                <a:lnTo>
                  <a:pt x="33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32" name="Freeform 176"/>
          <p:cNvSpPr>
            <a:spLocks/>
          </p:cNvSpPr>
          <p:nvPr/>
        </p:nvSpPr>
        <p:spPr bwMode="auto">
          <a:xfrm>
            <a:off x="8718550" y="6249988"/>
            <a:ext cx="20638" cy="106362"/>
          </a:xfrm>
          <a:custGeom>
            <a:avLst/>
            <a:gdLst>
              <a:gd name="T0" fmla="*/ 0 w 14"/>
              <a:gd name="T1" fmla="*/ 68 h 69"/>
              <a:gd name="T2" fmla="*/ 9 w 14"/>
              <a:gd name="T3" fmla="*/ 57 h 69"/>
              <a:gd name="T4" fmla="*/ 13 w 14"/>
              <a:gd name="T5" fmla="*/ 40 h 69"/>
              <a:gd name="T6" fmla="*/ 13 w 14"/>
              <a:gd name="T7" fmla="*/ 28 h 69"/>
              <a:gd name="T8" fmla="*/ 9 w 14"/>
              <a:gd name="T9" fmla="*/ 10 h 69"/>
              <a:gd name="T10" fmla="*/ 0 w 14"/>
              <a:gd name="T11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69">
                <a:moveTo>
                  <a:pt x="0" y="68"/>
                </a:moveTo>
                <a:lnTo>
                  <a:pt x="9" y="57"/>
                </a:lnTo>
                <a:lnTo>
                  <a:pt x="13" y="40"/>
                </a:lnTo>
                <a:lnTo>
                  <a:pt x="13" y="28"/>
                </a:lnTo>
                <a:lnTo>
                  <a:pt x="9" y="10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33" name="Freeform 177"/>
          <p:cNvSpPr>
            <a:spLocks/>
          </p:cNvSpPr>
          <p:nvPr/>
        </p:nvSpPr>
        <p:spPr bwMode="auto">
          <a:xfrm>
            <a:off x="8680450" y="6249988"/>
            <a:ext cx="47625" cy="7937"/>
          </a:xfrm>
          <a:custGeom>
            <a:avLst/>
            <a:gdLst>
              <a:gd name="T0" fmla="*/ 33 w 34"/>
              <a:gd name="T1" fmla="*/ 4 h 5"/>
              <a:gd name="T2" fmla="*/ 20 w 34"/>
              <a:gd name="T3" fmla="*/ 0 h 5"/>
              <a:gd name="T4" fmla="*/ 12 w 34"/>
              <a:gd name="T5" fmla="*/ 0 h 5"/>
              <a:gd name="T6" fmla="*/ 0 w 34"/>
              <a:gd name="T7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" h="5">
                <a:moveTo>
                  <a:pt x="33" y="4"/>
                </a:moveTo>
                <a:lnTo>
                  <a:pt x="20" y="0"/>
                </a:lnTo>
                <a:lnTo>
                  <a:pt x="12" y="0"/>
                </a:lnTo>
                <a:lnTo>
                  <a:pt x="0" y="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34" name="Freeform 178"/>
          <p:cNvSpPr>
            <a:spLocks/>
          </p:cNvSpPr>
          <p:nvPr/>
        </p:nvSpPr>
        <p:spPr bwMode="auto">
          <a:xfrm>
            <a:off x="1062038" y="1725613"/>
            <a:ext cx="34925" cy="38100"/>
          </a:xfrm>
          <a:custGeom>
            <a:avLst/>
            <a:gdLst>
              <a:gd name="T0" fmla="*/ 0 w 25"/>
              <a:gd name="T1" fmla="*/ 0 h 25"/>
              <a:gd name="T2" fmla="*/ 24 w 25"/>
              <a:gd name="T3" fmla="*/ 0 h 25"/>
              <a:gd name="T4" fmla="*/ 24 w 25"/>
              <a:gd name="T5" fmla="*/ 24 h 25"/>
              <a:gd name="T6" fmla="*/ 0 w 25"/>
              <a:gd name="T7" fmla="*/ 24 h 25"/>
              <a:gd name="T8" fmla="*/ 0 w 25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5">
                <a:moveTo>
                  <a:pt x="0" y="0"/>
                </a:moveTo>
                <a:lnTo>
                  <a:pt x="24" y="0"/>
                </a:lnTo>
                <a:lnTo>
                  <a:pt x="24" y="24"/>
                </a:lnTo>
                <a:lnTo>
                  <a:pt x="0" y="24"/>
                </a:lnTo>
                <a:lnTo>
                  <a:pt x="0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35" name="Freeform 179"/>
          <p:cNvSpPr>
            <a:spLocks/>
          </p:cNvSpPr>
          <p:nvPr/>
        </p:nvSpPr>
        <p:spPr bwMode="auto">
          <a:xfrm>
            <a:off x="1074738" y="1725613"/>
            <a:ext cx="38100" cy="38100"/>
          </a:xfrm>
          <a:custGeom>
            <a:avLst/>
            <a:gdLst>
              <a:gd name="T0" fmla="*/ 27 w 28"/>
              <a:gd name="T1" fmla="*/ 13 h 25"/>
              <a:gd name="T2" fmla="*/ 26 w 28"/>
              <a:gd name="T3" fmla="*/ 7 h 25"/>
              <a:gd name="T4" fmla="*/ 24 w 28"/>
              <a:gd name="T5" fmla="*/ 5 h 25"/>
              <a:gd name="T6" fmla="*/ 22 w 28"/>
              <a:gd name="T7" fmla="*/ 2 h 25"/>
              <a:gd name="T8" fmla="*/ 21 w 28"/>
              <a:gd name="T9" fmla="*/ 1 h 25"/>
              <a:gd name="T10" fmla="*/ 18 w 28"/>
              <a:gd name="T11" fmla="*/ 1 h 25"/>
              <a:gd name="T12" fmla="*/ 15 w 28"/>
              <a:gd name="T13" fmla="*/ 0 h 25"/>
              <a:gd name="T14" fmla="*/ 14 w 28"/>
              <a:gd name="T15" fmla="*/ 0 h 25"/>
              <a:gd name="T16" fmla="*/ 12 w 28"/>
              <a:gd name="T17" fmla="*/ 0 h 25"/>
              <a:gd name="T18" fmla="*/ 10 w 28"/>
              <a:gd name="T19" fmla="*/ 1 h 25"/>
              <a:gd name="T20" fmla="*/ 8 w 28"/>
              <a:gd name="T21" fmla="*/ 1 h 25"/>
              <a:gd name="T22" fmla="*/ 6 w 28"/>
              <a:gd name="T23" fmla="*/ 1 h 25"/>
              <a:gd name="T24" fmla="*/ 4 w 28"/>
              <a:gd name="T25" fmla="*/ 2 h 25"/>
              <a:gd name="T26" fmla="*/ 3 w 28"/>
              <a:gd name="T27" fmla="*/ 5 h 25"/>
              <a:gd name="T28" fmla="*/ 1 w 28"/>
              <a:gd name="T29" fmla="*/ 7 h 25"/>
              <a:gd name="T30" fmla="*/ 0 w 28"/>
              <a:gd name="T31" fmla="*/ 13 h 25"/>
              <a:gd name="T32" fmla="*/ 0 w 28"/>
              <a:gd name="T33" fmla="*/ 24 h 25"/>
              <a:gd name="T34" fmla="*/ 27 w 28"/>
              <a:gd name="T35" fmla="*/ 24 h 25"/>
              <a:gd name="T36" fmla="*/ 27 w 28"/>
              <a:gd name="T37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" h="25">
                <a:moveTo>
                  <a:pt x="27" y="13"/>
                </a:moveTo>
                <a:lnTo>
                  <a:pt x="26" y="7"/>
                </a:lnTo>
                <a:lnTo>
                  <a:pt x="24" y="5"/>
                </a:lnTo>
                <a:lnTo>
                  <a:pt x="22" y="2"/>
                </a:lnTo>
                <a:lnTo>
                  <a:pt x="21" y="1"/>
                </a:lnTo>
                <a:lnTo>
                  <a:pt x="18" y="1"/>
                </a:lnTo>
                <a:lnTo>
                  <a:pt x="15" y="0"/>
                </a:lnTo>
                <a:lnTo>
                  <a:pt x="14" y="0"/>
                </a:lnTo>
                <a:lnTo>
                  <a:pt x="12" y="0"/>
                </a:lnTo>
                <a:lnTo>
                  <a:pt x="10" y="1"/>
                </a:lnTo>
                <a:lnTo>
                  <a:pt x="8" y="1"/>
                </a:lnTo>
                <a:lnTo>
                  <a:pt x="6" y="1"/>
                </a:lnTo>
                <a:lnTo>
                  <a:pt x="4" y="2"/>
                </a:lnTo>
                <a:lnTo>
                  <a:pt x="3" y="5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7" y="24"/>
                </a:lnTo>
                <a:lnTo>
                  <a:pt x="27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36" name="Freeform 180"/>
          <p:cNvSpPr>
            <a:spLocks/>
          </p:cNvSpPr>
          <p:nvPr/>
        </p:nvSpPr>
        <p:spPr bwMode="auto">
          <a:xfrm>
            <a:off x="1074738" y="1743075"/>
            <a:ext cx="147637" cy="39688"/>
          </a:xfrm>
          <a:custGeom>
            <a:avLst/>
            <a:gdLst>
              <a:gd name="T0" fmla="*/ 14 w 108"/>
              <a:gd name="T1" fmla="*/ 0 h 25"/>
              <a:gd name="T2" fmla="*/ 8 w 108"/>
              <a:gd name="T3" fmla="*/ 2 h 25"/>
              <a:gd name="T4" fmla="*/ 4 w 108"/>
              <a:gd name="T5" fmla="*/ 3 h 25"/>
              <a:gd name="T6" fmla="*/ 3 w 108"/>
              <a:gd name="T7" fmla="*/ 4 h 25"/>
              <a:gd name="T8" fmla="*/ 1 w 108"/>
              <a:gd name="T9" fmla="*/ 7 h 25"/>
              <a:gd name="T10" fmla="*/ 1 w 108"/>
              <a:gd name="T11" fmla="*/ 8 h 25"/>
              <a:gd name="T12" fmla="*/ 0 w 108"/>
              <a:gd name="T13" fmla="*/ 10 h 25"/>
              <a:gd name="T14" fmla="*/ 0 w 108"/>
              <a:gd name="T15" fmla="*/ 11 h 25"/>
              <a:gd name="T16" fmla="*/ 0 w 108"/>
              <a:gd name="T17" fmla="*/ 12 h 25"/>
              <a:gd name="T18" fmla="*/ 0 w 108"/>
              <a:gd name="T19" fmla="*/ 13 h 25"/>
              <a:gd name="T20" fmla="*/ 0 w 108"/>
              <a:gd name="T21" fmla="*/ 15 h 25"/>
              <a:gd name="T22" fmla="*/ 1 w 108"/>
              <a:gd name="T23" fmla="*/ 16 h 25"/>
              <a:gd name="T24" fmla="*/ 1 w 108"/>
              <a:gd name="T25" fmla="*/ 19 h 25"/>
              <a:gd name="T26" fmla="*/ 3 w 108"/>
              <a:gd name="T27" fmla="*/ 20 h 25"/>
              <a:gd name="T28" fmla="*/ 4 w 108"/>
              <a:gd name="T29" fmla="*/ 22 h 25"/>
              <a:gd name="T30" fmla="*/ 8 w 108"/>
              <a:gd name="T31" fmla="*/ 23 h 25"/>
              <a:gd name="T32" fmla="*/ 14 w 108"/>
              <a:gd name="T33" fmla="*/ 24 h 25"/>
              <a:gd name="T34" fmla="*/ 107 w 108"/>
              <a:gd name="T35" fmla="*/ 24 h 25"/>
              <a:gd name="T36" fmla="*/ 107 w 108"/>
              <a:gd name="T37" fmla="*/ 0 h 25"/>
              <a:gd name="T38" fmla="*/ 14 w 10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8" h="25">
                <a:moveTo>
                  <a:pt x="14" y="0"/>
                </a:moveTo>
                <a:lnTo>
                  <a:pt x="8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8" y="23"/>
                </a:lnTo>
                <a:lnTo>
                  <a:pt x="14" y="24"/>
                </a:lnTo>
                <a:lnTo>
                  <a:pt x="107" y="24"/>
                </a:lnTo>
                <a:lnTo>
                  <a:pt x="10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37" name="Freeform 181"/>
          <p:cNvSpPr>
            <a:spLocks/>
          </p:cNvSpPr>
          <p:nvPr/>
        </p:nvSpPr>
        <p:spPr bwMode="auto">
          <a:xfrm>
            <a:off x="1200150" y="1743075"/>
            <a:ext cx="39688" cy="39688"/>
          </a:xfrm>
          <a:custGeom>
            <a:avLst/>
            <a:gdLst>
              <a:gd name="T0" fmla="*/ 28 w 29"/>
              <a:gd name="T1" fmla="*/ 12 h 25"/>
              <a:gd name="T2" fmla="*/ 27 w 29"/>
              <a:gd name="T3" fmla="*/ 7 h 25"/>
              <a:gd name="T4" fmla="*/ 24 w 29"/>
              <a:gd name="T5" fmla="*/ 4 h 25"/>
              <a:gd name="T6" fmla="*/ 23 w 29"/>
              <a:gd name="T7" fmla="*/ 2 h 25"/>
              <a:gd name="T8" fmla="*/ 20 w 29"/>
              <a:gd name="T9" fmla="*/ 2 h 25"/>
              <a:gd name="T10" fmla="*/ 19 w 29"/>
              <a:gd name="T11" fmla="*/ 1 h 25"/>
              <a:gd name="T12" fmla="*/ 18 w 29"/>
              <a:gd name="T13" fmla="*/ 1 h 25"/>
              <a:gd name="T14" fmla="*/ 15 w 29"/>
              <a:gd name="T15" fmla="*/ 0 h 25"/>
              <a:gd name="T16" fmla="*/ 14 w 29"/>
              <a:gd name="T17" fmla="*/ 0 h 25"/>
              <a:gd name="T18" fmla="*/ 13 w 29"/>
              <a:gd name="T19" fmla="*/ 0 h 25"/>
              <a:gd name="T20" fmla="*/ 10 w 29"/>
              <a:gd name="T21" fmla="*/ 1 h 25"/>
              <a:gd name="T22" fmla="*/ 9 w 29"/>
              <a:gd name="T23" fmla="*/ 1 h 25"/>
              <a:gd name="T24" fmla="*/ 8 w 29"/>
              <a:gd name="T25" fmla="*/ 2 h 25"/>
              <a:gd name="T26" fmla="*/ 5 w 29"/>
              <a:gd name="T27" fmla="*/ 2 h 25"/>
              <a:gd name="T28" fmla="*/ 4 w 29"/>
              <a:gd name="T29" fmla="*/ 4 h 25"/>
              <a:gd name="T30" fmla="*/ 1 w 29"/>
              <a:gd name="T31" fmla="*/ 7 h 25"/>
              <a:gd name="T32" fmla="*/ 0 w 29"/>
              <a:gd name="T33" fmla="*/ 12 h 25"/>
              <a:gd name="T34" fmla="*/ 0 w 29"/>
              <a:gd name="T35" fmla="*/ 24 h 25"/>
              <a:gd name="T36" fmla="*/ 28 w 29"/>
              <a:gd name="T37" fmla="*/ 24 h 25"/>
              <a:gd name="T38" fmla="*/ 28 w 29"/>
              <a:gd name="T39" fmla="*/ 1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5">
                <a:moveTo>
                  <a:pt x="28" y="12"/>
                </a:moveTo>
                <a:lnTo>
                  <a:pt x="27" y="7"/>
                </a:lnTo>
                <a:lnTo>
                  <a:pt x="24" y="4"/>
                </a:lnTo>
                <a:lnTo>
                  <a:pt x="23" y="2"/>
                </a:lnTo>
                <a:lnTo>
                  <a:pt x="20" y="2"/>
                </a:lnTo>
                <a:lnTo>
                  <a:pt x="19" y="1"/>
                </a:lnTo>
                <a:lnTo>
                  <a:pt x="18" y="1"/>
                </a:lnTo>
                <a:lnTo>
                  <a:pt x="15" y="0"/>
                </a:lnTo>
                <a:lnTo>
                  <a:pt x="14" y="0"/>
                </a:lnTo>
                <a:lnTo>
                  <a:pt x="13" y="0"/>
                </a:lnTo>
                <a:lnTo>
                  <a:pt x="10" y="1"/>
                </a:lnTo>
                <a:lnTo>
                  <a:pt x="9" y="1"/>
                </a:lnTo>
                <a:lnTo>
                  <a:pt x="8" y="2"/>
                </a:lnTo>
                <a:lnTo>
                  <a:pt x="5" y="2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0" y="24"/>
                </a:lnTo>
                <a:lnTo>
                  <a:pt x="28" y="24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38" name="Freeform 182"/>
          <p:cNvSpPr>
            <a:spLocks/>
          </p:cNvSpPr>
          <p:nvPr/>
        </p:nvSpPr>
        <p:spPr bwMode="auto">
          <a:xfrm>
            <a:off x="1200150" y="1762125"/>
            <a:ext cx="22225" cy="36513"/>
          </a:xfrm>
          <a:custGeom>
            <a:avLst/>
            <a:gdLst>
              <a:gd name="T0" fmla="*/ 15 w 16"/>
              <a:gd name="T1" fmla="*/ 0 h 24"/>
              <a:gd name="T2" fmla="*/ 8 w 16"/>
              <a:gd name="T3" fmla="*/ 1 h 24"/>
              <a:gd name="T4" fmla="*/ 4 w 16"/>
              <a:gd name="T5" fmla="*/ 2 h 24"/>
              <a:gd name="T6" fmla="*/ 4 w 16"/>
              <a:gd name="T7" fmla="*/ 3 h 24"/>
              <a:gd name="T8" fmla="*/ 1 w 16"/>
              <a:gd name="T9" fmla="*/ 5 h 24"/>
              <a:gd name="T10" fmla="*/ 1 w 16"/>
              <a:gd name="T11" fmla="*/ 7 h 24"/>
              <a:gd name="T12" fmla="*/ 1 w 16"/>
              <a:gd name="T13" fmla="*/ 9 h 24"/>
              <a:gd name="T14" fmla="*/ 0 w 16"/>
              <a:gd name="T15" fmla="*/ 10 h 24"/>
              <a:gd name="T16" fmla="*/ 0 w 16"/>
              <a:gd name="T17" fmla="*/ 12 h 24"/>
              <a:gd name="T18" fmla="*/ 0 w 16"/>
              <a:gd name="T19" fmla="*/ 13 h 24"/>
              <a:gd name="T20" fmla="*/ 1 w 16"/>
              <a:gd name="T21" fmla="*/ 15 h 24"/>
              <a:gd name="T22" fmla="*/ 1 w 16"/>
              <a:gd name="T23" fmla="*/ 18 h 24"/>
              <a:gd name="T24" fmla="*/ 4 w 16"/>
              <a:gd name="T25" fmla="*/ 19 h 24"/>
              <a:gd name="T26" fmla="*/ 4 w 16"/>
              <a:gd name="T27" fmla="*/ 21 h 24"/>
              <a:gd name="T28" fmla="*/ 8 w 16"/>
              <a:gd name="T29" fmla="*/ 22 h 24"/>
              <a:gd name="T30" fmla="*/ 15 w 16"/>
              <a:gd name="T31" fmla="*/ 23 h 24"/>
              <a:gd name="T32" fmla="*/ 15 w 16"/>
              <a:gd name="T33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4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4" y="3"/>
                </a:lnTo>
                <a:lnTo>
                  <a:pt x="1" y="5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8"/>
                </a:lnTo>
                <a:lnTo>
                  <a:pt x="4" y="19"/>
                </a:lnTo>
                <a:lnTo>
                  <a:pt x="4" y="21"/>
                </a:lnTo>
                <a:lnTo>
                  <a:pt x="8" y="22"/>
                </a:lnTo>
                <a:lnTo>
                  <a:pt x="15" y="23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39" name="Freeform 183"/>
          <p:cNvSpPr>
            <a:spLocks/>
          </p:cNvSpPr>
          <p:nvPr/>
        </p:nvSpPr>
        <p:spPr bwMode="auto">
          <a:xfrm>
            <a:off x="1200150" y="1762125"/>
            <a:ext cx="22225" cy="36513"/>
          </a:xfrm>
          <a:custGeom>
            <a:avLst/>
            <a:gdLst>
              <a:gd name="T0" fmla="*/ 15 w 16"/>
              <a:gd name="T1" fmla="*/ 0 h 24"/>
              <a:gd name="T2" fmla="*/ 8 w 16"/>
              <a:gd name="T3" fmla="*/ 1 h 24"/>
              <a:gd name="T4" fmla="*/ 4 w 16"/>
              <a:gd name="T5" fmla="*/ 2 h 24"/>
              <a:gd name="T6" fmla="*/ 4 w 16"/>
              <a:gd name="T7" fmla="*/ 3 h 24"/>
              <a:gd name="T8" fmla="*/ 1 w 16"/>
              <a:gd name="T9" fmla="*/ 5 h 24"/>
              <a:gd name="T10" fmla="*/ 1 w 16"/>
              <a:gd name="T11" fmla="*/ 7 h 24"/>
              <a:gd name="T12" fmla="*/ 1 w 16"/>
              <a:gd name="T13" fmla="*/ 9 h 24"/>
              <a:gd name="T14" fmla="*/ 0 w 16"/>
              <a:gd name="T15" fmla="*/ 10 h 24"/>
              <a:gd name="T16" fmla="*/ 0 w 16"/>
              <a:gd name="T17" fmla="*/ 12 h 24"/>
              <a:gd name="T18" fmla="*/ 0 w 16"/>
              <a:gd name="T19" fmla="*/ 13 h 24"/>
              <a:gd name="T20" fmla="*/ 1 w 16"/>
              <a:gd name="T21" fmla="*/ 15 h 24"/>
              <a:gd name="T22" fmla="*/ 1 w 16"/>
              <a:gd name="T23" fmla="*/ 18 h 24"/>
              <a:gd name="T24" fmla="*/ 4 w 16"/>
              <a:gd name="T25" fmla="*/ 19 h 24"/>
              <a:gd name="T26" fmla="*/ 4 w 16"/>
              <a:gd name="T27" fmla="*/ 21 h 24"/>
              <a:gd name="T28" fmla="*/ 8 w 16"/>
              <a:gd name="T29" fmla="*/ 22 h 24"/>
              <a:gd name="T30" fmla="*/ 15 w 16"/>
              <a:gd name="T31" fmla="*/ 23 h 24"/>
              <a:gd name="T32" fmla="*/ 15 w 16"/>
              <a:gd name="T33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4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4" y="3"/>
                </a:lnTo>
                <a:lnTo>
                  <a:pt x="1" y="5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8"/>
                </a:lnTo>
                <a:lnTo>
                  <a:pt x="4" y="19"/>
                </a:lnTo>
                <a:lnTo>
                  <a:pt x="4" y="21"/>
                </a:lnTo>
                <a:lnTo>
                  <a:pt x="8" y="22"/>
                </a:lnTo>
                <a:lnTo>
                  <a:pt x="15" y="23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40" name="Freeform 184"/>
          <p:cNvSpPr>
            <a:spLocks/>
          </p:cNvSpPr>
          <p:nvPr/>
        </p:nvSpPr>
        <p:spPr bwMode="auto">
          <a:xfrm>
            <a:off x="1200150" y="1762125"/>
            <a:ext cx="306388" cy="36513"/>
          </a:xfrm>
          <a:custGeom>
            <a:avLst/>
            <a:gdLst>
              <a:gd name="T0" fmla="*/ 14 w 225"/>
              <a:gd name="T1" fmla="*/ 0 h 24"/>
              <a:gd name="T2" fmla="*/ 8 w 225"/>
              <a:gd name="T3" fmla="*/ 1 h 24"/>
              <a:gd name="T4" fmla="*/ 4 w 225"/>
              <a:gd name="T5" fmla="*/ 2 h 24"/>
              <a:gd name="T6" fmla="*/ 4 w 225"/>
              <a:gd name="T7" fmla="*/ 3 h 24"/>
              <a:gd name="T8" fmla="*/ 1 w 225"/>
              <a:gd name="T9" fmla="*/ 5 h 24"/>
              <a:gd name="T10" fmla="*/ 1 w 225"/>
              <a:gd name="T11" fmla="*/ 7 h 24"/>
              <a:gd name="T12" fmla="*/ 1 w 225"/>
              <a:gd name="T13" fmla="*/ 9 h 24"/>
              <a:gd name="T14" fmla="*/ 0 w 225"/>
              <a:gd name="T15" fmla="*/ 10 h 24"/>
              <a:gd name="T16" fmla="*/ 0 w 225"/>
              <a:gd name="T17" fmla="*/ 12 h 24"/>
              <a:gd name="T18" fmla="*/ 0 w 225"/>
              <a:gd name="T19" fmla="*/ 13 h 24"/>
              <a:gd name="T20" fmla="*/ 1 w 225"/>
              <a:gd name="T21" fmla="*/ 15 h 24"/>
              <a:gd name="T22" fmla="*/ 1 w 225"/>
              <a:gd name="T23" fmla="*/ 18 h 24"/>
              <a:gd name="T24" fmla="*/ 4 w 225"/>
              <a:gd name="T25" fmla="*/ 19 h 24"/>
              <a:gd name="T26" fmla="*/ 4 w 225"/>
              <a:gd name="T27" fmla="*/ 21 h 24"/>
              <a:gd name="T28" fmla="*/ 8 w 225"/>
              <a:gd name="T29" fmla="*/ 22 h 24"/>
              <a:gd name="T30" fmla="*/ 14 w 225"/>
              <a:gd name="T31" fmla="*/ 23 h 24"/>
              <a:gd name="T32" fmla="*/ 224 w 225"/>
              <a:gd name="T33" fmla="*/ 23 h 24"/>
              <a:gd name="T34" fmla="*/ 224 w 225"/>
              <a:gd name="T35" fmla="*/ 0 h 24"/>
              <a:gd name="T36" fmla="*/ 14 w 225"/>
              <a:gd name="T37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5" h="24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4" y="3"/>
                </a:lnTo>
                <a:lnTo>
                  <a:pt x="1" y="5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8"/>
                </a:lnTo>
                <a:lnTo>
                  <a:pt x="4" y="19"/>
                </a:lnTo>
                <a:lnTo>
                  <a:pt x="4" y="21"/>
                </a:lnTo>
                <a:lnTo>
                  <a:pt x="8" y="22"/>
                </a:lnTo>
                <a:lnTo>
                  <a:pt x="14" y="23"/>
                </a:lnTo>
                <a:lnTo>
                  <a:pt x="224" y="23"/>
                </a:lnTo>
                <a:lnTo>
                  <a:pt x="224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41" name="Freeform 185"/>
          <p:cNvSpPr>
            <a:spLocks/>
          </p:cNvSpPr>
          <p:nvPr/>
        </p:nvSpPr>
        <p:spPr bwMode="auto">
          <a:xfrm>
            <a:off x="1485900" y="1762125"/>
            <a:ext cx="39688" cy="57150"/>
          </a:xfrm>
          <a:custGeom>
            <a:avLst/>
            <a:gdLst>
              <a:gd name="T0" fmla="*/ 28 w 29"/>
              <a:gd name="T1" fmla="*/ 12 h 37"/>
              <a:gd name="T2" fmla="*/ 25 w 29"/>
              <a:gd name="T3" fmla="*/ 7 h 37"/>
              <a:gd name="T4" fmla="*/ 24 w 29"/>
              <a:gd name="T5" fmla="*/ 3 h 37"/>
              <a:gd name="T6" fmla="*/ 23 w 29"/>
              <a:gd name="T7" fmla="*/ 2 h 37"/>
              <a:gd name="T8" fmla="*/ 20 w 29"/>
              <a:gd name="T9" fmla="*/ 1 h 37"/>
              <a:gd name="T10" fmla="*/ 19 w 29"/>
              <a:gd name="T11" fmla="*/ 1 h 37"/>
              <a:gd name="T12" fmla="*/ 18 w 29"/>
              <a:gd name="T13" fmla="*/ 0 h 37"/>
              <a:gd name="T14" fmla="*/ 15 w 29"/>
              <a:gd name="T15" fmla="*/ 0 h 37"/>
              <a:gd name="T16" fmla="*/ 14 w 29"/>
              <a:gd name="T17" fmla="*/ 0 h 37"/>
              <a:gd name="T18" fmla="*/ 13 w 29"/>
              <a:gd name="T19" fmla="*/ 0 h 37"/>
              <a:gd name="T20" fmla="*/ 10 w 29"/>
              <a:gd name="T21" fmla="*/ 0 h 37"/>
              <a:gd name="T22" fmla="*/ 9 w 29"/>
              <a:gd name="T23" fmla="*/ 1 h 37"/>
              <a:gd name="T24" fmla="*/ 6 w 29"/>
              <a:gd name="T25" fmla="*/ 1 h 37"/>
              <a:gd name="T26" fmla="*/ 5 w 29"/>
              <a:gd name="T27" fmla="*/ 2 h 37"/>
              <a:gd name="T28" fmla="*/ 3 w 29"/>
              <a:gd name="T29" fmla="*/ 3 h 37"/>
              <a:gd name="T30" fmla="*/ 1 w 29"/>
              <a:gd name="T31" fmla="*/ 7 h 37"/>
              <a:gd name="T32" fmla="*/ 0 w 29"/>
              <a:gd name="T33" fmla="*/ 12 h 37"/>
              <a:gd name="T34" fmla="*/ 0 w 29"/>
              <a:gd name="T35" fmla="*/ 36 h 37"/>
              <a:gd name="T36" fmla="*/ 28 w 29"/>
              <a:gd name="T37" fmla="*/ 36 h 37"/>
              <a:gd name="T38" fmla="*/ 28 w 29"/>
              <a:gd name="T39" fmla="*/ 1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37">
                <a:moveTo>
                  <a:pt x="28" y="12"/>
                </a:moveTo>
                <a:lnTo>
                  <a:pt x="25" y="7"/>
                </a:lnTo>
                <a:lnTo>
                  <a:pt x="24" y="3"/>
                </a:lnTo>
                <a:lnTo>
                  <a:pt x="23" y="2"/>
                </a:lnTo>
                <a:lnTo>
                  <a:pt x="20" y="1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3" y="0"/>
                </a:lnTo>
                <a:lnTo>
                  <a:pt x="10" y="0"/>
                </a:lnTo>
                <a:lnTo>
                  <a:pt x="9" y="1"/>
                </a:lnTo>
                <a:lnTo>
                  <a:pt x="6" y="1"/>
                </a:lnTo>
                <a:lnTo>
                  <a:pt x="5" y="2"/>
                </a:lnTo>
                <a:lnTo>
                  <a:pt x="3" y="3"/>
                </a:lnTo>
                <a:lnTo>
                  <a:pt x="1" y="7"/>
                </a:lnTo>
                <a:lnTo>
                  <a:pt x="0" y="12"/>
                </a:lnTo>
                <a:lnTo>
                  <a:pt x="0" y="36"/>
                </a:lnTo>
                <a:lnTo>
                  <a:pt x="28" y="36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42" name="Freeform 186"/>
          <p:cNvSpPr>
            <a:spLocks/>
          </p:cNvSpPr>
          <p:nvPr/>
        </p:nvSpPr>
        <p:spPr bwMode="auto">
          <a:xfrm>
            <a:off x="1485900" y="1795463"/>
            <a:ext cx="82550" cy="41275"/>
          </a:xfrm>
          <a:custGeom>
            <a:avLst/>
            <a:gdLst>
              <a:gd name="T0" fmla="*/ 14 w 60"/>
              <a:gd name="T1" fmla="*/ 0 h 27"/>
              <a:gd name="T2" fmla="*/ 6 w 60"/>
              <a:gd name="T3" fmla="*/ 1 h 27"/>
              <a:gd name="T4" fmla="*/ 5 w 60"/>
              <a:gd name="T5" fmla="*/ 4 h 27"/>
              <a:gd name="T6" fmla="*/ 3 w 60"/>
              <a:gd name="T7" fmla="*/ 5 h 27"/>
              <a:gd name="T8" fmla="*/ 1 w 60"/>
              <a:gd name="T9" fmla="*/ 7 h 27"/>
              <a:gd name="T10" fmla="*/ 1 w 60"/>
              <a:gd name="T11" fmla="*/ 8 h 27"/>
              <a:gd name="T12" fmla="*/ 0 w 60"/>
              <a:gd name="T13" fmla="*/ 11 h 27"/>
              <a:gd name="T14" fmla="*/ 0 w 60"/>
              <a:gd name="T15" fmla="*/ 12 h 27"/>
              <a:gd name="T16" fmla="*/ 0 w 60"/>
              <a:gd name="T17" fmla="*/ 14 h 27"/>
              <a:gd name="T18" fmla="*/ 0 w 60"/>
              <a:gd name="T19" fmla="*/ 15 h 27"/>
              <a:gd name="T20" fmla="*/ 0 w 60"/>
              <a:gd name="T21" fmla="*/ 17 h 27"/>
              <a:gd name="T22" fmla="*/ 1 w 60"/>
              <a:gd name="T23" fmla="*/ 18 h 27"/>
              <a:gd name="T24" fmla="*/ 1 w 60"/>
              <a:gd name="T25" fmla="*/ 20 h 27"/>
              <a:gd name="T26" fmla="*/ 3 w 60"/>
              <a:gd name="T27" fmla="*/ 21 h 27"/>
              <a:gd name="T28" fmla="*/ 5 w 60"/>
              <a:gd name="T29" fmla="*/ 22 h 27"/>
              <a:gd name="T30" fmla="*/ 6 w 60"/>
              <a:gd name="T31" fmla="*/ 25 h 27"/>
              <a:gd name="T32" fmla="*/ 14 w 60"/>
              <a:gd name="T33" fmla="*/ 26 h 27"/>
              <a:gd name="T34" fmla="*/ 59 w 60"/>
              <a:gd name="T35" fmla="*/ 26 h 27"/>
              <a:gd name="T36" fmla="*/ 59 w 60"/>
              <a:gd name="T37" fmla="*/ 0 h 27"/>
              <a:gd name="T38" fmla="*/ 14 w 60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0" h="27">
                <a:moveTo>
                  <a:pt x="14" y="0"/>
                </a:moveTo>
                <a:lnTo>
                  <a:pt x="6" y="1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1" y="8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1" y="20"/>
                </a:lnTo>
                <a:lnTo>
                  <a:pt x="3" y="21"/>
                </a:lnTo>
                <a:lnTo>
                  <a:pt x="5" y="22"/>
                </a:lnTo>
                <a:lnTo>
                  <a:pt x="6" y="25"/>
                </a:lnTo>
                <a:lnTo>
                  <a:pt x="14" y="26"/>
                </a:lnTo>
                <a:lnTo>
                  <a:pt x="59" y="26"/>
                </a:lnTo>
                <a:lnTo>
                  <a:pt x="59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43" name="Freeform 187"/>
          <p:cNvSpPr>
            <a:spLocks/>
          </p:cNvSpPr>
          <p:nvPr/>
        </p:nvSpPr>
        <p:spPr bwMode="auto">
          <a:xfrm>
            <a:off x="1547813" y="1795463"/>
            <a:ext cx="39687" cy="41275"/>
          </a:xfrm>
          <a:custGeom>
            <a:avLst/>
            <a:gdLst>
              <a:gd name="T0" fmla="*/ 27 w 28"/>
              <a:gd name="T1" fmla="*/ 14 h 27"/>
              <a:gd name="T2" fmla="*/ 26 w 28"/>
              <a:gd name="T3" fmla="*/ 7 h 27"/>
              <a:gd name="T4" fmla="*/ 25 w 28"/>
              <a:gd name="T5" fmla="*/ 5 h 27"/>
              <a:gd name="T6" fmla="*/ 22 w 28"/>
              <a:gd name="T7" fmla="*/ 4 h 27"/>
              <a:gd name="T8" fmla="*/ 21 w 28"/>
              <a:gd name="T9" fmla="*/ 1 h 27"/>
              <a:gd name="T10" fmla="*/ 18 w 28"/>
              <a:gd name="T11" fmla="*/ 1 h 27"/>
              <a:gd name="T12" fmla="*/ 17 w 28"/>
              <a:gd name="T13" fmla="*/ 1 h 27"/>
              <a:gd name="T14" fmla="*/ 15 w 28"/>
              <a:gd name="T15" fmla="*/ 0 h 27"/>
              <a:gd name="T16" fmla="*/ 14 w 28"/>
              <a:gd name="T17" fmla="*/ 0 h 27"/>
              <a:gd name="T18" fmla="*/ 12 w 28"/>
              <a:gd name="T19" fmla="*/ 0 h 27"/>
              <a:gd name="T20" fmla="*/ 10 w 28"/>
              <a:gd name="T21" fmla="*/ 1 h 27"/>
              <a:gd name="T22" fmla="*/ 9 w 28"/>
              <a:gd name="T23" fmla="*/ 1 h 27"/>
              <a:gd name="T24" fmla="*/ 6 w 28"/>
              <a:gd name="T25" fmla="*/ 1 h 27"/>
              <a:gd name="T26" fmla="*/ 5 w 28"/>
              <a:gd name="T27" fmla="*/ 4 h 27"/>
              <a:gd name="T28" fmla="*/ 2 w 28"/>
              <a:gd name="T29" fmla="*/ 5 h 27"/>
              <a:gd name="T30" fmla="*/ 2 w 28"/>
              <a:gd name="T31" fmla="*/ 7 h 27"/>
              <a:gd name="T32" fmla="*/ 0 w 28"/>
              <a:gd name="T33" fmla="*/ 14 h 27"/>
              <a:gd name="T34" fmla="*/ 0 w 28"/>
              <a:gd name="T35" fmla="*/ 26 h 27"/>
              <a:gd name="T36" fmla="*/ 27 w 28"/>
              <a:gd name="T37" fmla="*/ 26 h 27"/>
              <a:gd name="T38" fmla="*/ 27 w 28"/>
              <a:gd name="T39" fmla="*/ 1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7">
                <a:moveTo>
                  <a:pt x="27" y="14"/>
                </a:moveTo>
                <a:lnTo>
                  <a:pt x="26" y="7"/>
                </a:lnTo>
                <a:lnTo>
                  <a:pt x="25" y="5"/>
                </a:lnTo>
                <a:lnTo>
                  <a:pt x="22" y="4"/>
                </a:lnTo>
                <a:lnTo>
                  <a:pt x="21" y="1"/>
                </a:lnTo>
                <a:lnTo>
                  <a:pt x="18" y="1"/>
                </a:lnTo>
                <a:lnTo>
                  <a:pt x="17" y="1"/>
                </a:lnTo>
                <a:lnTo>
                  <a:pt x="15" y="0"/>
                </a:lnTo>
                <a:lnTo>
                  <a:pt x="14" y="0"/>
                </a:lnTo>
                <a:lnTo>
                  <a:pt x="12" y="0"/>
                </a:lnTo>
                <a:lnTo>
                  <a:pt x="10" y="1"/>
                </a:lnTo>
                <a:lnTo>
                  <a:pt x="9" y="1"/>
                </a:lnTo>
                <a:lnTo>
                  <a:pt x="6" y="1"/>
                </a:lnTo>
                <a:lnTo>
                  <a:pt x="5" y="4"/>
                </a:lnTo>
                <a:lnTo>
                  <a:pt x="2" y="5"/>
                </a:lnTo>
                <a:lnTo>
                  <a:pt x="2" y="7"/>
                </a:lnTo>
                <a:lnTo>
                  <a:pt x="0" y="14"/>
                </a:lnTo>
                <a:lnTo>
                  <a:pt x="0" y="26"/>
                </a:lnTo>
                <a:lnTo>
                  <a:pt x="27" y="26"/>
                </a:lnTo>
                <a:lnTo>
                  <a:pt x="27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44" name="Freeform 188"/>
          <p:cNvSpPr>
            <a:spLocks/>
          </p:cNvSpPr>
          <p:nvPr/>
        </p:nvSpPr>
        <p:spPr bwMode="auto">
          <a:xfrm>
            <a:off x="1547813" y="1814513"/>
            <a:ext cx="119062" cy="39687"/>
          </a:xfrm>
          <a:custGeom>
            <a:avLst/>
            <a:gdLst>
              <a:gd name="T0" fmla="*/ 14 w 86"/>
              <a:gd name="T1" fmla="*/ 0 h 26"/>
              <a:gd name="T2" fmla="*/ 8 w 86"/>
              <a:gd name="T3" fmla="*/ 2 h 26"/>
              <a:gd name="T4" fmla="*/ 5 w 86"/>
              <a:gd name="T5" fmla="*/ 3 h 26"/>
              <a:gd name="T6" fmla="*/ 3 w 86"/>
              <a:gd name="T7" fmla="*/ 5 h 26"/>
              <a:gd name="T8" fmla="*/ 3 w 86"/>
              <a:gd name="T9" fmla="*/ 7 h 26"/>
              <a:gd name="T10" fmla="*/ 1 w 86"/>
              <a:gd name="T11" fmla="*/ 8 h 26"/>
              <a:gd name="T12" fmla="*/ 0 w 86"/>
              <a:gd name="T13" fmla="*/ 10 h 26"/>
              <a:gd name="T14" fmla="*/ 0 w 86"/>
              <a:gd name="T15" fmla="*/ 11 h 26"/>
              <a:gd name="T16" fmla="*/ 0 w 86"/>
              <a:gd name="T17" fmla="*/ 14 h 26"/>
              <a:gd name="T18" fmla="*/ 0 w 86"/>
              <a:gd name="T19" fmla="*/ 15 h 26"/>
              <a:gd name="T20" fmla="*/ 0 w 86"/>
              <a:gd name="T21" fmla="*/ 17 h 26"/>
              <a:gd name="T22" fmla="*/ 1 w 86"/>
              <a:gd name="T23" fmla="*/ 18 h 26"/>
              <a:gd name="T24" fmla="*/ 3 w 86"/>
              <a:gd name="T25" fmla="*/ 19 h 26"/>
              <a:gd name="T26" fmla="*/ 3 w 86"/>
              <a:gd name="T27" fmla="*/ 22 h 26"/>
              <a:gd name="T28" fmla="*/ 5 w 86"/>
              <a:gd name="T29" fmla="*/ 23 h 26"/>
              <a:gd name="T30" fmla="*/ 8 w 86"/>
              <a:gd name="T31" fmla="*/ 24 h 26"/>
              <a:gd name="T32" fmla="*/ 14 w 86"/>
              <a:gd name="T33" fmla="*/ 25 h 26"/>
              <a:gd name="T34" fmla="*/ 85 w 86"/>
              <a:gd name="T35" fmla="*/ 25 h 26"/>
              <a:gd name="T36" fmla="*/ 85 w 86"/>
              <a:gd name="T37" fmla="*/ 0 h 26"/>
              <a:gd name="T38" fmla="*/ 14 w 86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6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19"/>
                </a:lnTo>
                <a:lnTo>
                  <a:pt x="3" y="22"/>
                </a:lnTo>
                <a:lnTo>
                  <a:pt x="5" y="23"/>
                </a:lnTo>
                <a:lnTo>
                  <a:pt x="8" y="24"/>
                </a:lnTo>
                <a:lnTo>
                  <a:pt x="14" y="25"/>
                </a:lnTo>
                <a:lnTo>
                  <a:pt x="85" y="25"/>
                </a:lnTo>
                <a:lnTo>
                  <a:pt x="85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45" name="Freeform 189"/>
          <p:cNvSpPr>
            <a:spLocks/>
          </p:cNvSpPr>
          <p:nvPr/>
        </p:nvSpPr>
        <p:spPr bwMode="auto">
          <a:xfrm>
            <a:off x="1641475" y="1814513"/>
            <a:ext cx="41275" cy="39687"/>
          </a:xfrm>
          <a:custGeom>
            <a:avLst/>
            <a:gdLst>
              <a:gd name="T0" fmla="*/ 30 w 31"/>
              <a:gd name="T1" fmla="*/ 14 h 26"/>
              <a:gd name="T2" fmla="*/ 27 w 31"/>
              <a:gd name="T3" fmla="*/ 7 h 26"/>
              <a:gd name="T4" fmla="*/ 26 w 31"/>
              <a:gd name="T5" fmla="*/ 5 h 26"/>
              <a:gd name="T6" fmla="*/ 23 w 31"/>
              <a:gd name="T7" fmla="*/ 3 h 26"/>
              <a:gd name="T8" fmla="*/ 22 w 31"/>
              <a:gd name="T9" fmla="*/ 2 h 26"/>
              <a:gd name="T10" fmla="*/ 20 w 31"/>
              <a:gd name="T11" fmla="*/ 2 h 26"/>
              <a:gd name="T12" fmla="*/ 18 w 31"/>
              <a:gd name="T13" fmla="*/ 1 h 26"/>
              <a:gd name="T14" fmla="*/ 16 w 31"/>
              <a:gd name="T15" fmla="*/ 1 h 26"/>
              <a:gd name="T16" fmla="*/ 16 w 31"/>
              <a:gd name="T17" fmla="*/ 0 h 26"/>
              <a:gd name="T18" fmla="*/ 13 w 31"/>
              <a:gd name="T19" fmla="*/ 1 h 26"/>
              <a:gd name="T20" fmla="*/ 12 w 31"/>
              <a:gd name="T21" fmla="*/ 1 h 26"/>
              <a:gd name="T22" fmla="*/ 9 w 31"/>
              <a:gd name="T23" fmla="*/ 2 h 26"/>
              <a:gd name="T24" fmla="*/ 8 w 31"/>
              <a:gd name="T25" fmla="*/ 2 h 26"/>
              <a:gd name="T26" fmla="*/ 7 w 31"/>
              <a:gd name="T27" fmla="*/ 3 h 26"/>
              <a:gd name="T28" fmla="*/ 4 w 31"/>
              <a:gd name="T29" fmla="*/ 5 h 26"/>
              <a:gd name="T30" fmla="*/ 3 w 31"/>
              <a:gd name="T31" fmla="*/ 7 h 26"/>
              <a:gd name="T32" fmla="*/ 0 w 31"/>
              <a:gd name="T33" fmla="*/ 14 h 26"/>
              <a:gd name="T34" fmla="*/ 0 w 31"/>
              <a:gd name="T35" fmla="*/ 25 h 26"/>
              <a:gd name="T36" fmla="*/ 30 w 31"/>
              <a:gd name="T37" fmla="*/ 25 h 26"/>
              <a:gd name="T38" fmla="*/ 30 w 31"/>
              <a:gd name="T39" fmla="*/ 1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" h="26">
                <a:moveTo>
                  <a:pt x="30" y="14"/>
                </a:moveTo>
                <a:lnTo>
                  <a:pt x="27" y="7"/>
                </a:lnTo>
                <a:lnTo>
                  <a:pt x="26" y="5"/>
                </a:lnTo>
                <a:lnTo>
                  <a:pt x="23" y="3"/>
                </a:lnTo>
                <a:lnTo>
                  <a:pt x="22" y="2"/>
                </a:lnTo>
                <a:lnTo>
                  <a:pt x="20" y="2"/>
                </a:lnTo>
                <a:lnTo>
                  <a:pt x="18" y="1"/>
                </a:lnTo>
                <a:lnTo>
                  <a:pt x="16" y="1"/>
                </a:lnTo>
                <a:lnTo>
                  <a:pt x="16" y="0"/>
                </a:lnTo>
                <a:lnTo>
                  <a:pt x="13" y="1"/>
                </a:lnTo>
                <a:lnTo>
                  <a:pt x="12" y="1"/>
                </a:lnTo>
                <a:lnTo>
                  <a:pt x="9" y="2"/>
                </a:lnTo>
                <a:lnTo>
                  <a:pt x="8" y="2"/>
                </a:lnTo>
                <a:lnTo>
                  <a:pt x="7" y="3"/>
                </a:lnTo>
                <a:lnTo>
                  <a:pt x="4" y="5"/>
                </a:lnTo>
                <a:lnTo>
                  <a:pt x="3" y="7"/>
                </a:lnTo>
                <a:lnTo>
                  <a:pt x="0" y="14"/>
                </a:lnTo>
                <a:lnTo>
                  <a:pt x="0" y="25"/>
                </a:lnTo>
                <a:lnTo>
                  <a:pt x="30" y="25"/>
                </a:lnTo>
                <a:lnTo>
                  <a:pt x="30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46" name="Freeform 190"/>
          <p:cNvSpPr>
            <a:spLocks/>
          </p:cNvSpPr>
          <p:nvPr/>
        </p:nvSpPr>
        <p:spPr bwMode="auto">
          <a:xfrm>
            <a:off x="1641475" y="1833563"/>
            <a:ext cx="52388" cy="39687"/>
          </a:xfrm>
          <a:custGeom>
            <a:avLst/>
            <a:gdLst>
              <a:gd name="T0" fmla="*/ 15 w 38"/>
              <a:gd name="T1" fmla="*/ 0 h 26"/>
              <a:gd name="T2" fmla="*/ 8 w 38"/>
              <a:gd name="T3" fmla="*/ 1 h 26"/>
              <a:gd name="T4" fmla="*/ 5 w 38"/>
              <a:gd name="T5" fmla="*/ 3 h 26"/>
              <a:gd name="T6" fmla="*/ 4 w 38"/>
              <a:gd name="T7" fmla="*/ 5 h 26"/>
              <a:gd name="T8" fmla="*/ 3 w 38"/>
              <a:gd name="T9" fmla="*/ 6 h 26"/>
              <a:gd name="T10" fmla="*/ 1 w 38"/>
              <a:gd name="T11" fmla="*/ 7 h 26"/>
              <a:gd name="T12" fmla="*/ 1 w 38"/>
              <a:gd name="T13" fmla="*/ 9 h 26"/>
              <a:gd name="T14" fmla="*/ 0 w 38"/>
              <a:gd name="T15" fmla="*/ 10 h 26"/>
              <a:gd name="T16" fmla="*/ 0 w 38"/>
              <a:gd name="T17" fmla="*/ 13 h 26"/>
              <a:gd name="T18" fmla="*/ 0 w 38"/>
              <a:gd name="T19" fmla="*/ 14 h 26"/>
              <a:gd name="T20" fmla="*/ 1 w 38"/>
              <a:gd name="T21" fmla="*/ 16 h 26"/>
              <a:gd name="T22" fmla="*/ 1 w 38"/>
              <a:gd name="T23" fmla="*/ 17 h 26"/>
              <a:gd name="T24" fmla="*/ 3 w 38"/>
              <a:gd name="T25" fmla="*/ 18 h 26"/>
              <a:gd name="T26" fmla="*/ 4 w 38"/>
              <a:gd name="T27" fmla="*/ 20 h 26"/>
              <a:gd name="T28" fmla="*/ 5 w 38"/>
              <a:gd name="T29" fmla="*/ 22 h 26"/>
              <a:gd name="T30" fmla="*/ 8 w 38"/>
              <a:gd name="T31" fmla="*/ 24 h 26"/>
              <a:gd name="T32" fmla="*/ 15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5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5" y="25"/>
                </a:lnTo>
                <a:lnTo>
                  <a:pt x="37" y="25"/>
                </a:lnTo>
                <a:lnTo>
                  <a:pt x="37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47" name="Freeform 191"/>
          <p:cNvSpPr>
            <a:spLocks/>
          </p:cNvSpPr>
          <p:nvPr/>
        </p:nvSpPr>
        <p:spPr bwMode="auto">
          <a:xfrm>
            <a:off x="1671638" y="1833563"/>
            <a:ext cx="44450" cy="38100"/>
          </a:xfrm>
          <a:custGeom>
            <a:avLst/>
            <a:gdLst>
              <a:gd name="T0" fmla="*/ 31 w 32"/>
              <a:gd name="T1" fmla="*/ 13 h 25"/>
              <a:gd name="T2" fmla="*/ 28 w 32"/>
              <a:gd name="T3" fmla="*/ 7 h 25"/>
              <a:gd name="T4" fmla="*/ 27 w 32"/>
              <a:gd name="T5" fmla="*/ 5 h 25"/>
              <a:gd name="T6" fmla="*/ 24 w 32"/>
              <a:gd name="T7" fmla="*/ 2 h 25"/>
              <a:gd name="T8" fmla="*/ 23 w 32"/>
              <a:gd name="T9" fmla="*/ 1 h 25"/>
              <a:gd name="T10" fmla="*/ 20 w 32"/>
              <a:gd name="T11" fmla="*/ 1 h 25"/>
              <a:gd name="T12" fmla="*/ 19 w 32"/>
              <a:gd name="T13" fmla="*/ 0 h 25"/>
              <a:gd name="T14" fmla="*/ 16 w 32"/>
              <a:gd name="T15" fmla="*/ 0 h 25"/>
              <a:gd name="T16" fmla="*/ 15 w 32"/>
              <a:gd name="T17" fmla="*/ 0 h 25"/>
              <a:gd name="T18" fmla="*/ 13 w 32"/>
              <a:gd name="T19" fmla="*/ 0 h 25"/>
              <a:gd name="T20" fmla="*/ 12 w 32"/>
              <a:gd name="T21" fmla="*/ 0 h 25"/>
              <a:gd name="T22" fmla="*/ 9 w 32"/>
              <a:gd name="T23" fmla="*/ 1 h 25"/>
              <a:gd name="T24" fmla="*/ 8 w 32"/>
              <a:gd name="T25" fmla="*/ 1 h 25"/>
              <a:gd name="T26" fmla="*/ 7 w 32"/>
              <a:gd name="T27" fmla="*/ 2 h 25"/>
              <a:gd name="T28" fmla="*/ 4 w 32"/>
              <a:gd name="T29" fmla="*/ 5 h 25"/>
              <a:gd name="T30" fmla="*/ 3 w 32"/>
              <a:gd name="T31" fmla="*/ 7 h 25"/>
              <a:gd name="T32" fmla="*/ 0 w 32"/>
              <a:gd name="T33" fmla="*/ 13 h 25"/>
              <a:gd name="T34" fmla="*/ 0 w 32"/>
              <a:gd name="T35" fmla="*/ 24 h 25"/>
              <a:gd name="T36" fmla="*/ 31 w 32"/>
              <a:gd name="T37" fmla="*/ 24 h 25"/>
              <a:gd name="T38" fmla="*/ 31 w 32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2" h="25">
                <a:moveTo>
                  <a:pt x="31" y="13"/>
                </a:moveTo>
                <a:lnTo>
                  <a:pt x="28" y="7"/>
                </a:lnTo>
                <a:lnTo>
                  <a:pt x="27" y="5"/>
                </a:lnTo>
                <a:lnTo>
                  <a:pt x="24" y="2"/>
                </a:lnTo>
                <a:lnTo>
                  <a:pt x="23" y="1"/>
                </a:lnTo>
                <a:lnTo>
                  <a:pt x="20" y="1"/>
                </a:ln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3" y="0"/>
                </a:lnTo>
                <a:lnTo>
                  <a:pt x="12" y="0"/>
                </a:lnTo>
                <a:lnTo>
                  <a:pt x="9" y="1"/>
                </a:lnTo>
                <a:lnTo>
                  <a:pt x="8" y="1"/>
                </a:lnTo>
                <a:lnTo>
                  <a:pt x="7" y="2"/>
                </a:lnTo>
                <a:lnTo>
                  <a:pt x="4" y="5"/>
                </a:lnTo>
                <a:lnTo>
                  <a:pt x="3" y="7"/>
                </a:lnTo>
                <a:lnTo>
                  <a:pt x="0" y="13"/>
                </a:lnTo>
                <a:lnTo>
                  <a:pt x="0" y="24"/>
                </a:lnTo>
                <a:lnTo>
                  <a:pt x="31" y="24"/>
                </a:lnTo>
                <a:lnTo>
                  <a:pt x="31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48" name="Freeform 192"/>
          <p:cNvSpPr>
            <a:spLocks/>
          </p:cNvSpPr>
          <p:nvPr/>
        </p:nvSpPr>
        <p:spPr bwMode="auto">
          <a:xfrm>
            <a:off x="1671638" y="1851025"/>
            <a:ext cx="180975" cy="38100"/>
          </a:xfrm>
          <a:custGeom>
            <a:avLst/>
            <a:gdLst>
              <a:gd name="T0" fmla="*/ 14 w 132"/>
              <a:gd name="T1" fmla="*/ 0 h 25"/>
              <a:gd name="T2" fmla="*/ 8 w 132"/>
              <a:gd name="T3" fmla="*/ 1 h 25"/>
              <a:gd name="T4" fmla="*/ 5 w 132"/>
              <a:gd name="T5" fmla="*/ 3 h 25"/>
              <a:gd name="T6" fmla="*/ 4 w 132"/>
              <a:gd name="T7" fmla="*/ 4 h 25"/>
              <a:gd name="T8" fmla="*/ 3 w 132"/>
              <a:gd name="T9" fmla="*/ 7 h 25"/>
              <a:gd name="T10" fmla="*/ 1 w 132"/>
              <a:gd name="T11" fmla="*/ 8 h 25"/>
              <a:gd name="T12" fmla="*/ 1 w 132"/>
              <a:gd name="T13" fmla="*/ 10 h 25"/>
              <a:gd name="T14" fmla="*/ 1 w 132"/>
              <a:gd name="T15" fmla="*/ 11 h 25"/>
              <a:gd name="T16" fmla="*/ 0 w 132"/>
              <a:gd name="T17" fmla="*/ 12 h 25"/>
              <a:gd name="T18" fmla="*/ 1 w 132"/>
              <a:gd name="T19" fmla="*/ 13 h 25"/>
              <a:gd name="T20" fmla="*/ 1 w 132"/>
              <a:gd name="T21" fmla="*/ 15 h 25"/>
              <a:gd name="T22" fmla="*/ 1 w 132"/>
              <a:gd name="T23" fmla="*/ 16 h 25"/>
              <a:gd name="T24" fmla="*/ 3 w 132"/>
              <a:gd name="T25" fmla="*/ 19 h 25"/>
              <a:gd name="T26" fmla="*/ 4 w 132"/>
              <a:gd name="T27" fmla="*/ 20 h 25"/>
              <a:gd name="T28" fmla="*/ 5 w 132"/>
              <a:gd name="T29" fmla="*/ 21 h 25"/>
              <a:gd name="T30" fmla="*/ 8 w 132"/>
              <a:gd name="T31" fmla="*/ 23 h 25"/>
              <a:gd name="T32" fmla="*/ 14 w 132"/>
              <a:gd name="T33" fmla="*/ 24 h 25"/>
              <a:gd name="T34" fmla="*/ 131 w 132"/>
              <a:gd name="T35" fmla="*/ 24 h 25"/>
              <a:gd name="T36" fmla="*/ 131 w 132"/>
              <a:gd name="T37" fmla="*/ 0 h 25"/>
              <a:gd name="T38" fmla="*/ 14 w 132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32" h="25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4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2"/>
                </a:lnTo>
                <a:lnTo>
                  <a:pt x="1" y="13"/>
                </a:lnTo>
                <a:lnTo>
                  <a:pt x="1" y="15"/>
                </a:lnTo>
                <a:lnTo>
                  <a:pt x="1" y="16"/>
                </a:lnTo>
                <a:lnTo>
                  <a:pt x="3" y="19"/>
                </a:lnTo>
                <a:lnTo>
                  <a:pt x="4" y="20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131" y="24"/>
                </a:lnTo>
                <a:lnTo>
                  <a:pt x="131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449" name="Freeform 193"/>
          <p:cNvSpPr>
            <a:spLocks/>
          </p:cNvSpPr>
          <p:nvPr/>
        </p:nvSpPr>
        <p:spPr bwMode="auto">
          <a:xfrm>
            <a:off x="1831975" y="1851025"/>
            <a:ext cx="41275" cy="38100"/>
          </a:xfrm>
          <a:custGeom>
            <a:avLst/>
            <a:gdLst>
              <a:gd name="T0" fmla="*/ 30 w 31"/>
              <a:gd name="T1" fmla="*/ 12 h 25"/>
              <a:gd name="T2" fmla="*/ 29 w 31"/>
              <a:gd name="T3" fmla="*/ 7 h 25"/>
              <a:gd name="T4" fmla="*/ 26 w 31"/>
              <a:gd name="T5" fmla="*/ 4 h 25"/>
              <a:gd name="T6" fmla="*/ 25 w 31"/>
              <a:gd name="T7" fmla="*/ 2 h 25"/>
              <a:gd name="T8" fmla="*/ 22 w 31"/>
              <a:gd name="T9" fmla="*/ 1 h 25"/>
              <a:gd name="T10" fmla="*/ 20 w 31"/>
              <a:gd name="T11" fmla="*/ 1 h 25"/>
              <a:gd name="T12" fmla="*/ 19 w 31"/>
              <a:gd name="T13" fmla="*/ 1 h 25"/>
              <a:gd name="T14" fmla="*/ 16 w 31"/>
              <a:gd name="T15" fmla="*/ 0 h 25"/>
              <a:gd name="T16" fmla="*/ 15 w 31"/>
              <a:gd name="T17" fmla="*/ 0 h 25"/>
              <a:gd name="T18" fmla="*/ 12 w 31"/>
              <a:gd name="T19" fmla="*/ 0 h 25"/>
              <a:gd name="T20" fmla="*/ 11 w 31"/>
              <a:gd name="T21" fmla="*/ 1 h 25"/>
              <a:gd name="T22" fmla="*/ 8 w 31"/>
              <a:gd name="T23" fmla="*/ 1 h 25"/>
              <a:gd name="T24" fmla="*/ 5 w 31"/>
              <a:gd name="T25" fmla="*/ 2 h 25"/>
              <a:gd name="T26" fmla="*/ 4 w 31"/>
              <a:gd name="T27" fmla="*/ 4 h 25"/>
              <a:gd name="T28" fmla="*/ 1 w 31"/>
              <a:gd name="T29" fmla="*/ 7 h 25"/>
              <a:gd name="T30" fmla="*/ 0 w 31"/>
              <a:gd name="T31" fmla="*/ 12 h 25"/>
              <a:gd name="T32" fmla="*/ 0 w 31"/>
              <a:gd name="T33" fmla="*/ 24 h 25"/>
              <a:gd name="T34" fmla="*/ 30 w 31"/>
              <a:gd name="T35" fmla="*/ 24 h 25"/>
              <a:gd name="T36" fmla="*/ 30 w 31"/>
              <a:gd name="T37" fmla="*/ 1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" h="25">
                <a:moveTo>
                  <a:pt x="30" y="12"/>
                </a:moveTo>
                <a:lnTo>
                  <a:pt x="29" y="7"/>
                </a:lnTo>
                <a:lnTo>
                  <a:pt x="26" y="4"/>
                </a:lnTo>
                <a:lnTo>
                  <a:pt x="25" y="2"/>
                </a:lnTo>
                <a:lnTo>
                  <a:pt x="22" y="1"/>
                </a:lnTo>
                <a:lnTo>
                  <a:pt x="20" y="1"/>
                </a:lnTo>
                <a:lnTo>
                  <a:pt x="19" y="1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8" y="1"/>
                </a:lnTo>
                <a:lnTo>
                  <a:pt x="5" y="2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0" y="24"/>
                </a:lnTo>
                <a:lnTo>
                  <a:pt x="30" y="24"/>
                </a:lnTo>
                <a:lnTo>
                  <a:pt x="30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50" name="Freeform 194"/>
          <p:cNvSpPr>
            <a:spLocks/>
          </p:cNvSpPr>
          <p:nvPr/>
        </p:nvSpPr>
        <p:spPr bwMode="auto">
          <a:xfrm>
            <a:off x="1831975" y="1870075"/>
            <a:ext cx="52388" cy="38100"/>
          </a:xfrm>
          <a:custGeom>
            <a:avLst/>
            <a:gdLst>
              <a:gd name="T0" fmla="*/ 14 w 39"/>
              <a:gd name="T1" fmla="*/ 0 h 25"/>
              <a:gd name="T2" fmla="*/ 8 w 39"/>
              <a:gd name="T3" fmla="*/ 1 h 25"/>
              <a:gd name="T4" fmla="*/ 5 w 39"/>
              <a:gd name="T5" fmla="*/ 3 h 25"/>
              <a:gd name="T6" fmla="*/ 3 w 39"/>
              <a:gd name="T7" fmla="*/ 3 h 25"/>
              <a:gd name="T8" fmla="*/ 1 w 39"/>
              <a:gd name="T9" fmla="*/ 6 h 25"/>
              <a:gd name="T10" fmla="*/ 1 w 39"/>
              <a:gd name="T11" fmla="*/ 7 h 25"/>
              <a:gd name="T12" fmla="*/ 1 w 39"/>
              <a:gd name="T13" fmla="*/ 9 h 25"/>
              <a:gd name="T14" fmla="*/ 0 w 39"/>
              <a:gd name="T15" fmla="*/ 10 h 25"/>
              <a:gd name="T16" fmla="*/ 0 w 39"/>
              <a:gd name="T17" fmla="*/ 13 h 25"/>
              <a:gd name="T18" fmla="*/ 0 w 39"/>
              <a:gd name="T19" fmla="*/ 14 h 25"/>
              <a:gd name="T20" fmla="*/ 1 w 39"/>
              <a:gd name="T21" fmla="*/ 15 h 25"/>
              <a:gd name="T22" fmla="*/ 1 w 39"/>
              <a:gd name="T23" fmla="*/ 17 h 25"/>
              <a:gd name="T24" fmla="*/ 1 w 39"/>
              <a:gd name="T25" fmla="*/ 18 h 25"/>
              <a:gd name="T26" fmla="*/ 3 w 39"/>
              <a:gd name="T27" fmla="*/ 19 h 25"/>
              <a:gd name="T28" fmla="*/ 5 w 39"/>
              <a:gd name="T29" fmla="*/ 22 h 25"/>
              <a:gd name="T30" fmla="*/ 8 w 39"/>
              <a:gd name="T31" fmla="*/ 23 h 25"/>
              <a:gd name="T32" fmla="*/ 14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4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3"/>
                </a:lnTo>
                <a:lnTo>
                  <a:pt x="1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1" y="18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38" y="24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51" name="Freeform 195"/>
          <p:cNvSpPr>
            <a:spLocks/>
          </p:cNvSpPr>
          <p:nvPr/>
        </p:nvSpPr>
        <p:spPr bwMode="auto">
          <a:xfrm>
            <a:off x="1863725" y="1870075"/>
            <a:ext cx="39688" cy="55563"/>
          </a:xfrm>
          <a:custGeom>
            <a:avLst/>
            <a:gdLst>
              <a:gd name="T0" fmla="*/ 28 w 29"/>
              <a:gd name="T1" fmla="*/ 12 h 36"/>
              <a:gd name="T2" fmla="*/ 27 w 29"/>
              <a:gd name="T3" fmla="*/ 7 h 36"/>
              <a:gd name="T4" fmla="*/ 24 w 29"/>
              <a:gd name="T5" fmla="*/ 3 h 36"/>
              <a:gd name="T6" fmla="*/ 23 w 29"/>
              <a:gd name="T7" fmla="*/ 2 h 36"/>
              <a:gd name="T8" fmla="*/ 20 w 29"/>
              <a:gd name="T9" fmla="*/ 1 h 36"/>
              <a:gd name="T10" fmla="*/ 19 w 29"/>
              <a:gd name="T11" fmla="*/ 1 h 36"/>
              <a:gd name="T12" fmla="*/ 18 w 29"/>
              <a:gd name="T13" fmla="*/ 0 h 36"/>
              <a:gd name="T14" fmla="*/ 15 w 29"/>
              <a:gd name="T15" fmla="*/ 0 h 36"/>
              <a:gd name="T16" fmla="*/ 14 w 29"/>
              <a:gd name="T17" fmla="*/ 0 h 36"/>
              <a:gd name="T18" fmla="*/ 13 w 29"/>
              <a:gd name="T19" fmla="*/ 0 h 36"/>
              <a:gd name="T20" fmla="*/ 11 w 29"/>
              <a:gd name="T21" fmla="*/ 0 h 36"/>
              <a:gd name="T22" fmla="*/ 9 w 29"/>
              <a:gd name="T23" fmla="*/ 1 h 36"/>
              <a:gd name="T24" fmla="*/ 8 w 29"/>
              <a:gd name="T25" fmla="*/ 1 h 36"/>
              <a:gd name="T26" fmla="*/ 5 w 29"/>
              <a:gd name="T27" fmla="*/ 2 h 36"/>
              <a:gd name="T28" fmla="*/ 4 w 29"/>
              <a:gd name="T29" fmla="*/ 3 h 36"/>
              <a:gd name="T30" fmla="*/ 1 w 29"/>
              <a:gd name="T31" fmla="*/ 7 h 36"/>
              <a:gd name="T32" fmla="*/ 0 w 29"/>
              <a:gd name="T33" fmla="*/ 12 h 36"/>
              <a:gd name="T34" fmla="*/ 0 w 29"/>
              <a:gd name="T35" fmla="*/ 35 h 36"/>
              <a:gd name="T36" fmla="*/ 28 w 29"/>
              <a:gd name="T37" fmla="*/ 35 h 36"/>
              <a:gd name="T38" fmla="*/ 28 w 29"/>
              <a:gd name="T39" fmla="*/ 12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36">
                <a:moveTo>
                  <a:pt x="28" y="12"/>
                </a:moveTo>
                <a:lnTo>
                  <a:pt x="27" y="7"/>
                </a:lnTo>
                <a:lnTo>
                  <a:pt x="24" y="3"/>
                </a:lnTo>
                <a:lnTo>
                  <a:pt x="23" y="2"/>
                </a:lnTo>
                <a:lnTo>
                  <a:pt x="20" y="1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3" y="0"/>
                </a:lnTo>
                <a:lnTo>
                  <a:pt x="11" y="0"/>
                </a:lnTo>
                <a:lnTo>
                  <a:pt x="9" y="1"/>
                </a:lnTo>
                <a:lnTo>
                  <a:pt x="8" y="1"/>
                </a:lnTo>
                <a:lnTo>
                  <a:pt x="5" y="2"/>
                </a:lnTo>
                <a:lnTo>
                  <a:pt x="4" y="3"/>
                </a:lnTo>
                <a:lnTo>
                  <a:pt x="1" y="7"/>
                </a:lnTo>
                <a:lnTo>
                  <a:pt x="0" y="12"/>
                </a:lnTo>
                <a:lnTo>
                  <a:pt x="0" y="35"/>
                </a:lnTo>
                <a:lnTo>
                  <a:pt x="28" y="35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52" name="Freeform 196"/>
          <p:cNvSpPr>
            <a:spLocks/>
          </p:cNvSpPr>
          <p:nvPr/>
        </p:nvSpPr>
        <p:spPr bwMode="auto">
          <a:xfrm>
            <a:off x="1863725" y="1905000"/>
            <a:ext cx="52388" cy="39688"/>
          </a:xfrm>
          <a:custGeom>
            <a:avLst/>
            <a:gdLst>
              <a:gd name="T0" fmla="*/ 14 w 38"/>
              <a:gd name="T1" fmla="*/ 0 h 26"/>
              <a:gd name="T2" fmla="*/ 8 w 38"/>
              <a:gd name="T3" fmla="*/ 1 h 26"/>
              <a:gd name="T4" fmla="*/ 5 w 38"/>
              <a:gd name="T5" fmla="*/ 3 h 26"/>
              <a:gd name="T6" fmla="*/ 4 w 38"/>
              <a:gd name="T7" fmla="*/ 5 h 26"/>
              <a:gd name="T8" fmla="*/ 1 w 38"/>
              <a:gd name="T9" fmla="*/ 7 h 26"/>
              <a:gd name="T10" fmla="*/ 1 w 38"/>
              <a:gd name="T11" fmla="*/ 8 h 26"/>
              <a:gd name="T12" fmla="*/ 1 w 38"/>
              <a:gd name="T13" fmla="*/ 10 h 26"/>
              <a:gd name="T14" fmla="*/ 0 w 38"/>
              <a:gd name="T15" fmla="*/ 11 h 26"/>
              <a:gd name="T16" fmla="*/ 0 w 38"/>
              <a:gd name="T17" fmla="*/ 13 h 26"/>
              <a:gd name="T18" fmla="*/ 0 w 38"/>
              <a:gd name="T19" fmla="*/ 15 h 26"/>
              <a:gd name="T20" fmla="*/ 1 w 38"/>
              <a:gd name="T21" fmla="*/ 16 h 26"/>
              <a:gd name="T22" fmla="*/ 1 w 38"/>
              <a:gd name="T23" fmla="*/ 17 h 26"/>
              <a:gd name="T24" fmla="*/ 1 w 38"/>
              <a:gd name="T25" fmla="*/ 18 h 26"/>
              <a:gd name="T26" fmla="*/ 4 w 38"/>
              <a:gd name="T27" fmla="*/ 20 h 26"/>
              <a:gd name="T28" fmla="*/ 5 w 38"/>
              <a:gd name="T29" fmla="*/ 22 h 26"/>
              <a:gd name="T30" fmla="*/ 8 w 38"/>
              <a:gd name="T31" fmla="*/ 24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53" name="Freeform 197"/>
          <p:cNvSpPr>
            <a:spLocks/>
          </p:cNvSpPr>
          <p:nvPr/>
        </p:nvSpPr>
        <p:spPr bwMode="auto">
          <a:xfrm>
            <a:off x="1895475" y="1905000"/>
            <a:ext cx="39688" cy="39688"/>
          </a:xfrm>
          <a:custGeom>
            <a:avLst/>
            <a:gdLst>
              <a:gd name="T0" fmla="*/ 28 w 29"/>
              <a:gd name="T1" fmla="*/ 13 h 26"/>
              <a:gd name="T2" fmla="*/ 27 w 29"/>
              <a:gd name="T3" fmla="*/ 7 h 26"/>
              <a:gd name="T4" fmla="*/ 24 w 29"/>
              <a:gd name="T5" fmla="*/ 5 h 26"/>
              <a:gd name="T6" fmla="*/ 23 w 29"/>
              <a:gd name="T7" fmla="*/ 3 h 26"/>
              <a:gd name="T8" fmla="*/ 20 w 29"/>
              <a:gd name="T9" fmla="*/ 1 h 26"/>
              <a:gd name="T10" fmla="*/ 19 w 29"/>
              <a:gd name="T11" fmla="*/ 1 h 26"/>
              <a:gd name="T12" fmla="*/ 18 w 29"/>
              <a:gd name="T13" fmla="*/ 1 h 26"/>
              <a:gd name="T14" fmla="*/ 15 w 29"/>
              <a:gd name="T15" fmla="*/ 0 h 26"/>
              <a:gd name="T16" fmla="*/ 14 w 29"/>
              <a:gd name="T17" fmla="*/ 0 h 26"/>
              <a:gd name="T18" fmla="*/ 13 w 29"/>
              <a:gd name="T19" fmla="*/ 0 h 26"/>
              <a:gd name="T20" fmla="*/ 11 w 29"/>
              <a:gd name="T21" fmla="*/ 1 h 26"/>
              <a:gd name="T22" fmla="*/ 9 w 29"/>
              <a:gd name="T23" fmla="*/ 1 h 26"/>
              <a:gd name="T24" fmla="*/ 8 w 29"/>
              <a:gd name="T25" fmla="*/ 1 h 26"/>
              <a:gd name="T26" fmla="*/ 5 w 29"/>
              <a:gd name="T27" fmla="*/ 3 h 26"/>
              <a:gd name="T28" fmla="*/ 4 w 29"/>
              <a:gd name="T29" fmla="*/ 5 h 26"/>
              <a:gd name="T30" fmla="*/ 1 w 29"/>
              <a:gd name="T31" fmla="*/ 7 h 26"/>
              <a:gd name="T32" fmla="*/ 0 w 29"/>
              <a:gd name="T33" fmla="*/ 13 h 26"/>
              <a:gd name="T34" fmla="*/ 0 w 29"/>
              <a:gd name="T35" fmla="*/ 25 h 26"/>
              <a:gd name="T36" fmla="*/ 28 w 29"/>
              <a:gd name="T37" fmla="*/ 25 h 26"/>
              <a:gd name="T38" fmla="*/ 28 w 29"/>
              <a:gd name="T39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6">
                <a:moveTo>
                  <a:pt x="28" y="13"/>
                </a:moveTo>
                <a:lnTo>
                  <a:pt x="27" y="7"/>
                </a:lnTo>
                <a:lnTo>
                  <a:pt x="24" y="5"/>
                </a:lnTo>
                <a:lnTo>
                  <a:pt x="23" y="3"/>
                </a:lnTo>
                <a:lnTo>
                  <a:pt x="20" y="1"/>
                </a:lnTo>
                <a:lnTo>
                  <a:pt x="19" y="1"/>
                </a:lnTo>
                <a:lnTo>
                  <a:pt x="18" y="1"/>
                </a:lnTo>
                <a:lnTo>
                  <a:pt x="15" y="0"/>
                </a:lnTo>
                <a:lnTo>
                  <a:pt x="14" y="0"/>
                </a:lnTo>
                <a:lnTo>
                  <a:pt x="13" y="0"/>
                </a:lnTo>
                <a:lnTo>
                  <a:pt x="11" y="1"/>
                </a:lnTo>
                <a:lnTo>
                  <a:pt x="9" y="1"/>
                </a:ln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0" y="13"/>
                </a:lnTo>
                <a:lnTo>
                  <a:pt x="0" y="25"/>
                </a:lnTo>
                <a:lnTo>
                  <a:pt x="28" y="25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54" name="Freeform 198"/>
          <p:cNvSpPr>
            <a:spLocks/>
          </p:cNvSpPr>
          <p:nvPr/>
        </p:nvSpPr>
        <p:spPr bwMode="auto">
          <a:xfrm>
            <a:off x="1895475" y="1924050"/>
            <a:ext cx="115888" cy="36513"/>
          </a:xfrm>
          <a:custGeom>
            <a:avLst/>
            <a:gdLst>
              <a:gd name="T0" fmla="*/ 14 w 84"/>
              <a:gd name="T1" fmla="*/ 0 h 24"/>
              <a:gd name="T2" fmla="*/ 8 w 84"/>
              <a:gd name="T3" fmla="*/ 0 h 24"/>
              <a:gd name="T4" fmla="*/ 5 w 84"/>
              <a:gd name="T5" fmla="*/ 2 h 24"/>
              <a:gd name="T6" fmla="*/ 4 w 84"/>
              <a:gd name="T7" fmla="*/ 3 h 24"/>
              <a:gd name="T8" fmla="*/ 1 w 84"/>
              <a:gd name="T9" fmla="*/ 5 h 24"/>
              <a:gd name="T10" fmla="*/ 1 w 84"/>
              <a:gd name="T11" fmla="*/ 7 h 24"/>
              <a:gd name="T12" fmla="*/ 1 w 84"/>
              <a:gd name="T13" fmla="*/ 9 h 24"/>
              <a:gd name="T14" fmla="*/ 1 w 84"/>
              <a:gd name="T15" fmla="*/ 10 h 24"/>
              <a:gd name="T16" fmla="*/ 0 w 84"/>
              <a:gd name="T17" fmla="*/ 12 h 24"/>
              <a:gd name="T18" fmla="*/ 1 w 84"/>
              <a:gd name="T19" fmla="*/ 13 h 24"/>
              <a:gd name="T20" fmla="*/ 1 w 84"/>
              <a:gd name="T21" fmla="*/ 14 h 24"/>
              <a:gd name="T22" fmla="*/ 1 w 84"/>
              <a:gd name="T23" fmla="*/ 16 h 24"/>
              <a:gd name="T24" fmla="*/ 1 w 84"/>
              <a:gd name="T25" fmla="*/ 18 h 24"/>
              <a:gd name="T26" fmla="*/ 4 w 84"/>
              <a:gd name="T27" fmla="*/ 20 h 24"/>
              <a:gd name="T28" fmla="*/ 5 w 84"/>
              <a:gd name="T29" fmla="*/ 20 h 24"/>
              <a:gd name="T30" fmla="*/ 8 w 84"/>
              <a:gd name="T31" fmla="*/ 22 h 24"/>
              <a:gd name="T32" fmla="*/ 14 w 84"/>
              <a:gd name="T33" fmla="*/ 23 h 24"/>
              <a:gd name="T34" fmla="*/ 83 w 84"/>
              <a:gd name="T35" fmla="*/ 23 h 24"/>
              <a:gd name="T36" fmla="*/ 83 w 84"/>
              <a:gd name="T37" fmla="*/ 0 h 24"/>
              <a:gd name="T38" fmla="*/ 14 w 84"/>
              <a:gd name="T39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4" h="24">
                <a:moveTo>
                  <a:pt x="14" y="0"/>
                </a:moveTo>
                <a:lnTo>
                  <a:pt x="8" y="0"/>
                </a:lnTo>
                <a:lnTo>
                  <a:pt x="5" y="2"/>
                </a:lnTo>
                <a:lnTo>
                  <a:pt x="4" y="3"/>
                </a:lnTo>
                <a:lnTo>
                  <a:pt x="1" y="5"/>
                </a:lnTo>
                <a:lnTo>
                  <a:pt x="1" y="7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1" y="13"/>
                </a:lnTo>
                <a:lnTo>
                  <a:pt x="1" y="14"/>
                </a:lnTo>
                <a:lnTo>
                  <a:pt x="1" y="16"/>
                </a:lnTo>
                <a:lnTo>
                  <a:pt x="1" y="18"/>
                </a:lnTo>
                <a:lnTo>
                  <a:pt x="4" y="20"/>
                </a:lnTo>
                <a:lnTo>
                  <a:pt x="5" y="20"/>
                </a:lnTo>
                <a:lnTo>
                  <a:pt x="8" y="22"/>
                </a:lnTo>
                <a:lnTo>
                  <a:pt x="14" y="23"/>
                </a:lnTo>
                <a:lnTo>
                  <a:pt x="83" y="23"/>
                </a:lnTo>
                <a:lnTo>
                  <a:pt x="83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55" name="Freeform 199"/>
          <p:cNvSpPr>
            <a:spLocks/>
          </p:cNvSpPr>
          <p:nvPr/>
        </p:nvSpPr>
        <p:spPr bwMode="auto">
          <a:xfrm>
            <a:off x="1990725" y="1924050"/>
            <a:ext cx="39688" cy="53975"/>
          </a:xfrm>
          <a:custGeom>
            <a:avLst/>
            <a:gdLst>
              <a:gd name="T0" fmla="*/ 28 w 29"/>
              <a:gd name="T1" fmla="*/ 12 h 36"/>
              <a:gd name="T2" fmla="*/ 27 w 29"/>
              <a:gd name="T3" fmla="*/ 6 h 36"/>
              <a:gd name="T4" fmla="*/ 25 w 29"/>
              <a:gd name="T5" fmla="*/ 3 h 36"/>
              <a:gd name="T6" fmla="*/ 24 w 29"/>
              <a:gd name="T7" fmla="*/ 2 h 36"/>
              <a:gd name="T8" fmla="*/ 21 w 29"/>
              <a:gd name="T9" fmla="*/ 1 h 36"/>
              <a:gd name="T10" fmla="*/ 20 w 29"/>
              <a:gd name="T11" fmla="*/ 0 h 36"/>
              <a:gd name="T12" fmla="*/ 17 w 29"/>
              <a:gd name="T13" fmla="*/ 0 h 36"/>
              <a:gd name="T14" fmla="*/ 16 w 29"/>
              <a:gd name="T15" fmla="*/ 0 h 36"/>
              <a:gd name="T16" fmla="*/ 13 w 29"/>
              <a:gd name="T17" fmla="*/ 0 h 36"/>
              <a:gd name="T18" fmla="*/ 12 w 29"/>
              <a:gd name="T19" fmla="*/ 0 h 36"/>
              <a:gd name="T20" fmla="*/ 11 w 29"/>
              <a:gd name="T21" fmla="*/ 0 h 36"/>
              <a:gd name="T22" fmla="*/ 8 w 29"/>
              <a:gd name="T23" fmla="*/ 0 h 36"/>
              <a:gd name="T24" fmla="*/ 7 w 29"/>
              <a:gd name="T25" fmla="*/ 1 h 36"/>
              <a:gd name="T26" fmla="*/ 4 w 29"/>
              <a:gd name="T27" fmla="*/ 2 h 36"/>
              <a:gd name="T28" fmla="*/ 3 w 29"/>
              <a:gd name="T29" fmla="*/ 3 h 36"/>
              <a:gd name="T30" fmla="*/ 1 w 29"/>
              <a:gd name="T31" fmla="*/ 6 h 36"/>
              <a:gd name="T32" fmla="*/ 0 w 29"/>
              <a:gd name="T33" fmla="*/ 12 h 36"/>
              <a:gd name="T34" fmla="*/ 0 w 29"/>
              <a:gd name="T35" fmla="*/ 35 h 36"/>
              <a:gd name="T36" fmla="*/ 28 w 29"/>
              <a:gd name="T37" fmla="*/ 35 h 36"/>
              <a:gd name="T38" fmla="*/ 28 w 29"/>
              <a:gd name="T39" fmla="*/ 12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36">
                <a:moveTo>
                  <a:pt x="28" y="12"/>
                </a:moveTo>
                <a:lnTo>
                  <a:pt x="27" y="6"/>
                </a:lnTo>
                <a:lnTo>
                  <a:pt x="25" y="3"/>
                </a:lnTo>
                <a:lnTo>
                  <a:pt x="24" y="2"/>
                </a:lnTo>
                <a:lnTo>
                  <a:pt x="21" y="1"/>
                </a:lnTo>
                <a:lnTo>
                  <a:pt x="20" y="0"/>
                </a:lnTo>
                <a:lnTo>
                  <a:pt x="17" y="0"/>
                </a:lnTo>
                <a:lnTo>
                  <a:pt x="16" y="0"/>
                </a:lnTo>
                <a:lnTo>
                  <a:pt x="13" y="0"/>
                </a:lnTo>
                <a:lnTo>
                  <a:pt x="12" y="0"/>
                </a:lnTo>
                <a:lnTo>
                  <a:pt x="11" y="0"/>
                </a:lnTo>
                <a:lnTo>
                  <a:pt x="8" y="0"/>
                </a:lnTo>
                <a:lnTo>
                  <a:pt x="7" y="1"/>
                </a:lnTo>
                <a:lnTo>
                  <a:pt x="4" y="2"/>
                </a:lnTo>
                <a:lnTo>
                  <a:pt x="3" y="3"/>
                </a:lnTo>
                <a:lnTo>
                  <a:pt x="1" y="6"/>
                </a:lnTo>
                <a:lnTo>
                  <a:pt x="0" y="12"/>
                </a:lnTo>
                <a:lnTo>
                  <a:pt x="0" y="35"/>
                </a:lnTo>
                <a:lnTo>
                  <a:pt x="28" y="35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56" name="Freeform 200"/>
          <p:cNvSpPr>
            <a:spLocks/>
          </p:cNvSpPr>
          <p:nvPr/>
        </p:nvSpPr>
        <p:spPr bwMode="auto">
          <a:xfrm>
            <a:off x="1990725" y="1957388"/>
            <a:ext cx="115888" cy="41275"/>
          </a:xfrm>
          <a:custGeom>
            <a:avLst/>
            <a:gdLst>
              <a:gd name="T0" fmla="*/ 13 w 85"/>
              <a:gd name="T1" fmla="*/ 0 h 27"/>
              <a:gd name="T2" fmla="*/ 6 w 85"/>
              <a:gd name="T3" fmla="*/ 1 h 27"/>
              <a:gd name="T4" fmla="*/ 4 w 85"/>
              <a:gd name="T5" fmla="*/ 4 h 27"/>
              <a:gd name="T6" fmla="*/ 3 w 85"/>
              <a:gd name="T7" fmla="*/ 5 h 27"/>
              <a:gd name="T8" fmla="*/ 1 w 85"/>
              <a:gd name="T9" fmla="*/ 7 h 27"/>
              <a:gd name="T10" fmla="*/ 0 w 85"/>
              <a:gd name="T11" fmla="*/ 8 h 27"/>
              <a:gd name="T12" fmla="*/ 0 w 85"/>
              <a:gd name="T13" fmla="*/ 11 h 27"/>
              <a:gd name="T14" fmla="*/ 0 w 85"/>
              <a:gd name="T15" fmla="*/ 12 h 27"/>
              <a:gd name="T16" fmla="*/ 0 w 85"/>
              <a:gd name="T17" fmla="*/ 13 h 27"/>
              <a:gd name="T18" fmla="*/ 0 w 85"/>
              <a:gd name="T19" fmla="*/ 14 h 27"/>
              <a:gd name="T20" fmla="*/ 0 w 85"/>
              <a:gd name="T21" fmla="*/ 17 h 27"/>
              <a:gd name="T22" fmla="*/ 0 w 85"/>
              <a:gd name="T23" fmla="*/ 18 h 27"/>
              <a:gd name="T24" fmla="*/ 1 w 85"/>
              <a:gd name="T25" fmla="*/ 19 h 27"/>
              <a:gd name="T26" fmla="*/ 3 w 85"/>
              <a:gd name="T27" fmla="*/ 21 h 27"/>
              <a:gd name="T28" fmla="*/ 4 w 85"/>
              <a:gd name="T29" fmla="*/ 22 h 27"/>
              <a:gd name="T30" fmla="*/ 6 w 85"/>
              <a:gd name="T31" fmla="*/ 25 h 27"/>
              <a:gd name="T32" fmla="*/ 13 w 85"/>
              <a:gd name="T33" fmla="*/ 26 h 27"/>
              <a:gd name="T34" fmla="*/ 84 w 85"/>
              <a:gd name="T35" fmla="*/ 26 h 27"/>
              <a:gd name="T36" fmla="*/ 84 w 85"/>
              <a:gd name="T37" fmla="*/ 0 h 27"/>
              <a:gd name="T38" fmla="*/ 13 w 85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5" h="27">
                <a:moveTo>
                  <a:pt x="13" y="0"/>
                </a:moveTo>
                <a:lnTo>
                  <a:pt x="6" y="1"/>
                </a:lnTo>
                <a:lnTo>
                  <a:pt x="4" y="4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7"/>
                </a:lnTo>
                <a:lnTo>
                  <a:pt x="0" y="18"/>
                </a:lnTo>
                <a:lnTo>
                  <a:pt x="1" y="19"/>
                </a:lnTo>
                <a:lnTo>
                  <a:pt x="3" y="21"/>
                </a:lnTo>
                <a:lnTo>
                  <a:pt x="4" y="22"/>
                </a:lnTo>
                <a:lnTo>
                  <a:pt x="6" y="25"/>
                </a:lnTo>
                <a:lnTo>
                  <a:pt x="13" y="26"/>
                </a:lnTo>
                <a:lnTo>
                  <a:pt x="84" y="26"/>
                </a:lnTo>
                <a:lnTo>
                  <a:pt x="84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57" name="Freeform 201"/>
          <p:cNvSpPr>
            <a:spLocks/>
          </p:cNvSpPr>
          <p:nvPr/>
        </p:nvSpPr>
        <p:spPr bwMode="auto">
          <a:xfrm>
            <a:off x="2085975" y="1957388"/>
            <a:ext cx="41275" cy="39687"/>
          </a:xfrm>
          <a:custGeom>
            <a:avLst/>
            <a:gdLst>
              <a:gd name="T0" fmla="*/ 29 w 30"/>
              <a:gd name="T1" fmla="*/ 13 h 26"/>
              <a:gd name="T2" fmla="*/ 26 w 30"/>
              <a:gd name="T3" fmla="*/ 7 h 26"/>
              <a:gd name="T4" fmla="*/ 25 w 30"/>
              <a:gd name="T5" fmla="*/ 4 h 26"/>
              <a:gd name="T6" fmla="*/ 24 w 30"/>
              <a:gd name="T7" fmla="*/ 4 h 26"/>
              <a:gd name="T8" fmla="*/ 21 w 30"/>
              <a:gd name="T9" fmla="*/ 1 h 26"/>
              <a:gd name="T10" fmla="*/ 20 w 30"/>
              <a:gd name="T11" fmla="*/ 1 h 26"/>
              <a:gd name="T12" fmla="*/ 17 w 30"/>
              <a:gd name="T13" fmla="*/ 1 h 26"/>
              <a:gd name="T14" fmla="*/ 16 w 30"/>
              <a:gd name="T15" fmla="*/ 1 h 26"/>
              <a:gd name="T16" fmla="*/ 15 w 30"/>
              <a:gd name="T17" fmla="*/ 0 h 26"/>
              <a:gd name="T18" fmla="*/ 13 w 30"/>
              <a:gd name="T19" fmla="*/ 1 h 26"/>
              <a:gd name="T20" fmla="*/ 11 w 30"/>
              <a:gd name="T21" fmla="*/ 1 h 26"/>
              <a:gd name="T22" fmla="*/ 9 w 30"/>
              <a:gd name="T23" fmla="*/ 1 h 26"/>
              <a:gd name="T24" fmla="*/ 7 w 30"/>
              <a:gd name="T25" fmla="*/ 1 h 26"/>
              <a:gd name="T26" fmla="*/ 5 w 30"/>
              <a:gd name="T27" fmla="*/ 4 h 26"/>
              <a:gd name="T28" fmla="*/ 3 w 30"/>
              <a:gd name="T29" fmla="*/ 4 h 26"/>
              <a:gd name="T30" fmla="*/ 1 w 30"/>
              <a:gd name="T31" fmla="*/ 7 h 26"/>
              <a:gd name="T32" fmla="*/ 0 w 30"/>
              <a:gd name="T33" fmla="*/ 13 h 26"/>
              <a:gd name="T34" fmla="*/ 0 w 30"/>
              <a:gd name="T35" fmla="*/ 25 h 26"/>
              <a:gd name="T36" fmla="*/ 29 w 30"/>
              <a:gd name="T37" fmla="*/ 25 h 26"/>
              <a:gd name="T38" fmla="*/ 29 w 30"/>
              <a:gd name="T39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6">
                <a:moveTo>
                  <a:pt x="29" y="13"/>
                </a:moveTo>
                <a:lnTo>
                  <a:pt x="26" y="7"/>
                </a:lnTo>
                <a:lnTo>
                  <a:pt x="25" y="4"/>
                </a:lnTo>
                <a:lnTo>
                  <a:pt x="24" y="4"/>
                </a:lnTo>
                <a:lnTo>
                  <a:pt x="21" y="1"/>
                </a:lnTo>
                <a:lnTo>
                  <a:pt x="20" y="1"/>
                </a:lnTo>
                <a:lnTo>
                  <a:pt x="17" y="1"/>
                </a:lnTo>
                <a:lnTo>
                  <a:pt x="16" y="1"/>
                </a:lnTo>
                <a:lnTo>
                  <a:pt x="15" y="0"/>
                </a:lnTo>
                <a:lnTo>
                  <a:pt x="13" y="1"/>
                </a:lnTo>
                <a:lnTo>
                  <a:pt x="11" y="1"/>
                </a:lnTo>
                <a:lnTo>
                  <a:pt x="9" y="1"/>
                </a:lnTo>
                <a:lnTo>
                  <a:pt x="7" y="1"/>
                </a:lnTo>
                <a:lnTo>
                  <a:pt x="5" y="4"/>
                </a:lnTo>
                <a:lnTo>
                  <a:pt x="3" y="4"/>
                </a:lnTo>
                <a:lnTo>
                  <a:pt x="1" y="7"/>
                </a:lnTo>
                <a:lnTo>
                  <a:pt x="0" y="13"/>
                </a:lnTo>
                <a:lnTo>
                  <a:pt x="0" y="25"/>
                </a:lnTo>
                <a:lnTo>
                  <a:pt x="29" y="25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58" name="Freeform 202"/>
          <p:cNvSpPr>
            <a:spLocks/>
          </p:cNvSpPr>
          <p:nvPr/>
        </p:nvSpPr>
        <p:spPr bwMode="auto">
          <a:xfrm>
            <a:off x="2085975" y="1976438"/>
            <a:ext cx="52388" cy="39687"/>
          </a:xfrm>
          <a:custGeom>
            <a:avLst/>
            <a:gdLst>
              <a:gd name="T0" fmla="*/ 14 w 39"/>
              <a:gd name="T1" fmla="*/ 0 h 25"/>
              <a:gd name="T2" fmla="*/ 7 w 39"/>
              <a:gd name="T3" fmla="*/ 1 h 25"/>
              <a:gd name="T4" fmla="*/ 4 w 39"/>
              <a:gd name="T5" fmla="*/ 3 h 25"/>
              <a:gd name="T6" fmla="*/ 3 w 39"/>
              <a:gd name="T7" fmla="*/ 3 h 25"/>
              <a:gd name="T8" fmla="*/ 1 w 39"/>
              <a:gd name="T9" fmla="*/ 6 h 25"/>
              <a:gd name="T10" fmla="*/ 0 w 39"/>
              <a:gd name="T11" fmla="*/ 7 h 25"/>
              <a:gd name="T12" fmla="*/ 0 w 39"/>
              <a:gd name="T13" fmla="*/ 9 h 25"/>
              <a:gd name="T14" fmla="*/ 0 w 39"/>
              <a:gd name="T15" fmla="*/ 10 h 25"/>
              <a:gd name="T16" fmla="*/ 0 w 39"/>
              <a:gd name="T17" fmla="*/ 11 h 25"/>
              <a:gd name="T18" fmla="*/ 0 w 39"/>
              <a:gd name="T19" fmla="*/ 14 h 25"/>
              <a:gd name="T20" fmla="*/ 0 w 39"/>
              <a:gd name="T21" fmla="*/ 15 h 25"/>
              <a:gd name="T22" fmla="*/ 0 w 39"/>
              <a:gd name="T23" fmla="*/ 17 h 25"/>
              <a:gd name="T24" fmla="*/ 1 w 39"/>
              <a:gd name="T25" fmla="*/ 18 h 25"/>
              <a:gd name="T26" fmla="*/ 3 w 39"/>
              <a:gd name="T27" fmla="*/ 19 h 25"/>
              <a:gd name="T28" fmla="*/ 4 w 39"/>
              <a:gd name="T29" fmla="*/ 21 h 25"/>
              <a:gd name="T30" fmla="*/ 7 w 39"/>
              <a:gd name="T31" fmla="*/ 23 h 25"/>
              <a:gd name="T32" fmla="*/ 14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4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4" y="0"/>
                </a:moveTo>
                <a:lnTo>
                  <a:pt x="7" y="1"/>
                </a:lnTo>
                <a:lnTo>
                  <a:pt x="4" y="3"/>
                </a:lnTo>
                <a:lnTo>
                  <a:pt x="3" y="3"/>
                </a:lnTo>
                <a:lnTo>
                  <a:pt x="1" y="6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19"/>
                </a:lnTo>
                <a:lnTo>
                  <a:pt x="4" y="21"/>
                </a:lnTo>
                <a:lnTo>
                  <a:pt x="7" y="23"/>
                </a:lnTo>
                <a:lnTo>
                  <a:pt x="14" y="24"/>
                </a:lnTo>
                <a:lnTo>
                  <a:pt x="38" y="24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59" name="Freeform 203"/>
          <p:cNvSpPr>
            <a:spLocks/>
          </p:cNvSpPr>
          <p:nvPr/>
        </p:nvSpPr>
        <p:spPr bwMode="auto">
          <a:xfrm>
            <a:off x="2117725" y="1976438"/>
            <a:ext cx="39688" cy="39687"/>
          </a:xfrm>
          <a:custGeom>
            <a:avLst/>
            <a:gdLst>
              <a:gd name="T0" fmla="*/ 28 w 29"/>
              <a:gd name="T1" fmla="*/ 11 h 25"/>
              <a:gd name="T2" fmla="*/ 25 w 29"/>
              <a:gd name="T3" fmla="*/ 6 h 25"/>
              <a:gd name="T4" fmla="*/ 24 w 29"/>
              <a:gd name="T5" fmla="*/ 3 h 25"/>
              <a:gd name="T6" fmla="*/ 23 w 29"/>
              <a:gd name="T7" fmla="*/ 2 h 25"/>
              <a:gd name="T8" fmla="*/ 20 w 29"/>
              <a:gd name="T9" fmla="*/ 1 h 25"/>
              <a:gd name="T10" fmla="*/ 19 w 29"/>
              <a:gd name="T11" fmla="*/ 0 h 25"/>
              <a:gd name="T12" fmla="*/ 17 w 29"/>
              <a:gd name="T13" fmla="*/ 0 h 25"/>
              <a:gd name="T14" fmla="*/ 15 w 29"/>
              <a:gd name="T15" fmla="*/ 0 h 25"/>
              <a:gd name="T16" fmla="*/ 14 w 29"/>
              <a:gd name="T17" fmla="*/ 0 h 25"/>
              <a:gd name="T18" fmla="*/ 13 w 29"/>
              <a:gd name="T19" fmla="*/ 0 h 25"/>
              <a:gd name="T20" fmla="*/ 10 w 29"/>
              <a:gd name="T21" fmla="*/ 0 h 25"/>
              <a:gd name="T22" fmla="*/ 9 w 29"/>
              <a:gd name="T23" fmla="*/ 0 h 25"/>
              <a:gd name="T24" fmla="*/ 6 w 29"/>
              <a:gd name="T25" fmla="*/ 1 h 25"/>
              <a:gd name="T26" fmla="*/ 5 w 29"/>
              <a:gd name="T27" fmla="*/ 2 h 25"/>
              <a:gd name="T28" fmla="*/ 3 w 29"/>
              <a:gd name="T29" fmla="*/ 3 h 25"/>
              <a:gd name="T30" fmla="*/ 1 w 29"/>
              <a:gd name="T31" fmla="*/ 6 h 25"/>
              <a:gd name="T32" fmla="*/ 0 w 29"/>
              <a:gd name="T33" fmla="*/ 11 h 25"/>
              <a:gd name="T34" fmla="*/ 0 w 29"/>
              <a:gd name="T35" fmla="*/ 24 h 25"/>
              <a:gd name="T36" fmla="*/ 28 w 29"/>
              <a:gd name="T37" fmla="*/ 24 h 25"/>
              <a:gd name="T38" fmla="*/ 28 w 29"/>
              <a:gd name="T39" fmla="*/ 1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5">
                <a:moveTo>
                  <a:pt x="28" y="11"/>
                </a:moveTo>
                <a:lnTo>
                  <a:pt x="25" y="6"/>
                </a:lnTo>
                <a:lnTo>
                  <a:pt x="24" y="3"/>
                </a:lnTo>
                <a:lnTo>
                  <a:pt x="23" y="2"/>
                </a:lnTo>
                <a:lnTo>
                  <a:pt x="20" y="1"/>
                </a:lnTo>
                <a:lnTo>
                  <a:pt x="19" y="0"/>
                </a:lnTo>
                <a:lnTo>
                  <a:pt x="17" y="0"/>
                </a:lnTo>
                <a:lnTo>
                  <a:pt x="15" y="0"/>
                </a:lnTo>
                <a:lnTo>
                  <a:pt x="14" y="0"/>
                </a:lnTo>
                <a:lnTo>
                  <a:pt x="13" y="0"/>
                </a:lnTo>
                <a:lnTo>
                  <a:pt x="10" y="0"/>
                </a:lnTo>
                <a:lnTo>
                  <a:pt x="9" y="0"/>
                </a:lnTo>
                <a:lnTo>
                  <a:pt x="6" y="1"/>
                </a:lnTo>
                <a:lnTo>
                  <a:pt x="5" y="2"/>
                </a:lnTo>
                <a:lnTo>
                  <a:pt x="3" y="3"/>
                </a:lnTo>
                <a:lnTo>
                  <a:pt x="1" y="6"/>
                </a:lnTo>
                <a:lnTo>
                  <a:pt x="0" y="11"/>
                </a:lnTo>
                <a:lnTo>
                  <a:pt x="0" y="24"/>
                </a:lnTo>
                <a:lnTo>
                  <a:pt x="28" y="24"/>
                </a:lnTo>
                <a:lnTo>
                  <a:pt x="28" y="11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60" name="Freeform 204"/>
          <p:cNvSpPr>
            <a:spLocks/>
          </p:cNvSpPr>
          <p:nvPr/>
        </p:nvSpPr>
        <p:spPr bwMode="auto">
          <a:xfrm>
            <a:off x="2117725" y="1995488"/>
            <a:ext cx="52388" cy="38100"/>
          </a:xfrm>
          <a:custGeom>
            <a:avLst/>
            <a:gdLst>
              <a:gd name="T0" fmla="*/ 14 w 38"/>
              <a:gd name="T1" fmla="*/ 0 h 25"/>
              <a:gd name="T2" fmla="*/ 6 w 38"/>
              <a:gd name="T3" fmla="*/ 1 h 25"/>
              <a:gd name="T4" fmla="*/ 4 w 38"/>
              <a:gd name="T5" fmla="*/ 3 h 25"/>
              <a:gd name="T6" fmla="*/ 3 w 38"/>
              <a:gd name="T7" fmla="*/ 5 h 25"/>
              <a:gd name="T8" fmla="*/ 1 w 38"/>
              <a:gd name="T9" fmla="*/ 7 h 25"/>
              <a:gd name="T10" fmla="*/ 0 w 38"/>
              <a:gd name="T11" fmla="*/ 8 h 25"/>
              <a:gd name="T12" fmla="*/ 0 w 38"/>
              <a:gd name="T13" fmla="*/ 9 h 25"/>
              <a:gd name="T14" fmla="*/ 0 w 38"/>
              <a:gd name="T15" fmla="*/ 10 h 25"/>
              <a:gd name="T16" fmla="*/ 0 w 38"/>
              <a:gd name="T17" fmla="*/ 13 h 25"/>
              <a:gd name="T18" fmla="*/ 0 w 38"/>
              <a:gd name="T19" fmla="*/ 14 h 25"/>
              <a:gd name="T20" fmla="*/ 0 w 38"/>
              <a:gd name="T21" fmla="*/ 15 h 25"/>
              <a:gd name="T22" fmla="*/ 0 w 38"/>
              <a:gd name="T23" fmla="*/ 17 h 25"/>
              <a:gd name="T24" fmla="*/ 1 w 38"/>
              <a:gd name="T25" fmla="*/ 18 h 25"/>
              <a:gd name="T26" fmla="*/ 3 w 38"/>
              <a:gd name="T27" fmla="*/ 21 h 25"/>
              <a:gd name="T28" fmla="*/ 4 w 38"/>
              <a:gd name="T29" fmla="*/ 22 h 25"/>
              <a:gd name="T30" fmla="*/ 6 w 38"/>
              <a:gd name="T31" fmla="*/ 24 h 25"/>
              <a:gd name="T32" fmla="*/ 14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4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4" y="0"/>
                </a:moveTo>
                <a:lnTo>
                  <a:pt x="6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1"/>
                </a:lnTo>
                <a:lnTo>
                  <a:pt x="4" y="22"/>
                </a:lnTo>
                <a:lnTo>
                  <a:pt x="6" y="24"/>
                </a:lnTo>
                <a:lnTo>
                  <a:pt x="14" y="24"/>
                </a:lnTo>
                <a:lnTo>
                  <a:pt x="37" y="24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61" name="Freeform 205"/>
          <p:cNvSpPr>
            <a:spLocks/>
          </p:cNvSpPr>
          <p:nvPr/>
        </p:nvSpPr>
        <p:spPr bwMode="auto">
          <a:xfrm>
            <a:off x="2147888" y="1995488"/>
            <a:ext cx="41275" cy="38100"/>
          </a:xfrm>
          <a:custGeom>
            <a:avLst/>
            <a:gdLst>
              <a:gd name="T0" fmla="*/ 29 w 30"/>
              <a:gd name="T1" fmla="*/ 13 h 25"/>
              <a:gd name="T2" fmla="*/ 26 w 30"/>
              <a:gd name="T3" fmla="*/ 7 h 25"/>
              <a:gd name="T4" fmla="*/ 25 w 30"/>
              <a:gd name="T5" fmla="*/ 3 h 25"/>
              <a:gd name="T6" fmla="*/ 24 w 30"/>
              <a:gd name="T7" fmla="*/ 2 h 25"/>
              <a:gd name="T8" fmla="*/ 22 w 30"/>
              <a:gd name="T9" fmla="*/ 1 h 25"/>
              <a:gd name="T10" fmla="*/ 20 w 30"/>
              <a:gd name="T11" fmla="*/ 0 h 25"/>
              <a:gd name="T12" fmla="*/ 18 w 30"/>
              <a:gd name="T13" fmla="*/ 0 h 25"/>
              <a:gd name="T14" fmla="*/ 17 w 30"/>
              <a:gd name="T15" fmla="*/ 0 h 25"/>
              <a:gd name="T16" fmla="*/ 15 w 30"/>
              <a:gd name="T17" fmla="*/ 0 h 25"/>
              <a:gd name="T18" fmla="*/ 13 w 30"/>
              <a:gd name="T19" fmla="*/ 0 h 25"/>
              <a:gd name="T20" fmla="*/ 11 w 30"/>
              <a:gd name="T21" fmla="*/ 0 h 25"/>
              <a:gd name="T22" fmla="*/ 9 w 30"/>
              <a:gd name="T23" fmla="*/ 0 h 25"/>
              <a:gd name="T24" fmla="*/ 7 w 30"/>
              <a:gd name="T25" fmla="*/ 1 h 25"/>
              <a:gd name="T26" fmla="*/ 5 w 30"/>
              <a:gd name="T27" fmla="*/ 2 h 25"/>
              <a:gd name="T28" fmla="*/ 3 w 30"/>
              <a:gd name="T29" fmla="*/ 3 h 25"/>
              <a:gd name="T30" fmla="*/ 1 w 30"/>
              <a:gd name="T31" fmla="*/ 7 h 25"/>
              <a:gd name="T32" fmla="*/ 0 w 30"/>
              <a:gd name="T33" fmla="*/ 13 h 25"/>
              <a:gd name="T34" fmla="*/ 0 w 30"/>
              <a:gd name="T35" fmla="*/ 24 h 25"/>
              <a:gd name="T36" fmla="*/ 29 w 30"/>
              <a:gd name="T37" fmla="*/ 24 h 25"/>
              <a:gd name="T38" fmla="*/ 29 w 30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5">
                <a:moveTo>
                  <a:pt x="29" y="13"/>
                </a:moveTo>
                <a:lnTo>
                  <a:pt x="26" y="7"/>
                </a:lnTo>
                <a:lnTo>
                  <a:pt x="25" y="3"/>
                </a:lnTo>
                <a:lnTo>
                  <a:pt x="24" y="2"/>
                </a:lnTo>
                <a:lnTo>
                  <a:pt x="22" y="1"/>
                </a:lnTo>
                <a:lnTo>
                  <a:pt x="20" y="0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0"/>
                </a:lnTo>
                <a:lnTo>
                  <a:pt x="7" y="1"/>
                </a:lnTo>
                <a:lnTo>
                  <a:pt x="5" y="2"/>
                </a:lnTo>
                <a:lnTo>
                  <a:pt x="3" y="3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9" y="24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62" name="Freeform 206"/>
          <p:cNvSpPr>
            <a:spLocks/>
          </p:cNvSpPr>
          <p:nvPr/>
        </p:nvSpPr>
        <p:spPr bwMode="auto">
          <a:xfrm>
            <a:off x="2147888" y="2012950"/>
            <a:ext cx="52387" cy="38100"/>
          </a:xfrm>
          <a:custGeom>
            <a:avLst/>
            <a:gdLst>
              <a:gd name="T0" fmla="*/ 14 w 38"/>
              <a:gd name="T1" fmla="*/ 0 h 25"/>
              <a:gd name="T2" fmla="*/ 6 w 38"/>
              <a:gd name="T3" fmla="*/ 1 h 25"/>
              <a:gd name="T4" fmla="*/ 5 w 38"/>
              <a:gd name="T5" fmla="*/ 3 h 25"/>
              <a:gd name="T6" fmla="*/ 3 w 38"/>
              <a:gd name="T7" fmla="*/ 4 h 25"/>
              <a:gd name="T8" fmla="*/ 1 w 38"/>
              <a:gd name="T9" fmla="*/ 7 h 25"/>
              <a:gd name="T10" fmla="*/ 1 w 38"/>
              <a:gd name="T11" fmla="*/ 8 h 25"/>
              <a:gd name="T12" fmla="*/ 0 w 38"/>
              <a:gd name="T13" fmla="*/ 9 h 25"/>
              <a:gd name="T14" fmla="*/ 0 w 38"/>
              <a:gd name="T15" fmla="*/ 11 h 25"/>
              <a:gd name="T16" fmla="*/ 0 w 38"/>
              <a:gd name="T17" fmla="*/ 12 h 25"/>
              <a:gd name="T18" fmla="*/ 0 w 38"/>
              <a:gd name="T19" fmla="*/ 14 h 25"/>
              <a:gd name="T20" fmla="*/ 0 w 38"/>
              <a:gd name="T21" fmla="*/ 15 h 25"/>
              <a:gd name="T22" fmla="*/ 1 w 38"/>
              <a:gd name="T23" fmla="*/ 16 h 25"/>
              <a:gd name="T24" fmla="*/ 1 w 38"/>
              <a:gd name="T25" fmla="*/ 17 h 25"/>
              <a:gd name="T26" fmla="*/ 3 w 38"/>
              <a:gd name="T27" fmla="*/ 20 h 25"/>
              <a:gd name="T28" fmla="*/ 5 w 38"/>
              <a:gd name="T29" fmla="*/ 21 h 25"/>
              <a:gd name="T30" fmla="*/ 6 w 38"/>
              <a:gd name="T31" fmla="*/ 23 h 25"/>
              <a:gd name="T32" fmla="*/ 14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4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4" y="0"/>
                </a:moveTo>
                <a:lnTo>
                  <a:pt x="6" y="1"/>
                </a:lnTo>
                <a:lnTo>
                  <a:pt x="5" y="3"/>
                </a:lnTo>
                <a:lnTo>
                  <a:pt x="3" y="4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3" y="20"/>
                </a:lnTo>
                <a:lnTo>
                  <a:pt x="5" y="21"/>
                </a:lnTo>
                <a:lnTo>
                  <a:pt x="6" y="23"/>
                </a:lnTo>
                <a:lnTo>
                  <a:pt x="14" y="24"/>
                </a:lnTo>
                <a:lnTo>
                  <a:pt x="37" y="24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63" name="Freeform 207"/>
          <p:cNvSpPr>
            <a:spLocks/>
          </p:cNvSpPr>
          <p:nvPr/>
        </p:nvSpPr>
        <p:spPr bwMode="auto">
          <a:xfrm>
            <a:off x="2179638" y="2012950"/>
            <a:ext cx="39687" cy="73025"/>
          </a:xfrm>
          <a:custGeom>
            <a:avLst/>
            <a:gdLst>
              <a:gd name="T0" fmla="*/ 28 w 29"/>
              <a:gd name="T1" fmla="*/ 12 h 48"/>
              <a:gd name="T2" fmla="*/ 25 w 29"/>
              <a:gd name="T3" fmla="*/ 7 h 48"/>
              <a:gd name="T4" fmla="*/ 24 w 29"/>
              <a:gd name="T5" fmla="*/ 4 h 48"/>
              <a:gd name="T6" fmla="*/ 23 w 29"/>
              <a:gd name="T7" fmla="*/ 3 h 48"/>
              <a:gd name="T8" fmla="*/ 20 w 29"/>
              <a:gd name="T9" fmla="*/ 1 h 48"/>
              <a:gd name="T10" fmla="*/ 19 w 29"/>
              <a:gd name="T11" fmla="*/ 1 h 48"/>
              <a:gd name="T12" fmla="*/ 18 w 29"/>
              <a:gd name="T13" fmla="*/ 1 h 48"/>
              <a:gd name="T14" fmla="*/ 17 w 29"/>
              <a:gd name="T15" fmla="*/ 0 h 48"/>
              <a:gd name="T16" fmla="*/ 14 w 29"/>
              <a:gd name="T17" fmla="*/ 0 h 48"/>
              <a:gd name="T18" fmla="*/ 13 w 29"/>
              <a:gd name="T19" fmla="*/ 0 h 48"/>
              <a:gd name="T20" fmla="*/ 10 w 29"/>
              <a:gd name="T21" fmla="*/ 1 h 48"/>
              <a:gd name="T22" fmla="*/ 9 w 29"/>
              <a:gd name="T23" fmla="*/ 1 h 48"/>
              <a:gd name="T24" fmla="*/ 6 w 29"/>
              <a:gd name="T25" fmla="*/ 1 h 48"/>
              <a:gd name="T26" fmla="*/ 5 w 29"/>
              <a:gd name="T27" fmla="*/ 3 h 48"/>
              <a:gd name="T28" fmla="*/ 4 w 29"/>
              <a:gd name="T29" fmla="*/ 4 h 48"/>
              <a:gd name="T30" fmla="*/ 3 w 29"/>
              <a:gd name="T31" fmla="*/ 7 h 48"/>
              <a:gd name="T32" fmla="*/ 0 w 29"/>
              <a:gd name="T33" fmla="*/ 12 h 48"/>
              <a:gd name="T34" fmla="*/ 0 w 29"/>
              <a:gd name="T35" fmla="*/ 47 h 48"/>
              <a:gd name="T36" fmla="*/ 28 w 29"/>
              <a:gd name="T37" fmla="*/ 47 h 48"/>
              <a:gd name="T38" fmla="*/ 28 w 29"/>
              <a:gd name="T39" fmla="*/ 1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48">
                <a:moveTo>
                  <a:pt x="28" y="12"/>
                </a:moveTo>
                <a:lnTo>
                  <a:pt x="25" y="7"/>
                </a:lnTo>
                <a:lnTo>
                  <a:pt x="24" y="4"/>
                </a:lnTo>
                <a:lnTo>
                  <a:pt x="23" y="3"/>
                </a:lnTo>
                <a:lnTo>
                  <a:pt x="20" y="1"/>
                </a:lnTo>
                <a:lnTo>
                  <a:pt x="19" y="1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lnTo>
                  <a:pt x="13" y="0"/>
                </a:lnTo>
                <a:lnTo>
                  <a:pt x="10" y="1"/>
                </a:lnTo>
                <a:lnTo>
                  <a:pt x="9" y="1"/>
                </a:lnTo>
                <a:lnTo>
                  <a:pt x="6" y="1"/>
                </a:lnTo>
                <a:lnTo>
                  <a:pt x="5" y="3"/>
                </a:lnTo>
                <a:lnTo>
                  <a:pt x="4" y="4"/>
                </a:lnTo>
                <a:lnTo>
                  <a:pt x="3" y="7"/>
                </a:lnTo>
                <a:lnTo>
                  <a:pt x="0" y="12"/>
                </a:lnTo>
                <a:lnTo>
                  <a:pt x="0" y="47"/>
                </a:lnTo>
                <a:lnTo>
                  <a:pt x="28" y="47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64" name="Freeform 208"/>
          <p:cNvSpPr>
            <a:spLocks/>
          </p:cNvSpPr>
          <p:nvPr/>
        </p:nvSpPr>
        <p:spPr bwMode="auto">
          <a:xfrm>
            <a:off x="2179638" y="2066925"/>
            <a:ext cx="85725" cy="39688"/>
          </a:xfrm>
          <a:custGeom>
            <a:avLst/>
            <a:gdLst>
              <a:gd name="T0" fmla="*/ 14 w 62"/>
              <a:gd name="T1" fmla="*/ 0 h 26"/>
              <a:gd name="T2" fmla="*/ 8 w 62"/>
              <a:gd name="T3" fmla="*/ 1 h 26"/>
              <a:gd name="T4" fmla="*/ 5 w 62"/>
              <a:gd name="T5" fmla="*/ 3 h 26"/>
              <a:gd name="T6" fmla="*/ 3 w 62"/>
              <a:gd name="T7" fmla="*/ 5 h 26"/>
              <a:gd name="T8" fmla="*/ 3 w 62"/>
              <a:gd name="T9" fmla="*/ 7 h 26"/>
              <a:gd name="T10" fmla="*/ 1 w 62"/>
              <a:gd name="T11" fmla="*/ 8 h 26"/>
              <a:gd name="T12" fmla="*/ 0 w 62"/>
              <a:gd name="T13" fmla="*/ 9 h 26"/>
              <a:gd name="T14" fmla="*/ 0 w 62"/>
              <a:gd name="T15" fmla="*/ 11 h 26"/>
              <a:gd name="T16" fmla="*/ 0 w 62"/>
              <a:gd name="T17" fmla="*/ 13 h 26"/>
              <a:gd name="T18" fmla="*/ 0 w 62"/>
              <a:gd name="T19" fmla="*/ 14 h 26"/>
              <a:gd name="T20" fmla="*/ 0 w 62"/>
              <a:gd name="T21" fmla="*/ 15 h 26"/>
              <a:gd name="T22" fmla="*/ 1 w 62"/>
              <a:gd name="T23" fmla="*/ 17 h 26"/>
              <a:gd name="T24" fmla="*/ 3 w 62"/>
              <a:gd name="T25" fmla="*/ 18 h 26"/>
              <a:gd name="T26" fmla="*/ 3 w 62"/>
              <a:gd name="T27" fmla="*/ 20 h 26"/>
              <a:gd name="T28" fmla="*/ 5 w 62"/>
              <a:gd name="T29" fmla="*/ 22 h 26"/>
              <a:gd name="T30" fmla="*/ 8 w 62"/>
              <a:gd name="T31" fmla="*/ 24 h 26"/>
              <a:gd name="T32" fmla="*/ 14 w 62"/>
              <a:gd name="T33" fmla="*/ 25 h 26"/>
              <a:gd name="T34" fmla="*/ 61 w 62"/>
              <a:gd name="T35" fmla="*/ 25 h 26"/>
              <a:gd name="T36" fmla="*/ 61 w 62"/>
              <a:gd name="T37" fmla="*/ 0 h 26"/>
              <a:gd name="T38" fmla="*/ 14 w 62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2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61" y="25"/>
                </a:lnTo>
                <a:lnTo>
                  <a:pt x="61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65" name="Freeform 209"/>
          <p:cNvSpPr>
            <a:spLocks/>
          </p:cNvSpPr>
          <p:nvPr/>
        </p:nvSpPr>
        <p:spPr bwMode="auto">
          <a:xfrm>
            <a:off x="2243138" y="2066925"/>
            <a:ext cx="39687" cy="38100"/>
          </a:xfrm>
          <a:custGeom>
            <a:avLst/>
            <a:gdLst>
              <a:gd name="T0" fmla="*/ 28 w 29"/>
              <a:gd name="T1" fmla="*/ 13 h 25"/>
              <a:gd name="T2" fmla="*/ 25 w 29"/>
              <a:gd name="T3" fmla="*/ 7 h 25"/>
              <a:gd name="T4" fmla="*/ 25 w 29"/>
              <a:gd name="T5" fmla="*/ 3 h 25"/>
              <a:gd name="T6" fmla="*/ 23 w 29"/>
              <a:gd name="T7" fmla="*/ 3 h 25"/>
              <a:gd name="T8" fmla="*/ 22 w 29"/>
              <a:gd name="T9" fmla="*/ 1 h 25"/>
              <a:gd name="T10" fmla="*/ 19 w 29"/>
              <a:gd name="T11" fmla="*/ 1 h 25"/>
              <a:gd name="T12" fmla="*/ 18 w 29"/>
              <a:gd name="T13" fmla="*/ 1 h 25"/>
              <a:gd name="T14" fmla="*/ 17 w 29"/>
              <a:gd name="T15" fmla="*/ 1 h 25"/>
              <a:gd name="T16" fmla="*/ 14 w 29"/>
              <a:gd name="T17" fmla="*/ 0 h 25"/>
              <a:gd name="T18" fmla="*/ 13 w 29"/>
              <a:gd name="T19" fmla="*/ 1 h 25"/>
              <a:gd name="T20" fmla="*/ 10 w 29"/>
              <a:gd name="T21" fmla="*/ 1 h 25"/>
              <a:gd name="T22" fmla="*/ 8 w 29"/>
              <a:gd name="T23" fmla="*/ 1 h 25"/>
              <a:gd name="T24" fmla="*/ 6 w 29"/>
              <a:gd name="T25" fmla="*/ 3 h 25"/>
              <a:gd name="T26" fmla="*/ 4 w 29"/>
              <a:gd name="T27" fmla="*/ 3 h 25"/>
              <a:gd name="T28" fmla="*/ 3 w 29"/>
              <a:gd name="T29" fmla="*/ 7 h 25"/>
              <a:gd name="T30" fmla="*/ 0 w 29"/>
              <a:gd name="T31" fmla="*/ 13 h 25"/>
              <a:gd name="T32" fmla="*/ 0 w 29"/>
              <a:gd name="T33" fmla="*/ 24 h 25"/>
              <a:gd name="T34" fmla="*/ 28 w 29"/>
              <a:gd name="T35" fmla="*/ 24 h 25"/>
              <a:gd name="T36" fmla="*/ 28 w 29"/>
              <a:gd name="T37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" h="25">
                <a:moveTo>
                  <a:pt x="28" y="13"/>
                </a:moveTo>
                <a:lnTo>
                  <a:pt x="25" y="7"/>
                </a:lnTo>
                <a:lnTo>
                  <a:pt x="25" y="3"/>
                </a:lnTo>
                <a:lnTo>
                  <a:pt x="23" y="3"/>
                </a:lnTo>
                <a:lnTo>
                  <a:pt x="22" y="1"/>
                </a:lnTo>
                <a:lnTo>
                  <a:pt x="19" y="1"/>
                </a:lnTo>
                <a:lnTo>
                  <a:pt x="18" y="1"/>
                </a:lnTo>
                <a:lnTo>
                  <a:pt x="17" y="1"/>
                </a:lnTo>
                <a:lnTo>
                  <a:pt x="14" y="0"/>
                </a:lnTo>
                <a:lnTo>
                  <a:pt x="13" y="1"/>
                </a:lnTo>
                <a:lnTo>
                  <a:pt x="10" y="1"/>
                </a:lnTo>
                <a:lnTo>
                  <a:pt x="8" y="1"/>
                </a:lnTo>
                <a:lnTo>
                  <a:pt x="6" y="3"/>
                </a:lnTo>
                <a:lnTo>
                  <a:pt x="4" y="3"/>
                </a:lnTo>
                <a:lnTo>
                  <a:pt x="3" y="7"/>
                </a:lnTo>
                <a:lnTo>
                  <a:pt x="0" y="13"/>
                </a:lnTo>
                <a:lnTo>
                  <a:pt x="0" y="24"/>
                </a:lnTo>
                <a:lnTo>
                  <a:pt x="28" y="24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66" name="Freeform 210"/>
          <p:cNvSpPr>
            <a:spLocks/>
          </p:cNvSpPr>
          <p:nvPr/>
        </p:nvSpPr>
        <p:spPr bwMode="auto">
          <a:xfrm>
            <a:off x="2243138" y="2084388"/>
            <a:ext cx="52387" cy="39687"/>
          </a:xfrm>
          <a:custGeom>
            <a:avLst/>
            <a:gdLst>
              <a:gd name="T0" fmla="*/ 14 w 38"/>
              <a:gd name="T1" fmla="*/ 0 h 26"/>
              <a:gd name="T2" fmla="*/ 8 w 38"/>
              <a:gd name="T3" fmla="*/ 1 h 26"/>
              <a:gd name="T4" fmla="*/ 5 w 38"/>
              <a:gd name="T5" fmla="*/ 2 h 26"/>
              <a:gd name="T6" fmla="*/ 3 w 38"/>
              <a:gd name="T7" fmla="*/ 5 h 26"/>
              <a:gd name="T8" fmla="*/ 3 w 38"/>
              <a:gd name="T9" fmla="*/ 6 h 26"/>
              <a:gd name="T10" fmla="*/ 1 w 38"/>
              <a:gd name="T11" fmla="*/ 7 h 26"/>
              <a:gd name="T12" fmla="*/ 0 w 38"/>
              <a:gd name="T13" fmla="*/ 8 h 26"/>
              <a:gd name="T14" fmla="*/ 0 w 38"/>
              <a:gd name="T15" fmla="*/ 11 h 26"/>
              <a:gd name="T16" fmla="*/ 0 w 38"/>
              <a:gd name="T17" fmla="*/ 12 h 26"/>
              <a:gd name="T18" fmla="*/ 0 w 38"/>
              <a:gd name="T19" fmla="*/ 14 h 26"/>
              <a:gd name="T20" fmla="*/ 0 w 38"/>
              <a:gd name="T21" fmla="*/ 15 h 26"/>
              <a:gd name="T22" fmla="*/ 1 w 38"/>
              <a:gd name="T23" fmla="*/ 18 h 26"/>
              <a:gd name="T24" fmla="*/ 3 w 38"/>
              <a:gd name="T25" fmla="*/ 19 h 26"/>
              <a:gd name="T26" fmla="*/ 3 w 38"/>
              <a:gd name="T27" fmla="*/ 20 h 26"/>
              <a:gd name="T28" fmla="*/ 5 w 38"/>
              <a:gd name="T29" fmla="*/ 21 h 26"/>
              <a:gd name="T30" fmla="*/ 8 w 38"/>
              <a:gd name="T31" fmla="*/ 24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5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1"/>
                </a:lnTo>
                <a:lnTo>
                  <a:pt x="8" y="24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67" name="Freeform 211"/>
          <p:cNvSpPr>
            <a:spLocks/>
          </p:cNvSpPr>
          <p:nvPr/>
        </p:nvSpPr>
        <p:spPr bwMode="auto">
          <a:xfrm>
            <a:off x="2274888" y="2084388"/>
            <a:ext cx="41275" cy="38100"/>
          </a:xfrm>
          <a:custGeom>
            <a:avLst/>
            <a:gdLst>
              <a:gd name="T0" fmla="*/ 29 w 30"/>
              <a:gd name="T1" fmla="*/ 12 h 25"/>
              <a:gd name="T2" fmla="*/ 26 w 30"/>
              <a:gd name="T3" fmla="*/ 6 h 25"/>
              <a:gd name="T4" fmla="*/ 25 w 30"/>
              <a:gd name="T5" fmla="*/ 4 h 25"/>
              <a:gd name="T6" fmla="*/ 23 w 30"/>
              <a:gd name="T7" fmla="*/ 2 h 25"/>
              <a:gd name="T8" fmla="*/ 21 w 30"/>
              <a:gd name="T9" fmla="*/ 1 h 25"/>
              <a:gd name="T10" fmla="*/ 19 w 30"/>
              <a:gd name="T11" fmla="*/ 0 h 25"/>
              <a:gd name="T12" fmla="*/ 18 w 30"/>
              <a:gd name="T13" fmla="*/ 0 h 25"/>
              <a:gd name="T14" fmla="*/ 16 w 30"/>
              <a:gd name="T15" fmla="*/ 0 h 25"/>
              <a:gd name="T16" fmla="*/ 14 w 30"/>
              <a:gd name="T17" fmla="*/ 0 h 25"/>
              <a:gd name="T18" fmla="*/ 13 w 30"/>
              <a:gd name="T19" fmla="*/ 0 h 25"/>
              <a:gd name="T20" fmla="*/ 10 w 30"/>
              <a:gd name="T21" fmla="*/ 0 h 25"/>
              <a:gd name="T22" fmla="*/ 9 w 30"/>
              <a:gd name="T23" fmla="*/ 0 h 25"/>
              <a:gd name="T24" fmla="*/ 8 w 30"/>
              <a:gd name="T25" fmla="*/ 1 h 25"/>
              <a:gd name="T26" fmla="*/ 6 w 30"/>
              <a:gd name="T27" fmla="*/ 2 h 25"/>
              <a:gd name="T28" fmla="*/ 4 w 30"/>
              <a:gd name="T29" fmla="*/ 4 h 25"/>
              <a:gd name="T30" fmla="*/ 3 w 30"/>
              <a:gd name="T31" fmla="*/ 6 h 25"/>
              <a:gd name="T32" fmla="*/ 0 w 30"/>
              <a:gd name="T33" fmla="*/ 12 h 25"/>
              <a:gd name="T34" fmla="*/ 0 w 30"/>
              <a:gd name="T35" fmla="*/ 24 h 25"/>
              <a:gd name="T36" fmla="*/ 29 w 30"/>
              <a:gd name="T37" fmla="*/ 24 h 25"/>
              <a:gd name="T38" fmla="*/ 29 w 30"/>
              <a:gd name="T39" fmla="*/ 1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5">
                <a:moveTo>
                  <a:pt x="29" y="12"/>
                </a:moveTo>
                <a:lnTo>
                  <a:pt x="26" y="6"/>
                </a:lnTo>
                <a:lnTo>
                  <a:pt x="25" y="4"/>
                </a:lnTo>
                <a:lnTo>
                  <a:pt x="23" y="2"/>
                </a:lnTo>
                <a:lnTo>
                  <a:pt x="21" y="1"/>
                </a:lnTo>
                <a:lnTo>
                  <a:pt x="19" y="0"/>
                </a:lnTo>
                <a:lnTo>
                  <a:pt x="18" y="0"/>
                </a:lnTo>
                <a:lnTo>
                  <a:pt x="16" y="0"/>
                </a:lnTo>
                <a:lnTo>
                  <a:pt x="14" y="0"/>
                </a:lnTo>
                <a:lnTo>
                  <a:pt x="13" y="0"/>
                </a:lnTo>
                <a:lnTo>
                  <a:pt x="10" y="0"/>
                </a:lnTo>
                <a:lnTo>
                  <a:pt x="9" y="0"/>
                </a:lnTo>
                <a:lnTo>
                  <a:pt x="8" y="1"/>
                </a:lnTo>
                <a:lnTo>
                  <a:pt x="6" y="2"/>
                </a:lnTo>
                <a:lnTo>
                  <a:pt x="4" y="4"/>
                </a:lnTo>
                <a:lnTo>
                  <a:pt x="3" y="6"/>
                </a:lnTo>
                <a:lnTo>
                  <a:pt x="0" y="12"/>
                </a:lnTo>
                <a:lnTo>
                  <a:pt x="0" y="24"/>
                </a:lnTo>
                <a:lnTo>
                  <a:pt x="29" y="24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68" name="Freeform 212"/>
          <p:cNvSpPr>
            <a:spLocks/>
          </p:cNvSpPr>
          <p:nvPr/>
        </p:nvSpPr>
        <p:spPr bwMode="auto">
          <a:xfrm>
            <a:off x="2274888" y="2103438"/>
            <a:ext cx="53975" cy="41275"/>
          </a:xfrm>
          <a:custGeom>
            <a:avLst/>
            <a:gdLst>
              <a:gd name="T0" fmla="*/ 14 w 39"/>
              <a:gd name="T1" fmla="*/ 0 h 27"/>
              <a:gd name="T2" fmla="*/ 8 w 39"/>
              <a:gd name="T3" fmla="*/ 1 h 27"/>
              <a:gd name="T4" fmla="*/ 5 w 39"/>
              <a:gd name="T5" fmla="*/ 4 h 27"/>
              <a:gd name="T6" fmla="*/ 3 w 39"/>
              <a:gd name="T7" fmla="*/ 5 h 27"/>
              <a:gd name="T8" fmla="*/ 3 w 39"/>
              <a:gd name="T9" fmla="*/ 6 h 27"/>
              <a:gd name="T10" fmla="*/ 1 w 39"/>
              <a:gd name="T11" fmla="*/ 8 h 27"/>
              <a:gd name="T12" fmla="*/ 1 w 39"/>
              <a:gd name="T13" fmla="*/ 9 h 27"/>
              <a:gd name="T14" fmla="*/ 0 w 39"/>
              <a:gd name="T15" fmla="*/ 12 h 27"/>
              <a:gd name="T16" fmla="*/ 0 w 39"/>
              <a:gd name="T17" fmla="*/ 14 h 27"/>
              <a:gd name="T18" fmla="*/ 1 w 39"/>
              <a:gd name="T19" fmla="*/ 15 h 27"/>
              <a:gd name="T20" fmla="*/ 1 w 39"/>
              <a:gd name="T21" fmla="*/ 18 h 27"/>
              <a:gd name="T22" fmla="*/ 3 w 39"/>
              <a:gd name="T23" fmla="*/ 19 h 27"/>
              <a:gd name="T24" fmla="*/ 3 w 39"/>
              <a:gd name="T25" fmla="*/ 21 h 27"/>
              <a:gd name="T26" fmla="*/ 5 w 39"/>
              <a:gd name="T27" fmla="*/ 22 h 27"/>
              <a:gd name="T28" fmla="*/ 8 w 39"/>
              <a:gd name="T29" fmla="*/ 25 h 27"/>
              <a:gd name="T30" fmla="*/ 14 w 39"/>
              <a:gd name="T31" fmla="*/ 26 h 27"/>
              <a:gd name="T32" fmla="*/ 38 w 39"/>
              <a:gd name="T33" fmla="*/ 26 h 27"/>
              <a:gd name="T34" fmla="*/ 38 w 39"/>
              <a:gd name="T35" fmla="*/ 0 h 27"/>
              <a:gd name="T36" fmla="*/ 14 w 39"/>
              <a:gd name="T3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" h="27">
                <a:moveTo>
                  <a:pt x="14" y="0"/>
                </a:moveTo>
                <a:lnTo>
                  <a:pt x="8" y="1"/>
                </a:lnTo>
                <a:lnTo>
                  <a:pt x="5" y="4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2"/>
                </a:lnTo>
                <a:lnTo>
                  <a:pt x="0" y="14"/>
                </a:lnTo>
                <a:lnTo>
                  <a:pt x="1" y="15"/>
                </a:lnTo>
                <a:lnTo>
                  <a:pt x="1" y="18"/>
                </a:lnTo>
                <a:lnTo>
                  <a:pt x="3" y="19"/>
                </a:lnTo>
                <a:lnTo>
                  <a:pt x="3" y="21"/>
                </a:lnTo>
                <a:lnTo>
                  <a:pt x="5" y="22"/>
                </a:lnTo>
                <a:lnTo>
                  <a:pt x="8" y="25"/>
                </a:lnTo>
                <a:lnTo>
                  <a:pt x="14" y="26"/>
                </a:lnTo>
                <a:lnTo>
                  <a:pt x="38" y="26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69" name="Freeform 213"/>
          <p:cNvSpPr>
            <a:spLocks/>
          </p:cNvSpPr>
          <p:nvPr/>
        </p:nvSpPr>
        <p:spPr bwMode="auto">
          <a:xfrm>
            <a:off x="2305050" y="2103438"/>
            <a:ext cx="42863" cy="55562"/>
          </a:xfrm>
          <a:custGeom>
            <a:avLst/>
            <a:gdLst>
              <a:gd name="T0" fmla="*/ 30 w 31"/>
              <a:gd name="T1" fmla="*/ 11 h 36"/>
              <a:gd name="T2" fmla="*/ 27 w 31"/>
              <a:gd name="T3" fmla="*/ 6 h 36"/>
              <a:gd name="T4" fmla="*/ 26 w 31"/>
              <a:gd name="T5" fmla="*/ 3 h 36"/>
              <a:gd name="T6" fmla="*/ 23 w 31"/>
              <a:gd name="T7" fmla="*/ 2 h 36"/>
              <a:gd name="T8" fmla="*/ 22 w 31"/>
              <a:gd name="T9" fmla="*/ 1 h 36"/>
              <a:gd name="T10" fmla="*/ 20 w 31"/>
              <a:gd name="T11" fmla="*/ 0 h 36"/>
              <a:gd name="T12" fmla="*/ 18 w 31"/>
              <a:gd name="T13" fmla="*/ 0 h 36"/>
              <a:gd name="T14" fmla="*/ 17 w 31"/>
              <a:gd name="T15" fmla="*/ 0 h 36"/>
              <a:gd name="T16" fmla="*/ 16 w 31"/>
              <a:gd name="T17" fmla="*/ 0 h 36"/>
              <a:gd name="T18" fmla="*/ 13 w 31"/>
              <a:gd name="T19" fmla="*/ 0 h 36"/>
              <a:gd name="T20" fmla="*/ 12 w 31"/>
              <a:gd name="T21" fmla="*/ 0 h 36"/>
              <a:gd name="T22" fmla="*/ 9 w 31"/>
              <a:gd name="T23" fmla="*/ 0 h 36"/>
              <a:gd name="T24" fmla="*/ 8 w 31"/>
              <a:gd name="T25" fmla="*/ 1 h 36"/>
              <a:gd name="T26" fmla="*/ 7 w 31"/>
              <a:gd name="T27" fmla="*/ 2 h 36"/>
              <a:gd name="T28" fmla="*/ 4 w 31"/>
              <a:gd name="T29" fmla="*/ 3 h 36"/>
              <a:gd name="T30" fmla="*/ 3 w 31"/>
              <a:gd name="T31" fmla="*/ 6 h 36"/>
              <a:gd name="T32" fmla="*/ 0 w 31"/>
              <a:gd name="T33" fmla="*/ 11 h 36"/>
              <a:gd name="T34" fmla="*/ 0 w 31"/>
              <a:gd name="T35" fmla="*/ 35 h 36"/>
              <a:gd name="T36" fmla="*/ 30 w 31"/>
              <a:gd name="T37" fmla="*/ 35 h 36"/>
              <a:gd name="T38" fmla="*/ 30 w 31"/>
              <a:gd name="T39" fmla="*/ 1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" h="36">
                <a:moveTo>
                  <a:pt x="30" y="11"/>
                </a:moveTo>
                <a:lnTo>
                  <a:pt x="27" y="6"/>
                </a:lnTo>
                <a:lnTo>
                  <a:pt x="26" y="3"/>
                </a:lnTo>
                <a:lnTo>
                  <a:pt x="23" y="2"/>
                </a:lnTo>
                <a:lnTo>
                  <a:pt x="22" y="1"/>
                </a:lnTo>
                <a:lnTo>
                  <a:pt x="20" y="0"/>
                </a:lnTo>
                <a:lnTo>
                  <a:pt x="18" y="0"/>
                </a:lnTo>
                <a:lnTo>
                  <a:pt x="17" y="0"/>
                </a:lnTo>
                <a:lnTo>
                  <a:pt x="16" y="0"/>
                </a:lnTo>
                <a:lnTo>
                  <a:pt x="13" y="0"/>
                </a:lnTo>
                <a:lnTo>
                  <a:pt x="12" y="0"/>
                </a:lnTo>
                <a:lnTo>
                  <a:pt x="9" y="0"/>
                </a:lnTo>
                <a:lnTo>
                  <a:pt x="8" y="1"/>
                </a:ln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0" y="11"/>
                </a:lnTo>
                <a:lnTo>
                  <a:pt x="0" y="35"/>
                </a:lnTo>
                <a:lnTo>
                  <a:pt x="30" y="35"/>
                </a:lnTo>
                <a:lnTo>
                  <a:pt x="30" y="11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70" name="Freeform 214"/>
          <p:cNvSpPr>
            <a:spLocks/>
          </p:cNvSpPr>
          <p:nvPr/>
        </p:nvSpPr>
        <p:spPr bwMode="auto">
          <a:xfrm>
            <a:off x="2305050" y="2139950"/>
            <a:ext cx="53975" cy="38100"/>
          </a:xfrm>
          <a:custGeom>
            <a:avLst/>
            <a:gdLst>
              <a:gd name="T0" fmla="*/ 16 w 40"/>
              <a:gd name="T1" fmla="*/ 0 h 25"/>
              <a:gd name="T2" fmla="*/ 8 w 40"/>
              <a:gd name="T3" fmla="*/ 1 h 25"/>
              <a:gd name="T4" fmla="*/ 5 w 40"/>
              <a:gd name="T5" fmla="*/ 2 h 25"/>
              <a:gd name="T6" fmla="*/ 4 w 40"/>
              <a:gd name="T7" fmla="*/ 3 h 25"/>
              <a:gd name="T8" fmla="*/ 3 w 40"/>
              <a:gd name="T9" fmla="*/ 6 h 25"/>
              <a:gd name="T10" fmla="*/ 1 w 40"/>
              <a:gd name="T11" fmla="*/ 7 h 25"/>
              <a:gd name="T12" fmla="*/ 1 w 40"/>
              <a:gd name="T13" fmla="*/ 8 h 25"/>
              <a:gd name="T14" fmla="*/ 0 w 40"/>
              <a:gd name="T15" fmla="*/ 10 h 25"/>
              <a:gd name="T16" fmla="*/ 0 w 40"/>
              <a:gd name="T17" fmla="*/ 11 h 25"/>
              <a:gd name="T18" fmla="*/ 0 w 40"/>
              <a:gd name="T19" fmla="*/ 14 h 25"/>
              <a:gd name="T20" fmla="*/ 1 w 40"/>
              <a:gd name="T21" fmla="*/ 15 h 25"/>
              <a:gd name="T22" fmla="*/ 1 w 40"/>
              <a:gd name="T23" fmla="*/ 17 h 25"/>
              <a:gd name="T24" fmla="*/ 3 w 40"/>
              <a:gd name="T25" fmla="*/ 18 h 25"/>
              <a:gd name="T26" fmla="*/ 4 w 40"/>
              <a:gd name="T27" fmla="*/ 21 h 25"/>
              <a:gd name="T28" fmla="*/ 5 w 40"/>
              <a:gd name="T29" fmla="*/ 22 h 25"/>
              <a:gd name="T30" fmla="*/ 8 w 40"/>
              <a:gd name="T31" fmla="*/ 23 h 25"/>
              <a:gd name="T32" fmla="*/ 16 w 40"/>
              <a:gd name="T33" fmla="*/ 24 h 25"/>
              <a:gd name="T34" fmla="*/ 39 w 40"/>
              <a:gd name="T35" fmla="*/ 24 h 25"/>
              <a:gd name="T36" fmla="*/ 39 w 40"/>
              <a:gd name="T37" fmla="*/ 0 h 25"/>
              <a:gd name="T38" fmla="*/ 16 w 40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" h="25">
                <a:moveTo>
                  <a:pt x="16" y="0"/>
                </a:moveTo>
                <a:lnTo>
                  <a:pt x="8" y="1"/>
                </a:lnTo>
                <a:lnTo>
                  <a:pt x="5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4" y="21"/>
                </a:lnTo>
                <a:lnTo>
                  <a:pt x="5" y="22"/>
                </a:lnTo>
                <a:lnTo>
                  <a:pt x="8" y="23"/>
                </a:lnTo>
                <a:lnTo>
                  <a:pt x="16" y="24"/>
                </a:lnTo>
                <a:lnTo>
                  <a:pt x="39" y="24"/>
                </a:lnTo>
                <a:lnTo>
                  <a:pt x="39" y="0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71" name="Freeform 215"/>
          <p:cNvSpPr>
            <a:spLocks/>
          </p:cNvSpPr>
          <p:nvPr/>
        </p:nvSpPr>
        <p:spPr bwMode="auto">
          <a:xfrm>
            <a:off x="2336800" y="2139950"/>
            <a:ext cx="44450" cy="57150"/>
          </a:xfrm>
          <a:custGeom>
            <a:avLst/>
            <a:gdLst>
              <a:gd name="T0" fmla="*/ 31 w 32"/>
              <a:gd name="T1" fmla="*/ 12 h 37"/>
              <a:gd name="T2" fmla="*/ 28 w 32"/>
              <a:gd name="T3" fmla="*/ 6 h 37"/>
              <a:gd name="T4" fmla="*/ 27 w 32"/>
              <a:gd name="T5" fmla="*/ 3 h 37"/>
              <a:gd name="T6" fmla="*/ 24 w 32"/>
              <a:gd name="T7" fmla="*/ 2 h 37"/>
              <a:gd name="T8" fmla="*/ 23 w 32"/>
              <a:gd name="T9" fmla="*/ 1 h 37"/>
              <a:gd name="T10" fmla="*/ 20 w 32"/>
              <a:gd name="T11" fmla="*/ 0 h 37"/>
              <a:gd name="T12" fmla="*/ 19 w 32"/>
              <a:gd name="T13" fmla="*/ 0 h 37"/>
              <a:gd name="T14" fmla="*/ 18 w 32"/>
              <a:gd name="T15" fmla="*/ 0 h 37"/>
              <a:gd name="T16" fmla="*/ 16 w 32"/>
              <a:gd name="T17" fmla="*/ 0 h 37"/>
              <a:gd name="T18" fmla="*/ 13 w 32"/>
              <a:gd name="T19" fmla="*/ 0 h 37"/>
              <a:gd name="T20" fmla="*/ 12 w 32"/>
              <a:gd name="T21" fmla="*/ 0 h 37"/>
              <a:gd name="T22" fmla="*/ 9 w 32"/>
              <a:gd name="T23" fmla="*/ 0 h 37"/>
              <a:gd name="T24" fmla="*/ 8 w 32"/>
              <a:gd name="T25" fmla="*/ 1 h 37"/>
              <a:gd name="T26" fmla="*/ 7 w 32"/>
              <a:gd name="T27" fmla="*/ 2 h 37"/>
              <a:gd name="T28" fmla="*/ 4 w 32"/>
              <a:gd name="T29" fmla="*/ 3 h 37"/>
              <a:gd name="T30" fmla="*/ 3 w 32"/>
              <a:gd name="T31" fmla="*/ 6 h 37"/>
              <a:gd name="T32" fmla="*/ 0 w 32"/>
              <a:gd name="T33" fmla="*/ 12 h 37"/>
              <a:gd name="T34" fmla="*/ 0 w 32"/>
              <a:gd name="T35" fmla="*/ 36 h 37"/>
              <a:gd name="T36" fmla="*/ 31 w 32"/>
              <a:gd name="T37" fmla="*/ 36 h 37"/>
              <a:gd name="T38" fmla="*/ 31 w 32"/>
              <a:gd name="T39" fmla="*/ 1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2" h="37">
                <a:moveTo>
                  <a:pt x="31" y="12"/>
                </a:moveTo>
                <a:lnTo>
                  <a:pt x="28" y="6"/>
                </a:lnTo>
                <a:lnTo>
                  <a:pt x="27" y="3"/>
                </a:lnTo>
                <a:lnTo>
                  <a:pt x="24" y="2"/>
                </a:lnTo>
                <a:lnTo>
                  <a:pt x="23" y="1"/>
                </a:lnTo>
                <a:lnTo>
                  <a:pt x="20" y="0"/>
                </a:lnTo>
                <a:lnTo>
                  <a:pt x="19" y="0"/>
                </a:lnTo>
                <a:lnTo>
                  <a:pt x="18" y="0"/>
                </a:lnTo>
                <a:lnTo>
                  <a:pt x="16" y="0"/>
                </a:lnTo>
                <a:lnTo>
                  <a:pt x="13" y="0"/>
                </a:lnTo>
                <a:lnTo>
                  <a:pt x="12" y="0"/>
                </a:lnTo>
                <a:lnTo>
                  <a:pt x="9" y="0"/>
                </a:lnTo>
                <a:lnTo>
                  <a:pt x="8" y="1"/>
                </a:ln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0" y="12"/>
                </a:lnTo>
                <a:lnTo>
                  <a:pt x="0" y="36"/>
                </a:lnTo>
                <a:lnTo>
                  <a:pt x="31" y="36"/>
                </a:lnTo>
                <a:lnTo>
                  <a:pt x="31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72" name="Freeform 216"/>
          <p:cNvSpPr>
            <a:spLocks/>
          </p:cNvSpPr>
          <p:nvPr/>
        </p:nvSpPr>
        <p:spPr bwMode="auto">
          <a:xfrm>
            <a:off x="2336800" y="2173288"/>
            <a:ext cx="55563" cy="41275"/>
          </a:xfrm>
          <a:custGeom>
            <a:avLst/>
            <a:gdLst>
              <a:gd name="T0" fmla="*/ 16 w 40"/>
              <a:gd name="T1" fmla="*/ 0 h 27"/>
              <a:gd name="T2" fmla="*/ 8 w 40"/>
              <a:gd name="T3" fmla="*/ 1 h 27"/>
              <a:gd name="T4" fmla="*/ 5 w 40"/>
              <a:gd name="T5" fmla="*/ 4 h 27"/>
              <a:gd name="T6" fmla="*/ 4 w 40"/>
              <a:gd name="T7" fmla="*/ 5 h 27"/>
              <a:gd name="T8" fmla="*/ 3 w 40"/>
              <a:gd name="T9" fmla="*/ 6 h 27"/>
              <a:gd name="T10" fmla="*/ 1 w 40"/>
              <a:gd name="T11" fmla="*/ 8 h 27"/>
              <a:gd name="T12" fmla="*/ 1 w 40"/>
              <a:gd name="T13" fmla="*/ 9 h 27"/>
              <a:gd name="T14" fmla="*/ 1 w 40"/>
              <a:gd name="T15" fmla="*/ 12 h 27"/>
              <a:gd name="T16" fmla="*/ 0 w 40"/>
              <a:gd name="T17" fmla="*/ 13 h 27"/>
              <a:gd name="T18" fmla="*/ 1 w 40"/>
              <a:gd name="T19" fmla="*/ 15 h 27"/>
              <a:gd name="T20" fmla="*/ 1 w 40"/>
              <a:gd name="T21" fmla="*/ 18 h 27"/>
              <a:gd name="T22" fmla="*/ 3 w 40"/>
              <a:gd name="T23" fmla="*/ 19 h 27"/>
              <a:gd name="T24" fmla="*/ 4 w 40"/>
              <a:gd name="T25" fmla="*/ 21 h 27"/>
              <a:gd name="T26" fmla="*/ 5 w 40"/>
              <a:gd name="T27" fmla="*/ 22 h 27"/>
              <a:gd name="T28" fmla="*/ 8 w 40"/>
              <a:gd name="T29" fmla="*/ 25 h 27"/>
              <a:gd name="T30" fmla="*/ 16 w 40"/>
              <a:gd name="T31" fmla="*/ 26 h 27"/>
              <a:gd name="T32" fmla="*/ 39 w 40"/>
              <a:gd name="T33" fmla="*/ 26 h 27"/>
              <a:gd name="T34" fmla="*/ 39 w 40"/>
              <a:gd name="T35" fmla="*/ 0 h 27"/>
              <a:gd name="T36" fmla="*/ 16 w 40"/>
              <a:gd name="T3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0" h="27">
                <a:moveTo>
                  <a:pt x="16" y="0"/>
                </a:moveTo>
                <a:lnTo>
                  <a:pt x="8" y="1"/>
                </a:lnTo>
                <a:lnTo>
                  <a:pt x="5" y="4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1" y="12"/>
                </a:lnTo>
                <a:lnTo>
                  <a:pt x="0" y="13"/>
                </a:lnTo>
                <a:lnTo>
                  <a:pt x="1" y="15"/>
                </a:lnTo>
                <a:lnTo>
                  <a:pt x="1" y="18"/>
                </a:lnTo>
                <a:lnTo>
                  <a:pt x="3" y="19"/>
                </a:lnTo>
                <a:lnTo>
                  <a:pt x="4" y="21"/>
                </a:lnTo>
                <a:lnTo>
                  <a:pt x="5" y="22"/>
                </a:lnTo>
                <a:lnTo>
                  <a:pt x="8" y="25"/>
                </a:lnTo>
                <a:lnTo>
                  <a:pt x="16" y="26"/>
                </a:lnTo>
                <a:lnTo>
                  <a:pt x="39" y="26"/>
                </a:lnTo>
                <a:lnTo>
                  <a:pt x="39" y="0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73" name="Freeform 217"/>
          <p:cNvSpPr>
            <a:spLocks/>
          </p:cNvSpPr>
          <p:nvPr/>
        </p:nvSpPr>
        <p:spPr bwMode="auto">
          <a:xfrm>
            <a:off x="2368550" y="2173288"/>
            <a:ext cx="41275" cy="41275"/>
          </a:xfrm>
          <a:custGeom>
            <a:avLst/>
            <a:gdLst>
              <a:gd name="T0" fmla="*/ 29 w 30"/>
              <a:gd name="T1" fmla="*/ 13 h 26"/>
              <a:gd name="T2" fmla="*/ 26 w 30"/>
              <a:gd name="T3" fmla="*/ 6 h 26"/>
              <a:gd name="T4" fmla="*/ 25 w 30"/>
              <a:gd name="T5" fmla="*/ 4 h 26"/>
              <a:gd name="T6" fmla="*/ 23 w 30"/>
              <a:gd name="T7" fmla="*/ 4 h 26"/>
              <a:gd name="T8" fmla="*/ 23 w 30"/>
              <a:gd name="T9" fmla="*/ 2 h 26"/>
              <a:gd name="T10" fmla="*/ 20 w 30"/>
              <a:gd name="T11" fmla="*/ 0 h 26"/>
              <a:gd name="T12" fmla="*/ 19 w 30"/>
              <a:gd name="T13" fmla="*/ 0 h 26"/>
              <a:gd name="T14" fmla="*/ 16 w 30"/>
              <a:gd name="T15" fmla="*/ 0 h 26"/>
              <a:gd name="T16" fmla="*/ 15 w 30"/>
              <a:gd name="T17" fmla="*/ 0 h 26"/>
              <a:gd name="T18" fmla="*/ 13 w 30"/>
              <a:gd name="T19" fmla="*/ 0 h 26"/>
              <a:gd name="T20" fmla="*/ 11 w 30"/>
              <a:gd name="T21" fmla="*/ 0 h 26"/>
              <a:gd name="T22" fmla="*/ 9 w 30"/>
              <a:gd name="T23" fmla="*/ 0 h 26"/>
              <a:gd name="T24" fmla="*/ 8 w 30"/>
              <a:gd name="T25" fmla="*/ 2 h 26"/>
              <a:gd name="T26" fmla="*/ 6 w 30"/>
              <a:gd name="T27" fmla="*/ 4 h 26"/>
              <a:gd name="T28" fmla="*/ 4 w 30"/>
              <a:gd name="T29" fmla="*/ 4 h 26"/>
              <a:gd name="T30" fmla="*/ 3 w 30"/>
              <a:gd name="T31" fmla="*/ 6 h 26"/>
              <a:gd name="T32" fmla="*/ 0 w 30"/>
              <a:gd name="T33" fmla="*/ 13 h 26"/>
              <a:gd name="T34" fmla="*/ 0 w 30"/>
              <a:gd name="T35" fmla="*/ 25 h 26"/>
              <a:gd name="T36" fmla="*/ 29 w 30"/>
              <a:gd name="T37" fmla="*/ 25 h 26"/>
              <a:gd name="T38" fmla="*/ 29 w 30"/>
              <a:gd name="T39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6">
                <a:moveTo>
                  <a:pt x="29" y="13"/>
                </a:moveTo>
                <a:lnTo>
                  <a:pt x="26" y="6"/>
                </a:lnTo>
                <a:lnTo>
                  <a:pt x="25" y="4"/>
                </a:lnTo>
                <a:lnTo>
                  <a:pt x="23" y="4"/>
                </a:lnTo>
                <a:lnTo>
                  <a:pt x="23" y="2"/>
                </a:lnTo>
                <a:lnTo>
                  <a:pt x="20" y="0"/>
                </a:ln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0"/>
                </a:lnTo>
                <a:lnTo>
                  <a:pt x="8" y="2"/>
                </a:lnTo>
                <a:lnTo>
                  <a:pt x="6" y="4"/>
                </a:lnTo>
                <a:lnTo>
                  <a:pt x="4" y="4"/>
                </a:lnTo>
                <a:lnTo>
                  <a:pt x="3" y="6"/>
                </a:lnTo>
                <a:lnTo>
                  <a:pt x="0" y="13"/>
                </a:lnTo>
                <a:lnTo>
                  <a:pt x="0" y="25"/>
                </a:lnTo>
                <a:lnTo>
                  <a:pt x="29" y="25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74" name="Freeform 218"/>
          <p:cNvSpPr>
            <a:spLocks/>
          </p:cNvSpPr>
          <p:nvPr/>
        </p:nvSpPr>
        <p:spPr bwMode="auto">
          <a:xfrm>
            <a:off x="2368550" y="2192338"/>
            <a:ext cx="85725" cy="41275"/>
          </a:xfrm>
          <a:custGeom>
            <a:avLst/>
            <a:gdLst>
              <a:gd name="T0" fmla="*/ 15 w 62"/>
              <a:gd name="T1" fmla="*/ 0 h 27"/>
              <a:gd name="T2" fmla="*/ 8 w 62"/>
              <a:gd name="T3" fmla="*/ 2 h 27"/>
              <a:gd name="T4" fmla="*/ 6 w 62"/>
              <a:gd name="T5" fmla="*/ 4 h 27"/>
              <a:gd name="T6" fmla="*/ 4 w 62"/>
              <a:gd name="T7" fmla="*/ 6 h 27"/>
              <a:gd name="T8" fmla="*/ 3 w 62"/>
              <a:gd name="T9" fmla="*/ 7 h 27"/>
              <a:gd name="T10" fmla="*/ 3 w 62"/>
              <a:gd name="T11" fmla="*/ 8 h 27"/>
              <a:gd name="T12" fmla="*/ 1 w 62"/>
              <a:gd name="T13" fmla="*/ 9 h 27"/>
              <a:gd name="T14" fmla="*/ 0 w 62"/>
              <a:gd name="T15" fmla="*/ 12 h 27"/>
              <a:gd name="T16" fmla="*/ 0 w 62"/>
              <a:gd name="T17" fmla="*/ 13 h 27"/>
              <a:gd name="T18" fmla="*/ 0 w 62"/>
              <a:gd name="T19" fmla="*/ 15 h 27"/>
              <a:gd name="T20" fmla="*/ 1 w 62"/>
              <a:gd name="T21" fmla="*/ 17 h 27"/>
              <a:gd name="T22" fmla="*/ 3 w 62"/>
              <a:gd name="T23" fmla="*/ 19 h 27"/>
              <a:gd name="T24" fmla="*/ 3 w 62"/>
              <a:gd name="T25" fmla="*/ 20 h 27"/>
              <a:gd name="T26" fmla="*/ 4 w 62"/>
              <a:gd name="T27" fmla="*/ 21 h 27"/>
              <a:gd name="T28" fmla="*/ 6 w 62"/>
              <a:gd name="T29" fmla="*/ 22 h 27"/>
              <a:gd name="T30" fmla="*/ 8 w 62"/>
              <a:gd name="T31" fmla="*/ 25 h 27"/>
              <a:gd name="T32" fmla="*/ 15 w 62"/>
              <a:gd name="T33" fmla="*/ 26 h 27"/>
              <a:gd name="T34" fmla="*/ 61 w 62"/>
              <a:gd name="T35" fmla="*/ 26 h 27"/>
              <a:gd name="T36" fmla="*/ 61 w 62"/>
              <a:gd name="T37" fmla="*/ 0 h 27"/>
              <a:gd name="T38" fmla="*/ 15 w 62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2" h="27">
                <a:moveTo>
                  <a:pt x="15" y="0"/>
                </a:moveTo>
                <a:lnTo>
                  <a:pt x="8" y="2"/>
                </a:lnTo>
                <a:lnTo>
                  <a:pt x="6" y="4"/>
                </a:lnTo>
                <a:lnTo>
                  <a:pt x="4" y="6"/>
                </a:lnTo>
                <a:lnTo>
                  <a:pt x="3" y="7"/>
                </a:lnTo>
                <a:lnTo>
                  <a:pt x="3" y="8"/>
                </a:lnTo>
                <a:lnTo>
                  <a:pt x="1" y="9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4" y="21"/>
                </a:lnTo>
                <a:lnTo>
                  <a:pt x="6" y="22"/>
                </a:lnTo>
                <a:lnTo>
                  <a:pt x="8" y="25"/>
                </a:lnTo>
                <a:lnTo>
                  <a:pt x="15" y="26"/>
                </a:lnTo>
                <a:lnTo>
                  <a:pt x="61" y="26"/>
                </a:lnTo>
                <a:lnTo>
                  <a:pt x="61" y="0"/>
                </a:lnTo>
                <a:lnTo>
                  <a:pt x="15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75" name="Freeform 219"/>
          <p:cNvSpPr>
            <a:spLocks/>
          </p:cNvSpPr>
          <p:nvPr/>
        </p:nvSpPr>
        <p:spPr bwMode="auto">
          <a:xfrm>
            <a:off x="2433638" y="2192338"/>
            <a:ext cx="39687" cy="58737"/>
          </a:xfrm>
          <a:custGeom>
            <a:avLst/>
            <a:gdLst>
              <a:gd name="T0" fmla="*/ 28 w 29"/>
              <a:gd name="T1" fmla="*/ 13 h 38"/>
              <a:gd name="T2" fmla="*/ 27 w 29"/>
              <a:gd name="T3" fmla="*/ 7 h 38"/>
              <a:gd name="T4" fmla="*/ 24 w 29"/>
              <a:gd name="T5" fmla="*/ 5 h 38"/>
              <a:gd name="T6" fmla="*/ 23 w 29"/>
              <a:gd name="T7" fmla="*/ 3 h 38"/>
              <a:gd name="T8" fmla="*/ 22 w 29"/>
              <a:gd name="T9" fmla="*/ 2 h 38"/>
              <a:gd name="T10" fmla="*/ 19 w 29"/>
              <a:gd name="T11" fmla="*/ 1 h 38"/>
              <a:gd name="T12" fmla="*/ 18 w 29"/>
              <a:gd name="T13" fmla="*/ 0 h 38"/>
              <a:gd name="T14" fmla="*/ 15 w 29"/>
              <a:gd name="T15" fmla="*/ 0 h 38"/>
              <a:gd name="T16" fmla="*/ 14 w 29"/>
              <a:gd name="T17" fmla="*/ 0 h 38"/>
              <a:gd name="T18" fmla="*/ 11 w 29"/>
              <a:gd name="T19" fmla="*/ 0 h 38"/>
              <a:gd name="T20" fmla="*/ 10 w 29"/>
              <a:gd name="T21" fmla="*/ 0 h 38"/>
              <a:gd name="T22" fmla="*/ 8 w 29"/>
              <a:gd name="T23" fmla="*/ 1 h 38"/>
              <a:gd name="T24" fmla="*/ 6 w 29"/>
              <a:gd name="T25" fmla="*/ 2 h 38"/>
              <a:gd name="T26" fmla="*/ 5 w 29"/>
              <a:gd name="T27" fmla="*/ 3 h 38"/>
              <a:gd name="T28" fmla="*/ 3 w 29"/>
              <a:gd name="T29" fmla="*/ 5 h 38"/>
              <a:gd name="T30" fmla="*/ 1 w 29"/>
              <a:gd name="T31" fmla="*/ 7 h 38"/>
              <a:gd name="T32" fmla="*/ 0 w 29"/>
              <a:gd name="T33" fmla="*/ 13 h 38"/>
              <a:gd name="T34" fmla="*/ 0 w 29"/>
              <a:gd name="T35" fmla="*/ 37 h 38"/>
              <a:gd name="T36" fmla="*/ 28 w 29"/>
              <a:gd name="T37" fmla="*/ 37 h 38"/>
              <a:gd name="T38" fmla="*/ 28 w 29"/>
              <a:gd name="T39" fmla="*/ 13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38">
                <a:moveTo>
                  <a:pt x="28" y="13"/>
                </a:moveTo>
                <a:lnTo>
                  <a:pt x="27" y="7"/>
                </a:lnTo>
                <a:lnTo>
                  <a:pt x="24" y="5"/>
                </a:lnTo>
                <a:lnTo>
                  <a:pt x="23" y="3"/>
                </a:lnTo>
                <a:lnTo>
                  <a:pt x="22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0"/>
                </a:lnTo>
                <a:lnTo>
                  <a:pt x="8" y="1"/>
                </a:lnTo>
                <a:lnTo>
                  <a:pt x="6" y="2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0" y="13"/>
                </a:lnTo>
                <a:lnTo>
                  <a:pt x="0" y="37"/>
                </a:lnTo>
                <a:lnTo>
                  <a:pt x="28" y="37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76" name="Freeform 220"/>
          <p:cNvSpPr>
            <a:spLocks/>
          </p:cNvSpPr>
          <p:nvPr/>
        </p:nvSpPr>
        <p:spPr bwMode="auto">
          <a:xfrm>
            <a:off x="2433638" y="2230438"/>
            <a:ext cx="52387" cy="38100"/>
          </a:xfrm>
          <a:custGeom>
            <a:avLst/>
            <a:gdLst>
              <a:gd name="T0" fmla="*/ 14 w 39"/>
              <a:gd name="T1" fmla="*/ 0 h 25"/>
              <a:gd name="T2" fmla="*/ 8 w 39"/>
              <a:gd name="T3" fmla="*/ 1 h 25"/>
              <a:gd name="T4" fmla="*/ 5 w 39"/>
              <a:gd name="T5" fmla="*/ 3 h 25"/>
              <a:gd name="T6" fmla="*/ 3 w 39"/>
              <a:gd name="T7" fmla="*/ 4 h 25"/>
              <a:gd name="T8" fmla="*/ 1 w 39"/>
              <a:gd name="T9" fmla="*/ 5 h 25"/>
              <a:gd name="T10" fmla="*/ 1 w 39"/>
              <a:gd name="T11" fmla="*/ 8 h 25"/>
              <a:gd name="T12" fmla="*/ 0 w 39"/>
              <a:gd name="T13" fmla="*/ 9 h 25"/>
              <a:gd name="T14" fmla="*/ 0 w 39"/>
              <a:gd name="T15" fmla="*/ 11 h 25"/>
              <a:gd name="T16" fmla="*/ 0 w 39"/>
              <a:gd name="T17" fmla="*/ 12 h 25"/>
              <a:gd name="T18" fmla="*/ 0 w 39"/>
              <a:gd name="T19" fmla="*/ 14 h 25"/>
              <a:gd name="T20" fmla="*/ 0 w 39"/>
              <a:gd name="T21" fmla="*/ 15 h 25"/>
              <a:gd name="T22" fmla="*/ 1 w 39"/>
              <a:gd name="T23" fmla="*/ 16 h 25"/>
              <a:gd name="T24" fmla="*/ 1 w 39"/>
              <a:gd name="T25" fmla="*/ 17 h 25"/>
              <a:gd name="T26" fmla="*/ 3 w 39"/>
              <a:gd name="T27" fmla="*/ 20 h 25"/>
              <a:gd name="T28" fmla="*/ 5 w 39"/>
              <a:gd name="T29" fmla="*/ 21 h 25"/>
              <a:gd name="T30" fmla="*/ 8 w 39"/>
              <a:gd name="T31" fmla="*/ 23 h 25"/>
              <a:gd name="T32" fmla="*/ 14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4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38" y="24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77" name="Freeform 221"/>
          <p:cNvSpPr>
            <a:spLocks/>
          </p:cNvSpPr>
          <p:nvPr/>
        </p:nvSpPr>
        <p:spPr bwMode="auto">
          <a:xfrm>
            <a:off x="2465388" y="2230438"/>
            <a:ext cx="41275" cy="36512"/>
          </a:xfrm>
          <a:custGeom>
            <a:avLst/>
            <a:gdLst>
              <a:gd name="T0" fmla="*/ 29 w 30"/>
              <a:gd name="T1" fmla="*/ 12 h 24"/>
              <a:gd name="T2" fmla="*/ 26 w 30"/>
              <a:gd name="T3" fmla="*/ 5 h 24"/>
              <a:gd name="T4" fmla="*/ 25 w 30"/>
              <a:gd name="T5" fmla="*/ 4 h 24"/>
              <a:gd name="T6" fmla="*/ 24 w 30"/>
              <a:gd name="T7" fmla="*/ 3 h 24"/>
              <a:gd name="T8" fmla="*/ 22 w 30"/>
              <a:gd name="T9" fmla="*/ 1 h 24"/>
              <a:gd name="T10" fmla="*/ 20 w 30"/>
              <a:gd name="T11" fmla="*/ 1 h 24"/>
              <a:gd name="T12" fmla="*/ 18 w 30"/>
              <a:gd name="T13" fmla="*/ 0 h 24"/>
              <a:gd name="T14" fmla="*/ 16 w 30"/>
              <a:gd name="T15" fmla="*/ 0 h 24"/>
              <a:gd name="T16" fmla="*/ 15 w 30"/>
              <a:gd name="T17" fmla="*/ 0 h 24"/>
              <a:gd name="T18" fmla="*/ 12 w 30"/>
              <a:gd name="T19" fmla="*/ 0 h 24"/>
              <a:gd name="T20" fmla="*/ 11 w 30"/>
              <a:gd name="T21" fmla="*/ 0 h 24"/>
              <a:gd name="T22" fmla="*/ 9 w 30"/>
              <a:gd name="T23" fmla="*/ 1 h 24"/>
              <a:gd name="T24" fmla="*/ 8 w 30"/>
              <a:gd name="T25" fmla="*/ 1 h 24"/>
              <a:gd name="T26" fmla="*/ 5 w 30"/>
              <a:gd name="T27" fmla="*/ 3 h 24"/>
              <a:gd name="T28" fmla="*/ 4 w 30"/>
              <a:gd name="T29" fmla="*/ 4 h 24"/>
              <a:gd name="T30" fmla="*/ 1 w 30"/>
              <a:gd name="T31" fmla="*/ 5 h 24"/>
              <a:gd name="T32" fmla="*/ 0 w 30"/>
              <a:gd name="T33" fmla="*/ 12 h 24"/>
              <a:gd name="T34" fmla="*/ 0 w 30"/>
              <a:gd name="T35" fmla="*/ 23 h 24"/>
              <a:gd name="T36" fmla="*/ 29 w 30"/>
              <a:gd name="T37" fmla="*/ 23 h 24"/>
              <a:gd name="T38" fmla="*/ 29 w 30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4">
                <a:moveTo>
                  <a:pt x="29" y="12"/>
                </a:moveTo>
                <a:lnTo>
                  <a:pt x="26" y="5"/>
                </a:lnTo>
                <a:lnTo>
                  <a:pt x="25" y="4"/>
                </a:lnTo>
                <a:lnTo>
                  <a:pt x="24" y="3"/>
                </a:lnTo>
                <a:lnTo>
                  <a:pt x="22" y="1"/>
                </a:lnTo>
                <a:lnTo>
                  <a:pt x="20" y="1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9" y="1"/>
                </a:lnTo>
                <a:lnTo>
                  <a:pt x="8" y="1"/>
                </a:lnTo>
                <a:lnTo>
                  <a:pt x="5" y="3"/>
                </a:lnTo>
                <a:lnTo>
                  <a:pt x="4" y="4"/>
                </a:lnTo>
                <a:lnTo>
                  <a:pt x="1" y="5"/>
                </a:lnTo>
                <a:lnTo>
                  <a:pt x="0" y="12"/>
                </a:lnTo>
                <a:lnTo>
                  <a:pt x="0" y="23"/>
                </a:lnTo>
                <a:lnTo>
                  <a:pt x="29" y="23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78" name="Freeform 222"/>
          <p:cNvSpPr>
            <a:spLocks/>
          </p:cNvSpPr>
          <p:nvPr/>
        </p:nvSpPr>
        <p:spPr bwMode="auto">
          <a:xfrm>
            <a:off x="2465388" y="2247900"/>
            <a:ext cx="271462" cy="39688"/>
          </a:xfrm>
          <a:custGeom>
            <a:avLst/>
            <a:gdLst>
              <a:gd name="T0" fmla="*/ 14 w 200"/>
              <a:gd name="T1" fmla="*/ 0 h 26"/>
              <a:gd name="T2" fmla="*/ 8 w 200"/>
              <a:gd name="T3" fmla="*/ 2 h 26"/>
              <a:gd name="T4" fmla="*/ 5 w 200"/>
              <a:gd name="T5" fmla="*/ 3 h 26"/>
              <a:gd name="T6" fmla="*/ 3 w 200"/>
              <a:gd name="T7" fmla="*/ 5 h 26"/>
              <a:gd name="T8" fmla="*/ 1 w 200"/>
              <a:gd name="T9" fmla="*/ 6 h 26"/>
              <a:gd name="T10" fmla="*/ 1 w 200"/>
              <a:gd name="T11" fmla="*/ 8 h 26"/>
              <a:gd name="T12" fmla="*/ 0 w 200"/>
              <a:gd name="T13" fmla="*/ 9 h 26"/>
              <a:gd name="T14" fmla="*/ 0 w 200"/>
              <a:gd name="T15" fmla="*/ 11 h 26"/>
              <a:gd name="T16" fmla="*/ 0 w 200"/>
              <a:gd name="T17" fmla="*/ 13 h 26"/>
              <a:gd name="T18" fmla="*/ 0 w 200"/>
              <a:gd name="T19" fmla="*/ 15 h 26"/>
              <a:gd name="T20" fmla="*/ 0 w 200"/>
              <a:gd name="T21" fmla="*/ 16 h 26"/>
              <a:gd name="T22" fmla="*/ 1 w 200"/>
              <a:gd name="T23" fmla="*/ 18 h 26"/>
              <a:gd name="T24" fmla="*/ 1 w 200"/>
              <a:gd name="T25" fmla="*/ 19 h 26"/>
              <a:gd name="T26" fmla="*/ 3 w 200"/>
              <a:gd name="T27" fmla="*/ 20 h 26"/>
              <a:gd name="T28" fmla="*/ 5 w 200"/>
              <a:gd name="T29" fmla="*/ 23 h 26"/>
              <a:gd name="T30" fmla="*/ 8 w 200"/>
              <a:gd name="T31" fmla="*/ 24 h 26"/>
              <a:gd name="T32" fmla="*/ 14 w 200"/>
              <a:gd name="T33" fmla="*/ 25 h 26"/>
              <a:gd name="T34" fmla="*/ 199 w 200"/>
              <a:gd name="T35" fmla="*/ 25 h 26"/>
              <a:gd name="T36" fmla="*/ 199 w 200"/>
              <a:gd name="T37" fmla="*/ 0 h 26"/>
              <a:gd name="T38" fmla="*/ 14 w 200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00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1" y="6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5"/>
                </a:lnTo>
                <a:lnTo>
                  <a:pt x="199" y="25"/>
                </a:lnTo>
                <a:lnTo>
                  <a:pt x="199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79" name="Freeform 223"/>
          <p:cNvSpPr>
            <a:spLocks/>
          </p:cNvSpPr>
          <p:nvPr/>
        </p:nvSpPr>
        <p:spPr bwMode="auto">
          <a:xfrm>
            <a:off x="2717800" y="2247900"/>
            <a:ext cx="41275" cy="57150"/>
          </a:xfrm>
          <a:custGeom>
            <a:avLst/>
            <a:gdLst>
              <a:gd name="T0" fmla="*/ 29 w 30"/>
              <a:gd name="T1" fmla="*/ 12 h 37"/>
              <a:gd name="T2" fmla="*/ 28 w 30"/>
              <a:gd name="T3" fmla="*/ 7 h 37"/>
              <a:gd name="T4" fmla="*/ 25 w 30"/>
              <a:gd name="T5" fmla="*/ 5 h 37"/>
              <a:gd name="T6" fmla="*/ 24 w 30"/>
              <a:gd name="T7" fmla="*/ 3 h 37"/>
              <a:gd name="T8" fmla="*/ 21 w 30"/>
              <a:gd name="T9" fmla="*/ 2 h 37"/>
              <a:gd name="T10" fmla="*/ 20 w 30"/>
              <a:gd name="T11" fmla="*/ 1 h 37"/>
              <a:gd name="T12" fmla="*/ 17 w 30"/>
              <a:gd name="T13" fmla="*/ 0 h 37"/>
              <a:gd name="T14" fmla="*/ 16 w 30"/>
              <a:gd name="T15" fmla="*/ 0 h 37"/>
              <a:gd name="T16" fmla="*/ 13 w 30"/>
              <a:gd name="T17" fmla="*/ 0 h 37"/>
              <a:gd name="T18" fmla="*/ 12 w 30"/>
              <a:gd name="T19" fmla="*/ 0 h 37"/>
              <a:gd name="T20" fmla="*/ 11 w 30"/>
              <a:gd name="T21" fmla="*/ 0 h 37"/>
              <a:gd name="T22" fmla="*/ 9 w 30"/>
              <a:gd name="T23" fmla="*/ 1 h 37"/>
              <a:gd name="T24" fmla="*/ 7 w 30"/>
              <a:gd name="T25" fmla="*/ 2 h 37"/>
              <a:gd name="T26" fmla="*/ 5 w 30"/>
              <a:gd name="T27" fmla="*/ 3 h 37"/>
              <a:gd name="T28" fmla="*/ 4 w 30"/>
              <a:gd name="T29" fmla="*/ 5 h 37"/>
              <a:gd name="T30" fmla="*/ 1 w 30"/>
              <a:gd name="T31" fmla="*/ 7 h 37"/>
              <a:gd name="T32" fmla="*/ 0 w 30"/>
              <a:gd name="T33" fmla="*/ 12 h 37"/>
              <a:gd name="T34" fmla="*/ 0 w 30"/>
              <a:gd name="T35" fmla="*/ 36 h 37"/>
              <a:gd name="T36" fmla="*/ 29 w 30"/>
              <a:gd name="T37" fmla="*/ 36 h 37"/>
              <a:gd name="T38" fmla="*/ 29 w 30"/>
              <a:gd name="T39" fmla="*/ 1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37">
                <a:moveTo>
                  <a:pt x="29" y="12"/>
                </a:moveTo>
                <a:lnTo>
                  <a:pt x="28" y="7"/>
                </a:lnTo>
                <a:lnTo>
                  <a:pt x="25" y="5"/>
                </a:lnTo>
                <a:lnTo>
                  <a:pt x="24" y="3"/>
                </a:lnTo>
                <a:lnTo>
                  <a:pt x="21" y="2"/>
                </a:lnTo>
                <a:lnTo>
                  <a:pt x="20" y="1"/>
                </a:lnTo>
                <a:lnTo>
                  <a:pt x="17" y="0"/>
                </a:lnTo>
                <a:lnTo>
                  <a:pt x="16" y="0"/>
                </a:lnTo>
                <a:lnTo>
                  <a:pt x="13" y="0"/>
                </a:lnTo>
                <a:lnTo>
                  <a:pt x="12" y="0"/>
                </a:lnTo>
                <a:lnTo>
                  <a:pt x="11" y="0"/>
                </a:lnTo>
                <a:lnTo>
                  <a:pt x="9" y="1"/>
                </a:lnTo>
                <a:lnTo>
                  <a:pt x="7" y="2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0" y="12"/>
                </a:lnTo>
                <a:lnTo>
                  <a:pt x="0" y="36"/>
                </a:lnTo>
                <a:lnTo>
                  <a:pt x="29" y="36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80" name="Freeform 224"/>
          <p:cNvSpPr>
            <a:spLocks/>
          </p:cNvSpPr>
          <p:nvPr/>
        </p:nvSpPr>
        <p:spPr bwMode="auto">
          <a:xfrm>
            <a:off x="2717800" y="2284413"/>
            <a:ext cx="84138" cy="39687"/>
          </a:xfrm>
          <a:custGeom>
            <a:avLst/>
            <a:gdLst>
              <a:gd name="T0" fmla="*/ 13 w 62"/>
              <a:gd name="T1" fmla="*/ 0 h 26"/>
              <a:gd name="T2" fmla="*/ 6 w 62"/>
              <a:gd name="T3" fmla="*/ 1 h 26"/>
              <a:gd name="T4" fmla="*/ 4 w 62"/>
              <a:gd name="T5" fmla="*/ 2 h 26"/>
              <a:gd name="T6" fmla="*/ 3 w 62"/>
              <a:gd name="T7" fmla="*/ 5 h 26"/>
              <a:gd name="T8" fmla="*/ 1 w 62"/>
              <a:gd name="T9" fmla="*/ 6 h 26"/>
              <a:gd name="T10" fmla="*/ 0 w 62"/>
              <a:gd name="T11" fmla="*/ 8 h 26"/>
              <a:gd name="T12" fmla="*/ 0 w 62"/>
              <a:gd name="T13" fmla="*/ 9 h 26"/>
              <a:gd name="T14" fmla="*/ 0 w 62"/>
              <a:gd name="T15" fmla="*/ 11 h 26"/>
              <a:gd name="T16" fmla="*/ 0 w 62"/>
              <a:gd name="T17" fmla="*/ 13 h 26"/>
              <a:gd name="T18" fmla="*/ 0 w 62"/>
              <a:gd name="T19" fmla="*/ 15 h 26"/>
              <a:gd name="T20" fmla="*/ 0 w 62"/>
              <a:gd name="T21" fmla="*/ 17 h 26"/>
              <a:gd name="T22" fmla="*/ 1 w 62"/>
              <a:gd name="T23" fmla="*/ 18 h 26"/>
              <a:gd name="T24" fmla="*/ 3 w 62"/>
              <a:gd name="T25" fmla="*/ 20 h 26"/>
              <a:gd name="T26" fmla="*/ 4 w 62"/>
              <a:gd name="T27" fmla="*/ 22 h 26"/>
              <a:gd name="T28" fmla="*/ 6 w 62"/>
              <a:gd name="T29" fmla="*/ 23 h 26"/>
              <a:gd name="T30" fmla="*/ 13 w 62"/>
              <a:gd name="T31" fmla="*/ 25 h 26"/>
              <a:gd name="T32" fmla="*/ 61 w 62"/>
              <a:gd name="T33" fmla="*/ 25 h 26"/>
              <a:gd name="T34" fmla="*/ 61 w 62"/>
              <a:gd name="T35" fmla="*/ 0 h 26"/>
              <a:gd name="T36" fmla="*/ 13 w 62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2" h="26">
                <a:moveTo>
                  <a:pt x="13" y="0"/>
                </a:moveTo>
                <a:lnTo>
                  <a:pt x="6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3" y="25"/>
                </a:lnTo>
                <a:lnTo>
                  <a:pt x="61" y="25"/>
                </a:lnTo>
                <a:lnTo>
                  <a:pt x="61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81" name="Freeform 225"/>
          <p:cNvSpPr>
            <a:spLocks/>
          </p:cNvSpPr>
          <p:nvPr/>
        </p:nvSpPr>
        <p:spPr bwMode="auto">
          <a:xfrm>
            <a:off x="2781300" y="2284413"/>
            <a:ext cx="39688" cy="55562"/>
          </a:xfrm>
          <a:custGeom>
            <a:avLst/>
            <a:gdLst>
              <a:gd name="T0" fmla="*/ 28 w 29"/>
              <a:gd name="T1" fmla="*/ 12 h 36"/>
              <a:gd name="T2" fmla="*/ 27 w 29"/>
              <a:gd name="T3" fmla="*/ 5 h 36"/>
              <a:gd name="T4" fmla="*/ 24 w 29"/>
              <a:gd name="T5" fmla="*/ 4 h 36"/>
              <a:gd name="T6" fmla="*/ 23 w 29"/>
              <a:gd name="T7" fmla="*/ 2 h 36"/>
              <a:gd name="T8" fmla="*/ 20 w 29"/>
              <a:gd name="T9" fmla="*/ 2 h 36"/>
              <a:gd name="T10" fmla="*/ 19 w 29"/>
              <a:gd name="T11" fmla="*/ 0 h 36"/>
              <a:gd name="T12" fmla="*/ 17 w 29"/>
              <a:gd name="T13" fmla="*/ 0 h 36"/>
              <a:gd name="T14" fmla="*/ 15 w 29"/>
              <a:gd name="T15" fmla="*/ 0 h 36"/>
              <a:gd name="T16" fmla="*/ 14 w 29"/>
              <a:gd name="T17" fmla="*/ 0 h 36"/>
              <a:gd name="T18" fmla="*/ 13 w 29"/>
              <a:gd name="T19" fmla="*/ 0 h 36"/>
              <a:gd name="T20" fmla="*/ 10 w 29"/>
              <a:gd name="T21" fmla="*/ 0 h 36"/>
              <a:gd name="T22" fmla="*/ 9 w 29"/>
              <a:gd name="T23" fmla="*/ 0 h 36"/>
              <a:gd name="T24" fmla="*/ 6 w 29"/>
              <a:gd name="T25" fmla="*/ 2 h 36"/>
              <a:gd name="T26" fmla="*/ 5 w 29"/>
              <a:gd name="T27" fmla="*/ 2 h 36"/>
              <a:gd name="T28" fmla="*/ 4 w 29"/>
              <a:gd name="T29" fmla="*/ 4 h 36"/>
              <a:gd name="T30" fmla="*/ 1 w 29"/>
              <a:gd name="T31" fmla="*/ 5 h 36"/>
              <a:gd name="T32" fmla="*/ 0 w 29"/>
              <a:gd name="T33" fmla="*/ 12 h 36"/>
              <a:gd name="T34" fmla="*/ 0 w 29"/>
              <a:gd name="T35" fmla="*/ 35 h 36"/>
              <a:gd name="T36" fmla="*/ 28 w 29"/>
              <a:gd name="T37" fmla="*/ 35 h 36"/>
              <a:gd name="T38" fmla="*/ 28 w 29"/>
              <a:gd name="T39" fmla="*/ 12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36">
                <a:moveTo>
                  <a:pt x="28" y="12"/>
                </a:moveTo>
                <a:lnTo>
                  <a:pt x="27" y="5"/>
                </a:lnTo>
                <a:lnTo>
                  <a:pt x="24" y="4"/>
                </a:lnTo>
                <a:lnTo>
                  <a:pt x="23" y="2"/>
                </a:lnTo>
                <a:lnTo>
                  <a:pt x="20" y="2"/>
                </a:lnTo>
                <a:lnTo>
                  <a:pt x="19" y="0"/>
                </a:lnTo>
                <a:lnTo>
                  <a:pt x="17" y="0"/>
                </a:lnTo>
                <a:lnTo>
                  <a:pt x="15" y="0"/>
                </a:lnTo>
                <a:lnTo>
                  <a:pt x="14" y="0"/>
                </a:lnTo>
                <a:lnTo>
                  <a:pt x="13" y="0"/>
                </a:lnTo>
                <a:lnTo>
                  <a:pt x="10" y="0"/>
                </a:lnTo>
                <a:lnTo>
                  <a:pt x="9" y="0"/>
                </a:lnTo>
                <a:lnTo>
                  <a:pt x="6" y="2"/>
                </a:lnTo>
                <a:lnTo>
                  <a:pt x="5" y="2"/>
                </a:lnTo>
                <a:lnTo>
                  <a:pt x="4" y="4"/>
                </a:lnTo>
                <a:lnTo>
                  <a:pt x="1" y="5"/>
                </a:lnTo>
                <a:lnTo>
                  <a:pt x="0" y="12"/>
                </a:lnTo>
                <a:lnTo>
                  <a:pt x="0" y="35"/>
                </a:lnTo>
                <a:lnTo>
                  <a:pt x="28" y="35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82" name="Freeform 226"/>
          <p:cNvSpPr>
            <a:spLocks/>
          </p:cNvSpPr>
          <p:nvPr/>
        </p:nvSpPr>
        <p:spPr bwMode="auto">
          <a:xfrm>
            <a:off x="2781300" y="2319338"/>
            <a:ext cx="52388" cy="39687"/>
          </a:xfrm>
          <a:custGeom>
            <a:avLst/>
            <a:gdLst>
              <a:gd name="T0" fmla="*/ 14 w 38"/>
              <a:gd name="T1" fmla="*/ 0 h 26"/>
              <a:gd name="T2" fmla="*/ 6 w 38"/>
              <a:gd name="T3" fmla="*/ 2 h 26"/>
              <a:gd name="T4" fmla="*/ 4 w 38"/>
              <a:gd name="T5" fmla="*/ 3 h 26"/>
              <a:gd name="T6" fmla="*/ 4 w 38"/>
              <a:gd name="T7" fmla="*/ 5 h 26"/>
              <a:gd name="T8" fmla="*/ 3 w 38"/>
              <a:gd name="T9" fmla="*/ 7 h 26"/>
              <a:gd name="T10" fmla="*/ 0 w 38"/>
              <a:gd name="T11" fmla="*/ 9 h 26"/>
              <a:gd name="T12" fmla="*/ 0 w 38"/>
              <a:gd name="T13" fmla="*/ 10 h 26"/>
              <a:gd name="T14" fmla="*/ 0 w 38"/>
              <a:gd name="T15" fmla="*/ 12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5 h 26"/>
              <a:gd name="T22" fmla="*/ 0 w 38"/>
              <a:gd name="T23" fmla="*/ 17 h 26"/>
              <a:gd name="T24" fmla="*/ 3 w 38"/>
              <a:gd name="T25" fmla="*/ 18 h 26"/>
              <a:gd name="T26" fmla="*/ 4 w 38"/>
              <a:gd name="T27" fmla="*/ 20 h 26"/>
              <a:gd name="T28" fmla="*/ 4 w 38"/>
              <a:gd name="T29" fmla="*/ 22 h 26"/>
              <a:gd name="T30" fmla="*/ 6 w 38"/>
              <a:gd name="T31" fmla="*/ 23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6" y="2"/>
                </a:lnTo>
                <a:lnTo>
                  <a:pt x="4" y="3"/>
                </a:lnTo>
                <a:lnTo>
                  <a:pt x="4" y="5"/>
                </a:lnTo>
                <a:lnTo>
                  <a:pt x="3" y="7"/>
                </a:lnTo>
                <a:lnTo>
                  <a:pt x="0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3" y="18"/>
                </a:lnTo>
                <a:lnTo>
                  <a:pt x="4" y="20"/>
                </a:lnTo>
                <a:lnTo>
                  <a:pt x="4" y="22"/>
                </a:lnTo>
                <a:lnTo>
                  <a:pt x="6" y="23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83" name="Freeform 227"/>
          <p:cNvSpPr>
            <a:spLocks/>
          </p:cNvSpPr>
          <p:nvPr/>
        </p:nvSpPr>
        <p:spPr bwMode="auto">
          <a:xfrm>
            <a:off x="2813050" y="2319338"/>
            <a:ext cx="39688" cy="74612"/>
          </a:xfrm>
          <a:custGeom>
            <a:avLst/>
            <a:gdLst>
              <a:gd name="T0" fmla="*/ 29 w 30"/>
              <a:gd name="T1" fmla="*/ 13 h 48"/>
              <a:gd name="T2" fmla="*/ 28 w 30"/>
              <a:gd name="T3" fmla="*/ 7 h 48"/>
              <a:gd name="T4" fmla="*/ 25 w 30"/>
              <a:gd name="T5" fmla="*/ 4 h 48"/>
              <a:gd name="T6" fmla="*/ 24 w 30"/>
              <a:gd name="T7" fmla="*/ 3 h 48"/>
              <a:gd name="T8" fmla="*/ 22 w 30"/>
              <a:gd name="T9" fmla="*/ 2 h 48"/>
              <a:gd name="T10" fmla="*/ 21 w 30"/>
              <a:gd name="T11" fmla="*/ 1 h 48"/>
              <a:gd name="T12" fmla="*/ 18 w 30"/>
              <a:gd name="T13" fmla="*/ 1 h 48"/>
              <a:gd name="T14" fmla="*/ 17 w 30"/>
              <a:gd name="T15" fmla="*/ 0 h 48"/>
              <a:gd name="T16" fmla="*/ 15 w 30"/>
              <a:gd name="T17" fmla="*/ 0 h 48"/>
              <a:gd name="T18" fmla="*/ 13 w 30"/>
              <a:gd name="T19" fmla="*/ 0 h 48"/>
              <a:gd name="T20" fmla="*/ 11 w 30"/>
              <a:gd name="T21" fmla="*/ 1 h 48"/>
              <a:gd name="T22" fmla="*/ 9 w 30"/>
              <a:gd name="T23" fmla="*/ 1 h 48"/>
              <a:gd name="T24" fmla="*/ 7 w 30"/>
              <a:gd name="T25" fmla="*/ 2 h 48"/>
              <a:gd name="T26" fmla="*/ 5 w 30"/>
              <a:gd name="T27" fmla="*/ 3 h 48"/>
              <a:gd name="T28" fmla="*/ 4 w 30"/>
              <a:gd name="T29" fmla="*/ 4 h 48"/>
              <a:gd name="T30" fmla="*/ 1 w 30"/>
              <a:gd name="T31" fmla="*/ 7 h 48"/>
              <a:gd name="T32" fmla="*/ 0 w 30"/>
              <a:gd name="T33" fmla="*/ 13 h 48"/>
              <a:gd name="T34" fmla="*/ 0 w 30"/>
              <a:gd name="T35" fmla="*/ 47 h 48"/>
              <a:gd name="T36" fmla="*/ 29 w 30"/>
              <a:gd name="T37" fmla="*/ 47 h 48"/>
              <a:gd name="T38" fmla="*/ 29 w 30"/>
              <a:gd name="T39" fmla="*/ 13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48">
                <a:moveTo>
                  <a:pt x="29" y="13"/>
                </a:moveTo>
                <a:lnTo>
                  <a:pt x="28" y="7"/>
                </a:lnTo>
                <a:lnTo>
                  <a:pt x="25" y="4"/>
                </a:lnTo>
                <a:lnTo>
                  <a:pt x="24" y="3"/>
                </a:lnTo>
                <a:lnTo>
                  <a:pt x="22" y="2"/>
                </a:lnTo>
                <a:lnTo>
                  <a:pt x="21" y="1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1" y="1"/>
                </a:lnTo>
                <a:lnTo>
                  <a:pt x="9" y="1"/>
                </a:lnTo>
                <a:lnTo>
                  <a:pt x="7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0" y="13"/>
                </a:lnTo>
                <a:lnTo>
                  <a:pt x="0" y="47"/>
                </a:lnTo>
                <a:lnTo>
                  <a:pt x="29" y="47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84" name="Freeform 228"/>
          <p:cNvSpPr>
            <a:spLocks/>
          </p:cNvSpPr>
          <p:nvPr/>
        </p:nvSpPr>
        <p:spPr bwMode="auto">
          <a:xfrm>
            <a:off x="2813050" y="2371725"/>
            <a:ext cx="50800" cy="42863"/>
          </a:xfrm>
          <a:custGeom>
            <a:avLst/>
            <a:gdLst>
              <a:gd name="T0" fmla="*/ 14 w 39"/>
              <a:gd name="T1" fmla="*/ 0 h 28"/>
              <a:gd name="T2" fmla="*/ 7 w 39"/>
              <a:gd name="T3" fmla="*/ 2 h 28"/>
              <a:gd name="T4" fmla="*/ 5 w 39"/>
              <a:gd name="T5" fmla="*/ 4 h 28"/>
              <a:gd name="T6" fmla="*/ 4 w 39"/>
              <a:gd name="T7" fmla="*/ 6 h 28"/>
              <a:gd name="T8" fmla="*/ 1 w 39"/>
              <a:gd name="T9" fmla="*/ 7 h 28"/>
              <a:gd name="T10" fmla="*/ 1 w 39"/>
              <a:gd name="T11" fmla="*/ 9 h 28"/>
              <a:gd name="T12" fmla="*/ 0 w 39"/>
              <a:gd name="T13" fmla="*/ 11 h 28"/>
              <a:gd name="T14" fmla="*/ 0 w 39"/>
              <a:gd name="T15" fmla="*/ 12 h 28"/>
              <a:gd name="T16" fmla="*/ 0 w 39"/>
              <a:gd name="T17" fmla="*/ 13 h 28"/>
              <a:gd name="T18" fmla="*/ 0 w 39"/>
              <a:gd name="T19" fmla="*/ 15 h 28"/>
              <a:gd name="T20" fmla="*/ 0 w 39"/>
              <a:gd name="T21" fmla="*/ 16 h 28"/>
              <a:gd name="T22" fmla="*/ 1 w 39"/>
              <a:gd name="T23" fmla="*/ 19 h 28"/>
              <a:gd name="T24" fmla="*/ 1 w 39"/>
              <a:gd name="T25" fmla="*/ 20 h 28"/>
              <a:gd name="T26" fmla="*/ 4 w 39"/>
              <a:gd name="T27" fmla="*/ 21 h 28"/>
              <a:gd name="T28" fmla="*/ 5 w 39"/>
              <a:gd name="T29" fmla="*/ 23 h 28"/>
              <a:gd name="T30" fmla="*/ 7 w 39"/>
              <a:gd name="T31" fmla="*/ 25 h 28"/>
              <a:gd name="T32" fmla="*/ 14 w 39"/>
              <a:gd name="T33" fmla="*/ 27 h 28"/>
              <a:gd name="T34" fmla="*/ 38 w 39"/>
              <a:gd name="T35" fmla="*/ 27 h 28"/>
              <a:gd name="T36" fmla="*/ 38 w 39"/>
              <a:gd name="T37" fmla="*/ 0 h 28"/>
              <a:gd name="T38" fmla="*/ 14 w 39"/>
              <a:gd name="T3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8">
                <a:moveTo>
                  <a:pt x="14" y="0"/>
                </a:moveTo>
                <a:lnTo>
                  <a:pt x="7" y="2"/>
                </a:lnTo>
                <a:lnTo>
                  <a:pt x="5" y="4"/>
                </a:lnTo>
                <a:lnTo>
                  <a:pt x="4" y="6"/>
                </a:lnTo>
                <a:lnTo>
                  <a:pt x="1" y="7"/>
                </a:lnTo>
                <a:lnTo>
                  <a:pt x="1" y="9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1" y="20"/>
                </a:lnTo>
                <a:lnTo>
                  <a:pt x="4" y="21"/>
                </a:lnTo>
                <a:lnTo>
                  <a:pt x="5" y="23"/>
                </a:lnTo>
                <a:lnTo>
                  <a:pt x="7" y="25"/>
                </a:lnTo>
                <a:lnTo>
                  <a:pt x="14" y="27"/>
                </a:lnTo>
                <a:lnTo>
                  <a:pt x="38" y="27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85" name="Freeform 229"/>
          <p:cNvSpPr>
            <a:spLocks/>
          </p:cNvSpPr>
          <p:nvPr/>
        </p:nvSpPr>
        <p:spPr bwMode="auto">
          <a:xfrm>
            <a:off x="2843213" y="2371725"/>
            <a:ext cx="41275" cy="58738"/>
          </a:xfrm>
          <a:custGeom>
            <a:avLst/>
            <a:gdLst>
              <a:gd name="T0" fmla="*/ 29 w 30"/>
              <a:gd name="T1" fmla="*/ 13 h 38"/>
              <a:gd name="T2" fmla="*/ 28 w 30"/>
              <a:gd name="T3" fmla="*/ 7 h 38"/>
              <a:gd name="T4" fmla="*/ 25 w 30"/>
              <a:gd name="T5" fmla="*/ 5 h 38"/>
              <a:gd name="T6" fmla="*/ 24 w 30"/>
              <a:gd name="T7" fmla="*/ 3 h 38"/>
              <a:gd name="T8" fmla="*/ 21 w 30"/>
              <a:gd name="T9" fmla="*/ 2 h 38"/>
              <a:gd name="T10" fmla="*/ 21 w 30"/>
              <a:gd name="T11" fmla="*/ 1 h 38"/>
              <a:gd name="T12" fmla="*/ 18 w 30"/>
              <a:gd name="T13" fmla="*/ 1 h 38"/>
              <a:gd name="T14" fmla="*/ 17 w 30"/>
              <a:gd name="T15" fmla="*/ 0 h 38"/>
              <a:gd name="T16" fmla="*/ 15 w 30"/>
              <a:gd name="T17" fmla="*/ 0 h 38"/>
              <a:gd name="T18" fmla="*/ 13 w 30"/>
              <a:gd name="T19" fmla="*/ 0 h 38"/>
              <a:gd name="T20" fmla="*/ 11 w 30"/>
              <a:gd name="T21" fmla="*/ 1 h 38"/>
              <a:gd name="T22" fmla="*/ 9 w 30"/>
              <a:gd name="T23" fmla="*/ 1 h 38"/>
              <a:gd name="T24" fmla="*/ 7 w 30"/>
              <a:gd name="T25" fmla="*/ 2 h 38"/>
              <a:gd name="T26" fmla="*/ 5 w 30"/>
              <a:gd name="T27" fmla="*/ 3 h 38"/>
              <a:gd name="T28" fmla="*/ 4 w 30"/>
              <a:gd name="T29" fmla="*/ 5 h 38"/>
              <a:gd name="T30" fmla="*/ 3 w 30"/>
              <a:gd name="T31" fmla="*/ 7 h 38"/>
              <a:gd name="T32" fmla="*/ 0 w 30"/>
              <a:gd name="T33" fmla="*/ 13 h 38"/>
              <a:gd name="T34" fmla="*/ 0 w 30"/>
              <a:gd name="T35" fmla="*/ 37 h 38"/>
              <a:gd name="T36" fmla="*/ 29 w 30"/>
              <a:gd name="T37" fmla="*/ 37 h 38"/>
              <a:gd name="T38" fmla="*/ 29 w 30"/>
              <a:gd name="T39" fmla="*/ 13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38">
                <a:moveTo>
                  <a:pt x="29" y="13"/>
                </a:moveTo>
                <a:lnTo>
                  <a:pt x="28" y="7"/>
                </a:lnTo>
                <a:lnTo>
                  <a:pt x="25" y="5"/>
                </a:lnTo>
                <a:lnTo>
                  <a:pt x="24" y="3"/>
                </a:lnTo>
                <a:lnTo>
                  <a:pt x="21" y="2"/>
                </a:lnTo>
                <a:lnTo>
                  <a:pt x="21" y="1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1" y="1"/>
                </a:lnTo>
                <a:lnTo>
                  <a:pt x="9" y="1"/>
                </a:lnTo>
                <a:lnTo>
                  <a:pt x="7" y="2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0" y="13"/>
                </a:lnTo>
                <a:lnTo>
                  <a:pt x="0" y="37"/>
                </a:lnTo>
                <a:lnTo>
                  <a:pt x="29" y="37"/>
                </a:lnTo>
                <a:lnTo>
                  <a:pt x="29" y="13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86" name="Freeform 230"/>
          <p:cNvSpPr>
            <a:spLocks/>
          </p:cNvSpPr>
          <p:nvPr/>
        </p:nvSpPr>
        <p:spPr bwMode="auto">
          <a:xfrm>
            <a:off x="2843213" y="2409825"/>
            <a:ext cx="115887" cy="39688"/>
          </a:xfrm>
          <a:custGeom>
            <a:avLst/>
            <a:gdLst>
              <a:gd name="T0" fmla="*/ 14 w 85"/>
              <a:gd name="T1" fmla="*/ 0 h 25"/>
              <a:gd name="T2" fmla="*/ 8 w 85"/>
              <a:gd name="T3" fmla="*/ 2 h 25"/>
              <a:gd name="T4" fmla="*/ 5 w 85"/>
              <a:gd name="T5" fmla="*/ 3 h 25"/>
              <a:gd name="T6" fmla="*/ 4 w 85"/>
              <a:gd name="T7" fmla="*/ 5 h 25"/>
              <a:gd name="T8" fmla="*/ 3 w 85"/>
              <a:gd name="T9" fmla="*/ 7 h 25"/>
              <a:gd name="T10" fmla="*/ 1 w 85"/>
              <a:gd name="T11" fmla="*/ 8 h 25"/>
              <a:gd name="T12" fmla="*/ 0 w 85"/>
              <a:gd name="T13" fmla="*/ 9 h 25"/>
              <a:gd name="T14" fmla="*/ 0 w 85"/>
              <a:gd name="T15" fmla="*/ 11 h 25"/>
              <a:gd name="T16" fmla="*/ 0 w 85"/>
              <a:gd name="T17" fmla="*/ 12 h 25"/>
              <a:gd name="T18" fmla="*/ 0 w 85"/>
              <a:gd name="T19" fmla="*/ 14 h 25"/>
              <a:gd name="T20" fmla="*/ 0 w 85"/>
              <a:gd name="T21" fmla="*/ 15 h 25"/>
              <a:gd name="T22" fmla="*/ 1 w 85"/>
              <a:gd name="T23" fmla="*/ 16 h 25"/>
              <a:gd name="T24" fmla="*/ 3 w 85"/>
              <a:gd name="T25" fmla="*/ 19 h 25"/>
              <a:gd name="T26" fmla="*/ 4 w 85"/>
              <a:gd name="T27" fmla="*/ 20 h 25"/>
              <a:gd name="T28" fmla="*/ 5 w 85"/>
              <a:gd name="T29" fmla="*/ 22 h 25"/>
              <a:gd name="T30" fmla="*/ 8 w 85"/>
              <a:gd name="T31" fmla="*/ 22 h 25"/>
              <a:gd name="T32" fmla="*/ 14 w 85"/>
              <a:gd name="T33" fmla="*/ 24 h 25"/>
              <a:gd name="T34" fmla="*/ 84 w 85"/>
              <a:gd name="T35" fmla="*/ 24 h 25"/>
              <a:gd name="T36" fmla="*/ 84 w 85"/>
              <a:gd name="T37" fmla="*/ 0 h 25"/>
              <a:gd name="T38" fmla="*/ 14 w 85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8" y="22"/>
                </a:lnTo>
                <a:lnTo>
                  <a:pt x="14" y="24"/>
                </a:lnTo>
                <a:lnTo>
                  <a:pt x="84" y="24"/>
                </a:lnTo>
                <a:lnTo>
                  <a:pt x="84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87" name="Freeform 231"/>
          <p:cNvSpPr>
            <a:spLocks/>
          </p:cNvSpPr>
          <p:nvPr/>
        </p:nvSpPr>
        <p:spPr bwMode="auto">
          <a:xfrm>
            <a:off x="2940050" y="2409825"/>
            <a:ext cx="39688" cy="55563"/>
          </a:xfrm>
          <a:custGeom>
            <a:avLst/>
            <a:gdLst>
              <a:gd name="T0" fmla="*/ 29 w 30"/>
              <a:gd name="T1" fmla="*/ 12 h 36"/>
              <a:gd name="T2" fmla="*/ 26 w 30"/>
              <a:gd name="T3" fmla="*/ 7 h 36"/>
              <a:gd name="T4" fmla="*/ 25 w 30"/>
              <a:gd name="T5" fmla="*/ 4 h 36"/>
              <a:gd name="T6" fmla="*/ 23 w 30"/>
              <a:gd name="T7" fmla="*/ 2 h 36"/>
              <a:gd name="T8" fmla="*/ 21 w 30"/>
              <a:gd name="T9" fmla="*/ 2 h 36"/>
              <a:gd name="T10" fmla="*/ 19 w 30"/>
              <a:gd name="T11" fmla="*/ 1 h 36"/>
              <a:gd name="T12" fmla="*/ 18 w 30"/>
              <a:gd name="T13" fmla="*/ 0 h 36"/>
              <a:gd name="T14" fmla="*/ 16 w 30"/>
              <a:gd name="T15" fmla="*/ 0 h 36"/>
              <a:gd name="T16" fmla="*/ 14 w 30"/>
              <a:gd name="T17" fmla="*/ 0 h 36"/>
              <a:gd name="T18" fmla="*/ 13 w 30"/>
              <a:gd name="T19" fmla="*/ 0 h 36"/>
              <a:gd name="T20" fmla="*/ 10 w 30"/>
              <a:gd name="T21" fmla="*/ 0 h 36"/>
              <a:gd name="T22" fmla="*/ 10 w 30"/>
              <a:gd name="T23" fmla="*/ 1 h 36"/>
              <a:gd name="T24" fmla="*/ 8 w 30"/>
              <a:gd name="T25" fmla="*/ 2 h 36"/>
              <a:gd name="T26" fmla="*/ 6 w 30"/>
              <a:gd name="T27" fmla="*/ 2 h 36"/>
              <a:gd name="T28" fmla="*/ 4 w 30"/>
              <a:gd name="T29" fmla="*/ 4 h 36"/>
              <a:gd name="T30" fmla="*/ 3 w 30"/>
              <a:gd name="T31" fmla="*/ 7 h 36"/>
              <a:gd name="T32" fmla="*/ 0 w 30"/>
              <a:gd name="T33" fmla="*/ 12 h 36"/>
              <a:gd name="T34" fmla="*/ 0 w 30"/>
              <a:gd name="T35" fmla="*/ 35 h 36"/>
              <a:gd name="T36" fmla="*/ 29 w 30"/>
              <a:gd name="T37" fmla="*/ 35 h 36"/>
              <a:gd name="T38" fmla="*/ 29 w 30"/>
              <a:gd name="T39" fmla="*/ 12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36">
                <a:moveTo>
                  <a:pt x="29" y="12"/>
                </a:moveTo>
                <a:lnTo>
                  <a:pt x="26" y="7"/>
                </a:lnTo>
                <a:lnTo>
                  <a:pt x="25" y="4"/>
                </a:lnTo>
                <a:lnTo>
                  <a:pt x="23" y="2"/>
                </a:lnTo>
                <a:lnTo>
                  <a:pt x="21" y="2"/>
                </a:lnTo>
                <a:lnTo>
                  <a:pt x="19" y="1"/>
                </a:lnTo>
                <a:lnTo>
                  <a:pt x="18" y="0"/>
                </a:lnTo>
                <a:lnTo>
                  <a:pt x="16" y="0"/>
                </a:lnTo>
                <a:lnTo>
                  <a:pt x="14" y="0"/>
                </a:lnTo>
                <a:lnTo>
                  <a:pt x="13" y="0"/>
                </a:lnTo>
                <a:lnTo>
                  <a:pt x="10" y="0"/>
                </a:lnTo>
                <a:lnTo>
                  <a:pt x="10" y="1"/>
                </a:lnTo>
                <a:lnTo>
                  <a:pt x="8" y="2"/>
                </a:lnTo>
                <a:lnTo>
                  <a:pt x="6" y="2"/>
                </a:lnTo>
                <a:lnTo>
                  <a:pt x="4" y="4"/>
                </a:lnTo>
                <a:lnTo>
                  <a:pt x="3" y="7"/>
                </a:lnTo>
                <a:lnTo>
                  <a:pt x="0" y="12"/>
                </a:lnTo>
                <a:lnTo>
                  <a:pt x="0" y="35"/>
                </a:lnTo>
                <a:lnTo>
                  <a:pt x="29" y="35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88" name="Freeform 232"/>
          <p:cNvSpPr>
            <a:spLocks/>
          </p:cNvSpPr>
          <p:nvPr/>
        </p:nvSpPr>
        <p:spPr bwMode="auto">
          <a:xfrm>
            <a:off x="2940050" y="2444750"/>
            <a:ext cx="52388" cy="41275"/>
          </a:xfrm>
          <a:custGeom>
            <a:avLst/>
            <a:gdLst>
              <a:gd name="T0" fmla="*/ 14 w 40"/>
              <a:gd name="T1" fmla="*/ 0 h 27"/>
              <a:gd name="T2" fmla="*/ 8 w 40"/>
              <a:gd name="T3" fmla="*/ 2 h 27"/>
              <a:gd name="T4" fmla="*/ 5 w 40"/>
              <a:gd name="T5" fmla="*/ 3 h 27"/>
              <a:gd name="T6" fmla="*/ 4 w 40"/>
              <a:gd name="T7" fmla="*/ 6 h 27"/>
              <a:gd name="T8" fmla="*/ 3 w 40"/>
              <a:gd name="T9" fmla="*/ 7 h 27"/>
              <a:gd name="T10" fmla="*/ 1 w 40"/>
              <a:gd name="T11" fmla="*/ 9 h 27"/>
              <a:gd name="T12" fmla="*/ 1 w 40"/>
              <a:gd name="T13" fmla="*/ 10 h 27"/>
              <a:gd name="T14" fmla="*/ 0 w 40"/>
              <a:gd name="T15" fmla="*/ 12 h 27"/>
              <a:gd name="T16" fmla="*/ 0 w 40"/>
              <a:gd name="T17" fmla="*/ 14 h 27"/>
              <a:gd name="T18" fmla="*/ 0 w 40"/>
              <a:gd name="T19" fmla="*/ 15 h 27"/>
              <a:gd name="T20" fmla="*/ 1 w 40"/>
              <a:gd name="T21" fmla="*/ 17 h 27"/>
              <a:gd name="T22" fmla="*/ 1 w 40"/>
              <a:gd name="T23" fmla="*/ 18 h 27"/>
              <a:gd name="T24" fmla="*/ 3 w 40"/>
              <a:gd name="T25" fmla="*/ 20 h 27"/>
              <a:gd name="T26" fmla="*/ 4 w 40"/>
              <a:gd name="T27" fmla="*/ 20 h 27"/>
              <a:gd name="T28" fmla="*/ 5 w 40"/>
              <a:gd name="T29" fmla="*/ 23 h 27"/>
              <a:gd name="T30" fmla="*/ 8 w 40"/>
              <a:gd name="T31" fmla="*/ 24 h 27"/>
              <a:gd name="T32" fmla="*/ 14 w 40"/>
              <a:gd name="T33" fmla="*/ 26 h 27"/>
              <a:gd name="T34" fmla="*/ 39 w 40"/>
              <a:gd name="T35" fmla="*/ 26 h 27"/>
              <a:gd name="T36" fmla="*/ 39 w 40"/>
              <a:gd name="T37" fmla="*/ 0 h 27"/>
              <a:gd name="T38" fmla="*/ 14 w 40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1" y="18"/>
                </a:lnTo>
                <a:lnTo>
                  <a:pt x="3" y="20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39" y="26"/>
                </a:lnTo>
                <a:lnTo>
                  <a:pt x="39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89" name="Freeform 233"/>
          <p:cNvSpPr>
            <a:spLocks/>
          </p:cNvSpPr>
          <p:nvPr/>
        </p:nvSpPr>
        <p:spPr bwMode="auto">
          <a:xfrm>
            <a:off x="2968625" y="2444750"/>
            <a:ext cx="44450" cy="55563"/>
          </a:xfrm>
          <a:custGeom>
            <a:avLst/>
            <a:gdLst>
              <a:gd name="T0" fmla="*/ 31 w 32"/>
              <a:gd name="T1" fmla="*/ 14 h 37"/>
              <a:gd name="T2" fmla="*/ 28 w 32"/>
              <a:gd name="T3" fmla="*/ 7 h 37"/>
              <a:gd name="T4" fmla="*/ 27 w 32"/>
              <a:gd name="T5" fmla="*/ 6 h 37"/>
              <a:gd name="T6" fmla="*/ 24 w 32"/>
              <a:gd name="T7" fmla="*/ 3 h 37"/>
              <a:gd name="T8" fmla="*/ 23 w 32"/>
              <a:gd name="T9" fmla="*/ 2 h 37"/>
              <a:gd name="T10" fmla="*/ 20 w 32"/>
              <a:gd name="T11" fmla="*/ 2 h 37"/>
              <a:gd name="T12" fmla="*/ 19 w 32"/>
              <a:gd name="T13" fmla="*/ 1 h 37"/>
              <a:gd name="T14" fmla="*/ 18 w 32"/>
              <a:gd name="T15" fmla="*/ 1 h 37"/>
              <a:gd name="T16" fmla="*/ 16 w 32"/>
              <a:gd name="T17" fmla="*/ 0 h 37"/>
              <a:gd name="T18" fmla="*/ 13 w 32"/>
              <a:gd name="T19" fmla="*/ 1 h 37"/>
              <a:gd name="T20" fmla="*/ 12 w 32"/>
              <a:gd name="T21" fmla="*/ 1 h 37"/>
              <a:gd name="T22" fmla="*/ 11 w 32"/>
              <a:gd name="T23" fmla="*/ 2 h 37"/>
              <a:gd name="T24" fmla="*/ 8 w 32"/>
              <a:gd name="T25" fmla="*/ 2 h 37"/>
              <a:gd name="T26" fmla="*/ 7 w 32"/>
              <a:gd name="T27" fmla="*/ 3 h 37"/>
              <a:gd name="T28" fmla="*/ 4 w 32"/>
              <a:gd name="T29" fmla="*/ 6 h 37"/>
              <a:gd name="T30" fmla="*/ 3 w 32"/>
              <a:gd name="T31" fmla="*/ 7 h 37"/>
              <a:gd name="T32" fmla="*/ 0 w 32"/>
              <a:gd name="T33" fmla="*/ 14 h 37"/>
              <a:gd name="T34" fmla="*/ 0 w 32"/>
              <a:gd name="T35" fmla="*/ 36 h 37"/>
              <a:gd name="T36" fmla="*/ 31 w 32"/>
              <a:gd name="T37" fmla="*/ 36 h 37"/>
              <a:gd name="T38" fmla="*/ 31 w 32"/>
              <a:gd name="T39" fmla="*/ 14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2" h="37">
                <a:moveTo>
                  <a:pt x="31" y="14"/>
                </a:moveTo>
                <a:lnTo>
                  <a:pt x="28" y="7"/>
                </a:lnTo>
                <a:lnTo>
                  <a:pt x="27" y="6"/>
                </a:lnTo>
                <a:lnTo>
                  <a:pt x="24" y="3"/>
                </a:lnTo>
                <a:lnTo>
                  <a:pt x="23" y="2"/>
                </a:lnTo>
                <a:lnTo>
                  <a:pt x="20" y="2"/>
                </a:lnTo>
                <a:lnTo>
                  <a:pt x="19" y="1"/>
                </a:lnTo>
                <a:lnTo>
                  <a:pt x="18" y="1"/>
                </a:lnTo>
                <a:lnTo>
                  <a:pt x="16" y="0"/>
                </a:lnTo>
                <a:lnTo>
                  <a:pt x="13" y="1"/>
                </a:lnTo>
                <a:lnTo>
                  <a:pt x="12" y="1"/>
                </a:lnTo>
                <a:lnTo>
                  <a:pt x="11" y="2"/>
                </a:lnTo>
                <a:lnTo>
                  <a:pt x="8" y="2"/>
                </a:lnTo>
                <a:lnTo>
                  <a:pt x="7" y="3"/>
                </a:lnTo>
                <a:lnTo>
                  <a:pt x="4" y="6"/>
                </a:lnTo>
                <a:lnTo>
                  <a:pt x="3" y="7"/>
                </a:lnTo>
                <a:lnTo>
                  <a:pt x="0" y="14"/>
                </a:lnTo>
                <a:lnTo>
                  <a:pt x="0" y="36"/>
                </a:lnTo>
                <a:lnTo>
                  <a:pt x="31" y="36"/>
                </a:lnTo>
                <a:lnTo>
                  <a:pt x="31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90" name="Freeform 234"/>
          <p:cNvSpPr>
            <a:spLocks/>
          </p:cNvSpPr>
          <p:nvPr/>
        </p:nvSpPr>
        <p:spPr bwMode="auto">
          <a:xfrm>
            <a:off x="2968625" y="2481263"/>
            <a:ext cx="55563" cy="41275"/>
          </a:xfrm>
          <a:custGeom>
            <a:avLst/>
            <a:gdLst>
              <a:gd name="T0" fmla="*/ 16 w 40"/>
              <a:gd name="T1" fmla="*/ 0 h 27"/>
              <a:gd name="T2" fmla="*/ 8 w 40"/>
              <a:gd name="T3" fmla="*/ 2 h 27"/>
              <a:gd name="T4" fmla="*/ 7 w 40"/>
              <a:gd name="T5" fmla="*/ 3 h 27"/>
              <a:gd name="T6" fmla="*/ 4 w 40"/>
              <a:gd name="T7" fmla="*/ 6 h 27"/>
              <a:gd name="T8" fmla="*/ 3 w 40"/>
              <a:gd name="T9" fmla="*/ 7 h 27"/>
              <a:gd name="T10" fmla="*/ 1 w 40"/>
              <a:gd name="T11" fmla="*/ 8 h 27"/>
              <a:gd name="T12" fmla="*/ 1 w 40"/>
              <a:gd name="T13" fmla="*/ 10 h 27"/>
              <a:gd name="T14" fmla="*/ 0 w 40"/>
              <a:gd name="T15" fmla="*/ 11 h 27"/>
              <a:gd name="T16" fmla="*/ 0 w 40"/>
              <a:gd name="T17" fmla="*/ 12 h 27"/>
              <a:gd name="T18" fmla="*/ 0 w 40"/>
              <a:gd name="T19" fmla="*/ 15 h 27"/>
              <a:gd name="T20" fmla="*/ 1 w 40"/>
              <a:gd name="T21" fmla="*/ 16 h 27"/>
              <a:gd name="T22" fmla="*/ 1 w 40"/>
              <a:gd name="T23" fmla="*/ 17 h 27"/>
              <a:gd name="T24" fmla="*/ 3 w 40"/>
              <a:gd name="T25" fmla="*/ 19 h 27"/>
              <a:gd name="T26" fmla="*/ 4 w 40"/>
              <a:gd name="T27" fmla="*/ 20 h 27"/>
              <a:gd name="T28" fmla="*/ 7 w 40"/>
              <a:gd name="T29" fmla="*/ 23 h 27"/>
              <a:gd name="T30" fmla="*/ 8 w 40"/>
              <a:gd name="T31" fmla="*/ 24 h 27"/>
              <a:gd name="T32" fmla="*/ 16 w 40"/>
              <a:gd name="T33" fmla="*/ 26 h 27"/>
              <a:gd name="T34" fmla="*/ 39 w 40"/>
              <a:gd name="T35" fmla="*/ 26 h 27"/>
              <a:gd name="T36" fmla="*/ 39 w 40"/>
              <a:gd name="T37" fmla="*/ 0 h 27"/>
              <a:gd name="T38" fmla="*/ 16 w 40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" h="27">
                <a:moveTo>
                  <a:pt x="16" y="0"/>
                </a:moveTo>
                <a:lnTo>
                  <a:pt x="8" y="2"/>
                </a:lnTo>
                <a:lnTo>
                  <a:pt x="7" y="3"/>
                </a:lnTo>
                <a:lnTo>
                  <a:pt x="4" y="6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20"/>
                </a:lnTo>
                <a:lnTo>
                  <a:pt x="7" y="23"/>
                </a:lnTo>
                <a:lnTo>
                  <a:pt x="8" y="24"/>
                </a:lnTo>
                <a:lnTo>
                  <a:pt x="16" y="26"/>
                </a:lnTo>
                <a:lnTo>
                  <a:pt x="39" y="26"/>
                </a:lnTo>
                <a:lnTo>
                  <a:pt x="39" y="0"/>
                </a:lnTo>
                <a:lnTo>
                  <a:pt x="16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91" name="Freeform 235"/>
          <p:cNvSpPr>
            <a:spLocks/>
          </p:cNvSpPr>
          <p:nvPr/>
        </p:nvSpPr>
        <p:spPr bwMode="auto">
          <a:xfrm>
            <a:off x="3001963" y="2481263"/>
            <a:ext cx="41275" cy="39687"/>
          </a:xfrm>
          <a:custGeom>
            <a:avLst/>
            <a:gdLst>
              <a:gd name="T0" fmla="*/ 30 w 31"/>
              <a:gd name="T1" fmla="*/ 13 h 26"/>
              <a:gd name="T2" fmla="*/ 27 w 31"/>
              <a:gd name="T3" fmla="*/ 7 h 26"/>
              <a:gd name="T4" fmla="*/ 26 w 31"/>
              <a:gd name="T5" fmla="*/ 5 h 26"/>
              <a:gd name="T6" fmla="*/ 23 w 31"/>
              <a:gd name="T7" fmla="*/ 2 h 26"/>
              <a:gd name="T8" fmla="*/ 22 w 31"/>
              <a:gd name="T9" fmla="*/ 2 h 26"/>
              <a:gd name="T10" fmla="*/ 20 w 31"/>
              <a:gd name="T11" fmla="*/ 1 h 26"/>
              <a:gd name="T12" fmla="*/ 18 w 31"/>
              <a:gd name="T13" fmla="*/ 1 h 26"/>
              <a:gd name="T14" fmla="*/ 17 w 31"/>
              <a:gd name="T15" fmla="*/ 0 h 26"/>
              <a:gd name="T16" fmla="*/ 16 w 31"/>
              <a:gd name="T17" fmla="*/ 0 h 26"/>
              <a:gd name="T18" fmla="*/ 13 w 31"/>
              <a:gd name="T19" fmla="*/ 0 h 26"/>
              <a:gd name="T20" fmla="*/ 12 w 31"/>
              <a:gd name="T21" fmla="*/ 1 h 26"/>
              <a:gd name="T22" fmla="*/ 10 w 31"/>
              <a:gd name="T23" fmla="*/ 1 h 26"/>
              <a:gd name="T24" fmla="*/ 8 w 31"/>
              <a:gd name="T25" fmla="*/ 2 h 26"/>
              <a:gd name="T26" fmla="*/ 7 w 31"/>
              <a:gd name="T27" fmla="*/ 2 h 26"/>
              <a:gd name="T28" fmla="*/ 4 w 31"/>
              <a:gd name="T29" fmla="*/ 5 h 26"/>
              <a:gd name="T30" fmla="*/ 3 w 31"/>
              <a:gd name="T31" fmla="*/ 7 h 26"/>
              <a:gd name="T32" fmla="*/ 0 w 31"/>
              <a:gd name="T33" fmla="*/ 13 h 26"/>
              <a:gd name="T34" fmla="*/ 0 w 31"/>
              <a:gd name="T35" fmla="*/ 25 h 26"/>
              <a:gd name="T36" fmla="*/ 30 w 31"/>
              <a:gd name="T37" fmla="*/ 25 h 26"/>
              <a:gd name="T38" fmla="*/ 30 w 31"/>
              <a:gd name="T39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" h="26">
                <a:moveTo>
                  <a:pt x="30" y="13"/>
                </a:moveTo>
                <a:lnTo>
                  <a:pt x="27" y="7"/>
                </a:lnTo>
                <a:lnTo>
                  <a:pt x="26" y="5"/>
                </a:lnTo>
                <a:lnTo>
                  <a:pt x="23" y="2"/>
                </a:lnTo>
                <a:lnTo>
                  <a:pt x="22" y="2"/>
                </a:lnTo>
                <a:lnTo>
                  <a:pt x="20" y="1"/>
                </a:lnTo>
                <a:lnTo>
                  <a:pt x="18" y="1"/>
                </a:lnTo>
                <a:lnTo>
                  <a:pt x="17" y="0"/>
                </a:lnTo>
                <a:lnTo>
                  <a:pt x="16" y="0"/>
                </a:lnTo>
                <a:lnTo>
                  <a:pt x="13" y="0"/>
                </a:lnTo>
                <a:lnTo>
                  <a:pt x="12" y="1"/>
                </a:lnTo>
                <a:lnTo>
                  <a:pt x="10" y="1"/>
                </a:lnTo>
                <a:lnTo>
                  <a:pt x="8" y="2"/>
                </a:lnTo>
                <a:lnTo>
                  <a:pt x="7" y="2"/>
                </a:lnTo>
                <a:lnTo>
                  <a:pt x="4" y="5"/>
                </a:lnTo>
                <a:lnTo>
                  <a:pt x="3" y="7"/>
                </a:lnTo>
                <a:lnTo>
                  <a:pt x="0" y="13"/>
                </a:lnTo>
                <a:lnTo>
                  <a:pt x="0" y="25"/>
                </a:lnTo>
                <a:lnTo>
                  <a:pt x="30" y="25"/>
                </a:lnTo>
                <a:lnTo>
                  <a:pt x="30" y="13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92" name="Freeform 236"/>
          <p:cNvSpPr>
            <a:spLocks/>
          </p:cNvSpPr>
          <p:nvPr/>
        </p:nvSpPr>
        <p:spPr bwMode="auto">
          <a:xfrm>
            <a:off x="3001963" y="2500313"/>
            <a:ext cx="52387" cy="39687"/>
          </a:xfrm>
          <a:custGeom>
            <a:avLst/>
            <a:gdLst>
              <a:gd name="T0" fmla="*/ 15 w 39"/>
              <a:gd name="T1" fmla="*/ 0 h 26"/>
              <a:gd name="T2" fmla="*/ 8 w 39"/>
              <a:gd name="T3" fmla="*/ 2 h 26"/>
              <a:gd name="T4" fmla="*/ 5 w 39"/>
              <a:gd name="T5" fmla="*/ 2 h 26"/>
              <a:gd name="T6" fmla="*/ 4 w 39"/>
              <a:gd name="T7" fmla="*/ 5 h 26"/>
              <a:gd name="T8" fmla="*/ 4 w 39"/>
              <a:gd name="T9" fmla="*/ 6 h 26"/>
              <a:gd name="T10" fmla="*/ 1 w 39"/>
              <a:gd name="T11" fmla="*/ 8 h 26"/>
              <a:gd name="T12" fmla="*/ 1 w 39"/>
              <a:gd name="T13" fmla="*/ 9 h 26"/>
              <a:gd name="T14" fmla="*/ 1 w 39"/>
              <a:gd name="T15" fmla="*/ 10 h 26"/>
              <a:gd name="T16" fmla="*/ 0 w 39"/>
              <a:gd name="T17" fmla="*/ 13 h 26"/>
              <a:gd name="T18" fmla="*/ 1 w 39"/>
              <a:gd name="T19" fmla="*/ 14 h 26"/>
              <a:gd name="T20" fmla="*/ 1 w 39"/>
              <a:gd name="T21" fmla="*/ 16 h 26"/>
              <a:gd name="T22" fmla="*/ 4 w 39"/>
              <a:gd name="T23" fmla="*/ 18 h 26"/>
              <a:gd name="T24" fmla="*/ 4 w 39"/>
              <a:gd name="T25" fmla="*/ 19 h 26"/>
              <a:gd name="T26" fmla="*/ 5 w 39"/>
              <a:gd name="T27" fmla="*/ 22 h 26"/>
              <a:gd name="T28" fmla="*/ 8 w 39"/>
              <a:gd name="T29" fmla="*/ 23 h 26"/>
              <a:gd name="T30" fmla="*/ 15 w 39"/>
              <a:gd name="T31" fmla="*/ 25 h 26"/>
              <a:gd name="T32" fmla="*/ 38 w 39"/>
              <a:gd name="T33" fmla="*/ 25 h 26"/>
              <a:gd name="T34" fmla="*/ 38 w 39"/>
              <a:gd name="T35" fmla="*/ 0 h 26"/>
              <a:gd name="T36" fmla="*/ 15 w 39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" h="26">
                <a:moveTo>
                  <a:pt x="15" y="0"/>
                </a:moveTo>
                <a:lnTo>
                  <a:pt x="8" y="2"/>
                </a:lnTo>
                <a:lnTo>
                  <a:pt x="5" y="2"/>
                </a:lnTo>
                <a:lnTo>
                  <a:pt x="4" y="5"/>
                </a:lnTo>
                <a:lnTo>
                  <a:pt x="4" y="6"/>
                </a:lnTo>
                <a:lnTo>
                  <a:pt x="1" y="8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4" y="18"/>
                </a:lnTo>
                <a:lnTo>
                  <a:pt x="4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38" y="25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93" name="Freeform 237"/>
          <p:cNvSpPr>
            <a:spLocks/>
          </p:cNvSpPr>
          <p:nvPr/>
        </p:nvSpPr>
        <p:spPr bwMode="auto">
          <a:xfrm>
            <a:off x="3032125" y="2500313"/>
            <a:ext cx="41275" cy="55562"/>
          </a:xfrm>
          <a:custGeom>
            <a:avLst/>
            <a:gdLst>
              <a:gd name="T0" fmla="*/ 29 w 30"/>
              <a:gd name="T1" fmla="*/ 12 h 37"/>
              <a:gd name="T2" fmla="*/ 26 w 30"/>
              <a:gd name="T3" fmla="*/ 7 h 37"/>
              <a:gd name="T4" fmla="*/ 25 w 30"/>
              <a:gd name="T5" fmla="*/ 5 h 37"/>
              <a:gd name="T6" fmla="*/ 23 w 30"/>
              <a:gd name="T7" fmla="*/ 2 h 37"/>
              <a:gd name="T8" fmla="*/ 20 w 30"/>
              <a:gd name="T9" fmla="*/ 1 h 37"/>
              <a:gd name="T10" fmla="*/ 19 w 30"/>
              <a:gd name="T11" fmla="*/ 0 h 37"/>
              <a:gd name="T12" fmla="*/ 16 w 30"/>
              <a:gd name="T13" fmla="*/ 0 h 37"/>
              <a:gd name="T14" fmla="*/ 15 w 30"/>
              <a:gd name="T15" fmla="*/ 0 h 37"/>
              <a:gd name="T16" fmla="*/ 13 w 30"/>
              <a:gd name="T17" fmla="*/ 0 h 37"/>
              <a:gd name="T18" fmla="*/ 11 w 30"/>
              <a:gd name="T19" fmla="*/ 0 h 37"/>
              <a:gd name="T20" fmla="*/ 10 w 30"/>
              <a:gd name="T21" fmla="*/ 1 h 37"/>
              <a:gd name="T22" fmla="*/ 8 w 30"/>
              <a:gd name="T23" fmla="*/ 2 h 37"/>
              <a:gd name="T24" fmla="*/ 6 w 30"/>
              <a:gd name="T25" fmla="*/ 2 h 37"/>
              <a:gd name="T26" fmla="*/ 4 w 30"/>
              <a:gd name="T27" fmla="*/ 5 h 37"/>
              <a:gd name="T28" fmla="*/ 3 w 30"/>
              <a:gd name="T29" fmla="*/ 7 h 37"/>
              <a:gd name="T30" fmla="*/ 0 w 30"/>
              <a:gd name="T31" fmla="*/ 12 h 37"/>
              <a:gd name="T32" fmla="*/ 0 w 30"/>
              <a:gd name="T33" fmla="*/ 36 h 37"/>
              <a:gd name="T34" fmla="*/ 29 w 30"/>
              <a:gd name="T35" fmla="*/ 36 h 37"/>
              <a:gd name="T36" fmla="*/ 29 w 30"/>
              <a:gd name="T37" fmla="*/ 1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" h="37">
                <a:moveTo>
                  <a:pt x="29" y="12"/>
                </a:moveTo>
                <a:lnTo>
                  <a:pt x="26" y="7"/>
                </a:lnTo>
                <a:lnTo>
                  <a:pt x="25" y="5"/>
                </a:lnTo>
                <a:lnTo>
                  <a:pt x="23" y="2"/>
                </a:lnTo>
                <a:lnTo>
                  <a:pt x="20" y="1"/>
                </a:ln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10" y="1"/>
                </a:lnTo>
                <a:lnTo>
                  <a:pt x="8" y="2"/>
                </a:lnTo>
                <a:lnTo>
                  <a:pt x="6" y="2"/>
                </a:lnTo>
                <a:lnTo>
                  <a:pt x="4" y="5"/>
                </a:lnTo>
                <a:lnTo>
                  <a:pt x="3" y="7"/>
                </a:lnTo>
                <a:lnTo>
                  <a:pt x="0" y="12"/>
                </a:lnTo>
                <a:lnTo>
                  <a:pt x="0" y="36"/>
                </a:lnTo>
                <a:lnTo>
                  <a:pt x="29" y="36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94" name="Freeform 238"/>
          <p:cNvSpPr>
            <a:spLocks/>
          </p:cNvSpPr>
          <p:nvPr/>
        </p:nvSpPr>
        <p:spPr bwMode="auto">
          <a:xfrm>
            <a:off x="3032125" y="2535238"/>
            <a:ext cx="119063" cy="41275"/>
          </a:xfrm>
          <a:custGeom>
            <a:avLst/>
            <a:gdLst>
              <a:gd name="T0" fmla="*/ 15 w 86"/>
              <a:gd name="T1" fmla="*/ 0 h 27"/>
              <a:gd name="T2" fmla="*/ 8 w 86"/>
              <a:gd name="T3" fmla="*/ 2 h 27"/>
              <a:gd name="T4" fmla="*/ 6 w 86"/>
              <a:gd name="T5" fmla="*/ 3 h 27"/>
              <a:gd name="T6" fmla="*/ 4 w 86"/>
              <a:gd name="T7" fmla="*/ 6 h 27"/>
              <a:gd name="T8" fmla="*/ 3 w 86"/>
              <a:gd name="T9" fmla="*/ 7 h 27"/>
              <a:gd name="T10" fmla="*/ 3 w 86"/>
              <a:gd name="T11" fmla="*/ 8 h 27"/>
              <a:gd name="T12" fmla="*/ 1 w 86"/>
              <a:gd name="T13" fmla="*/ 10 h 27"/>
              <a:gd name="T14" fmla="*/ 1 w 86"/>
              <a:gd name="T15" fmla="*/ 11 h 27"/>
              <a:gd name="T16" fmla="*/ 0 w 86"/>
              <a:gd name="T17" fmla="*/ 14 h 27"/>
              <a:gd name="T18" fmla="*/ 1 w 86"/>
              <a:gd name="T19" fmla="*/ 15 h 27"/>
              <a:gd name="T20" fmla="*/ 1 w 86"/>
              <a:gd name="T21" fmla="*/ 16 h 27"/>
              <a:gd name="T22" fmla="*/ 3 w 86"/>
              <a:gd name="T23" fmla="*/ 17 h 27"/>
              <a:gd name="T24" fmla="*/ 3 w 86"/>
              <a:gd name="T25" fmla="*/ 19 h 27"/>
              <a:gd name="T26" fmla="*/ 4 w 86"/>
              <a:gd name="T27" fmla="*/ 20 h 27"/>
              <a:gd name="T28" fmla="*/ 6 w 86"/>
              <a:gd name="T29" fmla="*/ 23 h 27"/>
              <a:gd name="T30" fmla="*/ 8 w 86"/>
              <a:gd name="T31" fmla="*/ 24 h 27"/>
              <a:gd name="T32" fmla="*/ 15 w 86"/>
              <a:gd name="T33" fmla="*/ 26 h 27"/>
              <a:gd name="T34" fmla="*/ 85 w 86"/>
              <a:gd name="T35" fmla="*/ 26 h 27"/>
              <a:gd name="T36" fmla="*/ 85 w 86"/>
              <a:gd name="T37" fmla="*/ 0 h 27"/>
              <a:gd name="T38" fmla="*/ 15 w 86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6" h="27">
                <a:moveTo>
                  <a:pt x="15" y="0"/>
                </a:moveTo>
                <a:lnTo>
                  <a:pt x="8" y="2"/>
                </a:lnTo>
                <a:lnTo>
                  <a:pt x="6" y="3"/>
                </a:lnTo>
                <a:lnTo>
                  <a:pt x="4" y="6"/>
                </a:lnTo>
                <a:lnTo>
                  <a:pt x="3" y="7"/>
                </a:lnTo>
                <a:lnTo>
                  <a:pt x="3" y="8"/>
                </a:lnTo>
                <a:lnTo>
                  <a:pt x="1" y="10"/>
                </a:lnTo>
                <a:lnTo>
                  <a:pt x="1" y="11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6" y="23"/>
                </a:lnTo>
                <a:lnTo>
                  <a:pt x="8" y="24"/>
                </a:lnTo>
                <a:lnTo>
                  <a:pt x="15" y="26"/>
                </a:lnTo>
                <a:lnTo>
                  <a:pt x="85" y="26"/>
                </a:lnTo>
                <a:lnTo>
                  <a:pt x="85" y="0"/>
                </a:lnTo>
                <a:lnTo>
                  <a:pt x="15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95" name="Freeform 239"/>
          <p:cNvSpPr>
            <a:spLocks/>
          </p:cNvSpPr>
          <p:nvPr/>
        </p:nvSpPr>
        <p:spPr bwMode="auto">
          <a:xfrm>
            <a:off x="3130550" y="2535238"/>
            <a:ext cx="38100" cy="57150"/>
          </a:xfrm>
          <a:custGeom>
            <a:avLst/>
            <a:gdLst>
              <a:gd name="T0" fmla="*/ 28 w 29"/>
              <a:gd name="T1" fmla="*/ 14 h 37"/>
              <a:gd name="T2" fmla="*/ 27 w 29"/>
              <a:gd name="T3" fmla="*/ 7 h 37"/>
              <a:gd name="T4" fmla="*/ 25 w 29"/>
              <a:gd name="T5" fmla="*/ 6 h 37"/>
              <a:gd name="T6" fmla="*/ 23 w 29"/>
              <a:gd name="T7" fmla="*/ 3 h 37"/>
              <a:gd name="T8" fmla="*/ 22 w 29"/>
              <a:gd name="T9" fmla="*/ 2 h 37"/>
              <a:gd name="T10" fmla="*/ 19 w 29"/>
              <a:gd name="T11" fmla="*/ 1 h 37"/>
              <a:gd name="T12" fmla="*/ 18 w 29"/>
              <a:gd name="T13" fmla="*/ 1 h 37"/>
              <a:gd name="T14" fmla="*/ 15 w 29"/>
              <a:gd name="T15" fmla="*/ 0 h 37"/>
              <a:gd name="T16" fmla="*/ 14 w 29"/>
              <a:gd name="T17" fmla="*/ 0 h 37"/>
              <a:gd name="T18" fmla="*/ 11 w 29"/>
              <a:gd name="T19" fmla="*/ 0 h 37"/>
              <a:gd name="T20" fmla="*/ 11 w 29"/>
              <a:gd name="T21" fmla="*/ 1 h 37"/>
              <a:gd name="T22" fmla="*/ 9 w 29"/>
              <a:gd name="T23" fmla="*/ 1 h 37"/>
              <a:gd name="T24" fmla="*/ 8 w 29"/>
              <a:gd name="T25" fmla="*/ 2 h 37"/>
              <a:gd name="T26" fmla="*/ 5 w 29"/>
              <a:gd name="T27" fmla="*/ 3 h 37"/>
              <a:gd name="T28" fmla="*/ 4 w 29"/>
              <a:gd name="T29" fmla="*/ 6 h 37"/>
              <a:gd name="T30" fmla="*/ 3 w 29"/>
              <a:gd name="T31" fmla="*/ 7 h 37"/>
              <a:gd name="T32" fmla="*/ 0 w 29"/>
              <a:gd name="T33" fmla="*/ 14 h 37"/>
              <a:gd name="T34" fmla="*/ 0 w 29"/>
              <a:gd name="T35" fmla="*/ 36 h 37"/>
              <a:gd name="T36" fmla="*/ 28 w 29"/>
              <a:gd name="T37" fmla="*/ 36 h 37"/>
              <a:gd name="T38" fmla="*/ 28 w 29"/>
              <a:gd name="T39" fmla="*/ 14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37">
                <a:moveTo>
                  <a:pt x="28" y="14"/>
                </a:moveTo>
                <a:lnTo>
                  <a:pt x="27" y="7"/>
                </a:lnTo>
                <a:lnTo>
                  <a:pt x="25" y="6"/>
                </a:lnTo>
                <a:lnTo>
                  <a:pt x="23" y="3"/>
                </a:lnTo>
                <a:lnTo>
                  <a:pt x="22" y="2"/>
                </a:lnTo>
                <a:lnTo>
                  <a:pt x="19" y="1"/>
                </a:lnTo>
                <a:lnTo>
                  <a:pt x="18" y="1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1" y="1"/>
                </a:lnTo>
                <a:lnTo>
                  <a:pt x="9" y="1"/>
                </a:ln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14"/>
                </a:lnTo>
                <a:lnTo>
                  <a:pt x="0" y="36"/>
                </a:lnTo>
                <a:lnTo>
                  <a:pt x="28" y="36"/>
                </a:lnTo>
                <a:lnTo>
                  <a:pt x="28" y="14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96" name="Freeform 240"/>
          <p:cNvSpPr>
            <a:spLocks/>
          </p:cNvSpPr>
          <p:nvPr/>
        </p:nvSpPr>
        <p:spPr bwMode="auto">
          <a:xfrm>
            <a:off x="3130550" y="2571750"/>
            <a:ext cx="50800" cy="39688"/>
          </a:xfrm>
          <a:custGeom>
            <a:avLst/>
            <a:gdLst>
              <a:gd name="T0" fmla="*/ 14 w 37"/>
              <a:gd name="T1" fmla="*/ 0 h 26"/>
              <a:gd name="T2" fmla="*/ 7 w 37"/>
              <a:gd name="T3" fmla="*/ 2 h 26"/>
              <a:gd name="T4" fmla="*/ 5 w 37"/>
              <a:gd name="T5" fmla="*/ 3 h 26"/>
              <a:gd name="T6" fmla="*/ 2 w 37"/>
              <a:gd name="T7" fmla="*/ 5 h 26"/>
              <a:gd name="T8" fmla="*/ 2 w 37"/>
              <a:gd name="T9" fmla="*/ 6 h 26"/>
              <a:gd name="T10" fmla="*/ 1 w 37"/>
              <a:gd name="T11" fmla="*/ 8 h 26"/>
              <a:gd name="T12" fmla="*/ 0 w 37"/>
              <a:gd name="T13" fmla="*/ 9 h 26"/>
              <a:gd name="T14" fmla="*/ 0 w 37"/>
              <a:gd name="T15" fmla="*/ 10 h 26"/>
              <a:gd name="T16" fmla="*/ 0 w 37"/>
              <a:gd name="T17" fmla="*/ 13 h 26"/>
              <a:gd name="T18" fmla="*/ 0 w 37"/>
              <a:gd name="T19" fmla="*/ 14 h 26"/>
              <a:gd name="T20" fmla="*/ 0 w 37"/>
              <a:gd name="T21" fmla="*/ 16 h 26"/>
              <a:gd name="T22" fmla="*/ 1 w 37"/>
              <a:gd name="T23" fmla="*/ 17 h 26"/>
              <a:gd name="T24" fmla="*/ 2 w 37"/>
              <a:gd name="T25" fmla="*/ 19 h 26"/>
              <a:gd name="T26" fmla="*/ 2 w 37"/>
              <a:gd name="T27" fmla="*/ 20 h 26"/>
              <a:gd name="T28" fmla="*/ 5 w 37"/>
              <a:gd name="T29" fmla="*/ 23 h 26"/>
              <a:gd name="T30" fmla="*/ 7 w 37"/>
              <a:gd name="T31" fmla="*/ 24 h 26"/>
              <a:gd name="T32" fmla="*/ 14 w 37"/>
              <a:gd name="T33" fmla="*/ 25 h 26"/>
              <a:gd name="T34" fmla="*/ 36 w 37"/>
              <a:gd name="T35" fmla="*/ 25 h 26"/>
              <a:gd name="T36" fmla="*/ 36 w 37"/>
              <a:gd name="T37" fmla="*/ 0 h 26"/>
              <a:gd name="T38" fmla="*/ 14 w 37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6">
                <a:moveTo>
                  <a:pt x="14" y="0"/>
                </a:moveTo>
                <a:lnTo>
                  <a:pt x="7" y="2"/>
                </a:lnTo>
                <a:lnTo>
                  <a:pt x="5" y="3"/>
                </a:lnTo>
                <a:lnTo>
                  <a:pt x="2" y="5"/>
                </a:lnTo>
                <a:lnTo>
                  <a:pt x="2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2" y="19"/>
                </a:lnTo>
                <a:lnTo>
                  <a:pt x="2" y="20"/>
                </a:lnTo>
                <a:lnTo>
                  <a:pt x="5" y="23"/>
                </a:lnTo>
                <a:lnTo>
                  <a:pt x="7" y="24"/>
                </a:lnTo>
                <a:lnTo>
                  <a:pt x="14" y="25"/>
                </a:lnTo>
                <a:lnTo>
                  <a:pt x="36" y="25"/>
                </a:lnTo>
                <a:lnTo>
                  <a:pt x="36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97" name="Freeform 241"/>
          <p:cNvSpPr>
            <a:spLocks/>
          </p:cNvSpPr>
          <p:nvPr/>
        </p:nvSpPr>
        <p:spPr bwMode="auto">
          <a:xfrm>
            <a:off x="3159125" y="2571750"/>
            <a:ext cx="41275" cy="38100"/>
          </a:xfrm>
          <a:custGeom>
            <a:avLst/>
            <a:gdLst>
              <a:gd name="T0" fmla="*/ 29 w 30"/>
              <a:gd name="T1" fmla="*/ 13 h 25"/>
              <a:gd name="T2" fmla="*/ 28 w 30"/>
              <a:gd name="T3" fmla="*/ 7 h 25"/>
              <a:gd name="T4" fmla="*/ 25 w 30"/>
              <a:gd name="T5" fmla="*/ 5 h 25"/>
              <a:gd name="T6" fmla="*/ 24 w 30"/>
              <a:gd name="T7" fmla="*/ 2 h 25"/>
              <a:gd name="T8" fmla="*/ 22 w 30"/>
              <a:gd name="T9" fmla="*/ 2 h 25"/>
              <a:gd name="T10" fmla="*/ 20 w 30"/>
              <a:gd name="T11" fmla="*/ 1 h 25"/>
              <a:gd name="T12" fmla="*/ 18 w 30"/>
              <a:gd name="T13" fmla="*/ 0 h 25"/>
              <a:gd name="T14" fmla="*/ 16 w 30"/>
              <a:gd name="T15" fmla="*/ 0 h 25"/>
              <a:gd name="T16" fmla="*/ 15 w 30"/>
              <a:gd name="T17" fmla="*/ 0 h 25"/>
              <a:gd name="T18" fmla="*/ 12 w 30"/>
              <a:gd name="T19" fmla="*/ 0 h 25"/>
              <a:gd name="T20" fmla="*/ 11 w 30"/>
              <a:gd name="T21" fmla="*/ 0 h 25"/>
              <a:gd name="T22" fmla="*/ 9 w 30"/>
              <a:gd name="T23" fmla="*/ 1 h 25"/>
              <a:gd name="T24" fmla="*/ 8 w 30"/>
              <a:gd name="T25" fmla="*/ 2 h 25"/>
              <a:gd name="T26" fmla="*/ 5 w 30"/>
              <a:gd name="T27" fmla="*/ 2 h 25"/>
              <a:gd name="T28" fmla="*/ 4 w 30"/>
              <a:gd name="T29" fmla="*/ 5 h 25"/>
              <a:gd name="T30" fmla="*/ 3 w 30"/>
              <a:gd name="T31" fmla="*/ 7 h 25"/>
              <a:gd name="T32" fmla="*/ 0 w 30"/>
              <a:gd name="T33" fmla="*/ 13 h 25"/>
              <a:gd name="T34" fmla="*/ 0 w 30"/>
              <a:gd name="T35" fmla="*/ 24 h 25"/>
              <a:gd name="T36" fmla="*/ 29 w 30"/>
              <a:gd name="T37" fmla="*/ 24 h 25"/>
              <a:gd name="T38" fmla="*/ 29 w 30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5">
                <a:moveTo>
                  <a:pt x="29" y="13"/>
                </a:moveTo>
                <a:lnTo>
                  <a:pt x="28" y="7"/>
                </a:lnTo>
                <a:lnTo>
                  <a:pt x="25" y="5"/>
                </a:lnTo>
                <a:lnTo>
                  <a:pt x="24" y="2"/>
                </a:lnTo>
                <a:lnTo>
                  <a:pt x="22" y="2"/>
                </a:lnTo>
                <a:lnTo>
                  <a:pt x="20" y="1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9" y="1"/>
                </a:lnTo>
                <a:lnTo>
                  <a:pt x="8" y="2"/>
                </a:lnTo>
                <a:lnTo>
                  <a:pt x="5" y="2"/>
                </a:lnTo>
                <a:lnTo>
                  <a:pt x="4" y="5"/>
                </a:lnTo>
                <a:lnTo>
                  <a:pt x="3" y="7"/>
                </a:lnTo>
                <a:lnTo>
                  <a:pt x="0" y="13"/>
                </a:lnTo>
                <a:lnTo>
                  <a:pt x="0" y="24"/>
                </a:lnTo>
                <a:lnTo>
                  <a:pt x="29" y="24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98" name="Freeform 242"/>
          <p:cNvSpPr>
            <a:spLocks/>
          </p:cNvSpPr>
          <p:nvPr/>
        </p:nvSpPr>
        <p:spPr bwMode="auto">
          <a:xfrm>
            <a:off x="3159125" y="2589213"/>
            <a:ext cx="85725" cy="41275"/>
          </a:xfrm>
          <a:custGeom>
            <a:avLst/>
            <a:gdLst>
              <a:gd name="T0" fmla="*/ 14 w 63"/>
              <a:gd name="T1" fmla="*/ 0 h 27"/>
              <a:gd name="T2" fmla="*/ 8 w 63"/>
              <a:gd name="T3" fmla="*/ 2 h 27"/>
              <a:gd name="T4" fmla="*/ 5 w 63"/>
              <a:gd name="T5" fmla="*/ 3 h 27"/>
              <a:gd name="T6" fmla="*/ 3 w 63"/>
              <a:gd name="T7" fmla="*/ 6 h 27"/>
              <a:gd name="T8" fmla="*/ 3 w 63"/>
              <a:gd name="T9" fmla="*/ 7 h 27"/>
              <a:gd name="T10" fmla="*/ 1 w 63"/>
              <a:gd name="T11" fmla="*/ 8 h 27"/>
              <a:gd name="T12" fmla="*/ 1 w 63"/>
              <a:gd name="T13" fmla="*/ 10 h 27"/>
              <a:gd name="T14" fmla="*/ 0 w 63"/>
              <a:gd name="T15" fmla="*/ 11 h 27"/>
              <a:gd name="T16" fmla="*/ 0 w 63"/>
              <a:gd name="T17" fmla="*/ 12 h 27"/>
              <a:gd name="T18" fmla="*/ 0 w 63"/>
              <a:gd name="T19" fmla="*/ 14 h 27"/>
              <a:gd name="T20" fmla="*/ 1 w 63"/>
              <a:gd name="T21" fmla="*/ 16 h 27"/>
              <a:gd name="T22" fmla="*/ 1 w 63"/>
              <a:gd name="T23" fmla="*/ 17 h 27"/>
              <a:gd name="T24" fmla="*/ 3 w 63"/>
              <a:gd name="T25" fmla="*/ 19 h 27"/>
              <a:gd name="T26" fmla="*/ 3 w 63"/>
              <a:gd name="T27" fmla="*/ 20 h 27"/>
              <a:gd name="T28" fmla="*/ 5 w 63"/>
              <a:gd name="T29" fmla="*/ 23 h 27"/>
              <a:gd name="T30" fmla="*/ 8 w 63"/>
              <a:gd name="T31" fmla="*/ 24 h 27"/>
              <a:gd name="T32" fmla="*/ 14 w 63"/>
              <a:gd name="T33" fmla="*/ 26 h 27"/>
              <a:gd name="T34" fmla="*/ 62 w 63"/>
              <a:gd name="T35" fmla="*/ 26 h 27"/>
              <a:gd name="T36" fmla="*/ 62 w 63"/>
              <a:gd name="T37" fmla="*/ 0 h 27"/>
              <a:gd name="T38" fmla="*/ 14 w 63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3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62" y="26"/>
                </a:lnTo>
                <a:lnTo>
                  <a:pt x="62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499" name="Freeform 243"/>
          <p:cNvSpPr>
            <a:spLocks/>
          </p:cNvSpPr>
          <p:nvPr/>
        </p:nvSpPr>
        <p:spPr bwMode="auto">
          <a:xfrm>
            <a:off x="3222625" y="2589213"/>
            <a:ext cx="39688" cy="38100"/>
          </a:xfrm>
          <a:custGeom>
            <a:avLst/>
            <a:gdLst>
              <a:gd name="T0" fmla="*/ 28 w 29"/>
              <a:gd name="T1" fmla="*/ 12 h 25"/>
              <a:gd name="T2" fmla="*/ 27 w 29"/>
              <a:gd name="T3" fmla="*/ 7 h 25"/>
              <a:gd name="T4" fmla="*/ 24 w 29"/>
              <a:gd name="T5" fmla="*/ 4 h 25"/>
              <a:gd name="T6" fmla="*/ 23 w 29"/>
              <a:gd name="T7" fmla="*/ 3 h 25"/>
              <a:gd name="T8" fmla="*/ 22 w 29"/>
              <a:gd name="T9" fmla="*/ 2 h 25"/>
              <a:gd name="T10" fmla="*/ 19 w 29"/>
              <a:gd name="T11" fmla="*/ 1 h 25"/>
              <a:gd name="T12" fmla="*/ 18 w 29"/>
              <a:gd name="T13" fmla="*/ 1 h 25"/>
              <a:gd name="T14" fmla="*/ 15 w 29"/>
              <a:gd name="T15" fmla="*/ 0 h 25"/>
              <a:gd name="T16" fmla="*/ 13 w 29"/>
              <a:gd name="T17" fmla="*/ 0 h 25"/>
              <a:gd name="T18" fmla="*/ 11 w 29"/>
              <a:gd name="T19" fmla="*/ 1 h 25"/>
              <a:gd name="T20" fmla="*/ 9 w 29"/>
              <a:gd name="T21" fmla="*/ 1 h 25"/>
              <a:gd name="T22" fmla="*/ 8 w 29"/>
              <a:gd name="T23" fmla="*/ 2 h 25"/>
              <a:gd name="T24" fmla="*/ 5 w 29"/>
              <a:gd name="T25" fmla="*/ 3 h 25"/>
              <a:gd name="T26" fmla="*/ 4 w 29"/>
              <a:gd name="T27" fmla="*/ 4 h 25"/>
              <a:gd name="T28" fmla="*/ 1 w 29"/>
              <a:gd name="T29" fmla="*/ 7 h 25"/>
              <a:gd name="T30" fmla="*/ 0 w 29"/>
              <a:gd name="T31" fmla="*/ 12 h 25"/>
              <a:gd name="T32" fmla="*/ 0 w 29"/>
              <a:gd name="T33" fmla="*/ 24 h 25"/>
              <a:gd name="T34" fmla="*/ 28 w 29"/>
              <a:gd name="T35" fmla="*/ 24 h 25"/>
              <a:gd name="T36" fmla="*/ 28 w 29"/>
              <a:gd name="T37" fmla="*/ 1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" h="25">
                <a:moveTo>
                  <a:pt x="28" y="12"/>
                </a:moveTo>
                <a:lnTo>
                  <a:pt x="27" y="7"/>
                </a:lnTo>
                <a:lnTo>
                  <a:pt x="24" y="4"/>
                </a:lnTo>
                <a:lnTo>
                  <a:pt x="23" y="3"/>
                </a:lnTo>
                <a:lnTo>
                  <a:pt x="22" y="2"/>
                </a:lnTo>
                <a:lnTo>
                  <a:pt x="19" y="1"/>
                </a:lnTo>
                <a:lnTo>
                  <a:pt x="18" y="1"/>
                </a:lnTo>
                <a:lnTo>
                  <a:pt x="15" y="0"/>
                </a:lnTo>
                <a:lnTo>
                  <a:pt x="13" y="0"/>
                </a:lnTo>
                <a:lnTo>
                  <a:pt x="11" y="1"/>
                </a:lnTo>
                <a:lnTo>
                  <a:pt x="9" y="1"/>
                </a:ln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0" y="24"/>
                </a:lnTo>
                <a:lnTo>
                  <a:pt x="28" y="24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00" name="Freeform 244"/>
          <p:cNvSpPr>
            <a:spLocks/>
          </p:cNvSpPr>
          <p:nvPr/>
        </p:nvSpPr>
        <p:spPr bwMode="auto">
          <a:xfrm>
            <a:off x="3222625" y="2608263"/>
            <a:ext cx="55563" cy="38100"/>
          </a:xfrm>
          <a:custGeom>
            <a:avLst/>
            <a:gdLst>
              <a:gd name="T0" fmla="*/ 16 w 40"/>
              <a:gd name="T1" fmla="*/ 0 h 25"/>
              <a:gd name="T2" fmla="*/ 8 w 40"/>
              <a:gd name="T3" fmla="*/ 1 h 25"/>
              <a:gd name="T4" fmla="*/ 5 w 40"/>
              <a:gd name="T5" fmla="*/ 3 h 25"/>
              <a:gd name="T6" fmla="*/ 4 w 40"/>
              <a:gd name="T7" fmla="*/ 4 h 25"/>
              <a:gd name="T8" fmla="*/ 3 w 40"/>
              <a:gd name="T9" fmla="*/ 5 h 25"/>
              <a:gd name="T10" fmla="*/ 1 w 40"/>
              <a:gd name="T11" fmla="*/ 7 h 25"/>
              <a:gd name="T12" fmla="*/ 1 w 40"/>
              <a:gd name="T13" fmla="*/ 9 h 25"/>
              <a:gd name="T14" fmla="*/ 1 w 40"/>
              <a:gd name="T15" fmla="*/ 10 h 25"/>
              <a:gd name="T16" fmla="*/ 0 w 40"/>
              <a:gd name="T17" fmla="*/ 12 h 25"/>
              <a:gd name="T18" fmla="*/ 1 w 40"/>
              <a:gd name="T19" fmla="*/ 13 h 25"/>
              <a:gd name="T20" fmla="*/ 1 w 40"/>
              <a:gd name="T21" fmla="*/ 15 h 25"/>
              <a:gd name="T22" fmla="*/ 1 w 40"/>
              <a:gd name="T23" fmla="*/ 16 h 25"/>
              <a:gd name="T24" fmla="*/ 3 w 40"/>
              <a:gd name="T25" fmla="*/ 17 h 25"/>
              <a:gd name="T26" fmla="*/ 4 w 40"/>
              <a:gd name="T27" fmla="*/ 19 h 25"/>
              <a:gd name="T28" fmla="*/ 5 w 40"/>
              <a:gd name="T29" fmla="*/ 21 h 25"/>
              <a:gd name="T30" fmla="*/ 8 w 40"/>
              <a:gd name="T31" fmla="*/ 22 h 25"/>
              <a:gd name="T32" fmla="*/ 16 w 40"/>
              <a:gd name="T33" fmla="*/ 24 h 25"/>
              <a:gd name="T34" fmla="*/ 39 w 40"/>
              <a:gd name="T35" fmla="*/ 24 h 25"/>
              <a:gd name="T36" fmla="*/ 39 w 40"/>
              <a:gd name="T37" fmla="*/ 0 h 25"/>
              <a:gd name="T38" fmla="*/ 16 w 40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" h="25">
                <a:moveTo>
                  <a:pt x="16" y="0"/>
                </a:moveTo>
                <a:lnTo>
                  <a:pt x="8" y="1"/>
                </a:lnTo>
                <a:lnTo>
                  <a:pt x="5" y="3"/>
                </a:lnTo>
                <a:lnTo>
                  <a:pt x="4" y="4"/>
                </a:lnTo>
                <a:lnTo>
                  <a:pt x="3" y="5"/>
                </a:lnTo>
                <a:lnTo>
                  <a:pt x="1" y="7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1" y="13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4" y="19"/>
                </a:lnTo>
                <a:lnTo>
                  <a:pt x="5" y="21"/>
                </a:lnTo>
                <a:lnTo>
                  <a:pt x="8" y="22"/>
                </a:lnTo>
                <a:lnTo>
                  <a:pt x="16" y="24"/>
                </a:lnTo>
                <a:lnTo>
                  <a:pt x="39" y="24"/>
                </a:lnTo>
                <a:lnTo>
                  <a:pt x="39" y="0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01" name="Freeform 245"/>
          <p:cNvSpPr>
            <a:spLocks/>
          </p:cNvSpPr>
          <p:nvPr/>
        </p:nvSpPr>
        <p:spPr bwMode="auto">
          <a:xfrm>
            <a:off x="3255963" y="2608263"/>
            <a:ext cx="38100" cy="36512"/>
          </a:xfrm>
          <a:custGeom>
            <a:avLst/>
            <a:gdLst>
              <a:gd name="T0" fmla="*/ 27 w 28"/>
              <a:gd name="T1" fmla="*/ 12 h 24"/>
              <a:gd name="T2" fmla="*/ 26 w 28"/>
              <a:gd name="T3" fmla="*/ 7 h 24"/>
              <a:gd name="T4" fmla="*/ 23 w 28"/>
              <a:gd name="T5" fmla="*/ 4 h 24"/>
              <a:gd name="T6" fmla="*/ 22 w 28"/>
              <a:gd name="T7" fmla="*/ 2 h 24"/>
              <a:gd name="T8" fmla="*/ 21 w 28"/>
              <a:gd name="T9" fmla="*/ 1 h 24"/>
              <a:gd name="T10" fmla="*/ 20 w 28"/>
              <a:gd name="T11" fmla="*/ 1 h 24"/>
              <a:gd name="T12" fmla="*/ 17 w 28"/>
              <a:gd name="T13" fmla="*/ 0 h 24"/>
              <a:gd name="T14" fmla="*/ 16 w 28"/>
              <a:gd name="T15" fmla="*/ 0 h 24"/>
              <a:gd name="T16" fmla="*/ 15 w 28"/>
              <a:gd name="T17" fmla="*/ 0 h 24"/>
              <a:gd name="T18" fmla="*/ 12 w 28"/>
              <a:gd name="T19" fmla="*/ 0 h 24"/>
              <a:gd name="T20" fmla="*/ 11 w 28"/>
              <a:gd name="T21" fmla="*/ 0 h 24"/>
              <a:gd name="T22" fmla="*/ 9 w 28"/>
              <a:gd name="T23" fmla="*/ 1 h 24"/>
              <a:gd name="T24" fmla="*/ 7 w 28"/>
              <a:gd name="T25" fmla="*/ 1 h 24"/>
              <a:gd name="T26" fmla="*/ 5 w 28"/>
              <a:gd name="T27" fmla="*/ 2 h 24"/>
              <a:gd name="T28" fmla="*/ 4 w 28"/>
              <a:gd name="T29" fmla="*/ 4 h 24"/>
              <a:gd name="T30" fmla="*/ 1 w 28"/>
              <a:gd name="T31" fmla="*/ 7 h 24"/>
              <a:gd name="T32" fmla="*/ 0 w 28"/>
              <a:gd name="T33" fmla="*/ 12 h 24"/>
              <a:gd name="T34" fmla="*/ 0 w 28"/>
              <a:gd name="T35" fmla="*/ 23 h 24"/>
              <a:gd name="T36" fmla="*/ 27 w 28"/>
              <a:gd name="T37" fmla="*/ 23 h 24"/>
              <a:gd name="T38" fmla="*/ 27 w 28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4">
                <a:moveTo>
                  <a:pt x="27" y="12"/>
                </a:moveTo>
                <a:lnTo>
                  <a:pt x="26" y="7"/>
                </a:lnTo>
                <a:lnTo>
                  <a:pt x="23" y="4"/>
                </a:lnTo>
                <a:lnTo>
                  <a:pt x="22" y="2"/>
                </a:lnTo>
                <a:lnTo>
                  <a:pt x="21" y="1"/>
                </a:lnTo>
                <a:lnTo>
                  <a:pt x="20" y="1"/>
                </a:lnTo>
                <a:lnTo>
                  <a:pt x="17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9" y="1"/>
                </a:lnTo>
                <a:lnTo>
                  <a:pt x="7" y="1"/>
                </a:lnTo>
                <a:lnTo>
                  <a:pt x="5" y="2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0" y="23"/>
                </a:lnTo>
                <a:lnTo>
                  <a:pt x="27" y="23"/>
                </a:lnTo>
                <a:lnTo>
                  <a:pt x="27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02" name="Freeform 246"/>
          <p:cNvSpPr>
            <a:spLocks/>
          </p:cNvSpPr>
          <p:nvPr/>
        </p:nvSpPr>
        <p:spPr bwMode="auto">
          <a:xfrm>
            <a:off x="3255963" y="2624138"/>
            <a:ext cx="52387" cy="41275"/>
          </a:xfrm>
          <a:custGeom>
            <a:avLst/>
            <a:gdLst>
              <a:gd name="T0" fmla="*/ 15 w 39"/>
              <a:gd name="T1" fmla="*/ 0 h 27"/>
              <a:gd name="T2" fmla="*/ 8 w 39"/>
              <a:gd name="T3" fmla="*/ 2 h 27"/>
              <a:gd name="T4" fmla="*/ 5 w 39"/>
              <a:gd name="T5" fmla="*/ 4 h 27"/>
              <a:gd name="T6" fmla="*/ 4 w 39"/>
              <a:gd name="T7" fmla="*/ 5 h 27"/>
              <a:gd name="T8" fmla="*/ 1 w 39"/>
              <a:gd name="T9" fmla="*/ 7 h 27"/>
              <a:gd name="T10" fmla="*/ 1 w 39"/>
              <a:gd name="T11" fmla="*/ 8 h 27"/>
              <a:gd name="T12" fmla="*/ 1 w 39"/>
              <a:gd name="T13" fmla="*/ 11 h 27"/>
              <a:gd name="T14" fmla="*/ 0 w 39"/>
              <a:gd name="T15" fmla="*/ 13 h 27"/>
              <a:gd name="T16" fmla="*/ 1 w 39"/>
              <a:gd name="T17" fmla="*/ 14 h 27"/>
              <a:gd name="T18" fmla="*/ 1 w 39"/>
              <a:gd name="T19" fmla="*/ 17 h 27"/>
              <a:gd name="T20" fmla="*/ 1 w 39"/>
              <a:gd name="T21" fmla="*/ 18 h 27"/>
              <a:gd name="T22" fmla="*/ 1 w 39"/>
              <a:gd name="T23" fmla="*/ 20 h 27"/>
              <a:gd name="T24" fmla="*/ 4 w 39"/>
              <a:gd name="T25" fmla="*/ 21 h 27"/>
              <a:gd name="T26" fmla="*/ 5 w 39"/>
              <a:gd name="T27" fmla="*/ 24 h 27"/>
              <a:gd name="T28" fmla="*/ 8 w 39"/>
              <a:gd name="T29" fmla="*/ 25 h 27"/>
              <a:gd name="T30" fmla="*/ 15 w 39"/>
              <a:gd name="T31" fmla="*/ 26 h 27"/>
              <a:gd name="T32" fmla="*/ 38 w 39"/>
              <a:gd name="T33" fmla="*/ 26 h 27"/>
              <a:gd name="T34" fmla="*/ 38 w 39"/>
              <a:gd name="T35" fmla="*/ 0 h 27"/>
              <a:gd name="T36" fmla="*/ 15 w 39"/>
              <a:gd name="T3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" h="27">
                <a:moveTo>
                  <a:pt x="15" y="0"/>
                </a:moveTo>
                <a:lnTo>
                  <a:pt x="8" y="2"/>
                </a:lnTo>
                <a:lnTo>
                  <a:pt x="5" y="4"/>
                </a:lnTo>
                <a:lnTo>
                  <a:pt x="4" y="5"/>
                </a:lnTo>
                <a:lnTo>
                  <a:pt x="1" y="7"/>
                </a:lnTo>
                <a:lnTo>
                  <a:pt x="1" y="8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7"/>
                </a:lnTo>
                <a:lnTo>
                  <a:pt x="1" y="18"/>
                </a:lnTo>
                <a:lnTo>
                  <a:pt x="1" y="20"/>
                </a:lnTo>
                <a:lnTo>
                  <a:pt x="4" y="21"/>
                </a:lnTo>
                <a:lnTo>
                  <a:pt x="5" y="24"/>
                </a:lnTo>
                <a:lnTo>
                  <a:pt x="8" y="25"/>
                </a:lnTo>
                <a:lnTo>
                  <a:pt x="15" y="26"/>
                </a:lnTo>
                <a:lnTo>
                  <a:pt x="38" y="26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03" name="Freeform 247"/>
          <p:cNvSpPr>
            <a:spLocks/>
          </p:cNvSpPr>
          <p:nvPr/>
        </p:nvSpPr>
        <p:spPr bwMode="auto">
          <a:xfrm>
            <a:off x="3287713" y="2624138"/>
            <a:ext cx="36512" cy="41275"/>
          </a:xfrm>
          <a:custGeom>
            <a:avLst/>
            <a:gdLst>
              <a:gd name="T0" fmla="*/ 26 w 27"/>
              <a:gd name="T1" fmla="*/ 13 h 27"/>
              <a:gd name="T2" fmla="*/ 25 w 27"/>
              <a:gd name="T3" fmla="*/ 7 h 27"/>
              <a:gd name="T4" fmla="*/ 22 w 27"/>
              <a:gd name="T5" fmla="*/ 5 h 27"/>
              <a:gd name="T6" fmla="*/ 21 w 27"/>
              <a:gd name="T7" fmla="*/ 2 h 27"/>
              <a:gd name="T8" fmla="*/ 20 w 27"/>
              <a:gd name="T9" fmla="*/ 2 h 27"/>
              <a:gd name="T10" fmla="*/ 19 w 27"/>
              <a:gd name="T11" fmla="*/ 1 h 27"/>
              <a:gd name="T12" fmla="*/ 16 w 27"/>
              <a:gd name="T13" fmla="*/ 0 h 27"/>
              <a:gd name="T14" fmla="*/ 15 w 27"/>
              <a:gd name="T15" fmla="*/ 0 h 27"/>
              <a:gd name="T16" fmla="*/ 14 w 27"/>
              <a:gd name="T17" fmla="*/ 0 h 27"/>
              <a:gd name="T18" fmla="*/ 11 w 27"/>
              <a:gd name="T19" fmla="*/ 0 h 27"/>
              <a:gd name="T20" fmla="*/ 10 w 27"/>
              <a:gd name="T21" fmla="*/ 0 h 27"/>
              <a:gd name="T22" fmla="*/ 7 w 27"/>
              <a:gd name="T23" fmla="*/ 1 h 27"/>
              <a:gd name="T24" fmla="*/ 6 w 27"/>
              <a:gd name="T25" fmla="*/ 2 h 27"/>
              <a:gd name="T26" fmla="*/ 5 w 27"/>
              <a:gd name="T27" fmla="*/ 2 h 27"/>
              <a:gd name="T28" fmla="*/ 4 w 27"/>
              <a:gd name="T29" fmla="*/ 5 h 27"/>
              <a:gd name="T30" fmla="*/ 1 w 27"/>
              <a:gd name="T31" fmla="*/ 7 h 27"/>
              <a:gd name="T32" fmla="*/ 0 w 27"/>
              <a:gd name="T33" fmla="*/ 13 h 27"/>
              <a:gd name="T34" fmla="*/ 0 w 27"/>
              <a:gd name="T35" fmla="*/ 26 h 27"/>
              <a:gd name="T36" fmla="*/ 26 w 27"/>
              <a:gd name="T37" fmla="*/ 26 h 27"/>
              <a:gd name="T38" fmla="*/ 26 w 27"/>
              <a:gd name="T39" fmla="*/ 13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7" h="27">
                <a:moveTo>
                  <a:pt x="26" y="13"/>
                </a:moveTo>
                <a:lnTo>
                  <a:pt x="25" y="7"/>
                </a:lnTo>
                <a:lnTo>
                  <a:pt x="22" y="5"/>
                </a:lnTo>
                <a:lnTo>
                  <a:pt x="21" y="2"/>
                </a:lnTo>
                <a:lnTo>
                  <a:pt x="20" y="2"/>
                </a:lnTo>
                <a:lnTo>
                  <a:pt x="19" y="1"/>
                </a:lnTo>
                <a:lnTo>
                  <a:pt x="16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0"/>
                </a:lnTo>
                <a:lnTo>
                  <a:pt x="7" y="1"/>
                </a:lnTo>
                <a:lnTo>
                  <a:pt x="6" y="2"/>
                </a:lnTo>
                <a:lnTo>
                  <a:pt x="5" y="2"/>
                </a:lnTo>
                <a:lnTo>
                  <a:pt x="4" y="5"/>
                </a:lnTo>
                <a:lnTo>
                  <a:pt x="1" y="7"/>
                </a:lnTo>
                <a:lnTo>
                  <a:pt x="0" y="13"/>
                </a:lnTo>
                <a:lnTo>
                  <a:pt x="0" y="26"/>
                </a:lnTo>
                <a:lnTo>
                  <a:pt x="26" y="26"/>
                </a:lnTo>
                <a:lnTo>
                  <a:pt x="26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04" name="Freeform 248"/>
          <p:cNvSpPr>
            <a:spLocks/>
          </p:cNvSpPr>
          <p:nvPr/>
        </p:nvSpPr>
        <p:spPr bwMode="auto">
          <a:xfrm>
            <a:off x="3287713" y="2643188"/>
            <a:ext cx="52387" cy="39687"/>
          </a:xfrm>
          <a:custGeom>
            <a:avLst/>
            <a:gdLst>
              <a:gd name="T0" fmla="*/ 14 w 38"/>
              <a:gd name="T1" fmla="*/ 0 h 26"/>
              <a:gd name="T2" fmla="*/ 8 w 38"/>
              <a:gd name="T3" fmla="*/ 2 h 26"/>
              <a:gd name="T4" fmla="*/ 4 w 38"/>
              <a:gd name="T5" fmla="*/ 3 h 26"/>
              <a:gd name="T6" fmla="*/ 3 w 38"/>
              <a:gd name="T7" fmla="*/ 5 h 26"/>
              <a:gd name="T8" fmla="*/ 1 w 38"/>
              <a:gd name="T9" fmla="*/ 7 h 26"/>
              <a:gd name="T10" fmla="*/ 0 w 38"/>
              <a:gd name="T11" fmla="*/ 8 h 26"/>
              <a:gd name="T12" fmla="*/ 0 w 38"/>
              <a:gd name="T13" fmla="*/ 10 h 26"/>
              <a:gd name="T14" fmla="*/ 0 w 38"/>
              <a:gd name="T15" fmla="*/ 11 h 26"/>
              <a:gd name="T16" fmla="*/ 0 w 38"/>
              <a:gd name="T17" fmla="*/ 14 h 26"/>
              <a:gd name="T18" fmla="*/ 0 w 38"/>
              <a:gd name="T19" fmla="*/ 15 h 26"/>
              <a:gd name="T20" fmla="*/ 0 w 38"/>
              <a:gd name="T21" fmla="*/ 17 h 26"/>
              <a:gd name="T22" fmla="*/ 1 w 38"/>
              <a:gd name="T23" fmla="*/ 19 h 26"/>
              <a:gd name="T24" fmla="*/ 3 w 38"/>
              <a:gd name="T25" fmla="*/ 20 h 26"/>
              <a:gd name="T26" fmla="*/ 4 w 38"/>
              <a:gd name="T27" fmla="*/ 23 h 26"/>
              <a:gd name="T28" fmla="*/ 8 w 38"/>
              <a:gd name="T29" fmla="*/ 24 h 26"/>
              <a:gd name="T30" fmla="*/ 14 w 38"/>
              <a:gd name="T31" fmla="*/ 25 h 26"/>
              <a:gd name="T32" fmla="*/ 37 w 38"/>
              <a:gd name="T33" fmla="*/ 25 h 26"/>
              <a:gd name="T34" fmla="*/ 37 w 38"/>
              <a:gd name="T35" fmla="*/ 0 h 26"/>
              <a:gd name="T36" fmla="*/ 14 w 38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2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3"/>
                </a:lnTo>
                <a:lnTo>
                  <a:pt x="8" y="24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05" name="Freeform 249"/>
          <p:cNvSpPr>
            <a:spLocks/>
          </p:cNvSpPr>
          <p:nvPr/>
        </p:nvSpPr>
        <p:spPr bwMode="auto">
          <a:xfrm>
            <a:off x="3319463" y="2643188"/>
            <a:ext cx="39687" cy="39687"/>
          </a:xfrm>
          <a:custGeom>
            <a:avLst/>
            <a:gdLst>
              <a:gd name="T0" fmla="*/ 29 w 30"/>
              <a:gd name="T1" fmla="*/ 14 h 26"/>
              <a:gd name="T2" fmla="*/ 28 w 30"/>
              <a:gd name="T3" fmla="*/ 7 h 26"/>
              <a:gd name="T4" fmla="*/ 25 w 30"/>
              <a:gd name="T5" fmla="*/ 5 h 26"/>
              <a:gd name="T6" fmla="*/ 24 w 30"/>
              <a:gd name="T7" fmla="*/ 3 h 26"/>
              <a:gd name="T8" fmla="*/ 21 w 30"/>
              <a:gd name="T9" fmla="*/ 2 h 26"/>
              <a:gd name="T10" fmla="*/ 20 w 30"/>
              <a:gd name="T11" fmla="*/ 1 h 26"/>
              <a:gd name="T12" fmla="*/ 17 w 30"/>
              <a:gd name="T13" fmla="*/ 1 h 26"/>
              <a:gd name="T14" fmla="*/ 16 w 30"/>
              <a:gd name="T15" fmla="*/ 0 h 26"/>
              <a:gd name="T16" fmla="*/ 15 w 30"/>
              <a:gd name="T17" fmla="*/ 0 h 26"/>
              <a:gd name="T18" fmla="*/ 12 w 30"/>
              <a:gd name="T19" fmla="*/ 0 h 26"/>
              <a:gd name="T20" fmla="*/ 11 w 30"/>
              <a:gd name="T21" fmla="*/ 1 h 26"/>
              <a:gd name="T22" fmla="*/ 8 w 30"/>
              <a:gd name="T23" fmla="*/ 1 h 26"/>
              <a:gd name="T24" fmla="*/ 7 w 30"/>
              <a:gd name="T25" fmla="*/ 2 h 26"/>
              <a:gd name="T26" fmla="*/ 4 w 30"/>
              <a:gd name="T27" fmla="*/ 3 h 26"/>
              <a:gd name="T28" fmla="*/ 4 w 30"/>
              <a:gd name="T29" fmla="*/ 5 h 26"/>
              <a:gd name="T30" fmla="*/ 1 w 30"/>
              <a:gd name="T31" fmla="*/ 7 h 26"/>
              <a:gd name="T32" fmla="*/ 0 w 30"/>
              <a:gd name="T33" fmla="*/ 14 h 26"/>
              <a:gd name="T34" fmla="*/ 0 w 30"/>
              <a:gd name="T35" fmla="*/ 25 h 26"/>
              <a:gd name="T36" fmla="*/ 29 w 30"/>
              <a:gd name="T37" fmla="*/ 25 h 26"/>
              <a:gd name="T38" fmla="*/ 29 w 30"/>
              <a:gd name="T39" fmla="*/ 1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6">
                <a:moveTo>
                  <a:pt x="29" y="14"/>
                </a:moveTo>
                <a:lnTo>
                  <a:pt x="28" y="7"/>
                </a:lnTo>
                <a:lnTo>
                  <a:pt x="25" y="5"/>
                </a:lnTo>
                <a:lnTo>
                  <a:pt x="24" y="3"/>
                </a:lnTo>
                <a:lnTo>
                  <a:pt x="21" y="2"/>
                </a:lnTo>
                <a:lnTo>
                  <a:pt x="20" y="1"/>
                </a:lnTo>
                <a:lnTo>
                  <a:pt x="17" y="1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8" y="1"/>
                </a:lnTo>
                <a:lnTo>
                  <a:pt x="7" y="2"/>
                </a:lnTo>
                <a:lnTo>
                  <a:pt x="4" y="3"/>
                </a:lnTo>
                <a:lnTo>
                  <a:pt x="4" y="5"/>
                </a:lnTo>
                <a:lnTo>
                  <a:pt x="1" y="7"/>
                </a:lnTo>
                <a:lnTo>
                  <a:pt x="0" y="14"/>
                </a:lnTo>
                <a:lnTo>
                  <a:pt x="0" y="25"/>
                </a:lnTo>
                <a:lnTo>
                  <a:pt x="29" y="25"/>
                </a:lnTo>
                <a:lnTo>
                  <a:pt x="29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06" name="Freeform 250"/>
          <p:cNvSpPr>
            <a:spLocks/>
          </p:cNvSpPr>
          <p:nvPr/>
        </p:nvSpPr>
        <p:spPr bwMode="auto">
          <a:xfrm>
            <a:off x="3319463" y="2662238"/>
            <a:ext cx="146050" cy="41275"/>
          </a:xfrm>
          <a:custGeom>
            <a:avLst/>
            <a:gdLst>
              <a:gd name="T0" fmla="*/ 14 w 108"/>
              <a:gd name="T1" fmla="*/ 0 h 27"/>
              <a:gd name="T2" fmla="*/ 8 w 108"/>
              <a:gd name="T3" fmla="*/ 1 h 27"/>
              <a:gd name="T4" fmla="*/ 4 w 108"/>
              <a:gd name="T5" fmla="*/ 2 h 27"/>
              <a:gd name="T6" fmla="*/ 3 w 108"/>
              <a:gd name="T7" fmla="*/ 5 h 27"/>
              <a:gd name="T8" fmla="*/ 1 w 108"/>
              <a:gd name="T9" fmla="*/ 6 h 27"/>
              <a:gd name="T10" fmla="*/ 0 w 108"/>
              <a:gd name="T11" fmla="*/ 7 h 27"/>
              <a:gd name="T12" fmla="*/ 0 w 108"/>
              <a:gd name="T13" fmla="*/ 9 h 27"/>
              <a:gd name="T14" fmla="*/ 0 w 108"/>
              <a:gd name="T15" fmla="*/ 11 h 27"/>
              <a:gd name="T16" fmla="*/ 0 w 108"/>
              <a:gd name="T17" fmla="*/ 13 h 27"/>
              <a:gd name="T18" fmla="*/ 0 w 108"/>
              <a:gd name="T19" fmla="*/ 14 h 27"/>
              <a:gd name="T20" fmla="*/ 0 w 108"/>
              <a:gd name="T21" fmla="*/ 17 h 27"/>
              <a:gd name="T22" fmla="*/ 0 w 108"/>
              <a:gd name="T23" fmla="*/ 18 h 27"/>
              <a:gd name="T24" fmla="*/ 1 w 108"/>
              <a:gd name="T25" fmla="*/ 19 h 27"/>
              <a:gd name="T26" fmla="*/ 3 w 108"/>
              <a:gd name="T27" fmla="*/ 21 h 27"/>
              <a:gd name="T28" fmla="*/ 4 w 108"/>
              <a:gd name="T29" fmla="*/ 22 h 27"/>
              <a:gd name="T30" fmla="*/ 8 w 108"/>
              <a:gd name="T31" fmla="*/ 24 h 27"/>
              <a:gd name="T32" fmla="*/ 14 w 108"/>
              <a:gd name="T33" fmla="*/ 26 h 27"/>
              <a:gd name="T34" fmla="*/ 107 w 108"/>
              <a:gd name="T35" fmla="*/ 26 h 27"/>
              <a:gd name="T36" fmla="*/ 107 w 108"/>
              <a:gd name="T37" fmla="*/ 0 h 27"/>
              <a:gd name="T38" fmla="*/ 14 w 108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8" h="27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7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7"/>
                </a:lnTo>
                <a:lnTo>
                  <a:pt x="0" y="18"/>
                </a:lnTo>
                <a:lnTo>
                  <a:pt x="1" y="19"/>
                </a:lnTo>
                <a:lnTo>
                  <a:pt x="3" y="21"/>
                </a:lnTo>
                <a:lnTo>
                  <a:pt x="4" y="22"/>
                </a:lnTo>
                <a:lnTo>
                  <a:pt x="8" y="24"/>
                </a:lnTo>
                <a:lnTo>
                  <a:pt x="14" y="26"/>
                </a:lnTo>
                <a:lnTo>
                  <a:pt x="107" y="26"/>
                </a:lnTo>
                <a:lnTo>
                  <a:pt x="107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07" name="Freeform 251"/>
          <p:cNvSpPr>
            <a:spLocks/>
          </p:cNvSpPr>
          <p:nvPr/>
        </p:nvSpPr>
        <p:spPr bwMode="auto">
          <a:xfrm>
            <a:off x="3446463" y="2662238"/>
            <a:ext cx="38100" cy="76200"/>
          </a:xfrm>
          <a:custGeom>
            <a:avLst/>
            <a:gdLst>
              <a:gd name="T0" fmla="*/ 27 w 28"/>
              <a:gd name="T1" fmla="*/ 13 h 49"/>
              <a:gd name="T2" fmla="*/ 26 w 28"/>
              <a:gd name="T3" fmla="*/ 6 h 49"/>
              <a:gd name="T4" fmla="*/ 23 w 28"/>
              <a:gd name="T5" fmla="*/ 5 h 49"/>
              <a:gd name="T6" fmla="*/ 22 w 28"/>
              <a:gd name="T7" fmla="*/ 2 h 49"/>
              <a:gd name="T8" fmla="*/ 20 w 28"/>
              <a:gd name="T9" fmla="*/ 1 h 49"/>
              <a:gd name="T10" fmla="*/ 18 w 28"/>
              <a:gd name="T11" fmla="*/ 1 h 49"/>
              <a:gd name="T12" fmla="*/ 16 w 28"/>
              <a:gd name="T13" fmla="*/ 0 h 49"/>
              <a:gd name="T14" fmla="*/ 14 w 28"/>
              <a:gd name="T15" fmla="*/ 0 h 49"/>
              <a:gd name="T16" fmla="*/ 12 w 28"/>
              <a:gd name="T17" fmla="*/ 0 h 49"/>
              <a:gd name="T18" fmla="*/ 10 w 28"/>
              <a:gd name="T19" fmla="*/ 0 h 49"/>
              <a:gd name="T20" fmla="*/ 9 w 28"/>
              <a:gd name="T21" fmla="*/ 1 h 49"/>
              <a:gd name="T22" fmla="*/ 7 w 28"/>
              <a:gd name="T23" fmla="*/ 1 h 49"/>
              <a:gd name="T24" fmla="*/ 5 w 28"/>
              <a:gd name="T25" fmla="*/ 2 h 49"/>
              <a:gd name="T26" fmla="*/ 4 w 28"/>
              <a:gd name="T27" fmla="*/ 5 h 49"/>
              <a:gd name="T28" fmla="*/ 1 w 28"/>
              <a:gd name="T29" fmla="*/ 6 h 49"/>
              <a:gd name="T30" fmla="*/ 0 w 28"/>
              <a:gd name="T31" fmla="*/ 13 h 49"/>
              <a:gd name="T32" fmla="*/ 0 w 28"/>
              <a:gd name="T33" fmla="*/ 48 h 49"/>
              <a:gd name="T34" fmla="*/ 27 w 28"/>
              <a:gd name="T35" fmla="*/ 48 h 49"/>
              <a:gd name="T36" fmla="*/ 27 w 28"/>
              <a:gd name="T37" fmla="*/ 13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" h="49">
                <a:moveTo>
                  <a:pt x="27" y="13"/>
                </a:moveTo>
                <a:lnTo>
                  <a:pt x="26" y="6"/>
                </a:lnTo>
                <a:lnTo>
                  <a:pt x="23" y="5"/>
                </a:lnTo>
                <a:lnTo>
                  <a:pt x="22" y="2"/>
                </a:lnTo>
                <a:lnTo>
                  <a:pt x="20" y="1"/>
                </a:lnTo>
                <a:lnTo>
                  <a:pt x="18" y="1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10" y="0"/>
                </a:lnTo>
                <a:lnTo>
                  <a:pt x="9" y="1"/>
                </a:lnTo>
                <a:lnTo>
                  <a:pt x="7" y="1"/>
                </a:lnTo>
                <a:lnTo>
                  <a:pt x="5" y="2"/>
                </a:lnTo>
                <a:lnTo>
                  <a:pt x="4" y="5"/>
                </a:lnTo>
                <a:lnTo>
                  <a:pt x="1" y="6"/>
                </a:lnTo>
                <a:lnTo>
                  <a:pt x="0" y="13"/>
                </a:lnTo>
                <a:lnTo>
                  <a:pt x="0" y="48"/>
                </a:lnTo>
                <a:lnTo>
                  <a:pt x="27" y="48"/>
                </a:lnTo>
                <a:lnTo>
                  <a:pt x="27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08" name="Freeform 252"/>
          <p:cNvSpPr>
            <a:spLocks/>
          </p:cNvSpPr>
          <p:nvPr/>
        </p:nvSpPr>
        <p:spPr bwMode="auto">
          <a:xfrm>
            <a:off x="3446463" y="2714625"/>
            <a:ext cx="52387" cy="39688"/>
          </a:xfrm>
          <a:custGeom>
            <a:avLst/>
            <a:gdLst>
              <a:gd name="T0" fmla="*/ 14 w 39"/>
              <a:gd name="T1" fmla="*/ 0 h 26"/>
              <a:gd name="T2" fmla="*/ 8 w 39"/>
              <a:gd name="T3" fmla="*/ 1 h 26"/>
              <a:gd name="T4" fmla="*/ 4 w 39"/>
              <a:gd name="T5" fmla="*/ 4 h 26"/>
              <a:gd name="T6" fmla="*/ 3 w 39"/>
              <a:gd name="T7" fmla="*/ 6 h 26"/>
              <a:gd name="T8" fmla="*/ 0 w 39"/>
              <a:gd name="T9" fmla="*/ 7 h 26"/>
              <a:gd name="T10" fmla="*/ 0 w 39"/>
              <a:gd name="T11" fmla="*/ 10 h 26"/>
              <a:gd name="T12" fmla="*/ 0 w 39"/>
              <a:gd name="T13" fmla="*/ 11 h 26"/>
              <a:gd name="T14" fmla="*/ 0 w 39"/>
              <a:gd name="T15" fmla="*/ 13 h 26"/>
              <a:gd name="T16" fmla="*/ 0 w 39"/>
              <a:gd name="T17" fmla="*/ 14 h 26"/>
              <a:gd name="T18" fmla="*/ 0 w 39"/>
              <a:gd name="T19" fmla="*/ 17 h 26"/>
              <a:gd name="T20" fmla="*/ 0 w 39"/>
              <a:gd name="T21" fmla="*/ 18 h 26"/>
              <a:gd name="T22" fmla="*/ 3 w 39"/>
              <a:gd name="T23" fmla="*/ 19 h 26"/>
              <a:gd name="T24" fmla="*/ 4 w 39"/>
              <a:gd name="T25" fmla="*/ 20 h 26"/>
              <a:gd name="T26" fmla="*/ 4 w 39"/>
              <a:gd name="T27" fmla="*/ 23 h 26"/>
              <a:gd name="T28" fmla="*/ 8 w 39"/>
              <a:gd name="T29" fmla="*/ 24 h 26"/>
              <a:gd name="T30" fmla="*/ 14 w 39"/>
              <a:gd name="T31" fmla="*/ 25 h 26"/>
              <a:gd name="T32" fmla="*/ 38 w 39"/>
              <a:gd name="T33" fmla="*/ 25 h 26"/>
              <a:gd name="T34" fmla="*/ 38 w 39"/>
              <a:gd name="T35" fmla="*/ 0 h 26"/>
              <a:gd name="T36" fmla="*/ 14 w 39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8" y="1"/>
                </a:lnTo>
                <a:lnTo>
                  <a:pt x="4" y="4"/>
                </a:lnTo>
                <a:lnTo>
                  <a:pt x="3" y="6"/>
                </a:lnTo>
                <a:lnTo>
                  <a:pt x="0" y="7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7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4" y="23"/>
                </a:lnTo>
                <a:lnTo>
                  <a:pt x="8" y="24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09" name="Freeform 253"/>
          <p:cNvSpPr>
            <a:spLocks/>
          </p:cNvSpPr>
          <p:nvPr/>
        </p:nvSpPr>
        <p:spPr bwMode="auto">
          <a:xfrm>
            <a:off x="3475038" y="2714625"/>
            <a:ext cx="41275" cy="39688"/>
          </a:xfrm>
          <a:custGeom>
            <a:avLst/>
            <a:gdLst>
              <a:gd name="T0" fmla="*/ 29 w 30"/>
              <a:gd name="T1" fmla="*/ 13 h 26"/>
              <a:gd name="T2" fmla="*/ 28 w 30"/>
              <a:gd name="T3" fmla="*/ 7 h 26"/>
              <a:gd name="T4" fmla="*/ 25 w 30"/>
              <a:gd name="T5" fmla="*/ 4 h 26"/>
              <a:gd name="T6" fmla="*/ 24 w 30"/>
              <a:gd name="T7" fmla="*/ 2 h 26"/>
              <a:gd name="T8" fmla="*/ 22 w 30"/>
              <a:gd name="T9" fmla="*/ 1 h 26"/>
              <a:gd name="T10" fmla="*/ 21 w 30"/>
              <a:gd name="T11" fmla="*/ 1 h 26"/>
              <a:gd name="T12" fmla="*/ 18 w 30"/>
              <a:gd name="T13" fmla="*/ 0 h 26"/>
              <a:gd name="T14" fmla="*/ 17 w 30"/>
              <a:gd name="T15" fmla="*/ 0 h 26"/>
              <a:gd name="T16" fmla="*/ 15 w 30"/>
              <a:gd name="T17" fmla="*/ 0 h 26"/>
              <a:gd name="T18" fmla="*/ 13 w 30"/>
              <a:gd name="T19" fmla="*/ 0 h 26"/>
              <a:gd name="T20" fmla="*/ 11 w 30"/>
              <a:gd name="T21" fmla="*/ 0 h 26"/>
              <a:gd name="T22" fmla="*/ 9 w 30"/>
              <a:gd name="T23" fmla="*/ 1 h 26"/>
              <a:gd name="T24" fmla="*/ 7 w 30"/>
              <a:gd name="T25" fmla="*/ 1 h 26"/>
              <a:gd name="T26" fmla="*/ 5 w 30"/>
              <a:gd name="T27" fmla="*/ 2 h 26"/>
              <a:gd name="T28" fmla="*/ 4 w 30"/>
              <a:gd name="T29" fmla="*/ 4 h 26"/>
              <a:gd name="T30" fmla="*/ 1 w 30"/>
              <a:gd name="T31" fmla="*/ 7 h 26"/>
              <a:gd name="T32" fmla="*/ 0 w 30"/>
              <a:gd name="T33" fmla="*/ 13 h 26"/>
              <a:gd name="T34" fmla="*/ 0 w 30"/>
              <a:gd name="T35" fmla="*/ 25 h 26"/>
              <a:gd name="T36" fmla="*/ 29 w 30"/>
              <a:gd name="T37" fmla="*/ 25 h 26"/>
              <a:gd name="T38" fmla="*/ 29 w 30"/>
              <a:gd name="T39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6">
                <a:moveTo>
                  <a:pt x="29" y="13"/>
                </a:moveTo>
                <a:lnTo>
                  <a:pt x="28" y="7"/>
                </a:lnTo>
                <a:lnTo>
                  <a:pt x="25" y="4"/>
                </a:lnTo>
                <a:lnTo>
                  <a:pt x="24" y="2"/>
                </a:lnTo>
                <a:lnTo>
                  <a:pt x="22" y="1"/>
                </a:lnTo>
                <a:lnTo>
                  <a:pt x="21" y="1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1"/>
                </a:lnTo>
                <a:lnTo>
                  <a:pt x="7" y="1"/>
                </a:lnTo>
                <a:lnTo>
                  <a:pt x="5" y="2"/>
                </a:lnTo>
                <a:lnTo>
                  <a:pt x="4" y="4"/>
                </a:lnTo>
                <a:lnTo>
                  <a:pt x="1" y="7"/>
                </a:lnTo>
                <a:lnTo>
                  <a:pt x="0" y="13"/>
                </a:lnTo>
                <a:lnTo>
                  <a:pt x="0" y="25"/>
                </a:lnTo>
                <a:lnTo>
                  <a:pt x="29" y="25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10" name="Freeform 254"/>
          <p:cNvSpPr>
            <a:spLocks/>
          </p:cNvSpPr>
          <p:nvPr/>
        </p:nvSpPr>
        <p:spPr bwMode="auto">
          <a:xfrm>
            <a:off x="3475038" y="2733675"/>
            <a:ext cx="52387" cy="41275"/>
          </a:xfrm>
          <a:custGeom>
            <a:avLst/>
            <a:gdLst>
              <a:gd name="T0" fmla="*/ 14 w 38"/>
              <a:gd name="T1" fmla="*/ 0 h 27"/>
              <a:gd name="T2" fmla="*/ 6 w 38"/>
              <a:gd name="T3" fmla="*/ 1 h 27"/>
              <a:gd name="T4" fmla="*/ 5 w 38"/>
              <a:gd name="T5" fmla="*/ 4 h 27"/>
              <a:gd name="T6" fmla="*/ 4 w 38"/>
              <a:gd name="T7" fmla="*/ 5 h 27"/>
              <a:gd name="T8" fmla="*/ 1 w 38"/>
              <a:gd name="T9" fmla="*/ 7 h 27"/>
              <a:gd name="T10" fmla="*/ 1 w 38"/>
              <a:gd name="T11" fmla="*/ 8 h 27"/>
              <a:gd name="T12" fmla="*/ 0 w 38"/>
              <a:gd name="T13" fmla="*/ 11 h 27"/>
              <a:gd name="T14" fmla="*/ 0 w 38"/>
              <a:gd name="T15" fmla="*/ 13 h 27"/>
              <a:gd name="T16" fmla="*/ 0 w 38"/>
              <a:gd name="T17" fmla="*/ 14 h 27"/>
              <a:gd name="T18" fmla="*/ 0 w 38"/>
              <a:gd name="T19" fmla="*/ 17 h 27"/>
              <a:gd name="T20" fmla="*/ 1 w 38"/>
              <a:gd name="T21" fmla="*/ 18 h 27"/>
              <a:gd name="T22" fmla="*/ 1 w 38"/>
              <a:gd name="T23" fmla="*/ 20 h 27"/>
              <a:gd name="T24" fmla="*/ 4 w 38"/>
              <a:gd name="T25" fmla="*/ 21 h 27"/>
              <a:gd name="T26" fmla="*/ 5 w 38"/>
              <a:gd name="T27" fmla="*/ 22 h 27"/>
              <a:gd name="T28" fmla="*/ 6 w 38"/>
              <a:gd name="T29" fmla="*/ 25 h 27"/>
              <a:gd name="T30" fmla="*/ 14 w 38"/>
              <a:gd name="T31" fmla="*/ 26 h 27"/>
              <a:gd name="T32" fmla="*/ 37 w 38"/>
              <a:gd name="T33" fmla="*/ 26 h 27"/>
              <a:gd name="T34" fmla="*/ 37 w 38"/>
              <a:gd name="T35" fmla="*/ 0 h 27"/>
              <a:gd name="T36" fmla="*/ 14 w 38"/>
              <a:gd name="T3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8" h="27">
                <a:moveTo>
                  <a:pt x="14" y="0"/>
                </a:moveTo>
                <a:lnTo>
                  <a:pt x="6" y="1"/>
                </a:lnTo>
                <a:lnTo>
                  <a:pt x="5" y="4"/>
                </a:lnTo>
                <a:lnTo>
                  <a:pt x="4" y="5"/>
                </a:lnTo>
                <a:lnTo>
                  <a:pt x="1" y="7"/>
                </a:lnTo>
                <a:lnTo>
                  <a:pt x="1" y="8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7"/>
                </a:lnTo>
                <a:lnTo>
                  <a:pt x="1" y="18"/>
                </a:lnTo>
                <a:lnTo>
                  <a:pt x="1" y="20"/>
                </a:lnTo>
                <a:lnTo>
                  <a:pt x="4" y="21"/>
                </a:lnTo>
                <a:lnTo>
                  <a:pt x="5" y="22"/>
                </a:lnTo>
                <a:lnTo>
                  <a:pt x="6" y="25"/>
                </a:lnTo>
                <a:lnTo>
                  <a:pt x="14" y="26"/>
                </a:lnTo>
                <a:lnTo>
                  <a:pt x="37" y="26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11" name="Freeform 255"/>
          <p:cNvSpPr>
            <a:spLocks/>
          </p:cNvSpPr>
          <p:nvPr/>
        </p:nvSpPr>
        <p:spPr bwMode="auto">
          <a:xfrm>
            <a:off x="3508375" y="2733675"/>
            <a:ext cx="38100" cy="41275"/>
          </a:xfrm>
          <a:custGeom>
            <a:avLst/>
            <a:gdLst>
              <a:gd name="T0" fmla="*/ 27 w 28"/>
              <a:gd name="T1" fmla="*/ 13 h 27"/>
              <a:gd name="T2" fmla="*/ 26 w 28"/>
              <a:gd name="T3" fmla="*/ 7 h 27"/>
              <a:gd name="T4" fmla="*/ 23 w 28"/>
              <a:gd name="T5" fmla="*/ 5 h 27"/>
              <a:gd name="T6" fmla="*/ 22 w 28"/>
              <a:gd name="T7" fmla="*/ 2 h 27"/>
              <a:gd name="T8" fmla="*/ 21 w 28"/>
              <a:gd name="T9" fmla="*/ 1 h 27"/>
              <a:gd name="T10" fmla="*/ 20 w 28"/>
              <a:gd name="T11" fmla="*/ 1 h 27"/>
              <a:gd name="T12" fmla="*/ 17 w 28"/>
              <a:gd name="T13" fmla="*/ 0 h 27"/>
              <a:gd name="T14" fmla="*/ 16 w 28"/>
              <a:gd name="T15" fmla="*/ 0 h 27"/>
              <a:gd name="T16" fmla="*/ 14 w 28"/>
              <a:gd name="T17" fmla="*/ 0 h 27"/>
              <a:gd name="T18" fmla="*/ 12 w 28"/>
              <a:gd name="T19" fmla="*/ 0 h 27"/>
              <a:gd name="T20" fmla="*/ 10 w 28"/>
              <a:gd name="T21" fmla="*/ 0 h 27"/>
              <a:gd name="T22" fmla="*/ 9 w 28"/>
              <a:gd name="T23" fmla="*/ 1 h 27"/>
              <a:gd name="T24" fmla="*/ 6 w 28"/>
              <a:gd name="T25" fmla="*/ 1 h 27"/>
              <a:gd name="T26" fmla="*/ 6 w 28"/>
              <a:gd name="T27" fmla="*/ 2 h 27"/>
              <a:gd name="T28" fmla="*/ 4 w 28"/>
              <a:gd name="T29" fmla="*/ 5 h 27"/>
              <a:gd name="T30" fmla="*/ 2 w 28"/>
              <a:gd name="T31" fmla="*/ 7 h 27"/>
              <a:gd name="T32" fmla="*/ 0 w 28"/>
              <a:gd name="T33" fmla="*/ 13 h 27"/>
              <a:gd name="T34" fmla="*/ 0 w 28"/>
              <a:gd name="T35" fmla="*/ 26 h 27"/>
              <a:gd name="T36" fmla="*/ 27 w 28"/>
              <a:gd name="T37" fmla="*/ 26 h 27"/>
              <a:gd name="T38" fmla="*/ 27 w 28"/>
              <a:gd name="T39" fmla="*/ 13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7">
                <a:moveTo>
                  <a:pt x="27" y="13"/>
                </a:moveTo>
                <a:lnTo>
                  <a:pt x="26" y="7"/>
                </a:lnTo>
                <a:lnTo>
                  <a:pt x="23" y="5"/>
                </a:lnTo>
                <a:lnTo>
                  <a:pt x="22" y="2"/>
                </a:lnTo>
                <a:lnTo>
                  <a:pt x="21" y="1"/>
                </a:lnTo>
                <a:lnTo>
                  <a:pt x="20" y="1"/>
                </a:lnTo>
                <a:lnTo>
                  <a:pt x="17" y="0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10" y="0"/>
                </a:lnTo>
                <a:lnTo>
                  <a:pt x="9" y="1"/>
                </a:lnTo>
                <a:lnTo>
                  <a:pt x="6" y="1"/>
                </a:lnTo>
                <a:lnTo>
                  <a:pt x="6" y="2"/>
                </a:lnTo>
                <a:lnTo>
                  <a:pt x="4" y="5"/>
                </a:lnTo>
                <a:lnTo>
                  <a:pt x="2" y="7"/>
                </a:lnTo>
                <a:lnTo>
                  <a:pt x="0" y="13"/>
                </a:lnTo>
                <a:lnTo>
                  <a:pt x="0" y="26"/>
                </a:lnTo>
                <a:lnTo>
                  <a:pt x="27" y="26"/>
                </a:lnTo>
                <a:lnTo>
                  <a:pt x="27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12" name="Freeform 256"/>
          <p:cNvSpPr>
            <a:spLocks/>
          </p:cNvSpPr>
          <p:nvPr/>
        </p:nvSpPr>
        <p:spPr bwMode="auto">
          <a:xfrm>
            <a:off x="3508375" y="2749550"/>
            <a:ext cx="80963" cy="42863"/>
          </a:xfrm>
          <a:custGeom>
            <a:avLst/>
            <a:gdLst>
              <a:gd name="T0" fmla="*/ 14 w 60"/>
              <a:gd name="T1" fmla="*/ 0 h 28"/>
              <a:gd name="T2" fmla="*/ 8 w 60"/>
              <a:gd name="T3" fmla="*/ 1 h 28"/>
              <a:gd name="T4" fmla="*/ 5 w 60"/>
              <a:gd name="T5" fmla="*/ 4 h 28"/>
              <a:gd name="T6" fmla="*/ 4 w 60"/>
              <a:gd name="T7" fmla="*/ 5 h 28"/>
              <a:gd name="T8" fmla="*/ 3 w 60"/>
              <a:gd name="T9" fmla="*/ 7 h 28"/>
              <a:gd name="T10" fmla="*/ 1 w 60"/>
              <a:gd name="T11" fmla="*/ 9 h 28"/>
              <a:gd name="T12" fmla="*/ 0 w 60"/>
              <a:gd name="T13" fmla="*/ 11 h 28"/>
              <a:gd name="T14" fmla="*/ 0 w 60"/>
              <a:gd name="T15" fmla="*/ 12 h 28"/>
              <a:gd name="T16" fmla="*/ 0 w 60"/>
              <a:gd name="T17" fmla="*/ 15 h 28"/>
              <a:gd name="T18" fmla="*/ 0 w 60"/>
              <a:gd name="T19" fmla="*/ 16 h 28"/>
              <a:gd name="T20" fmla="*/ 0 w 60"/>
              <a:gd name="T21" fmla="*/ 17 h 28"/>
              <a:gd name="T22" fmla="*/ 1 w 60"/>
              <a:gd name="T23" fmla="*/ 18 h 28"/>
              <a:gd name="T24" fmla="*/ 3 w 60"/>
              <a:gd name="T25" fmla="*/ 21 h 28"/>
              <a:gd name="T26" fmla="*/ 4 w 60"/>
              <a:gd name="T27" fmla="*/ 22 h 28"/>
              <a:gd name="T28" fmla="*/ 5 w 60"/>
              <a:gd name="T29" fmla="*/ 23 h 28"/>
              <a:gd name="T30" fmla="*/ 8 w 60"/>
              <a:gd name="T31" fmla="*/ 26 h 28"/>
              <a:gd name="T32" fmla="*/ 14 w 60"/>
              <a:gd name="T33" fmla="*/ 27 h 28"/>
              <a:gd name="T34" fmla="*/ 59 w 60"/>
              <a:gd name="T35" fmla="*/ 27 h 28"/>
              <a:gd name="T36" fmla="*/ 59 w 60"/>
              <a:gd name="T37" fmla="*/ 0 h 28"/>
              <a:gd name="T38" fmla="*/ 14 w 60"/>
              <a:gd name="T3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0" h="28">
                <a:moveTo>
                  <a:pt x="14" y="0"/>
                </a:moveTo>
                <a:lnTo>
                  <a:pt x="8" y="1"/>
                </a:lnTo>
                <a:lnTo>
                  <a:pt x="5" y="4"/>
                </a:lnTo>
                <a:lnTo>
                  <a:pt x="4" y="5"/>
                </a:lnTo>
                <a:lnTo>
                  <a:pt x="3" y="7"/>
                </a:lnTo>
                <a:lnTo>
                  <a:pt x="1" y="9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3" y="21"/>
                </a:lnTo>
                <a:lnTo>
                  <a:pt x="4" y="22"/>
                </a:lnTo>
                <a:lnTo>
                  <a:pt x="5" y="23"/>
                </a:lnTo>
                <a:lnTo>
                  <a:pt x="8" y="26"/>
                </a:lnTo>
                <a:lnTo>
                  <a:pt x="14" y="27"/>
                </a:lnTo>
                <a:lnTo>
                  <a:pt x="59" y="27"/>
                </a:lnTo>
                <a:lnTo>
                  <a:pt x="59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13" name="Freeform 257"/>
          <p:cNvSpPr>
            <a:spLocks/>
          </p:cNvSpPr>
          <p:nvPr/>
        </p:nvSpPr>
        <p:spPr bwMode="auto">
          <a:xfrm>
            <a:off x="3571875" y="2749550"/>
            <a:ext cx="38100" cy="42863"/>
          </a:xfrm>
          <a:custGeom>
            <a:avLst/>
            <a:gdLst>
              <a:gd name="T0" fmla="*/ 27 w 28"/>
              <a:gd name="T1" fmla="*/ 15 h 28"/>
              <a:gd name="T2" fmla="*/ 26 w 28"/>
              <a:gd name="T3" fmla="*/ 7 h 28"/>
              <a:gd name="T4" fmla="*/ 25 w 28"/>
              <a:gd name="T5" fmla="*/ 5 h 28"/>
              <a:gd name="T6" fmla="*/ 22 w 28"/>
              <a:gd name="T7" fmla="*/ 4 h 28"/>
              <a:gd name="T8" fmla="*/ 21 w 28"/>
              <a:gd name="T9" fmla="*/ 1 h 28"/>
              <a:gd name="T10" fmla="*/ 20 w 28"/>
              <a:gd name="T11" fmla="*/ 1 h 28"/>
              <a:gd name="T12" fmla="*/ 17 w 28"/>
              <a:gd name="T13" fmla="*/ 1 h 28"/>
              <a:gd name="T14" fmla="*/ 16 w 28"/>
              <a:gd name="T15" fmla="*/ 0 h 28"/>
              <a:gd name="T16" fmla="*/ 14 w 28"/>
              <a:gd name="T17" fmla="*/ 0 h 28"/>
              <a:gd name="T18" fmla="*/ 12 w 28"/>
              <a:gd name="T19" fmla="*/ 0 h 28"/>
              <a:gd name="T20" fmla="*/ 11 w 28"/>
              <a:gd name="T21" fmla="*/ 1 h 28"/>
              <a:gd name="T22" fmla="*/ 10 w 28"/>
              <a:gd name="T23" fmla="*/ 1 h 28"/>
              <a:gd name="T24" fmla="*/ 7 w 28"/>
              <a:gd name="T25" fmla="*/ 1 h 28"/>
              <a:gd name="T26" fmla="*/ 6 w 28"/>
              <a:gd name="T27" fmla="*/ 4 h 28"/>
              <a:gd name="T28" fmla="*/ 4 w 28"/>
              <a:gd name="T29" fmla="*/ 5 h 28"/>
              <a:gd name="T30" fmla="*/ 2 w 28"/>
              <a:gd name="T31" fmla="*/ 7 h 28"/>
              <a:gd name="T32" fmla="*/ 0 w 28"/>
              <a:gd name="T33" fmla="*/ 15 h 28"/>
              <a:gd name="T34" fmla="*/ 0 w 28"/>
              <a:gd name="T35" fmla="*/ 27 h 28"/>
              <a:gd name="T36" fmla="*/ 27 w 28"/>
              <a:gd name="T37" fmla="*/ 27 h 28"/>
              <a:gd name="T38" fmla="*/ 27 w 28"/>
              <a:gd name="T39" fmla="*/ 15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8">
                <a:moveTo>
                  <a:pt x="27" y="15"/>
                </a:moveTo>
                <a:lnTo>
                  <a:pt x="26" y="7"/>
                </a:lnTo>
                <a:lnTo>
                  <a:pt x="25" y="5"/>
                </a:lnTo>
                <a:lnTo>
                  <a:pt x="22" y="4"/>
                </a:lnTo>
                <a:lnTo>
                  <a:pt x="21" y="1"/>
                </a:lnTo>
                <a:lnTo>
                  <a:pt x="20" y="1"/>
                </a:lnTo>
                <a:lnTo>
                  <a:pt x="17" y="1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11" y="1"/>
                </a:lnTo>
                <a:lnTo>
                  <a:pt x="10" y="1"/>
                </a:lnTo>
                <a:lnTo>
                  <a:pt x="7" y="1"/>
                </a:lnTo>
                <a:lnTo>
                  <a:pt x="6" y="4"/>
                </a:lnTo>
                <a:lnTo>
                  <a:pt x="4" y="5"/>
                </a:lnTo>
                <a:lnTo>
                  <a:pt x="2" y="7"/>
                </a:lnTo>
                <a:lnTo>
                  <a:pt x="0" y="15"/>
                </a:lnTo>
                <a:lnTo>
                  <a:pt x="0" y="27"/>
                </a:lnTo>
                <a:lnTo>
                  <a:pt x="27" y="27"/>
                </a:lnTo>
                <a:lnTo>
                  <a:pt x="27" y="15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14" name="Freeform 258"/>
          <p:cNvSpPr>
            <a:spLocks/>
          </p:cNvSpPr>
          <p:nvPr/>
        </p:nvSpPr>
        <p:spPr bwMode="auto">
          <a:xfrm>
            <a:off x="3571875" y="2771775"/>
            <a:ext cx="85725" cy="38100"/>
          </a:xfrm>
          <a:custGeom>
            <a:avLst/>
            <a:gdLst>
              <a:gd name="T0" fmla="*/ 14 w 63"/>
              <a:gd name="T1" fmla="*/ 0 h 25"/>
              <a:gd name="T2" fmla="*/ 8 w 63"/>
              <a:gd name="T3" fmla="*/ 1 h 25"/>
              <a:gd name="T4" fmla="*/ 5 w 63"/>
              <a:gd name="T5" fmla="*/ 2 h 25"/>
              <a:gd name="T6" fmla="*/ 4 w 63"/>
              <a:gd name="T7" fmla="*/ 3 h 25"/>
              <a:gd name="T8" fmla="*/ 3 w 63"/>
              <a:gd name="T9" fmla="*/ 6 h 25"/>
              <a:gd name="T10" fmla="*/ 1 w 63"/>
              <a:gd name="T11" fmla="*/ 7 h 25"/>
              <a:gd name="T12" fmla="*/ 0 w 63"/>
              <a:gd name="T13" fmla="*/ 9 h 25"/>
              <a:gd name="T14" fmla="*/ 0 w 63"/>
              <a:gd name="T15" fmla="*/ 10 h 25"/>
              <a:gd name="T16" fmla="*/ 0 w 63"/>
              <a:gd name="T17" fmla="*/ 13 h 25"/>
              <a:gd name="T18" fmla="*/ 0 w 63"/>
              <a:gd name="T19" fmla="*/ 14 h 25"/>
              <a:gd name="T20" fmla="*/ 0 w 63"/>
              <a:gd name="T21" fmla="*/ 16 h 25"/>
              <a:gd name="T22" fmla="*/ 1 w 63"/>
              <a:gd name="T23" fmla="*/ 17 h 25"/>
              <a:gd name="T24" fmla="*/ 3 w 63"/>
              <a:gd name="T25" fmla="*/ 18 h 25"/>
              <a:gd name="T26" fmla="*/ 4 w 63"/>
              <a:gd name="T27" fmla="*/ 21 h 25"/>
              <a:gd name="T28" fmla="*/ 5 w 63"/>
              <a:gd name="T29" fmla="*/ 22 h 25"/>
              <a:gd name="T30" fmla="*/ 8 w 63"/>
              <a:gd name="T31" fmla="*/ 23 h 25"/>
              <a:gd name="T32" fmla="*/ 14 w 63"/>
              <a:gd name="T33" fmla="*/ 24 h 25"/>
              <a:gd name="T34" fmla="*/ 62 w 63"/>
              <a:gd name="T35" fmla="*/ 24 h 25"/>
              <a:gd name="T36" fmla="*/ 62 w 63"/>
              <a:gd name="T37" fmla="*/ 0 h 25"/>
              <a:gd name="T38" fmla="*/ 14 w 63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3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8"/>
                </a:lnTo>
                <a:lnTo>
                  <a:pt x="4" y="21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62" y="24"/>
                </a:lnTo>
                <a:lnTo>
                  <a:pt x="62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15" name="Freeform 259"/>
          <p:cNvSpPr>
            <a:spLocks/>
          </p:cNvSpPr>
          <p:nvPr/>
        </p:nvSpPr>
        <p:spPr bwMode="auto">
          <a:xfrm>
            <a:off x="3633788" y="2771775"/>
            <a:ext cx="41275" cy="57150"/>
          </a:xfrm>
          <a:custGeom>
            <a:avLst/>
            <a:gdLst>
              <a:gd name="T0" fmla="*/ 29 w 30"/>
              <a:gd name="T1" fmla="*/ 12 h 37"/>
              <a:gd name="T2" fmla="*/ 26 w 30"/>
              <a:gd name="T3" fmla="*/ 6 h 37"/>
              <a:gd name="T4" fmla="*/ 25 w 30"/>
              <a:gd name="T5" fmla="*/ 3 h 37"/>
              <a:gd name="T6" fmla="*/ 23 w 30"/>
              <a:gd name="T7" fmla="*/ 2 h 37"/>
              <a:gd name="T8" fmla="*/ 21 w 30"/>
              <a:gd name="T9" fmla="*/ 1 h 37"/>
              <a:gd name="T10" fmla="*/ 20 w 30"/>
              <a:gd name="T11" fmla="*/ 1 h 37"/>
              <a:gd name="T12" fmla="*/ 18 w 30"/>
              <a:gd name="T13" fmla="*/ 0 h 37"/>
              <a:gd name="T14" fmla="*/ 16 w 30"/>
              <a:gd name="T15" fmla="*/ 0 h 37"/>
              <a:gd name="T16" fmla="*/ 15 w 30"/>
              <a:gd name="T17" fmla="*/ 0 h 37"/>
              <a:gd name="T18" fmla="*/ 14 w 30"/>
              <a:gd name="T19" fmla="*/ 0 h 37"/>
              <a:gd name="T20" fmla="*/ 11 w 30"/>
              <a:gd name="T21" fmla="*/ 0 h 37"/>
              <a:gd name="T22" fmla="*/ 10 w 30"/>
              <a:gd name="T23" fmla="*/ 1 h 37"/>
              <a:gd name="T24" fmla="*/ 8 w 30"/>
              <a:gd name="T25" fmla="*/ 1 h 37"/>
              <a:gd name="T26" fmla="*/ 6 w 30"/>
              <a:gd name="T27" fmla="*/ 2 h 37"/>
              <a:gd name="T28" fmla="*/ 4 w 30"/>
              <a:gd name="T29" fmla="*/ 3 h 37"/>
              <a:gd name="T30" fmla="*/ 3 w 30"/>
              <a:gd name="T31" fmla="*/ 6 h 37"/>
              <a:gd name="T32" fmla="*/ 0 w 30"/>
              <a:gd name="T33" fmla="*/ 12 h 37"/>
              <a:gd name="T34" fmla="*/ 0 w 30"/>
              <a:gd name="T35" fmla="*/ 36 h 37"/>
              <a:gd name="T36" fmla="*/ 29 w 30"/>
              <a:gd name="T37" fmla="*/ 36 h 37"/>
              <a:gd name="T38" fmla="*/ 29 w 30"/>
              <a:gd name="T39" fmla="*/ 1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37">
                <a:moveTo>
                  <a:pt x="29" y="12"/>
                </a:moveTo>
                <a:lnTo>
                  <a:pt x="26" y="6"/>
                </a:lnTo>
                <a:lnTo>
                  <a:pt x="25" y="3"/>
                </a:lnTo>
                <a:lnTo>
                  <a:pt x="23" y="2"/>
                </a:lnTo>
                <a:lnTo>
                  <a:pt x="21" y="1"/>
                </a:lnTo>
                <a:lnTo>
                  <a:pt x="20" y="1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8" y="1"/>
                </a:lnTo>
                <a:lnTo>
                  <a:pt x="6" y="2"/>
                </a:lnTo>
                <a:lnTo>
                  <a:pt x="4" y="3"/>
                </a:lnTo>
                <a:lnTo>
                  <a:pt x="3" y="6"/>
                </a:lnTo>
                <a:lnTo>
                  <a:pt x="0" y="12"/>
                </a:lnTo>
                <a:lnTo>
                  <a:pt x="0" y="36"/>
                </a:lnTo>
                <a:lnTo>
                  <a:pt x="29" y="36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16" name="Freeform 260"/>
          <p:cNvSpPr>
            <a:spLocks/>
          </p:cNvSpPr>
          <p:nvPr/>
        </p:nvSpPr>
        <p:spPr bwMode="auto">
          <a:xfrm>
            <a:off x="3633788" y="2806700"/>
            <a:ext cx="147637" cy="38100"/>
          </a:xfrm>
          <a:custGeom>
            <a:avLst/>
            <a:gdLst>
              <a:gd name="T0" fmla="*/ 15 w 108"/>
              <a:gd name="T1" fmla="*/ 0 h 25"/>
              <a:gd name="T2" fmla="*/ 8 w 108"/>
              <a:gd name="T3" fmla="*/ 1 h 25"/>
              <a:gd name="T4" fmla="*/ 6 w 108"/>
              <a:gd name="T5" fmla="*/ 3 h 25"/>
              <a:gd name="T6" fmla="*/ 4 w 108"/>
              <a:gd name="T7" fmla="*/ 4 h 25"/>
              <a:gd name="T8" fmla="*/ 3 w 108"/>
              <a:gd name="T9" fmla="*/ 7 h 25"/>
              <a:gd name="T10" fmla="*/ 1 w 108"/>
              <a:gd name="T11" fmla="*/ 8 h 25"/>
              <a:gd name="T12" fmla="*/ 1 w 108"/>
              <a:gd name="T13" fmla="*/ 10 h 25"/>
              <a:gd name="T14" fmla="*/ 0 w 108"/>
              <a:gd name="T15" fmla="*/ 11 h 25"/>
              <a:gd name="T16" fmla="*/ 0 w 108"/>
              <a:gd name="T17" fmla="*/ 13 h 25"/>
              <a:gd name="T18" fmla="*/ 1 w 108"/>
              <a:gd name="T19" fmla="*/ 15 h 25"/>
              <a:gd name="T20" fmla="*/ 1 w 108"/>
              <a:gd name="T21" fmla="*/ 16 h 25"/>
              <a:gd name="T22" fmla="*/ 3 w 108"/>
              <a:gd name="T23" fmla="*/ 19 h 25"/>
              <a:gd name="T24" fmla="*/ 4 w 108"/>
              <a:gd name="T25" fmla="*/ 20 h 25"/>
              <a:gd name="T26" fmla="*/ 6 w 108"/>
              <a:gd name="T27" fmla="*/ 21 h 25"/>
              <a:gd name="T28" fmla="*/ 8 w 108"/>
              <a:gd name="T29" fmla="*/ 23 h 25"/>
              <a:gd name="T30" fmla="*/ 15 w 108"/>
              <a:gd name="T31" fmla="*/ 24 h 25"/>
              <a:gd name="T32" fmla="*/ 107 w 108"/>
              <a:gd name="T33" fmla="*/ 24 h 25"/>
              <a:gd name="T34" fmla="*/ 107 w 108"/>
              <a:gd name="T35" fmla="*/ 0 h 25"/>
              <a:gd name="T36" fmla="*/ 15 w 108"/>
              <a:gd name="T37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8" h="25">
                <a:moveTo>
                  <a:pt x="15" y="0"/>
                </a:moveTo>
                <a:lnTo>
                  <a:pt x="8" y="1"/>
                </a:lnTo>
                <a:lnTo>
                  <a:pt x="6" y="3"/>
                </a:lnTo>
                <a:lnTo>
                  <a:pt x="4" y="4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3" y="19"/>
                </a:lnTo>
                <a:lnTo>
                  <a:pt x="4" y="20"/>
                </a:lnTo>
                <a:lnTo>
                  <a:pt x="6" y="21"/>
                </a:lnTo>
                <a:lnTo>
                  <a:pt x="8" y="23"/>
                </a:lnTo>
                <a:lnTo>
                  <a:pt x="15" y="24"/>
                </a:lnTo>
                <a:lnTo>
                  <a:pt x="107" y="24"/>
                </a:lnTo>
                <a:lnTo>
                  <a:pt x="107" y="0"/>
                </a:lnTo>
                <a:lnTo>
                  <a:pt x="15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17" name="Freeform 261"/>
          <p:cNvSpPr>
            <a:spLocks/>
          </p:cNvSpPr>
          <p:nvPr/>
        </p:nvSpPr>
        <p:spPr bwMode="auto">
          <a:xfrm>
            <a:off x="3762375" y="2806700"/>
            <a:ext cx="38100" cy="57150"/>
          </a:xfrm>
          <a:custGeom>
            <a:avLst/>
            <a:gdLst>
              <a:gd name="T0" fmla="*/ 27 w 28"/>
              <a:gd name="T1" fmla="*/ 14 h 37"/>
              <a:gd name="T2" fmla="*/ 26 w 28"/>
              <a:gd name="T3" fmla="*/ 7 h 37"/>
              <a:gd name="T4" fmla="*/ 25 w 28"/>
              <a:gd name="T5" fmla="*/ 5 h 37"/>
              <a:gd name="T6" fmla="*/ 22 w 28"/>
              <a:gd name="T7" fmla="*/ 3 h 37"/>
              <a:gd name="T8" fmla="*/ 21 w 28"/>
              <a:gd name="T9" fmla="*/ 2 h 37"/>
              <a:gd name="T10" fmla="*/ 18 w 28"/>
              <a:gd name="T11" fmla="*/ 1 h 37"/>
              <a:gd name="T12" fmla="*/ 17 w 28"/>
              <a:gd name="T13" fmla="*/ 1 h 37"/>
              <a:gd name="T14" fmla="*/ 15 w 28"/>
              <a:gd name="T15" fmla="*/ 1 h 37"/>
              <a:gd name="T16" fmla="*/ 14 w 28"/>
              <a:gd name="T17" fmla="*/ 0 h 37"/>
              <a:gd name="T18" fmla="*/ 11 w 28"/>
              <a:gd name="T19" fmla="*/ 1 h 37"/>
              <a:gd name="T20" fmla="*/ 10 w 28"/>
              <a:gd name="T21" fmla="*/ 1 h 37"/>
              <a:gd name="T22" fmla="*/ 9 w 28"/>
              <a:gd name="T23" fmla="*/ 1 h 37"/>
              <a:gd name="T24" fmla="*/ 6 w 28"/>
              <a:gd name="T25" fmla="*/ 2 h 37"/>
              <a:gd name="T26" fmla="*/ 5 w 28"/>
              <a:gd name="T27" fmla="*/ 3 h 37"/>
              <a:gd name="T28" fmla="*/ 4 w 28"/>
              <a:gd name="T29" fmla="*/ 5 h 37"/>
              <a:gd name="T30" fmla="*/ 2 w 28"/>
              <a:gd name="T31" fmla="*/ 7 h 37"/>
              <a:gd name="T32" fmla="*/ 0 w 28"/>
              <a:gd name="T33" fmla="*/ 14 h 37"/>
              <a:gd name="T34" fmla="*/ 0 w 28"/>
              <a:gd name="T35" fmla="*/ 36 h 37"/>
              <a:gd name="T36" fmla="*/ 27 w 28"/>
              <a:gd name="T37" fmla="*/ 36 h 37"/>
              <a:gd name="T38" fmla="*/ 27 w 28"/>
              <a:gd name="T39" fmla="*/ 14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37">
                <a:moveTo>
                  <a:pt x="27" y="14"/>
                </a:moveTo>
                <a:lnTo>
                  <a:pt x="26" y="7"/>
                </a:lnTo>
                <a:lnTo>
                  <a:pt x="25" y="5"/>
                </a:lnTo>
                <a:lnTo>
                  <a:pt x="22" y="3"/>
                </a:lnTo>
                <a:lnTo>
                  <a:pt x="21" y="2"/>
                </a:lnTo>
                <a:lnTo>
                  <a:pt x="18" y="1"/>
                </a:lnTo>
                <a:lnTo>
                  <a:pt x="17" y="1"/>
                </a:lnTo>
                <a:lnTo>
                  <a:pt x="15" y="1"/>
                </a:lnTo>
                <a:lnTo>
                  <a:pt x="14" y="0"/>
                </a:lnTo>
                <a:lnTo>
                  <a:pt x="11" y="1"/>
                </a:lnTo>
                <a:lnTo>
                  <a:pt x="10" y="1"/>
                </a:lnTo>
                <a:lnTo>
                  <a:pt x="9" y="1"/>
                </a:lnTo>
                <a:lnTo>
                  <a:pt x="6" y="2"/>
                </a:lnTo>
                <a:lnTo>
                  <a:pt x="5" y="3"/>
                </a:lnTo>
                <a:lnTo>
                  <a:pt x="4" y="5"/>
                </a:lnTo>
                <a:lnTo>
                  <a:pt x="2" y="7"/>
                </a:lnTo>
                <a:lnTo>
                  <a:pt x="0" y="14"/>
                </a:lnTo>
                <a:lnTo>
                  <a:pt x="0" y="36"/>
                </a:lnTo>
                <a:lnTo>
                  <a:pt x="27" y="36"/>
                </a:lnTo>
                <a:lnTo>
                  <a:pt x="27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18" name="Freeform 262"/>
          <p:cNvSpPr>
            <a:spLocks/>
          </p:cNvSpPr>
          <p:nvPr/>
        </p:nvSpPr>
        <p:spPr bwMode="auto">
          <a:xfrm>
            <a:off x="3762375" y="2841625"/>
            <a:ext cx="50800" cy="39688"/>
          </a:xfrm>
          <a:custGeom>
            <a:avLst/>
            <a:gdLst>
              <a:gd name="T0" fmla="*/ 14 w 37"/>
              <a:gd name="T1" fmla="*/ 0 h 26"/>
              <a:gd name="T2" fmla="*/ 7 w 37"/>
              <a:gd name="T3" fmla="*/ 1 h 26"/>
              <a:gd name="T4" fmla="*/ 5 w 37"/>
              <a:gd name="T5" fmla="*/ 3 h 26"/>
              <a:gd name="T6" fmla="*/ 2 w 37"/>
              <a:gd name="T7" fmla="*/ 5 h 26"/>
              <a:gd name="T8" fmla="*/ 2 w 37"/>
              <a:gd name="T9" fmla="*/ 7 h 26"/>
              <a:gd name="T10" fmla="*/ 1 w 37"/>
              <a:gd name="T11" fmla="*/ 8 h 26"/>
              <a:gd name="T12" fmla="*/ 0 w 37"/>
              <a:gd name="T13" fmla="*/ 10 h 26"/>
              <a:gd name="T14" fmla="*/ 0 w 37"/>
              <a:gd name="T15" fmla="*/ 11 h 26"/>
              <a:gd name="T16" fmla="*/ 0 w 37"/>
              <a:gd name="T17" fmla="*/ 13 h 26"/>
              <a:gd name="T18" fmla="*/ 0 w 37"/>
              <a:gd name="T19" fmla="*/ 14 h 26"/>
              <a:gd name="T20" fmla="*/ 0 w 37"/>
              <a:gd name="T21" fmla="*/ 16 h 26"/>
              <a:gd name="T22" fmla="*/ 1 w 37"/>
              <a:gd name="T23" fmla="*/ 17 h 26"/>
              <a:gd name="T24" fmla="*/ 2 w 37"/>
              <a:gd name="T25" fmla="*/ 18 h 26"/>
              <a:gd name="T26" fmla="*/ 2 w 37"/>
              <a:gd name="T27" fmla="*/ 20 h 26"/>
              <a:gd name="T28" fmla="*/ 5 w 37"/>
              <a:gd name="T29" fmla="*/ 22 h 26"/>
              <a:gd name="T30" fmla="*/ 7 w 37"/>
              <a:gd name="T31" fmla="*/ 24 h 26"/>
              <a:gd name="T32" fmla="*/ 14 w 37"/>
              <a:gd name="T33" fmla="*/ 25 h 26"/>
              <a:gd name="T34" fmla="*/ 36 w 37"/>
              <a:gd name="T35" fmla="*/ 25 h 26"/>
              <a:gd name="T36" fmla="*/ 36 w 37"/>
              <a:gd name="T37" fmla="*/ 0 h 26"/>
              <a:gd name="T38" fmla="*/ 14 w 37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6">
                <a:moveTo>
                  <a:pt x="14" y="0"/>
                </a:moveTo>
                <a:lnTo>
                  <a:pt x="7" y="1"/>
                </a:lnTo>
                <a:lnTo>
                  <a:pt x="5" y="3"/>
                </a:lnTo>
                <a:lnTo>
                  <a:pt x="2" y="5"/>
                </a:lnTo>
                <a:lnTo>
                  <a:pt x="2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2" y="18"/>
                </a:lnTo>
                <a:lnTo>
                  <a:pt x="2" y="20"/>
                </a:lnTo>
                <a:lnTo>
                  <a:pt x="5" y="22"/>
                </a:lnTo>
                <a:lnTo>
                  <a:pt x="7" y="24"/>
                </a:lnTo>
                <a:lnTo>
                  <a:pt x="14" y="25"/>
                </a:lnTo>
                <a:lnTo>
                  <a:pt x="36" y="25"/>
                </a:lnTo>
                <a:lnTo>
                  <a:pt x="36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19" name="Freeform 263"/>
          <p:cNvSpPr>
            <a:spLocks/>
          </p:cNvSpPr>
          <p:nvPr/>
        </p:nvSpPr>
        <p:spPr bwMode="auto">
          <a:xfrm>
            <a:off x="3792538" y="2841625"/>
            <a:ext cx="38100" cy="58738"/>
          </a:xfrm>
          <a:custGeom>
            <a:avLst/>
            <a:gdLst>
              <a:gd name="T0" fmla="*/ 27 w 28"/>
              <a:gd name="T1" fmla="*/ 13 h 38"/>
              <a:gd name="T2" fmla="*/ 26 w 28"/>
              <a:gd name="T3" fmla="*/ 7 h 38"/>
              <a:gd name="T4" fmla="*/ 25 w 28"/>
              <a:gd name="T5" fmla="*/ 3 h 38"/>
              <a:gd name="T6" fmla="*/ 22 w 28"/>
              <a:gd name="T7" fmla="*/ 2 h 38"/>
              <a:gd name="T8" fmla="*/ 21 w 28"/>
              <a:gd name="T9" fmla="*/ 1 h 38"/>
              <a:gd name="T10" fmla="*/ 18 w 28"/>
              <a:gd name="T11" fmla="*/ 1 h 38"/>
              <a:gd name="T12" fmla="*/ 17 w 28"/>
              <a:gd name="T13" fmla="*/ 0 h 38"/>
              <a:gd name="T14" fmla="*/ 15 w 28"/>
              <a:gd name="T15" fmla="*/ 0 h 38"/>
              <a:gd name="T16" fmla="*/ 14 w 28"/>
              <a:gd name="T17" fmla="*/ 0 h 38"/>
              <a:gd name="T18" fmla="*/ 11 w 28"/>
              <a:gd name="T19" fmla="*/ 0 h 38"/>
              <a:gd name="T20" fmla="*/ 9 w 28"/>
              <a:gd name="T21" fmla="*/ 1 h 38"/>
              <a:gd name="T22" fmla="*/ 7 w 28"/>
              <a:gd name="T23" fmla="*/ 1 h 38"/>
              <a:gd name="T24" fmla="*/ 5 w 28"/>
              <a:gd name="T25" fmla="*/ 2 h 38"/>
              <a:gd name="T26" fmla="*/ 4 w 28"/>
              <a:gd name="T27" fmla="*/ 3 h 38"/>
              <a:gd name="T28" fmla="*/ 2 w 28"/>
              <a:gd name="T29" fmla="*/ 7 h 38"/>
              <a:gd name="T30" fmla="*/ 0 w 28"/>
              <a:gd name="T31" fmla="*/ 13 h 38"/>
              <a:gd name="T32" fmla="*/ 0 w 28"/>
              <a:gd name="T33" fmla="*/ 37 h 38"/>
              <a:gd name="T34" fmla="*/ 27 w 28"/>
              <a:gd name="T35" fmla="*/ 37 h 38"/>
              <a:gd name="T36" fmla="*/ 27 w 28"/>
              <a:gd name="T37" fmla="*/ 13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" h="38">
                <a:moveTo>
                  <a:pt x="27" y="13"/>
                </a:moveTo>
                <a:lnTo>
                  <a:pt x="26" y="7"/>
                </a:lnTo>
                <a:lnTo>
                  <a:pt x="25" y="3"/>
                </a:lnTo>
                <a:lnTo>
                  <a:pt x="22" y="2"/>
                </a:lnTo>
                <a:lnTo>
                  <a:pt x="21" y="1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9" y="1"/>
                </a:lnTo>
                <a:lnTo>
                  <a:pt x="7" y="1"/>
                </a:lnTo>
                <a:lnTo>
                  <a:pt x="5" y="2"/>
                </a:lnTo>
                <a:lnTo>
                  <a:pt x="4" y="3"/>
                </a:lnTo>
                <a:lnTo>
                  <a:pt x="2" y="7"/>
                </a:lnTo>
                <a:lnTo>
                  <a:pt x="0" y="13"/>
                </a:lnTo>
                <a:lnTo>
                  <a:pt x="0" y="37"/>
                </a:lnTo>
                <a:lnTo>
                  <a:pt x="27" y="37"/>
                </a:lnTo>
                <a:lnTo>
                  <a:pt x="27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20" name="Freeform 264"/>
          <p:cNvSpPr>
            <a:spLocks/>
          </p:cNvSpPr>
          <p:nvPr/>
        </p:nvSpPr>
        <p:spPr bwMode="auto">
          <a:xfrm>
            <a:off x="3792538" y="2879725"/>
            <a:ext cx="115887" cy="38100"/>
          </a:xfrm>
          <a:custGeom>
            <a:avLst/>
            <a:gdLst>
              <a:gd name="T0" fmla="*/ 14 w 84"/>
              <a:gd name="T1" fmla="*/ 0 h 25"/>
              <a:gd name="T2" fmla="*/ 8 w 84"/>
              <a:gd name="T3" fmla="*/ 1 h 25"/>
              <a:gd name="T4" fmla="*/ 5 w 84"/>
              <a:gd name="T5" fmla="*/ 2 h 25"/>
              <a:gd name="T6" fmla="*/ 3 w 84"/>
              <a:gd name="T7" fmla="*/ 3 h 25"/>
              <a:gd name="T8" fmla="*/ 3 w 84"/>
              <a:gd name="T9" fmla="*/ 6 h 25"/>
              <a:gd name="T10" fmla="*/ 1 w 84"/>
              <a:gd name="T11" fmla="*/ 7 h 25"/>
              <a:gd name="T12" fmla="*/ 0 w 84"/>
              <a:gd name="T13" fmla="*/ 9 h 25"/>
              <a:gd name="T14" fmla="*/ 0 w 84"/>
              <a:gd name="T15" fmla="*/ 10 h 25"/>
              <a:gd name="T16" fmla="*/ 0 w 84"/>
              <a:gd name="T17" fmla="*/ 13 h 25"/>
              <a:gd name="T18" fmla="*/ 0 w 84"/>
              <a:gd name="T19" fmla="*/ 14 h 25"/>
              <a:gd name="T20" fmla="*/ 0 w 84"/>
              <a:gd name="T21" fmla="*/ 15 h 25"/>
              <a:gd name="T22" fmla="*/ 1 w 84"/>
              <a:gd name="T23" fmla="*/ 17 h 25"/>
              <a:gd name="T24" fmla="*/ 3 w 84"/>
              <a:gd name="T25" fmla="*/ 18 h 25"/>
              <a:gd name="T26" fmla="*/ 3 w 84"/>
              <a:gd name="T27" fmla="*/ 21 h 25"/>
              <a:gd name="T28" fmla="*/ 5 w 84"/>
              <a:gd name="T29" fmla="*/ 22 h 25"/>
              <a:gd name="T30" fmla="*/ 8 w 84"/>
              <a:gd name="T31" fmla="*/ 24 h 25"/>
              <a:gd name="T32" fmla="*/ 14 w 84"/>
              <a:gd name="T33" fmla="*/ 24 h 25"/>
              <a:gd name="T34" fmla="*/ 83 w 84"/>
              <a:gd name="T35" fmla="*/ 24 h 25"/>
              <a:gd name="T36" fmla="*/ 83 w 84"/>
              <a:gd name="T37" fmla="*/ 0 h 25"/>
              <a:gd name="T38" fmla="*/ 14 w 84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4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3"/>
                </a:lnTo>
                <a:lnTo>
                  <a:pt x="3" y="6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8"/>
                </a:lnTo>
                <a:lnTo>
                  <a:pt x="3" y="21"/>
                </a:lnTo>
                <a:lnTo>
                  <a:pt x="5" y="22"/>
                </a:lnTo>
                <a:lnTo>
                  <a:pt x="8" y="24"/>
                </a:lnTo>
                <a:lnTo>
                  <a:pt x="14" y="24"/>
                </a:lnTo>
                <a:lnTo>
                  <a:pt x="83" y="24"/>
                </a:lnTo>
                <a:lnTo>
                  <a:pt x="83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21" name="Freeform 265"/>
          <p:cNvSpPr>
            <a:spLocks/>
          </p:cNvSpPr>
          <p:nvPr/>
        </p:nvSpPr>
        <p:spPr bwMode="auto">
          <a:xfrm>
            <a:off x="3889375" y="2879725"/>
            <a:ext cx="36513" cy="38100"/>
          </a:xfrm>
          <a:custGeom>
            <a:avLst/>
            <a:gdLst>
              <a:gd name="T0" fmla="*/ 26 w 27"/>
              <a:gd name="T1" fmla="*/ 13 h 25"/>
              <a:gd name="T2" fmla="*/ 25 w 27"/>
              <a:gd name="T3" fmla="*/ 6 h 25"/>
              <a:gd name="T4" fmla="*/ 24 w 27"/>
              <a:gd name="T5" fmla="*/ 3 h 25"/>
              <a:gd name="T6" fmla="*/ 21 w 27"/>
              <a:gd name="T7" fmla="*/ 2 h 25"/>
              <a:gd name="T8" fmla="*/ 20 w 27"/>
              <a:gd name="T9" fmla="*/ 1 h 25"/>
              <a:gd name="T10" fmla="*/ 17 w 27"/>
              <a:gd name="T11" fmla="*/ 0 h 25"/>
              <a:gd name="T12" fmla="*/ 16 w 27"/>
              <a:gd name="T13" fmla="*/ 0 h 25"/>
              <a:gd name="T14" fmla="*/ 15 w 27"/>
              <a:gd name="T15" fmla="*/ 0 h 25"/>
              <a:gd name="T16" fmla="*/ 14 w 27"/>
              <a:gd name="T17" fmla="*/ 0 h 25"/>
              <a:gd name="T18" fmla="*/ 11 w 27"/>
              <a:gd name="T19" fmla="*/ 0 h 25"/>
              <a:gd name="T20" fmla="*/ 10 w 27"/>
              <a:gd name="T21" fmla="*/ 0 h 25"/>
              <a:gd name="T22" fmla="*/ 7 w 27"/>
              <a:gd name="T23" fmla="*/ 0 h 25"/>
              <a:gd name="T24" fmla="*/ 6 w 27"/>
              <a:gd name="T25" fmla="*/ 1 h 25"/>
              <a:gd name="T26" fmla="*/ 4 w 27"/>
              <a:gd name="T27" fmla="*/ 2 h 25"/>
              <a:gd name="T28" fmla="*/ 2 w 27"/>
              <a:gd name="T29" fmla="*/ 3 h 25"/>
              <a:gd name="T30" fmla="*/ 1 w 27"/>
              <a:gd name="T31" fmla="*/ 6 h 25"/>
              <a:gd name="T32" fmla="*/ 0 w 27"/>
              <a:gd name="T33" fmla="*/ 13 h 25"/>
              <a:gd name="T34" fmla="*/ 0 w 27"/>
              <a:gd name="T35" fmla="*/ 24 h 25"/>
              <a:gd name="T36" fmla="*/ 26 w 27"/>
              <a:gd name="T37" fmla="*/ 24 h 25"/>
              <a:gd name="T38" fmla="*/ 26 w 27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7" h="25">
                <a:moveTo>
                  <a:pt x="26" y="13"/>
                </a:moveTo>
                <a:lnTo>
                  <a:pt x="25" y="6"/>
                </a:lnTo>
                <a:lnTo>
                  <a:pt x="24" y="3"/>
                </a:lnTo>
                <a:lnTo>
                  <a:pt x="21" y="2"/>
                </a:lnTo>
                <a:lnTo>
                  <a:pt x="20" y="1"/>
                </a:lnTo>
                <a:lnTo>
                  <a:pt x="17" y="0"/>
                </a:lnTo>
                <a:lnTo>
                  <a:pt x="16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0"/>
                </a:lnTo>
                <a:lnTo>
                  <a:pt x="7" y="0"/>
                </a:lnTo>
                <a:lnTo>
                  <a:pt x="6" y="1"/>
                </a:lnTo>
                <a:lnTo>
                  <a:pt x="4" y="2"/>
                </a:lnTo>
                <a:lnTo>
                  <a:pt x="2" y="3"/>
                </a:lnTo>
                <a:lnTo>
                  <a:pt x="1" y="6"/>
                </a:lnTo>
                <a:lnTo>
                  <a:pt x="0" y="13"/>
                </a:lnTo>
                <a:lnTo>
                  <a:pt x="0" y="24"/>
                </a:lnTo>
                <a:lnTo>
                  <a:pt x="26" y="24"/>
                </a:lnTo>
                <a:lnTo>
                  <a:pt x="26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22" name="Freeform 266"/>
          <p:cNvSpPr>
            <a:spLocks/>
          </p:cNvSpPr>
          <p:nvPr/>
        </p:nvSpPr>
        <p:spPr bwMode="auto">
          <a:xfrm>
            <a:off x="3889375" y="2897188"/>
            <a:ext cx="239713" cy="38100"/>
          </a:xfrm>
          <a:custGeom>
            <a:avLst/>
            <a:gdLst>
              <a:gd name="T0" fmla="*/ 14 w 176"/>
              <a:gd name="T1" fmla="*/ 0 h 25"/>
              <a:gd name="T2" fmla="*/ 6 w 176"/>
              <a:gd name="T3" fmla="*/ 1 h 25"/>
              <a:gd name="T4" fmla="*/ 4 w 176"/>
              <a:gd name="T5" fmla="*/ 3 h 25"/>
              <a:gd name="T6" fmla="*/ 3 w 176"/>
              <a:gd name="T7" fmla="*/ 4 h 25"/>
              <a:gd name="T8" fmla="*/ 1 w 176"/>
              <a:gd name="T9" fmla="*/ 7 h 25"/>
              <a:gd name="T10" fmla="*/ 0 w 176"/>
              <a:gd name="T11" fmla="*/ 8 h 25"/>
              <a:gd name="T12" fmla="*/ 0 w 176"/>
              <a:gd name="T13" fmla="*/ 9 h 25"/>
              <a:gd name="T14" fmla="*/ 0 w 176"/>
              <a:gd name="T15" fmla="*/ 10 h 25"/>
              <a:gd name="T16" fmla="*/ 0 w 176"/>
              <a:gd name="T17" fmla="*/ 12 h 25"/>
              <a:gd name="T18" fmla="*/ 0 w 176"/>
              <a:gd name="T19" fmla="*/ 13 h 25"/>
              <a:gd name="T20" fmla="*/ 0 w 176"/>
              <a:gd name="T21" fmla="*/ 14 h 25"/>
              <a:gd name="T22" fmla="*/ 0 w 176"/>
              <a:gd name="T23" fmla="*/ 16 h 25"/>
              <a:gd name="T24" fmla="*/ 1 w 176"/>
              <a:gd name="T25" fmla="*/ 17 h 25"/>
              <a:gd name="T26" fmla="*/ 3 w 176"/>
              <a:gd name="T27" fmla="*/ 20 h 25"/>
              <a:gd name="T28" fmla="*/ 4 w 176"/>
              <a:gd name="T29" fmla="*/ 21 h 25"/>
              <a:gd name="T30" fmla="*/ 6 w 176"/>
              <a:gd name="T31" fmla="*/ 23 h 25"/>
              <a:gd name="T32" fmla="*/ 14 w 176"/>
              <a:gd name="T33" fmla="*/ 24 h 25"/>
              <a:gd name="T34" fmla="*/ 175 w 176"/>
              <a:gd name="T35" fmla="*/ 24 h 25"/>
              <a:gd name="T36" fmla="*/ 175 w 176"/>
              <a:gd name="T37" fmla="*/ 0 h 25"/>
              <a:gd name="T38" fmla="*/ 14 w 176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6" h="25">
                <a:moveTo>
                  <a:pt x="14" y="0"/>
                </a:moveTo>
                <a:lnTo>
                  <a:pt x="6" y="1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20"/>
                </a:lnTo>
                <a:lnTo>
                  <a:pt x="4" y="21"/>
                </a:lnTo>
                <a:lnTo>
                  <a:pt x="6" y="23"/>
                </a:lnTo>
                <a:lnTo>
                  <a:pt x="14" y="24"/>
                </a:lnTo>
                <a:lnTo>
                  <a:pt x="175" y="24"/>
                </a:lnTo>
                <a:lnTo>
                  <a:pt x="175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23" name="Freeform 267"/>
          <p:cNvSpPr>
            <a:spLocks/>
          </p:cNvSpPr>
          <p:nvPr/>
        </p:nvSpPr>
        <p:spPr bwMode="auto">
          <a:xfrm>
            <a:off x="4110038" y="2897188"/>
            <a:ext cx="38100" cy="36512"/>
          </a:xfrm>
          <a:custGeom>
            <a:avLst/>
            <a:gdLst>
              <a:gd name="T0" fmla="*/ 27 w 28"/>
              <a:gd name="T1" fmla="*/ 12 h 24"/>
              <a:gd name="T2" fmla="*/ 26 w 28"/>
              <a:gd name="T3" fmla="*/ 7 h 24"/>
              <a:gd name="T4" fmla="*/ 23 w 28"/>
              <a:gd name="T5" fmla="*/ 3 h 24"/>
              <a:gd name="T6" fmla="*/ 22 w 28"/>
              <a:gd name="T7" fmla="*/ 2 h 24"/>
              <a:gd name="T8" fmla="*/ 19 w 28"/>
              <a:gd name="T9" fmla="*/ 1 h 24"/>
              <a:gd name="T10" fmla="*/ 18 w 28"/>
              <a:gd name="T11" fmla="*/ 1 h 24"/>
              <a:gd name="T12" fmla="*/ 15 w 28"/>
              <a:gd name="T13" fmla="*/ 1 h 24"/>
              <a:gd name="T14" fmla="*/ 15 w 28"/>
              <a:gd name="T15" fmla="*/ 0 h 24"/>
              <a:gd name="T16" fmla="*/ 13 w 28"/>
              <a:gd name="T17" fmla="*/ 0 h 24"/>
              <a:gd name="T18" fmla="*/ 12 w 28"/>
              <a:gd name="T19" fmla="*/ 0 h 24"/>
              <a:gd name="T20" fmla="*/ 9 w 28"/>
              <a:gd name="T21" fmla="*/ 1 h 24"/>
              <a:gd name="T22" fmla="*/ 8 w 28"/>
              <a:gd name="T23" fmla="*/ 1 h 24"/>
              <a:gd name="T24" fmla="*/ 6 w 28"/>
              <a:gd name="T25" fmla="*/ 1 h 24"/>
              <a:gd name="T26" fmla="*/ 4 w 28"/>
              <a:gd name="T27" fmla="*/ 2 h 24"/>
              <a:gd name="T28" fmla="*/ 3 w 28"/>
              <a:gd name="T29" fmla="*/ 3 h 24"/>
              <a:gd name="T30" fmla="*/ 0 w 28"/>
              <a:gd name="T31" fmla="*/ 7 h 24"/>
              <a:gd name="T32" fmla="*/ 0 w 28"/>
              <a:gd name="T33" fmla="*/ 12 h 24"/>
              <a:gd name="T34" fmla="*/ 0 w 28"/>
              <a:gd name="T35" fmla="*/ 23 h 24"/>
              <a:gd name="T36" fmla="*/ 27 w 28"/>
              <a:gd name="T37" fmla="*/ 23 h 24"/>
              <a:gd name="T38" fmla="*/ 27 w 28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4">
                <a:moveTo>
                  <a:pt x="27" y="12"/>
                </a:moveTo>
                <a:lnTo>
                  <a:pt x="26" y="7"/>
                </a:lnTo>
                <a:lnTo>
                  <a:pt x="23" y="3"/>
                </a:lnTo>
                <a:lnTo>
                  <a:pt x="22" y="2"/>
                </a:lnTo>
                <a:lnTo>
                  <a:pt x="19" y="1"/>
                </a:lnTo>
                <a:lnTo>
                  <a:pt x="18" y="1"/>
                </a:lnTo>
                <a:lnTo>
                  <a:pt x="15" y="1"/>
                </a:lnTo>
                <a:lnTo>
                  <a:pt x="15" y="0"/>
                </a:lnTo>
                <a:lnTo>
                  <a:pt x="13" y="0"/>
                </a:lnTo>
                <a:lnTo>
                  <a:pt x="12" y="0"/>
                </a:lnTo>
                <a:lnTo>
                  <a:pt x="9" y="1"/>
                </a:lnTo>
                <a:lnTo>
                  <a:pt x="8" y="1"/>
                </a:lnTo>
                <a:lnTo>
                  <a:pt x="6" y="1"/>
                </a:lnTo>
                <a:lnTo>
                  <a:pt x="4" y="2"/>
                </a:lnTo>
                <a:lnTo>
                  <a:pt x="3" y="3"/>
                </a:lnTo>
                <a:lnTo>
                  <a:pt x="0" y="7"/>
                </a:lnTo>
                <a:lnTo>
                  <a:pt x="0" y="12"/>
                </a:lnTo>
                <a:lnTo>
                  <a:pt x="0" y="23"/>
                </a:lnTo>
                <a:lnTo>
                  <a:pt x="27" y="23"/>
                </a:lnTo>
                <a:lnTo>
                  <a:pt x="27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24" name="Freeform 268"/>
          <p:cNvSpPr>
            <a:spLocks/>
          </p:cNvSpPr>
          <p:nvPr/>
        </p:nvSpPr>
        <p:spPr bwMode="auto">
          <a:xfrm>
            <a:off x="4110038" y="2916238"/>
            <a:ext cx="50800" cy="38100"/>
          </a:xfrm>
          <a:custGeom>
            <a:avLst/>
            <a:gdLst>
              <a:gd name="T0" fmla="*/ 13 w 37"/>
              <a:gd name="T1" fmla="*/ 0 h 25"/>
              <a:gd name="T2" fmla="*/ 6 w 37"/>
              <a:gd name="T3" fmla="*/ 0 h 25"/>
              <a:gd name="T4" fmla="*/ 4 w 37"/>
              <a:gd name="T5" fmla="*/ 2 h 25"/>
              <a:gd name="T6" fmla="*/ 3 w 37"/>
              <a:gd name="T7" fmla="*/ 3 h 25"/>
              <a:gd name="T8" fmla="*/ 1 w 37"/>
              <a:gd name="T9" fmla="*/ 6 h 25"/>
              <a:gd name="T10" fmla="*/ 0 w 37"/>
              <a:gd name="T11" fmla="*/ 7 h 25"/>
              <a:gd name="T12" fmla="*/ 0 w 37"/>
              <a:gd name="T13" fmla="*/ 9 h 25"/>
              <a:gd name="T14" fmla="*/ 0 w 37"/>
              <a:gd name="T15" fmla="*/ 10 h 25"/>
              <a:gd name="T16" fmla="*/ 0 w 37"/>
              <a:gd name="T17" fmla="*/ 11 h 25"/>
              <a:gd name="T18" fmla="*/ 0 w 37"/>
              <a:gd name="T19" fmla="*/ 14 h 25"/>
              <a:gd name="T20" fmla="*/ 0 w 37"/>
              <a:gd name="T21" fmla="*/ 15 h 25"/>
              <a:gd name="T22" fmla="*/ 0 w 37"/>
              <a:gd name="T23" fmla="*/ 16 h 25"/>
              <a:gd name="T24" fmla="*/ 1 w 37"/>
              <a:gd name="T25" fmla="*/ 17 h 25"/>
              <a:gd name="T26" fmla="*/ 3 w 37"/>
              <a:gd name="T27" fmla="*/ 19 h 25"/>
              <a:gd name="T28" fmla="*/ 4 w 37"/>
              <a:gd name="T29" fmla="*/ 21 h 25"/>
              <a:gd name="T30" fmla="*/ 6 w 37"/>
              <a:gd name="T31" fmla="*/ 23 h 25"/>
              <a:gd name="T32" fmla="*/ 13 w 37"/>
              <a:gd name="T33" fmla="*/ 24 h 25"/>
              <a:gd name="T34" fmla="*/ 36 w 37"/>
              <a:gd name="T35" fmla="*/ 24 h 25"/>
              <a:gd name="T36" fmla="*/ 36 w 37"/>
              <a:gd name="T37" fmla="*/ 0 h 25"/>
              <a:gd name="T38" fmla="*/ 13 w 37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5">
                <a:moveTo>
                  <a:pt x="13" y="0"/>
                </a:moveTo>
                <a:lnTo>
                  <a:pt x="6" y="0"/>
                </a:lnTo>
                <a:lnTo>
                  <a:pt x="4" y="2"/>
                </a:lnTo>
                <a:lnTo>
                  <a:pt x="3" y="3"/>
                </a:lnTo>
                <a:lnTo>
                  <a:pt x="1" y="6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4" y="21"/>
                </a:lnTo>
                <a:lnTo>
                  <a:pt x="6" y="23"/>
                </a:lnTo>
                <a:lnTo>
                  <a:pt x="13" y="24"/>
                </a:lnTo>
                <a:lnTo>
                  <a:pt x="36" y="24"/>
                </a:lnTo>
                <a:lnTo>
                  <a:pt x="36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25" name="Freeform 269"/>
          <p:cNvSpPr>
            <a:spLocks/>
          </p:cNvSpPr>
          <p:nvPr/>
        </p:nvSpPr>
        <p:spPr bwMode="auto">
          <a:xfrm>
            <a:off x="4138613" y="2916238"/>
            <a:ext cx="41275" cy="55562"/>
          </a:xfrm>
          <a:custGeom>
            <a:avLst/>
            <a:gdLst>
              <a:gd name="T0" fmla="*/ 29 w 30"/>
              <a:gd name="T1" fmla="*/ 11 h 36"/>
              <a:gd name="T2" fmla="*/ 28 w 30"/>
              <a:gd name="T3" fmla="*/ 6 h 36"/>
              <a:gd name="T4" fmla="*/ 25 w 30"/>
              <a:gd name="T5" fmla="*/ 2 h 36"/>
              <a:gd name="T6" fmla="*/ 22 w 30"/>
              <a:gd name="T7" fmla="*/ 1 h 36"/>
              <a:gd name="T8" fmla="*/ 21 w 30"/>
              <a:gd name="T9" fmla="*/ 0 h 36"/>
              <a:gd name="T10" fmla="*/ 18 w 30"/>
              <a:gd name="T11" fmla="*/ 0 h 36"/>
              <a:gd name="T12" fmla="*/ 17 w 30"/>
              <a:gd name="T13" fmla="*/ 0 h 36"/>
              <a:gd name="T14" fmla="*/ 15 w 30"/>
              <a:gd name="T15" fmla="*/ 0 h 36"/>
              <a:gd name="T16" fmla="*/ 13 w 30"/>
              <a:gd name="T17" fmla="*/ 0 h 36"/>
              <a:gd name="T18" fmla="*/ 11 w 30"/>
              <a:gd name="T19" fmla="*/ 0 h 36"/>
              <a:gd name="T20" fmla="*/ 9 w 30"/>
              <a:gd name="T21" fmla="*/ 0 h 36"/>
              <a:gd name="T22" fmla="*/ 8 w 30"/>
              <a:gd name="T23" fmla="*/ 1 h 36"/>
              <a:gd name="T24" fmla="*/ 5 w 30"/>
              <a:gd name="T25" fmla="*/ 2 h 36"/>
              <a:gd name="T26" fmla="*/ 4 w 30"/>
              <a:gd name="T27" fmla="*/ 2 h 36"/>
              <a:gd name="T28" fmla="*/ 1 w 30"/>
              <a:gd name="T29" fmla="*/ 6 h 36"/>
              <a:gd name="T30" fmla="*/ 0 w 30"/>
              <a:gd name="T31" fmla="*/ 11 h 36"/>
              <a:gd name="T32" fmla="*/ 0 w 30"/>
              <a:gd name="T33" fmla="*/ 35 h 36"/>
              <a:gd name="T34" fmla="*/ 29 w 30"/>
              <a:gd name="T35" fmla="*/ 35 h 36"/>
              <a:gd name="T36" fmla="*/ 29 w 30"/>
              <a:gd name="T37" fmla="*/ 1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" h="36">
                <a:moveTo>
                  <a:pt x="29" y="11"/>
                </a:moveTo>
                <a:lnTo>
                  <a:pt x="28" y="6"/>
                </a:lnTo>
                <a:lnTo>
                  <a:pt x="25" y="2"/>
                </a:lnTo>
                <a:lnTo>
                  <a:pt x="22" y="1"/>
                </a:lnTo>
                <a:lnTo>
                  <a:pt x="21" y="0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0"/>
                </a:lnTo>
                <a:lnTo>
                  <a:pt x="8" y="1"/>
                </a:lnTo>
                <a:lnTo>
                  <a:pt x="5" y="2"/>
                </a:lnTo>
                <a:lnTo>
                  <a:pt x="4" y="2"/>
                </a:lnTo>
                <a:lnTo>
                  <a:pt x="1" y="6"/>
                </a:lnTo>
                <a:lnTo>
                  <a:pt x="0" y="11"/>
                </a:lnTo>
                <a:lnTo>
                  <a:pt x="0" y="35"/>
                </a:lnTo>
                <a:lnTo>
                  <a:pt x="29" y="35"/>
                </a:lnTo>
                <a:lnTo>
                  <a:pt x="29" y="11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26" name="Freeform 270"/>
          <p:cNvSpPr>
            <a:spLocks/>
          </p:cNvSpPr>
          <p:nvPr/>
        </p:nvSpPr>
        <p:spPr bwMode="auto">
          <a:xfrm>
            <a:off x="4138613" y="2951163"/>
            <a:ext cx="52387" cy="39687"/>
          </a:xfrm>
          <a:custGeom>
            <a:avLst/>
            <a:gdLst>
              <a:gd name="T0" fmla="*/ 14 w 38"/>
              <a:gd name="T1" fmla="*/ 0 h 26"/>
              <a:gd name="T2" fmla="*/ 8 w 38"/>
              <a:gd name="T3" fmla="*/ 1 h 26"/>
              <a:gd name="T4" fmla="*/ 5 w 38"/>
              <a:gd name="T5" fmla="*/ 3 h 26"/>
              <a:gd name="T6" fmla="*/ 4 w 38"/>
              <a:gd name="T7" fmla="*/ 5 h 26"/>
              <a:gd name="T8" fmla="*/ 3 w 38"/>
              <a:gd name="T9" fmla="*/ 7 h 26"/>
              <a:gd name="T10" fmla="*/ 1 w 38"/>
              <a:gd name="T11" fmla="*/ 8 h 26"/>
              <a:gd name="T12" fmla="*/ 1 w 38"/>
              <a:gd name="T13" fmla="*/ 9 h 26"/>
              <a:gd name="T14" fmla="*/ 1 w 38"/>
              <a:gd name="T15" fmla="*/ 11 h 26"/>
              <a:gd name="T16" fmla="*/ 0 w 38"/>
              <a:gd name="T17" fmla="*/ 13 h 26"/>
              <a:gd name="T18" fmla="*/ 1 w 38"/>
              <a:gd name="T19" fmla="*/ 14 h 26"/>
              <a:gd name="T20" fmla="*/ 1 w 38"/>
              <a:gd name="T21" fmla="*/ 15 h 26"/>
              <a:gd name="T22" fmla="*/ 1 w 38"/>
              <a:gd name="T23" fmla="*/ 17 h 26"/>
              <a:gd name="T24" fmla="*/ 3 w 38"/>
              <a:gd name="T25" fmla="*/ 18 h 26"/>
              <a:gd name="T26" fmla="*/ 4 w 38"/>
              <a:gd name="T27" fmla="*/ 20 h 26"/>
              <a:gd name="T28" fmla="*/ 5 w 38"/>
              <a:gd name="T29" fmla="*/ 22 h 26"/>
              <a:gd name="T30" fmla="*/ 8 w 38"/>
              <a:gd name="T31" fmla="*/ 24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27" name="Freeform 271"/>
          <p:cNvSpPr>
            <a:spLocks/>
          </p:cNvSpPr>
          <p:nvPr/>
        </p:nvSpPr>
        <p:spPr bwMode="auto">
          <a:xfrm>
            <a:off x="4171950" y="2951163"/>
            <a:ext cx="38100" cy="38100"/>
          </a:xfrm>
          <a:custGeom>
            <a:avLst/>
            <a:gdLst>
              <a:gd name="T0" fmla="*/ 26 w 27"/>
              <a:gd name="T1" fmla="*/ 13 h 25"/>
              <a:gd name="T2" fmla="*/ 25 w 27"/>
              <a:gd name="T3" fmla="*/ 7 h 25"/>
              <a:gd name="T4" fmla="*/ 22 w 27"/>
              <a:gd name="T5" fmla="*/ 3 h 25"/>
              <a:gd name="T6" fmla="*/ 21 w 27"/>
              <a:gd name="T7" fmla="*/ 3 h 25"/>
              <a:gd name="T8" fmla="*/ 20 w 27"/>
              <a:gd name="T9" fmla="*/ 1 h 25"/>
              <a:gd name="T10" fmla="*/ 19 w 27"/>
              <a:gd name="T11" fmla="*/ 0 h 25"/>
              <a:gd name="T12" fmla="*/ 16 w 27"/>
              <a:gd name="T13" fmla="*/ 0 h 25"/>
              <a:gd name="T14" fmla="*/ 15 w 27"/>
              <a:gd name="T15" fmla="*/ 0 h 25"/>
              <a:gd name="T16" fmla="*/ 12 w 27"/>
              <a:gd name="T17" fmla="*/ 0 h 25"/>
              <a:gd name="T18" fmla="*/ 11 w 27"/>
              <a:gd name="T19" fmla="*/ 0 h 25"/>
              <a:gd name="T20" fmla="*/ 9 w 27"/>
              <a:gd name="T21" fmla="*/ 0 h 25"/>
              <a:gd name="T22" fmla="*/ 7 w 27"/>
              <a:gd name="T23" fmla="*/ 0 h 25"/>
              <a:gd name="T24" fmla="*/ 6 w 27"/>
              <a:gd name="T25" fmla="*/ 1 h 25"/>
              <a:gd name="T26" fmla="*/ 5 w 27"/>
              <a:gd name="T27" fmla="*/ 3 h 25"/>
              <a:gd name="T28" fmla="*/ 2 w 27"/>
              <a:gd name="T29" fmla="*/ 3 h 25"/>
              <a:gd name="T30" fmla="*/ 1 w 27"/>
              <a:gd name="T31" fmla="*/ 7 h 25"/>
              <a:gd name="T32" fmla="*/ 0 w 27"/>
              <a:gd name="T33" fmla="*/ 13 h 25"/>
              <a:gd name="T34" fmla="*/ 0 w 27"/>
              <a:gd name="T35" fmla="*/ 24 h 25"/>
              <a:gd name="T36" fmla="*/ 26 w 27"/>
              <a:gd name="T37" fmla="*/ 24 h 25"/>
              <a:gd name="T38" fmla="*/ 26 w 27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7" h="25">
                <a:moveTo>
                  <a:pt x="26" y="13"/>
                </a:moveTo>
                <a:lnTo>
                  <a:pt x="25" y="7"/>
                </a:lnTo>
                <a:lnTo>
                  <a:pt x="22" y="3"/>
                </a:lnTo>
                <a:lnTo>
                  <a:pt x="21" y="3"/>
                </a:lnTo>
                <a:lnTo>
                  <a:pt x="20" y="1"/>
                </a:ln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9" y="0"/>
                </a:lnTo>
                <a:lnTo>
                  <a:pt x="7" y="0"/>
                </a:lnTo>
                <a:lnTo>
                  <a:pt x="6" y="1"/>
                </a:lnTo>
                <a:lnTo>
                  <a:pt x="5" y="3"/>
                </a:lnTo>
                <a:lnTo>
                  <a:pt x="2" y="3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6" y="24"/>
                </a:lnTo>
                <a:lnTo>
                  <a:pt x="26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28" name="Freeform 272"/>
          <p:cNvSpPr>
            <a:spLocks/>
          </p:cNvSpPr>
          <p:nvPr/>
        </p:nvSpPr>
        <p:spPr bwMode="auto">
          <a:xfrm>
            <a:off x="4171950" y="2968625"/>
            <a:ext cx="82550" cy="38100"/>
          </a:xfrm>
          <a:custGeom>
            <a:avLst/>
            <a:gdLst>
              <a:gd name="T0" fmla="*/ 13 w 59"/>
              <a:gd name="T1" fmla="*/ 0 h 25"/>
              <a:gd name="T2" fmla="*/ 6 w 59"/>
              <a:gd name="T3" fmla="*/ 1 h 25"/>
              <a:gd name="T4" fmla="*/ 4 w 59"/>
              <a:gd name="T5" fmla="*/ 3 h 25"/>
              <a:gd name="T6" fmla="*/ 3 w 59"/>
              <a:gd name="T7" fmla="*/ 4 h 25"/>
              <a:gd name="T8" fmla="*/ 1 w 59"/>
              <a:gd name="T9" fmla="*/ 7 h 25"/>
              <a:gd name="T10" fmla="*/ 0 w 59"/>
              <a:gd name="T11" fmla="*/ 8 h 25"/>
              <a:gd name="T12" fmla="*/ 0 w 59"/>
              <a:gd name="T13" fmla="*/ 9 h 25"/>
              <a:gd name="T14" fmla="*/ 0 w 59"/>
              <a:gd name="T15" fmla="*/ 11 h 25"/>
              <a:gd name="T16" fmla="*/ 0 w 59"/>
              <a:gd name="T17" fmla="*/ 12 h 25"/>
              <a:gd name="T18" fmla="*/ 0 w 59"/>
              <a:gd name="T19" fmla="*/ 14 h 25"/>
              <a:gd name="T20" fmla="*/ 0 w 59"/>
              <a:gd name="T21" fmla="*/ 15 h 25"/>
              <a:gd name="T22" fmla="*/ 0 w 59"/>
              <a:gd name="T23" fmla="*/ 17 h 25"/>
              <a:gd name="T24" fmla="*/ 1 w 59"/>
              <a:gd name="T25" fmla="*/ 17 h 25"/>
              <a:gd name="T26" fmla="*/ 3 w 59"/>
              <a:gd name="T27" fmla="*/ 20 h 25"/>
              <a:gd name="T28" fmla="*/ 4 w 59"/>
              <a:gd name="T29" fmla="*/ 21 h 25"/>
              <a:gd name="T30" fmla="*/ 6 w 59"/>
              <a:gd name="T31" fmla="*/ 23 h 25"/>
              <a:gd name="T32" fmla="*/ 13 w 59"/>
              <a:gd name="T33" fmla="*/ 24 h 25"/>
              <a:gd name="T34" fmla="*/ 58 w 59"/>
              <a:gd name="T35" fmla="*/ 24 h 25"/>
              <a:gd name="T36" fmla="*/ 58 w 59"/>
              <a:gd name="T37" fmla="*/ 0 h 25"/>
              <a:gd name="T38" fmla="*/ 13 w 5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9" h="25">
                <a:moveTo>
                  <a:pt x="13" y="0"/>
                </a:moveTo>
                <a:lnTo>
                  <a:pt x="6" y="1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7"/>
                </a:lnTo>
                <a:lnTo>
                  <a:pt x="3" y="20"/>
                </a:lnTo>
                <a:lnTo>
                  <a:pt x="4" y="21"/>
                </a:lnTo>
                <a:lnTo>
                  <a:pt x="6" y="23"/>
                </a:lnTo>
                <a:lnTo>
                  <a:pt x="13" y="24"/>
                </a:lnTo>
                <a:lnTo>
                  <a:pt x="58" y="24"/>
                </a:lnTo>
                <a:lnTo>
                  <a:pt x="58" y="0"/>
                </a:lnTo>
                <a:lnTo>
                  <a:pt x="13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29" name="Freeform 273"/>
          <p:cNvSpPr>
            <a:spLocks/>
          </p:cNvSpPr>
          <p:nvPr/>
        </p:nvSpPr>
        <p:spPr bwMode="auto">
          <a:xfrm>
            <a:off x="4235450" y="2968625"/>
            <a:ext cx="39688" cy="55563"/>
          </a:xfrm>
          <a:custGeom>
            <a:avLst/>
            <a:gdLst>
              <a:gd name="T0" fmla="*/ 28 w 29"/>
              <a:gd name="T1" fmla="*/ 12 h 37"/>
              <a:gd name="T2" fmla="*/ 25 w 29"/>
              <a:gd name="T3" fmla="*/ 7 h 37"/>
              <a:gd name="T4" fmla="*/ 24 w 29"/>
              <a:gd name="T5" fmla="*/ 5 h 37"/>
              <a:gd name="T6" fmla="*/ 23 w 29"/>
              <a:gd name="T7" fmla="*/ 3 h 37"/>
              <a:gd name="T8" fmla="*/ 20 w 29"/>
              <a:gd name="T9" fmla="*/ 1 h 37"/>
              <a:gd name="T10" fmla="*/ 19 w 29"/>
              <a:gd name="T11" fmla="*/ 1 h 37"/>
              <a:gd name="T12" fmla="*/ 17 w 29"/>
              <a:gd name="T13" fmla="*/ 1 h 37"/>
              <a:gd name="T14" fmla="*/ 15 w 29"/>
              <a:gd name="T15" fmla="*/ 0 h 37"/>
              <a:gd name="T16" fmla="*/ 13 w 29"/>
              <a:gd name="T17" fmla="*/ 0 h 37"/>
              <a:gd name="T18" fmla="*/ 11 w 29"/>
              <a:gd name="T19" fmla="*/ 0 h 37"/>
              <a:gd name="T20" fmla="*/ 10 w 29"/>
              <a:gd name="T21" fmla="*/ 1 h 37"/>
              <a:gd name="T22" fmla="*/ 9 w 29"/>
              <a:gd name="T23" fmla="*/ 1 h 37"/>
              <a:gd name="T24" fmla="*/ 6 w 29"/>
              <a:gd name="T25" fmla="*/ 1 h 37"/>
              <a:gd name="T26" fmla="*/ 5 w 29"/>
              <a:gd name="T27" fmla="*/ 3 h 37"/>
              <a:gd name="T28" fmla="*/ 3 w 29"/>
              <a:gd name="T29" fmla="*/ 5 h 37"/>
              <a:gd name="T30" fmla="*/ 1 w 29"/>
              <a:gd name="T31" fmla="*/ 7 h 37"/>
              <a:gd name="T32" fmla="*/ 0 w 29"/>
              <a:gd name="T33" fmla="*/ 12 h 37"/>
              <a:gd name="T34" fmla="*/ 0 w 29"/>
              <a:gd name="T35" fmla="*/ 36 h 37"/>
              <a:gd name="T36" fmla="*/ 28 w 29"/>
              <a:gd name="T37" fmla="*/ 36 h 37"/>
              <a:gd name="T38" fmla="*/ 28 w 29"/>
              <a:gd name="T39" fmla="*/ 1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37">
                <a:moveTo>
                  <a:pt x="28" y="12"/>
                </a:moveTo>
                <a:lnTo>
                  <a:pt x="25" y="7"/>
                </a:lnTo>
                <a:lnTo>
                  <a:pt x="24" y="5"/>
                </a:lnTo>
                <a:lnTo>
                  <a:pt x="23" y="3"/>
                </a:lnTo>
                <a:lnTo>
                  <a:pt x="20" y="1"/>
                </a:lnTo>
                <a:lnTo>
                  <a:pt x="19" y="1"/>
                </a:lnTo>
                <a:lnTo>
                  <a:pt x="17" y="1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10" y="1"/>
                </a:lnTo>
                <a:lnTo>
                  <a:pt x="9" y="1"/>
                </a:lnTo>
                <a:lnTo>
                  <a:pt x="6" y="1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0" y="12"/>
                </a:lnTo>
                <a:lnTo>
                  <a:pt x="0" y="36"/>
                </a:lnTo>
                <a:lnTo>
                  <a:pt x="28" y="36"/>
                </a:lnTo>
                <a:lnTo>
                  <a:pt x="28" y="12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30" name="Freeform 274"/>
          <p:cNvSpPr>
            <a:spLocks/>
          </p:cNvSpPr>
          <p:nvPr/>
        </p:nvSpPr>
        <p:spPr bwMode="auto">
          <a:xfrm>
            <a:off x="4235450" y="3003550"/>
            <a:ext cx="146050" cy="41275"/>
          </a:xfrm>
          <a:custGeom>
            <a:avLst/>
            <a:gdLst>
              <a:gd name="T0" fmla="*/ 13 w 106"/>
              <a:gd name="T1" fmla="*/ 0 h 27"/>
              <a:gd name="T2" fmla="*/ 6 w 106"/>
              <a:gd name="T3" fmla="*/ 1 h 27"/>
              <a:gd name="T4" fmla="*/ 4 w 106"/>
              <a:gd name="T5" fmla="*/ 4 h 27"/>
              <a:gd name="T6" fmla="*/ 3 w 106"/>
              <a:gd name="T7" fmla="*/ 5 h 27"/>
              <a:gd name="T8" fmla="*/ 1 w 106"/>
              <a:gd name="T9" fmla="*/ 6 h 27"/>
              <a:gd name="T10" fmla="*/ 0 w 106"/>
              <a:gd name="T11" fmla="*/ 8 h 27"/>
              <a:gd name="T12" fmla="*/ 0 w 106"/>
              <a:gd name="T13" fmla="*/ 9 h 27"/>
              <a:gd name="T14" fmla="*/ 0 w 106"/>
              <a:gd name="T15" fmla="*/ 11 h 27"/>
              <a:gd name="T16" fmla="*/ 0 w 106"/>
              <a:gd name="T17" fmla="*/ 13 h 27"/>
              <a:gd name="T18" fmla="*/ 0 w 106"/>
              <a:gd name="T19" fmla="*/ 14 h 27"/>
              <a:gd name="T20" fmla="*/ 0 w 106"/>
              <a:gd name="T21" fmla="*/ 15 h 27"/>
              <a:gd name="T22" fmla="*/ 0 w 106"/>
              <a:gd name="T23" fmla="*/ 18 h 27"/>
              <a:gd name="T24" fmla="*/ 1 w 106"/>
              <a:gd name="T25" fmla="*/ 19 h 27"/>
              <a:gd name="T26" fmla="*/ 3 w 106"/>
              <a:gd name="T27" fmla="*/ 21 h 27"/>
              <a:gd name="T28" fmla="*/ 4 w 106"/>
              <a:gd name="T29" fmla="*/ 22 h 27"/>
              <a:gd name="T30" fmla="*/ 6 w 106"/>
              <a:gd name="T31" fmla="*/ 25 h 27"/>
              <a:gd name="T32" fmla="*/ 13 w 106"/>
              <a:gd name="T33" fmla="*/ 26 h 27"/>
              <a:gd name="T34" fmla="*/ 105 w 106"/>
              <a:gd name="T35" fmla="*/ 26 h 27"/>
              <a:gd name="T36" fmla="*/ 105 w 106"/>
              <a:gd name="T37" fmla="*/ 0 h 27"/>
              <a:gd name="T38" fmla="*/ 13 w 106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27">
                <a:moveTo>
                  <a:pt x="13" y="0"/>
                </a:moveTo>
                <a:lnTo>
                  <a:pt x="6" y="1"/>
                </a:lnTo>
                <a:lnTo>
                  <a:pt x="4" y="4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1"/>
                </a:lnTo>
                <a:lnTo>
                  <a:pt x="4" y="22"/>
                </a:lnTo>
                <a:lnTo>
                  <a:pt x="6" y="25"/>
                </a:lnTo>
                <a:lnTo>
                  <a:pt x="13" y="26"/>
                </a:lnTo>
                <a:lnTo>
                  <a:pt x="105" y="26"/>
                </a:lnTo>
                <a:lnTo>
                  <a:pt x="105" y="0"/>
                </a:lnTo>
                <a:lnTo>
                  <a:pt x="13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31" name="Freeform 275"/>
          <p:cNvSpPr>
            <a:spLocks/>
          </p:cNvSpPr>
          <p:nvPr/>
        </p:nvSpPr>
        <p:spPr bwMode="auto">
          <a:xfrm>
            <a:off x="4360863" y="3003550"/>
            <a:ext cx="39687" cy="57150"/>
          </a:xfrm>
          <a:custGeom>
            <a:avLst/>
            <a:gdLst>
              <a:gd name="T0" fmla="*/ 29 w 30"/>
              <a:gd name="T1" fmla="*/ 13 h 37"/>
              <a:gd name="T2" fmla="*/ 26 w 30"/>
              <a:gd name="T3" fmla="*/ 6 h 37"/>
              <a:gd name="T4" fmla="*/ 25 w 30"/>
              <a:gd name="T5" fmla="*/ 3 h 37"/>
              <a:gd name="T6" fmla="*/ 24 w 30"/>
              <a:gd name="T7" fmla="*/ 2 h 37"/>
              <a:gd name="T8" fmla="*/ 22 w 30"/>
              <a:gd name="T9" fmla="*/ 1 h 37"/>
              <a:gd name="T10" fmla="*/ 20 w 30"/>
              <a:gd name="T11" fmla="*/ 0 h 37"/>
              <a:gd name="T12" fmla="*/ 18 w 30"/>
              <a:gd name="T13" fmla="*/ 0 h 37"/>
              <a:gd name="T14" fmla="*/ 16 w 30"/>
              <a:gd name="T15" fmla="*/ 0 h 37"/>
              <a:gd name="T16" fmla="*/ 15 w 30"/>
              <a:gd name="T17" fmla="*/ 0 h 37"/>
              <a:gd name="T18" fmla="*/ 13 w 30"/>
              <a:gd name="T19" fmla="*/ 0 h 37"/>
              <a:gd name="T20" fmla="*/ 11 w 30"/>
              <a:gd name="T21" fmla="*/ 0 h 37"/>
              <a:gd name="T22" fmla="*/ 9 w 30"/>
              <a:gd name="T23" fmla="*/ 0 h 37"/>
              <a:gd name="T24" fmla="*/ 7 w 30"/>
              <a:gd name="T25" fmla="*/ 1 h 37"/>
              <a:gd name="T26" fmla="*/ 5 w 30"/>
              <a:gd name="T27" fmla="*/ 2 h 37"/>
              <a:gd name="T28" fmla="*/ 3 w 30"/>
              <a:gd name="T29" fmla="*/ 3 h 37"/>
              <a:gd name="T30" fmla="*/ 1 w 30"/>
              <a:gd name="T31" fmla="*/ 6 h 37"/>
              <a:gd name="T32" fmla="*/ 0 w 30"/>
              <a:gd name="T33" fmla="*/ 13 h 37"/>
              <a:gd name="T34" fmla="*/ 0 w 30"/>
              <a:gd name="T35" fmla="*/ 36 h 37"/>
              <a:gd name="T36" fmla="*/ 29 w 30"/>
              <a:gd name="T37" fmla="*/ 36 h 37"/>
              <a:gd name="T38" fmla="*/ 29 w 30"/>
              <a:gd name="T39" fmla="*/ 13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37">
                <a:moveTo>
                  <a:pt x="29" y="13"/>
                </a:moveTo>
                <a:lnTo>
                  <a:pt x="26" y="6"/>
                </a:lnTo>
                <a:lnTo>
                  <a:pt x="25" y="3"/>
                </a:lnTo>
                <a:lnTo>
                  <a:pt x="24" y="2"/>
                </a:lnTo>
                <a:lnTo>
                  <a:pt x="22" y="1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0"/>
                </a:lnTo>
                <a:lnTo>
                  <a:pt x="7" y="1"/>
                </a:lnTo>
                <a:lnTo>
                  <a:pt x="5" y="2"/>
                </a:lnTo>
                <a:lnTo>
                  <a:pt x="3" y="3"/>
                </a:lnTo>
                <a:lnTo>
                  <a:pt x="1" y="6"/>
                </a:lnTo>
                <a:lnTo>
                  <a:pt x="0" y="13"/>
                </a:lnTo>
                <a:lnTo>
                  <a:pt x="0" y="36"/>
                </a:lnTo>
                <a:lnTo>
                  <a:pt x="29" y="36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32" name="Freeform 276"/>
          <p:cNvSpPr>
            <a:spLocks/>
          </p:cNvSpPr>
          <p:nvPr/>
        </p:nvSpPr>
        <p:spPr bwMode="auto">
          <a:xfrm>
            <a:off x="4360863" y="3041650"/>
            <a:ext cx="52387" cy="38100"/>
          </a:xfrm>
          <a:custGeom>
            <a:avLst/>
            <a:gdLst>
              <a:gd name="T0" fmla="*/ 14 w 39"/>
              <a:gd name="T1" fmla="*/ 0 h 25"/>
              <a:gd name="T2" fmla="*/ 7 w 39"/>
              <a:gd name="T3" fmla="*/ 1 h 25"/>
              <a:gd name="T4" fmla="*/ 5 w 39"/>
              <a:gd name="T5" fmla="*/ 2 h 25"/>
              <a:gd name="T6" fmla="*/ 3 w 39"/>
              <a:gd name="T7" fmla="*/ 5 h 25"/>
              <a:gd name="T8" fmla="*/ 3 w 39"/>
              <a:gd name="T9" fmla="*/ 6 h 25"/>
              <a:gd name="T10" fmla="*/ 1 w 39"/>
              <a:gd name="T11" fmla="*/ 7 h 25"/>
              <a:gd name="T12" fmla="*/ 0 w 39"/>
              <a:gd name="T13" fmla="*/ 8 h 25"/>
              <a:gd name="T14" fmla="*/ 0 w 39"/>
              <a:gd name="T15" fmla="*/ 10 h 25"/>
              <a:gd name="T16" fmla="*/ 0 w 39"/>
              <a:gd name="T17" fmla="*/ 11 h 25"/>
              <a:gd name="T18" fmla="*/ 0 w 39"/>
              <a:gd name="T19" fmla="*/ 14 h 25"/>
              <a:gd name="T20" fmla="*/ 0 w 39"/>
              <a:gd name="T21" fmla="*/ 15 h 25"/>
              <a:gd name="T22" fmla="*/ 1 w 39"/>
              <a:gd name="T23" fmla="*/ 17 h 25"/>
              <a:gd name="T24" fmla="*/ 3 w 39"/>
              <a:gd name="T25" fmla="*/ 18 h 25"/>
              <a:gd name="T26" fmla="*/ 3 w 39"/>
              <a:gd name="T27" fmla="*/ 21 h 25"/>
              <a:gd name="T28" fmla="*/ 5 w 39"/>
              <a:gd name="T29" fmla="*/ 21 h 25"/>
              <a:gd name="T30" fmla="*/ 7 w 39"/>
              <a:gd name="T31" fmla="*/ 23 h 25"/>
              <a:gd name="T32" fmla="*/ 14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4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4" y="0"/>
                </a:moveTo>
                <a:lnTo>
                  <a:pt x="7" y="1"/>
                </a:lnTo>
                <a:lnTo>
                  <a:pt x="5" y="2"/>
                </a:lnTo>
                <a:lnTo>
                  <a:pt x="3" y="5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8"/>
                </a:lnTo>
                <a:lnTo>
                  <a:pt x="3" y="21"/>
                </a:lnTo>
                <a:lnTo>
                  <a:pt x="5" y="21"/>
                </a:lnTo>
                <a:lnTo>
                  <a:pt x="7" y="23"/>
                </a:lnTo>
                <a:lnTo>
                  <a:pt x="14" y="24"/>
                </a:lnTo>
                <a:lnTo>
                  <a:pt x="38" y="24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33" name="Freeform 277"/>
          <p:cNvSpPr>
            <a:spLocks/>
          </p:cNvSpPr>
          <p:nvPr/>
        </p:nvSpPr>
        <p:spPr bwMode="auto">
          <a:xfrm>
            <a:off x="4392613" y="3041650"/>
            <a:ext cx="39687" cy="55563"/>
          </a:xfrm>
          <a:custGeom>
            <a:avLst/>
            <a:gdLst>
              <a:gd name="T0" fmla="*/ 28 w 29"/>
              <a:gd name="T1" fmla="*/ 11 h 36"/>
              <a:gd name="T2" fmla="*/ 25 w 29"/>
              <a:gd name="T3" fmla="*/ 6 h 36"/>
              <a:gd name="T4" fmla="*/ 24 w 29"/>
              <a:gd name="T5" fmla="*/ 3 h 36"/>
              <a:gd name="T6" fmla="*/ 22 w 29"/>
              <a:gd name="T7" fmla="*/ 2 h 36"/>
              <a:gd name="T8" fmla="*/ 22 w 29"/>
              <a:gd name="T9" fmla="*/ 1 h 36"/>
              <a:gd name="T10" fmla="*/ 19 w 29"/>
              <a:gd name="T11" fmla="*/ 0 h 36"/>
              <a:gd name="T12" fmla="*/ 18 w 29"/>
              <a:gd name="T13" fmla="*/ 0 h 36"/>
              <a:gd name="T14" fmla="*/ 15 w 29"/>
              <a:gd name="T15" fmla="*/ 0 h 36"/>
              <a:gd name="T16" fmla="*/ 14 w 29"/>
              <a:gd name="T17" fmla="*/ 0 h 36"/>
              <a:gd name="T18" fmla="*/ 13 w 29"/>
              <a:gd name="T19" fmla="*/ 0 h 36"/>
              <a:gd name="T20" fmla="*/ 10 w 29"/>
              <a:gd name="T21" fmla="*/ 0 h 36"/>
              <a:gd name="T22" fmla="*/ 9 w 29"/>
              <a:gd name="T23" fmla="*/ 0 h 36"/>
              <a:gd name="T24" fmla="*/ 6 w 29"/>
              <a:gd name="T25" fmla="*/ 1 h 36"/>
              <a:gd name="T26" fmla="*/ 6 w 29"/>
              <a:gd name="T27" fmla="*/ 2 h 36"/>
              <a:gd name="T28" fmla="*/ 4 w 29"/>
              <a:gd name="T29" fmla="*/ 3 h 36"/>
              <a:gd name="T30" fmla="*/ 3 w 29"/>
              <a:gd name="T31" fmla="*/ 6 h 36"/>
              <a:gd name="T32" fmla="*/ 0 w 29"/>
              <a:gd name="T33" fmla="*/ 11 h 36"/>
              <a:gd name="T34" fmla="*/ 0 w 29"/>
              <a:gd name="T35" fmla="*/ 35 h 36"/>
              <a:gd name="T36" fmla="*/ 28 w 29"/>
              <a:gd name="T37" fmla="*/ 35 h 36"/>
              <a:gd name="T38" fmla="*/ 28 w 29"/>
              <a:gd name="T39" fmla="*/ 1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36">
                <a:moveTo>
                  <a:pt x="28" y="11"/>
                </a:moveTo>
                <a:lnTo>
                  <a:pt x="25" y="6"/>
                </a:lnTo>
                <a:lnTo>
                  <a:pt x="24" y="3"/>
                </a:lnTo>
                <a:lnTo>
                  <a:pt x="22" y="2"/>
                </a:lnTo>
                <a:lnTo>
                  <a:pt x="22" y="1"/>
                </a:lnTo>
                <a:lnTo>
                  <a:pt x="19" y="0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3" y="0"/>
                </a:lnTo>
                <a:lnTo>
                  <a:pt x="10" y="0"/>
                </a:lnTo>
                <a:lnTo>
                  <a:pt x="9" y="0"/>
                </a:lnTo>
                <a:lnTo>
                  <a:pt x="6" y="1"/>
                </a:lnTo>
                <a:lnTo>
                  <a:pt x="6" y="2"/>
                </a:lnTo>
                <a:lnTo>
                  <a:pt x="4" y="3"/>
                </a:lnTo>
                <a:lnTo>
                  <a:pt x="3" y="6"/>
                </a:lnTo>
                <a:lnTo>
                  <a:pt x="0" y="11"/>
                </a:lnTo>
                <a:lnTo>
                  <a:pt x="0" y="35"/>
                </a:lnTo>
                <a:lnTo>
                  <a:pt x="28" y="35"/>
                </a:lnTo>
                <a:lnTo>
                  <a:pt x="28" y="11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34" name="Freeform 278"/>
          <p:cNvSpPr>
            <a:spLocks/>
          </p:cNvSpPr>
          <p:nvPr/>
        </p:nvSpPr>
        <p:spPr bwMode="auto">
          <a:xfrm>
            <a:off x="4392613" y="3076575"/>
            <a:ext cx="84137" cy="39688"/>
          </a:xfrm>
          <a:custGeom>
            <a:avLst/>
            <a:gdLst>
              <a:gd name="T0" fmla="*/ 14 w 61"/>
              <a:gd name="T1" fmla="*/ 0 h 25"/>
              <a:gd name="T2" fmla="*/ 8 w 61"/>
              <a:gd name="T3" fmla="*/ 1 h 25"/>
              <a:gd name="T4" fmla="*/ 5 w 61"/>
              <a:gd name="T5" fmla="*/ 3 h 25"/>
              <a:gd name="T6" fmla="*/ 3 w 61"/>
              <a:gd name="T7" fmla="*/ 4 h 25"/>
              <a:gd name="T8" fmla="*/ 3 w 61"/>
              <a:gd name="T9" fmla="*/ 5 h 25"/>
              <a:gd name="T10" fmla="*/ 1 w 61"/>
              <a:gd name="T11" fmla="*/ 8 h 25"/>
              <a:gd name="T12" fmla="*/ 0 w 61"/>
              <a:gd name="T13" fmla="*/ 9 h 25"/>
              <a:gd name="T14" fmla="*/ 0 w 61"/>
              <a:gd name="T15" fmla="*/ 11 h 25"/>
              <a:gd name="T16" fmla="*/ 0 w 61"/>
              <a:gd name="T17" fmla="*/ 12 h 25"/>
              <a:gd name="T18" fmla="*/ 0 w 61"/>
              <a:gd name="T19" fmla="*/ 14 h 25"/>
              <a:gd name="T20" fmla="*/ 0 w 61"/>
              <a:gd name="T21" fmla="*/ 15 h 25"/>
              <a:gd name="T22" fmla="*/ 1 w 61"/>
              <a:gd name="T23" fmla="*/ 17 h 25"/>
              <a:gd name="T24" fmla="*/ 3 w 61"/>
              <a:gd name="T25" fmla="*/ 19 h 25"/>
              <a:gd name="T26" fmla="*/ 3 w 61"/>
              <a:gd name="T27" fmla="*/ 20 h 25"/>
              <a:gd name="T28" fmla="*/ 5 w 61"/>
              <a:gd name="T29" fmla="*/ 21 h 25"/>
              <a:gd name="T30" fmla="*/ 8 w 61"/>
              <a:gd name="T31" fmla="*/ 23 h 25"/>
              <a:gd name="T32" fmla="*/ 14 w 61"/>
              <a:gd name="T33" fmla="*/ 24 h 25"/>
              <a:gd name="T34" fmla="*/ 60 w 61"/>
              <a:gd name="T35" fmla="*/ 24 h 25"/>
              <a:gd name="T36" fmla="*/ 60 w 61"/>
              <a:gd name="T37" fmla="*/ 0 h 25"/>
              <a:gd name="T38" fmla="*/ 14 w 61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1" h="25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3" y="5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60" y="24"/>
                </a:lnTo>
                <a:lnTo>
                  <a:pt x="60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35" name="Freeform 279"/>
          <p:cNvSpPr>
            <a:spLocks/>
          </p:cNvSpPr>
          <p:nvPr/>
        </p:nvSpPr>
        <p:spPr bwMode="auto">
          <a:xfrm>
            <a:off x="4456113" y="3076575"/>
            <a:ext cx="41275" cy="74613"/>
          </a:xfrm>
          <a:custGeom>
            <a:avLst/>
            <a:gdLst>
              <a:gd name="T0" fmla="*/ 29 w 30"/>
              <a:gd name="T1" fmla="*/ 12 h 48"/>
              <a:gd name="T2" fmla="*/ 26 w 30"/>
              <a:gd name="T3" fmla="*/ 6 h 48"/>
              <a:gd name="T4" fmla="*/ 25 w 30"/>
              <a:gd name="T5" fmla="*/ 4 h 48"/>
              <a:gd name="T6" fmla="*/ 23 w 30"/>
              <a:gd name="T7" fmla="*/ 3 h 48"/>
              <a:gd name="T8" fmla="*/ 21 w 30"/>
              <a:gd name="T9" fmla="*/ 1 h 48"/>
              <a:gd name="T10" fmla="*/ 19 w 30"/>
              <a:gd name="T11" fmla="*/ 1 h 48"/>
              <a:gd name="T12" fmla="*/ 18 w 30"/>
              <a:gd name="T13" fmla="*/ 0 h 48"/>
              <a:gd name="T14" fmla="*/ 15 w 30"/>
              <a:gd name="T15" fmla="*/ 0 h 48"/>
              <a:gd name="T16" fmla="*/ 14 w 30"/>
              <a:gd name="T17" fmla="*/ 0 h 48"/>
              <a:gd name="T18" fmla="*/ 13 w 30"/>
              <a:gd name="T19" fmla="*/ 0 h 48"/>
              <a:gd name="T20" fmla="*/ 11 w 30"/>
              <a:gd name="T21" fmla="*/ 0 h 48"/>
              <a:gd name="T22" fmla="*/ 9 w 30"/>
              <a:gd name="T23" fmla="*/ 1 h 48"/>
              <a:gd name="T24" fmla="*/ 8 w 30"/>
              <a:gd name="T25" fmla="*/ 1 h 48"/>
              <a:gd name="T26" fmla="*/ 6 w 30"/>
              <a:gd name="T27" fmla="*/ 3 h 48"/>
              <a:gd name="T28" fmla="*/ 4 w 30"/>
              <a:gd name="T29" fmla="*/ 4 h 48"/>
              <a:gd name="T30" fmla="*/ 3 w 30"/>
              <a:gd name="T31" fmla="*/ 6 h 48"/>
              <a:gd name="T32" fmla="*/ 0 w 30"/>
              <a:gd name="T33" fmla="*/ 12 h 48"/>
              <a:gd name="T34" fmla="*/ 0 w 30"/>
              <a:gd name="T35" fmla="*/ 47 h 48"/>
              <a:gd name="T36" fmla="*/ 29 w 30"/>
              <a:gd name="T37" fmla="*/ 47 h 48"/>
              <a:gd name="T38" fmla="*/ 29 w 30"/>
              <a:gd name="T39" fmla="*/ 1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48">
                <a:moveTo>
                  <a:pt x="29" y="12"/>
                </a:moveTo>
                <a:lnTo>
                  <a:pt x="26" y="6"/>
                </a:lnTo>
                <a:lnTo>
                  <a:pt x="25" y="4"/>
                </a:lnTo>
                <a:lnTo>
                  <a:pt x="23" y="3"/>
                </a:lnTo>
                <a:lnTo>
                  <a:pt x="21" y="1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3" y="0"/>
                </a:lnTo>
                <a:lnTo>
                  <a:pt x="11" y="0"/>
                </a:lnTo>
                <a:lnTo>
                  <a:pt x="9" y="1"/>
                </a:lnTo>
                <a:lnTo>
                  <a:pt x="8" y="1"/>
                </a:lnTo>
                <a:lnTo>
                  <a:pt x="6" y="3"/>
                </a:lnTo>
                <a:lnTo>
                  <a:pt x="4" y="4"/>
                </a:lnTo>
                <a:lnTo>
                  <a:pt x="3" y="6"/>
                </a:lnTo>
                <a:lnTo>
                  <a:pt x="0" y="12"/>
                </a:lnTo>
                <a:lnTo>
                  <a:pt x="0" y="47"/>
                </a:lnTo>
                <a:lnTo>
                  <a:pt x="29" y="47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36" name="Freeform 280"/>
          <p:cNvSpPr>
            <a:spLocks/>
          </p:cNvSpPr>
          <p:nvPr/>
        </p:nvSpPr>
        <p:spPr bwMode="auto">
          <a:xfrm>
            <a:off x="4456113" y="3128963"/>
            <a:ext cx="84137" cy="41275"/>
          </a:xfrm>
          <a:custGeom>
            <a:avLst/>
            <a:gdLst>
              <a:gd name="T0" fmla="*/ 14 w 62"/>
              <a:gd name="T1" fmla="*/ 0 h 27"/>
              <a:gd name="T2" fmla="*/ 8 w 62"/>
              <a:gd name="T3" fmla="*/ 2 h 27"/>
              <a:gd name="T4" fmla="*/ 5 w 62"/>
              <a:gd name="T5" fmla="*/ 4 h 27"/>
              <a:gd name="T6" fmla="*/ 3 w 62"/>
              <a:gd name="T7" fmla="*/ 5 h 27"/>
              <a:gd name="T8" fmla="*/ 3 w 62"/>
              <a:gd name="T9" fmla="*/ 6 h 27"/>
              <a:gd name="T10" fmla="*/ 1 w 62"/>
              <a:gd name="T11" fmla="*/ 8 h 27"/>
              <a:gd name="T12" fmla="*/ 0 w 62"/>
              <a:gd name="T13" fmla="*/ 9 h 27"/>
              <a:gd name="T14" fmla="*/ 0 w 62"/>
              <a:gd name="T15" fmla="*/ 12 h 27"/>
              <a:gd name="T16" fmla="*/ 0 w 62"/>
              <a:gd name="T17" fmla="*/ 13 h 27"/>
              <a:gd name="T18" fmla="*/ 0 w 62"/>
              <a:gd name="T19" fmla="*/ 15 h 27"/>
              <a:gd name="T20" fmla="*/ 0 w 62"/>
              <a:gd name="T21" fmla="*/ 17 h 27"/>
              <a:gd name="T22" fmla="*/ 1 w 62"/>
              <a:gd name="T23" fmla="*/ 18 h 27"/>
              <a:gd name="T24" fmla="*/ 3 w 62"/>
              <a:gd name="T25" fmla="*/ 19 h 27"/>
              <a:gd name="T26" fmla="*/ 3 w 62"/>
              <a:gd name="T27" fmla="*/ 21 h 27"/>
              <a:gd name="T28" fmla="*/ 5 w 62"/>
              <a:gd name="T29" fmla="*/ 22 h 27"/>
              <a:gd name="T30" fmla="*/ 8 w 62"/>
              <a:gd name="T31" fmla="*/ 25 h 27"/>
              <a:gd name="T32" fmla="*/ 14 w 62"/>
              <a:gd name="T33" fmla="*/ 26 h 27"/>
              <a:gd name="T34" fmla="*/ 61 w 62"/>
              <a:gd name="T35" fmla="*/ 26 h 27"/>
              <a:gd name="T36" fmla="*/ 61 w 62"/>
              <a:gd name="T37" fmla="*/ 0 h 27"/>
              <a:gd name="T38" fmla="*/ 14 w 62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2" h="27">
                <a:moveTo>
                  <a:pt x="14" y="0"/>
                </a:moveTo>
                <a:lnTo>
                  <a:pt x="8" y="2"/>
                </a:lnTo>
                <a:lnTo>
                  <a:pt x="5" y="4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19"/>
                </a:lnTo>
                <a:lnTo>
                  <a:pt x="3" y="21"/>
                </a:lnTo>
                <a:lnTo>
                  <a:pt x="5" y="22"/>
                </a:lnTo>
                <a:lnTo>
                  <a:pt x="8" y="25"/>
                </a:lnTo>
                <a:lnTo>
                  <a:pt x="14" y="26"/>
                </a:lnTo>
                <a:lnTo>
                  <a:pt x="61" y="26"/>
                </a:lnTo>
                <a:lnTo>
                  <a:pt x="61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37" name="Freeform 281"/>
          <p:cNvSpPr>
            <a:spLocks/>
          </p:cNvSpPr>
          <p:nvPr/>
        </p:nvSpPr>
        <p:spPr bwMode="auto">
          <a:xfrm>
            <a:off x="4518025" y="3128963"/>
            <a:ext cx="41275" cy="38100"/>
          </a:xfrm>
          <a:custGeom>
            <a:avLst/>
            <a:gdLst>
              <a:gd name="T0" fmla="*/ 29 w 30"/>
              <a:gd name="T1" fmla="*/ 13 h 25"/>
              <a:gd name="T2" fmla="*/ 26 w 30"/>
              <a:gd name="T3" fmla="*/ 7 h 25"/>
              <a:gd name="T4" fmla="*/ 25 w 30"/>
              <a:gd name="T5" fmla="*/ 5 h 25"/>
              <a:gd name="T6" fmla="*/ 23 w 30"/>
              <a:gd name="T7" fmla="*/ 3 h 25"/>
              <a:gd name="T8" fmla="*/ 21 w 30"/>
              <a:gd name="T9" fmla="*/ 2 h 25"/>
              <a:gd name="T10" fmla="*/ 19 w 30"/>
              <a:gd name="T11" fmla="*/ 1 h 25"/>
              <a:gd name="T12" fmla="*/ 19 w 30"/>
              <a:gd name="T13" fmla="*/ 0 h 25"/>
              <a:gd name="T14" fmla="*/ 16 w 30"/>
              <a:gd name="T15" fmla="*/ 0 h 25"/>
              <a:gd name="T16" fmla="*/ 15 w 30"/>
              <a:gd name="T17" fmla="*/ 0 h 25"/>
              <a:gd name="T18" fmla="*/ 13 w 30"/>
              <a:gd name="T19" fmla="*/ 0 h 25"/>
              <a:gd name="T20" fmla="*/ 11 w 30"/>
              <a:gd name="T21" fmla="*/ 0 h 25"/>
              <a:gd name="T22" fmla="*/ 9 w 30"/>
              <a:gd name="T23" fmla="*/ 1 h 25"/>
              <a:gd name="T24" fmla="*/ 8 w 30"/>
              <a:gd name="T25" fmla="*/ 2 h 25"/>
              <a:gd name="T26" fmla="*/ 6 w 30"/>
              <a:gd name="T27" fmla="*/ 3 h 25"/>
              <a:gd name="T28" fmla="*/ 4 w 30"/>
              <a:gd name="T29" fmla="*/ 5 h 25"/>
              <a:gd name="T30" fmla="*/ 3 w 30"/>
              <a:gd name="T31" fmla="*/ 7 h 25"/>
              <a:gd name="T32" fmla="*/ 0 w 30"/>
              <a:gd name="T33" fmla="*/ 13 h 25"/>
              <a:gd name="T34" fmla="*/ 0 w 30"/>
              <a:gd name="T35" fmla="*/ 24 h 25"/>
              <a:gd name="T36" fmla="*/ 29 w 30"/>
              <a:gd name="T37" fmla="*/ 24 h 25"/>
              <a:gd name="T38" fmla="*/ 29 w 30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5">
                <a:moveTo>
                  <a:pt x="29" y="13"/>
                </a:moveTo>
                <a:lnTo>
                  <a:pt x="26" y="7"/>
                </a:lnTo>
                <a:lnTo>
                  <a:pt x="25" y="5"/>
                </a:lnTo>
                <a:lnTo>
                  <a:pt x="23" y="3"/>
                </a:lnTo>
                <a:lnTo>
                  <a:pt x="21" y="2"/>
                </a:lnTo>
                <a:lnTo>
                  <a:pt x="19" y="1"/>
                </a:ln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1"/>
                </a:lnTo>
                <a:lnTo>
                  <a:pt x="8" y="2"/>
                </a:lnTo>
                <a:lnTo>
                  <a:pt x="6" y="3"/>
                </a:lnTo>
                <a:lnTo>
                  <a:pt x="4" y="5"/>
                </a:lnTo>
                <a:lnTo>
                  <a:pt x="3" y="7"/>
                </a:lnTo>
                <a:lnTo>
                  <a:pt x="0" y="13"/>
                </a:lnTo>
                <a:lnTo>
                  <a:pt x="0" y="24"/>
                </a:lnTo>
                <a:lnTo>
                  <a:pt x="29" y="24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38" name="Freeform 282"/>
          <p:cNvSpPr>
            <a:spLocks/>
          </p:cNvSpPr>
          <p:nvPr/>
        </p:nvSpPr>
        <p:spPr bwMode="auto">
          <a:xfrm>
            <a:off x="4518025" y="3148013"/>
            <a:ext cx="53975" cy="39687"/>
          </a:xfrm>
          <a:custGeom>
            <a:avLst/>
            <a:gdLst>
              <a:gd name="T0" fmla="*/ 15 w 39"/>
              <a:gd name="T1" fmla="*/ 0 h 26"/>
              <a:gd name="T2" fmla="*/ 8 w 39"/>
              <a:gd name="T3" fmla="*/ 2 h 26"/>
              <a:gd name="T4" fmla="*/ 6 w 39"/>
              <a:gd name="T5" fmla="*/ 3 h 26"/>
              <a:gd name="T6" fmla="*/ 4 w 39"/>
              <a:gd name="T7" fmla="*/ 6 h 26"/>
              <a:gd name="T8" fmla="*/ 3 w 39"/>
              <a:gd name="T9" fmla="*/ 7 h 26"/>
              <a:gd name="T10" fmla="*/ 3 w 39"/>
              <a:gd name="T11" fmla="*/ 9 h 26"/>
              <a:gd name="T12" fmla="*/ 1 w 39"/>
              <a:gd name="T13" fmla="*/ 9 h 26"/>
              <a:gd name="T14" fmla="*/ 0 w 39"/>
              <a:gd name="T15" fmla="*/ 11 h 26"/>
              <a:gd name="T16" fmla="*/ 0 w 39"/>
              <a:gd name="T17" fmla="*/ 13 h 26"/>
              <a:gd name="T18" fmla="*/ 0 w 39"/>
              <a:gd name="T19" fmla="*/ 15 h 26"/>
              <a:gd name="T20" fmla="*/ 1 w 39"/>
              <a:gd name="T21" fmla="*/ 16 h 26"/>
              <a:gd name="T22" fmla="*/ 3 w 39"/>
              <a:gd name="T23" fmla="*/ 18 h 26"/>
              <a:gd name="T24" fmla="*/ 3 w 39"/>
              <a:gd name="T25" fmla="*/ 19 h 26"/>
              <a:gd name="T26" fmla="*/ 4 w 39"/>
              <a:gd name="T27" fmla="*/ 20 h 26"/>
              <a:gd name="T28" fmla="*/ 6 w 39"/>
              <a:gd name="T29" fmla="*/ 23 h 26"/>
              <a:gd name="T30" fmla="*/ 8 w 39"/>
              <a:gd name="T31" fmla="*/ 24 h 26"/>
              <a:gd name="T32" fmla="*/ 15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5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5" y="0"/>
                </a:moveTo>
                <a:lnTo>
                  <a:pt x="8" y="2"/>
                </a:lnTo>
                <a:lnTo>
                  <a:pt x="6" y="3"/>
                </a:lnTo>
                <a:lnTo>
                  <a:pt x="4" y="6"/>
                </a:lnTo>
                <a:lnTo>
                  <a:pt x="3" y="7"/>
                </a:lnTo>
                <a:lnTo>
                  <a:pt x="3" y="9"/>
                </a:lnTo>
                <a:lnTo>
                  <a:pt x="1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19"/>
                </a:lnTo>
                <a:lnTo>
                  <a:pt x="4" y="20"/>
                </a:lnTo>
                <a:lnTo>
                  <a:pt x="6" y="23"/>
                </a:lnTo>
                <a:lnTo>
                  <a:pt x="8" y="24"/>
                </a:lnTo>
                <a:lnTo>
                  <a:pt x="15" y="25"/>
                </a:lnTo>
                <a:lnTo>
                  <a:pt x="38" y="25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39" name="Freeform 283"/>
          <p:cNvSpPr>
            <a:spLocks/>
          </p:cNvSpPr>
          <p:nvPr/>
        </p:nvSpPr>
        <p:spPr bwMode="auto">
          <a:xfrm>
            <a:off x="4551363" y="3148013"/>
            <a:ext cx="39687" cy="39687"/>
          </a:xfrm>
          <a:custGeom>
            <a:avLst/>
            <a:gdLst>
              <a:gd name="T0" fmla="*/ 28 w 29"/>
              <a:gd name="T1" fmla="*/ 13 h 26"/>
              <a:gd name="T2" fmla="*/ 25 w 29"/>
              <a:gd name="T3" fmla="*/ 7 h 26"/>
              <a:gd name="T4" fmla="*/ 24 w 29"/>
              <a:gd name="T5" fmla="*/ 5 h 26"/>
              <a:gd name="T6" fmla="*/ 22 w 29"/>
              <a:gd name="T7" fmla="*/ 3 h 26"/>
              <a:gd name="T8" fmla="*/ 20 w 29"/>
              <a:gd name="T9" fmla="*/ 2 h 26"/>
              <a:gd name="T10" fmla="*/ 18 w 29"/>
              <a:gd name="T11" fmla="*/ 1 h 26"/>
              <a:gd name="T12" fmla="*/ 17 w 29"/>
              <a:gd name="T13" fmla="*/ 0 h 26"/>
              <a:gd name="T14" fmla="*/ 15 w 29"/>
              <a:gd name="T15" fmla="*/ 0 h 26"/>
              <a:gd name="T16" fmla="*/ 14 w 29"/>
              <a:gd name="T17" fmla="*/ 0 h 26"/>
              <a:gd name="T18" fmla="*/ 11 w 29"/>
              <a:gd name="T19" fmla="*/ 0 h 26"/>
              <a:gd name="T20" fmla="*/ 10 w 29"/>
              <a:gd name="T21" fmla="*/ 0 h 26"/>
              <a:gd name="T22" fmla="*/ 8 w 29"/>
              <a:gd name="T23" fmla="*/ 1 h 26"/>
              <a:gd name="T24" fmla="*/ 6 w 29"/>
              <a:gd name="T25" fmla="*/ 2 h 26"/>
              <a:gd name="T26" fmla="*/ 5 w 29"/>
              <a:gd name="T27" fmla="*/ 3 h 26"/>
              <a:gd name="T28" fmla="*/ 3 w 29"/>
              <a:gd name="T29" fmla="*/ 5 h 26"/>
              <a:gd name="T30" fmla="*/ 1 w 29"/>
              <a:gd name="T31" fmla="*/ 7 h 26"/>
              <a:gd name="T32" fmla="*/ 0 w 29"/>
              <a:gd name="T33" fmla="*/ 13 h 26"/>
              <a:gd name="T34" fmla="*/ 0 w 29"/>
              <a:gd name="T35" fmla="*/ 25 h 26"/>
              <a:gd name="T36" fmla="*/ 28 w 29"/>
              <a:gd name="T37" fmla="*/ 25 h 26"/>
              <a:gd name="T38" fmla="*/ 28 w 29"/>
              <a:gd name="T39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6">
                <a:moveTo>
                  <a:pt x="28" y="13"/>
                </a:moveTo>
                <a:lnTo>
                  <a:pt x="25" y="7"/>
                </a:lnTo>
                <a:lnTo>
                  <a:pt x="24" y="5"/>
                </a:lnTo>
                <a:lnTo>
                  <a:pt x="22" y="3"/>
                </a:lnTo>
                <a:lnTo>
                  <a:pt x="20" y="2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0"/>
                </a:lnTo>
                <a:lnTo>
                  <a:pt x="8" y="1"/>
                </a:lnTo>
                <a:lnTo>
                  <a:pt x="6" y="2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0" y="13"/>
                </a:lnTo>
                <a:lnTo>
                  <a:pt x="0" y="25"/>
                </a:lnTo>
                <a:lnTo>
                  <a:pt x="28" y="25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40" name="Freeform 284"/>
          <p:cNvSpPr>
            <a:spLocks/>
          </p:cNvSpPr>
          <p:nvPr/>
        </p:nvSpPr>
        <p:spPr bwMode="auto">
          <a:xfrm>
            <a:off x="4551363" y="3167063"/>
            <a:ext cx="20637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1 h 26"/>
              <a:gd name="T4" fmla="*/ 5 w 15"/>
              <a:gd name="T5" fmla="*/ 2 h 26"/>
              <a:gd name="T6" fmla="*/ 3 w 15"/>
              <a:gd name="T7" fmla="*/ 5 h 26"/>
              <a:gd name="T8" fmla="*/ 1 w 15"/>
              <a:gd name="T9" fmla="*/ 6 h 26"/>
              <a:gd name="T10" fmla="*/ 0 w 15"/>
              <a:gd name="T11" fmla="*/ 8 h 26"/>
              <a:gd name="T12" fmla="*/ 0 w 15"/>
              <a:gd name="T13" fmla="*/ 9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5 h 26"/>
              <a:gd name="T20" fmla="*/ 0 w 15"/>
              <a:gd name="T21" fmla="*/ 17 h 26"/>
              <a:gd name="T22" fmla="*/ 1 w 15"/>
              <a:gd name="T23" fmla="*/ 18 h 26"/>
              <a:gd name="T24" fmla="*/ 3 w 15"/>
              <a:gd name="T25" fmla="*/ 20 h 26"/>
              <a:gd name="T26" fmla="*/ 5 w 15"/>
              <a:gd name="T27" fmla="*/ 22 h 26"/>
              <a:gd name="T28" fmla="*/ 6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1"/>
                </a:lnTo>
                <a:lnTo>
                  <a:pt x="5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5" y="22"/>
                </a:lnTo>
                <a:lnTo>
                  <a:pt x="6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41" name="Freeform 285"/>
          <p:cNvSpPr>
            <a:spLocks/>
          </p:cNvSpPr>
          <p:nvPr/>
        </p:nvSpPr>
        <p:spPr bwMode="auto">
          <a:xfrm>
            <a:off x="4551363" y="3167063"/>
            <a:ext cx="20637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1 h 26"/>
              <a:gd name="T4" fmla="*/ 5 w 15"/>
              <a:gd name="T5" fmla="*/ 2 h 26"/>
              <a:gd name="T6" fmla="*/ 3 w 15"/>
              <a:gd name="T7" fmla="*/ 5 h 26"/>
              <a:gd name="T8" fmla="*/ 1 w 15"/>
              <a:gd name="T9" fmla="*/ 6 h 26"/>
              <a:gd name="T10" fmla="*/ 0 w 15"/>
              <a:gd name="T11" fmla="*/ 8 h 26"/>
              <a:gd name="T12" fmla="*/ 0 w 15"/>
              <a:gd name="T13" fmla="*/ 9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5 h 26"/>
              <a:gd name="T20" fmla="*/ 0 w 15"/>
              <a:gd name="T21" fmla="*/ 17 h 26"/>
              <a:gd name="T22" fmla="*/ 1 w 15"/>
              <a:gd name="T23" fmla="*/ 18 h 26"/>
              <a:gd name="T24" fmla="*/ 3 w 15"/>
              <a:gd name="T25" fmla="*/ 20 h 26"/>
              <a:gd name="T26" fmla="*/ 5 w 15"/>
              <a:gd name="T27" fmla="*/ 22 h 26"/>
              <a:gd name="T28" fmla="*/ 6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1"/>
                </a:lnTo>
                <a:lnTo>
                  <a:pt x="5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5" y="22"/>
                </a:lnTo>
                <a:lnTo>
                  <a:pt x="6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42" name="Freeform 286"/>
          <p:cNvSpPr>
            <a:spLocks/>
          </p:cNvSpPr>
          <p:nvPr/>
        </p:nvSpPr>
        <p:spPr bwMode="auto">
          <a:xfrm>
            <a:off x="4551363" y="3167063"/>
            <a:ext cx="52387" cy="39687"/>
          </a:xfrm>
          <a:custGeom>
            <a:avLst/>
            <a:gdLst>
              <a:gd name="T0" fmla="*/ 14 w 38"/>
              <a:gd name="T1" fmla="*/ 0 h 26"/>
              <a:gd name="T2" fmla="*/ 6 w 38"/>
              <a:gd name="T3" fmla="*/ 1 h 26"/>
              <a:gd name="T4" fmla="*/ 5 w 38"/>
              <a:gd name="T5" fmla="*/ 2 h 26"/>
              <a:gd name="T6" fmla="*/ 3 w 38"/>
              <a:gd name="T7" fmla="*/ 5 h 26"/>
              <a:gd name="T8" fmla="*/ 1 w 38"/>
              <a:gd name="T9" fmla="*/ 6 h 26"/>
              <a:gd name="T10" fmla="*/ 0 w 38"/>
              <a:gd name="T11" fmla="*/ 8 h 26"/>
              <a:gd name="T12" fmla="*/ 0 w 38"/>
              <a:gd name="T13" fmla="*/ 9 h 26"/>
              <a:gd name="T14" fmla="*/ 0 w 38"/>
              <a:gd name="T15" fmla="*/ 11 h 26"/>
              <a:gd name="T16" fmla="*/ 0 w 38"/>
              <a:gd name="T17" fmla="*/ 13 h 26"/>
              <a:gd name="T18" fmla="*/ 0 w 38"/>
              <a:gd name="T19" fmla="*/ 15 h 26"/>
              <a:gd name="T20" fmla="*/ 0 w 38"/>
              <a:gd name="T21" fmla="*/ 17 h 26"/>
              <a:gd name="T22" fmla="*/ 1 w 38"/>
              <a:gd name="T23" fmla="*/ 18 h 26"/>
              <a:gd name="T24" fmla="*/ 3 w 38"/>
              <a:gd name="T25" fmla="*/ 20 h 26"/>
              <a:gd name="T26" fmla="*/ 5 w 38"/>
              <a:gd name="T27" fmla="*/ 22 h 26"/>
              <a:gd name="T28" fmla="*/ 6 w 38"/>
              <a:gd name="T29" fmla="*/ 23 h 26"/>
              <a:gd name="T30" fmla="*/ 14 w 38"/>
              <a:gd name="T31" fmla="*/ 25 h 26"/>
              <a:gd name="T32" fmla="*/ 37 w 38"/>
              <a:gd name="T33" fmla="*/ 25 h 26"/>
              <a:gd name="T34" fmla="*/ 37 w 38"/>
              <a:gd name="T35" fmla="*/ 0 h 26"/>
              <a:gd name="T36" fmla="*/ 14 w 38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6" y="1"/>
                </a:lnTo>
                <a:lnTo>
                  <a:pt x="5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5" y="22"/>
                </a:lnTo>
                <a:lnTo>
                  <a:pt x="6" y="23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43" name="Freeform 287"/>
          <p:cNvSpPr>
            <a:spLocks/>
          </p:cNvSpPr>
          <p:nvPr/>
        </p:nvSpPr>
        <p:spPr bwMode="auto">
          <a:xfrm>
            <a:off x="4581525" y="3167063"/>
            <a:ext cx="41275" cy="38100"/>
          </a:xfrm>
          <a:custGeom>
            <a:avLst/>
            <a:gdLst>
              <a:gd name="T0" fmla="*/ 29 w 30"/>
              <a:gd name="T1" fmla="*/ 13 h 25"/>
              <a:gd name="T2" fmla="*/ 26 w 30"/>
              <a:gd name="T3" fmla="*/ 6 h 25"/>
              <a:gd name="T4" fmla="*/ 25 w 30"/>
              <a:gd name="T5" fmla="*/ 3 h 25"/>
              <a:gd name="T6" fmla="*/ 24 w 30"/>
              <a:gd name="T7" fmla="*/ 2 h 25"/>
              <a:gd name="T8" fmla="*/ 21 w 30"/>
              <a:gd name="T9" fmla="*/ 1 h 25"/>
              <a:gd name="T10" fmla="*/ 20 w 30"/>
              <a:gd name="T11" fmla="*/ 0 h 25"/>
              <a:gd name="T12" fmla="*/ 19 w 30"/>
              <a:gd name="T13" fmla="*/ 0 h 25"/>
              <a:gd name="T14" fmla="*/ 16 w 30"/>
              <a:gd name="T15" fmla="*/ 0 h 25"/>
              <a:gd name="T16" fmla="*/ 15 w 30"/>
              <a:gd name="T17" fmla="*/ 0 h 25"/>
              <a:gd name="T18" fmla="*/ 13 w 30"/>
              <a:gd name="T19" fmla="*/ 0 h 25"/>
              <a:gd name="T20" fmla="*/ 11 w 30"/>
              <a:gd name="T21" fmla="*/ 0 h 25"/>
              <a:gd name="T22" fmla="*/ 9 w 30"/>
              <a:gd name="T23" fmla="*/ 0 h 25"/>
              <a:gd name="T24" fmla="*/ 8 w 30"/>
              <a:gd name="T25" fmla="*/ 1 h 25"/>
              <a:gd name="T26" fmla="*/ 6 w 30"/>
              <a:gd name="T27" fmla="*/ 2 h 25"/>
              <a:gd name="T28" fmla="*/ 4 w 30"/>
              <a:gd name="T29" fmla="*/ 3 h 25"/>
              <a:gd name="T30" fmla="*/ 3 w 30"/>
              <a:gd name="T31" fmla="*/ 6 h 25"/>
              <a:gd name="T32" fmla="*/ 0 w 30"/>
              <a:gd name="T33" fmla="*/ 13 h 25"/>
              <a:gd name="T34" fmla="*/ 0 w 30"/>
              <a:gd name="T35" fmla="*/ 24 h 25"/>
              <a:gd name="T36" fmla="*/ 29 w 30"/>
              <a:gd name="T37" fmla="*/ 24 h 25"/>
              <a:gd name="T38" fmla="*/ 29 w 30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5">
                <a:moveTo>
                  <a:pt x="29" y="13"/>
                </a:moveTo>
                <a:lnTo>
                  <a:pt x="26" y="6"/>
                </a:lnTo>
                <a:lnTo>
                  <a:pt x="25" y="3"/>
                </a:lnTo>
                <a:lnTo>
                  <a:pt x="24" y="2"/>
                </a:lnTo>
                <a:lnTo>
                  <a:pt x="21" y="1"/>
                </a:lnTo>
                <a:lnTo>
                  <a:pt x="20" y="0"/>
                </a:ln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0"/>
                </a:lnTo>
                <a:lnTo>
                  <a:pt x="8" y="1"/>
                </a:lnTo>
                <a:lnTo>
                  <a:pt x="6" y="2"/>
                </a:lnTo>
                <a:lnTo>
                  <a:pt x="4" y="3"/>
                </a:lnTo>
                <a:lnTo>
                  <a:pt x="3" y="6"/>
                </a:lnTo>
                <a:lnTo>
                  <a:pt x="0" y="13"/>
                </a:lnTo>
                <a:lnTo>
                  <a:pt x="0" y="24"/>
                </a:lnTo>
                <a:lnTo>
                  <a:pt x="29" y="24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44" name="Freeform 288"/>
          <p:cNvSpPr>
            <a:spLocks/>
          </p:cNvSpPr>
          <p:nvPr/>
        </p:nvSpPr>
        <p:spPr bwMode="auto">
          <a:xfrm>
            <a:off x="4581525" y="3184525"/>
            <a:ext cx="53975" cy="38100"/>
          </a:xfrm>
          <a:custGeom>
            <a:avLst/>
            <a:gdLst>
              <a:gd name="T0" fmla="*/ 15 w 39"/>
              <a:gd name="T1" fmla="*/ 0 h 25"/>
              <a:gd name="T2" fmla="*/ 8 w 39"/>
              <a:gd name="T3" fmla="*/ 1 h 25"/>
              <a:gd name="T4" fmla="*/ 6 w 39"/>
              <a:gd name="T5" fmla="*/ 3 h 25"/>
              <a:gd name="T6" fmla="*/ 4 w 39"/>
              <a:gd name="T7" fmla="*/ 4 h 25"/>
              <a:gd name="T8" fmla="*/ 3 w 39"/>
              <a:gd name="T9" fmla="*/ 5 h 25"/>
              <a:gd name="T10" fmla="*/ 3 w 39"/>
              <a:gd name="T11" fmla="*/ 8 h 25"/>
              <a:gd name="T12" fmla="*/ 1 w 39"/>
              <a:gd name="T13" fmla="*/ 9 h 25"/>
              <a:gd name="T14" fmla="*/ 1 w 39"/>
              <a:gd name="T15" fmla="*/ 11 h 25"/>
              <a:gd name="T16" fmla="*/ 0 w 39"/>
              <a:gd name="T17" fmla="*/ 12 h 25"/>
              <a:gd name="T18" fmla="*/ 1 w 39"/>
              <a:gd name="T19" fmla="*/ 14 h 25"/>
              <a:gd name="T20" fmla="*/ 1 w 39"/>
              <a:gd name="T21" fmla="*/ 15 h 25"/>
              <a:gd name="T22" fmla="*/ 3 w 39"/>
              <a:gd name="T23" fmla="*/ 16 h 25"/>
              <a:gd name="T24" fmla="*/ 3 w 39"/>
              <a:gd name="T25" fmla="*/ 19 h 25"/>
              <a:gd name="T26" fmla="*/ 4 w 39"/>
              <a:gd name="T27" fmla="*/ 20 h 25"/>
              <a:gd name="T28" fmla="*/ 6 w 39"/>
              <a:gd name="T29" fmla="*/ 21 h 25"/>
              <a:gd name="T30" fmla="*/ 8 w 39"/>
              <a:gd name="T31" fmla="*/ 23 h 25"/>
              <a:gd name="T32" fmla="*/ 15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5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5" y="0"/>
                </a:moveTo>
                <a:lnTo>
                  <a:pt x="8" y="1"/>
                </a:lnTo>
                <a:lnTo>
                  <a:pt x="6" y="3"/>
                </a:lnTo>
                <a:lnTo>
                  <a:pt x="4" y="4"/>
                </a:lnTo>
                <a:lnTo>
                  <a:pt x="3" y="5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2"/>
                </a:lnTo>
                <a:lnTo>
                  <a:pt x="1" y="14"/>
                </a:lnTo>
                <a:lnTo>
                  <a:pt x="1" y="15"/>
                </a:lnTo>
                <a:lnTo>
                  <a:pt x="3" y="16"/>
                </a:lnTo>
                <a:lnTo>
                  <a:pt x="3" y="19"/>
                </a:lnTo>
                <a:lnTo>
                  <a:pt x="4" y="20"/>
                </a:lnTo>
                <a:lnTo>
                  <a:pt x="6" y="21"/>
                </a:lnTo>
                <a:lnTo>
                  <a:pt x="8" y="23"/>
                </a:lnTo>
                <a:lnTo>
                  <a:pt x="15" y="24"/>
                </a:lnTo>
                <a:lnTo>
                  <a:pt x="38" y="24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45" name="Freeform 289"/>
          <p:cNvSpPr>
            <a:spLocks/>
          </p:cNvSpPr>
          <p:nvPr/>
        </p:nvSpPr>
        <p:spPr bwMode="auto">
          <a:xfrm>
            <a:off x="4614863" y="3184525"/>
            <a:ext cx="39687" cy="36513"/>
          </a:xfrm>
          <a:custGeom>
            <a:avLst/>
            <a:gdLst>
              <a:gd name="T0" fmla="*/ 29 w 30"/>
              <a:gd name="T1" fmla="*/ 12 h 24"/>
              <a:gd name="T2" fmla="*/ 26 w 30"/>
              <a:gd name="T3" fmla="*/ 5 h 24"/>
              <a:gd name="T4" fmla="*/ 25 w 30"/>
              <a:gd name="T5" fmla="*/ 4 h 24"/>
              <a:gd name="T6" fmla="*/ 24 w 30"/>
              <a:gd name="T7" fmla="*/ 3 h 24"/>
              <a:gd name="T8" fmla="*/ 21 w 30"/>
              <a:gd name="T9" fmla="*/ 2 h 24"/>
              <a:gd name="T10" fmla="*/ 20 w 30"/>
              <a:gd name="T11" fmla="*/ 1 h 24"/>
              <a:gd name="T12" fmla="*/ 18 w 30"/>
              <a:gd name="T13" fmla="*/ 0 h 24"/>
              <a:gd name="T14" fmla="*/ 16 w 30"/>
              <a:gd name="T15" fmla="*/ 0 h 24"/>
              <a:gd name="T16" fmla="*/ 15 w 30"/>
              <a:gd name="T17" fmla="*/ 0 h 24"/>
              <a:gd name="T18" fmla="*/ 12 w 30"/>
              <a:gd name="T19" fmla="*/ 0 h 24"/>
              <a:gd name="T20" fmla="*/ 11 w 30"/>
              <a:gd name="T21" fmla="*/ 0 h 24"/>
              <a:gd name="T22" fmla="*/ 8 w 30"/>
              <a:gd name="T23" fmla="*/ 1 h 24"/>
              <a:gd name="T24" fmla="*/ 7 w 30"/>
              <a:gd name="T25" fmla="*/ 2 h 24"/>
              <a:gd name="T26" fmla="*/ 5 w 30"/>
              <a:gd name="T27" fmla="*/ 3 h 24"/>
              <a:gd name="T28" fmla="*/ 4 w 30"/>
              <a:gd name="T29" fmla="*/ 4 h 24"/>
              <a:gd name="T30" fmla="*/ 1 w 30"/>
              <a:gd name="T31" fmla="*/ 5 h 24"/>
              <a:gd name="T32" fmla="*/ 0 w 30"/>
              <a:gd name="T33" fmla="*/ 12 h 24"/>
              <a:gd name="T34" fmla="*/ 0 w 30"/>
              <a:gd name="T35" fmla="*/ 23 h 24"/>
              <a:gd name="T36" fmla="*/ 29 w 30"/>
              <a:gd name="T37" fmla="*/ 23 h 24"/>
              <a:gd name="T38" fmla="*/ 29 w 30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4">
                <a:moveTo>
                  <a:pt x="29" y="12"/>
                </a:moveTo>
                <a:lnTo>
                  <a:pt x="26" y="5"/>
                </a:lnTo>
                <a:lnTo>
                  <a:pt x="25" y="4"/>
                </a:lnTo>
                <a:lnTo>
                  <a:pt x="24" y="3"/>
                </a:lnTo>
                <a:lnTo>
                  <a:pt x="21" y="2"/>
                </a:lnTo>
                <a:lnTo>
                  <a:pt x="20" y="1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8" y="1"/>
                </a:lnTo>
                <a:lnTo>
                  <a:pt x="7" y="2"/>
                </a:lnTo>
                <a:lnTo>
                  <a:pt x="5" y="3"/>
                </a:lnTo>
                <a:lnTo>
                  <a:pt x="4" y="4"/>
                </a:lnTo>
                <a:lnTo>
                  <a:pt x="1" y="5"/>
                </a:lnTo>
                <a:lnTo>
                  <a:pt x="0" y="12"/>
                </a:lnTo>
                <a:lnTo>
                  <a:pt x="0" y="23"/>
                </a:lnTo>
                <a:lnTo>
                  <a:pt x="29" y="23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46" name="Freeform 290"/>
          <p:cNvSpPr>
            <a:spLocks/>
          </p:cNvSpPr>
          <p:nvPr/>
        </p:nvSpPr>
        <p:spPr bwMode="auto">
          <a:xfrm>
            <a:off x="4614863" y="3201988"/>
            <a:ext cx="52387" cy="42862"/>
          </a:xfrm>
          <a:custGeom>
            <a:avLst/>
            <a:gdLst>
              <a:gd name="T0" fmla="*/ 14 w 38"/>
              <a:gd name="T1" fmla="*/ 0 h 28"/>
              <a:gd name="T2" fmla="*/ 8 w 38"/>
              <a:gd name="T3" fmla="*/ 2 h 28"/>
              <a:gd name="T4" fmla="*/ 5 w 38"/>
              <a:gd name="T5" fmla="*/ 4 h 28"/>
              <a:gd name="T6" fmla="*/ 3 w 38"/>
              <a:gd name="T7" fmla="*/ 6 h 28"/>
              <a:gd name="T8" fmla="*/ 1 w 38"/>
              <a:gd name="T9" fmla="*/ 7 h 28"/>
              <a:gd name="T10" fmla="*/ 1 w 38"/>
              <a:gd name="T11" fmla="*/ 8 h 28"/>
              <a:gd name="T12" fmla="*/ 0 w 38"/>
              <a:gd name="T13" fmla="*/ 9 h 28"/>
              <a:gd name="T14" fmla="*/ 0 w 38"/>
              <a:gd name="T15" fmla="*/ 12 h 28"/>
              <a:gd name="T16" fmla="*/ 0 w 38"/>
              <a:gd name="T17" fmla="*/ 13 h 28"/>
              <a:gd name="T18" fmla="*/ 0 w 38"/>
              <a:gd name="T19" fmla="*/ 15 h 28"/>
              <a:gd name="T20" fmla="*/ 0 w 38"/>
              <a:gd name="T21" fmla="*/ 16 h 28"/>
              <a:gd name="T22" fmla="*/ 1 w 38"/>
              <a:gd name="T23" fmla="*/ 19 h 28"/>
              <a:gd name="T24" fmla="*/ 1 w 38"/>
              <a:gd name="T25" fmla="*/ 20 h 28"/>
              <a:gd name="T26" fmla="*/ 3 w 38"/>
              <a:gd name="T27" fmla="*/ 21 h 28"/>
              <a:gd name="T28" fmla="*/ 5 w 38"/>
              <a:gd name="T29" fmla="*/ 23 h 28"/>
              <a:gd name="T30" fmla="*/ 8 w 38"/>
              <a:gd name="T31" fmla="*/ 25 h 28"/>
              <a:gd name="T32" fmla="*/ 14 w 38"/>
              <a:gd name="T33" fmla="*/ 27 h 28"/>
              <a:gd name="T34" fmla="*/ 37 w 38"/>
              <a:gd name="T35" fmla="*/ 27 h 28"/>
              <a:gd name="T36" fmla="*/ 37 w 38"/>
              <a:gd name="T37" fmla="*/ 0 h 28"/>
              <a:gd name="T38" fmla="*/ 14 w 38"/>
              <a:gd name="T3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8">
                <a:moveTo>
                  <a:pt x="14" y="0"/>
                </a:moveTo>
                <a:lnTo>
                  <a:pt x="8" y="2"/>
                </a:lnTo>
                <a:lnTo>
                  <a:pt x="5" y="4"/>
                </a:lnTo>
                <a:lnTo>
                  <a:pt x="3" y="6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1" y="20"/>
                </a:lnTo>
                <a:lnTo>
                  <a:pt x="3" y="21"/>
                </a:lnTo>
                <a:lnTo>
                  <a:pt x="5" y="23"/>
                </a:lnTo>
                <a:lnTo>
                  <a:pt x="8" y="25"/>
                </a:lnTo>
                <a:lnTo>
                  <a:pt x="14" y="27"/>
                </a:lnTo>
                <a:lnTo>
                  <a:pt x="37" y="27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47" name="Freeform 291"/>
          <p:cNvSpPr>
            <a:spLocks/>
          </p:cNvSpPr>
          <p:nvPr/>
        </p:nvSpPr>
        <p:spPr bwMode="auto">
          <a:xfrm>
            <a:off x="4645025" y="3201988"/>
            <a:ext cx="41275" cy="57150"/>
          </a:xfrm>
          <a:custGeom>
            <a:avLst/>
            <a:gdLst>
              <a:gd name="T0" fmla="*/ 29 w 30"/>
              <a:gd name="T1" fmla="*/ 12 h 37"/>
              <a:gd name="T2" fmla="*/ 28 w 30"/>
              <a:gd name="T3" fmla="*/ 7 h 37"/>
              <a:gd name="T4" fmla="*/ 25 w 30"/>
              <a:gd name="T5" fmla="*/ 5 h 37"/>
              <a:gd name="T6" fmla="*/ 24 w 30"/>
              <a:gd name="T7" fmla="*/ 3 h 37"/>
              <a:gd name="T8" fmla="*/ 21 w 30"/>
              <a:gd name="T9" fmla="*/ 2 h 37"/>
              <a:gd name="T10" fmla="*/ 20 w 30"/>
              <a:gd name="T11" fmla="*/ 1 h 37"/>
              <a:gd name="T12" fmla="*/ 18 w 30"/>
              <a:gd name="T13" fmla="*/ 1 h 37"/>
              <a:gd name="T14" fmla="*/ 16 w 30"/>
              <a:gd name="T15" fmla="*/ 0 h 37"/>
              <a:gd name="T16" fmla="*/ 15 w 30"/>
              <a:gd name="T17" fmla="*/ 0 h 37"/>
              <a:gd name="T18" fmla="*/ 12 w 30"/>
              <a:gd name="T19" fmla="*/ 0 h 37"/>
              <a:gd name="T20" fmla="*/ 11 w 30"/>
              <a:gd name="T21" fmla="*/ 1 h 37"/>
              <a:gd name="T22" fmla="*/ 8 w 30"/>
              <a:gd name="T23" fmla="*/ 1 h 37"/>
              <a:gd name="T24" fmla="*/ 7 w 30"/>
              <a:gd name="T25" fmla="*/ 2 h 37"/>
              <a:gd name="T26" fmla="*/ 5 w 30"/>
              <a:gd name="T27" fmla="*/ 3 h 37"/>
              <a:gd name="T28" fmla="*/ 4 w 30"/>
              <a:gd name="T29" fmla="*/ 5 h 37"/>
              <a:gd name="T30" fmla="*/ 1 w 30"/>
              <a:gd name="T31" fmla="*/ 7 h 37"/>
              <a:gd name="T32" fmla="*/ 0 w 30"/>
              <a:gd name="T33" fmla="*/ 12 h 37"/>
              <a:gd name="T34" fmla="*/ 0 w 30"/>
              <a:gd name="T35" fmla="*/ 36 h 37"/>
              <a:gd name="T36" fmla="*/ 29 w 30"/>
              <a:gd name="T37" fmla="*/ 36 h 37"/>
              <a:gd name="T38" fmla="*/ 29 w 30"/>
              <a:gd name="T39" fmla="*/ 1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37">
                <a:moveTo>
                  <a:pt x="29" y="12"/>
                </a:moveTo>
                <a:lnTo>
                  <a:pt x="28" y="7"/>
                </a:lnTo>
                <a:lnTo>
                  <a:pt x="25" y="5"/>
                </a:lnTo>
                <a:lnTo>
                  <a:pt x="24" y="3"/>
                </a:lnTo>
                <a:lnTo>
                  <a:pt x="21" y="2"/>
                </a:lnTo>
                <a:lnTo>
                  <a:pt x="20" y="1"/>
                </a:lnTo>
                <a:lnTo>
                  <a:pt x="18" y="1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8" y="1"/>
                </a:lnTo>
                <a:lnTo>
                  <a:pt x="7" y="2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0" y="12"/>
                </a:lnTo>
                <a:lnTo>
                  <a:pt x="0" y="36"/>
                </a:lnTo>
                <a:lnTo>
                  <a:pt x="29" y="36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48" name="Freeform 292"/>
          <p:cNvSpPr>
            <a:spLocks/>
          </p:cNvSpPr>
          <p:nvPr/>
        </p:nvSpPr>
        <p:spPr bwMode="auto">
          <a:xfrm>
            <a:off x="4645025" y="3238500"/>
            <a:ext cx="52388" cy="41275"/>
          </a:xfrm>
          <a:custGeom>
            <a:avLst/>
            <a:gdLst>
              <a:gd name="T0" fmla="*/ 14 w 38"/>
              <a:gd name="T1" fmla="*/ 0 h 27"/>
              <a:gd name="T2" fmla="*/ 8 w 38"/>
              <a:gd name="T3" fmla="*/ 2 h 27"/>
              <a:gd name="T4" fmla="*/ 5 w 38"/>
              <a:gd name="T5" fmla="*/ 4 h 27"/>
              <a:gd name="T6" fmla="*/ 3 w 38"/>
              <a:gd name="T7" fmla="*/ 6 h 27"/>
              <a:gd name="T8" fmla="*/ 1 w 38"/>
              <a:gd name="T9" fmla="*/ 7 h 27"/>
              <a:gd name="T10" fmla="*/ 1 w 38"/>
              <a:gd name="T11" fmla="*/ 8 h 27"/>
              <a:gd name="T12" fmla="*/ 0 w 38"/>
              <a:gd name="T13" fmla="*/ 9 h 27"/>
              <a:gd name="T14" fmla="*/ 0 w 38"/>
              <a:gd name="T15" fmla="*/ 12 h 27"/>
              <a:gd name="T16" fmla="*/ 0 w 38"/>
              <a:gd name="T17" fmla="*/ 13 h 27"/>
              <a:gd name="T18" fmla="*/ 0 w 38"/>
              <a:gd name="T19" fmla="*/ 15 h 27"/>
              <a:gd name="T20" fmla="*/ 0 w 38"/>
              <a:gd name="T21" fmla="*/ 17 h 27"/>
              <a:gd name="T22" fmla="*/ 1 w 38"/>
              <a:gd name="T23" fmla="*/ 18 h 27"/>
              <a:gd name="T24" fmla="*/ 1 w 38"/>
              <a:gd name="T25" fmla="*/ 20 h 27"/>
              <a:gd name="T26" fmla="*/ 3 w 38"/>
              <a:gd name="T27" fmla="*/ 21 h 27"/>
              <a:gd name="T28" fmla="*/ 5 w 38"/>
              <a:gd name="T29" fmla="*/ 22 h 27"/>
              <a:gd name="T30" fmla="*/ 8 w 38"/>
              <a:gd name="T31" fmla="*/ 24 h 27"/>
              <a:gd name="T32" fmla="*/ 14 w 38"/>
              <a:gd name="T33" fmla="*/ 26 h 27"/>
              <a:gd name="T34" fmla="*/ 37 w 38"/>
              <a:gd name="T35" fmla="*/ 26 h 27"/>
              <a:gd name="T36" fmla="*/ 37 w 38"/>
              <a:gd name="T37" fmla="*/ 0 h 27"/>
              <a:gd name="T38" fmla="*/ 14 w 38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7">
                <a:moveTo>
                  <a:pt x="14" y="0"/>
                </a:moveTo>
                <a:lnTo>
                  <a:pt x="8" y="2"/>
                </a:lnTo>
                <a:lnTo>
                  <a:pt x="5" y="4"/>
                </a:lnTo>
                <a:lnTo>
                  <a:pt x="3" y="6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1" y="20"/>
                </a:lnTo>
                <a:lnTo>
                  <a:pt x="3" y="21"/>
                </a:lnTo>
                <a:lnTo>
                  <a:pt x="5" y="22"/>
                </a:lnTo>
                <a:lnTo>
                  <a:pt x="8" y="24"/>
                </a:lnTo>
                <a:lnTo>
                  <a:pt x="14" y="26"/>
                </a:lnTo>
                <a:lnTo>
                  <a:pt x="37" y="26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49" name="Freeform 293"/>
          <p:cNvSpPr>
            <a:spLocks/>
          </p:cNvSpPr>
          <p:nvPr/>
        </p:nvSpPr>
        <p:spPr bwMode="auto">
          <a:xfrm>
            <a:off x="4678363" y="3238500"/>
            <a:ext cx="39687" cy="58738"/>
          </a:xfrm>
          <a:custGeom>
            <a:avLst/>
            <a:gdLst>
              <a:gd name="T0" fmla="*/ 28 w 29"/>
              <a:gd name="T1" fmla="*/ 13 h 38"/>
              <a:gd name="T2" fmla="*/ 27 w 29"/>
              <a:gd name="T3" fmla="*/ 7 h 38"/>
              <a:gd name="T4" fmla="*/ 24 w 29"/>
              <a:gd name="T5" fmla="*/ 5 h 38"/>
              <a:gd name="T6" fmla="*/ 23 w 29"/>
              <a:gd name="T7" fmla="*/ 2 h 38"/>
              <a:gd name="T8" fmla="*/ 20 w 29"/>
              <a:gd name="T9" fmla="*/ 2 h 38"/>
              <a:gd name="T10" fmla="*/ 19 w 29"/>
              <a:gd name="T11" fmla="*/ 1 h 38"/>
              <a:gd name="T12" fmla="*/ 18 w 29"/>
              <a:gd name="T13" fmla="*/ 0 h 38"/>
              <a:gd name="T14" fmla="*/ 15 w 29"/>
              <a:gd name="T15" fmla="*/ 0 h 38"/>
              <a:gd name="T16" fmla="*/ 14 w 29"/>
              <a:gd name="T17" fmla="*/ 0 h 38"/>
              <a:gd name="T18" fmla="*/ 13 w 29"/>
              <a:gd name="T19" fmla="*/ 0 h 38"/>
              <a:gd name="T20" fmla="*/ 11 w 29"/>
              <a:gd name="T21" fmla="*/ 0 h 38"/>
              <a:gd name="T22" fmla="*/ 9 w 29"/>
              <a:gd name="T23" fmla="*/ 1 h 38"/>
              <a:gd name="T24" fmla="*/ 8 w 29"/>
              <a:gd name="T25" fmla="*/ 2 h 38"/>
              <a:gd name="T26" fmla="*/ 5 w 29"/>
              <a:gd name="T27" fmla="*/ 2 h 38"/>
              <a:gd name="T28" fmla="*/ 4 w 29"/>
              <a:gd name="T29" fmla="*/ 5 h 38"/>
              <a:gd name="T30" fmla="*/ 1 w 29"/>
              <a:gd name="T31" fmla="*/ 7 h 38"/>
              <a:gd name="T32" fmla="*/ 0 w 29"/>
              <a:gd name="T33" fmla="*/ 13 h 38"/>
              <a:gd name="T34" fmla="*/ 0 w 29"/>
              <a:gd name="T35" fmla="*/ 37 h 38"/>
              <a:gd name="T36" fmla="*/ 28 w 29"/>
              <a:gd name="T37" fmla="*/ 37 h 38"/>
              <a:gd name="T38" fmla="*/ 28 w 29"/>
              <a:gd name="T39" fmla="*/ 13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38">
                <a:moveTo>
                  <a:pt x="28" y="13"/>
                </a:moveTo>
                <a:lnTo>
                  <a:pt x="27" y="7"/>
                </a:lnTo>
                <a:lnTo>
                  <a:pt x="24" y="5"/>
                </a:lnTo>
                <a:lnTo>
                  <a:pt x="23" y="2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3" y="0"/>
                </a:lnTo>
                <a:lnTo>
                  <a:pt x="11" y="0"/>
                </a:lnTo>
                <a:lnTo>
                  <a:pt x="9" y="1"/>
                </a:lnTo>
                <a:lnTo>
                  <a:pt x="8" y="2"/>
                </a:lnTo>
                <a:lnTo>
                  <a:pt x="5" y="2"/>
                </a:lnTo>
                <a:lnTo>
                  <a:pt x="4" y="5"/>
                </a:lnTo>
                <a:lnTo>
                  <a:pt x="1" y="7"/>
                </a:lnTo>
                <a:lnTo>
                  <a:pt x="0" y="13"/>
                </a:lnTo>
                <a:lnTo>
                  <a:pt x="0" y="37"/>
                </a:lnTo>
                <a:lnTo>
                  <a:pt x="28" y="37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50" name="Freeform 294"/>
          <p:cNvSpPr>
            <a:spLocks/>
          </p:cNvSpPr>
          <p:nvPr/>
        </p:nvSpPr>
        <p:spPr bwMode="auto">
          <a:xfrm>
            <a:off x="4678363" y="3273425"/>
            <a:ext cx="82550" cy="41275"/>
          </a:xfrm>
          <a:custGeom>
            <a:avLst/>
            <a:gdLst>
              <a:gd name="T0" fmla="*/ 14 w 61"/>
              <a:gd name="T1" fmla="*/ 0 h 27"/>
              <a:gd name="T2" fmla="*/ 8 w 61"/>
              <a:gd name="T3" fmla="*/ 2 h 27"/>
              <a:gd name="T4" fmla="*/ 4 w 61"/>
              <a:gd name="T5" fmla="*/ 3 h 27"/>
              <a:gd name="T6" fmla="*/ 3 w 61"/>
              <a:gd name="T7" fmla="*/ 6 h 27"/>
              <a:gd name="T8" fmla="*/ 1 w 61"/>
              <a:gd name="T9" fmla="*/ 7 h 27"/>
              <a:gd name="T10" fmla="*/ 1 w 61"/>
              <a:gd name="T11" fmla="*/ 9 h 27"/>
              <a:gd name="T12" fmla="*/ 0 w 61"/>
              <a:gd name="T13" fmla="*/ 10 h 27"/>
              <a:gd name="T14" fmla="*/ 0 w 61"/>
              <a:gd name="T15" fmla="*/ 12 h 27"/>
              <a:gd name="T16" fmla="*/ 0 w 61"/>
              <a:gd name="T17" fmla="*/ 14 h 27"/>
              <a:gd name="T18" fmla="*/ 0 w 61"/>
              <a:gd name="T19" fmla="*/ 15 h 27"/>
              <a:gd name="T20" fmla="*/ 0 w 61"/>
              <a:gd name="T21" fmla="*/ 17 h 27"/>
              <a:gd name="T22" fmla="*/ 1 w 61"/>
              <a:gd name="T23" fmla="*/ 18 h 27"/>
              <a:gd name="T24" fmla="*/ 1 w 61"/>
              <a:gd name="T25" fmla="*/ 20 h 27"/>
              <a:gd name="T26" fmla="*/ 3 w 61"/>
              <a:gd name="T27" fmla="*/ 21 h 27"/>
              <a:gd name="T28" fmla="*/ 4 w 61"/>
              <a:gd name="T29" fmla="*/ 23 h 27"/>
              <a:gd name="T30" fmla="*/ 8 w 61"/>
              <a:gd name="T31" fmla="*/ 24 h 27"/>
              <a:gd name="T32" fmla="*/ 14 w 61"/>
              <a:gd name="T33" fmla="*/ 26 h 27"/>
              <a:gd name="T34" fmla="*/ 60 w 61"/>
              <a:gd name="T35" fmla="*/ 26 h 27"/>
              <a:gd name="T36" fmla="*/ 60 w 61"/>
              <a:gd name="T37" fmla="*/ 0 h 27"/>
              <a:gd name="T38" fmla="*/ 14 w 61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1" h="27">
                <a:moveTo>
                  <a:pt x="14" y="0"/>
                </a:moveTo>
                <a:lnTo>
                  <a:pt x="8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1" y="20"/>
                </a:lnTo>
                <a:lnTo>
                  <a:pt x="3" y="21"/>
                </a:lnTo>
                <a:lnTo>
                  <a:pt x="4" y="23"/>
                </a:lnTo>
                <a:lnTo>
                  <a:pt x="8" y="24"/>
                </a:lnTo>
                <a:lnTo>
                  <a:pt x="14" y="26"/>
                </a:lnTo>
                <a:lnTo>
                  <a:pt x="60" y="26"/>
                </a:lnTo>
                <a:lnTo>
                  <a:pt x="60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51" name="Freeform 295"/>
          <p:cNvSpPr>
            <a:spLocks/>
          </p:cNvSpPr>
          <p:nvPr/>
        </p:nvSpPr>
        <p:spPr bwMode="auto">
          <a:xfrm>
            <a:off x="4740275" y="3273425"/>
            <a:ext cx="41275" cy="39688"/>
          </a:xfrm>
          <a:custGeom>
            <a:avLst/>
            <a:gdLst>
              <a:gd name="T0" fmla="*/ 29 w 30"/>
              <a:gd name="T1" fmla="*/ 14 h 26"/>
              <a:gd name="T2" fmla="*/ 28 w 30"/>
              <a:gd name="T3" fmla="*/ 7 h 26"/>
              <a:gd name="T4" fmla="*/ 25 w 30"/>
              <a:gd name="T5" fmla="*/ 6 h 26"/>
              <a:gd name="T6" fmla="*/ 24 w 30"/>
              <a:gd name="T7" fmla="*/ 3 h 26"/>
              <a:gd name="T8" fmla="*/ 21 w 30"/>
              <a:gd name="T9" fmla="*/ 3 h 26"/>
              <a:gd name="T10" fmla="*/ 20 w 30"/>
              <a:gd name="T11" fmla="*/ 2 h 26"/>
              <a:gd name="T12" fmla="*/ 18 w 30"/>
              <a:gd name="T13" fmla="*/ 1 h 26"/>
              <a:gd name="T14" fmla="*/ 17 w 30"/>
              <a:gd name="T15" fmla="*/ 1 h 26"/>
              <a:gd name="T16" fmla="*/ 15 w 30"/>
              <a:gd name="T17" fmla="*/ 0 h 26"/>
              <a:gd name="T18" fmla="*/ 13 w 30"/>
              <a:gd name="T19" fmla="*/ 1 h 26"/>
              <a:gd name="T20" fmla="*/ 12 w 30"/>
              <a:gd name="T21" fmla="*/ 1 h 26"/>
              <a:gd name="T22" fmla="*/ 9 w 30"/>
              <a:gd name="T23" fmla="*/ 2 h 26"/>
              <a:gd name="T24" fmla="*/ 8 w 30"/>
              <a:gd name="T25" fmla="*/ 3 h 26"/>
              <a:gd name="T26" fmla="*/ 5 w 30"/>
              <a:gd name="T27" fmla="*/ 3 h 26"/>
              <a:gd name="T28" fmla="*/ 4 w 30"/>
              <a:gd name="T29" fmla="*/ 6 h 26"/>
              <a:gd name="T30" fmla="*/ 1 w 30"/>
              <a:gd name="T31" fmla="*/ 7 h 26"/>
              <a:gd name="T32" fmla="*/ 0 w 30"/>
              <a:gd name="T33" fmla="*/ 14 h 26"/>
              <a:gd name="T34" fmla="*/ 0 w 30"/>
              <a:gd name="T35" fmla="*/ 25 h 26"/>
              <a:gd name="T36" fmla="*/ 29 w 30"/>
              <a:gd name="T37" fmla="*/ 25 h 26"/>
              <a:gd name="T38" fmla="*/ 29 w 30"/>
              <a:gd name="T39" fmla="*/ 1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6">
                <a:moveTo>
                  <a:pt x="29" y="14"/>
                </a:moveTo>
                <a:lnTo>
                  <a:pt x="28" y="7"/>
                </a:lnTo>
                <a:lnTo>
                  <a:pt x="25" y="6"/>
                </a:lnTo>
                <a:lnTo>
                  <a:pt x="24" y="3"/>
                </a:lnTo>
                <a:lnTo>
                  <a:pt x="21" y="3"/>
                </a:lnTo>
                <a:lnTo>
                  <a:pt x="20" y="2"/>
                </a:lnTo>
                <a:lnTo>
                  <a:pt x="18" y="1"/>
                </a:lnTo>
                <a:lnTo>
                  <a:pt x="17" y="1"/>
                </a:lnTo>
                <a:lnTo>
                  <a:pt x="15" y="0"/>
                </a:lnTo>
                <a:lnTo>
                  <a:pt x="13" y="1"/>
                </a:lnTo>
                <a:lnTo>
                  <a:pt x="12" y="1"/>
                </a:lnTo>
                <a:lnTo>
                  <a:pt x="9" y="2"/>
                </a:lnTo>
                <a:lnTo>
                  <a:pt x="8" y="3"/>
                </a:lnTo>
                <a:lnTo>
                  <a:pt x="5" y="3"/>
                </a:lnTo>
                <a:lnTo>
                  <a:pt x="4" y="6"/>
                </a:lnTo>
                <a:lnTo>
                  <a:pt x="1" y="7"/>
                </a:lnTo>
                <a:lnTo>
                  <a:pt x="0" y="14"/>
                </a:lnTo>
                <a:lnTo>
                  <a:pt x="0" y="25"/>
                </a:lnTo>
                <a:lnTo>
                  <a:pt x="29" y="25"/>
                </a:lnTo>
                <a:lnTo>
                  <a:pt x="29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52" name="Freeform 296"/>
          <p:cNvSpPr>
            <a:spLocks/>
          </p:cNvSpPr>
          <p:nvPr/>
        </p:nvSpPr>
        <p:spPr bwMode="auto">
          <a:xfrm>
            <a:off x="4740275" y="3290888"/>
            <a:ext cx="146050" cy="44450"/>
          </a:xfrm>
          <a:custGeom>
            <a:avLst/>
            <a:gdLst>
              <a:gd name="T0" fmla="*/ 14 w 107"/>
              <a:gd name="T1" fmla="*/ 0 h 29"/>
              <a:gd name="T2" fmla="*/ 8 w 107"/>
              <a:gd name="T3" fmla="*/ 2 h 29"/>
              <a:gd name="T4" fmla="*/ 5 w 107"/>
              <a:gd name="T5" fmla="*/ 4 h 29"/>
              <a:gd name="T6" fmla="*/ 4 w 107"/>
              <a:gd name="T7" fmla="*/ 6 h 29"/>
              <a:gd name="T8" fmla="*/ 1 w 107"/>
              <a:gd name="T9" fmla="*/ 7 h 29"/>
              <a:gd name="T10" fmla="*/ 1 w 107"/>
              <a:gd name="T11" fmla="*/ 9 h 29"/>
              <a:gd name="T12" fmla="*/ 1 w 107"/>
              <a:gd name="T13" fmla="*/ 10 h 29"/>
              <a:gd name="T14" fmla="*/ 0 w 107"/>
              <a:gd name="T15" fmla="*/ 12 h 29"/>
              <a:gd name="T16" fmla="*/ 0 w 107"/>
              <a:gd name="T17" fmla="*/ 13 h 29"/>
              <a:gd name="T18" fmla="*/ 0 w 107"/>
              <a:gd name="T19" fmla="*/ 15 h 29"/>
              <a:gd name="T20" fmla="*/ 1 w 107"/>
              <a:gd name="T21" fmla="*/ 17 h 29"/>
              <a:gd name="T22" fmla="*/ 1 w 107"/>
              <a:gd name="T23" fmla="*/ 18 h 29"/>
              <a:gd name="T24" fmla="*/ 1 w 107"/>
              <a:gd name="T25" fmla="*/ 21 h 29"/>
              <a:gd name="T26" fmla="*/ 4 w 107"/>
              <a:gd name="T27" fmla="*/ 22 h 29"/>
              <a:gd name="T28" fmla="*/ 5 w 107"/>
              <a:gd name="T29" fmla="*/ 24 h 29"/>
              <a:gd name="T30" fmla="*/ 8 w 107"/>
              <a:gd name="T31" fmla="*/ 26 h 29"/>
              <a:gd name="T32" fmla="*/ 14 w 107"/>
              <a:gd name="T33" fmla="*/ 28 h 29"/>
              <a:gd name="T34" fmla="*/ 106 w 107"/>
              <a:gd name="T35" fmla="*/ 28 h 29"/>
              <a:gd name="T36" fmla="*/ 106 w 107"/>
              <a:gd name="T37" fmla="*/ 0 h 29"/>
              <a:gd name="T38" fmla="*/ 14 w 107"/>
              <a:gd name="T39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7" h="29">
                <a:moveTo>
                  <a:pt x="14" y="0"/>
                </a:moveTo>
                <a:lnTo>
                  <a:pt x="8" y="2"/>
                </a:lnTo>
                <a:lnTo>
                  <a:pt x="5" y="4"/>
                </a:lnTo>
                <a:lnTo>
                  <a:pt x="4" y="6"/>
                </a:lnTo>
                <a:lnTo>
                  <a:pt x="1" y="7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7"/>
                </a:lnTo>
                <a:lnTo>
                  <a:pt x="1" y="18"/>
                </a:lnTo>
                <a:lnTo>
                  <a:pt x="1" y="21"/>
                </a:lnTo>
                <a:lnTo>
                  <a:pt x="4" y="22"/>
                </a:lnTo>
                <a:lnTo>
                  <a:pt x="5" y="24"/>
                </a:lnTo>
                <a:lnTo>
                  <a:pt x="8" y="26"/>
                </a:lnTo>
                <a:lnTo>
                  <a:pt x="14" y="28"/>
                </a:lnTo>
                <a:lnTo>
                  <a:pt x="106" y="28"/>
                </a:lnTo>
                <a:lnTo>
                  <a:pt x="106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53" name="Freeform 297"/>
          <p:cNvSpPr>
            <a:spLocks/>
          </p:cNvSpPr>
          <p:nvPr/>
        </p:nvSpPr>
        <p:spPr bwMode="auto">
          <a:xfrm>
            <a:off x="4867275" y="3290888"/>
            <a:ext cx="41275" cy="79375"/>
          </a:xfrm>
          <a:custGeom>
            <a:avLst/>
            <a:gdLst>
              <a:gd name="T0" fmla="*/ 29 w 30"/>
              <a:gd name="T1" fmla="*/ 13 h 52"/>
              <a:gd name="T2" fmla="*/ 26 w 30"/>
              <a:gd name="T3" fmla="*/ 7 h 52"/>
              <a:gd name="T4" fmla="*/ 25 w 30"/>
              <a:gd name="T5" fmla="*/ 5 h 52"/>
              <a:gd name="T6" fmla="*/ 24 w 30"/>
              <a:gd name="T7" fmla="*/ 2 h 52"/>
              <a:gd name="T8" fmla="*/ 21 w 30"/>
              <a:gd name="T9" fmla="*/ 2 h 52"/>
              <a:gd name="T10" fmla="*/ 20 w 30"/>
              <a:gd name="T11" fmla="*/ 1 h 52"/>
              <a:gd name="T12" fmla="*/ 17 w 30"/>
              <a:gd name="T13" fmla="*/ 1 h 52"/>
              <a:gd name="T14" fmla="*/ 16 w 30"/>
              <a:gd name="T15" fmla="*/ 0 h 52"/>
              <a:gd name="T16" fmla="*/ 13 w 30"/>
              <a:gd name="T17" fmla="*/ 0 h 52"/>
              <a:gd name="T18" fmla="*/ 12 w 30"/>
              <a:gd name="T19" fmla="*/ 0 h 52"/>
              <a:gd name="T20" fmla="*/ 11 w 30"/>
              <a:gd name="T21" fmla="*/ 1 h 52"/>
              <a:gd name="T22" fmla="*/ 8 w 30"/>
              <a:gd name="T23" fmla="*/ 1 h 52"/>
              <a:gd name="T24" fmla="*/ 7 w 30"/>
              <a:gd name="T25" fmla="*/ 2 h 52"/>
              <a:gd name="T26" fmla="*/ 5 w 30"/>
              <a:gd name="T27" fmla="*/ 2 h 52"/>
              <a:gd name="T28" fmla="*/ 3 w 30"/>
              <a:gd name="T29" fmla="*/ 5 h 52"/>
              <a:gd name="T30" fmla="*/ 1 w 30"/>
              <a:gd name="T31" fmla="*/ 7 h 52"/>
              <a:gd name="T32" fmla="*/ 0 w 30"/>
              <a:gd name="T33" fmla="*/ 13 h 52"/>
              <a:gd name="T34" fmla="*/ 0 w 30"/>
              <a:gd name="T35" fmla="*/ 51 h 52"/>
              <a:gd name="T36" fmla="*/ 29 w 30"/>
              <a:gd name="T37" fmla="*/ 51 h 52"/>
              <a:gd name="T38" fmla="*/ 29 w 30"/>
              <a:gd name="T39" fmla="*/ 1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52">
                <a:moveTo>
                  <a:pt x="29" y="13"/>
                </a:moveTo>
                <a:lnTo>
                  <a:pt x="26" y="7"/>
                </a:lnTo>
                <a:lnTo>
                  <a:pt x="25" y="5"/>
                </a:lnTo>
                <a:lnTo>
                  <a:pt x="24" y="2"/>
                </a:lnTo>
                <a:lnTo>
                  <a:pt x="21" y="2"/>
                </a:lnTo>
                <a:lnTo>
                  <a:pt x="20" y="1"/>
                </a:lnTo>
                <a:lnTo>
                  <a:pt x="17" y="1"/>
                </a:lnTo>
                <a:lnTo>
                  <a:pt x="16" y="0"/>
                </a:lnTo>
                <a:lnTo>
                  <a:pt x="13" y="0"/>
                </a:lnTo>
                <a:lnTo>
                  <a:pt x="12" y="0"/>
                </a:lnTo>
                <a:lnTo>
                  <a:pt x="11" y="1"/>
                </a:lnTo>
                <a:lnTo>
                  <a:pt x="8" y="1"/>
                </a:lnTo>
                <a:lnTo>
                  <a:pt x="7" y="2"/>
                </a:lnTo>
                <a:lnTo>
                  <a:pt x="5" y="2"/>
                </a:lnTo>
                <a:lnTo>
                  <a:pt x="3" y="5"/>
                </a:lnTo>
                <a:lnTo>
                  <a:pt x="1" y="7"/>
                </a:lnTo>
                <a:lnTo>
                  <a:pt x="0" y="13"/>
                </a:lnTo>
                <a:lnTo>
                  <a:pt x="0" y="51"/>
                </a:lnTo>
                <a:lnTo>
                  <a:pt x="29" y="51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54" name="Freeform 298"/>
          <p:cNvSpPr>
            <a:spLocks/>
          </p:cNvSpPr>
          <p:nvPr/>
        </p:nvSpPr>
        <p:spPr bwMode="auto">
          <a:xfrm>
            <a:off x="4867275" y="3348038"/>
            <a:ext cx="82550" cy="39687"/>
          </a:xfrm>
          <a:custGeom>
            <a:avLst/>
            <a:gdLst>
              <a:gd name="T0" fmla="*/ 13 w 61"/>
              <a:gd name="T1" fmla="*/ 0 h 26"/>
              <a:gd name="T2" fmla="*/ 7 w 61"/>
              <a:gd name="T3" fmla="*/ 2 h 26"/>
              <a:gd name="T4" fmla="*/ 4 w 61"/>
              <a:gd name="T5" fmla="*/ 3 h 26"/>
              <a:gd name="T6" fmla="*/ 3 w 61"/>
              <a:gd name="T7" fmla="*/ 5 h 26"/>
              <a:gd name="T8" fmla="*/ 1 w 61"/>
              <a:gd name="T9" fmla="*/ 7 h 26"/>
              <a:gd name="T10" fmla="*/ 0 w 61"/>
              <a:gd name="T11" fmla="*/ 8 h 26"/>
              <a:gd name="T12" fmla="*/ 0 w 61"/>
              <a:gd name="T13" fmla="*/ 10 h 26"/>
              <a:gd name="T14" fmla="*/ 0 w 61"/>
              <a:gd name="T15" fmla="*/ 11 h 26"/>
              <a:gd name="T16" fmla="*/ 0 w 61"/>
              <a:gd name="T17" fmla="*/ 13 h 26"/>
              <a:gd name="T18" fmla="*/ 0 w 61"/>
              <a:gd name="T19" fmla="*/ 15 h 26"/>
              <a:gd name="T20" fmla="*/ 0 w 61"/>
              <a:gd name="T21" fmla="*/ 16 h 26"/>
              <a:gd name="T22" fmla="*/ 1 w 61"/>
              <a:gd name="T23" fmla="*/ 18 h 26"/>
              <a:gd name="T24" fmla="*/ 3 w 61"/>
              <a:gd name="T25" fmla="*/ 20 h 26"/>
              <a:gd name="T26" fmla="*/ 4 w 61"/>
              <a:gd name="T27" fmla="*/ 22 h 26"/>
              <a:gd name="T28" fmla="*/ 7 w 61"/>
              <a:gd name="T29" fmla="*/ 23 h 26"/>
              <a:gd name="T30" fmla="*/ 13 w 61"/>
              <a:gd name="T31" fmla="*/ 25 h 26"/>
              <a:gd name="T32" fmla="*/ 60 w 61"/>
              <a:gd name="T33" fmla="*/ 25 h 26"/>
              <a:gd name="T34" fmla="*/ 60 w 61"/>
              <a:gd name="T35" fmla="*/ 0 h 26"/>
              <a:gd name="T36" fmla="*/ 13 w 61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1" h="26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60" y="25"/>
                </a:lnTo>
                <a:lnTo>
                  <a:pt x="60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55" name="Freeform 299"/>
          <p:cNvSpPr>
            <a:spLocks/>
          </p:cNvSpPr>
          <p:nvPr/>
        </p:nvSpPr>
        <p:spPr bwMode="auto">
          <a:xfrm>
            <a:off x="4932363" y="3348038"/>
            <a:ext cx="39687" cy="38100"/>
          </a:xfrm>
          <a:custGeom>
            <a:avLst/>
            <a:gdLst>
              <a:gd name="T0" fmla="*/ 28 w 29"/>
              <a:gd name="T1" fmla="*/ 13 h 25"/>
              <a:gd name="T2" fmla="*/ 25 w 29"/>
              <a:gd name="T3" fmla="*/ 7 h 25"/>
              <a:gd name="T4" fmla="*/ 24 w 29"/>
              <a:gd name="T5" fmla="*/ 4 h 25"/>
              <a:gd name="T6" fmla="*/ 23 w 29"/>
              <a:gd name="T7" fmla="*/ 3 h 25"/>
              <a:gd name="T8" fmla="*/ 20 w 29"/>
              <a:gd name="T9" fmla="*/ 2 h 25"/>
              <a:gd name="T10" fmla="*/ 19 w 29"/>
              <a:gd name="T11" fmla="*/ 1 h 25"/>
              <a:gd name="T12" fmla="*/ 17 w 29"/>
              <a:gd name="T13" fmla="*/ 1 h 25"/>
              <a:gd name="T14" fmla="*/ 15 w 29"/>
              <a:gd name="T15" fmla="*/ 0 h 25"/>
              <a:gd name="T16" fmla="*/ 13 w 29"/>
              <a:gd name="T17" fmla="*/ 0 h 25"/>
              <a:gd name="T18" fmla="*/ 11 w 29"/>
              <a:gd name="T19" fmla="*/ 0 h 25"/>
              <a:gd name="T20" fmla="*/ 10 w 29"/>
              <a:gd name="T21" fmla="*/ 1 h 25"/>
              <a:gd name="T22" fmla="*/ 9 w 29"/>
              <a:gd name="T23" fmla="*/ 1 h 25"/>
              <a:gd name="T24" fmla="*/ 6 w 29"/>
              <a:gd name="T25" fmla="*/ 2 h 25"/>
              <a:gd name="T26" fmla="*/ 5 w 29"/>
              <a:gd name="T27" fmla="*/ 3 h 25"/>
              <a:gd name="T28" fmla="*/ 3 w 29"/>
              <a:gd name="T29" fmla="*/ 4 h 25"/>
              <a:gd name="T30" fmla="*/ 1 w 29"/>
              <a:gd name="T31" fmla="*/ 7 h 25"/>
              <a:gd name="T32" fmla="*/ 0 w 29"/>
              <a:gd name="T33" fmla="*/ 13 h 25"/>
              <a:gd name="T34" fmla="*/ 0 w 29"/>
              <a:gd name="T35" fmla="*/ 24 h 25"/>
              <a:gd name="T36" fmla="*/ 28 w 29"/>
              <a:gd name="T37" fmla="*/ 24 h 25"/>
              <a:gd name="T38" fmla="*/ 28 w 29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5">
                <a:moveTo>
                  <a:pt x="28" y="13"/>
                </a:moveTo>
                <a:lnTo>
                  <a:pt x="25" y="7"/>
                </a:lnTo>
                <a:lnTo>
                  <a:pt x="24" y="4"/>
                </a:lnTo>
                <a:lnTo>
                  <a:pt x="23" y="3"/>
                </a:lnTo>
                <a:lnTo>
                  <a:pt x="20" y="2"/>
                </a:lnTo>
                <a:lnTo>
                  <a:pt x="19" y="1"/>
                </a:lnTo>
                <a:lnTo>
                  <a:pt x="17" y="1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10" y="1"/>
                </a:lnTo>
                <a:lnTo>
                  <a:pt x="9" y="1"/>
                </a:lnTo>
                <a:lnTo>
                  <a:pt x="6" y="2"/>
                </a:lnTo>
                <a:lnTo>
                  <a:pt x="5" y="3"/>
                </a:lnTo>
                <a:lnTo>
                  <a:pt x="3" y="4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8" y="24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56" name="Freeform 300"/>
          <p:cNvSpPr>
            <a:spLocks/>
          </p:cNvSpPr>
          <p:nvPr/>
        </p:nvSpPr>
        <p:spPr bwMode="auto">
          <a:xfrm>
            <a:off x="4932363" y="3365500"/>
            <a:ext cx="50800" cy="39688"/>
          </a:xfrm>
          <a:custGeom>
            <a:avLst/>
            <a:gdLst>
              <a:gd name="T0" fmla="*/ 13 w 38"/>
              <a:gd name="T1" fmla="*/ 0 h 26"/>
              <a:gd name="T2" fmla="*/ 6 w 38"/>
              <a:gd name="T3" fmla="*/ 2 h 26"/>
              <a:gd name="T4" fmla="*/ 4 w 38"/>
              <a:gd name="T5" fmla="*/ 3 h 26"/>
              <a:gd name="T6" fmla="*/ 3 w 38"/>
              <a:gd name="T7" fmla="*/ 5 h 26"/>
              <a:gd name="T8" fmla="*/ 1 w 38"/>
              <a:gd name="T9" fmla="*/ 7 h 26"/>
              <a:gd name="T10" fmla="*/ 0 w 38"/>
              <a:gd name="T11" fmla="*/ 8 h 26"/>
              <a:gd name="T12" fmla="*/ 0 w 38"/>
              <a:gd name="T13" fmla="*/ 10 h 26"/>
              <a:gd name="T14" fmla="*/ 0 w 38"/>
              <a:gd name="T15" fmla="*/ 11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6 h 26"/>
              <a:gd name="T22" fmla="*/ 0 w 38"/>
              <a:gd name="T23" fmla="*/ 17 h 26"/>
              <a:gd name="T24" fmla="*/ 1 w 38"/>
              <a:gd name="T25" fmla="*/ 20 h 26"/>
              <a:gd name="T26" fmla="*/ 3 w 38"/>
              <a:gd name="T27" fmla="*/ 21 h 26"/>
              <a:gd name="T28" fmla="*/ 4 w 38"/>
              <a:gd name="T29" fmla="*/ 22 h 26"/>
              <a:gd name="T30" fmla="*/ 6 w 38"/>
              <a:gd name="T31" fmla="*/ 23 h 26"/>
              <a:gd name="T32" fmla="*/ 13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3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3" y="0"/>
                </a:moveTo>
                <a:lnTo>
                  <a:pt x="6" y="2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20"/>
                </a:lnTo>
                <a:lnTo>
                  <a:pt x="3" y="21"/>
                </a:lnTo>
                <a:lnTo>
                  <a:pt x="4" y="22"/>
                </a:lnTo>
                <a:lnTo>
                  <a:pt x="6" y="23"/>
                </a:lnTo>
                <a:lnTo>
                  <a:pt x="13" y="25"/>
                </a:lnTo>
                <a:lnTo>
                  <a:pt x="37" y="25"/>
                </a:lnTo>
                <a:lnTo>
                  <a:pt x="37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57" name="Freeform 301"/>
          <p:cNvSpPr>
            <a:spLocks/>
          </p:cNvSpPr>
          <p:nvPr/>
        </p:nvSpPr>
        <p:spPr bwMode="auto">
          <a:xfrm>
            <a:off x="4960938" y="3365500"/>
            <a:ext cx="41275" cy="39688"/>
          </a:xfrm>
          <a:custGeom>
            <a:avLst/>
            <a:gdLst>
              <a:gd name="T0" fmla="*/ 29 w 30"/>
              <a:gd name="T1" fmla="*/ 13 h 25"/>
              <a:gd name="T2" fmla="*/ 26 w 30"/>
              <a:gd name="T3" fmla="*/ 7 h 25"/>
              <a:gd name="T4" fmla="*/ 25 w 30"/>
              <a:gd name="T5" fmla="*/ 5 h 25"/>
              <a:gd name="T6" fmla="*/ 24 w 30"/>
              <a:gd name="T7" fmla="*/ 3 h 25"/>
              <a:gd name="T8" fmla="*/ 21 w 30"/>
              <a:gd name="T9" fmla="*/ 2 h 25"/>
              <a:gd name="T10" fmla="*/ 20 w 30"/>
              <a:gd name="T11" fmla="*/ 2 h 25"/>
              <a:gd name="T12" fmla="*/ 18 w 30"/>
              <a:gd name="T13" fmla="*/ 1 h 25"/>
              <a:gd name="T14" fmla="*/ 17 w 30"/>
              <a:gd name="T15" fmla="*/ 1 h 25"/>
              <a:gd name="T16" fmla="*/ 15 w 30"/>
              <a:gd name="T17" fmla="*/ 0 h 25"/>
              <a:gd name="T18" fmla="*/ 13 w 30"/>
              <a:gd name="T19" fmla="*/ 1 h 25"/>
              <a:gd name="T20" fmla="*/ 11 w 30"/>
              <a:gd name="T21" fmla="*/ 1 h 25"/>
              <a:gd name="T22" fmla="*/ 9 w 30"/>
              <a:gd name="T23" fmla="*/ 2 h 25"/>
              <a:gd name="T24" fmla="*/ 7 w 30"/>
              <a:gd name="T25" fmla="*/ 2 h 25"/>
              <a:gd name="T26" fmla="*/ 5 w 30"/>
              <a:gd name="T27" fmla="*/ 3 h 25"/>
              <a:gd name="T28" fmla="*/ 3 w 30"/>
              <a:gd name="T29" fmla="*/ 5 h 25"/>
              <a:gd name="T30" fmla="*/ 1 w 30"/>
              <a:gd name="T31" fmla="*/ 7 h 25"/>
              <a:gd name="T32" fmla="*/ 0 w 30"/>
              <a:gd name="T33" fmla="*/ 13 h 25"/>
              <a:gd name="T34" fmla="*/ 0 w 30"/>
              <a:gd name="T35" fmla="*/ 24 h 25"/>
              <a:gd name="T36" fmla="*/ 29 w 30"/>
              <a:gd name="T37" fmla="*/ 24 h 25"/>
              <a:gd name="T38" fmla="*/ 29 w 30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5">
                <a:moveTo>
                  <a:pt x="29" y="13"/>
                </a:moveTo>
                <a:lnTo>
                  <a:pt x="26" y="7"/>
                </a:lnTo>
                <a:lnTo>
                  <a:pt x="25" y="5"/>
                </a:lnTo>
                <a:lnTo>
                  <a:pt x="24" y="3"/>
                </a:lnTo>
                <a:lnTo>
                  <a:pt x="21" y="2"/>
                </a:lnTo>
                <a:lnTo>
                  <a:pt x="20" y="2"/>
                </a:lnTo>
                <a:lnTo>
                  <a:pt x="18" y="1"/>
                </a:lnTo>
                <a:lnTo>
                  <a:pt x="17" y="1"/>
                </a:lnTo>
                <a:lnTo>
                  <a:pt x="15" y="0"/>
                </a:lnTo>
                <a:lnTo>
                  <a:pt x="13" y="1"/>
                </a:lnTo>
                <a:lnTo>
                  <a:pt x="11" y="1"/>
                </a:lnTo>
                <a:lnTo>
                  <a:pt x="9" y="2"/>
                </a:lnTo>
                <a:lnTo>
                  <a:pt x="7" y="2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9" y="24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58" name="Freeform 302"/>
          <p:cNvSpPr>
            <a:spLocks/>
          </p:cNvSpPr>
          <p:nvPr/>
        </p:nvSpPr>
        <p:spPr bwMode="auto">
          <a:xfrm>
            <a:off x="4960938" y="3382963"/>
            <a:ext cx="115887" cy="41275"/>
          </a:xfrm>
          <a:custGeom>
            <a:avLst/>
            <a:gdLst>
              <a:gd name="T0" fmla="*/ 14 w 85"/>
              <a:gd name="T1" fmla="*/ 0 h 27"/>
              <a:gd name="T2" fmla="*/ 6 w 85"/>
              <a:gd name="T3" fmla="*/ 2 h 27"/>
              <a:gd name="T4" fmla="*/ 5 w 85"/>
              <a:gd name="T5" fmla="*/ 4 h 27"/>
              <a:gd name="T6" fmla="*/ 3 w 85"/>
              <a:gd name="T7" fmla="*/ 5 h 27"/>
              <a:gd name="T8" fmla="*/ 1 w 85"/>
              <a:gd name="T9" fmla="*/ 6 h 27"/>
              <a:gd name="T10" fmla="*/ 1 w 85"/>
              <a:gd name="T11" fmla="*/ 8 h 27"/>
              <a:gd name="T12" fmla="*/ 0 w 85"/>
              <a:gd name="T13" fmla="*/ 9 h 27"/>
              <a:gd name="T14" fmla="*/ 0 w 85"/>
              <a:gd name="T15" fmla="*/ 11 h 27"/>
              <a:gd name="T16" fmla="*/ 0 w 85"/>
              <a:gd name="T17" fmla="*/ 13 h 27"/>
              <a:gd name="T18" fmla="*/ 0 w 85"/>
              <a:gd name="T19" fmla="*/ 14 h 27"/>
              <a:gd name="T20" fmla="*/ 0 w 85"/>
              <a:gd name="T21" fmla="*/ 17 h 27"/>
              <a:gd name="T22" fmla="*/ 1 w 85"/>
              <a:gd name="T23" fmla="*/ 18 h 27"/>
              <a:gd name="T24" fmla="*/ 1 w 85"/>
              <a:gd name="T25" fmla="*/ 20 h 27"/>
              <a:gd name="T26" fmla="*/ 3 w 85"/>
              <a:gd name="T27" fmla="*/ 21 h 27"/>
              <a:gd name="T28" fmla="*/ 5 w 85"/>
              <a:gd name="T29" fmla="*/ 24 h 27"/>
              <a:gd name="T30" fmla="*/ 6 w 85"/>
              <a:gd name="T31" fmla="*/ 25 h 27"/>
              <a:gd name="T32" fmla="*/ 14 w 85"/>
              <a:gd name="T33" fmla="*/ 26 h 27"/>
              <a:gd name="T34" fmla="*/ 84 w 85"/>
              <a:gd name="T35" fmla="*/ 26 h 27"/>
              <a:gd name="T36" fmla="*/ 84 w 85"/>
              <a:gd name="T37" fmla="*/ 0 h 27"/>
              <a:gd name="T38" fmla="*/ 14 w 85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5" h="27">
                <a:moveTo>
                  <a:pt x="14" y="0"/>
                </a:moveTo>
                <a:lnTo>
                  <a:pt x="6" y="2"/>
                </a:lnTo>
                <a:lnTo>
                  <a:pt x="5" y="4"/>
                </a:lnTo>
                <a:lnTo>
                  <a:pt x="3" y="5"/>
                </a:lnTo>
                <a:lnTo>
                  <a:pt x="1" y="6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7"/>
                </a:lnTo>
                <a:lnTo>
                  <a:pt x="1" y="18"/>
                </a:lnTo>
                <a:lnTo>
                  <a:pt x="1" y="20"/>
                </a:lnTo>
                <a:lnTo>
                  <a:pt x="3" y="21"/>
                </a:lnTo>
                <a:lnTo>
                  <a:pt x="5" y="24"/>
                </a:lnTo>
                <a:lnTo>
                  <a:pt x="6" y="25"/>
                </a:lnTo>
                <a:lnTo>
                  <a:pt x="14" y="26"/>
                </a:lnTo>
                <a:lnTo>
                  <a:pt x="84" y="26"/>
                </a:lnTo>
                <a:lnTo>
                  <a:pt x="84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59" name="Freeform 303"/>
          <p:cNvSpPr>
            <a:spLocks/>
          </p:cNvSpPr>
          <p:nvPr/>
        </p:nvSpPr>
        <p:spPr bwMode="auto">
          <a:xfrm>
            <a:off x="5057775" y="3382963"/>
            <a:ext cx="39688" cy="77787"/>
          </a:xfrm>
          <a:custGeom>
            <a:avLst/>
            <a:gdLst>
              <a:gd name="T0" fmla="*/ 28 w 29"/>
              <a:gd name="T1" fmla="*/ 13 h 51"/>
              <a:gd name="T2" fmla="*/ 25 w 29"/>
              <a:gd name="T3" fmla="*/ 7 h 51"/>
              <a:gd name="T4" fmla="*/ 24 w 29"/>
              <a:gd name="T5" fmla="*/ 5 h 51"/>
              <a:gd name="T6" fmla="*/ 23 w 29"/>
              <a:gd name="T7" fmla="*/ 2 h 51"/>
              <a:gd name="T8" fmla="*/ 22 w 29"/>
              <a:gd name="T9" fmla="*/ 2 h 51"/>
              <a:gd name="T10" fmla="*/ 19 w 29"/>
              <a:gd name="T11" fmla="*/ 1 h 51"/>
              <a:gd name="T12" fmla="*/ 18 w 29"/>
              <a:gd name="T13" fmla="*/ 1 h 51"/>
              <a:gd name="T14" fmla="*/ 17 w 29"/>
              <a:gd name="T15" fmla="*/ 0 h 51"/>
              <a:gd name="T16" fmla="*/ 14 w 29"/>
              <a:gd name="T17" fmla="*/ 0 h 51"/>
              <a:gd name="T18" fmla="*/ 13 w 29"/>
              <a:gd name="T19" fmla="*/ 0 h 51"/>
              <a:gd name="T20" fmla="*/ 10 w 29"/>
              <a:gd name="T21" fmla="*/ 1 h 51"/>
              <a:gd name="T22" fmla="*/ 9 w 29"/>
              <a:gd name="T23" fmla="*/ 1 h 51"/>
              <a:gd name="T24" fmla="*/ 8 w 29"/>
              <a:gd name="T25" fmla="*/ 2 h 51"/>
              <a:gd name="T26" fmla="*/ 6 w 29"/>
              <a:gd name="T27" fmla="*/ 2 h 51"/>
              <a:gd name="T28" fmla="*/ 4 w 29"/>
              <a:gd name="T29" fmla="*/ 5 h 51"/>
              <a:gd name="T30" fmla="*/ 3 w 29"/>
              <a:gd name="T31" fmla="*/ 7 h 51"/>
              <a:gd name="T32" fmla="*/ 0 w 29"/>
              <a:gd name="T33" fmla="*/ 13 h 51"/>
              <a:gd name="T34" fmla="*/ 0 w 29"/>
              <a:gd name="T35" fmla="*/ 50 h 51"/>
              <a:gd name="T36" fmla="*/ 28 w 29"/>
              <a:gd name="T37" fmla="*/ 50 h 51"/>
              <a:gd name="T38" fmla="*/ 28 w 29"/>
              <a:gd name="T39" fmla="*/ 1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51">
                <a:moveTo>
                  <a:pt x="28" y="13"/>
                </a:moveTo>
                <a:lnTo>
                  <a:pt x="25" y="7"/>
                </a:lnTo>
                <a:lnTo>
                  <a:pt x="24" y="5"/>
                </a:lnTo>
                <a:lnTo>
                  <a:pt x="23" y="2"/>
                </a:lnTo>
                <a:lnTo>
                  <a:pt x="22" y="2"/>
                </a:lnTo>
                <a:lnTo>
                  <a:pt x="19" y="1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lnTo>
                  <a:pt x="13" y="0"/>
                </a:lnTo>
                <a:lnTo>
                  <a:pt x="10" y="1"/>
                </a:lnTo>
                <a:lnTo>
                  <a:pt x="9" y="1"/>
                </a:lnTo>
                <a:lnTo>
                  <a:pt x="8" y="2"/>
                </a:lnTo>
                <a:lnTo>
                  <a:pt x="6" y="2"/>
                </a:lnTo>
                <a:lnTo>
                  <a:pt x="4" y="5"/>
                </a:lnTo>
                <a:lnTo>
                  <a:pt x="3" y="7"/>
                </a:lnTo>
                <a:lnTo>
                  <a:pt x="0" y="13"/>
                </a:lnTo>
                <a:lnTo>
                  <a:pt x="0" y="50"/>
                </a:lnTo>
                <a:lnTo>
                  <a:pt x="28" y="50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60" name="Freeform 304"/>
          <p:cNvSpPr>
            <a:spLocks/>
          </p:cNvSpPr>
          <p:nvPr/>
        </p:nvSpPr>
        <p:spPr bwMode="auto">
          <a:xfrm>
            <a:off x="5057775" y="3438525"/>
            <a:ext cx="50800" cy="39688"/>
          </a:xfrm>
          <a:custGeom>
            <a:avLst/>
            <a:gdLst>
              <a:gd name="T0" fmla="*/ 14 w 38"/>
              <a:gd name="T1" fmla="*/ 0 h 26"/>
              <a:gd name="T2" fmla="*/ 8 w 38"/>
              <a:gd name="T3" fmla="*/ 1 h 26"/>
              <a:gd name="T4" fmla="*/ 5 w 38"/>
              <a:gd name="T5" fmla="*/ 3 h 26"/>
              <a:gd name="T6" fmla="*/ 3 w 38"/>
              <a:gd name="T7" fmla="*/ 5 h 26"/>
              <a:gd name="T8" fmla="*/ 3 w 38"/>
              <a:gd name="T9" fmla="*/ 7 h 26"/>
              <a:gd name="T10" fmla="*/ 1 w 38"/>
              <a:gd name="T11" fmla="*/ 8 h 26"/>
              <a:gd name="T12" fmla="*/ 0 w 38"/>
              <a:gd name="T13" fmla="*/ 10 h 26"/>
              <a:gd name="T14" fmla="*/ 0 w 38"/>
              <a:gd name="T15" fmla="*/ 11 h 26"/>
              <a:gd name="T16" fmla="*/ 0 w 38"/>
              <a:gd name="T17" fmla="*/ 14 h 26"/>
              <a:gd name="T18" fmla="*/ 0 w 38"/>
              <a:gd name="T19" fmla="*/ 16 h 26"/>
              <a:gd name="T20" fmla="*/ 1 w 38"/>
              <a:gd name="T21" fmla="*/ 17 h 26"/>
              <a:gd name="T22" fmla="*/ 3 w 38"/>
              <a:gd name="T23" fmla="*/ 19 h 26"/>
              <a:gd name="T24" fmla="*/ 3 w 38"/>
              <a:gd name="T25" fmla="*/ 20 h 26"/>
              <a:gd name="T26" fmla="*/ 5 w 38"/>
              <a:gd name="T27" fmla="*/ 22 h 26"/>
              <a:gd name="T28" fmla="*/ 8 w 38"/>
              <a:gd name="T29" fmla="*/ 24 h 26"/>
              <a:gd name="T30" fmla="*/ 14 w 38"/>
              <a:gd name="T31" fmla="*/ 25 h 26"/>
              <a:gd name="T32" fmla="*/ 37 w 38"/>
              <a:gd name="T33" fmla="*/ 25 h 26"/>
              <a:gd name="T34" fmla="*/ 37 w 38"/>
              <a:gd name="T35" fmla="*/ 0 h 26"/>
              <a:gd name="T36" fmla="*/ 14 w 38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61" name="Freeform 305"/>
          <p:cNvSpPr>
            <a:spLocks/>
          </p:cNvSpPr>
          <p:nvPr/>
        </p:nvSpPr>
        <p:spPr bwMode="auto">
          <a:xfrm>
            <a:off x="5087938" y="3438525"/>
            <a:ext cx="41275" cy="73025"/>
          </a:xfrm>
          <a:custGeom>
            <a:avLst/>
            <a:gdLst>
              <a:gd name="T0" fmla="*/ 29 w 30"/>
              <a:gd name="T1" fmla="*/ 13 h 48"/>
              <a:gd name="T2" fmla="*/ 26 w 30"/>
              <a:gd name="T3" fmla="*/ 7 h 48"/>
              <a:gd name="T4" fmla="*/ 25 w 30"/>
              <a:gd name="T5" fmla="*/ 4 h 48"/>
              <a:gd name="T6" fmla="*/ 23 w 30"/>
              <a:gd name="T7" fmla="*/ 3 h 48"/>
              <a:gd name="T8" fmla="*/ 21 w 30"/>
              <a:gd name="T9" fmla="*/ 1 h 48"/>
              <a:gd name="T10" fmla="*/ 19 w 30"/>
              <a:gd name="T11" fmla="*/ 1 h 48"/>
              <a:gd name="T12" fmla="*/ 18 w 30"/>
              <a:gd name="T13" fmla="*/ 1 h 48"/>
              <a:gd name="T14" fmla="*/ 16 w 30"/>
              <a:gd name="T15" fmla="*/ 0 h 48"/>
              <a:gd name="T16" fmla="*/ 14 w 30"/>
              <a:gd name="T17" fmla="*/ 0 h 48"/>
              <a:gd name="T18" fmla="*/ 13 w 30"/>
              <a:gd name="T19" fmla="*/ 0 h 48"/>
              <a:gd name="T20" fmla="*/ 10 w 30"/>
              <a:gd name="T21" fmla="*/ 1 h 48"/>
              <a:gd name="T22" fmla="*/ 9 w 30"/>
              <a:gd name="T23" fmla="*/ 1 h 48"/>
              <a:gd name="T24" fmla="*/ 6 w 30"/>
              <a:gd name="T25" fmla="*/ 1 h 48"/>
              <a:gd name="T26" fmla="*/ 6 w 30"/>
              <a:gd name="T27" fmla="*/ 3 h 48"/>
              <a:gd name="T28" fmla="*/ 4 w 30"/>
              <a:gd name="T29" fmla="*/ 4 h 48"/>
              <a:gd name="T30" fmla="*/ 3 w 30"/>
              <a:gd name="T31" fmla="*/ 7 h 48"/>
              <a:gd name="T32" fmla="*/ 0 w 30"/>
              <a:gd name="T33" fmla="*/ 13 h 48"/>
              <a:gd name="T34" fmla="*/ 0 w 30"/>
              <a:gd name="T35" fmla="*/ 47 h 48"/>
              <a:gd name="T36" fmla="*/ 29 w 30"/>
              <a:gd name="T37" fmla="*/ 47 h 48"/>
              <a:gd name="T38" fmla="*/ 29 w 30"/>
              <a:gd name="T39" fmla="*/ 13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48">
                <a:moveTo>
                  <a:pt x="29" y="13"/>
                </a:moveTo>
                <a:lnTo>
                  <a:pt x="26" y="7"/>
                </a:lnTo>
                <a:lnTo>
                  <a:pt x="25" y="4"/>
                </a:lnTo>
                <a:lnTo>
                  <a:pt x="23" y="3"/>
                </a:lnTo>
                <a:lnTo>
                  <a:pt x="21" y="1"/>
                </a:lnTo>
                <a:lnTo>
                  <a:pt x="19" y="1"/>
                </a:lnTo>
                <a:lnTo>
                  <a:pt x="18" y="1"/>
                </a:lnTo>
                <a:lnTo>
                  <a:pt x="16" y="0"/>
                </a:lnTo>
                <a:lnTo>
                  <a:pt x="14" y="0"/>
                </a:lnTo>
                <a:lnTo>
                  <a:pt x="13" y="0"/>
                </a:lnTo>
                <a:lnTo>
                  <a:pt x="10" y="1"/>
                </a:lnTo>
                <a:lnTo>
                  <a:pt x="9" y="1"/>
                </a:lnTo>
                <a:lnTo>
                  <a:pt x="6" y="1"/>
                </a:lnTo>
                <a:lnTo>
                  <a:pt x="6" y="3"/>
                </a:lnTo>
                <a:lnTo>
                  <a:pt x="4" y="4"/>
                </a:lnTo>
                <a:lnTo>
                  <a:pt x="3" y="7"/>
                </a:lnTo>
                <a:lnTo>
                  <a:pt x="0" y="13"/>
                </a:lnTo>
                <a:lnTo>
                  <a:pt x="0" y="47"/>
                </a:lnTo>
                <a:lnTo>
                  <a:pt x="29" y="47"/>
                </a:lnTo>
                <a:lnTo>
                  <a:pt x="29" y="13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62" name="Freeform 306"/>
          <p:cNvSpPr>
            <a:spLocks/>
          </p:cNvSpPr>
          <p:nvPr/>
        </p:nvSpPr>
        <p:spPr bwMode="auto">
          <a:xfrm>
            <a:off x="5087938" y="3492500"/>
            <a:ext cx="147637" cy="39688"/>
          </a:xfrm>
          <a:custGeom>
            <a:avLst/>
            <a:gdLst>
              <a:gd name="T0" fmla="*/ 14 w 108"/>
              <a:gd name="T1" fmla="*/ 0 h 26"/>
              <a:gd name="T2" fmla="*/ 8 w 108"/>
              <a:gd name="T3" fmla="*/ 1 h 26"/>
              <a:gd name="T4" fmla="*/ 5 w 108"/>
              <a:gd name="T5" fmla="*/ 3 h 26"/>
              <a:gd name="T6" fmla="*/ 3 w 108"/>
              <a:gd name="T7" fmla="*/ 5 h 26"/>
              <a:gd name="T8" fmla="*/ 3 w 108"/>
              <a:gd name="T9" fmla="*/ 7 h 26"/>
              <a:gd name="T10" fmla="*/ 1 w 108"/>
              <a:gd name="T11" fmla="*/ 8 h 26"/>
              <a:gd name="T12" fmla="*/ 0 w 108"/>
              <a:gd name="T13" fmla="*/ 10 h 26"/>
              <a:gd name="T14" fmla="*/ 0 w 108"/>
              <a:gd name="T15" fmla="*/ 11 h 26"/>
              <a:gd name="T16" fmla="*/ 0 w 108"/>
              <a:gd name="T17" fmla="*/ 13 h 26"/>
              <a:gd name="T18" fmla="*/ 0 w 108"/>
              <a:gd name="T19" fmla="*/ 14 h 26"/>
              <a:gd name="T20" fmla="*/ 0 w 108"/>
              <a:gd name="T21" fmla="*/ 16 h 26"/>
              <a:gd name="T22" fmla="*/ 1 w 108"/>
              <a:gd name="T23" fmla="*/ 17 h 26"/>
              <a:gd name="T24" fmla="*/ 3 w 108"/>
              <a:gd name="T25" fmla="*/ 19 h 26"/>
              <a:gd name="T26" fmla="*/ 3 w 108"/>
              <a:gd name="T27" fmla="*/ 20 h 26"/>
              <a:gd name="T28" fmla="*/ 5 w 108"/>
              <a:gd name="T29" fmla="*/ 22 h 26"/>
              <a:gd name="T30" fmla="*/ 8 w 108"/>
              <a:gd name="T31" fmla="*/ 24 h 26"/>
              <a:gd name="T32" fmla="*/ 14 w 108"/>
              <a:gd name="T33" fmla="*/ 25 h 26"/>
              <a:gd name="T34" fmla="*/ 107 w 108"/>
              <a:gd name="T35" fmla="*/ 25 h 26"/>
              <a:gd name="T36" fmla="*/ 107 w 108"/>
              <a:gd name="T37" fmla="*/ 0 h 26"/>
              <a:gd name="T38" fmla="*/ 14 w 10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8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07" y="25"/>
                </a:lnTo>
                <a:lnTo>
                  <a:pt x="107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63" name="Freeform 307"/>
          <p:cNvSpPr>
            <a:spLocks/>
          </p:cNvSpPr>
          <p:nvPr/>
        </p:nvSpPr>
        <p:spPr bwMode="auto">
          <a:xfrm>
            <a:off x="5214938" y="3492500"/>
            <a:ext cx="39687" cy="55563"/>
          </a:xfrm>
          <a:custGeom>
            <a:avLst/>
            <a:gdLst>
              <a:gd name="T0" fmla="*/ 28 w 29"/>
              <a:gd name="T1" fmla="*/ 12 h 37"/>
              <a:gd name="T2" fmla="*/ 25 w 29"/>
              <a:gd name="T3" fmla="*/ 7 h 37"/>
              <a:gd name="T4" fmla="*/ 24 w 29"/>
              <a:gd name="T5" fmla="*/ 5 h 37"/>
              <a:gd name="T6" fmla="*/ 22 w 29"/>
              <a:gd name="T7" fmla="*/ 3 h 37"/>
              <a:gd name="T8" fmla="*/ 20 w 29"/>
              <a:gd name="T9" fmla="*/ 1 h 37"/>
              <a:gd name="T10" fmla="*/ 18 w 29"/>
              <a:gd name="T11" fmla="*/ 1 h 37"/>
              <a:gd name="T12" fmla="*/ 15 w 29"/>
              <a:gd name="T13" fmla="*/ 1 h 37"/>
              <a:gd name="T14" fmla="*/ 14 w 29"/>
              <a:gd name="T15" fmla="*/ 0 h 37"/>
              <a:gd name="T16" fmla="*/ 11 w 29"/>
              <a:gd name="T17" fmla="*/ 1 h 37"/>
              <a:gd name="T18" fmla="*/ 10 w 29"/>
              <a:gd name="T19" fmla="*/ 1 h 37"/>
              <a:gd name="T20" fmla="*/ 8 w 29"/>
              <a:gd name="T21" fmla="*/ 1 h 37"/>
              <a:gd name="T22" fmla="*/ 6 w 29"/>
              <a:gd name="T23" fmla="*/ 1 h 37"/>
              <a:gd name="T24" fmla="*/ 5 w 29"/>
              <a:gd name="T25" fmla="*/ 3 h 37"/>
              <a:gd name="T26" fmla="*/ 3 w 29"/>
              <a:gd name="T27" fmla="*/ 5 h 37"/>
              <a:gd name="T28" fmla="*/ 1 w 29"/>
              <a:gd name="T29" fmla="*/ 7 h 37"/>
              <a:gd name="T30" fmla="*/ 0 w 29"/>
              <a:gd name="T31" fmla="*/ 12 h 37"/>
              <a:gd name="T32" fmla="*/ 0 w 29"/>
              <a:gd name="T33" fmla="*/ 36 h 37"/>
              <a:gd name="T34" fmla="*/ 28 w 29"/>
              <a:gd name="T35" fmla="*/ 36 h 37"/>
              <a:gd name="T36" fmla="*/ 28 w 29"/>
              <a:gd name="T37" fmla="*/ 1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" h="37">
                <a:moveTo>
                  <a:pt x="28" y="12"/>
                </a:moveTo>
                <a:lnTo>
                  <a:pt x="25" y="7"/>
                </a:lnTo>
                <a:lnTo>
                  <a:pt x="24" y="5"/>
                </a:lnTo>
                <a:lnTo>
                  <a:pt x="22" y="3"/>
                </a:lnTo>
                <a:lnTo>
                  <a:pt x="20" y="1"/>
                </a:lnTo>
                <a:lnTo>
                  <a:pt x="18" y="1"/>
                </a:lnTo>
                <a:lnTo>
                  <a:pt x="15" y="1"/>
                </a:lnTo>
                <a:lnTo>
                  <a:pt x="14" y="0"/>
                </a:lnTo>
                <a:lnTo>
                  <a:pt x="11" y="1"/>
                </a:lnTo>
                <a:lnTo>
                  <a:pt x="10" y="1"/>
                </a:lnTo>
                <a:lnTo>
                  <a:pt x="8" y="1"/>
                </a:lnTo>
                <a:lnTo>
                  <a:pt x="6" y="1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0" y="12"/>
                </a:lnTo>
                <a:lnTo>
                  <a:pt x="0" y="36"/>
                </a:lnTo>
                <a:lnTo>
                  <a:pt x="28" y="36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64" name="Freeform 308"/>
          <p:cNvSpPr>
            <a:spLocks/>
          </p:cNvSpPr>
          <p:nvPr/>
        </p:nvSpPr>
        <p:spPr bwMode="auto">
          <a:xfrm>
            <a:off x="5214938" y="3529013"/>
            <a:ext cx="52387" cy="39687"/>
          </a:xfrm>
          <a:custGeom>
            <a:avLst/>
            <a:gdLst>
              <a:gd name="T0" fmla="*/ 14 w 38"/>
              <a:gd name="T1" fmla="*/ 0 h 26"/>
              <a:gd name="T2" fmla="*/ 6 w 38"/>
              <a:gd name="T3" fmla="*/ 1 h 26"/>
              <a:gd name="T4" fmla="*/ 5 w 38"/>
              <a:gd name="T5" fmla="*/ 3 h 26"/>
              <a:gd name="T6" fmla="*/ 3 w 38"/>
              <a:gd name="T7" fmla="*/ 5 h 26"/>
              <a:gd name="T8" fmla="*/ 1 w 38"/>
              <a:gd name="T9" fmla="*/ 7 h 26"/>
              <a:gd name="T10" fmla="*/ 1 w 38"/>
              <a:gd name="T11" fmla="*/ 8 h 26"/>
              <a:gd name="T12" fmla="*/ 0 w 38"/>
              <a:gd name="T13" fmla="*/ 9 h 26"/>
              <a:gd name="T14" fmla="*/ 0 w 38"/>
              <a:gd name="T15" fmla="*/ 11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6 h 26"/>
              <a:gd name="T22" fmla="*/ 1 w 38"/>
              <a:gd name="T23" fmla="*/ 17 h 26"/>
              <a:gd name="T24" fmla="*/ 1 w 38"/>
              <a:gd name="T25" fmla="*/ 18 h 26"/>
              <a:gd name="T26" fmla="*/ 3 w 38"/>
              <a:gd name="T27" fmla="*/ 20 h 26"/>
              <a:gd name="T28" fmla="*/ 5 w 38"/>
              <a:gd name="T29" fmla="*/ 22 h 26"/>
              <a:gd name="T30" fmla="*/ 6 w 38"/>
              <a:gd name="T31" fmla="*/ 24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6" y="1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3" y="20"/>
                </a:lnTo>
                <a:lnTo>
                  <a:pt x="5" y="22"/>
                </a:lnTo>
                <a:lnTo>
                  <a:pt x="6" y="24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65" name="Freeform 309"/>
          <p:cNvSpPr>
            <a:spLocks/>
          </p:cNvSpPr>
          <p:nvPr/>
        </p:nvSpPr>
        <p:spPr bwMode="auto">
          <a:xfrm>
            <a:off x="5246688" y="3529013"/>
            <a:ext cx="41275" cy="38100"/>
          </a:xfrm>
          <a:custGeom>
            <a:avLst/>
            <a:gdLst>
              <a:gd name="T0" fmla="*/ 29 w 30"/>
              <a:gd name="T1" fmla="*/ 13 h 25"/>
              <a:gd name="T2" fmla="*/ 26 w 30"/>
              <a:gd name="T3" fmla="*/ 7 h 25"/>
              <a:gd name="T4" fmla="*/ 25 w 30"/>
              <a:gd name="T5" fmla="*/ 3 h 25"/>
              <a:gd name="T6" fmla="*/ 24 w 30"/>
              <a:gd name="T7" fmla="*/ 3 h 25"/>
              <a:gd name="T8" fmla="*/ 22 w 30"/>
              <a:gd name="T9" fmla="*/ 1 h 25"/>
              <a:gd name="T10" fmla="*/ 20 w 30"/>
              <a:gd name="T11" fmla="*/ 1 h 25"/>
              <a:gd name="T12" fmla="*/ 18 w 30"/>
              <a:gd name="T13" fmla="*/ 0 h 25"/>
              <a:gd name="T14" fmla="*/ 16 w 30"/>
              <a:gd name="T15" fmla="*/ 0 h 25"/>
              <a:gd name="T16" fmla="*/ 15 w 30"/>
              <a:gd name="T17" fmla="*/ 0 h 25"/>
              <a:gd name="T18" fmla="*/ 12 w 30"/>
              <a:gd name="T19" fmla="*/ 0 h 25"/>
              <a:gd name="T20" fmla="*/ 11 w 30"/>
              <a:gd name="T21" fmla="*/ 0 h 25"/>
              <a:gd name="T22" fmla="*/ 8 w 30"/>
              <a:gd name="T23" fmla="*/ 1 h 25"/>
              <a:gd name="T24" fmla="*/ 7 w 30"/>
              <a:gd name="T25" fmla="*/ 1 h 25"/>
              <a:gd name="T26" fmla="*/ 5 w 30"/>
              <a:gd name="T27" fmla="*/ 3 h 25"/>
              <a:gd name="T28" fmla="*/ 3 w 30"/>
              <a:gd name="T29" fmla="*/ 3 h 25"/>
              <a:gd name="T30" fmla="*/ 1 w 30"/>
              <a:gd name="T31" fmla="*/ 7 h 25"/>
              <a:gd name="T32" fmla="*/ 0 w 30"/>
              <a:gd name="T33" fmla="*/ 13 h 25"/>
              <a:gd name="T34" fmla="*/ 0 w 30"/>
              <a:gd name="T35" fmla="*/ 24 h 25"/>
              <a:gd name="T36" fmla="*/ 29 w 30"/>
              <a:gd name="T37" fmla="*/ 24 h 25"/>
              <a:gd name="T38" fmla="*/ 29 w 30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5">
                <a:moveTo>
                  <a:pt x="29" y="13"/>
                </a:moveTo>
                <a:lnTo>
                  <a:pt x="26" y="7"/>
                </a:lnTo>
                <a:lnTo>
                  <a:pt x="25" y="3"/>
                </a:lnTo>
                <a:lnTo>
                  <a:pt x="24" y="3"/>
                </a:lnTo>
                <a:lnTo>
                  <a:pt x="22" y="1"/>
                </a:lnTo>
                <a:lnTo>
                  <a:pt x="20" y="1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8" y="1"/>
                </a:lnTo>
                <a:lnTo>
                  <a:pt x="7" y="1"/>
                </a:lnTo>
                <a:lnTo>
                  <a:pt x="5" y="3"/>
                </a:lnTo>
                <a:lnTo>
                  <a:pt x="3" y="3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9" y="24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66" name="Freeform 310"/>
          <p:cNvSpPr>
            <a:spLocks/>
          </p:cNvSpPr>
          <p:nvPr/>
        </p:nvSpPr>
        <p:spPr bwMode="auto">
          <a:xfrm>
            <a:off x="5246688" y="3546475"/>
            <a:ext cx="82550" cy="39688"/>
          </a:xfrm>
          <a:custGeom>
            <a:avLst/>
            <a:gdLst>
              <a:gd name="T0" fmla="*/ 14 w 61"/>
              <a:gd name="T1" fmla="*/ 0 h 26"/>
              <a:gd name="T2" fmla="*/ 6 w 61"/>
              <a:gd name="T3" fmla="*/ 1 h 26"/>
              <a:gd name="T4" fmla="*/ 5 w 61"/>
              <a:gd name="T5" fmla="*/ 3 h 26"/>
              <a:gd name="T6" fmla="*/ 3 w 61"/>
              <a:gd name="T7" fmla="*/ 5 h 26"/>
              <a:gd name="T8" fmla="*/ 1 w 61"/>
              <a:gd name="T9" fmla="*/ 7 h 26"/>
              <a:gd name="T10" fmla="*/ 1 w 61"/>
              <a:gd name="T11" fmla="*/ 8 h 26"/>
              <a:gd name="T12" fmla="*/ 0 w 61"/>
              <a:gd name="T13" fmla="*/ 10 h 26"/>
              <a:gd name="T14" fmla="*/ 0 w 61"/>
              <a:gd name="T15" fmla="*/ 11 h 26"/>
              <a:gd name="T16" fmla="*/ 0 w 61"/>
              <a:gd name="T17" fmla="*/ 13 h 26"/>
              <a:gd name="T18" fmla="*/ 0 w 61"/>
              <a:gd name="T19" fmla="*/ 15 h 26"/>
              <a:gd name="T20" fmla="*/ 0 w 61"/>
              <a:gd name="T21" fmla="*/ 16 h 26"/>
              <a:gd name="T22" fmla="*/ 1 w 61"/>
              <a:gd name="T23" fmla="*/ 18 h 26"/>
              <a:gd name="T24" fmla="*/ 1 w 61"/>
              <a:gd name="T25" fmla="*/ 19 h 26"/>
              <a:gd name="T26" fmla="*/ 3 w 61"/>
              <a:gd name="T27" fmla="*/ 20 h 26"/>
              <a:gd name="T28" fmla="*/ 5 w 61"/>
              <a:gd name="T29" fmla="*/ 22 h 26"/>
              <a:gd name="T30" fmla="*/ 6 w 61"/>
              <a:gd name="T31" fmla="*/ 24 h 26"/>
              <a:gd name="T32" fmla="*/ 14 w 61"/>
              <a:gd name="T33" fmla="*/ 25 h 26"/>
              <a:gd name="T34" fmla="*/ 60 w 61"/>
              <a:gd name="T35" fmla="*/ 25 h 26"/>
              <a:gd name="T36" fmla="*/ 60 w 61"/>
              <a:gd name="T37" fmla="*/ 0 h 26"/>
              <a:gd name="T38" fmla="*/ 14 w 61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1" h="26">
                <a:moveTo>
                  <a:pt x="14" y="0"/>
                </a:moveTo>
                <a:lnTo>
                  <a:pt x="6" y="1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3" y="20"/>
                </a:lnTo>
                <a:lnTo>
                  <a:pt x="5" y="22"/>
                </a:lnTo>
                <a:lnTo>
                  <a:pt x="6" y="24"/>
                </a:lnTo>
                <a:lnTo>
                  <a:pt x="14" y="25"/>
                </a:lnTo>
                <a:lnTo>
                  <a:pt x="60" y="25"/>
                </a:lnTo>
                <a:lnTo>
                  <a:pt x="60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67" name="Freeform 311"/>
          <p:cNvSpPr>
            <a:spLocks/>
          </p:cNvSpPr>
          <p:nvPr/>
        </p:nvSpPr>
        <p:spPr bwMode="auto">
          <a:xfrm>
            <a:off x="5310188" y="3546475"/>
            <a:ext cx="41275" cy="39688"/>
          </a:xfrm>
          <a:custGeom>
            <a:avLst/>
            <a:gdLst>
              <a:gd name="T0" fmla="*/ 29 w 30"/>
              <a:gd name="T1" fmla="*/ 13 h 26"/>
              <a:gd name="T2" fmla="*/ 28 w 30"/>
              <a:gd name="T3" fmla="*/ 7 h 26"/>
              <a:gd name="T4" fmla="*/ 25 w 30"/>
              <a:gd name="T5" fmla="*/ 5 h 26"/>
              <a:gd name="T6" fmla="*/ 24 w 30"/>
              <a:gd name="T7" fmla="*/ 3 h 26"/>
              <a:gd name="T8" fmla="*/ 22 w 30"/>
              <a:gd name="T9" fmla="*/ 1 h 26"/>
              <a:gd name="T10" fmla="*/ 20 w 30"/>
              <a:gd name="T11" fmla="*/ 1 h 26"/>
              <a:gd name="T12" fmla="*/ 18 w 30"/>
              <a:gd name="T13" fmla="*/ 1 h 26"/>
              <a:gd name="T14" fmla="*/ 16 w 30"/>
              <a:gd name="T15" fmla="*/ 1 h 26"/>
              <a:gd name="T16" fmla="*/ 15 w 30"/>
              <a:gd name="T17" fmla="*/ 0 h 26"/>
              <a:gd name="T18" fmla="*/ 12 w 30"/>
              <a:gd name="T19" fmla="*/ 1 h 26"/>
              <a:gd name="T20" fmla="*/ 11 w 30"/>
              <a:gd name="T21" fmla="*/ 1 h 26"/>
              <a:gd name="T22" fmla="*/ 8 w 30"/>
              <a:gd name="T23" fmla="*/ 1 h 26"/>
              <a:gd name="T24" fmla="*/ 7 w 30"/>
              <a:gd name="T25" fmla="*/ 1 h 26"/>
              <a:gd name="T26" fmla="*/ 5 w 30"/>
              <a:gd name="T27" fmla="*/ 3 h 26"/>
              <a:gd name="T28" fmla="*/ 4 w 30"/>
              <a:gd name="T29" fmla="*/ 5 h 26"/>
              <a:gd name="T30" fmla="*/ 1 w 30"/>
              <a:gd name="T31" fmla="*/ 7 h 26"/>
              <a:gd name="T32" fmla="*/ 0 w 30"/>
              <a:gd name="T33" fmla="*/ 13 h 26"/>
              <a:gd name="T34" fmla="*/ 0 w 30"/>
              <a:gd name="T35" fmla="*/ 25 h 26"/>
              <a:gd name="T36" fmla="*/ 29 w 30"/>
              <a:gd name="T37" fmla="*/ 25 h 26"/>
              <a:gd name="T38" fmla="*/ 29 w 30"/>
              <a:gd name="T39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6">
                <a:moveTo>
                  <a:pt x="29" y="13"/>
                </a:moveTo>
                <a:lnTo>
                  <a:pt x="28" y="7"/>
                </a:lnTo>
                <a:lnTo>
                  <a:pt x="25" y="5"/>
                </a:lnTo>
                <a:lnTo>
                  <a:pt x="24" y="3"/>
                </a:lnTo>
                <a:lnTo>
                  <a:pt x="22" y="1"/>
                </a:lnTo>
                <a:lnTo>
                  <a:pt x="20" y="1"/>
                </a:lnTo>
                <a:lnTo>
                  <a:pt x="18" y="1"/>
                </a:lnTo>
                <a:lnTo>
                  <a:pt x="16" y="1"/>
                </a:lnTo>
                <a:lnTo>
                  <a:pt x="15" y="0"/>
                </a:lnTo>
                <a:lnTo>
                  <a:pt x="12" y="1"/>
                </a:lnTo>
                <a:lnTo>
                  <a:pt x="11" y="1"/>
                </a:lnTo>
                <a:lnTo>
                  <a:pt x="8" y="1"/>
                </a:lnTo>
                <a:lnTo>
                  <a:pt x="7" y="1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0" y="13"/>
                </a:lnTo>
                <a:lnTo>
                  <a:pt x="0" y="25"/>
                </a:lnTo>
                <a:lnTo>
                  <a:pt x="29" y="25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68" name="Freeform 312"/>
          <p:cNvSpPr>
            <a:spLocks/>
          </p:cNvSpPr>
          <p:nvPr/>
        </p:nvSpPr>
        <p:spPr bwMode="auto">
          <a:xfrm>
            <a:off x="5310188" y="3565525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5 w 15"/>
              <a:gd name="T5" fmla="*/ 3 h 25"/>
              <a:gd name="T6" fmla="*/ 3 w 15"/>
              <a:gd name="T7" fmla="*/ 4 h 25"/>
              <a:gd name="T8" fmla="*/ 1 w 15"/>
              <a:gd name="T9" fmla="*/ 5 h 25"/>
              <a:gd name="T10" fmla="*/ 1 w 15"/>
              <a:gd name="T11" fmla="*/ 7 h 25"/>
              <a:gd name="T12" fmla="*/ 1 w 15"/>
              <a:gd name="T13" fmla="*/ 9 h 25"/>
              <a:gd name="T14" fmla="*/ 0 w 15"/>
              <a:gd name="T15" fmla="*/ 10 h 25"/>
              <a:gd name="T16" fmla="*/ 0 w 15"/>
              <a:gd name="T17" fmla="*/ 12 h 25"/>
              <a:gd name="T18" fmla="*/ 0 w 15"/>
              <a:gd name="T19" fmla="*/ 13 h 25"/>
              <a:gd name="T20" fmla="*/ 1 w 15"/>
              <a:gd name="T21" fmla="*/ 14 h 25"/>
              <a:gd name="T22" fmla="*/ 1 w 15"/>
              <a:gd name="T23" fmla="*/ 16 h 25"/>
              <a:gd name="T24" fmla="*/ 1 w 15"/>
              <a:gd name="T25" fmla="*/ 17 h 25"/>
              <a:gd name="T26" fmla="*/ 3 w 15"/>
              <a:gd name="T27" fmla="*/ 20 h 25"/>
              <a:gd name="T28" fmla="*/ 5 w 15"/>
              <a:gd name="T29" fmla="*/ 21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1" y="5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69" name="Freeform 313"/>
          <p:cNvSpPr>
            <a:spLocks/>
          </p:cNvSpPr>
          <p:nvPr/>
        </p:nvSpPr>
        <p:spPr bwMode="auto">
          <a:xfrm>
            <a:off x="5310188" y="3565525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5 w 15"/>
              <a:gd name="T5" fmla="*/ 3 h 25"/>
              <a:gd name="T6" fmla="*/ 3 w 15"/>
              <a:gd name="T7" fmla="*/ 4 h 25"/>
              <a:gd name="T8" fmla="*/ 1 w 15"/>
              <a:gd name="T9" fmla="*/ 5 h 25"/>
              <a:gd name="T10" fmla="*/ 1 w 15"/>
              <a:gd name="T11" fmla="*/ 7 h 25"/>
              <a:gd name="T12" fmla="*/ 1 w 15"/>
              <a:gd name="T13" fmla="*/ 9 h 25"/>
              <a:gd name="T14" fmla="*/ 0 w 15"/>
              <a:gd name="T15" fmla="*/ 10 h 25"/>
              <a:gd name="T16" fmla="*/ 0 w 15"/>
              <a:gd name="T17" fmla="*/ 12 h 25"/>
              <a:gd name="T18" fmla="*/ 0 w 15"/>
              <a:gd name="T19" fmla="*/ 13 h 25"/>
              <a:gd name="T20" fmla="*/ 1 w 15"/>
              <a:gd name="T21" fmla="*/ 14 h 25"/>
              <a:gd name="T22" fmla="*/ 1 w 15"/>
              <a:gd name="T23" fmla="*/ 16 h 25"/>
              <a:gd name="T24" fmla="*/ 1 w 15"/>
              <a:gd name="T25" fmla="*/ 17 h 25"/>
              <a:gd name="T26" fmla="*/ 3 w 15"/>
              <a:gd name="T27" fmla="*/ 20 h 25"/>
              <a:gd name="T28" fmla="*/ 5 w 15"/>
              <a:gd name="T29" fmla="*/ 21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1" y="5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70" name="Freeform 314"/>
          <p:cNvSpPr>
            <a:spLocks/>
          </p:cNvSpPr>
          <p:nvPr/>
        </p:nvSpPr>
        <p:spPr bwMode="auto">
          <a:xfrm>
            <a:off x="5310188" y="3565525"/>
            <a:ext cx="82550" cy="38100"/>
          </a:xfrm>
          <a:custGeom>
            <a:avLst/>
            <a:gdLst>
              <a:gd name="T0" fmla="*/ 14 w 61"/>
              <a:gd name="T1" fmla="*/ 0 h 25"/>
              <a:gd name="T2" fmla="*/ 8 w 61"/>
              <a:gd name="T3" fmla="*/ 1 h 25"/>
              <a:gd name="T4" fmla="*/ 5 w 61"/>
              <a:gd name="T5" fmla="*/ 3 h 25"/>
              <a:gd name="T6" fmla="*/ 3 w 61"/>
              <a:gd name="T7" fmla="*/ 4 h 25"/>
              <a:gd name="T8" fmla="*/ 1 w 61"/>
              <a:gd name="T9" fmla="*/ 5 h 25"/>
              <a:gd name="T10" fmla="*/ 1 w 61"/>
              <a:gd name="T11" fmla="*/ 7 h 25"/>
              <a:gd name="T12" fmla="*/ 1 w 61"/>
              <a:gd name="T13" fmla="*/ 9 h 25"/>
              <a:gd name="T14" fmla="*/ 0 w 61"/>
              <a:gd name="T15" fmla="*/ 10 h 25"/>
              <a:gd name="T16" fmla="*/ 0 w 61"/>
              <a:gd name="T17" fmla="*/ 12 h 25"/>
              <a:gd name="T18" fmla="*/ 0 w 61"/>
              <a:gd name="T19" fmla="*/ 13 h 25"/>
              <a:gd name="T20" fmla="*/ 1 w 61"/>
              <a:gd name="T21" fmla="*/ 14 h 25"/>
              <a:gd name="T22" fmla="*/ 1 w 61"/>
              <a:gd name="T23" fmla="*/ 16 h 25"/>
              <a:gd name="T24" fmla="*/ 1 w 61"/>
              <a:gd name="T25" fmla="*/ 17 h 25"/>
              <a:gd name="T26" fmla="*/ 3 w 61"/>
              <a:gd name="T27" fmla="*/ 20 h 25"/>
              <a:gd name="T28" fmla="*/ 5 w 61"/>
              <a:gd name="T29" fmla="*/ 21 h 25"/>
              <a:gd name="T30" fmla="*/ 8 w 61"/>
              <a:gd name="T31" fmla="*/ 23 h 25"/>
              <a:gd name="T32" fmla="*/ 14 w 61"/>
              <a:gd name="T33" fmla="*/ 24 h 25"/>
              <a:gd name="T34" fmla="*/ 60 w 61"/>
              <a:gd name="T35" fmla="*/ 24 h 25"/>
              <a:gd name="T36" fmla="*/ 60 w 61"/>
              <a:gd name="T37" fmla="*/ 0 h 25"/>
              <a:gd name="T38" fmla="*/ 14 w 61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1" h="25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1" y="5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60" y="24"/>
                </a:lnTo>
                <a:lnTo>
                  <a:pt x="60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71" name="Freeform 315"/>
          <p:cNvSpPr>
            <a:spLocks/>
          </p:cNvSpPr>
          <p:nvPr/>
        </p:nvSpPr>
        <p:spPr bwMode="auto">
          <a:xfrm>
            <a:off x="5372100" y="3565525"/>
            <a:ext cx="41275" cy="36513"/>
          </a:xfrm>
          <a:custGeom>
            <a:avLst/>
            <a:gdLst>
              <a:gd name="T0" fmla="*/ 29 w 30"/>
              <a:gd name="T1" fmla="*/ 12 h 24"/>
              <a:gd name="T2" fmla="*/ 28 w 30"/>
              <a:gd name="T3" fmla="*/ 5 h 24"/>
              <a:gd name="T4" fmla="*/ 25 w 30"/>
              <a:gd name="T5" fmla="*/ 3 h 24"/>
              <a:gd name="T6" fmla="*/ 24 w 30"/>
              <a:gd name="T7" fmla="*/ 2 h 24"/>
              <a:gd name="T8" fmla="*/ 22 w 30"/>
              <a:gd name="T9" fmla="*/ 1 h 24"/>
              <a:gd name="T10" fmla="*/ 20 w 30"/>
              <a:gd name="T11" fmla="*/ 0 h 24"/>
              <a:gd name="T12" fmla="*/ 18 w 30"/>
              <a:gd name="T13" fmla="*/ 0 h 24"/>
              <a:gd name="T14" fmla="*/ 16 w 30"/>
              <a:gd name="T15" fmla="*/ 0 h 24"/>
              <a:gd name="T16" fmla="*/ 15 w 30"/>
              <a:gd name="T17" fmla="*/ 0 h 24"/>
              <a:gd name="T18" fmla="*/ 12 w 30"/>
              <a:gd name="T19" fmla="*/ 0 h 24"/>
              <a:gd name="T20" fmla="*/ 9 w 30"/>
              <a:gd name="T21" fmla="*/ 0 h 24"/>
              <a:gd name="T22" fmla="*/ 8 w 30"/>
              <a:gd name="T23" fmla="*/ 1 h 24"/>
              <a:gd name="T24" fmla="*/ 5 w 30"/>
              <a:gd name="T25" fmla="*/ 2 h 24"/>
              <a:gd name="T26" fmla="*/ 4 w 30"/>
              <a:gd name="T27" fmla="*/ 3 h 24"/>
              <a:gd name="T28" fmla="*/ 1 w 30"/>
              <a:gd name="T29" fmla="*/ 5 h 24"/>
              <a:gd name="T30" fmla="*/ 0 w 30"/>
              <a:gd name="T31" fmla="*/ 12 h 24"/>
              <a:gd name="T32" fmla="*/ 0 w 30"/>
              <a:gd name="T33" fmla="*/ 23 h 24"/>
              <a:gd name="T34" fmla="*/ 29 w 30"/>
              <a:gd name="T35" fmla="*/ 23 h 24"/>
              <a:gd name="T36" fmla="*/ 29 w 30"/>
              <a:gd name="T3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" h="24">
                <a:moveTo>
                  <a:pt x="29" y="12"/>
                </a:moveTo>
                <a:lnTo>
                  <a:pt x="28" y="5"/>
                </a:lnTo>
                <a:lnTo>
                  <a:pt x="25" y="3"/>
                </a:lnTo>
                <a:lnTo>
                  <a:pt x="24" y="2"/>
                </a:lnTo>
                <a:lnTo>
                  <a:pt x="22" y="1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9" y="0"/>
                </a:lnTo>
                <a:lnTo>
                  <a:pt x="8" y="1"/>
                </a:lnTo>
                <a:lnTo>
                  <a:pt x="5" y="2"/>
                </a:lnTo>
                <a:lnTo>
                  <a:pt x="4" y="3"/>
                </a:lnTo>
                <a:lnTo>
                  <a:pt x="1" y="5"/>
                </a:lnTo>
                <a:lnTo>
                  <a:pt x="0" y="12"/>
                </a:lnTo>
                <a:lnTo>
                  <a:pt x="0" y="23"/>
                </a:lnTo>
                <a:lnTo>
                  <a:pt x="29" y="23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72" name="Freeform 316"/>
          <p:cNvSpPr>
            <a:spLocks/>
          </p:cNvSpPr>
          <p:nvPr/>
        </p:nvSpPr>
        <p:spPr bwMode="auto">
          <a:xfrm>
            <a:off x="5372100" y="3582988"/>
            <a:ext cx="53975" cy="39687"/>
          </a:xfrm>
          <a:custGeom>
            <a:avLst/>
            <a:gdLst>
              <a:gd name="T0" fmla="*/ 14 w 39"/>
              <a:gd name="T1" fmla="*/ 0 h 26"/>
              <a:gd name="T2" fmla="*/ 8 w 39"/>
              <a:gd name="T3" fmla="*/ 1 h 26"/>
              <a:gd name="T4" fmla="*/ 5 w 39"/>
              <a:gd name="T5" fmla="*/ 3 h 26"/>
              <a:gd name="T6" fmla="*/ 3 w 39"/>
              <a:gd name="T7" fmla="*/ 5 h 26"/>
              <a:gd name="T8" fmla="*/ 1 w 39"/>
              <a:gd name="T9" fmla="*/ 7 h 26"/>
              <a:gd name="T10" fmla="*/ 1 w 39"/>
              <a:gd name="T11" fmla="*/ 8 h 26"/>
              <a:gd name="T12" fmla="*/ 1 w 39"/>
              <a:gd name="T13" fmla="*/ 9 h 26"/>
              <a:gd name="T14" fmla="*/ 0 w 39"/>
              <a:gd name="T15" fmla="*/ 11 h 26"/>
              <a:gd name="T16" fmla="*/ 0 w 39"/>
              <a:gd name="T17" fmla="*/ 13 h 26"/>
              <a:gd name="T18" fmla="*/ 0 w 39"/>
              <a:gd name="T19" fmla="*/ 14 h 26"/>
              <a:gd name="T20" fmla="*/ 1 w 39"/>
              <a:gd name="T21" fmla="*/ 15 h 26"/>
              <a:gd name="T22" fmla="*/ 1 w 39"/>
              <a:gd name="T23" fmla="*/ 17 h 26"/>
              <a:gd name="T24" fmla="*/ 1 w 39"/>
              <a:gd name="T25" fmla="*/ 18 h 26"/>
              <a:gd name="T26" fmla="*/ 3 w 39"/>
              <a:gd name="T27" fmla="*/ 20 h 26"/>
              <a:gd name="T28" fmla="*/ 5 w 39"/>
              <a:gd name="T29" fmla="*/ 22 h 26"/>
              <a:gd name="T30" fmla="*/ 8 w 39"/>
              <a:gd name="T31" fmla="*/ 24 h 26"/>
              <a:gd name="T32" fmla="*/ 14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4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1" y="8"/>
                </a:lnTo>
                <a:lnTo>
                  <a:pt x="1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1" y="18"/>
                </a:lnTo>
                <a:lnTo>
                  <a:pt x="3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73" name="Freeform 317"/>
          <p:cNvSpPr>
            <a:spLocks/>
          </p:cNvSpPr>
          <p:nvPr/>
        </p:nvSpPr>
        <p:spPr bwMode="auto">
          <a:xfrm>
            <a:off x="5403850" y="3582988"/>
            <a:ext cx="39688" cy="38100"/>
          </a:xfrm>
          <a:custGeom>
            <a:avLst/>
            <a:gdLst>
              <a:gd name="T0" fmla="*/ 28 w 29"/>
              <a:gd name="T1" fmla="*/ 13 h 25"/>
              <a:gd name="T2" fmla="*/ 27 w 29"/>
              <a:gd name="T3" fmla="*/ 7 h 25"/>
              <a:gd name="T4" fmla="*/ 24 w 29"/>
              <a:gd name="T5" fmla="*/ 3 h 25"/>
              <a:gd name="T6" fmla="*/ 23 w 29"/>
              <a:gd name="T7" fmla="*/ 3 h 25"/>
              <a:gd name="T8" fmla="*/ 22 w 29"/>
              <a:gd name="T9" fmla="*/ 2 h 25"/>
              <a:gd name="T10" fmla="*/ 19 w 29"/>
              <a:gd name="T11" fmla="*/ 1 h 25"/>
              <a:gd name="T12" fmla="*/ 18 w 29"/>
              <a:gd name="T13" fmla="*/ 1 h 25"/>
              <a:gd name="T14" fmla="*/ 17 w 29"/>
              <a:gd name="T15" fmla="*/ 1 h 25"/>
              <a:gd name="T16" fmla="*/ 14 w 29"/>
              <a:gd name="T17" fmla="*/ 0 h 25"/>
              <a:gd name="T18" fmla="*/ 13 w 29"/>
              <a:gd name="T19" fmla="*/ 1 h 25"/>
              <a:gd name="T20" fmla="*/ 11 w 29"/>
              <a:gd name="T21" fmla="*/ 1 h 25"/>
              <a:gd name="T22" fmla="*/ 9 w 29"/>
              <a:gd name="T23" fmla="*/ 1 h 25"/>
              <a:gd name="T24" fmla="*/ 8 w 29"/>
              <a:gd name="T25" fmla="*/ 2 h 25"/>
              <a:gd name="T26" fmla="*/ 5 w 29"/>
              <a:gd name="T27" fmla="*/ 3 h 25"/>
              <a:gd name="T28" fmla="*/ 4 w 29"/>
              <a:gd name="T29" fmla="*/ 3 h 25"/>
              <a:gd name="T30" fmla="*/ 1 w 29"/>
              <a:gd name="T31" fmla="*/ 7 h 25"/>
              <a:gd name="T32" fmla="*/ 0 w 29"/>
              <a:gd name="T33" fmla="*/ 13 h 25"/>
              <a:gd name="T34" fmla="*/ 0 w 29"/>
              <a:gd name="T35" fmla="*/ 24 h 25"/>
              <a:gd name="T36" fmla="*/ 28 w 29"/>
              <a:gd name="T37" fmla="*/ 24 h 25"/>
              <a:gd name="T38" fmla="*/ 28 w 29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5">
                <a:moveTo>
                  <a:pt x="28" y="13"/>
                </a:moveTo>
                <a:lnTo>
                  <a:pt x="27" y="7"/>
                </a:lnTo>
                <a:lnTo>
                  <a:pt x="24" y="3"/>
                </a:lnTo>
                <a:lnTo>
                  <a:pt x="23" y="3"/>
                </a:lnTo>
                <a:lnTo>
                  <a:pt x="22" y="2"/>
                </a:lnTo>
                <a:lnTo>
                  <a:pt x="19" y="1"/>
                </a:lnTo>
                <a:lnTo>
                  <a:pt x="18" y="1"/>
                </a:lnTo>
                <a:lnTo>
                  <a:pt x="17" y="1"/>
                </a:lnTo>
                <a:lnTo>
                  <a:pt x="14" y="0"/>
                </a:lnTo>
                <a:lnTo>
                  <a:pt x="13" y="1"/>
                </a:lnTo>
                <a:lnTo>
                  <a:pt x="11" y="1"/>
                </a:lnTo>
                <a:lnTo>
                  <a:pt x="9" y="1"/>
                </a:lnTo>
                <a:lnTo>
                  <a:pt x="8" y="2"/>
                </a:lnTo>
                <a:lnTo>
                  <a:pt x="5" y="3"/>
                </a:lnTo>
                <a:lnTo>
                  <a:pt x="4" y="3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8" y="24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74" name="Freeform 318"/>
          <p:cNvSpPr>
            <a:spLocks/>
          </p:cNvSpPr>
          <p:nvPr/>
        </p:nvSpPr>
        <p:spPr bwMode="auto">
          <a:xfrm>
            <a:off x="5403850" y="3600450"/>
            <a:ext cx="52388" cy="39688"/>
          </a:xfrm>
          <a:custGeom>
            <a:avLst/>
            <a:gdLst>
              <a:gd name="T0" fmla="*/ 14 w 38"/>
              <a:gd name="T1" fmla="*/ 0 h 25"/>
              <a:gd name="T2" fmla="*/ 8 w 38"/>
              <a:gd name="T3" fmla="*/ 1 h 25"/>
              <a:gd name="T4" fmla="*/ 5 w 38"/>
              <a:gd name="T5" fmla="*/ 2 h 25"/>
              <a:gd name="T6" fmla="*/ 4 w 38"/>
              <a:gd name="T7" fmla="*/ 5 h 25"/>
              <a:gd name="T8" fmla="*/ 1 w 38"/>
              <a:gd name="T9" fmla="*/ 6 h 25"/>
              <a:gd name="T10" fmla="*/ 1 w 38"/>
              <a:gd name="T11" fmla="*/ 7 h 25"/>
              <a:gd name="T12" fmla="*/ 1 w 38"/>
              <a:gd name="T13" fmla="*/ 9 h 25"/>
              <a:gd name="T14" fmla="*/ 0 w 38"/>
              <a:gd name="T15" fmla="*/ 10 h 25"/>
              <a:gd name="T16" fmla="*/ 0 w 38"/>
              <a:gd name="T17" fmla="*/ 11 h 25"/>
              <a:gd name="T18" fmla="*/ 0 w 38"/>
              <a:gd name="T19" fmla="*/ 14 h 25"/>
              <a:gd name="T20" fmla="*/ 1 w 38"/>
              <a:gd name="T21" fmla="*/ 15 h 25"/>
              <a:gd name="T22" fmla="*/ 1 w 38"/>
              <a:gd name="T23" fmla="*/ 17 h 25"/>
              <a:gd name="T24" fmla="*/ 1 w 38"/>
              <a:gd name="T25" fmla="*/ 18 h 25"/>
              <a:gd name="T26" fmla="*/ 4 w 38"/>
              <a:gd name="T27" fmla="*/ 21 h 25"/>
              <a:gd name="T28" fmla="*/ 5 w 38"/>
              <a:gd name="T29" fmla="*/ 21 h 25"/>
              <a:gd name="T30" fmla="*/ 8 w 38"/>
              <a:gd name="T31" fmla="*/ 23 h 25"/>
              <a:gd name="T32" fmla="*/ 14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4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4" y="5"/>
                </a:lnTo>
                <a:lnTo>
                  <a:pt x="1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1" y="18"/>
                </a:lnTo>
                <a:lnTo>
                  <a:pt x="4" y="21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37" y="24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75" name="Freeform 319"/>
          <p:cNvSpPr>
            <a:spLocks/>
          </p:cNvSpPr>
          <p:nvPr/>
        </p:nvSpPr>
        <p:spPr bwMode="auto">
          <a:xfrm>
            <a:off x="5438775" y="3600450"/>
            <a:ext cx="38100" cy="39688"/>
          </a:xfrm>
          <a:custGeom>
            <a:avLst/>
            <a:gdLst>
              <a:gd name="T0" fmla="*/ 27 w 28"/>
              <a:gd name="T1" fmla="*/ 11 h 25"/>
              <a:gd name="T2" fmla="*/ 26 w 28"/>
              <a:gd name="T3" fmla="*/ 6 h 25"/>
              <a:gd name="T4" fmla="*/ 23 w 28"/>
              <a:gd name="T5" fmla="*/ 3 h 25"/>
              <a:gd name="T6" fmla="*/ 22 w 28"/>
              <a:gd name="T7" fmla="*/ 2 h 25"/>
              <a:gd name="T8" fmla="*/ 21 w 28"/>
              <a:gd name="T9" fmla="*/ 1 h 25"/>
              <a:gd name="T10" fmla="*/ 18 w 28"/>
              <a:gd name="T11" fmla="*/ 0 h 25"/>
              <a:gd name="T12" fmla="*/ 17 w 28"/>
              <a:gd name="T13" fmla="*/ 0 h 25"/>
              <a:gd name="T14" fmla="*/ 15 w 28"/>
              <a:gd name="T15" fmla="*/ 0 h 25"/>
              <a:gd name="T16" fmla="*/ 13 w 28"/>
              <a:gd name="T17" fmla="*/ 0 h 25"/>
              <a:gd name="T18" fmla="*/ 12 w 28"/>
              <a:gd name="T19" fmla="*/ 0 h 25"/>
              <a:gd name="T20" fmla="*/ 10 w 28"/>
              <a:gd name="T21" fmla="*/ 0 h 25"/>
              <a:gd name="T22" fmla="*/ 8 w 28"/>
              <a:gd name="T23" fmla="*/ 0 h 25"/>
              <a:gd name="T24" fmla="*/ 6 w 28"/>
              <a:gd name="T25" fmla="*/ 1 h 25"/>
              <a:gd name="T26" fmla="*/ 4 w 28"/>
              <a:gd name="T27" fmla="*/ 2 h 25"/>
              <a:gd name="T28" fmla="*/ 3 w 28"/>
              <a:gd name="T29" fmla="*/ 3 h 25"/>
              <a:gd name="T30" fmla="*/ 1 w 28"/>
              <a:gd name="T31" fmla="*/ 6 h 25"/>
              <a:gd name="T32" fmla="*/ 0 w 28"/>
              <a:gd name="T33" fmla="*/ 11 h 25"/>
              <a:gd name="T34" fmla="*/ 0 w 28"/>
              <a:gd name="T35" fmla="*/ 24 h 25"/>
              <a:gd name="T36" fmla="*/ 27 w 28"/>
              <a:gd name="T37" fmla="*/ 24 h 25"/>
              <a:gd name="T38" fmla="*/ 27 w 28"/>
              <a:gd name="T39" fmla="*/ 1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5">
                <a:moveTo>
                  <a:pt x="27" y="11"/>
                </a:moveTo>
                <a:lnTo>
                  <a:pt x="26" y="6"/>
                </a:lnTo>
                <a:lnTo>
                  <a:pt x="23" y="3"/>
                </a:lnTo>
                <a:lnTo>
                  <a:pt x="22" y="2"/>
                </a:lnTo>
                <a:lnTo>
                  <a:pt x="21" y="1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2" y="0"/>
                </a:lnTo>
                <a:lnTo>
                  <a:pt x="10" y="0"/>
                </a:lnTo>
                <a:lnTo>
                  <a:pt x="8" y="0"/>
                </a:lnTo>
                <a:lnTo>
                  <a:pt x="6" y="1"/>
                </a:lnTo>
                <a:lnTo>
                  <a:pt x="4" y="2"/>
                </a:lnTo>
                <a:lnTo>
                  <a:pt x="3" y="3"/>
                </a:lnTo>
                <a:lnTo>
                  <a:pt x="1" y="6"/>
                </a:lnTo>
                <a:lnTo>
                  <a:pt x="0" y="11"/>
                </a:lnTo>
                <a:lnTo>
                  <a:pt x="0" y="24"/>
                </a:lnTo>
                <a:lnTo>
                  <a:pt x="27" y="24"/>
                </a:lnTo>
                <a:lnTo>
                  <a:pt x="27" y="11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76" name="Freeform 320"/>
          <p:cNvSpPr>
            <a:spLocks/>
          </p:cNvSpPr>
          <p:nvPr/>
        </p:nvSpPr>
        <p:spPr bwMode="auto">
          <a:xfrm>
            <a:off x="5438775" y="3619500"/>
            <a:ext cx="174625" cy="39688"/>
          </a:xfrm>
          <a:custGeom>
            <a:avLst/>
            <a:gdLst>
              <a:gd name="T0" fmla="*/ 13 w 129"/>
              <a:gd name="T1" fmla="*/ 0 h 26"/>
              <a:gd name="T2" fmla="*/ 6 w 129"/>
              <a:gd name="T3" fmla="*/ 1 h 26"/>
              <a:gd name="T4" fmla="*/ 4 w 129"/>
              <a:gd name="T5" fmla="*/ 3 h 26"/>
              <a:gd name="T6" fmla="*/ 3 w 129"/>
              <a:gd name="T7" fmla="*/ 5 h 26"/>
              <a:gd name="T8" fmla="*/ 1 w 129"/>
              <a:gd name="T9" fmla="*/ 6 h 26"/>
              <a:gd name="T10" fmla="*/ 0 w 129"/>
              <a:gd name="T11" fmla="*/ 8 h 26"/>
              <a:gd name="T12" fmla="*/ 0 w 129"/>
              <a:gd name="T13" fmla="*/ 9 h 26"/>
              <a:gd name="T14" fmla="*/ 0 w 129"/>
              <a:gd name="T15" fmla="*/ 11 h 26"/>
              <a:gd name="T16" fmla="*/ 0 w 129"/>
              <a:gd name="T17" fmla="*/ 13 h 26"/>
              <a:gd name="T18" fmla="*/ 0 w 129"/>
              <a:gd name="T19" fmla="*/ 15 h 26"/>
              <a:gd name="T20" fmla="*/ 0 w 129"/>
              <a:gd name="T21" fmla="*/ 17 h 26"/>
              <a:gd name="T22" fmla="*/ 1 w 129"/>
              <a:gd name="T23" fmla="*/ 18 h 26"/>
              <a:gd name="T24" fmla="*/ 3 w 129"/>
              <a:gd name="T25" fmla="*/ 20 h 26"/>
              <a:gd name="T26" fmla="*/ 4 w 129"/>
              <a:gd name="T27" fmla="*/ 22 h 26"/>
              <a:gd name="T28" fmla="*/ 6 w 129"/>
              <a:gd name="T29" fmla="*/ 24 h 26"/>
              <a:gd name="T30" fmla="*/ 13 w 129"/>
              <a:gd name="T31" fmla="*/ 25 h 26"/>
              <a:gd name="T32" fmla="*/ 128 w 129"/>
              <a:gd name="T33" fmla="*/ 25 h 26"/>
              <a:gd name="T34" fmla="*/ 128 w 129"/>
              <a:gd name="T35" fmla="*/ 0 h 26"/>
              <a:gd name="T36" fmla="*/ 13 w 129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9" h="26">
                <a:moveTo>
                  <a:pt x="13" y="0"/>
                </a:moveTo>
                <a:lnTo>
                  <a:pt x="6" y="1"/>
                </a:lnTo>
                <a:lnTo>
                  <a:pt x="4" y="3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6" y="24"/>
                </a:lnTo>
                <a:lnTo>
                  <a:pt x="13" y="25"/>
                </a:lnTo>
                <a:lnTo>
                  <a:pt x="128" y="25"/>
                </a:lnTo>
                <a:lnTo>
                  <a:pt x="128" y="0"/>
                </a:lnTo>
                <a:lnTo>
                  <a:pt x="13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77" name="Freeform 321"/>
          <p:cNvSpPr>
            <a:spLocks/>
          </p:cNvSpPr>
          <p:nvPr/>
        </p:nvSpPr>
        <p:spPr bwMode="auto">
          <a:xfrm>
            <a:off x="5594350" y="3619500"/>
            <a:ext cx="39688" cy="38100"/>
          </a:xfrm>
          <a:custGeom>
            <a:avLst/>
            <a:gdLst>
              <a:gd name="T0" fmla="*/ 28 w 29"/>
              <a:gd name="T1" fmla="*/ 13 h 25"/>
              <a:gd name="T2" fmla="*/ 27 w 29"/>
              <a:gd name="T3" fmla="*/ 6 h 25"/>
              <a:gd name="T4" fmla="*/ 24 w 29"/>
              <a:gd name="T5" fmla="*/ 5 h 25"/>
              <a:gd name="T6" fmla="*/ 23 w 29"/>
              <a:gd name="T7" fmla="*/ 3 h 25"/>
              <a:gd name="T8" fmla="*/ 20 w 29"/>
              <a:gd name="T9" fmla="*/ 1 h 25"/>
              <a:gd name="T10" fmla="*/ 19 w 29"/>
              <a:gd name="T11" fmla="*/ 0 h 25"/>
              <a:gd name="T12" fmla="*/ 17 w 29"/>
              <a:gd name="T13" fmla="*/ 0 h 25"/>
              <a:gd name="T14" fmla="*/ 15 w 29"/>
              <a:gd name="T15" fmla="*/ 0 h 25"/>
              <a:gd name="T16" fmla="*/ 13 w 29"/>
              <a:gd name="T17" fmla="*/ 0 h 25"/>
              <a:gd name="T18" fmla="*/ 10 w 29"/>
              <a:gd name="T19" fmla="*/ 0 h 25"/>
              <a:gd name="T20" fmla="*/ 9 w 29"/>
              <a:gd name="T21" fmla="*/ 0 h 25"/>
              <a:gd name="T22" fmla="*/ 6 w 29"/>
              <a:gd name="T23" fmla="*/ 1 h 25"/>
              <a:gd name="T24" fmla="*/ 5 w 29"/>
              <a:gd name="T25" fmla="*/ 3 h 25"/>
              <a:gd name="T26" fmla="*/ 4 w 29"/>
              <a:gd name="T27" fmla="*/ 5 h 25"/>
              <a:gd name="T28" fmla="*/ 1 w 29"/>
              <a:gd name="T29" fmla="*/ 6 h 25"/>
              <a:gd name="T30" fmla="*/ 0 w 29"/>
              <a:gd name="T31" fmla="*/ 13 h 25"/>
              <a:gd name="T32" fmla="*/ 0 w 29"/>
              <a:gd name="T33" fmla="*/ 24 h 25"/>
              <a:gd name="T34" fmla="*/ 28 w 29"/>
              <a:gd name="T35" fmla="*/ 24 h 25"/>
              <a:gd name="T36" fmla="*/ 28 w 29"/>
              <a:gd name="T37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" h="25">
                <a:moveTo>
                  <a:pt x="28" y="13"/>
                </a:moveTo>
                <a:lnTo>
                  <a:pt x="27" y="6"/>
                </a:lnTo>
                <a:lnTo>
                  <a:pt x="24" y="5"/>
                </a:lnTo>
                <a:lnTo>
                  <a:pt x="23" y="3"/>
                </a:lnTo>
                <a:lnTo>
                  <a:pt x="20" y="1"/>
                </a:lnTo>
                <a:lnTo>
                  <a:pt x="19" y="0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0" y="0"/>
                </a:lnTo>
                <a:lnTo>
                  <a:pt x="9" y="0"/>
                </a:lnTo>
                <a:lnTo>
                  <a:pt x="6" y="1"/>
                </a:lnTo>
                <a:lnTo>
                  <a:pt x="5" y="3"/>
                </a:lnTo>
                <a:lnTo>
                  <a:pt x="4" y="5"/>
                </a:lnTo>
                <a:lnTo>
                  <a:pt x="1" y="6"/>
                </a:lnTo>
                <a:lnTo>
                  <a:pt x="0" y="13"/>
                </a:lnTo>
                <a:lnTo>
                  <a:pt x="0" y="24"/>
                </a:lnTo>
                <a:lnTo>
                  <a:pt x="28" y="24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78" name="Freeform 322"/>
          <p:cNvSpPr>
            <a:spLocks/>
          </p:cNvSpPr>
          <p:nvPr/>
        </p:nvSpPr>
        <p:spPr bwMode="auto">
          <a:xfrm>
            <a:off x="5594350" y="3636963"/>
            <a:ext cx="52388" cy="38100"/>
          </a:xfrm>
          <a:custGeom>
            <a:avLst/>
            <a:gdLst>
              <a:gd name="T0" fmla="*/ 13 w 38"/>
              <a:gd name="T1" fmla="*/ 0 h 25"/>
              <a:gd name="T2" fmla="*/ 6 w 38"/>
              <a:gd name="T3" fmla="*/ 2 h 25"/>
              <a:gd name="T4" fmla="*/ 4 w 38"/>
              <a:gd name="T5" fmla="*/ 3 h 25"/>
              <a:gd name="T6" fmla="*/ 3 w 38"/>
              <a:gd name="T7" fmla="*/ 4 h 25"/>
              <a:gd name="T8" fmla="*/ 1 w 38"/>
              <a:gd name="T9" fmla="*/ 5 h 25"/>
              <a:gd name="T10" fmla="*/ 0 w 38"/>
              <a:gd name="T11" fmla="*/ 8 h 25"/>
              <a:gd name="T12" fmla="*/ 0 w 38"/>
              <a:gd name="T13" fmla="*/ 9 h 25"/>
              <a:gd name="T14" fmla="*/ 0 w 38"/>
              <a:gd name="T15" fmla="*/ 11 h 25"/>
              <a:gd name="T16" fmla="*/ 0 w 38"/>
              <a:gd name="T17" fmla="*/ 12 h 25"/>
              <a:gd name="T18" fmla="*/ 0 w 38"/>
              <a:gd name="T19" fmla="*/ 14 h 25"/>
              <a:gd name="T20" fmla="*/ 0 w 38"/>
              <a:gd name="T21" fmla="*/ 15 h 25"/>
              <a:gd name="T22" fmla="*/ 0 w 38"/>
              <a:gd name="T23" fmla="*/ 17 h 25"/>
              <a:gd name="T24" fmla="*/ 1 w 38"/>
              <a:gd name="T25" fmla="*/ 19 h 25"/>
              <a:gd name="T26" fmla="*/ 3 w 38"/>
              <a:gd name="T27" fmla="*/ 20 h 25"/>
              <a:gd name="T28" fmla="*/ 4 w 38"/>
              <a:gd name="T29" fmla="*/ 22 h 25"/>
              <a:gd name="T30" fmla="*/ 6 w 38"/>
              <a:gd name="T31" fmla="*/ 23 h 25"/>
              <a:gd name="T32" fmla="*/ 13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3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3" y="0"/>
                </a:moveTo>
                <a:lnTo>
                  <a:pt x="6" y="2"/>
                </a:lnTo>
                <a:lnTo>
                  <a:pt x="4" y="3"/>
                </a:lnTo>
                <a:lnTo>
                  <a:pt x="3" y="4"/>
                </a:lnTo>
                <a:lnTo>
                  <a:pt x="1" y="5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3" y="24"/>
                </a:lnTo>
                <a:lnTo>
                  <a:pt x="37" y="24"/>
                </a:lnTo>
                <a:lnTo>
                  <a:pt x="37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79" name="Freeform 323"/>
          <p:cNvSpPr>
            <a:spLocks/>
          </p:cNvSpPr>
          <p:nvPr/>
        </p:nvSpPr>
        <p:spPr bwMode="auto">
          <a:xfrm>
            <a:off x="5624513" y="3636963"/>
            <a:ext cx="42862" cy="36512"/>
          </a:xfrm>
          <a:custGeom>
            <a:avLst/>
            <a:gdLst>
              <a:gd name="T0" fmla="*/ 30 w 31"/>
              <a:gd name="T1" fmla="*/ 12 h 24"/>
              <a:gd name="T2" fmla="*/ 29 w 31"/>
              <a:gd name="T3" fmla="*/ 7 h 24"/>
              <a:gd name="T4" fmla="*/ 26 w 31"/>
              <a:gd name="T5" fmla="*/ 4 h 24"/>
              <a:gd name="T6" fmla="*/ 25 w 31"/>
              <a:gd name="T7" fmla="*/ 3 h 24"/>
              <a:gd name="T8" fmla="*/ 22 w 31"/>
              <a:gd name="T9" fmla="*/ 2 h 24"/>
              <a:gd name="T10" fmla="*/ 20 w 31"/>
              <a:gd name="T11" fmla="*/ 1 h 24"/>
              <a:gd name="T12" fmla="*/ 19 w 31"/>
              <a:gd name="T13" fmla="*/ 0 h 24"/>
              <a:gd name="T14" fmla="*/ 18 w 31"/>
              <a:gd name="T15" fmla="*/ 0 h 24"/>
              <a:gd name="T16" fmla="*/ 15 w 31"/>
              <a:gd name="T17" fmla="*/ 0 h 24"/>
              <a:gd name="T18" fmla="*/ 14 w 31"/>
              <a:gd name="T19" fmla="*/ 0 h 24"/>
              <a:gd name="T20" fmla="*/ 11 w 31"/>
              <a:gd name="T21" fmla="*/ 0 h 24"/>
              <a:gd name="T22" fmla="*/ 10 w 31"/>
              <a:gd name="T23" fmla="*/ 1 h 24"/>
              <a:gd name="T24" fmla="*/ 7 w 31"/>
              <a:gd name="T25" fmla="*/ 2 h 24"/>
              <a:gd name="T26" fmla="*/ 5 w 31"/>
              <a:gd name="T27" fmla="*/ 3 h 24"/>
              <a:gd name="T28" fmla="*/ 4 w 31"/>
              <a:gd name="T29" fmla="*/ 4 h 24"/>
              <a:gd name="T30" fmla="*/ 1 w 31"/>
              <a:gd name="T31" fmla="*/ 7 h 24"/>
              <a:gd name="T32" fmla="*/ 0 w 31"/>
              <a:gd name="T33" fmla="*/ 12 h 24"/>
              <a:gd name="T34" fmla="*/ 0 w 31"/>
              <a:gd name="T35" fmla="*/ 23 h 24"/>
              <a:gd name="T36" fmla="*/ 30 w 31"/>
              <a:gd name="T37" fmla="*/ 23 h 24"/>
              <a:gd name="T38" fmla="*/ 30 w 31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" h="24">
                <a:moveTo>
                  <a:pt x="30" y="12"/>
                </a:moveTo>
                <a:lnTo>
                  <a:pt x="29" y="7"/>
                </a:lnTo>
                <a:lnTo>
                  <a:pt x="26" y="4"/>
                </a:lnTo>
                <a:lnTo>
                  <a:pt x="25" y="3"/>
                </a:lnTo>
                <a:lnTo>
                  <a:pt x="22" y="2"/>
                </a:lnTo>
                <a:lnTo>
                  <a:pt x="20" y="1"/>
                </a:lnTo>
                <a:lnTo>
                  <a:pt x="19" y="0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7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0" y="23"/>
                </a:lnTo>
                <a:lnTo>
                  <a:pt x="30" y="23"/>
                </a:lnTo>
                <a:lnTo>
                  <a:pt x="30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80" name="Freeform 324"/>
          <p:cNvSpPr>
            <a:spLocks/>
          </p:cNvSpPr>
          <p:nvPr/>
        </p:nvSpPr>
        <p:spPr bwMode="auto">
          <a:xfrm>
            <a:off x="5624513" y="3656013"/>
            <a:ext cx="53975" cy="38100"/>
          </a:xfrm>
          <a:custGeom>
            <a:avLst/>
            <a:gdLst>
              <a:gd name="T0" fmla="*/ 14 w 39"/>
              <a:gd name="T1" fmla="*/ 0 h 25"/>
              <a:gd name="T2" fmla="*/ 7 w 39"/>
              <a:gd name="T3" fmla="*/ 1 h 25"/>
              <a:gd name="T4" fmla="*/ 5 w 39"/>
              <a:gd name="T5" fmla="*/ 2 h 25"/>
              <a:gd name="T6" fmla="*/ 4 w 39"/>
              <a:gd name="T7" fmla="*/ 4 h 25"/>
              <a:gd name="T8" fmla="*/ 1 w 39"/>
              <a:gd name="T9" fmla="*/ 5 h 25"/>
              <a:gd name="T10" fmla="*/ 1 w 39"/>
              <a:gd name="T11" fmla="*/ 8 h 25"/>
              <a:gd name="T12" fmla="*/ 0 w 39"/>
              <a:gd name="T13" fmla="*/ 9 h 25"/>
              <a:gd name="T14" fmla="*/ 0 w 39"/>
              <a:gd name="T15" fmla="*/ 10 h 25"/>
              <a:gd name="T16" fmla="*/ 0 w 39"/>
              <a:gd name="T17" fmla="*/ 11 h 25"/>
              <a:gd name="T18" fmla="*/ 0 w 39"/>
              <a:gd name="T19" fmla="*/ 13 h 25"/>
              <a:gd name="T20" fmla="*/ 0 w 39"/>
              <a:gd name="T21" fmla="*/ 14 h 25"/>
              <a:gd name="T22" fmla="*/ 1 w 39"/>
              <a:gd name="T23" fmla="*/ 16 h 25"/>
              <a:gd name="T24" fmla="*/ 1 w 39"/>
              <a:gd name="T25" fmla="*/ 17 h 25"/>
              <a:gd name="T26" fmla="*/ 4 w 39"/>
              <a:gd name="T27" fmla="*/ 20 h 25"/>
              <a:gd name="T28" fmla="*/ 5 w 39"/>
              <a:gd name="T29" fmla="*/ 21 h 25"/>
              <a:gd name="T30" fmla="*/ 7 w 39"/>
              <a:gd name="T31" fmla="*/ 22 h 25"/>
              <a:gd name="T32" fmla="*/ 14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4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4" y="0"/>
                </a:moveTo>
                <a:lnTo>
                  <a:pt x="7" y="1"/>
                </a:lnTo>
                <a:lnTo>
                  <a:pt x="5" y="2"/>
                </a:lnTo>
                <a:lnTo>
                  <a:pt x="4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4" y="20"/>
                </a:lnTo>
                <a:lnTo>
                  <a:pt x="5" y="21"/>
                </a:lnTo>
                <a:lnTo>
                  <a:pt x="7" y="22"/>
                </a:lnTo>
                <a:lnTo>
                  <a:pt x="14" y="24"/>
                </a:lnTo>
                <a:lnTo>
                  <a:pt x="38" y="24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81" name="Freeform 325"/>
          <p:cNvSpPr>
            <a:spLocks/>
          </p:cNvSpPr>
          <p:nvPr/>
        </p:nvSpPr>
        <p:spPr bwMode="auto">
          <a:xfrm>
            <a:off x="5657850" y="3656013"/>
            <a:ext cx="38100" cy="36512"/>
          </a:xfrm>
          <a:custGeom>
            <a:avLst/>
            <a:gdLst>
              <a:gd name="T0" fmla="*/ 27 w 28"/>
              <a:gd name="T1" fmla="*/ 11 h 24"/>
              <a:gd name="T2" fmla="*/ 26 w 28"/>
              <a:gd name="T3" fmla="*/ 5 h 24"/>
              <a:gd name="T4" fmla="*/ 23 w 28"/>
              <a:gd name="T5" fmla="*/ 3 h 24"/>
              <a:gd name="T6" fmla="*/ 22 w 28"/>
              <a:gd name="T7" fmla="*/ 2 h 24"/>
              <a:gd name="T8" fmla="*/ 20 w 28"/>
              <a:gd name="T9" fmla="*/ 1 h 24"/>
              <a:gd name="T10" fmla="*/ 18 w 28"/>
              <a:gd name="T11" fmla="*/ 0 h 24"/>
              <a:gd name="T12" fmla="*/ 17 w 28"/>
              <a:gd name="T13" fmla="*/ 0 h 24"/>
              <a:gd name="T14" fmla="*/ 16 w 28"/>
              <a:gd name="T15" fmla="*/ 0 h 24"/>
              <a:gd name="T16" fmla="*/ 14 w 28"/>
              <a:gd name="T17" fmla="*/ 0 h 24"/>
              <a:gd name="T18" fmla="*/ 12 w 28"/>
              <a:gd name="T19" fmla="*/ 0 h 24"/>
              <a:gd name="T20" fmla="*/ 10 w 28"/>
              <a:gd name="T21" fmla="*/ 0 h 24"/>
              <a:gd name="T22" fmla="*/ 9 w 28"/>
              <a:gd name="T23" fmla="*/ 0 h 24"/>
              <a:gd name="T24" fmla="*/ 6 w 28"/>
              <a:gd name="T25" fmla="*/ 1 h 24"/>
              <a:gd name="T26" fmla="*/ 5 w 28"/>
              <a:gd name="T27" fmla="*/ 2 h 24"/>
              <a:gd name="T28" fmla="*/ 4 w 28"/>
              <a:gd name="T29" fmla="*/ 3 h 24"/>
              <a:gd name="T30" fmla="*/ 2 w 28"/>
              <a:gd name="T31" fmla="*/ 5 h 24"/>
              <a:gd name="T32" fmla="*/ 0 w 28"/>
              <a:gd name="T33" fmla="*/ 11 h 24"/>
              <a:gd name="T34" fmla="*/ 0 w 28"/>
              <a:gd name="T35" fmla="*/ 23 h 24"/>
              <a:gd name="T36" fmla="*/ 27 w 28"/>
              <a:gd name="T37" fmla="*/ 23 h 24"/>
              <a:gd name="T38" fmla="*/ 27 w 28"/>
              <a:gd name="T39" fmla="*/ 1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4">
                <a:moveTo>
                  <a:pt x="27" y="11"/>
                </a:moveTo>
                <a:lnTo>
                  <a:pt x="26" y="5"/>
                </a:lnTo>
                <a:lnTo>
                  <a:pt x="23" y="3"/>
                </a:lnTo>
                <a:lnTo>
                  <a:pt x="22" y="2"/>
                </a:lnTo>
                <a:lnTo>
                  <a:pt x="20" y="1"/>
                </a:lnTo>
                <a:lnTo>
                  <a:pt x="18" y="0"/>
                </a:lnTo>
                <a:lnTo>
                  <a:pt x="17" y="0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10" y="0"/>
                </a:lnTo>
                <a:lnTo>
                  <a:pt x="9" y="0"/>
                </a:lnTo>
                <a:lnTo>
                  <a:pt x="6" y="1"/>
                </a:lnTo>
                <a:lnTo>
                  <a:pt x="5" y="2"/>
                </a:lnTo>
                <a:lnTo>
                  <a:pt x="4" y="3"/>
                </a:lnTo>
                <a:lnTo>
                  <a:pt x="2" y="5"/>
                </a:lnTo>
                <a:lnTo>
                  <a:pt x="0" y="11"/>
                </a:lnTo>
                <a:lnTo>
                  <a:pt x="0" y="23"/>
                </a:lnTo>
                <a:lnTo>
                  <a:pt x="27" y="23"/>
                </a:lnTo>
                <a:lnTo>
                  <a:pt x="27" y="11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82" name="Freeform 326"/>
          <p:cNvSpPr>
            <a:spLocks/>
          </p:cNvSpPr>
          <p:nvPr/>
        </p:nvSpPr>
        <p:spPr bwMode="auto">
          <a:xfrm>
            <a:off x="5657850" y="3671888"/>
            <a:ext cx="50800" cy="41275"/>
          </a:xfrm>
          <a:custGeom>
            <a:avLst/>
            <a:gdLst>
              <a:gd name="T0" fmla="*/ 14 w 38"/>
              <a:gd name="T1" fmla="*/ 0 h 27"/>
              <a:gd name="T2" fmla="*/ 8 w 38"/>
              <a:gd name="T3" fmla="*/ 2 h 27"/>
              <a:gd name="T4" fmla="*/ 5 w 38"/>
              <a:gd name="T5" fmla="*/ 4 h 27"/>
              <a:gd name="T6" fmla="*/ 4 w 38"/>
              <a:gd name="T7" fmla="*/ 5 h 27"/>
              <a:gd name="T8" fmla="*/ 3 w 38"/>
              <a:gd name="T9" fmla="*/ 6 h 27"/>
              <a:gd name="T10" fmla="*/ 1 w 38"/>
              <a:gd name="T11" fmla="*/ 8 h 27"/>
              <a:gd name="T12" fmla="*/ 0 w 38"/>
              <a:gd name="T13" fmla="*/ 9 h 27"/>
              <a:gd name="T14" fmla="*/ 0 w 38"/>
              <a:gd name="T15" fmla="*/ 12 h 27"/>
              <a:gd name="T16" fmla="*/ 0 w 38"/>
              <a:gd name="T17" fmla="*/ 13 h 27"/>
              <a:gd name="T18" fmla="*/ 0 w 38"/>
              <a:gd name="T19" fmla="*/ 15 h 27"/>
              <a:gd name="T20" fmla="*/ 0 w 38"/>
              <a:gd name="T21" fmla="*/ 17 h 27"/>
              <a:gd name="T22" fmla="*/ 1 w 38"/>
              <a:gd name="T23" fmla="*/ 18 h 27"/>
              <a:gd name="T24" fmla="*/ 3 w 38"/>
              <a:gd name="T25" fmla="*/ 19 h 27"/>
              <a:gd name="T26" fmla="*/ 4 w 38"/>
              <a:gd name="T27" fmla="*/ 21 h 27"/>
              <a:gd name="T28" fmla="*/ 5 w 38"/>
              <a:gd name="T29" fmla="*/ 22 h 27"/>
              <a:gd name="T30" fmla="*/ 8 w 38"/>
              <a:gd name="T31" fmla="*/ 24 h 27"/>
              <a:gd name="T32" fmla="*/ 14 w 38"/>
              <a:gd name="T33" fmla="*/ 26 h 27"/>
              <a:gd name="T34" fmla="*/ 37 w 38"/>
              <a:gd name="T35" fmla="*/ 26 h 27"/>
              <a:gd name="T36" fmla="*/ 37 w 38"/>
              <a:gd name="T37" fmla="*/ 0 h 27"/>
              <a:gd name="T38" fmla="*/ 14 w 38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7">
                <a:moveTo>
                  <a:pt x="14" y="0"/>
                </a:moveTo>
                <a:lnTo>
                  <a:pt x="8" y="2"/>
                </a:lnTo>
                <a:lnTo>
                  <a:pt x="5" y="4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19"/>
                </a:lnTo>
                <a:lnTo>
                  <a:pt x="4" y="21"/>
                </a:lnTo>
                <a:lnTo>
                  <a:pt x="5" y="22"/>
                </a:lnTo>
                <a:lnTo>
                  <a:pt x="8" y="24"/>
                </a:lnTo>
                <a:lnTo>
                  <a:pt x="14" y="26"/>
                </a:lnTo>
                <a:lnTo>
                  <a:pt x="37" y="26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83" name="Freeform 327"/>
          <p:cNvSpPr>
            <a:spLocks/>
          </p:cNvSpPr>
          <p:nvPr/>
        </p:nvSpPr>
        <p:spPr bwMode="auto">
          <a:xfrm>
            <a:off x="5689600" y="3671888"/>
            <a:ext cx="38100" cy="58737"/>
          </a:xfrm>
          <a:custGeom>
            <a:avLst/>
            <a:gdLst>
              <a:gd name="T0" fmla="*/ 27 w 28"/>
              <a:gd name="T1" fmla="*/ 13 h 38"/>
              <a:gd name="T2" fmla="*/ 26 w 28"/>
              <a:gd name="T3" fmla="*/ 7 h 38"/>
              <a:gd name="T4" fmla="*/ 25 w 28"/>
              <a:gd name="T5" fmla="*/ 5 h 38"/>
              <a:gd name="T6" fmla="*/ 22 w 28"/>
              <a:gd name="T7" fmla="*/ 2 h 38"/>
              <a:gd name="T8" fmla="*/ 21 w 28"/>
              <a:gd name="T9" fmla="*/ 2 h 38"/>
              <a:gd name="T10" fmla="*/ 18 w 28"/>
              <a:gd name="T11" fmla="*/ 1 h 38"/>
              <a:gd name="T12" fmla="*/ 17 w 28"/>
              <a:gd name="T13" fmla="*/ 0 h 38"/>
              <a:gd name="T14" fmla="*/ 16 w 28"/>
              <a:gd name="T15" fmla="*/ 0 h 38"/>
              <a:gd name="T16" fmla="*/ 14 w 28"/>
              <a:gd name="T17" fmla="*/ 0 h 38"/>
              <a:gd name="T18" fmla="*/ 12 w 28"/>
              <a:gd name="T19" fmla="*/ 0 h 38"/>
              <a:gd name="T20" fmla="*/ 10 w 28"/>
              <a:gd name="T21" fmla="*/ 0 h 38"/>
              <a:gd name="T22" fmla="*/ 9 w 28"/>
              <a:gd name="T23" fmla="*/ 1 h 38"/>
              <a:gd name="T24" fmla="*/ 6 w 28"/>
              <a:gd name="T25" fmla="*/ 2 h 38"/>
              <a:gd name="T26" fmla="*/ 5 w 28"/>
              <a:gd name="T27" fmla="*/ 2 h 38"/>
              <a:gd name="T28" fmla="*/ 4 w 28"/>
              <a:gd name="T29" fmla="*/ 5 h 38"/>
              <a:gd name="T30" fmla="*/ 1 w 28"/>
              <a:gd name="T31" fmla="*/ 7 h 38"/>
              <a:gd name="T32" fmla="*/ 0 w 28"/>
              <a:gd name="T33" fmla="*/ 13 h 38"/>
              <a:gd name="T34" fmla="*/ 0 w 28"/>
              <a:gd name="T35" fmla="*/ 37 h 38"/>
              <a:gd name="T36" fmla="*/ 27 w 28"/>
              <a:gd name="T37" fmla="*/ 37 h 38"/>
              <a:gd name="T38" fmla="*/ 27 w 28"/>
              <a:gd name="T39" fmla="*/ 13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38">
                <a:moveTo>
                  <a:pt x="27" y="13"/>
                </a:moveTo>
                <a:lnTo>
                  <a:pt x="26" y="7"/>
                </a:lnTo>
                <a:lnTo>
                  <a:pt x="25" y="5"/>
                </a:lnTo>
                <a:lnTo>
                  <a:pt x="22" y="2"/>
                </a:lnTo>
                <a:lnTo>
                  <a:pt x="21" y="2"/>
                </a:lnTo>
                <a:lnTo>
                  <a:pt x="18" y="1"/>
                </a:lnTo>
                <a:lnTo>
                  <a:pt x="17" y="0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10" y="0"/>
                </a:lnTo>
                <a:lnTo>
                  <a:pt x="9" y="1"/>
                </a:lnTo>
                <a:lnTo>
                  <a:pt x="6" y="2"/>
                </a:lnTo>
                <a:lnTo>
                  <a:pt x="5" y="2"/>
                </a:lnTo>
                <a:lnTo>
                  <a:pt x="4" y="5"/>
                </a:lnTo>
                <a:lnTo>
                  <a:pt x="1" y="7"/>
                </a:lnTo>
                <a:lnTo>
                  <a:pt x="0" y="13"/>
                </a:lnTo>
                <a:lnTo>
                  <a:pt x="0" y="37"/>
                </a:lnTo>
                <a:lnTo>
                  <a:pt x="27" y="37"/>
                </a:lnTo>
                <a:lnTo>
                  <a:pt x="27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84" name="Freeform 328"/>
          <p:cNvSpPr>
            <a:spLocks/>
          </p:cNvSpPr>
          <p:nvPr/>
        </p:nvSpPr>
        <p:spPr bwMode="auto">
          <a:xfrm>
            <a:off x="5689600" y="3708400"/>
            <a:ext cx="144463" cy="42863"/>
          </a:xfrm>
          <a:custGeom>
            <a:avLst/>
            <a:gdLst>
              <a:gd name="T0" fmla="*/ 14 w 106"/>
              <a:gd name="T1" fmla="*/ 0 h 28"/>
              <a:gd name="T2" fmla="*/ 6 w 106"/>
              <a:gd name="T3" fmla="*/ 2 h 28"/>
              <a:gd name="T4" fmla="*/ 5 w 106"/>
              <a:gd name="T5" fmla="*/ 4 h 28"/>
              <a:gd name="T6" fmla="*/ 4 w 106"/>
              <a:gd name="T7" fmla="*/ 6 h 28"/>
              <a:gd name="T8" fmla="*/ 3 w 106"/>
              <a:gd name="T9" fmla="*/ 7 h 28"/>
              <a:gd name="T10" fmla="*/ 1 w 106"/>
              <a:gd name="T11" fmla="*/ 9 h 28"/>
              <a:gd name="T12" fmla="*/ 0 w 106"/>
              <a:gd name="T13" fmla="*/ 11 h 28"/>
              <a:gd name="T14" fmla="*/ 0 w 106"/>
              <a:gd name="T15" fmla="*/ 13 h 28"/>
              <a:gd name="T16" fmla="*/ 0 w 106"/>
              <a:gd name="T17" fmla="*/ 14 h 28"/>
              <a:gd name="T18" fmla="*/ 0 w 106"/>
              <a:gd name="T19" fmla="*/ 15 h 28"/>
              <a:gd name="T20" fmla="*/ 0 w 106"/>
              <a:gd name="T21" fmla="*/ 18 h 28"/>
              <a:gd name="T22" fmla="*/ 1 w 106"/>
              <a:gd name="T23" fmla="*/ 19 h 28"/>
              <a:gd name="T24" fmla="*/ 3 w 106"/>
              <a:gd name="T25" fmla="*/ 21 h 28"/>
              <a:gd name="T26" fmla="*/ 4 w 106"/>
              <a:gd name="T27" fmla="*/ 21 h 28"/>
              <a:gd name="T28" fmla="*/ 5 w 106"/>
              <a:gd name="T29" fmla="*/ 23 h 28"/>
              <a:gd name="T30" fmla="*/ 6 w 106"/>
              <a:gd name="T31" fmla="*/ 25 h 28"/>
              <a:gd name="T32" fmla="*/ 14 w 106"/>
              <a:gd name="T33" fmla="*/ 27 h 28"/>
              <a:gd name="T34" fmla="*/ 105 w 106"/>
              <a:gd name="T35" fmla="*/ 27 h 28"/>
              <a:gd name="T36" fmla="*/ 105 w 106"/>
              <a:gd name="T37" fmla="*/ 0 h 28"/>
              <a:gd name="T38" fmla="*/ 14 w 106"/>
              <a:gd name="T3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28">
                <a:moveTo>
                  <a:pt x="14" y="0"/>
                </a:moveTo>
                <a:lnTo>
                  <a:pt x="6" y="2"/>
                </a:lnTo>
                <a:lnTo>
                  <a:pt x="5" y="4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1"/>
                </a:lnTo>
                <a:lnTo>
                  <a:pt x="4" y="21"/>
                </a:lnTo>
                <a:lnTo>
                  <a:pt x="5" y="23"/>
                </a:lnTo>
                <a:lnTo>
                  <a:pt x="6" y="25"/>
                </a:lnTo>
                <a:lnTo>
                  <a:pt x="14" y="27"/>
                </a:lnTo>
                <a:lnTo>
                  <a:pt x="105" y="27"/>
                </a:lnTo>
                <a:lnTo>
                  <a:pt x="105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85" name="Freeform 329"/>
          <p:cNvSpPr>
            <a:spLocks/>
          </p:cNvSpPr>
          <p:nvPr/>
        </p:nvSpPr>
        <p:spPr bwMode="auto">
          <a:xfrm>
            <a:off x="5815013" y="3708400"/>
            <a:ext cx="42862" cy="58738"/>
          </a:xfrm>
          <a:custGeom>
            <a:avLst/>
            <a:gdLst>
              <a:gd name="T0" fmla="*/ 30 w 31"/>
              <a:gd name="T1" fmla="*/ 13 h 38"/>
              <a:gd name="T2" fmla="*/ 27 w 31"/>
              <a:gd name="T3" fmla="*/ 7 h 38"/>
              <a:gd name="T4" fmla="*/ 26 w 31"/>
              <a:gd name="T5" fmla="*/ 6 h 38"/>
              <a:gd name="T6" fmla="*/ 23 w 31"/>
              <a:gd name="T7" fmla="*/ 3 h 38"/>
              <a:gd name="T8" fmla="*/ 22 w 31"/>
              <a:gd name="T9" fmla="*/ 2 h 38"/>
              <a:gd name="T10" fmla="*/ 20 w 31"/>
              <a:gd name="T11" fmla="*/ 2 h 38"/>
              <a:gd name="T12" fmla="*/ 18 w 31"/>
              <a:gd name="T13" fmla="*/ 1 h 38"/>
              <a:gd name="T14" fmla="*/ 17 w 31"/>
              <a:gd name="T15" fmla="*/ 1 h 38"/>
              <a:gd name="T16" fmla="*/ 14 w 31"/>
              <a:gd name="T17" fmla="*/ 0 h 38"/>
              <a:gd name="T18" fmla="*/ 13 w 31"/>
              <a:gd name="T19" fmla="*/ 1 h 38"/>
              <a:gd name="T20" fmla="*/ 12 w 31"/>
              <a:gd name="T21" fmla="*/ 1 h 38"/>
              <a:gd name="T22" fmla="*/ 10 w 31"/>
              <a:gd name="T23" fmla="*/ 2 h 38"/>
              <a:gd name="T24" fmla="*/ 8 w 31"/>
              <a:gd name="T25" fmla="*/ 2 h 38"/>
              <a:gd name="T26" fmla="*/ 7 w 31"/>
              <a:gd name="T27" fmla="*/ 3 h 38"/>
              <a:gd name="T28" fmla="*/ 4 w 31"/>
              <a:gd name="T29" fmla="*/ 6 h 38"/>
              <a:gd name="T30" fmla="*/ 3 w 31"/>
              <a:gd name="T31" fmla="*/ 7 h 38"/>
              <a:gd name="T32" fmla="*/ 0 w 31"/>
              <a:gd name="T33" fmla="*/ 13 h 38"/>
              <a:gd name="T34" fmla="*/ 0 w 31"/>
              <a:gd name="T35" fmla="*/ 37 h 38"/>
              <a:gd name="T36" fmla="*/ 30 w 31"/>
              <a:gd name="T37" fmla="*/ 37 h 38"/>
              <a:gd name="T38" fmla="*/ 30 w 31"/>
              <a:gd name="T39" fmla="*/ 13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" h="38">
                <a:moveTo>
                  <a:pt x="30" y="13"/>
                </a:moveTo>
                <a:lnTo>
                  <a:pt x="27" y="7"/>
                </a:lnTo>
                <a:lnTo>
                  <a:pt x="26" y="6"/>
                </a:lnTo>
                <a:lnTo>
                  <a:pt x="23" y="3"/>
                </a:lnTo>
                <a:lnTo>
                  <a:pt x="22" y="2"/>
                </a:lnTo>
                <a:lnTo>
                  <a:pt x="20" y="2"/>
                </a:lnTo>
                <a:lnTo>
                  <a:pt x="18" y="1"/>
                </a:lnTo>
                <a:lnTo>
                  <a:pt x="17" y="1"/>
                </a:lnTo>
                <a:lnTo>
                  <a:pt x="14" y="0"/>
                </a:lnTo>
                <a:lnTo>
                  <a:pt x="13" y="1"/>
                </a:lnTo>
                <a:lnTo>
                  <a:pt x="12" y="1"/>
                </a:lnTo>
                <a:lnTo>
                  <a:pt x="10" y="2"/>
                </a:lnTo>
                <a:lnTo>
                  <a:pt x="8" y="2"/>
                </a:lnTo>
                <a:lnTo>
                  <a:pt x="7" y="3"/>
                </a:lnTo>
                <a:lnTo>
                  <a:pt x="4" y="6"/>
                </a:lnTo>
                <a:lnTo>
                  <a:pt x="3" y="7"/>
                </a:lnTo>
                <a:lnTo>
                  <a:pt x="0" y="13"/>
                </a:lnTo>
                <a:lnTo>
                  <a:pt x="0" y="37"/>
                </a:lnTo>
                <a:lnTo>
                  <a:pt x="30" y="37"/>
                </a:lnTo>
                <a:lnTo>
                  <a:pt x="30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86" name="Freeform 330"/>
          <p:cNvSpPr>
            <a:spLocks/>
          </p:cNvSpPr>
          <p:nvPr/>
        </p:nvSpPr>
        <p:spPr bwMode="auto">
          <a:xfrm>
            <a:off x="5815013" y="3746500"/>
            <a:ext cx="84137" cy="39688"/>
          </a:xfrm>
          <a:custGeom>
            <a:avLst/>
            <a:gdLst>
              <a:gd name="T0" fmla="*/ 14 w 62"/>
              <a:gd name="T1" fmla="*/ 0 h 26"/>
              <a:gd name="T2" fmla="*/ 8 w 62"/>
              <a:gd name="T3" fmla="*/ 1 h 26"/>
              <a:gd name="T4" fmla="*/ 5 w 62"/>
              <a:gd name="T5" fmla="*/ 2 h 26"/>
              <a:gd name="T6" fmla="*/ 4 w 62"/>
              <a:gd name="T7" fmla="*/ 5 h 26"/>
              <a:gd name="T8" fmla="*/ 3 w 62"/>
              <a:gd name="T9" fmla="*/ 6 h 26"/>
              <a:gd name="T10" fmla="*/ 1 w 62"/>
              <a:gd name="T11" fmla="*/ 8 h 26"/>
              <a:gd name="T12" fmla="*/ 1 w 62"/>
              <a:gd name="T13" fmla="*/ 9 h 26"/>
              <a:gd name="T14" fmla="*/ 0 w 62"/>
              <a:gd name="T15" fmla="*/ 10 h 26"/>
              <a:gd name="T16" fmla="*/ 0 w 62"/>
              <a:gd name="T17" fmla="*/ 13 h 26"/>
              <a:gd name="T18" fmla="*/ 0 w 62"/>
              <a:gd name="T19" fmla="*/ 14 h 26"/>
              <a:gd name="T20" fmla="*/ 1 w 62"/>
              <a:gd name="T21" fmla="*/ 15 h 26"/>
              <a:gd name="T22" fmla="*/ 1 w 62"/>
              <a:gd name="T23" fmla="*/ 16 h 26"/>
              <a:gd name="T24" fmla="*/ 3 w 62"/>
              <a:gd name="T25" fmla="*/ 18 h 26"/>
              <a:gd name="T26" fmla="*/ 4 w 62"/>
              <a:gd name="T27" fmla="*/ 19 h 26"/>
              <a:gd name="T28" fmla="*/ 5 w 62"/>
              <a:gd name="T29" fmla="*/ 22 h 26"/>
              <a:gd name="T30" fmla="*/ 8 w 62"/>
              <a:gd name="T31" fmla="*/ 23 h 26"/>
              <a:gd name="T32" fmla="*/ 14 w 62"/>
              <a:gd name="T33" fmla="*/ 25 h 26"/>
              <a:gd name="T34" fmla="*/ 61 w 62"/>
              <a:gd name="T35" fmla="*/ 25 h 26"/>
              <a:gd name="T36" fmla="*/ 61 w 62"/>
              <a:gd name="T37" fmla="*/ 0 h 26"/>
              <a:gd name="T38" fmla="*/ 14 w 62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2" h="26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4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61" y="25"/>
                </a:lnTo>
                <a:lnTo>
                  <a:pt x="61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87" name="Freeform 331"/>
          <p:cNvSpPr>
            <a:spLocks/>
          </p:cNvSpPr>
          <p:nvPr/>
        </p:nvSpPr>
        <p:spPr bwMode="auto">
          <a:xfrm>
            <a:off x="5878513" y="3746500"/>
            <a:ext cx="39687" cy="39688"/>
          </a:xfrm>
          <a:custGeom>
            <a:avLst/>
            <a:gdLst>
              <a:gd name="T0" fmla="*/ 28 w 29"/>
              <a:gd name="T1" fmla="*/ 13 h 25"/>
              <a:gd name="T2" fmla="*/ 25 w 29"/>
              <a:gd name="T3" fmla="*/ 6 h 25"/>
              <a:gd name="T4" fmla="*/ 24 w 29"/>
              <a:gd name="T5" fmla="*/ 5 h 25"/>
              <a:gd name="T6" fmla="*/ 22 w 29"/>
              <a:gd name="T7" fmla="*/ 2 h 25"/>
              <a:gd name="T8" fmla="*/ 20 w 29"/>
              <a:gd name="T9" fmla="*/ 2 h 25"/>
              <a:gd name="T10" fmla="*/ 18 w 29"/>
              <a:gd name="T11" fmla="*/ 0 h 25"/>
              <a:gd name="T12" fmla="*/ 15 w 29"/>
              <a:gd name="T13" fmla="*/ 0 h 25"/>
              <a:gd name="T14" fmla="*/ 14 w 29"/>
              <a:gd name="T15" fmla="*/ 0 h 25"/>
              <a:gd name="T16" fmla="*/ 11 w 29"/>
              <a:gd name="T17" fmla="*/ 0 h 25"/>
              <a:gd name="T18" fmla="*/ 10 w 29"/>
              <a:gd name="T19" fmla="*/ 0 h 25"/>
              <a:gd name="T20" fmla="*/ 9 w 29"/>
              <a:gd name="T21" fmla="*/ 0 h 25"/>
              <a:gd name="T22" fmla="*/ 6 w 29"/>
              <a:gd name="T23" fmla="*/ 2 h 25"/>
              <a:gd name="T24" fmla="*/ 5 w 29"/>
              <a:gd name="T25" fmla="*/ 2 h 25"/>
              <a:gd name="T26" fmla="*/ 3 w 29"/>
              <a:gd name="T27" fmla="*/ 5 h 25"/>
              <a:gd name="T28" fmla="*/ 1 w 29"/>
              <a:gd name="T29" fmla="*/ 6 h 25"/>
              <a:gd name="T30" fmla="*/ 0 w 29"/>
              <a:gd name="T31" fmla="*/ 13 h 25"/>
              <a:gd name="T32" fmla="*/ 0 w 29"/>
              <a:gd name="T33" fmla="*/ 24 h 25"/>
              <a:gd name="T34" fmla="*/ 28 w 29"/>
              <a:gd name="T35" fmla="*/ 24 h 25"/>
              <a:gd name="T36" fmla="*/ 28 w 29"/>
              <a:gd name="T37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" h="25">
                <a:moveTo>
                  <a:pt x="28" y="13"/>
                </a:moveTo>
                <a:lnTo>
                  <a:pt x="25" y="6"/>
                </a:lnTo>
                <a:lnTo>
                  <a:pt x="24" y="5"/>
                </a:lnTo>
                <a:lnTo>
                  <a:pt x="22" y="2"/>
                </a:lnTo>
                <a:lnTo>
                  <a:pt x="20" y="2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lnTo>
                  <a:pt x="6" y="2"/>
                </a:lnTo>
                <a:lnTo>
                  <a:pt x="5" y="2"/>
                </a:lnTo>
                <a:lnTo>
                  <a:pt x="3" y="5"/>
                </a:lnTo>
                <a:lnTo>
                  <a:pt x="1" y="6"/>
                </a:lnTo>
                <a:lnTo>
                  <a:pt x="0" y="13"/>
                </a:lnTo>
                <a:lnTo>
                  <a:pt x="0" y="24"/>
                </a:lnTo>
                <a:lnTo>
                  <a:pt x="28" y="24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88" name="Freeform 332"/>
          <p:cNvSpPr>
            <a:spLocks/>
          </p:cNvSpPr>
          <p:nvPr/>
        </p:nvSpPr>
        <p:spPr bwMode="auto">
          <a:xfrm>
            <a:off x="5878513" y="3762375"/>
            <a:ext cx="147637" cy="42863"/>
          </a:xfrm>
          <a:custGeom>
            <a:avLst/>
            <a:gdLst>
              <a:gd name="T0" fmla="*/ 14 w 108"/>
              <a:gd name="T1" fmla="*/ 0 h 28"/>
              <a:gd name="T2" fmla="*/ 8 w 108"/>
              <a:gd name="T3" fmla="*/ 2 h 28"/>
              <a:gd name="T4" fmla="*/ 5 w 108"/>
              <a:gd name="T5" fmla="*/ 4 h 28"/>
              <a:gd name="T6" fmla="*/ 3 w 108"/>
              <a:gd name="T7" fmla="*/ 5 h 28"/>
              <a:gd name="T8" fmla="*/ 1 w 108"/>
              <a:gd name="T9" fmla="*/ 7 h 28"/>
              <a:gd name="T10" fmla="*/ 1 w 108"/>
              <a:gd name="T11" fmla="*/ 9 h 28"/>
              <a:gd name="T12" fmla="*/ 0 w 108"/>
              <a:gd name="T13" fmla="*/ 10 h 28"/>
              <a:gd name="T14" fmla="*/ 0 w 108"/>
              <a:gd name="T15" fmla="*/ 12 h 28"/>
              <a:gd name="T16" fmla="*/ 0 w 108"/>
              <a:gd name="T17" fmla="*/ 14 h 28"/>
              <a:gd name="T18" fmla="*/ 0 w 108"/>
              <a:gd name="T19" fmla="*/ 15 h 28"/>
              <a:gd name="T20" fmla="*/ 0 w 108"/>
              <a:gd name="T21" fmla="*/ 17 h 28"/>
              <a:gd name="T22" fmla="*/ 1 w 108"/>
              <a:gd name="T23" fmla="*/ 18 h 28"/>
              <a:gd name="T24" fmla="*/ 1 w 108"/>
              <a:gd name="T25" fmla="*/ 21 h 28"/>
              <a:gd name="T26" fmla="*/ 3 w 108"/>
              <a:gd name="T27" fmla="*/ 22 h 28"/>
              <a:gd name="T28" fmla="*/ 5 w 108"/>
              <a:gd name="T29" fmla="*/ 25 h 28"/>
              <a:gd name="T30" fmla="*/ 8 w 108"/>
              <a:gd name="T31" fmla="*/ 25 h 28"/>
              <a:gd name="T32" fmla="*/ 14 w 108"/>
              <a:gd name="T33" fmla="*/ 27 h 28"/>
              <a:gd name="T34" fmla="*/ 107 w 108"/>
              <a:gd name="T35" fmla="*/ 27 h 28"/>
              <a:gd name="T36" fmla="*/ 107 w 108"/>
              <a:gd name="T37" fmla="*/ 0 h 28"/>
              <a:gd name="T38" fmla="*/ 14 w 108"/>
              <a:gd name="T3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8" h="28">
                <a:moveTo>
                  <a:pt x="14" y="0"/>
                </a:moveTo>
                <a:lnTo>
                  <a:pt x="8" y="2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1" y="21"/>
                </a:lnTo>
                <a:lnTo>
                  <a:pt x="3" y="22"/>
                </a:lnTo>
                <a:lnTo>
                  <a:pt x="5" y="25"/>
                </a:lnTo>
                <a:lnTo>
                  <a:pt x="8" y="25"/>
                </a:lnTo>
                <a:lnTo>
                  <a:pt x="14" y="27"/>
                </a:lnTo>
                <a:lnTo>
                  <a:pt x="107" y="27"/>
                </a:lnTo>
                <a:lnTo>
                  <a:pt x="107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89" name="Freeform 333"/>
          <p:cNvSpPr>
            <a:spLocks/>
          </p:cNvSpPr>
          <p:nvPr/>
        </p:nvSpPr>
        <p:spPr bwMode="auto">
          <a:xfrm>
            <a:off x="6003925" y="3762375"/>
            <a:ext cx="39688" cy="42863"/>
          </a:xfrm>
          <a:custGeom>
            <a:avLst/>
            <a:gdLst>
              <a:gd name="T0" fmla="*/ 28 w 29"/>
              <a:gd name="T1" fmla="*/ 14 h 28"/>
              <a:gd name="T2" fmla="*/ 27 w 29"/>
              <a:gd name="T3" fmla="*/ 7 h 28"/>
              <a:gd name="T4" fmla="*/ 24 w 29"/>
              <a:gd name="T5" fmla="*/ 5 h 28"/>
              <a:gd name="T6" fmla="*/ 23 w 29"/>
              <a:gd name="T7" fmla="*/ 2 h 28"/>
              <a:gd name="T8" fmla="*/ 22 w 29"/>
              <a:gd name="T9" fmla="*/ 2 h 28"/>
              <a:gd name="T10" fmla="*/ 19 w 29"/>
              <a:gd name="T11" fmla="*/ 1 h 28"/>
              <a:gd name="T12" fmla="*/ 18 w 29"/>
              <a:gd name="T13" fmla="*/ 0 h 28"/>
              <a:gd name="T14" fmla="*/ 15 w 29"/>
              <a:gd name="T15" fmla="*/ 0 h 28"/>
              <a:gd name="T16" fmla="*/ 13 w 29"/>
              <a:gd name="T17" fmla="*/ 0 h 28"/>
              <a:gd name="T18" fmla="*/ 11 w 29"/>
              <a:gd name="T19" fmla="*/ 0 h 28"/>
              <a:gd name="T20" fmla="*/ 9 w 29"/>
              <a:gd name="T21" fmla="*/ 1 h 28"/>
              <a:gd name="T22" fmla="*/ 8 w 29"/>
              <a:gd name="T23" fmla="*/ 2 h 28"/>
              <a:gd name="T24" fmla="*/ 5 w 29"/>
              <a:gd name="T25" fmla="*/ 2 h 28"/>
              <a:gd name="T26" fmla="*/ 4 w 29"/>
              <a:gd name="T27" fmla="*/ 5 h 28"/>
              <a:gd name="T28" fmla="*/ 1 w 29"/>
              <a:gd name="T29" fmla="*/ 7 h 28"/>
              <a:gd name="T30" fmla="*/ 0 w 29"/>
              <a:gd name="T31" fmla="*/ 14 h 28"/>
              <a:gd name="T32" fmla="*/ 0 w 29"/>
              <a:gd name="T33" fmla="*/ 27 h 28"/>
              <a:gd name="T34" fmla="*/ 28 w 29"/>
              <a:gd name="T35" fmla="*/ 27 h 28"/>
              <a:gd name="T36" fmla="*/ 28 w 29"/>
              <a:gd name="T37" fmla="*/ 1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" h="28">
                <a:moveTo>
                  <a:pt x="28" y="14"/>
                </a:moveTo>
                <a:lnTo>
                  <a:pt x="27" y="7"/>
                </a:lnTo>
                <a:lnTo>
                  <a:pt x="24" y="5"/>
                </a:lnTo>
                <a:lnTo>
                  <a:pt x="23" y="2"/>
                </a:lnTo>
                <a:lnTo>
                  <a:pt x="22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1"/>
                </a:lnTo>
                <a:lnTo>
                  <a:pt x="8" y="2"/>
                </a:lnTo>
                <a:lnTo>
                  <a:pt x="5" y="2"/>
                </a:lnTo>
                <a:lnTo>
                  <a:pt x="4" y="5"/>
                </a:lnTo>
                <a:lnTo>
                  <a:pt x="1" y="7"/>
                </a:lnTo>
                <a:lnTo>
                  <a:pt x="0" y="14"/>
                </a:lnTo>
                <a:lnTo>
                  <a:pt x="0" y="27"/>
                </a:lnTo>
                <a:lnTo>
                  <a:pt x="28" y="27"/>
                </a:lnTo>
                <a:lnTo>
                  <a:pt x="28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90" name="Freeform 334"/>
          <p:cNvSpPr>
            <a:spLocks/>
          </p:cNvSpPr>
          <p:nvPr/>
        </p:nvSpPr>
        <p:spPr bwMode="auto">
          <a:xfrm>
            <a:off x="6003925" y="3781425"/>
            <a:ext cx="117475" cy="42863"/>
          </a:xfrm>
          <a:custGeom>
            <a:avLst/>
            <a:gdLst>
              <a:gd name="T0" fmla="*/ 15 w 86"/>
              <a:gd name="T1" fmla="*/ 0 h 28"/>
              <a:gd name="T2" fmla="*/ 8 w 86"/>
              <a:gd name="T3" fmla="*/ 2 h 28"/>
              <a:gd name="T4" fmla="*/ 5 w 86"/>
              <a:gd name="T5" fmla="*/ 4 h 28"/>
              <a:gd name="T6" fmla="*/ 4 w 86"/>
              <a:gd name="T7" fmla="*/ 6 h 28"/>
              <a:gd name="T8" fmla="*/ 1 w 86"/>
              <a:gd name="T9" fmla="*/ 7 h 28"/>
              <a:gd name="T10" fmla="*/ 1 w 86"/>
              <a:gd name="T11" fmla="*/ 8 h 28"/>
              <a:gd name="T12" fmla="*/ 0 w 86"/>
              <a:gd name="T13" fmla="*/ 11 h 28"/>
              <a:gd name="T14" fmla="*/ 0 w 86"/>
              <a:gd name="T15" fmla="*/ 12 h 28"/>
              <a:gd name="T16" fmla="*/ 0 w 86"/>
              <a:gd name="T17" fmla="*/ 14 h 28"/>
              <a:gd name="T18" fmla="*/ 0 w 86"/>
              <a:gd name="T19" fmla="*/ 15 h 28"/>
              <a:gd name="T20" fmla="*/ 0 w 86"/>
              <a:gd name="T21" fmla="*/ 18 h 28"/>
              <a:gd name="T22" fmla="*/ 1 w 86"/>
              <a:gd name="T23" fmla="*/ 18 h 28"/>
              <a:gd name="T24" fmla="*/ 1 w 86"/>
              <a:gd name="T25" fmla="*/ 20 h 28"/>
              <a:gd name="T26" fmla="*/ 4 w 86"/>
              <a:gd name="T27" fmla="*/ 21 h 28"/>
              <a:gd name="T28" fmla="*/ 5 w 86"/>
              <a:gd name="T29" fmla="*/ 23 h 28"/>
              <a:gd name="T30" fmla="*/ 8 w 86"/>
              <a:gd name="T31" fmla="*/ 25 h 28"/>
              <a:gd name="T32" fmla="*/ 15 w 86"/>
              <a:gd name="T33" fmla="*/ 27 h 28"/>
              <a:gd name="T34" fmla="*/ 85 w 86"/>
              <a:gd name="T35" fmla="*/ 27 h 28"/>
              <a:gd name="T36" fmla="*/ 85 w 86"/>
              <a:gd name="T37" fmla="*/ 0 h 28"/>
              <a:gd name="T38" fmla="*/ 15 w 86"/>
              <a:gd name="T3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6" h="28">
                <a:moveTo>
                  <a:pt x="15" y="0"/>
                </a:moveTo>
                <a:lnTo>
                  <a:pt x="8" y="2"/>
                </a:lnTo>
                <a:lnTo>
                  <a:pt x="5" y="4"/>
                </a:lnTo>
                <a:lnTo>
                  <a:pt x="4" y="6"/>
                </a:lnTo>
                <a:lnTo>
                  <a:pt x="1" y="7"/>
                </a:lnTo>
                <a:lnTo>
                  <a:pt x="1" y="8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8"/>
                </a:lnTo>
                <a:lnTo>
                  <a:pt x="1" y="18"/>
                </a:lnTo>
                <a:lnTo>
                  <a:pt x="1" y="20"/>
                </a:lnTo>
                <a:lnTo>
                  <a:pt x="4" y="21"/>
                </a:lnTo>
                <a:lnTo>
                  <a:pt x="5" y="23"/>
                </a:lnTo>
                <a:lnTo>
                  <a:pt x="8" y="25"/>
                </a:lnTo>
                <a:lnTo>
                  <a:pt x="15" y="27"/>
                </a:lnTo>
                <a:lnTo>
                  <a:pt x="85" y="27"/>
                </a:lnTo>
                <a:lnTo>
                  <a:pt x="85" y="0"/>
                </a:lnTo>
                <a:lnTo>
                  <a:pt x="15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91" name="Freeform 335"/>
          <p:cNvSpPr>
            <a:spLocks/>
          </p:cNvSpPr>
          <p:nvPr/>
        </p:nvSpPr>
        <p:spPr bwMode="auto">
          <a:xfrm>
            <a:off x="6102350" y="3781425"/>
            <a:ext cx="36513" cy="41275"/>
          </a:xfrm>
          <a:custGeom>
            <a:avLst/>
            <a:gdLst>
              <a:gd name="T0" fmla="*/ 26 w 27"/>
              <a:gd name="T1" fmla="*/ 14 h 27"/>
              <a:gd name="T2" fmla="*/ 25 w 27"/>
              <a:gd name="T3" fmla="*/ 7 h 27"/>
              <a:gd name="T4" fmla="*/ 22 w 27"/>
              <a:gd name="T5" fmla="*/ 6 h 27"/>
              <a:gd name="T6" fmla="*/ 21 w 27"/>
              <a:gd name="T7" fmla="*/ 4 h 27"/>
              <a:gd name="T8" fmla="*/ 20 w 27"/>
              <a:gd name="T9" fmla="*/ 2 h 27"/>
              <a:gd name="T10" fmla="*/ 17 w 27"/>
              <a:gd name="T11" fmla="*/ 2 h 27"/>
              <a:gd name="T12" fmla="*/ 16 w 27"/>
              <a:gd name="T13" fmla="*/ 1 h 27"/>
              <a:gd name="T14" fmla="*/ 15 w 27"/>
              <a:gd name="T15" fmla="*/ 0 h 27"/>
              <a:gd name="T16" fmla="*/ 14 w 27"/>
              <a:gd name="T17" fmla="*/ 0 h 27"/>
              <a:gd name="T18" fmla="*/ 11 w 27"/>
              <a:gd name="T19" fmla="*/ 0 h 27"/>
              <a:gd name="T20" fmla="*/ 10 w 27"/>
              <a:gd name="T21" fmla="*/ 1 h 27"/>
              <a:gd name="T22" fmla="*/ 7 w 27"/>
              <a:gd name="T23" fmla="*/ 2 h 27"/>
              <a:gd name="T24" fmla="*/ 6 w 27"/>
              <a:gd name="T25" fmla="*/ 2 h 27"/>
              <a:gd name="T26" fmla="*/ 4 w 27"/>
              <a:gd name="T27" fmla="*/ 4 h 27"/>
              <a:gd name="T28" fmla="*/ 2 w 27"/>
              <a:gd name="T29" fmla="*/ 6 h 27"/>
              <a:gd name="T30" fmla="*/ 1 w 27"/>
              <a:gd name="T31" fmla="*/ 7 h 27"/>
              <a:gd name="T32" fmla="*/ 0 w 27"/>
              <a:gd name="T33" fmla="*/ 14 h 27"/>
              <a:gd name="T34" fmla="*/ 0 w 27"/>
              <a:gd name="T35" fmla="*/ 26 h 27"/>
              <a:gd name="T36" fmla="*/ 26 w 27"/>
              <a:gd name="T37" fmla="*/ 26 h 27"/>
              <a:gd name="T38" fmla="*/ 26 w 27"/>
              <a:gd name="T39" fmla="*/ 1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7" h="27">
                <a:moveTo>
                  <a:pt x="26" y="14"/>
                </a:moveTo>
                <a:lnTo>
                  <a:pt x="25" y="7"/>
                </a:lnTo>
                <a:lnTo>
                  <a:pt x="22" y="6"/>
                </a:lnTo>
                <a:lnTo>
                  <a:pt x="21" y="4"/>
                </a:lnTo>
                <a:lnTo>
                  <a:pt x="20" y="2"/>
                </a:lnTo>
                <a:lnTo>
                  <a:pt x="17" y="2"/>
                </a:lnTo>
                <a:lnTo>
                  <a:pt x="16" y="1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7" y="2"/>
                </a:lnTo>
                <a:lnTo>
                  <a:pt x="6" y="2"/>
                </a:lnTo>
                <a:lnTo>
                  <a:pt x="4" y="4"/>
                </a:lnTo>
                <a:lnTo>
                  <a:pt x="2" y="6"/>
                </a:lnTo>
                <a:lnTo>
                  <a:pt x="1" y="7"/>
                </a:lnTo>
                <a:lnTo>
                  <a:pt x="0" y="14"/>
                </a:lnTo>
                <a:lnTo>
                  <a:pt x="0" y="26"/>
                </a:lnTo>
                <a:lnTo>
                  <a:pt x="26" y="26"/>
                </a:lnTo>
                <a:lnTo>
                  <a:pt x="26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92" name="Freeform 336"/>
          <p:cNvSpPr>
            <a:spLocks/>
          </p:cNvSpPr>
          <p:nvPr/>
        </p:nvSpPr>
        <p:spPr bwMode="auto">
          <a:xfrm>
            <a:off x="6102350" y="3800475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1 h 27"/>
              <a:gd name="T4" fmla="*/ 4 w 15"/>
              <a:gd name="T5" fmla="*/ 4 h 27"/>
              <a:gd name="T6" fmla="*/ 3 w 15"/>
              <a:gd name="T7" fmla="*/ 5 h 27"/>
              <a:gd name="T8" fmla="*/ 1 w 15"/>
              <a:gd name="T9" fmla="*/ 6 h 27"/>
              <a:gd name="T10" fmla="*/ 0 w 15"/>
              <a:gd name="T11" fmla="*/ 8 h 27"/>
              <a:gd name="T12" fmla="*/ 0 w 15"/>
              <a:gd name="T13" fmla="*/ 9 h 27"/>
              <a:gd name="T14" fmla="*/ 0 w 15"/>
              <a:gd name="T15" fmla="*/ 11 h 27"/>
              <a:gd name="T16" fmla="*/ 0 w 15"/>
              <a:gd name="T17" fmla="*/ 13 h 27"/>
              <a:gd name="T18" fmla="*/ 0 w 15"/>
              <a:gd name="T19" fmla="*/ 14 h 27"/>
              <a:gd name="T20" fmla="*/ 0 w 15"/>
              <a:gd name="T21" fmla="*/ 17 h 27"/>
              <a:gd name="T22" fmla="*/ 0 w 15"/>
              <a:gd name="T23" fmla="*/ 18 h 27"/>
              <a:gd name="T24" fmla="*/ 1 w 15"/>
              <a:gd name="T25" fmla="*/ 20 h 27"/>
              <a:gd name="T26" fmla="*/ 3 w 15"/>
              <a:gd name="T27" fmla="*/ 21 h 27"/>
              <a:gd name="T28" fmla="*/ 4 w 15"/>
              <a:gd name="T29" fmla="*/ 22 h 27"/>
              <a:gd name="T30" fmla="*/ 8 w 15"/>
              <a:gd name="T31" fmla="*/ 25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1"/>
                </a:lnTo>
                <a:lnTo>
                  <a:pt x="4" y="4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7"/>
                </a:lnTo>
                <a:lnTo>
                  <a:pt x="0" y="18"/>
                </a:lnTo>
                <a:lnTo>
                  <a:pt x="1" y="20"/>
                </a:lnTo>
                <a:lnTo>
                  <a:pt x="3" y="21"/>
                </a:lnTo>
                <a:lnTo>
                  <a:pt x="4" y="22"/>
                </a:lnTo>
                <a:lnTo>
                  <a:pt x="8" y="25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93" name="Freeform 337"/>
          <p:cNvSpPr>
            <a:spLocks/>
          </p:cNvSpPr>
          <p:nvPr/>
        </p:nvSpPr>
        <p:spPr bwMode="auto">
          <a:xfrm>
            <a:off x="6102350" y="3800475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1 h 27"/>
              <a:gd name="T4" fmla="*/ 4 w 15"/>
              <a:gd name="T5" fmla="*/ 4 h 27"/>
              <a:gd name="T6" fmla="*/ 3 w 15"/>
              <a:gd name="T7" fmla="*/ 5 h 27"/>
              <a:gd name="T8" fmla="*/ 1 w 15"/>
              <a:gd name="T9" fmla="*/ 6 h 27"/>
              <a:gd name="T10" fmla="*/ 0 w 15"/>
              <a:gd name="T11" fmla="*/ 8 h 27"/>
              <a:gd name="T12" fmla="*/ 0 w 15"/>
              <a:gd name="T13" fmla="*/ 9 h 27"/>
              <a:gd name="T14" fmla="*/ 0 w 15"/>
              <a:gd name="T15" fmla="*/ 11 h 27"/>
              <a:gd name="T16" fmla="*/ 0 w 15"/>
              <a:gd name="T17" fmla="*/ 13 h 27"/>
              <a:gd name="T18" fmla="*/ 0 w 15"/>
              <a:gd name="T19" fmla="*/ 14 h 27"/>
              <a:gd name="T20" fmla="*/ 0 w 15"/>
              <a:gd name="T21" fmla="*/ 17 h 27"/>
              <a:gd name="T22" fmla="*/ 0 w 15"/>
              <a:gd name="T23" fmla="*/ 18 h 27"/>
              <a:gd name="T24" fmla="*/ 1 w 15"/>
              <a:gd name="T25" fmla="*/ 20 h 27"/>
              <a:gd name="T26" fmla="*/ 3 w 15"/>
              <a:gd name="T27" fmla="*/ 21 h 27"/>
              <a:gd name="T28" fmla="*/ 4 w 15"/>
              <a:gd name="T29" fmla="*/ 22 h 27"/>
              <a:gd name="T30" fmla="*/ 8 w 15"/>
              <a:gd name="T31" fmla="*/ 25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1"/>
                </a:lnTo>
                <a:lnTo>
                  <a:pt x="4" y="4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7"/>
                </a:lnTo>
                <a:lnTo>
                  <a:pt x="0" y="18"/>
                </a:lnTo>
                <a:lnTo>
                  <a:pt x="1" y="20"/>
                </a:lnTo>
                <a:lnTo>
                  <a:pt x="3" y="21"/>
                </a:lnTo>
                <a:lnTo>
                  <a:pt x="4" y="22"/>
                </a:lnTo>
                <a:lnTo>
                  <a:pt x="8" y="25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94" name="Freeform 338"/>
          <p:cNvSpPr>
            <a:spLocks/>
          </p:cNvSpPr>
          <p:nvPr/>
        </p:nvSpPr>
        <p:spPr bwMode="auto">
          <a:xfrm>
            <a:off x="6102350" y="3800475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1 h 27"/>
              <a:gd name="T4" fmla="*/ 4 w 15"/>
              <a:gd name="T5" fmla="*/ 4 h 27"/>
              <a:gd name="T6" fmla="*/ 3 w 15"/>
              <a:gd name="T7" fmla="*/ 5 h 27"/>
              <a:gd name="T8" fmla="*/ 1 w 15"/>
              <a:gd name="T9" fmla="*/ 6 h 27"/>
              <a:gd name="T10" fmla="*/ 0 w 15"/>
              <a:gd name="T11" fmla="*/ 8 h 27"/>
              <a:gd name="T12" fmla="*/ 0 w 15"/>
              <a:gd name="T13" fmla="*/ 9 h 27"/>
              <a:gd name="T14" fmla="*/ 0 w 15"/>
              <a:gd name="T15" fmla="*/ 11 h 27"/>
              <a:gd name="T16" fmla="*/ 0 w 15"/>
              <a:gd name="T17" fmla="*/ 13 h 27"/>
              <a:gd name="T18" fmla="*/ 0 w 15"/>
              <a:gd name="T19" fmla="*/ 14 h 27"/>
              <a:gd name="T20" fmla="*/ 0 w 15"/>
              <a:gd name="T21" fmla="*/ 17 h 27"/>
              <a:gd name="T22" fmla="*/ 0 w 15"/>
              <a:gd name="T23" fmla="*/ 18 h 27"/>
              <a:gd name="T24" fmla="*/ 1 w 15"/>
              <a:gd name="T25" fmla="*/ 20 h 27"/>
              <a:gd name="T26" fmla="*/ 3 w 15"/>
              <a:gd name="T27" fmla="*/ 21 h 27"/>
              <a:gd name="T28" fmla="*/ 4 w 15"/>
              <a:gd name="T29" fmla="*/ 22 h 27"/>
              <a:gd name="T30" fmla="*/ 8 w 15"/>
              <a:gd name="T31" fmla="*/ 25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1"/>
                </a:lnTo>
                <a:lnTo>
                  <a:pt x="4" y="4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7"/>
                </a:lnTo>
                <a:lnTo>
                  <a:pt x="0" y="18"/>
                </a:lnTo>
                <a:lnTo>
                  <a:pt x="1" y="20"/>
                </a:lnTo>
                <a:lnTo>
                  <a:pt x="3" y="21"/>
                </a:lnTo>
                <a:lnTo>
                  <a:pt x="4" y="22"/>
                </a:lnTo>
                <a:lnTo>
                  <a:pt x="8" y="25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95" name="Freeform 339"/>
          <p:cNvSpPr>
            <a:spLocks/>
          </p:cNvSpPr>
          <p:nvPr/>
        </p:nvSpPr>
        <p:spPr bwMode="auto">
          <a:xfrm>
            <a:off x="6102350" y="3800475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1 h 27"/>
              <a:gd name="T4" fmla="*/ 4 w 15"/>
              <a:gd name="T5" fmla="*/ 4 h 27"/>
              <a:gd name="T6" fmla="*/ 3 w 15"/>
              <a:gd name="T7" fmla="*/ 5 h 27"/>
              <a:gd name="T8" fmla="*/ 1 w 15"/>
              <a:gd name="T9" fmla="*/ 6 h 27"/>
              <a:gd name="T10" fmla="*/ 0 w 15"/>
              <a:gd name="T11" fmla="*/ 8 h 27"/>
              <a:gd name="T12" fmla="*/ 0 w 15"/>
              <a:gd name="T13" fmla="*/ 9 h 27"/>
              <a:gd name="T14" fmla="*/ 0 w 15"/>
              <a:gd name="T15" fmla="*/ 11 h 27"/>
              <a:gd name="T16" fmla="*/ 0 w 15"/>
              <a:gd name="T17" fmla="*/ 13 h 27"/>
              <a:gd name="T18" fmla="*/ 0 w 15"/>
              <a:gd name="T19" fmla="*/ 14 h 27"/>
              <a:gd name="T20" fmla="*/ 0 w 15"/>
              <a:gd name="T21" fmla="*/ 17 h 27"/>
              <a:gd name="T22" fmla="*/ 0 w 15"/>
              <a:gd name="T23" fmla="*/ 18 h 27"/>
              <a:gd name="T24" fmla="*/ 1 w 15"/>
              <a:gd name="T25" fmla="*/ 20 h 27"/>
              <a:gd name="T26" fmla="*/ 3 w 15"/>
              <a:gd name="T27" fmla="*/ 21 h 27"/>
              <a:gd name="T28" fmla="*/ 4 w 15"/>
              <a:gd name="T29" fmla="*/ 22 h 27"/>
              <a:gd name="T30" fmla="*/ 8 w 15"/>
              <a:gd name="T31" fmla="*/ 25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1"/>
                </a:lnTo>
                <a:lnTo>
                  <a:pt x="4" y="4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7"/>
                </a:lnTo>
                <a:lnTo>
                  <a:pt x="0" y="18"/>
                </a:lnTo>
                <a:lnTo>
                  <a:pt x="1" y="20"/>
                </a:lnTo>
                <a:lnTo>
                  <a:pt x="3" y="21"/>
                </a:lnTo>
                <a:lnTo>
                  <a:pt x="4" y="22"/>
                </a:lnTo>
                <a:lnTo>
                  <a:pt x="8" y="25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96" name="Freeform 340"/>
          <p:cNvSpPr>
            <a:spLocks/>
          </p:cNvSpPr>
          <p:nvPr/>
        </p:nvSpPr>
        <p:spPr bwMode="auto">
          <a:xfrm>
            <a:off x="6102350" y="3800475"/>
            <a:ext cx="207963" cy="41275"/>
          </a:xfrm>
          <a:custGeom>
            <a:avLst/>
            <a:gdLst>
              <a:gd name="T0" fmla="*/ 14 w 153"/>
              <a:gd name="T1" fmla="*/ 0 h 27"/>
              <a:gd name="T2" fmla="*/ 8 w 153"/>
              <a:gd name="T3" fmla="*/ 1 h 27"/>
              <a:gd name="T4" fmla="*/ 4 w 153"/>
              <a:gd name="T5" fmla="*/ 4 h 27"/>
              <a:gd name="T6" fmla="*/ 3 w 153"/>
              <a:gd name="T7" fmla="*/ 5 h 27"/>
              <a:gd name="T8" fmla="*/ 1 w 153"/>
              <a:gd name="T9" fmla="*/ 6 h 27"/>
              <a:gd name="T10" fmla="*/ 0 w 153"/>
              <a:gd name="T11" fmla="*/ 8 h 27"/>
              <a:gd name="T12" fmla="*/ 0 w 153"/>
              <a:gd name="T13" fmla="*/ 9 h 27"/>
              <a:gd name="T14" fmla="*/ 0 w 153"/>
              <a:gd name="T15" fmla="*/ 11 h 27"/>
              <a:gd name="T16" fmla="*/ 0 w 153"/>
              <a:gd name="T17" fmla="*/ 13 h 27"/>
              <a:gd name="T18" fmla="*/ 0 w 153"/>
              <a:gd name="T19" fmla="*/ 14 h 27"/>
              <a:gd name="T20" fmla="*/ 0 w 153"/>
              <a:gd name="T21" fmla="*/ 17 h 27"/>
              <a:gd name="T22" fmla="*/ 0 w 153"/>
              <a:gd name="T23" fmla="*/ 18 h 27"/>
              <a:gd name="T24" fmla="*/ 1 w 153"/>
              <a:gd name="T25" fmla="*/ 20 h 27"/>
              <a:gd name="T26" fmla="*/ 3 w 153"/>
              <a:gd name="T27" fmla="*/ 21 h 27"/>
              <a:gd name="T28" fmla="*/ 4 w 153"/>
              <a:gd name="T29" fmla="*/ 22 h 27"/>
              <a:gd name="T30" fmla="*/ 8 w 153"/>
              <a:gd name="T31" fmla="*/ 25 h 27"/>
              <a:gd name="T32" fmla="*/ 14 w 153"/>
              <a:gd name="T33" fmla="*/ 26 h 27"/>
              <a:gd name="T34" fmla="*/ 152 w 153"/>
              <a:gd name="T35" fmla="*/ 26 h 27"/>
              <a:gd name="T36" fmla="*/ 152 w 153"/>
              <a:gd name="T37" fmla="*/ 0 h 27"/>
              <a:gd name="T38" fmla="*/ 14 w 153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3" h="27">
                <a:moveTo>
                  <a:pt x="14" y="0"/>
                </a:moveTo>
                <a:lnTo>
                  <a:pt x="8" y="1"/>
                </a:lnTo>
                <a:lnTo>
                  <a:pt x="4" y="4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7"/>
                </a:lnTo>
                <a:lnTo>
                  <a:pt x="0" y="18"/>
                </a:lnTo>
                <a:lnTo>
                  <a:pt x="1" y="20"/>
                </a:lnTo>
                <a:lnTo>
                  <a:pt x="3" y="21"/>
                </a:lnTo>
                <a:lnTo>
                  <a:pt x="4" y="22"/>
                </a:lnTo>
                <a:lnTo>
                  <a:pt x="8" y="25"/>
                </a:lnTo>
                <a:lnTo>
                  <a:pt x="14" y="26"/>
                </a:lnTo>
                <a:lnTo>
                  <a:pt x="152" y="26"/>
                </a:lnTo>
                <a:lnTo>
                  <a:pt x="152" y="0"/>
                </a:lnTo>
                <a:lnTo>
                  <a:pt x="14" y="0"/>
                </a:lnTo>
              </a:path>
            </a:pathLst>
          </a:custGeom>
          <a:solidFill>
            <a:srgbClr val="F91605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97" name="Freeform 341"/>
          <p:cNvSpPr>
            <a:spLocks/>
          </p:cNvSpPr>
          <p:nvPr/>
        </p:nvSpPr>
        <p:spPr bwMode="auto">
          <a:xfrm>
            <a:off x="6288088" y="3800475"/>
            <a:ext cx="41275" cy="41275"/>
          </a:xfrm>
          <a:custGeom>
            <a:avLst/>
            <a:gdLst>
              <a:gd name="T0" fmla="*/ 29 w 30"/>
              <a:gd name="T1" fmla="*/ 13 h 27"/>
              <a:gd name="T2" fmla="*/ 28 w 30"/>
              <a:gd name="T3" fmla="*/ 7 h 27"/>
              <a:gd name="T4" fmla="*/ 25 w 30"/>
              <a:gd name="T5" fmla="*/ 5 h 27"/>
              <a:gd name="T6" fmla="*/ 24 w 30"/>
              <a:gd name="T7" fmla="*/ 2 h 27"/>
              <a:gd name="T8" fmla="*/ 21 w 30"/>
              <a:gd name="T9" fmla="*/ 1 h 27"/>
              <a:gd name="T10" fmla="*/ 18 w 30"/>
              <a:gd name="T11" fmla="*/ 0 h 27"/>
              <a:gd name="T12" fmla="*/ 17 w 30"/>
              <a:gd name="T13" fmla="*/ 0 h 27"/>
              <a:gd name="T14" fmla="*/ 15 w 30"/>
              <a:gd name="T15" fmla="*/ 0 h 27"/>
              <a:gd name="T16" fmla="*/ 13 w 30"/>
              <a:gd name="T17" fmla="*/ 0 h 27"/>
              <a:gd name="T18" fmla="*/ 11 w 30"/>
              <a:gd name="T19" fmla="*/ 0 h 27"/>
              <a:gd name="T20" fmla="*/ 9 w 30"/>
              <a:gd name="T21" fmla="*/ 1 h 27"/>
              <a:gd name="T22" fmla="*/ 7 w 30"/>
              <a:gd name="T23" fmla="*/ 1 h 27"/>
              <a:gd name="T24" fmla="*/ 5 w 30"/>
              <a:gd name="T25" fmla="*/ 2 h 27"/>
              <a:gd name="T26" fmla="*/ 4 w 30"/>
              <a:gd name="T27" fmla="*/ 5 h 27"/>
              <a:gd name="T28" fmla="*/ 3 w 30"/>
              <a:gd name="T29" fmla="*/ 7 h 27"/>
              <a:gd name="T30" fmla="*/ 0 w 30"/>
              <a:gd name="T31" fmla="*/ 13 h 27"/>
              <a:gd name="T32" fmla="*/ 0 w 30"/>
              <a:gd name="T33" fmla="*/ 26 h 27"/>
              <a:gd name="T34" fmla="*/ 29 w 30"/>
              <a:gd name="T35" fmla="*/ 26 h 27"/>
              <a:gd name="T36" fmla="*/ 29 w 30"/>
              <a:gd name="T37" fmla="*/ 13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" h="27">
                <a:moveTo>
                  <a:pt x="29" y="13"/>
                </a:moveTo>
                <a:lnTo>
                  <a:pt x="28" y="7"/>
                </a:lnTo>
                <a:lnTo>
                  <a:pt x="25" y="5"/>
                </a:lnTo>
                <a:lnTo>
                  <a:pt x="24" y="2"/>
                </a:lnTo>
                <a:lnTo>
                  <a:pt x="21" y="1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1"/>
                </a:lnTo>
                <a:lnTo>
                  <a:pt x="7" y="1"/>
                </a:lnTo>
                <a:lnTo>
                  <a:pt x="5" y="2"/>
                </a:lnTo>
                <a:lnTo>
                  <a:pt x="4" y="5"/>
                </a:lnTo>
                <a:lnTo>
                  <a:pt x="3" y="7"/>
                </a:lnTo>
                <a:lnTo>
                  <a:pt x="0" y="13"/>
                </a:lnTo>
                <a:lnTo>
                  <a:pt x="0" y="26"/>
                </a:lnTo>
                <a:lnTo>
                  <a:pt x="29" y="26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98" name="Freeform 342"/>
          <p:cNvSpPr>
            <a:spLocks/>
          </p:cNvSpPr>
          <p:nvPr/>
        </p:nvSpPr>
        <p:spPr bwMode="auto">
          <a:xfrm>
            <a:off x="6288088" y="3819525"/>
            <a:ext cx="149225" cy="39688"/>
          </a:xfrm>
          <a:custGeom>
            <a:avLst/>
            <a:gdLst>
              <a:gd name="T0" fmla="*/ 14 w 109"/>
              <a:gd name="T1" fmla="*/ 0 h 26"/>
              <a:gd name="T2" fmla="*/ 8 w 109"/>
              <a:gd name="T3" fmla="*/ 2 h 26"/>
              <a:gd name="T4" fmla="*/ 5 w 109"/>
              <a:gd name="T5" fmla="*/ 3 h 26"/>
              <a:gd name="T6" fmla="*/ 4 w 109"/>
              <a:gd name="T7" fmla="*/ 5 h 26"/>
              <a:gd name="T8" fmla="*/ 3 w 109"/>
              <a:gd name="T9" fmla="*/ 7 h 26"/>
              <a:gd name="T10" fmla="*/ 1 w 109"/>
              <a:gd name="T11" fmla="*/ 8 h 26"/>
              <a:gd name="T12" fmla="*/ 0 w 109"/>
              <a:gd name="T13" fmla="*/ 10 h 26"/>
              <a:gd name="T14" fmla="*/ 0 w 109"/>
              <a:gd name="T15" fmla="*/ 11 h 26"/>
              <a:gd name="T16" fmla="*/ 0 w 109"/>
              <a:gd name="T17" fmla="*/ 14 h 26"/>
              <a:gd name="T18" fmla="*/ 0 w 109"/>
              <a:gd name="T19" fmla="*/ 16 h 26"/>
              <a:gd name="T20" fmla="*/ 1 w 109"/>
              <a:gd name="T21" fmla="*/ 17 h 26"/>
              <a:gd name="T22" fmla="*/ 3 w 109"/>
              <a:gd name="T23" fmla="*/ 19 h 26"/>
              <a:gd name="T24" fmla="*/ 4 w 109"/>
              <a:gd name="T25" fmla="*/ 20 h 26"/>
              <a:gd name="T26" fmla="*/ 5 w 109"/>
              <a:gd name="T27" fmla="*/ 23 h 26"/>
              <a:gd name="T28" fmla="*/ 8 w 109"/>
              <a:gd name="T29" fmla="*/ 24 h 26"/>
              <a:gd name="T30" fmla="*/ 14 w 109"/>
              <a:gd name="T31" fmla="*/ 25 h 26"/>
              <a:gd name="T32" fmla="*/ 108 w 109"/>
              <a:gd name="T33" fmla="*/ 25 h 26"/>
              <a:gd name="T34" fmla="*/ 108 w 109"/>
              <a:gd name="T35" fmla="*/ 0 h 26"/>
              <a:gd name="T36" fmla="*/ 14 w 109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9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4" y="25"/>
                </a:lnTo>
                <a:lnTo>
                  <a:pt x="108" y="25"/>
                </a:lnTo>
                <a:lnTo>
                  <a:pt x="10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599" name="Freeform 343"/>
          <p:cNvSpPr>
            <a:spLocks/>
          </p:cNvSpPr>
          <p:nvPr/>
        </p:nvSpPr>
        <p:spPr bwMode="auto">
          <a:xfrm>
            <a:off x="6415088" y="3819525"/>
            <a:ext cx="41275" cy="39688"/>
          </a:xfrm>
          <a:custGeom>
            <a:avLst/>
            <a:gdLst>
              <a:gd name="T0" fmla="*/ 29 w 30"/>
              <a:gd name="T1" fmla="*/ 14 h 26"/>
              <a:gd name="T2" fmla="*/ 26 w 30"/>
              <a:gd name="T3" fmla="*/ 7 h 26"/>
              <a:gd name="T4" fmla="*/ 25 w 30"/>
              <a:gd name="T5" fmla="*/ 5 h 26"/>
              <a:gd name="T6" fmla="*/ 23 w 30"/>
              <a:gd name="T7" fmla="*/ 3 h 26"/>
              <a:gd name="T8" fmla="*/ 21 w 30"/>
              <a:gd name="T9" fmla="*/ 2 h 26"/>
              <a:gd name="T10" fmla="*/ 20 w 30"/>
              <a:gd name="T11" fmla="*/ 1 h 26"/>
              <a:gd name="T12" fmla="*/ 18 w 30"/>
              <a:gd name="T13" fmla="*/ 1 h 26"/>
              <a:gd name="T14" fmla="*/ 16 w 30"/>
              <a:gd name="T15" fmla="*/ 1 h 26"/>
              <a:gd name="T16" fmla="*/ 15 w 30"/>
              <a:gd name="T17" fmla="*/ 0 h 26"/>
              <a:gd name="T18" fmla="*/ 14 w 30"/>
              <a:gd name="T19" fmla="*/ 1 h 26"/>
              <a:gd name="T20" fmla="*/ 11 w 30"/>
              <a:gd name="T21" fmla="*/ 1 h 26"/>
              <a:gd name="T22" fmla="*/ 10 w 30"/>
              <a:gd name="T23" fmla="*/ 1 h 26"/>
              <a:gd name="T24" fmla="*/ 8 w 30"/>
              <a:gd name="T25" fmla="*/ 2 h 26"/>
              <a:gd name="T26" fmla="*/ 6 w 30"/>
              <a:gd name="T27" fmla="*/ 3 h 26"/>
              <a:gd name="T28" fmla="*/ 4 w 30"/>
              <a:gd name="T29" fmla="*/ 5 h 26"/>
              <a:gd name="T30" fmla="*/ 3 w 30"/>
              <a:gd name="T31" fmla="*/ 7 h 26"/>
              <a:gd name="T32" fmla="*/ 0 w 30"/>
              <a:gd name="T33" fmla="*/ 14 h 26"/>
              <a:gd name="T34" fmla="*/ 0 w 30"/>
              <a:gd name="T35" fmla="*/ 25 h 26"/>
              <a:gd name="T36" fmla="*/ 29 w 30"/>
              <a:gd name="T37" fmla="*/ 25 h 26"/>
              <a:gd name="T38" fmla="*/ 29 w 30"/>
              <a:gd name="T39" fmla="*/ 1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6">
                <a:moveTo>
                  <a:pt x="29" y="14"/>
                </a:moveTo>
                <a:lnTo>
                  <a:pt x="26" y="7"/>
                </a:lnTo>
                <a:lnTo>
                  <a:pt x="25" y="5"/>
                </a:lnTo>
                <a:lnTo>
                  <a:pt x="23" y="3"/>
                </a:lnTo>
                <a:lnTo>
                  <a:pt x="21" y="2"/>
                </a:lnTo>
                <a:lnTo>
                  <a:pt x="20" y="1"/>
                </a:lnTo>
                <a:lnTo>
                  <a:pt x="18" y="1"/>
                </a:lnTo>
                <a:lnTo>
                  <a:pt x="16" y="1"/>
                </a:lnTo>
                <a:lnTo>
                  <a:pt x="15" y="0"/>
                </a:lnTo>
                <a:lnTo>
                  <a:pt x="14" y="1"/>
                </a:lnTo>
                <a:lnTo>
                  <a:pt x="11" y="1"/>
                </a:lnTo>
                <a:lnTo>
                  <a:pt x="10" y="1"/>
                </a:lnTo>
                <a:lnTo>
                  <a:pt x="8" y="2"/>
                </a:lnTo>
                <a:lnTo>
                  <a:pt x="6" y="3"/>
                </a:lnTo>
                <a:lnTo>
                  <a:pt x="4" y="5"/>
                </a:lnTo>
                <a:lnTo>
                  <a:pt x="3" y="7"/>
                </a:lnTo>
                <a:lnTo>
                  <a:pt x="0" y="14"/>
                </a:lnTo>
                <a:lnTo>
                  <a:pt x="0" y="25"/>
                </a:lnTo>
                <a:lnTo>
                  <a:pt x="29" y="25"/>
                </a:lnTo>
                <a:lnTo>
                  <a:pt x="29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00" name="Freeform 344"/>
          <p:cNvSpPr>
            <a:spLocks/>
          </p:cNvSpPr>
          <p:nvPr/>
        </p:nvSpPr>
        <p:spPr bwMode="auto">
          <a:xfrm>
            <a:off x="6415088" y="3838575"/>
            <a:ext cx="82550" cy="38100"/>
          </a:xfrm>
          <a:custGeom>
            <a:avLst/>
            <a:gdLst>
              <a:gd name="T0" fmla="*/ 15 w 61"/>
              <a:gd name="T1" fmla="*/ 0 h 24"/>
              <a:gd name="T2" fmla="*/ 8 w 61"/>
              <a:gd name="T3" fmla="*/ 1 h 24"/>
              <a:gd name="T4" fmla="*/ 5 w 61"/>
              <a:gd name="T5" fmla="*/ 3 h 24"/>
              <a:gd name="T6" fmla="*/ 4 w 61"/>
              <a:gd name="T7" fmla="*/ 4 h 24"/>
              <a:gd name="T8" fmla="*/ 3 w 61"/>
              <a:gd name="T9" fmla="*/ 7 h 24"/>
              <a:gd name="T10" fmla="*/ 1 w 61"/>
              <a:gd name="T11" fmla="*/ 8 h 24"/>
              <a:gd name="T12" fmla="*/ 1 w 61"/>
              <a:gd name="T13" fmla="*/ 10 h 24"/>
              <a:gd name="T14" fmla="*/ 0 w 61"/>
              <a:gd name="T15" fmla="*/ 10 h 24"/>
              <a:gd name="T16" fmla="*/ 0 w 61"/>
              <a:gd name="T17" fmla="*/ 12 h 24"/>
              <a:gd name="T18" fmla="*/ 0 w 61"/>
              <a:gd name="T19" fmla="*/ 13 h 24"/>
              <a:gd name="T20" fmla="*/ 1 w 61"/>
              <a:gd name="T21" fmla="*/ 15 h 24"/>
              <a:gd name="T22" fmla="*/ 1 w 61"/>
              <a:gd name="T23" fmla="*/ 16 h 24"/>
              <a:gd name="T24" fmla="*/ 3 w 61"/>
              <a:gd name="T25" fmla="*/ 18 h 24"/>
              <a:gd name="T26" fmla="*/ 4 w 61"/>
              <a:gd name="T27" fmla="*/ 20 h 24"/>
              <a:gd name="T28" fmla="*/ 5 w 61"/>
              <a:gd name="T29" fmla="*/ 21 h 24"/>
              <a:gd name="T30" fmla="*/ 8 w 61"/>
              <a:gd name="T31" fmla="*/ 23 h 24"/>
              <a:gd name="T32" fmla="*/ 15 w 61"/>
              <a:gd name="T33" fmla="*/ 23 h 24"/>
              <a:gd name="T34" fmla="*/ 60 w 61"/>
              <a:gd name="T35" fmla="*/ 23 h 24"/>
              <a:gd name="T36" fmla="*/ 60 w 61"/>
              <a:gd name="T37" fmla="*/ 0 h 24"/>
              <a:gd name="T38" fmla="*/ 15 w 61"/>
              <a:gd name="T39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1" h="24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4" y="4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4" y="20"/>
                </a:lnTo>
                <a:lnTo>
                  <a:pt x="5" y="21"/>
                </a:lnTo>
                <a:lnTo>
                  <a:pt x="8" y="23"/>
                </a:lnTo>
                <a:lnTo>
                  <a:pt x="15" y="23"/>
                </a:lnTo>
                <a:lnTo>
                  <a:pt x="60" y="23"/>
                </a:lnTo>
                <a:lnTo>
                  <a:pt x="60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01" name="Freeform 345"/>
          <p:cNvSpPr>
            <a:spLocks/>
          </p:cNvSpPr>
          <p:nvPr/>
        </p:nvSpPr>
        <p:spPr bwMode="auto">
          <a:xfrm>
            <a:off x="6477000" y="3838575"/>
            <a:ext cx="42863" cy="38100"/>
          </a:xfrm>
          <a:custGeom>
            <a:avLst/>
            <a:gdLst>
              <a:gd name="T0" fmla="*/ 30 w 31"/>
              <a:gd name="T1" fmla="*/ 12 h 24"/>
              <a:gd name="T2" fmla="*/ 27 w 31"/>
              <a:gd name="T3" fmla="*/ 7 h 24"/>
              <a:gd name="T4" fmla="*/ 26 w 31"/>
              <a:gd name="T5" fmla="*/ 3 h 24"/>
              <a:gd name="T6" fmla="*/ 23 w 31"/>
              <a:gd name="T7" fmla="*/ 2 h 24"/>
              <a:gd name="T8" fmla="*/ 23 w 31"/>
              <a:gd name="T9" fmla="*/ 1 h 24"/>
              <a:gd name="T10" fmla="*/ 21 w 31"/>
              <a:gd name="T11" fmla="*/ 1 h 24"/>
              <a:gd name="T12" fmla="*/ 20 w 31"/>
              <a:gd name="T13" fmla="*/ 0 h 24"/>
              <a:gd name="T14" fmla="*/ 17 w 31"/>
              <a:gd name="T15" fmla="*/ 0 h 24"/>
              <a:gd name="T16" fmla="*/ 16 w 31"/>
              <a:gd name="T17" fmla="*/ 0 h 24"/>
              <a:gd name="T18" fmla="*/ 13 w 31"/>
              <a:gd name="T19" fmla="*/ 0 h 24"/>
              <a:gd name="T20" fmla="*/ 12 w 31"/>
              <a:gd name="T21" fmla="*/ 0 h 24"/>
              <a:gd name="T22" fmla="*/ 10 w 31"/>
              <a:gd name="T23" fmla="*/ 1 h 24"/>
              <a:gd name="T24" fmla="*/ 8 w 31"/>
              <a:gd name="T25" fmla="*/ 1 h 24"/>
              <a:gd name="T26" fmla="*/ 7 w 31"/>
              <a:gd name="T27" fmla="*/ 2 h 24"/>
              <a:gd name="T28" fmla="*/ 4 w 31"/>
              <a:gd name="T29" fmla="*/ 3 h 24"/>
              <a:gd name="T30" fmla="*/ 3 w 31"/>
              <a:gd name="T31" fmla="*/ 7 h 24"/>
              <a:gd name="T32" fmla="*/ 0 w 31"/>
              <a:gd name="T33" fmla="*/ 12 h 24"/>
              <a:gd name="T34" fmla="*/ 0 w 31"/>
              <a:gd name="T35" fmla="*/ 23 h 24"/>
              <a:gd name="T36" fmla="*/ 30 w 31"/>
              <a:gd name="T37" fmla="*/ 23 h 24"/>
              <a:gd name="T38" fmla="*/ 30 w 31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" h="24">
                <a:moveTo>
                  <a:pt x="30" y="12"/>
                </a:moveTo>
                <a:lnTo>
                  <a:pt x="27" y="7"/>
                </a:lnTo>
                <a:lnTo>
                  <a:pt x="26" y="3"/>
                </a:lnTo>
                <a:lnTo>
                  <a:pt x="23" y="2"/>
                </a:lnTo>
                <a:lnTo>
                  <a:pt x="23" y="1"/>
                </a:lnTo>
                <a:lnTo>
                  <a:pt x="21" y="1"/>
                </a:lnTo>
                <a:lnTo>
                  <a:pt x="20" y="0"/>
                </a:lnTo>
                <a:lnTo>
                  <a:pt x="17" y="0"/>
                </a:lnTo>
                <a:lnTo>
                  <a:pt x="16" y="0"/>
                </a:lnTo>
                <a:lnTo>
                  <a:pt x="13" y="0"/>
                </a:lnTo>
                <a:lnTo>
                  <a:pt x="12" y="0"/>
                </a:lnTo>
                <a:lnTo>
                  <a:pt x="10" y="1"/>
                </a:lnTo>
                <a:lnTo>
                  <a:pt x="8" y="1"/>
                </a:lnTo>
                <a:lnTo>
                  <a:pt x="7" y="2"/>
                </a:lnTo>
                <a:lnTo>
                  <a:pt x="4" y="3"/>
                </a:lnTo>
                <a:lnTo>
                  <a:pt x="3" y="7"/>
                </a:lnTo>
                <a:lnTo>
                  <a:pt x="0" y="12"/>
                </a:lnTo>
                <a:lnTo>
                  <a:pt x="0" y="23"/>
                </a:lnTo>
                <a:lnTo>
                  <a:pt x="30" y="23"/>
                </a:lnTo>
                <a:lnTo>
                  <a:pt x="30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02" name="Freeform 346"/>
          <p:cNvSpPr>
            <a:spLocks/>
          </p:cNvSpPr>
          <p:nvPr/>
        </p:nvSpPr>
        <p:spPr bwMode="auto">
          <a:xfrm>
            <a:off x="6477000" y="3856038"/>
            <a:ext cx="85725" cy="38100"/>
          </a:xfrm>
          <a:custGeom>
            <a:avLst/>
            <a:gdLst>
              <a:gd name="T0" fmla="*/ 16 w 63"/>
              <a:gd name="T1" fmla="*/ 0 h 25"/>
              <a:gd name="T2" fmla="*/ 8 w 63"/>
              <a:gd name="T3" fmla="*/ 1 h 25"/>
              <a:gd name="T4" fmla="*/ 6 w 63"/>
              <a:gd name="T5" fmla="*/ 3 h 25"/>
              <a:gd name="T6" fmla="*/ 4 w 63"/>
              <a:gd name="T7" fmla="*/ 4 h 25"/>
              <a:gd name="T8" fmla="*/ 3 w 63"/>
              <a:gd name="T9" fmla="*/ 7 h 25"/>
              <a:gd name="T10" fmla="*/ 3 w 63"/>
              <a:gd name="T11" fmla="*/ 8 h 25"/>
              <a:gd name="T12" fmla="*/ 1 w 63"/>
              <a:gd name="T13" fmla="*/ 10 h 25"/>
              <a:gd name="T14" fmla="*/ 0 w 63"/>
              <a:gd name="T15" fmla="*/ 11 h 25"/>
              <a:gd name="T16" fmla="*/ 0 w 63"/>
              <a:gd name="T17" fmla="*/ 12 h 25"/>
              <a:gd name="T18" fmla="*/ 0 w 63"/>
              <a:gd name="T19" fmla="*/ 14 h 25"/>
              <a:gd name="T20" fmla="*/ 1 w 63"/>
              <a:gd name="T21" fmla="*/ 15 h 25"/>
              <a:gd name="T22" fmla="*/ 3 w 63"/>
              <a:gd name="T23" fmla="*/ 17 h 25"/>
              <a:gd name="T24" fmla="*/ 3 w 63"/>
              <a:gd name="T25" fmla="*/ 19 h 25"/>
              <a:gd name="T26" fmla="*/ 4 w 63"/>
              <a:gd name="T27" fmla="*/ 21 h 25"/>
              <a:gd name="T28" fmla="*/ 6 w 63"/>
              <a:gd name="T29" fmla="*/ 21 h 25"/>
              <a:gd name="T30" fmla="*/ 8 w 63"/>
              <a:gd name="T31" fmla="*/ 23 h 25"/>
              <a:gd name="T32" fmla="*/ 16 w 63"/>
              <a:gd name="T33" fmla="*/ 24 h 25"/>
              <a:gd name="T34" fmla="*/ 62 w 63"/>
              <a:gd name="T35" fmla="*/ 24 h 25"/>
              <a:gd name="T36" fmla="*/ 62 w 63"/>
              <a:gd name="T37" fmla="*/ 0 h 25"/>
              <a:gd name="T38" fmla="*/ 16 w 63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3" h="25">
                <a:moveTo>
                  <a:pt x="16" y="0"/>
                </a:moveTo>
                <a:lnTo>
                  <a:pt x="8" y="1"/>
                </a:lnTo>
                <a:lnTo>
                  <a:pt x="6" y="3"/>
                </a:lnTo>
                <a:lnTo>
                  <a:pt x="4" y="4"/>
                </a:lnTo>
                <a:lnTo>
                  <a:pt x="3" y="7"/>
                </a:lnTo>
                <a:lnTo>
                  <a:pt x="3" y="8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1" y="15"/>
                </a:lnTo>
                <a:lnTo>
                  <a:pt x="3" y="17"/>
                </a:lnTo>
                <a:lnTo>
                  <a:pt x="3" y="19"/>
                </a:lnTo>
                <a:lnTo>
                  <a:pt x="4" y="21"/>
                </a:lnTo>
                <a:lnTo>
                  <a:pt x="6" y="21"/>
                </a:lnTo>
                <a:lnTo>
                  <a:pt x="8" y="23"/>
                </a:lnTo>
                <a:lnTo>
                  <a:pt x="16" y="24"/>
                </a:lnTo>
                <a:lnTo>
                  <a:pt x="62" y="24"/>
                </a:lnTo>
                <a:lnTo>
                  <a:pt x="62" y="0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03" name="Freeform 347"/>
          <p:cNvSpPr>
            <a:spLocks/>
          </p:cNvSpPr>
          <p:nvPr/>
        </p:nvSpPr>
        <p:spPr bwMode="auto">
          <a:xfrm>
            <a:off x="6542088" y="3856038"/>
            <a:ext cx="41275" cy="38100"/>
          </a:xfrm>
          <a:custGeom>
            <a:avLst/>
            <a:gdLst>
              <a:gd name="T0" fmla="*/ 28 w 29"/>
              <a:gd name="T1" fmla="*/ 12 h 25"/>
              <a:gd name="T2" fmla="*/ 27 w 29"/>
              <a:gd name="T3" fmla="*/ 7 h 25"/>
              <a:gd name="T4" fmla="*/ 25 w 29"/>
              <a:gd name="T5" fmla="*/ 4 h 25"/>
              <a:gd name="T6" fmla="*/ 23 w 29"/>
              <a:gd name="T7" fmla="*/ 3 h 25"/>
              <a:gd name="T8" fmla="*/ 22 w 29"/>
              <a:gd name="T9" fmla="*/ 1 h 25"/>
              <a:gd name="T10" fmla="*/ 19 w 29"/>
              <a:gd name="T11" fmla="*/ 1 h 25"/>
              <a:gd name="T12" fmla="*/ 18 w 29"/>
              <a:gd name="T13" fmla="*/ 1 h 25"/>
              <a:gd name="T14" fmla="*/ 15 w 29"/>
              <a:gd name="T15" fmla="*/ 1 h 25"/>
              <a:gd name="T16" fmla="*/ 14 w 29"/>
              <a:gd name="T17" fmla="*/ 0 h 25"/>
              <a:gd name="T18" fmla="*/ 11 w 29"/>
              <a:gd name="T19" fmla="*/ 1 h 25"/>
              <a:gd name="T20" fmla="*/ 10 w 29"/>
              <a:gd name="T21" fmla="*/ 1 h 25"/>
              <a:gd name="T22" fmla="*/ 9 w 29"/>
              <a:gd name="T23" fmla="*/ 1 h 25"/>
              <a:gd name="T24" fmla="*/ 6 w 29"/>
              <a:gd name="T25" fmla="*/ 1 h 25"/>
              <a:gd name="T26" fmla="*/ 5 w 29"/>
              <a:gd name="T27" fmla="*/ 3 h 25"/>
              <a:gd name="T28" fmla="*/ 3 w 29"/>
              <a:gd name="T29" fmla="*/ 4 h 25"/>
              <a:gd name="T30" fmla="*/ 3 w 29"/>
              <a:gd name="T31" fmla="*/ 7 h 25"/>
              <a:gd name="T32" fmla="*/ 0 w 29"/>
              <a:gd name="T33" fmla="*/ 12 h 25"/>
              <a:gd name="T34" fmla="*/ 0 w 29"/>
              <a:gd name="T35" fmla="*/ 24 h 25"/>
              <a:gd name="T36" fmla="*/ 28 w 29"/>
              <a:gd name="T37" fmla="*/ 24 h 25"/>
              <a:gd name="T38" fmla="*/ 28 w 29"/>
              <a:gd name="T39" fmla="*/ 1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5">
                <a:moveTo>
                  <a:pt x="28" y="12"/>
                </a:moveTo>
                <a:lnTo>
                  <a:pt x="27" y="7"/>
                </a:lnTo>
                <a:lnTo>
                  <a:pt x="25" y="4"/>
                </a:lnTo>
                <a:lnTo>
                  <a:pt x="23" y="3"/>
                </a:lnTo>
                <a:lnTo>
                  <a:pt x="22" y="1"/>
                </a:lnTo>
                <a:lnTo>
                  <a:pt x="19" y="1"/>
                </a:lnTo>
                <a:lnTo>
                  <a:pt x="18" y="1"/>
                </a:lnTo>
                <a:lnTo>
                  <a:pt x="15" y="1"/>
                </a:lnTo>
                <a:lnTo>
                  <a:pt x="14" y="0"/>
                </a:lnTo>
                <a:lnTo>
                  <a:pt x="11" y="1"/>
                </a:lnTo>
                <a:lnTo>
                  <a:pt x="10" y="1"/>
                </a:lnTo>
                <a:lnTo>
                  <a:pt x="9" y="1"/>
                </a:lnTo>
                <a:lnTo>
                  <a:pt x="6" y="1"/>
                </a:lnTo>
                <a:lnTo>
                  <a:pt x="5" y="3"/>
                </a:lnTo>
                <a:lnTo>
                  <a:pt x="3" y="4"/>
                </a:lnTo>
                <a:lnTo>
                  <a:pt x="3" y="7"/>
                </a:lnTo>
                <a:lnTo>
                  <a:pt x="0" y="12"/>
                </a:lnTo>
                <a:lnTo>
                  <a:pt x="0" y="24"/>
                </a:lnTo>
                <a:lnTo>
                  <a:pt x="28" y="24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04" name="Freeform 348"/>
          <p:cNvSpPr>
            <a:spLocks/>
          </p:cNvSpPr>
          <p:nvPr/>
        </p:nvSpPr>
        <p:spPr bwMode="auto">
          <a:xfrm>
            <a:off x="6542088" y="3875088"/>
            <a:ext cx="179387" cy="39687"/>
          </a:xfrm>
          <a:custGeom>
            <a:avLst/>
            <a:gdLst>
              <a:gd name="T0" fmla="*/ 14 w 131"/>
              <a:gd name="T1" fmla="*/ 0 h 26"/>
              <a:gd name="T2" fmla="*/ 8 w 131"/>
              <a:gd name="T3" fmla="*/ 1 h 26"/>
              <a:gd name="T4" fmla="*/ 5 w 131"/>
              <a:gd name="T5" fmla="*/ 3 h 26"/>
              <a:gd name="T6" fmla="*/ 3 w 131"/>
              <a:gd name="T7" fmla="*/ 5 h 26"/>
              <a:gd name="T8" fmla="*/ 3 w 131"/>
              <a:gd name="T9" fmla="*/ 7 h 26"/>
              <a:gd name="T10" fmla="*/ 1 w 131"/>
              <a:gd name="T11" fmla="*/ 8 h 26"/>
              <a:gd name="T12" fmla="*/ 0 w 131"/>
              <a:gd name="T13" fmla="*/ 9 h 26"/>
              <a:gd name="T14" fmla="*/ 0 w 131"/>
              <a:gd name="T15" fmla="*/ 10 h 26"/>
              <a:gd name="T16" fmla="*/ 0 w 131"/>
              <a:gd name="T17" fmla="*/ 13 h 26"/>
              <a:gd name="T18" fmla="*/ 0 w 131"/>
              <a:gd name="T19" fmla="*/ 14 h 26"/>
              <a:gd name="T20" fmla="*/ 0 w 131"/>
              <a:gd name="T21" fmla="*/ 15 h 26"/>
              <a:gd name="T22" fmla="*/ 1 w 131"/>
              <a:gd name="T23" fmla="*/ 17 h 26"/>
              <a:gd name="T24" fmla="*/ 3 w 131"/>
              <a:gd name="T25" fmla="*/ 18 h 26"/>
              <a:gd name="T26" fmla="*/ 3 w 131"/>
              <a:gd name="T27" fmla="*/ 20 h 26"/>
              <a:gd name="T28" fmla="*/ 5 w 131"/>
              <a:gd name="T29" fmla="*/ 22 h 26"/>
              <a:gd name="T30" fmla="*/ 8 w 131"/>
              <a:gd name="T31" fmla="*/ 24 h 26"/>
              <a:gd name="T32" fmla="*/ 14 w 131"/>
              <a:gd name="T33" fmla="*/ 25 h 26"/>
              <a:gd name="T34" fmla="*/ 130 w 131"/>
              <a:gd name="T35" fmla="*/ 25 h 26"/>
              <a:gd name="T36" fmla="*/ 130 w 131"/>
              <a:gd name="T37" fmla="*/ 0 h 26"/>
              <a:gd name="T38" fmla="*/ 14 w 131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31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30" y="25"/>
                </a:lnTo>
                <a:lnTo>
                  <a:pt x="130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05" name="Freeform 349"/>
          <p:cNvSpPr>
            <a:spLocks/>
          </p:cNvSpPr>
          <p:nvPr/>
        </p:nvSpPr>
        <p:spPr bwMode="auto">
          <a:xfrm>
            <a:off x="6699250" y="3875088"/>
            <a:ext cx="22225" cy="39687"/>
          </a:xfrm>
          <a:custGeom>
            <a:avLst/>
            <a:gdLst>
              <a:gd name="T0" fmla="*/ 15 w 16"/>
              <a:gd name="T1" fmla="*/ 0 h 26"/>
              <a:gd name="T2" fmla="*/ 8 w 16"/>
              <a:gd name="T3" fmla="*/ 1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7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0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5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20 h 26"/>
              <a:gd name="T28" fmla="*/ 5 w 16"/>
              <a:gd name="T29" fmla="*/ 22 h 26"/>
              <a:gd name="T30" fmla="*/ 8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3" y="8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06" name="Freeform 350"/>
          <p:cNvSpPr>
            <a:spLocks/>
          </p:cNvSpPr>
          <p:nvPr/>
        </p:nvSpPr>
        <p:spPr bwMode="auto">
          <a:xfrm>
            <a:off x="6699250" y="3875088"/>
            <a:ext cx="22225" cy="39687"/>
          </a:xfrm>
          <a:custGeom>
            <a:avLst/>
            <a:gdLst>
              <a:gd name="T0" fmla="*/ 15 w 16"/>
              <a:gd name="T1" fmla="*/ 0 h 26"/>
              <a:gd name="T2" fmla="*/ 8 w 16"/>
              <a:gd name="T3" fmla="*/ 1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7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0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5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20 h 26"/>
              <a:gd name="T28" fmla="*/ 5 w 16"/>
              <a:gd name="T29" fmla="*/ 22 h 26"/>
              <a:gd name="T30" fmla="*/ 8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3" y="8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07" name="Freeform 351"/>
          <p:cNvSpPr>
            <a:spLocks/>
          </p:cNvSpPr>
          <p:nvPr/>
        </p:nvSpPr>
        <p:spPr bwMode="auto">
          <a:xfrm>
            <a:off x="6699250" y="3875088"/>
            <a:ext cx="22225" cy="39687"/>
          </a:xfrm>
          <a:custGeom>
            <a:avLst/>
            <a:gdLst>
              <a:gd name="T0" fmla="*/ 15 w 16"/>
              <a:gd name="T1" fmla="*/ 0 h 26"/>
              <a:gd name="T2" fmla="*/ 8 w 16"/>
              <a:gd name="T3" fmla="*/ 1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7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0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5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20 h 26"/>
              <a:gd name="T28" fmla="*/ 5 w 16"/>
              <a:gd name="T29" fmla="*/ 22 h 26"/>
              <a:gd name="T30" fmla="*/ 8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3" y="8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08" name="Freeform 352"/>
          <p:cNvSpPr>
            <a:spLocks/>
          </p:cNvSpPr>
          <p:nvPr/>
        </p:nvSpPr>
        <p:spPr bwMode="auto">
          <a:xfrm>
            <a:off x="6699250" y="3875088"/>
            <a:ext cx="22225" cy="39687"/>
          </a:xfrm>
          <a:custGeom>
            <a:avLst/>
            <a:gdLst>
              <a:gd name="T0" fmla="*/ 15 w 16"/>
              <a:gd name="T1" fmla="*/ 0 h 26"/>
              <a:gd name="T2" fmla="*/ 8 w 16"/>
              <a:gd name="T3" fmla="*/ 1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7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0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5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20 h 26"/>
              <a:gd name="T28" fmla="*/ 5 w 16"/>
              <a:gd name="T29" fmla="*/ 22 h 26"/>
              <a:gd name="T30" fmla="*/ 8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3" y="8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09" name="Freeform 353"/>
          <p:cNvSpPr>
            <a:spLocks/>
          </p:cNvSpPr>
          <p:nvPr/>
        </p:nvSpPr>
        <p:spPr bwMode="auto">
          <a:xfrm>
            <a:off x="6699250" y="3875088"/>
            <a:ext cx="22225" cy="39687"/>
          </a:xfrm>
          <a:custGeom>
            <a:avLst/>
            <a:gdLst>
              <a:gd name="T0" fmla="*/ 15 w 16"/>
              <a:gd name="T1" fmla="*/ 0 h 26"/>
              <a:gd name="T2" fmla="*/ 8 w 16"/>
              <a:gd name="T3" fmla="*/ 1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7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0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5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20 h 26"/>
              <a:gd name="T28" fmla="*/ 5 w 16"/>
              <a:gd name="T29" fmla="*/ 22 h 26"/>
              <a:gd name="T30" fmla="*/ 8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3" y="8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10" name="Freeform 354"/>
          <p:cNvSpPr>
            <a:spLocks/>
          </p:cNvSpPr>
          <p:nvPr/>
        </p:nvSpPr>
        <p:spPr bwMode="auto">
          <a:xfrm>
            <a:off x="6699250" y="3875088"/>
            <a:ext cx="52388" cy="39687"/>
          </a:xfrm>
          <a:custGeom>
            <a:avLst/>
            <a:gdLst>
              <a:gd name="T0" fmla="*/ 15 w 39"/>
              <a:gd name="T1" fmla="*/ 0 h 26"/>
              <a:gd name="T2" fmla="*/ 8 w 39"/>
              <a:gd name="T3" fmla="*/ 1 h 26"/>
              <a:gd name="T4" fmla="*/ 5 w 39"/>
              <a:gd name="T5" fmla="*/ 3 h 26"/>
              <a:gd name="T6" fmla="*/ 4 w 39"/>
              <a:gd name="T7" fmla="*/ 5 h 26"/>
              <a:gd name="T8" fmla="*/ 3 w 39"/>
              <a:gd name="T9" fmla="*/ 7 h 26"/>
              <a:gd name="T10" fmla="*/ 3 w 39"/>
              <a:gd name="T11" fmla="*/ 8 h 26"/>
              <a:gd name="T12" fmla="*/ 1 w 39"/>
              <a:gd name="T13" fmla="*/ 9 h 26"/>
              <a:gd name="T14" fmla="*/ 1 w 39"/>
              <a:gd name="T15" fmla="*/ 10 h 26"/>
              <a:gd name="T16" fmla="*/ 0 w 39"/>
              <a:gd name="T17" fmla="*/ 13 h 26"/>
              <a:gd name="T18" fmla="*/ 1 w 39"/>
              <a:gd name="T19" fmla="*/ 14 h 26"/>
              <a:gd name="T20" fmla="*/ 1 w 39"/>
              <a:gd name="T21" fmla="*/ 15 h 26"/>
              <a:gd name="T22" fmla="*/ 3 w 39"/>
              <a:gd name="T23" fmla="*/ 17 h 26"/>
              <a:gd name="T24" fmla="*/ 3 w 39"/>
              <a:gd name="T25" fmla="*/ 18 h 26"/>
              <a:gd name="T26" fmla="*/ 4 w 39"/>
              <a:gd name="T27" fmla="*/ 20 h 26"/>
              <a:gd name="T28" fmla="*/ 5 w 39"/>
              <a:gd name="T29" fmla="*/ 22 h 26"/>
              <a:gd name="T30" fmla="*/ 8 w 39"/>
              <a:gd name="T31" fmla="*/ 24 h 26"/>
              <a:gd name="T32" fmla="*/ 15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5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3" y="8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5" y="25"/>
                </a:lnTo>
                <a:lnTo>
                  <a:pt x="38" y="25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11" name="Freeform 355"/>
          <p:cNvSpPr>
            <a:spLocks/>
          </p:cNvSpPr>
          <p:nvPr/>
        </p:nvSpPr>
        <p:spPr bwMode="auto">
          <a:xfrm>
            <a:off x="6732588" y="3875088"/>
            <a:ext cx="38100" cy="38100"/>
          </a:xfrm>
          <a:custGeom>
            <a:avLst/>
            <a:gdLst>
              <a:gd name="T0" fmla="*/ 27 w 28"/>
              <a:gd name="T1" fmla="*/ 13 h 25"/>
              <a:gd name="T2" fmla="*/ 26 w 28"/>
              <a:gd name="T3" fmla="*/ 7 h 25"/>
              <a:gd name="T4" fmla="*/ 24 w 28"/>
              <a:gd name="T5" fmla="*/ 3 h 25"/>
              <a:gd name="T6" fmla="*/ 22 w 28"/>
              <a:gd name="T7" fmla="*/ 2 h 25"/>
              <a:gd name="T8" fmla="*/ 21 w 28"/>
              <a:gd name="T9" fmla="*/ 1 h 25"/>
              <a:gd name="T10" fmla="*/ 19 w 28"/>
              <a:gd name="T11" fmla="*/ 0 h 25"/>
              <a:gd name="T12" fmla="*/ 17 w 28"/>
              <a:gd name="T13" fmla="*/ 0 h 25"/>
              <a:gd name="T14" fmla="*/ 15 w 28"/>
              <a:gd name="T15" fmla="*/ 0 h 25"/>
              <a:gd name="T16" fmla="*/ 14 w 28"/>
              <a:gd name="T17" fmla="*/ 0 h 25"/>
              <a:gd name="T18" fmla="*/ 12 w 28"/>
              <a:gd name="T19" fmla="*/ 0 h 25"/>
              <a:gd name="T20" fmla="*/ 10 w 28"/>
              <a:gd name="T21" fmla="*/ 0 h 25"/>
              <a:gd name="T22" fmla="*/ 8 w 28"/>
              <a:gd name="T23" fmla="*/ 0 h 25"/>
              <a:gd name="T24" fmla="*/ 6 w 28"/>
              <a:gd name="T25" fmla="*/ 1 h 25"/>
              <a:gd name="T26" fmla="*/ 4 w 28"/>
              <a:gd name="T27" fmla="*/ 2 h 25"/>
              <a:gd name="T28" fmla="*/ 4 w 28"/>
              <a:gd name="T29" fmla="*/ 3 h 25"/>
              <a:gd name="T30" fmla="*/ 1 w 28"/>
              <a:gd name="T31" fmla="*/ 7 h 25"/>
              <a:gd name="T32" fmla="*/ 0 w 28"/>
              <a:gd name="T33" fmla="*/ 13 h 25"/>
              <a:gd name="T34" fmla="*/ 0 w 28"/>
              <a:gd name="T35" fmla="*/ 24 h 25"/>
              <a:gd name="T36" fmla="*/ 27 w 28"/>
              <a:gd name="T37" fmla="*/ 24 h 25"/>
              <a:gd name="T38" fmla="*/ 27 w 28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5">
                <a:moveTo>
                  <a:pt x="27" y="13"/>
                </a:moveTo>
                <a:lnTo>
                  <a:pt x="26" y="7"/>
                </a:lnTo>
                <a:lnTo>
                  <a:pt x="24" y="3"/>
                </a:lnTo>
                <a:lnTo>
                  <a:pt x="22" y="2"/>
                </a:lnTo>
                <a:lnTo>
                  <a:pt x="21" y="1"/>
                </a:lnTo>
                <a:lnTo>
                  <a:pt x="19" y="0"/>
                </a:lnTo>
                <a:lnTo>
                  <a:pt x="17" y="0"/>
                </a:lnTo>
                <a:lnTo>
                  <a:pt x="15" y="0"/>
                </a:lnTo>
                <a:lnTo>
                  <a:pt x="14" y="0"/>
                </a:lnTo>
                <a:lnTo>
                  <a:pt x="12" y="0"/>
                </a:lnTo>
                <a:lnTo>
                  <a:pt x="10" y="0"/>
                </a:lnTo>
                <a:lnTo>
                  <a:pt x="8" y="0"/>
                </a:lnTo>
                <a:lnTo>
                  <a:pt x="6" y="1"/>
                </a:lnTo>
                <a:lnTo>
                  <a:pt x="4" y="2"/>
                </a:lnTo>
                <a:lnTo>
                  <a:pt x="4" y="3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7" y="24"/>
                </a:lnTo>
                <a:lnTo>
                  <a:pt x="27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12" name="Freeform 356"/>
          <p:cNvSpPr>
            <a:spLocks/>
          </p:cNvSpPr>
          <p:nvPr/>
        </p:nvSpPr>
        <p:spPr bwMode="auto">
          <a:xfrm>
            <a:off x="6732588" y="3892550"/>
            <a:ext cx="177800" cy="39688"/>
          </a:xfrm>
          <a:custGeom>
            <a:avLst/>
            <a:gdLst>
              <a:gd name="T0" fmla="*/ 14 w 130"/>
              <a:gd name="T1" fmla="*/ 0 h 26"/>
              <a:gd name="T2" fmla="*/ 8 w 130"/>
              <a:gd name="T3" fmla="*/ 1 h 26"/>
              <a:gd name="T4" fmla="*/ 4 w 130"/>
              <a:gd name="T5" fmla="*/ 2 h 26"/>
              <a:gd name="T6" fmla="*/ 3 w 130"/>
              <a:gd name="T7" fmla="*/ 5 h 26"/>
              <a:gd name="T8" fmla="*/ 1 w 130"/>
              <a:gd name="T9" fmla="*/ 6 h 26"/>
              <a:gd name="T10" fmla="*/ 1 w 130"/>
              <a:gd name="T11" fmla="*/ 8 h 26"/>
              <a:gd name="T12" fmla="*/ 0 w 130"/>
              <a:gd name="T13" fmla="*/ 8 h 26"/>
              <a:gd name="T14" fmla="*/ 0 w 130"/>
              <a:gd name="T15" fmla="*/ 11 h 26"/>
              <a:gd name="T16" fmla="*/ 0 w 130"/>
              <a:gd name="T17" fmla="*/ 12 h 26"/>
              <a:gd name="T18" fmla="*/ 0 w 130"/>
              <a:gd name="T19" fmla="*/ 14 h 26"/>
              <a:gd name="T20" fmla="*/ 0 w 130"/>
              <a:gd name="T21" fmla="*/ 15 h 26"/>
              <a:gd name="T22" fmla="*/ 1 w 130"/>
              <a:gd name="T23" fmla="*/ 18 h 26"/>
              <a:gd name="T24" fmla="*/ 1 w 130"/>
              <a:gd name="T25" fmla="*/ 19 h 26"/>
              <a:gd name="T26" fmla="*/ 3 w 130"/>
              <a:gd name="T27" fmla="*/ 21 h 26"/>
              <a:gd name="T28" fmla="*/ 4 w 130"/>
              <a:gd name="T29" fmla="*/ 23 h 26"/>
              <a:gd name="T30" fmla="*/ 8 w 130"/>
              <a:gd name="T31" fmla="*/ 24 h 26"/>
              <a:gd name="T32" fmla="*/ 14 w 130"/>
              <a:gd name="T33" fmla="*/ 25 h 26"/>
              <a:gd name="T34" fmla="*/ 129 w 130"/>
              <a:gd name="T35" fmla="*/ 25 h 26"/>
              <a:gd name="T36" fmla="*/ 129 w 130"/>
              <a:gd name="T37" fmla="*/ 0 h 26"/>
              <a:gd name="T38" fmla="*/ 14 w 130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30" h="26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1" y="8"/>
                </a:lnTo>
                <a:lnTo>
                  <a:pt x="0" y="8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8"/>
                </a:lnTo>
                <a:lnTo>
                  <a:pt x="1" y="19"/>
                </a:lnTo>
                <a:lnTo>
                  <a:pt x="3" y="21"/>
                </a:lnTo>
                <a:lnTo>
                  <a:pt x="4" y="23"/>
                </a:lnTo>
                <a:lnTo>
                  <a:pt x="8" y="24"/>
                </a:lnTo>
                <a:lnTo>
                  <a:pt x="14" y="25"/>
                </a:lnTo>
                <a:lnTo>
                  <a:pt x="129" y="25"/>
                </a:lnTo>
                <a:lnTo>
                  <a:pt x="129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13" name="Freeform 357"/>
          <p:cNvSpPr>
            <a:spLocks/>
          </p:cNvSpPr>
          <p:nvPr/>
        </p:nvSpPr>
        <p:spPr bwMode="auto">
          <a:xfrm>
            <a:off x="6889750" y="3892550"/>
            <a:ext cx="39688" cy="39688"/>
          </a:xfrm>
          <a:custGeom>
            <a:avLst/>
            <a:gdLst>
              <a:gd name="T0" fmla="*/ 29 w 30"/>
              <a:gd name="T1" fmla="*/ 12 h 26"/>
              <a:gd name="T2" fmla="*/ 28 w 30"/>
              <a:gd name="T3" fmla="*/ 6 h 26"/>
              <a:gd name="T4" fmla="*/ 25 w 30"/>
              <a:gd name="T5" fmla="*/ 4 h 26"/>
              <a:gd name="T6" fmla="*/ 24 w 30"/>
              <a:gd name="T7" fmla="*/ 2 h 26"/>
              <a:gd name="T8" fmla="*/ 21 w 30"/>
              <a:gd name="T9" fmla="*/ 1 h 26"/>
              <a:gd name="T10" fmla="*/ 20 w 30"/>
              <a:gd name="T11" fmla="*/ 0 h 26"/>
              <a:gd name="T12" fmla="*/ 17 w 30"/>
              <a:gd name="T13" fmla="*/ 0 h 26"/>
              <a:gd name="T14" fmla="*/ 16 w 30"/>
              <a:gd name="T15" fmla="*/ 0 h 26"/>
              <a:gd name="T16" fmla="*/ 15 w 30"/>
              <a:gd name="T17" fmla="*/ 0 h 26"/>
              <a:gd name="T18" fmla="*/ 13 w 30"/>
              <a:gd name="T19" fmla="*/ 0 h 26"/>
              <a:gd name="T20" fmla="*/ 11 w 30"/>
              <a:gd name="T21" fmla="*/ 0 h 26"/>
              <a:gd name="T22" fmla="*/ 9 w 30"/>
              <a:gd name="T23" fmla="*/ 0 h 26"/>
              <a:gd name="T24" fmla="*/ 8 w 30"/>
              <a:gd name="T25" fmla="*/ 1 h 26"/>
              <a:gd name="T26" fmla="*/ 5 w 30"/>
              <a:gd name="T27" fmla="*/ 2 h 26"/>
              <a:gd name="T28" fmla="*/ 4 w 30"/>
              <a:gd name="T29" fmla="*/ 4 h 26"/>
              <a:gd name="T30" fmla="*/ 1 w 30"/>
              <a:gd name="T31" fmla="*/ 6 h 26"/>
              <a:gd name="T32" fmla="*/ 0 w 30"/>
              <a:gd name="T33" fmla="*/ 12 h 26"/>
              <a:gd name="T34" fmla="*/ 0 w 30"/>
              <a:gd name="T35" fmla="*/ 25 h 26"/>
              <a:gd name="T36" fmla="*/ 29 w 30"/>
              <a:gd name="T37" fmla="*/ 25 h 26"/>
              <a:gd name="T38" fmla="*/ 29 w 30"/>
              <a:gd name="T39" fmla="*/ 1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6">
                <a:moveTo>
                  <a:pt x="29" y="12"/>
                </a:moveTo>
                <a:lnTo>
                  <a:pt x="28" y="6"/>
                </a:lnTo>
                <a:lnTo>
                  <a:pt x="25" y="4"/>
                </a:lnTo>
                <a:lnTo>
                  <a:pt x="24" y="2"/>
                </a:lnTo>
                <a:lnTo>
                  <a:pt x="21" y="1"/>
                </a:lnTo>
                <a:lnTo>
                  <a:pt x="20" y="0"/>
                </a:lnTo>
                <a:lnTo>
                  <a:pt x="17" y="0"/>
                </a:lnTo>
                <a:lnTo>
                  <a:pt x="16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0"/>
                </a:lnTo>
                <a:lnTo>
                  <a:pt x="8" y="1"/>
                </a:lnTo>
                <a:lnTo>
                  <a:pt x="5" y="2"/>
                </a:lnTo>
                <a:lnTo>
                  <a:pt x="4" y="4"/>
                </a:lnTo>
                <a:lnTo>
                  <a:pt x="1" y="6"/>
                </a:lnTo>
                <a:lnTo>
                  <a:pt x="0" y="12"/>
                </a:lnTo>
                <a:lnTo>
                  <a:pt x="0" y="25"/>
                </a:lnTo>
                <a:lnTo>
                  <a:pt x="29" y="25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14" name="Freeform 358"/>
          <p:cNvSpPr>
            <a:spLocks/>
          </p:cNvSpPr>
          <p:nvPr/>
        </p:nvSpPr>
        <p:spPr bwMode="auto">
          <a:xfrm>
            <a:off x="6889750" y="3911600"/>
            <a:ext cx="52388" cy="39688"/>
          </a:xfrm>
          <a:custGeom>
            <a:avLst/>
            <a:gdLst>
              <a:gd name="T0" fmla="*/ 14 w 39"/>
              <a:gd name="T1" fmla="*/ 0 h 26"/>
              <a:gd name="T2" fmla="*/ 8 w 39"/>
              <a:gd name="T3" fmla="*/ 1 h 26"/>
              <a:gd name="T4" fmla="*/ 4 w 39"/>
              <a:gd name="T5" fmla="*/ 3 h 26"/>
              <a:gd name="T6" fmla="*/ 4 w 39"/>
              <a:gd name="T7" fmla="*/ 5 h 26"/>
              <a:gd name="T8" fmla="*/ 3 w 39"/>
              <a:gd name="T9" fmla="*/ 6 h 26"/>
              <a:gd name="T10" fmla="*/ 1 w 39"/>
              <a:gd name="T11" fmla="*/ 8 h 26"/>
              <a:gd name="T12" fmla="*/ 1 w 39"/>
              <a:gd name="T13" fmla="*/ 9 h 26"/>
              <a:gd name="T14" fmla="*/ 1 w 39"/>
              <a:gd name="T15" fmla="*/ 11 h 26"/>
              <a:gd name="T16" fmla="*/ 0 w 39"/>
              <a:gd name="T17" fmla="*/ 13 h 26"/>
              <a:gd name="T18" fmla="*/ 1 w 39"/>
              <a:gd name="T19" fmla="*/ 15 h 26"/>
              <a:gd name="T20" fmla="*/ 1 w 39"/>
              <a:gd name="T21" fmla="*/ 16 h 26"/>
              <a:gd name="T22" fmla="*/ 1 w 39"/>
              <a:gd name="T23" fmla="*/ 17 h 26"/>
              <a:gd name="T24" fmla="*/ 3 w 39"/>
              <a:gd name="T25" fmla="*/ 19 h 26"/>
              <a:gd name="T26" fmla="*/ 4 w 39"/>
              <a:gd name="T27" fmla="*/ 20 h 26"/>
              <a:gd name="T28" fmla="*/ 4 w 39"/>
              <a:gd name="T29" fmla="*/ 23 h 26"/>
              <a:gd name="T30" fmla="*/ 8 w 39"/>
              <a:gd name="T31" fmla="*/ 24 h 26"/>
              <a:gd name="T32" fmla="*/ 14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4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8" y="1"/>
                </a:lnTo>
                <a:lnTo>
                  <a:pt x="4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20"/>
                </a:lnTo>
                <a:lnTo>
                  <a:pt x="4" y="23"/>
                </a:lnTo>
                <a:lnTo>
                  <a:pt x="8" y="24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15" name="Freeform 359"/>
          <p:cNvSpPr>
            <a:spLocks/>
          </p:cNvSpPr>
          <p:nvPr/>
        </p:nvSpPr>
        <p:spPr bwMode="auto">
          <a:xfrm>
            <a:off x="6921500" y="3911600"/>
            <a:ext cx="20638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1 w 15"/>
              <a:gd name="T9" fmla="*/ 6 h 26"/>
              <a:gd name="T10" fmla="*/ 1 w 15"/>
              <a:gd name="T11" fmla="*/ 8 h 26"/>
              <a:gd name="T12" fmla="*/ 1 w 15"/>
              <a:gd name="T13" fmla="*/ 9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5 h 26"/>
              <a:gd name="T20" fmla="*/ 1 w 15"/>
              <a:gd name="T21" fmla="*/ 16 h 26"/>
              <a:gd name="T22" fmla="*/ 1 w 15"/>
              <a:gd name="T23" fmla="*/ 17 h 26"/>
              <a:gd name="T24" fmla="*/ 1 w 15"/>
              <a:gd name="T25" fmla="*/ 19 h 26"/>
              <a:gd name="T26" fmla="*/ 4 w 15"/>
              <a:gd name="T27" fmla="*/ 20 h 26"/>
              <a:gd name="T28" fmla="*/ 5 w 15"/>
              <a:gd name="T29" fmla="*/ 23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1" y="6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7"/>
                </a:lnTo>
                <a:lnTo>
                  <a:pt x="1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16" name="Freeform 360"/>
          <p:cNvSpPr>
            <a:spLocks/>
          </p:cNvSpPr>
          <p:nvPr/>
        </p:nvSpPr>
        <p:spPr bwMode="auto">
          <a:xfrm>
            <a:off x="6921500" y="3911600"/>
            <a:ext cx="20638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1 w 15"/>
              <a:gd name="T9" fmla="*/ 6 h 26"/>
              <a:gd name="T10" fmla="*/ 1 w 15"/>
              <a:gd name="T11" fmla="*/ 8 h 26"/>
              <a:gd name="T12" fmla="*/ 1 w 15"/>
              <a:gd name="T13" fmla="*/ 9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5 h 26"/>
              <a:gd name="T20" fmla="*/ 1 w 15"/>
              <a:gd name="T21" fmla="*/ 16 h 26"/>
              <a:gd name="T22" fmla="*/ 1 w 15"/>
              <a:gd name="T23" fmla="*/ 17 h 26"/>
              <a:gd name="T24" fmla="*/ 1 w 15"/>
              <a:gd name="T25" fmla="*/ 19 h 26"/>
              <a:gd name="T26" fmla="*/ 4 w 15"/>
              <a:gd name="T27" fmla="*/ 20 h 26"/>
              <a:gd name="T28" fmla="*/ 5 w 15"/>
              <a:gd name="T29" fmla="*/ 23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1" y="6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7"/>
                </a:lnTo>
                <a:lnTo>
                  <a:pt x="1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17" name="Freeform 361"/>
          <p:cNvSpPr>
            <a:spLocks/>
          </p:cNvSpPr>
          <p:nvPr/>
        </p:nvSpPr>
        <p:spPr bwMode="auto">
          <a:xfrm>
            <a:off x="6921500" y="3911600"/>
            <a:ext cx="20638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1 w 15"/>
              <a:gd name="T9" fmla="*/ 6 h 26"/>
              <a:gd name="T10" fmla="*/ 1 w 15"/>
              <a:gd name="T11" fmla="*/ 8 h 26"/>
              <a:gd name="T12" fmla="*/ 1 w 15"/>
              <a:gd name="T13" fmla="*/ 9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5 h 26"/>
              <a:gd name="T20" fmla="*/ 1 w 15"/>
              <a:gd name="T21" fmla="*/ 16 h 26"/>
              <a:gd name="T22" fmla="*/ 1 w 15"/>
              <a:gd name="T23" fmla="*/ 17 h 26"/>
              <a:gd name="T24" fmla="*/ 1 w 15"/>
              <a:gd name="T25" fmla="*/ 19 h 26"/>
              <a:gd name="T26" fmla="*/ 4 w 15"/>
              <a:gd name="T27" fmla="*/ 20 h 26"/>
              <a:gd name="T28" fmla="*/ 5 w 15"/>
              <a:gd name="T29" fmla="*/ 23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1" y="6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7"/>
                </a:lnTo>
                <a:lnTo>
                  <a:pt x="1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18" name="Freeform 362"/>
          <p:cNvSpPr>
            <a:spLocks/>
          </p:cNvSpPr>
          <p:nvPr/>
        </p:nvSpPr>
        <p:spPr bwMode="auto">
          <a:xfrm>
            <a:off x="6921500" y="3911600"/>
            <a:ext cx="52388" cy="39688"/>
          </a:xfrm>
          <a:custGeom>
            <a:avLst/>
            <a:gdLst>
              <a:gd name="T0" fmla="*/ 14 w 38"/>
              <a:gd name="T1" fmla="*/ 0 h 26"/>
              <a:gd name="T2" fmla="*/ 8 w 38"/>
              <a:gd name="T3" fmla="*/ 1 h 26"/>
              <a:gd name="T4" fmla="*/ 5 w 38"/>
              <a:gd name="T5" fmla="*/ 3 h 26"/>
              <a:gd name="T6" fmla="*/ 4 w 38"/>
              <a:gd name="T7" fmla="*/ 5 h 26"/>
              <a:gd name="T8" fmla="*/ 1 w 38"/>
              <a:gd name="T9" fmla="*/ 6 h 26"/>
              <a:gd name="T10" fmla="*/ 1 w 38"/>
              <a:gd name="T11" fmla="*/ 8 h 26"/>
              <a:gd name="T12" fmla="*/ 1 w 38"/>
              <a:gd name="T13" fmla="*/ 9 h 26"/>
              <a:gd name="T14" fmla="*/ 1 w 38"/>
              <a:gd name="T15" fmla="*/ 11 h 26"/>
              <a:gd name="T16" fmla="*/ 0 w 38"/>
              <a:gd name="T17" fmla="*/ 13 h 26"/>
              <a:gd name="T18" fmla="*/ 1 w 38"/>
              <a:gd name="T19" fmla="*/ 15 h 26"/>
              <a:gd name="T20" fmla="*/ 1 w 38"/>
              <a:gd name="T21" fmla="*/ 16 h 26"/>
              <a:gd name="T22" fmla="*/ 1 w 38"/>
              <a:gd name="T23" fmla="*/ 17 h 26"/>
              <a:gd name="T24" fmla="*/ 1 w 38"/>
              <a:gd name="T25" fmla="*/ 19 h 26"/>
              <a:gd name="T26" fmla="*/ 4 w 38"/>
              <a:gd name="T27" fmla="*/ 20 h 26"/>
              <a:gd name="T28" fmla="*/ 5 w 38"/>
              <a:gd name="T29" fmla="*/ 23 h 26"/>
              <a:gd name="T30" fmla="*/ 8 w 38"/>
              <a:gd name="T31" fmla="*/ 24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1" y="6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7"/>
                </a:lnTo>
                <a:lnTo>
                  <a:pt x="1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19" name="Freeform 363"/>
          <p:cNvSpPr>
            <a:spLocks/>
          </p:cNvSpPr>
          <p:nvPr/>
        </p:nvSpPr>
        <p:spPr bwMode="auto">
          <a:xfrm>
            <a:off x="6954838" y="3911600"/>
            <a:ext cx="19050" cy="39688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3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3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20" name="Freeform 364"/>
          <p:cNvSpPr>
            <a:spLocks/>
          </p:cNvSpPr>
          <p:nvPr/>
        </p:nvSpPr>
        <p:spPr bwMode="auto">
          <a:xfrm>
            <a:off x="6954838" y="3911600"/>
            <a:ext cx="19050" cy="39688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3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3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21" name="Freeform 365"/>
          <p:cNvSpPr>
            <a:spLocks/>
          </p:cNvSpPr>
          <p:nvPr/>
        </p:nvSpPr>
        <p:spPr bwMode="auto">
          <a:xfrm>
            <a:off x="6954838" y="3911600"/>
            <a:ext cx="19050" cy="39688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3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3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22" name="Freeform 366"/>
          <p:cNvSpPr>
            <a:spLocks/>
          </p:cNvSpPr>
          <p:nvPr/>
        </p:nvSpPr>
        <p:spPr bwMode="auto">
          <a:xfrm>
            <a:off x="6954838" y="3911600"/>
            <a:ext cx="49212" cy="39688"/>
          </a:xfrm>
          <a:custGeom>
            <a:avLst/>
            <a:gdLst>
              <a:gd name="T0" fmla="*/ 13 w 36"/>
              <a:gd name="T1" fmla="*/ 0 h 26"/>
              <a:gd name="T2" fmla="*/ 6 w 36"/>
              <a:gd name="T3" fmla="*/ 1 h 26"/>
              <a:gd name="T4" fmla="*/ 4 w 36"/>
              <a:gd name="T5" fmla="*/ 3 h 26"/>
              <a:gd name="T6" fmla="*/ 3 w 36"/>
              <a:gd name="T7" fmla="*/ 5 h 26"/>
              <a:gd name="T8" fmla="*/ 1 w 36"/>
              <a:gd name="T9" fmla="*/ 6 h 26"/>
              <a:gd name="T10" fmla="*/ 0 w 36"/>
              <a:gd name="T11" fmla="*/ 8 h 26"/>
              <a:gd name="T12" fmla="*/ 0 w 36"/>
              <a:gd name="T13" fmla="*/ 9 h 26"/>
              <a:gd name="T14" fmla="*/ 0 w 36"/>
              <a:gd name="T15" fmla="*/ 11 h 26"/>
              <a:gd name="T16" fmla="*/ 0 w 36"/>
              <a:gd name="T17" fmla="*/ 13 h 26"/>
              <a:gd name="T18" fmla="*/ 0 w 36"/>
              <a:gd name="T19" fmla="*/ 15 h 26"/>
              <a:gd name="T20" fmla="*/ 0 w 36"/>
              <a:gd name="T21" fmla="*/ 16 h 26"/>
              <a:gd name="T22" fmla="*/ 0 w 36"/>
              <a:gd name="T23" fmla="*/ 17 h 26"/>
              <a:gd name="T24" fmla="*/ 1 w 36"/>
              <a:gd name="T25" fmla="*/ 19 h 26"/>
              <a:gd name="T26" fmla="*/ 3 w 36"/>
              <a:gd name="T27" fmla="*/ 20 h 26"/>
              <a:gd name="T28" fmla="*/ 4 w 36"/>
              <a:gd name="T29" fmla="*/ 23 h 26"/>
              <a:gd name="T30" fmla="*/ 6 w 36"/>
              <a:gd name="T31" fmla="*/ 24 h 26"/>
              <a:gd name="T32" fmla="*/ 13 w 36"/>
              <a:gd name="T33" fmla="*/ 25 h 26"/>
              <a:gd name="T34" fmla="*/ 35 w 36"/>
              <a:gd name="T35" fmla="*/ 25 h 26"/>
              <a:gd name="T36" fmla="*/ 35 w 36"/>
              <a:gd name="T37" fmla="*/ 0 h 26"/>
              <a:gd name="T38" fmla="*/ 13 w 36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" h="26">
                <a:moveTo>
                  <a:pt x="13" y="0"/>
                </a:moveTo>
                <a:lnTo>
                  <a:pt x="6" y="1"/>
                </a:lnTo>
                <a:lnTo>
                  <a:pt x="4" y="3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3"/>
                </a:lnTo>
                <a:lnTo>
                  <a:pt x="6" y="24"/>
                </a:lnTo>
                <a:lnTo>
                  <a:pt x="13" y="25"/>
                </a:lnTo>
                <a:lnTo>
                  <a:pt x="35" y="25"/>
                </a:lnTo>
                <a:lnTo>
                  <a:pt x="35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23" name="Freeform 367"/>
          <p:cNvSpPr>
            <a:spLocks/>
          </p:cNvSpPr>
          <p:nvPr/>
        </p:nvSpPr>
        <p:spPr bwMode="auto">
          <a:xfrm>
            <a:off x="6985000" y="3911600"/>
            <a:ext cx="19050" cy="39688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3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3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24" name="Freeform 368"/>
          <p:cNvSpPr>
            <a:spLocks/>
          </p:cNvSpPr>
          <p:nvPr/>
        </p:nvSpPr>
        <p:spPr bwMode="auto">
          <a:xfrm>
            <a:off x="6985000" y="3911600"/>
            <a:ext cx="50800" cy="39688"/>
          </a:xfrm>
          <a:custGeom>
            <a:avLst/>
            <a:gdLst>
              <a:gd name="T0" fmla="*/ 13 w 37"/>
              <a:gd name="T1" fmla="*/ 0 h 26"/>
              <a:gd name="T2" fmla="*/ 6 w 37"/>
              <a:gd name="T3" fmla="*/ 1 h 26"/>
              <a:gd name="T4" fmla="*/ 4 w 37"/>
              <a:gd name="T5" fmla="*/ 3 h 26"/>
              <a:gd name="T6" fmla="*/ 3 w 37"/>
              <a:gd name="T7" fmla="*/ 5 h 26"/>
              <a:gd name="T8" fmla="*/ 1 w 37"/>
              <a:gd name="T9" fmla="*/ 6 h 26"/>
              <a:gd name="T10" fmla="*/ 0 w 37"/>
              <a:gd name="T11" fmla="*/ 8 h 26"/>
              <a:gd name="T12" fmla="*/ 0 w 37"/>
              <a:gd name="T13" fmla="*/ 9 h 26"/>
              <a:gd name="T14" fmla="*/ 0 w 37"/>
              <a:gd name="T15" fmla="*/ 11 h 26"/>
              <a:gd name="T16" fmla="*/ 0 w 37"/>
              <a:gd name="T17" fmla="*/ 13 h 26"/>
              <a:gd name="T18" fmla="*/ 0 w 37"/>
              <a:gd name="T19" fmla="*/ 15 h 26"/>
              <a:gd name="T20" fmla="*/ 0 w 37"/>
              <a:gd name="T21" fmla="*/ 16 h 26"/>
              <a:gd name="T22" fmla="*/ 0 w 37"/>
              <a:gd name="T23" fmla="*/ 17 h 26"/>
              <a:gd name="T24" fmla="*/ 1 w 37"/>
              <a:gd name="T25" fmla="*/ 19 h 26"/>
              <a:gd name="T26" fmla="*/ 3 w 37"/>
              <a:gd name="T27" fmla="*/ 20 h 26"/>
              <a:gd name="T28" fmla="*/ 4 w 37"/>
              <a:gd name="T29" fmla="*/ 23 h 26"/>
              <a:gd name="T30" fmla="*/ 6 w 37"/>
              <a:gd name="T31" fmla="*/ 24 h 26"/>
              <a:gd name="T32" fmla="*/ 13 w 37"/>
              <a:gd name="T33" fmla="*/ 25 h 26"/>
              <a:gd name="T34" fmla="*/ 36 w 37"/>
              <a:gd name="T35" fmla="*/ 25 h 26"/>
              <a:gd name="T36" fmla="*/ 36 w 37"/>
              <a:gd name="T37" fmla="*/ 0 h 26"/>
              <a:gd name="T38" fmla="*/ 13 w 37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6">
                <a:moveTo>
                  <a:pt x="13" y="0"/>
                </a:moveTo>
                <a:lnTo>
                  <a:pt x="6" y="1"/>
                </a:lnTo>
                <a:lnTo>
                  <a:pt x="4" y="3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3"/>
                </a:lnTo>
                <a:lnTo>
                  <a:pt x="6" y="24"/>
                </a:lnTo>
                <a:lnTo>
                  <a:pt x="13" y="25"/>
                </a:lnTo>
                <a:lnTo>
                  <a:pt x="36" y="25"/>
                </a:lnTo>
                <a:lnTo>
                  <a:pt x="36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25" name="Freeform 369"/>
          <p:cNvSpPr>
            <a:spLocks/>
          </p:cNvSpPr>
          <p:nvPr/>
        </p:nvSpPr>
        <p:spPr bwMode="auto">
          <a:xfrm>
            <a:off x="7016750" y="3911600"/>
            <a:ext cx="38100" cy="39688"/>
          </a:xfrm>
          <a:custGeom>
            <a:avLst/>
            <a:gdLst>
              <a:gd name="T0" fmla="*/ 28 w 29"/>
              <a:gd name="T1" fmla="*/ 13 h 26"/>
              <a:gd name="T2" fmla="*/ 27 w 29"/>
              <a:gd name="T3" fmla="*/ 6 h 26"/>
              <a:gd name="T4" fmla="*/ 25 w 29"/>
              <a:gd name="T5" fmla="*/ 5 h 26"/>
              <a:gd name="T6" fmla="*/ 23 w 29"/>
              <a:gd name="T7" fmla="*/ 3 h 26"/>
              <a:gd name="T8" fmla="*/ 21 w 29"/>
              <a:gd name="T9" fmla="*/ 2 h 26"/>
              <a:gd name="T10" fmla="*/ 20 w 29"/>
              <a:gd name="T11" fmla="*/ 1 h 26"/>
              <a:gd name="T12" fmla="*/ 17 w 29"/>
              <a:gd name="T13" fmla="*/ 0 h 26"/>
              <a:gd name="T14" fmla="*/ 16 w 29"/>
              <a:gd name="T15" fmla="*/ 0 h 26"/>
              <a:gd name="T16" fmla="*/ 13 w 29"/>
              <a:gd name="T17" fmla="*/ 0 h 26"/>
              <a:gd name="T18" fmla="*/ 12 w 29"/>
              <a:gd name="T19" fmla="*/ 0 h 26"/>
              <a:gd name="T20" fmla="*/ 11 w 29"/>
              <a:gd name="T21" fmla="*/ 0 h 26"/>
              <a:gd name="T22" fmla="*/ 9 w 29"/>
              <a:gd name="T23" fmla="*/ 1 h 26"/>
              <a:gd name="T24" fmla="*/ 7 w 29"/>
              <a:gd name="T25" fmla="*/ 2 h 26"/>
              <a:gd name="T26" fmla="*/ 5 w 29"/>
              <a:gd name="T27" fmla="*/ 3 h 26"/>
              <a:gd name="T28" fmla="*/ 3 w 29"/>
              <a:gd name="T29" fmla="*/ 5 h 26"/>
              <a:gd name="T30" fmla="*/ 1 w 29"/>
              <a:gd name="T31" fmla="*/ 6 h 26"/>
              <a:gd name="T32" fmla="*/ 0 w 29"/>
              <a:gd name="T33" fmla="*/ 13 h 26"/>
              <a:gd name="T34" fmla="*/ 0 w 29"/>
              <a:gd name="T35" fmla="*/ 25 h 26"/>
              <a:gd name="T36" fmla="*/ 28 w 29"/>
              <a:gd name="T37" fmla="*/ 25 h 26"/>
              <a:gd name="T38" fmla="*/ 28 w 29"/>
              <a:gd name="T39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6">
                <a:moveTo>
                  <a:pt x="28" y="13"/>
                </a:moveTo>
                <a:lnTo>
                  <a:pt x="27" y="6"/>
                </a:lnTo>
                <a:lnTo>
                  <a:pt x="25" y="5"/>
                </a:lnTo>
                <a:lnTo>
                  <a:pt x="23" y="3"/>
                </a:lnTo>
                <a:lnTo>
                  <a:pt x="21" y="2"/>
                </a:lnTo>
                <a:lnTo>
                  <a:pt x="20" y="1"/>
                </a:lnTo>
                <a:lnTo>
                  <a:pt x="17" y="0"/>
                </a:lnTo>
                <a:lnTo>
                  <a:pt x="16" y="0"/>
                </a:lnTo>
                <a:lnTo>
                  <a:pt x="13" y="0"/>
                </a:lnTo>
                <a:lnTo>
                  <a:pt x="12" y="0"/>
                </a:lnTo>
                <a:lnTo>
                  <a:pt x="11" y="0"/>
                </a:lnTo>
                <a:lnTo>
                  <a:pt x="9" y="1"/>
                </a:lnTo>
                <a:lnTo>
                  <a:pt x="7" y="2"/>
                </a:lnTo>
                <a:lnTo>
                  <a:pt x="5" y="3"/>
                </a:lnTo>
                <a:lnTo>
                  <a:pt x="3" y="5"/>
                </a:lnTo>
                <a:lnTo>
                  <a:pt x="1" y="6"/>
                </a:lnTo>
                <a:lnTo>
                  <a:pt x="0" y="13"/>
                </a:lnTo>
                <a:lnTo>
                  <a:pt x="0" y="25"/>
                </a:lnTo>
                <a:lnTo>
                  <a:pt x="28" y="25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26" name="Freeform 370"/>
          <p:cNvSpPr>
            <a:spLocks/>
          </p:cNvSpPr>
          <p:nvPr/>
        </p:nvSpPr>
        <p:spPr bwMode="auto">
          <a:xfrm>
            <a:off x="7016750" y="3930650"/>
            <a:ext cx="50800" cy="39688"/>
          </a:xfrm>
          <a:custGeom>
            <a:avLst/>
            <a:gdLst>
              <a:gd name="T0" fmla="*/ 13 w 38"/>
              <a:gd name="T1" fmla="*/ 0 h 25"/>
              <a:gd name="T2" fmla="*/ 7 w 38"/>
              <a:gd name="T3" fmla="*/ 2 h 25"/>
              <a:gd name="T4" fmla="*/ 4 w 38"/>
              <a:gd name="T5" fmla="*/ 3 h 25"/>
              <a:gd name="T6" fmla="*/ 3 w 38"/>
              <a:gd name="T7" fmla="*/ 4 h 25"/>
              <a:gd name="T8" fmla="*/ 1 w 38"/>
              <a:gd name="T9" fmla="*/ 7 h 25"/>
              <a:gd name="T10" fmla="*/ 0 w 38"/>
              <a:gd name="T11" fmla="*/ 8 h 25"/>
              <a:gd name="T12" fmla="*/ 0 w 38"/>
              <a:gd name="T13" fmla="*/ 9 h 25"/>
              <a:gd name="T14" fmla="*/ 0 w 38"/>
              <a:gd name="T15" fmla="*/ 11 h 25"/>
              <a:gd name="T16" fmla="*/ 0 w 38"/>
              <a:gd name="T17" fmla="*/ 12 h 25"/>
              <a:gd name="T18" fmla="*/ 0 w 38"/>
              <a:gd name="T19" fmla="*/ 13 h 25"/>
              <a:gd name="T20" fmla="*/ 0 w 38"/>
              <a:gd name="T21" fmla="*/ 15 h 25"/>
              <a:gd name="T22" fmla="*/ 0 w 38"/>
              <a:gd name="T23" fmla="*/ 16 h 25"/>
              <a:gd name="T24" fmla="*/ 1 w 38"/>
              <a:gd name="T25" fmla="*/ 19 h 25"/>
              <a:gd name="T26" fmla="*/ 3 w 38"/>
              <a:gd name="T27" fmla="*/ 20 h 25"/>
              <a:gd name="T28" fmla="*/ 4 w 38"/>
              <a:gd name="T29" fmla="*/ 21 h 25"/>
              <a:gd name="T30" fmla="*/ 7 w 38"/>
              <a:gd name="T31" fmla="*/ 22 h 25"/>
              <a:gd name="T32" fmla="*/ 13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3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1"/>
                </a:lnTo>
                <a:lnTo>
                  <a:pt x="7" y="22"/>
                </a:lnTo>
                <a:lnTo>
                  <a:pt x="13" y="24"/>
                </a:lnTo>
                <a:lnTo>
                  <a:pt x="37" y="24"/>
                </a:lnTo>
                <a:lnTo>
                  <a:pt x="37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27" name="Freeform 371"/>
          <p:cNvSpPr>
            <a:spLocks/>
          </p:cNvSpPr>
          <p:nvPr/>
        </p:nvSpPr>
        <p:spPr bwMode="auto">
          <a:xfrm>
            <a:off x="7046913" y="3930650"/>
            <a:ext cx="20637" cy="39688"/>
          </a:xfrm>
          <a:custGeom>
            <a:avLst/>
            <a:gdLst>
              <a:gd name="T0" fmla="*/ 15 w 16"/>
              <a:gd name="T1" fmla="*/ 0 h 25"/>
              <a:gd name="T2" fmla="*/ 8 w 16"/>
              <a:gd name="T3" fmla="*/ 2 h 25"/>
              <a:gd name="T4" fmla="*/ 5 w 16"/>
              <a:gd name="T5" fmla="*/ 3 h 25"/>
              <a:gd name="T6" fmla="*/ 4 w 16"/>
              <a:gd name="T7" fmla="*/ 4 h 25"/>
              <a:gd name="T8" fmla="*/ 3 w 16"/>
              <a:gd name="T9" fmla="*/ 7 h 25"/>
              <a:gd name="T10" fmla="*/ 1 w 16"/>
              <a:gd name="T11" fmla="*/ 8 h 25"/>
              <a:gd name="T12" fmla="*/ 1 w 16"/>
              <a:gd name="T13" fmla="*/ 9 h 25"/>
              <a:gd name="T14" fmla="*/ 0 w 16"/>
              <a:gd name="T15" fmla="*/ 11 h 25"/>
              <a:gd name="T16" fmla="*/ 0 w 16"/>
              <a:gd name="T17" fmla="*/ 12 h 25"/>
              <a:gd name="T18" fmla="*/ 0 w 16"/>
              <a:gd name="T19" fmla="*/ 13 h 25"/>
              <a:gd name="T20" fmla="*/ 1 w 16"/>
              <a:gd name="T21" fmla="*/ 15 h 25"/>
              <a:gd name="T22" fmla="*/ 1 w 16"/>
              <a:gd name="T23" fmla="*/ 16 h 25"/>
              <a:gd name="T24" fmla="*/ 3 w 16"/>
              <a:gd name="T25" fmla="*/ 19 h 25"/>
              <a:gd name="T26" fmla="*/ 4 w 16"/>
              <a:gd name="T27" fmla="*/ 20 h 25"/>
              <a:gd name="T28" fmla="*/ 5 w 16"/>
              <a:gd name="T29" fmla="*/ 21 h 25"/>
              <a:gd name="T30" fmla="*/ 8 w 16"/>
              <a:gd name="T31" fmla="*/ 22 h 25"/>
              <a:gd name="T32" fmla="*/ 15 w 16"/>
              <a:gd name="T33" fmla="*/ 24 h 25"/>
              <a:gd name="T34" fmla="*/ 15 w 16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3" y="7"/>
                </a:lnTo>
                <a:lnTo>
                  <a:pt x="1" y="8"/>
                </a:lnTo>
                <a:lnTo>
                  <a:pt x="1" y="9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3" y="19"/>
                </a:lnTo>
                <a:lnTo>
                  <a:pt x="4" y="20"/>
                </a:lnTo>
                <a:lnTo>
                  <a:pt x="5" y="21"/>
                </a:lnTo>
                <a:lnTo>
                  <a:pt x="8" y="22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28" name="Freeform 372"/>
          <p:cNvSpPr>
            <a:spLocks/>
          </p:cNvSpPr>
          <p:nvPr/>
        </p:nvSpPr>
        <p:spPr bwMode="auto">
          <a:xfrm>
            <a:off x="7046913" y="3930650"/>
            <a:ext cx="53975" cy="39688"/>
          </a:xfrm>
          <a:custGeom>
            <a:avLst/>
            <a:gdLst>
              <a:gd name="T0" fmla="*/ 14 w 40"/>
              <a:gd name="T1" fmla="*/ 0 h 25"/>
              <a:gd name="T2" fmla="*/ 8 w 40"/>
              <a:gd name="T3" fmla="*/ 2 h 25"/>
              <a:gd name="T4" fmla="*/ 5 w 40"/>
              <a:gd name="T5" fmla="*/ 3 h 25"/>
              <a:gd name="T6" fmla="*/ 4 w 40"/>
              <a:gd name="T7" fmla="*/ 4 h 25"/>
              <a:gd name="T8" fmla="*/ 3 w 40"/>
              <a:gd name="T9" fmla="*/ 7 h 25"/>
              <a:gd name="T10" fmla="*/ 1 w 40"/>
              <a:gd name="T11" fmla="*/ 8 h 25"/>
              <a:gd name="T12" fmla="*/ 1 w 40"/>
              <a:gd name="T13" fmla="*/ 9 h 25"/>
              <a:gd name="T14" fmla="*/ 0 w 40"/>
              <a:gd name="T15" fmla="*/ 11 h 25"/>
              <a:gd name="T16" fmla="*/ 0 w 40"/>
              <a:gd name="T17" fmla="*/ 12 h 25"/>
              <a:gd name="T18" fmla="*/ 0 w 40"/>
              <a:gd name="T19" fmla="*/ 13 h 25"/>
              <a:gd name="T20" fmla="*/ 1 w 40"/>
              <a:gd name="T21" fmla="*/ 15 h 25"/>
              <a:gd name="T22" fmla="*/ 1 w 40"/>
              <a:gd name="T23" fmla="*/ 16 h 25"/>
              <a:gd name="T24" fmla="*/ 3 w 40"/>
              <a:gd name="T25" fmla="*/ 19 h 25"/>
              <a:gd name="T26" fmla="*/ 4 w 40"/>
              <a:gd name="T27" fmla="*/ 20 h 25"/>
              <a:gd name="T28" fmla="*/ 5 w 40"/>
              <a:gd name="T29" fmla="*/ 21 h 25"/>
              <a:gd name="T30" fmla="*/ 8 w 40"/>
              <a:gd name="T31" fmla="*/ 22 h 25"/>
              <a:gd name="T32" fmla="*/ 14 w 40"/>
              <a:gd name="T33" fmla="*/ 24 h 25"/>
              <a:gd name="T34" fmla="*/ 39 w 40"/>
              <a:gd name="T35" fmla="*/ 24 h 25"/>
              <a:gd name="T36" fmla="*/ 39 w 40"/>
              <a:gd name="T37" fmla="*/ 0 h 25"/>
              <a:gd name="T38" fmla="*/ 14 w 40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3" y="7"/>
                </a:lnTo>
                <a:lnTo>
                  <a:pt x="1" y="8"/>
                </a:lnTo>
                <a:lnTo>
                  <a:pt x="1" y="9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3" y="19"/>
                </a:lnTo>
                <a:lnTo>
                  <a:pt x="4" y="20"/>
                </a:lnTo>
                <a:lnTo>
                  <a:pt x="5" y="21"/>
                </a:lnTo>
                <a:lnTo>
                  <a:pt x="8" y="22"/>
                </a:lnTo>
                <a:lnTo>
                  <a:pt x="14" y="24"/>
                </a:lnTo>
                <a:lnTo>
                  <a:pt x="39" y="24"/>
                </a:lnTo>
                <a:lnTo>
                  <a:pt x="39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29" name="Freeform 373"/>
          <p:cNvSpPr>
            <a:spLocks/>
          </p:cNvSpPr>
          <p:nvPr/>
        </p:nvSpPr>
        <p:spPr bwMode="auto">
          <a:xfrm>
            <a:off x="7080250" y="3930650"/>
            <a:ext cx="20638" cy="39688"/>
          </a:xfrm>
          <a:custGeom>
            <a:avLst/>
            <a:gdLst>
              <a:gd name="T0" fmla="*/ 15 w 16"/>
              <a:gd name="T1" fmla="*/ 0 h 25"/>
              <a:gd name="T2" fmla="*/ 8 w 16"/>
              <a:gd name="T3" fmla="*/ 2 h 25"/>
              <a:gd name="T4" fmla="*/ 6 w 16"/>
              <a:gd name="T5" fmla="*/ 3 h 25"/>
              <a:gd name="T6" fmla="*/ 4 w 16"/>
              <a:gd name="T7" fmla="*/ 4 h 25"/>
              <a:gd name="T8" fmla="*/ 3 w 16"/>
              <a:gd name="T9" fmla="*/ 7 h 25"/>
              <a:gd name="T10" fmla="*/ 1 w 16"/>
              <a:gd name="T11" fmla="*/ 8 h 25"/>
              <a:gd name="T12" fmla="*/ 1 w 16"/>
              <a:gd name="T13" fmla="*/ 9 h 25"/>
              <a:gd name="T14" fmla="*/ 0 w 16"/>
              <a:gd name="T15" fmla="*/ 11 h 25"/>
              <a:gd name="T16" fmla="*/ 0 w 16"/>
              <a:gd name="T17" fmla="*/ 12 h 25"/>
              <a:gd name="T18" fmla="*/ 0 w 16"/>
              <a:gd name="T19" fmla="*/ 13 h 25"/>
              <a:gd name="T20" fmla="*/ 1 w 16"/>
              <a:gd name="T21" fmla="*/ 15 h 25"/>
              <a:gd name="T22" fmla="*/ 1 w 16"/>
              <a:gd name="T23" fmla="*/ 16 h 25"/>
              <a:gd name="T24" fmla="*/ 3 w 16"/>
              <a:gd name="T25" fmla="*/ 19 h 25"/>
              <a:gd name="T26" fmla="*/ 4 w 16"/>
              <a:gd name="T27" fmla="*/ 20 h 25"/>
              <a:gd name="T28" fmla="*/ 6 w 16"/>
              <a:gd name="T29" fmla="*/ 21 h 25"/>
              <a:gd name="T30" fmla="*/ 8 w 16"/>
              <a:gd name="T31" fmla="*/ 22 h 25"/>
              <a:gd name="T32" fmla="*/ 15 w 16"/>
              <a:gd name="T33" fmla="*/ 24 h 25"/>
              <a:gd name="T34" fmla="*/ 15 w 16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2"/>
                </a:lnTo>
                <a:lnTo>
                  <a:pt x="6" y="3"/>
                </a:lnTo>
                <a:lnTo>
                  <a:pt x="4" y="4"/>
                </a:lnTo>
                <a:lnTo>
                  <a:pt x="3" y="7"/>
                </a:lnTo>
                <a:lnTo>
                  <a:pt x="1" y="8"/>
                </a:lnTo>
                <a:lnTo>
                  <a:pt x="1" y="9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3" y="19"/>
                </a:lnTo>
                <a:lnTo>
                  <a:pt x="4" y="20"/>
                </a:lnTo>
                <a:lnTo>
                  <a:pt x="6" y="21"/>
                </a:lnTo>
                <a:lnTo>
                  <a:pt x="8" y="22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30" name="Freeform 374"/>
          <p:cNvSpPr>
            <a:spLocks/>
          </p:cNvSpPr>
          <p:nvPr/>
        </p:nvSpPr>
        <p:spPr bwMode="auto">
          <a:xfrm>
            <a:off x="7080250" y="3930650"/>
            <a:ext cx="52388" cy="39688"/>
          </a:xfrm>
          <a:custGeom>
            <a:avLst/>
            <a:gdLst>
              <a:gd name="T0" fmla="*/ 15 w 39"/>
              <a:gd name="T1" fmla="*/ 0 h 25"/>
              <a:gd name="T2" fmla="*/ 8 w 39"/>
              <a:gd name="T3" fmla="*/ 2 h 25"/>
              <a:gd name="T4" fmla="*/ 6 w 39"/>
              <a:gd name="T5" fmla="*/ 3 h 25"/>
              <a:gd name="T6" fmla="*/ 4 w 39"/>
              <a:gd name="T7" fmla="*/ 4 h 25"/>
              <a:gd name="T8" fmla="*/ 3 w 39"/>
              <a:gd name="T9" fmla="*/ 7 h 25"/>
              <a:gd name="T10" fmla="*/ 1 w 39"/>
              <a:gd name="T11" fmla="*/ 8 h 25"/>
              <a:gd name="T12" fmla="*/ 1 w 39"/>
              <a:gd name="T13" fmla="*/ 9 h 25"/>
              <a:gd name="T14" fmla="*/ 0 w 39"/>
              <a:gd name="T15" fmla="*/ 11 h 25"/>
              <a:gd name="T16" fmla="*/ 0 w 39"/>
              <a:gd name="T17" fmla="*/ 12 h 25"/>
              <a:gd name="T18" fmla="*/ 0 w 39"/>
              <a:gd name="T19" fmla="*/ 13 h 25"/>
              <a:gd name="T20" fmla="*/ 1 w 39"/>
              <a:gd name="T21" fmla="*/ 15 h 25"/>
              <a:gd name="T22" fmla="*/ 1 w 39"/>
              <a:gd name="T23" fmla="*/ 16 h 25"/>
              <a:gd name="T24" fmla="*/ 3 w 39"/>
              <a:gd name="T25" fmla="*/ 19 h 25"/>
              <a:gd name="T26" fmla="*/ 4 w 39"/>
              <a:gd name="T27" fmla="*/ 20 h 25"/>
              <a:gd name="T28" fmla="*/ 6 w 39"/>
              <a:gd name="T29" fmla="*/ 21 h 25"/>
              <a:gd name="T30" fmla="*/ 8 w 39"/>
              <a:gd name="T31" fmla="*/ 22 h 25"/>
              <a:gd name="T32" fmla="*/ 15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5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5" y="0"/>
                </a:moveTo>
                <a:lnTo>
                  <a:pt x="8" y="2"/>
                </a:lnTo>
                <a:lnTo>
                  <a:pt x="6" y="3"/>
                </a:lnTo>
                <a:lnTo>
                  <a:pt x="4" y="4"/>
                </a:lnTo>
                <a:lnTo>
                  <a:pt x="3" y="7"/>
                </a:lnTo>
                <a:lnTo>
                  <a:pt x="1" y="8"/>
                </a:lnTo>
                <a:lnTo>
                  <a:pt x="1" y="9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3" y="19"/>
                </a:lnTo>
                <a:lnTo>
                  <a:pt x="4" y="20"/>
                </a:lnTo>
                <a:lnTo>
                  <a:pt x="6" y="21"/>
                </a:lnTo>
                <a:lnTo>
                  <a:pt x="8" y="22"/>
                </a:lnTo>
                <a:lnTo>
                  <a:pt x="15" y="24"/>
                </a:lnTo>
                <a:lnTo>
                  <a:pt x="38" y="24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31" name="Freeform 375"/>
          <p:cNvSpPr>
            <a:spLocks/>
          </p:cNvSpPr>
          <p:nvPr/>
        </p:nvSpPr>
        <p:spPr bwMode="auto">
          <a:xfrm>
            <a:off x="7108825" y="3930650"/>
            <a:ext cx="23813" cy="39688"/>
          </a:xfrm>
          <a:custGeom>
            <a:avLst/>
            <a:gdLst>
              <a:gd name="T0" fmla="*/ 16 w 17"/>
              <a:gd name="T1" fmla="*/ 0 h 25"/>
              <a:gd name="T2" fmla="*/ 8 w 17"/>
              <a:gd name="T3" fmla="*/ 2 h 25"/>
              <a:gd name="T4" fmla="*/ 5 w 17"/>
              <a:gd name="T5" fmla="*/ 3 h 25"/>
              <a:gd name="T6" fmla="*/ 4 w 17"/>
              <a:gd name="T7" fmla="*/ 4 h 25"/>
              <a:gd name="T8" fmla="*/ 4 w 17"/>
              <a:gd name="T9" fmla="*/ 7 h 25"/>
              <a:gd name="T10" fmla="*/ 1 w 17"/>
              <a:gd name="T11" fmla="*/ 8 h 25"/>
              <a:gd name="T12" fmla="*/ 1 w 17"/>
              <a:gd name="T13" fmla="*/ 9 h 25"/>
              <a:gd name="T14" fmla="*/ 1 w 17"/>
              <a:gd name="T15" fmla="*/ 11 h 25"/>
              <a:gd name="T16" fmla="*/ 0 w 17"/>
              <a:gd name="T17" fmla="*/ 12 h 25"/>
              <a:gd name="T18" fmla="*/ 1 w 17"/>
              <a:gd name="T19" fmla="*/ 13 h 25"/>
              <a:gd name="T20" fmla="*/ 1 w 17"/>
              <a:gd name="T21" fmla="*/ 15 h 25"/>
              <a:gd name="T22" fmla="*/ 1 w 17"/>
              <a:gd name="T23" fmla="*/ 16 h 25"/>
              <a:gd name="T24" fmla="*/ 4 w 17"/>
              <a:gd name="T25" fmla="*/ 19 h 25"/>
              <a:gd name="T26" fmla="*/ 4 w 17"/>
              <a:gd name="T27" fmla="*/ 20 h 25"/>
              <a:gd name="T28" fmla="*/ 5 w 17"/>
              <a:gd name="T29" fmla="*/ 21 h 25"/>
              <a:gd name="T30" fmla="*/ 8 w 17"/>
              <a:gd name="T31" fmla="*/ 22 h 25"/>
              <a:gd name="T32" fmla="*/ 16 w 17"/>
              <a:gd name="T33" fmla="*/ 24 h 25"/>
              <a:gd name="T34" fmla="*/ 16 w 17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" h="25">
                <a:moveTo>
                  <a:pt x="16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4" y="7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2"/>
                </a:lnTo>
                <a:lnTo>
                  <a:pt x="1" y="13"/>
                </a:lnTo>
                <a:lnTo>
                  <a:pt x="1" y="15"/>
                </a:lnTo>
                <a:lnTo>
                  <a:pt x="1" y="16"/>
                </a:lnTo>
                <a:lnTo>
                  <a:pt x="4" y="19"/>
                </a:lnTo>
                <a:lnTo>
                  <a:pt x="4" y="20"/>
                </a:lnTo>
                <a:lnTo>
                  <a:pt x="5" y="21"/>
                </a:lnTo>
                <a:lnTo>
                  <a:pt x="8" y="22"/>
                </a:lnTo>
                <a:lnTo>
                  <a:pt x="16" y="24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32" name="Freeform 376"/>
          <p:cNvSpPr>
            <a:spLocks/>
          </p:cNvSpPr>
          <p:nvPr/>
        </p:nvSpPr>
        <p:spPr bwMode="auto">
          <a:xfrm>
            <a:off x="7108825" y="3930650"/>
            <a:ext cx="53975" cy="39688"/>
          </a:xfrm>
          <a:custGeom>
            <a:avLst/>
            <a:gdLst>
              <a:gd name="T0" fmla="*/ 15 w 39"/>
              <a:gd name="T1" fmla="*/ 0 h 25"/>
              <a:gd name="T2" fmla="*/ 8 w 39"/>
              <a:gd name="T3" fmla="*/ 2 h 25"/>
              <a:gd name="T4" fmla="*/ 5 w 39"/>
              <a:gd name="T5" fmla="*/ 3 h 25"/>
              <a:gd name="T6" fmla="*/ 4 w 39"/>
              <a:gd name="T7" fmla="*/ 4 h 25"/>
              <a:gd name="T8" fmla="*/ 4 w 39"/>
              <a:gd name="T9" fmla="*/ 7 h 25"/>
              <a:gd name="T10" fmla="*/ 1 w 39"/>
              <a:gd name="T11" fmla="*/ 8 h 25"/>
              <a:gd name="T12" fmla="*/ 1 w 39"/>
              <a:gd name="T13" fmla="*/ 9 h 25"/>
              <a:gd name="T14" fmla="*/ 1 w 39"/>
              <a:gd name="T15" fmla="*/ 11 h 25"/>
              <a:gd name="T16" fmla="*/ 0 w 39"/>
              <a:gd name="T17" fmla="*/ 12 h 25"/>
              <a:gd name="T18" fmla="*/ 1 w 39"/>
              <a:gd name="T19" fmla="*/ 13 h 25"/>
              <a:gd name="T20" fmla="*/ 1 w 39"/>
              <a:gd name="T21" fmla="*/ 15 h 25"/>
              <a:gd name="T22" fmla="*/ 1 w 39"/>
              <a:gd name="T23" fmla="*/ 16 h 25"/>
              <a:gd name="T24" fmla="*/ 4 w 39"/>
              <a:gd name="T25" fmla="*/ 19 h 25"/>
              <a:gd name="T26" fmla="*/ 4 w 39"/>
              <a:gd name="T27" fmla="*/ 20 h 25"/>
              <a:gd name="T28" fmla="*/ 5 w 39"/>
              <a:gd name="T29" fmla="*/ 21 h 25"/>
              <a:gd name="T30" fmla="*/ 8 w 39"/>
              <a:gd name="T31" fmla="*/ 22 h 25"/>
              <a:gd name="T32" fmla="*/ 15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5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4" y="7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2"/>
                </a:lnTo>
                <a:lnTo>
                  <a:pt x="1" y="13"/>
                </a:lnTo>
                <a:lnTo>
                  <a:pt x="1" y="15"/>
                </a:lnTo>
                <a:lnTo>
                  <a:pt x="1" y="16"/>
                </a:lnTo>
                <a:lnTo>
                  <a:pt x="4" y="19"/>
                </a:lnTo>
                <a:lnTo>
                  <a:pt x="4" y="20"/>
                </a:lnTo>
                <a:lnTo>
                  <a:pt x="5" y="21"/>
                </a:lnTo>
                <a:lnTo>
                  <a:pt x="8" y="22"/>
                </a:lnTo>
                <a:lnTo>
                  <a:pt x="15" y="24"/>
                </a:lnTo>
                <a:lnTo>
                  <a:pt x="38" y="24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33" name="Freeform 377"/>
          <p:cNvSpPr>
            <a:spLocks/>
          </p:cNvSpPr>
          <p:nvPr/>
        </p:nvSpPr>
        <p:spPr bwMode="auto">
          <a:xfrm>
            <a:off x="7140575" y="3930650"/>
            <a:ext cx="42863" cy="39688"/>
          </a:xfrm>
          <a:custGeom>
            <a:avLst/>
            <a:gdLst>
              <a:gd name="T0" fmla="*/ 31 w 32"/>
              <a:gd name="T1" fmla="*/ 12 h 25"/>
              <a:gd name="T2" fmla="*/ 28 w 32"/>
              <a:gd name="T3" fmla="*/ 7 h 25"/>
              <a:gd name="T4" fmla="*/ 27 w 32"/>
              <a:gd name="T5" fmla="*/ 4 h 25"/>
              <a:gd name="T6" fmla="*/ 24 w 32"/>
              <a:gd name="T7" fmla="*/ 2 h 25"/>
              <a:gd name="T8" fmla="*/ 22 w 32"/>
              <a:gd name="T9" fmla="*/ 1 h 25"/>
              <a:gd name="T10" fmla="*/ 20 w 32"/>
              <a:gd name="T11" fmla="*/ 0 h 25"/>
              <a:gd name="T12" fmla="*/ 18 w 32"/>
              <a:gd name="T13" fmla="*/ 0 h 25"/>
              <a:gd name="T14" fmla="*/ 16 w 32"/>
              <a:gd name="T15" fmla="*/ 0 h 25"/>
              <a:gd name="T16" fmla="*/ 15 w 32"/>
              <a:gd name="T17" fmla="*/ 0 h 25"/>
              <a:gd name="T18" fmla="*/ 12 w 32"/>
              <a:gd name="T19" fmla="*/ 0 h 25"/>
              <a:gd name="T20" fmla="*/ 11 w 32"/>
              <a:gd name="T21" fmla="*/ 1 h 25"/>
              <a:gd name="T22" fmla="*/ 8 w 32"/>
              <a:gd name="T23" fmla="*/ 2 h 25"/>
              <a:gd name="T24" fmla="*/ 7 w 32"/>
              <a:gd name="T25" fmla="*/ 2 h 25"/>
              <a:gd name="T26" fmla="*/ 4 w 32"/>
              <a:gd name="T27" fmla="*/ 4 h 25"/>
              <a:gd name="T28" fmla="*/ 3 w 32"/>
              <a:gd name="T29" fmla="*/ 7 h 25"/>
              <a:gd name="T30" fmla="*/ 0 w 32"/>
              <a:gd name="T31" fmla="*/ 12 h 25"/>
              <a:gd name="T32" fmla="*/ 0 w 32"/>
              <a:gd name="T33" fmla="*/ 24 h 25"/>
              <a:gd name="T34" fmla="*/ 31 w 32"/>
              <a:gd name="T35" fmla="*/ 24 h 25"/>
              <a:gd name="T36" fmla="*/ 31 w 32"/>
              <a:gd name="T37" fmla="*/ 1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2" h="25">
                <a:moveTo>
                  <a:pt x="31" y="12"/>
                </a:moveTo>
                <a:lnTo>
                  <a:pt x="28" y="7"/>
                </a:lnTo>
                <a:lnTo>
                  <a:pt x="27" y="4"/>
                </a:lnTo>
                <a:lnTo>
                  <a:pt x="24" y="2"/>
                </a:lnTo>
                <a:lnTo>
                  <a:pt x="22" y="1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8" y="2"/>
                </a:lnTo>
                <a:lnTo>
                  <a:pt x="7" y="2"/>
                </a:lnTo>
                <a:lnTo>
                  <a:pt x="4" y="4"/>
                </a:lnTo>
                <a:lnTo>
                  <a:pt x="3" y="7"/>
                </a:lnTo>
                <a:lnTo>
                  <a:pt x="0" y="12"/>
                </a:lnTo>
                <a:lnTo>
                  <a:pt x="0" y="24"/>
                </a:lnTo>
                <a:lnTo>
                  <a:pt x="31" y="24"/>
                </a:lnTo>
                <a:lnTo>
                  <a:pt x="31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34" name="Freeform 378"/>
          <p:cNvSpPr>
            <a:spLocks/>
          </p:cNvSpPr>
          <p:nvPr/>
        </p:nvSpPr>
        <p:spPr bwMode="auto">
          <a:xfrm>
            <a:off x="7140575" y="3949700"/>
            <a:ext cx="22225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6 w 16"/>
              <a:gd name="T5" fmla="*/ 3 h 25"/>
              <a:gd name="T6" fmla="*/ 4 w 16"/>
              <a:gd name="T7" fmla="*/ 4 h 25"/>
              <a:gd name="T8" fmla="*/ 3 w 16"/>
              <a:gd name="T9" fmla="*/ 7 h 25"/>
              <a:gd name="T10" fmla="*/ 3 w 16"/>
              <a:gd name="T11" fmla="*/ 8 h 25"/>
              <a:gd name="T12" fmla="*/ 1 w 16"/>
              <a:gd name="T13" fmla="*/ 10 h 25"/>
              <a:gd name="T14" fmla="*/ 0 w 16"/>
              <a:gd name="T15" fmla="*/ 12 h 25"/>
              <a:gd name="T16" fmla="*/ 1 w 16"/>
              <a:gd name="T17" fmla="*/ 13 h 25"/>
              <a:gd name="T18" fmla="*/ 1 w 16"/>
              <a:gd name="T19" fmla="*/ 15 h 25"/>
              <a:gd name="T20" fmla="*/ 3 w 16"/>
              <a:gd name="T21" fmla="*/ 16 h 25"/>
              <a:gd name="T22" fmla="*/ 3 w 16"/>
              <a:gd name="T23" fmla="*/ 19 h 25"/>
              <a:gd name="T24" fmla="*/ 4 w 16"/>
              <a:gd name="T25" fmla="*/ 20 h 25"/>
              <a:gd name="T26" fmla="*/ 6 w 16"/>
              <a:gd name="T27" fmla="*/ 21 h 25"/>
              <a:gd name="T28" fmla="*/ 8 w 16"/>
              <a:gd name="T29" fmla="*/ 23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6" y="3"/>
                </a:lnTo>
                <a:lnTo>
                  <a:pt x="4" y="4"/>
                </a:lnTo>
                <a:lnTo>
                  <a:pt x="3" y="7"/>
                </a:lnTo>
                <a:lnTo>
                  <a:pt x="3" y="8"/>
                </a:lnTo>
                <a:lnTo>
                  <a:pt x="1" y="10"/>
                </a:lnTo>
                <a:lnTo>
                  <a:pt x="0" y="12"/>
                </a:lnTo>
                <a:lnTo>
                  <a:pt x="1" y="13"/>
                </a:lnTo>
                <a:lnTo>
                  <a:pt x="1" y="15"/>
                </a:lnTo>
                <a:lnTo>
                  <a:pt x="3" y="16"/>
                </a:lnTo>
                <a:lnTo>
                  <a:pt x="3" y="19"/>
                </a:lnTo>
                <a:lnTo>
                  <a:pt x="4" y="20"/>
                </a:lnTo>
                <a:lnTo>
                  <a:pt x="6" y="21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35" name="Freeform 379"/>
          <p:cNvSpPr>
            <a:spLocks/>
          </p:cNvSpPr>
          <p:nvPr/>
        </p:nvSpPr>
        <p:spPr bwMode="auto">
          <a:xfrm>
            <a:off x="7140575" y="3949700"/>
            <a:ext cx="22225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6 w 16"/>
              <a:gd name="T5" fmla="*/ 3 h 25"/>
              <a:gd name="T6" fmla="*/ 4 w 16"/>
              <a:gd name="T7" fmla="*/ 4 h 25"/>
              <a:gd name="T8" fmla="*/ 3 w 16"/>
              <a:gd name="T9" fmla="*/ 7 h 25"/>
              <a:gd name="T10" fmla="*/ 3 w 16"/>
              <a:gd name="T11" fmla="*/ 8 h 25"/>
              <a:gd name="T12" fmla="*/ 1 w 16"/>
              <a:gd name="T13" fmla="*/ 10 h 25"/>
              <a:gd name="T14" fmla="*/ 0 w 16"/>
              <a:gd name="T15" fmla="*/ 12 h 25"/>
              <a:gd name="T16" fmla="*/ 1 w 16"/>
              <a:gd name="T17" fmla="*/ 13 h 25"/>
              <a:gd name="T18" fmla="*/ 1 w 16"/>
              <a:gd name="T19" fmla="*/ 15 h 25"/>
              <a:gd name="T20" fmla="*/ 3 w 16"/>
              <a:gd name="T21" fmla="*/ 16 h 25"/>
              <a:gd name="T22" fmla="*/ 3 w 16"/>
              <a:gd name="T23" fmla="*/ 19 h 25"/>
              <a:gd name="T24" fmla="*/ 4 w 16"/>
              <a:gd name="T25" fmla="*/ 20 h 25"/>
              <a:gd name="T26" fmla="*/ 6 w 16"/>
              <a:gd name="T27" fmla="*/ 21 h 25"/>
              <a:gd name="T28" fmla="*/ 8 w 16"/>
              <a:gd name="T29" fmla="*/ 23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6" y="3"/>
                </a:lnTo>
                <a:lnTo>
                  <a:pt x="4" y="4"/>
                </a:lnTo>
                <a:lnTo>
                  <a:pt x="3" y="7"/>
                </a:lnTo>
                <a:lnTo>
                  <a:pt x="3" y="8"/>
                </a:lnTo>
                <a:lnTo>
                  <a:pt x="1" y="10"/>
                </a:lnTo>
                <a:lnTo>
                  <a:pt x="0" y="12"/>
                </a:lnTo>
                <a:lnTo>
                  <a:pt x="1" y="13"/>
                </a:lnTo>
                <a:lnTo>
                  <a:pt x="1" y="15"/>
                </a:lnTo>
                <a:lnTo>
                  <a:pt x="3" y="16"/>
                </a:lnTo>
                <a:lnTo>
                  <a:pt x="3" y="19"/>
                </a:lnTo>
                <a:lnTo>
                  <a:pt x="4" y="20"/>
                </a:lnTo>
                <a:lnTo>
                  <a:pt x="6" y="21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36" name="Freeform 380"/>
          <p:cNvSpPr>
            <a:spLocks/>
          </p:cNvSpPr>
          <p:nvPr/>
        </p:nvSpPr>
        <p:spPr bwMode="auto">
          <a:xfrm>
            <a:off x="7140575" y="3949700"/>
            <a:ext cx="22225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6 w 16"/>
              <a:gd name="T5" fmla="*/ 3 h 25"/>
              <a:gd name="T6" fmla="*/ 4 w 16"/>
              <a:gd name="T7" fmla="*/ 4 h 25"/>
              <a:gd name="T8" fmla="*/ 3 w 16"/>
              <a:gd name="T9" fmla="*/ 7 h 25"/>
              <a:gd name="T10" fmla="*/ 3 w 16"/>
              <a:gd name="T11" fmla="*/ 8 h 25"/>
              <a:gd name="T12" fmla="*/ 1 w 16"/>
              <a:gd name="T13" fmla="*/ 10 h 25"/>
              <a:gd name="T14" fmla="*/ 0 w 16"/>
              <a:gd name="T15" fmla="*/ 12 h 25"/>
              <a:gd name="T16" fmla="*/ 1 w 16"/>
              <a:gd name="T17" fmla="*/ 13 h 25"/>
              <a:gd name="T18" fmla="*/ 1 w 16"/>
              <a:gd name="T19" fmla="*/ 15 h 25"/>
              <a:gd name="T20" fmla="*/ 3 w 16"/>
              <a:gd name="T21" fmla="*/ 16 h 25"/>
              <a:gd name="T22" fmla="*/ 3 w 16"/>
              <a:gd name="T23" fmla="*/ 19 h 25"/>
              <a:gd name="T24" fmla="*/ 4 w 16"/>
              <a:gd name="T25" fmla="*/ 20 h 25"/>
              <a:gd name="T26" fmla="*/ 6 w 16"/>
              <a:gd name="T27" fmla="*/ 21 h 25"/>
              <a:gd name="T28" fmla="*/ 8 w 16"/>
              <a:gd name="T29" fmla="*/ 23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6" y="3"/>
                </a:lnTo>
                <a:lnTo>
                  <a:pt x="4" y="4"/>
                </a:lnTo>
                <a:lnTo>
                  <a:pt x="3" y="7"/>
                </a:lnTo>
                <a:lnTo>
                  <a:pt x="3" y="8"/>
                </a:lnTo>
                <a:lnTo>
                  <a:pt x="1" y="10"/>
                </a:lnTo>
                <a:lnTo>
                  <a:pt x="0" y="12"/>
                </a:lnTo>
                <a:lnTo>
                  <a:pt x="1" y="13"/>
                </a:lnTo>
                <a:lnTo>
                  <a:pt x="1" y="15"/>
                </a:lnTo>
                <a:lnTo>
                  <a:pt x="3" y="16"/>
                </a:lnTo>
                <a:lnTo>
                  <a:pt x="3" y="19"/>
                </a:lnTo>
                <a:lnTo>
                  <a:pt x="4" y="20"/>
                </a:lnTo>
                <a:lnTo>
                  <a:pt x="6" y="21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37" name="Freeform 381"/>
          <p:cNvSpPr>
            <a:spLocks/>
          </p:cNvSpPr>
          <p:nvPr/>
        </p:nvSpPr>
        <p:spPr bwMode="auto">
          <a:xfrm>
            <a:off x="7140575" y="3949700"/>
            <a:ext cx="22225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6 w 16"/>
              <a:gd name="T5" fmla="*/ 3 h 25"/>
              <a:gd name="T6" fmla="*/ 4 w 16"/>
              <a:gd name="T7" fmla="*/ 4 h 25"/>
              <a:gd name="T8" fmla="*/ 3 w 16"/>
              <a:gd name="T9" fmla="*/ 7 h 25"/>
              <a:gd name="T10" fmla="*/ 3 w 16"/>
              <a:gd name="T11" fmla="*/ 8 h 25"/>
              <a:gd name="T12" fmla="*/ 1 w 16"/>
              <a:gd name="T13" fmla="*/ 10 h 25"/>
              <a:gd name="T14" fmla="*/ 0 w 16"/>
              <a:gd name="T15" fmla="*/ 12 h 25"/>
              <a:gd name="T16" fmla="*/ 1 w 16"/>
              <a:gd name="T17" fmla="*/ 13 h 25"/>
              <a:gd name="T18" fmla="*/ 1 w 16"/>
              <a:gd name="T19" fmla="*/ 15 h 25"/>
              <a:gd name="T20" fmla="*/ 3 w 16"/>
              <a:gd name="T21" fmla="*/ 16 h 25"/>
              <a:gd name="T22" fmla="*/ 3 w 16"/>
              <a:gd name="T23" fmla="*/ 19 h 25"/>
              <a:gd name="T24" fmla="*/ 4 w 16"/>
              <a:gd name="T25" fmla="*/ 20 h 25"/>
              <a:gd name="T26" fmla="*/ 6 w 16"/>
              <a:gd name="T27" fmla="*/ 21 h 25"/>
              <a:gd name="T28" fmla="*/ 8 w 16"/>
              <a:gd name="T29" fmla="*/ 23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6" y="3"/>
                </a:lnTo>
                <a:lnTo>
                  <a:pt x="4" y="4"/>
                </a:lnTo>
                <a:lnTo>
                  <a:pt x="3" y="7"/>
                </a:lnTo>
                <a:lnTo>
                  <a:pt x="3" y="8"/>
                </a:lnTo>
                <a:lnTo>
                  <a:pt x="1" y="10"/>
                </a:lnTo>
                <a:lnTo>
                  <a:pt x="0" y="12"/>
                </a:lnTo>
                <a:lnTo>
                  <a:pt x="1" y="13"/>
                </a:lnTo>
                <a:lnTo>
                  <a:pt x="1" y="15"/>
                </a:lnTo>
                <a:lnTo>
                  <a:pt x="3" y="16"/>
                </a:lnTo>
                <a:lnTo>
                  <a:pt x="3" y="19"/>
                </a:lnTo>
                <a:lnTo>
                  <a:pt x="4" y="20"/>
                </a:lnTo>
                <a:lnTo>
                  <a:pt x="6" y="21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38" name="Freeform 382"/>
          <p:cNvSpPr>
            <a:spLocks/>
          </p:cNvSpPr>
          <p:nvPr/>
        </p:nvSpPr>
        <p:spPr bwMode="auto">
          <a:xfrm>
            <a:off x="7140575" y="3949700"/>
            <a:ext cx="22225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6 w 16"/>
              <a:gd name="T5" fmla="*/ 3 h 25"/>
              <a:gd name="T6" fmla="*/ 4 w 16"/>
              <a:gd name="T7" fmla="*/ 4 h 25"/>
              <a:gd name="T8" fmla="*/ 3 w 16"/>
              <a:gd name="T9" fmla="*/ 7 h 25"/>
              <a:gd name="T10" fmla="*/ 3 w 16"/>
              <a:gd name="T11" fmla="*/ 8 h 25"/>
              <a:gd name="T12" fmla="*/ 1 w 16"/>
              <a:gd name="T13" fmla="*/ 10 h 25"/>
              <a:gd name="T14" fmla="*/ 0 w 16"/>
              <a:gd name="T15" fmla="*/ 12 h 25"/>
              <a:gd name="T16" fmla="*/ 1 w 16"/>
              <a:gd name="T17" fmla="*/ 13 h 25"/>
              <a:gd name="T18" fmla="*/ 1 w 16"/>
              <a:gd name="T19" fmla="*/ 15 h 25"/>
              <a:gd name="T20" fmla="*/ 3 w 16"/>
              <a:gd name="T21" fmla="*/ 16 h 25"/>
              <a:gd name="T22" fmla="*/ 3 w 16"/>
              <a:gd name="T23" fmla="*/ 19 h 25"/>
              <a:gd name="T24" fmla="*/ 4 w 16"/>
              <a:gd name="T25" fmla="*/ 20 h 25"/>
              <a:gd name="T26" fmla="*/ 6 w 16"/>
              <a:gd name="T27" fmla="*/ 21 h 25"/>
              <a:gd name="T28" fmla="*/ 8 w 16"/>
              <a:gd name="T29" fmla="*/ 23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6" y="3"/>
                </a:lnTo>
                <a:lnTo>
                  <a:pt x="4" y="4"/>
                </a:lnTo>
                <a:lnTo>
                  <a:pt x="3" y="7"/>
                </a:lnTo>
                <a:lnTo>
                  <a:pt x="3" y="8"/>
                </a:lnTo>
                <a:lnTo>
                  <a:pt x="1" y="10"/>
                </a:lnTo>
                <a:lnTo>
                  <a:pt x="0" y="12"/>
                </a:lnTo>
                <a:lnTo>
                  <a:pt x="1" y="13"/>
                </a:lnTo>
                <a:lnTo>
                  <a:pt x="1" y="15"/>
                </a:lnTo>
                <a:lnTo>
                  <a:pt x="3" y="16"/>
                </a:lnTo>
                <a:lnTo>
                  <a:pt x="3" y="19"/>
                </a:lnTo>
                <a:lnTo>
                  <a:pt x="4" y="20"/>
                </a:lnTo>
                <a:lnTo>
                  <a:pt x="6" y="21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39" name="Freeform 383"/>
          <p:cNvSpPr>
            <a:spLocks/>
          </p:cNvSpPr>
          <p:nvPr/>
        </p:nvSpPr>
        <p:spPr bwMode="auto">
          <a:xfrm>
            <a:off x="7140575" y="3949700"/>
            <a:ext cx="22225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6 w 16"/>
              <a:gd name="T5" fmla="*/ 3 h 25"/>
              <a:gd name="T6" fmla="*/ 4 w 16"/>
              <a:gd name="T7" fmla="*/ 4 h 25"/>
              <a:gd name="T8" fmla="*/ 3 w 16"/>
              <a:gd name="T9" fmla="*/ 7 h 25"/>
              <a:gd name="T10" fmla="*/ 3 w 16"/>
              <a:gd name="T11" fmla="*/ 8 h 25"/>
              <a:gd name="T12" fmla="*/ 1 w 16"/>
              <a:gd name="T13" fmla="*/ 10 h 25"/>
              <a:gd name="T14" fmla="*/ 0 w 16"/>
              <a:gd name="T15" fmla="*/ 12 h 25"/>
              <a:gd name="T16" fmla="*/ 1 w 16"/>
              <a:gd name="T17" fmla="*/ 13 h 25"/>
              <a:gd name="T18" fmla="*/ 1 w 16"/>
              <a:gd name="T19" fmla="*/ 15 h 25"/>
              <a:gd name="T20" fmla="*/ 3 w 16"/>
              <a:gd name="T21" fmla="*/ 16 h 25"/>
              <a:gd name="T22" fmla="*/ 3 w 16"/>
              <a:gd name="T23" fmla="*/ 19 h 25"/>
              <a:gd name="T24" fmla="*/ 4 w 16"/>
              <a:gd name="T25" fmla="*/ 20 h 25"/>
              <a:gd name="T26" fmla="*/ 6 w 16"/>
              <a:gd name="T27" fmla="*/ 21 h 25"/>
              <a:gd name="T28" fmla="*/ 8 w 16"/>
              <a:gd name="T29" fmla="*/ 23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6" y="3"/>
                </a:lnTo>
                <a:lnTo>
                  <a:pt x="4" y="4"/>
                </a:lnTo>
                <a:lnTo>
                  <a:pt x="3" y="7"/>
                </a:lnTo>
                <a:lnTo>
                  <a:pt x="3" y="8"/>
                </a:lnTo>
                <a:lnTo>
                  <a:pt x="1" y="10"/>
                </a:lnTo>
                <a:lnTo>
                  <a:pt x="0" y="12"/>
                </a:lnTo>
                <a:lnTo>
                  <a:pt x="1" y="13"/>
                </a:lnTo>
                <a:lnTo>
                  <a:pt x="1" y="15"/>
                </a:lnTo>
                <a:lnTo>
                  <a:pt x="3" y="16"/>
                </a:lnTo>
                <a:lnTo>
                  <a:pt x="3" y="19"/>
                </a:lnTo>
                <a:lnTo>
                  <a:pt x="4" y="20"/>
                </a:lnTo>
                <a:lnTo>
                  <a:pt x="6" y="21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40" name="Freeform 384"/>
          <p:cNvSpPr>
            <a:spLocks/>
          </p:cNvSpPr>
          <p:nvPr/>
        </p:nvSpPr>
        <p:spPr bwMode="auto">
          <a:xfrm>
            <a:off x="7140575" y="3949700"/>
            <a:ext cx="22225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6 w 16"/>
              <a:gd name="T5" fmla="*/ 3 h 25"/>
              <a:gd name="T6" fmla="*/ 4 w 16"/>
              <a:gd name="T7" fmla="*/ 4 h 25"/>
              <a:gd name="T8" fmla="*/ 3 w 16"/>
              <a:gd name="T9" fmla="*/ 7 h 25"/>
              <a:gd name="T10" fmla="*/ 3 w 16"/>
              <a:gd name="T11" fmla="*/ 8 h 25"/>
              <a:gd name="T12" fmla="*/ 1 w 16"/>
              <a:gd name="T13" fmla="*/ 10 h 25"/>
              <a:gd name="T14" fmla="*/ 0 w 16"/>
              <a:gd name="T15" fmla="*/ 12 h 25"/>
              <a:gd name="T16" fmla="*/ 1 w 16"/>
              <a:gd name="T17" fmla="*/ 13 h 25"/>
              <a:gd name="T18" fmla="*/ 1 w 16"/>
              <a:gd name="T19" fmla="*/ 15 h 25"/>
              <a:gd name="T20" fmla="*/ 3 w 16"/>
              <a:gd name="T21" fmla="*/ 16 h 25"/>
              <a:gd name="T22" fmla="*/ 3 w 16"/>
              <a:gd name="T23" fmla="*/ 19 h 25"/>
              <a:gd name="T24" fmla="*/ 4 w 16"/>
              <a:gd name="T25" fmla="*/ 20 h 25"/>
              <a:gd name="T26" fmla="*/ 6 w 16"/>
              <a:gd name="T27" fmla="*/ 21 h 25"/>
              <a:gd name="T28" fmla="*/ 8 w 16"/>
              <a:gd name="T29" fmla="*/ 23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6" y="3"/>
                </a:lnTo>
                <a:lnTo>
                  <a:pt x="4" y="4"/>
                </a:lnTo>
                <a:lnTo>
                  <a:pt x="3" y="7"/>
                </a:lnTo>
                <a:lnTo>
                  <a:pt x="3" y="8"/>
                </a:lnTo>
                <a:lnTo>
                  <a:pt x="1" y="10"/>
                </a:lnTo>
                <a:lnTo>
                  <a:pt x="0" y="12"/>
                </a:lnTo>
                <a:lnTo>
                  <a:pt x="1" y="13"/>
                </a:lnTo>
                <a:lnTo>
                  <a:pt x="1" y="15"/>
                </a:lnTo>
                <a:lnTo>
                  <a:pt x="3" y="16"/>
                </a:lnTo>
                <a:lnTo>
                  <a:pt x="3" y="19"/>
                </a:lnTo>
                <a:lnTo>
                  <a:pt x="4" y="20"/>
                </a:lnTo>
                <a:lnTo>
                  <a:pt x="6" y="21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41" name="Freeform 385"/>
          <p:cNvSpPr>
            <a:spLocks/>
          </p:cNvSpPr>
          <p:nvPr/>
        </p:nvSpPr>
        <p:spPr bwMode="auto">
          <a:xfrm>
            <a:off x="7140575" y="3949700"/>
            <a:ext cx="22225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6 w 16"/>
              <a:gd name="T5" fmla="*/ 3 h 25"/>
              <a:gd name="T6" fmla="*/ 4 w 16"/>
              <a:gd name="T7" fmla="*/ 4 h 25"/>
              <a:gd name="T8" fmla="*/ 3 w 16"/>
              <a:gd name="T9" fmla="*/ 7 h 25"/>
              <a:gd name="T10" fmla="*/ 3 w 16"/>
              <a:gd name="T11" fmla="*/ 8 h 25"/>
              <a:gd name="T12" fmla="*/ 1 w 16"/>
              <a:gd name="T13" fmla="*/ 10 h 25"/>
              <a:gd name="T14" fmla="*/ 0 w 16"/>
              <a:gd name="T15" fmla="*/ 12 h 25"/>
              <a:gd name="T16" fmla="*/ 1 w 16"/>
              <a:gd name="T17" fmla="*/ 13 h 25"/>
              <a:gd name="T18" fmla="*/ 1 w 16"/>
              <a:gd name="T19" fmla="*/ 15 h 25"/>
              <a:gd name="T20" fmla="*/ 3 w 16"/>
              <a:gd name="T21" fmla="*/ 16 h 25"/>
              <a:gd name="T22" fmla="*/ 3 w 16"/>
              <a:gd name="T23" fmla="*/ 19 h 25"/>
              <a:gd name="T24" fmla="*/ 4 w 16"/>
              <a:gd name="T25" fmla="*/ 20 h 25"/>
              <a:gd name="T26" fmla="*/ 6 w 16"/>
              <a:gd name="T27" fmla="*/ 21 h 25"/>
              <a:gd name="T28" fmla="*/ 8 w 16"/>
              <a:gd name="T29" fmla="*/ 23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6" y="3"/>
                </a:lnTo>
                <a:lnTo>
                  <a:pt x="4" y="4"/>
                </a:lnTo>
                <a:lnTo>
                  <a:pt x="3" y="7"/>
                </a:lnTo>
                <a:lnTo>
                  <a:pt x="3" y="8"/>
                </a:lnTo>
                <a:lnTo>
                  <a:pt x="1" y="10"/>
                </a:lnTo>
                <a:lnTo>
                  <a:pt x="0" y="12"/>
                </a:lnTo>
                <a:lnTo>
                  <a:pt x="1" y="13"/>
                </a:lnTo>
                <a:lnTo>
                  <a:pt x="1" y="15"/>
                </a:lnTo>
                <a:lnTo>
                  <a:pt x="3" y="16"/>
                </a:lnTo>
                <a:lnTo>
                  <a:pt x="3" y="19"/>
                </a:lnTo>
                <a:lnTo>
                  <a:pt x="4" y="20"/>
                </a:lnTo>
                <a:lnTo>
                  <a:pt x="6" y="21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42" name="Freeform 386"/>
          <p:cNvSpPr>
            <a:spLocks/>
          </p:cNvSpPr>
          <p:nvPr/>
        </p:nvSpPr>
        <p:spPr bwMode="auto">
          <a:xfrm>
            <a:off x="7140575" y="3949700"/>
            <a:ext cx="53975" cy="38100"/>
          </a:xfrm>
          <a:custGeom>
            <a:avLst/>
            <a:gdLst>
              <a:gd name="T0" fmla="*/ 16 w 40"/>
              <a:gd name="T1" fmla="*/ 0 h 25"/>
              <a:gd name="T2" fmla="*/ 8 w 40"/>
              <a:gd name="T3" fmla="*/ 1 h 25"/>
              <a:gd name="T4" fmla="*/ 7 w 40"/>
              <a:gd name="T5" fmla="*/ 3 h 25"/>
              <a:gd name="T6" fmla="*/ 4 w 40"/>
              <a:gd name="T7" fmla="*/ 4 h 25"/>
              <a:gd name="T8" fmla="*/ 3 w 40"/>
              <a:gd name="T9" fmla="*/ 7 h 25"/>
              <a:gd name="T10" fmla="*/ 3 w 40"/>
              <a:gd name="T11" fmla="*/ 8 h 25"/>
              <a:gd name="T12" fmla="*/ 1 w 40"/>
              <a:gd name="T13" fmla="*/ 10 h 25"/>
              <a:gd name="T14" fmla="*/ 0 w 40"/>
              <a:gd name="T15" fmla="*/ 12 h 25"/>
              <a:gd name="T16" fmla="*/ 1 w 40"/>
              <a:gd name="T17" fmla="*/ 13 h 25"/>
              <a:gd name="T18" fmla="*/ 1 w 40"/>
              <a:gd name="T19" fmla="*/ 15 h 25"/>
              <a:gd name="T20" fmla="*/ 3 w 40"/>
              <a:gd name="T21" fmla="*/ 16 h 25"/>
              <a:gd name="T22" fmla="*/ 3 w 40"/>
              <a:gd name="T23" fmla="*/ 19 h 25"/>
              <a:gd name="T24" fmla="*/ 4 w 40"/>
              <a:gd name="T25" fmla="*/ 20 h 25"/>
              <a:gd name="T26" fmla="*/ 7 w 40"/>
              <a:gd name="T27" fmla="*/ 21 h 25"/>
              <a:gd name="T28" fmla="*/ 8 w 40"/>
              <a:gd name="T29" fmla="*/ 23 h 25"/>
              <a:gd name="T30" fmla="*/ 16 w 40"/>
              <a:gd name="T31" fmla="*/ 24 h 25"/>
              <a:gd name="T32" fmla="*/ 39 w 40"/>
              <a:gd name="T33" fmla="*/ 24 h 25"/>
              <a:gd name="T34" fmla="*/ 39 w 40"/>
              <a:gd name="T35" fmla="*/ 0 h 25"/>
              <a:gd name="T36" fmla="*/ 16 w 40"/>
              <a:gd name="T37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0" h="25">
                <a:moveTo>
                  <a:pt x="16" y="0"/>
                </a:moveTo>
                <a:lnTo>
                  <a:pt x="8" y="1"/>
                </a:lnTo>
                <a:lnTo>
                  <a:pt x="7" y="3"/>
                </a:lnTo>
                <a:lnTo>
                  <a:pt x="4" y="4"/>
                </a:lnTo>
                <a:lnTo>
                  <a:pt x="3" y="7"/>
                </a:lnTo>
                <a:lnTo>
                  <a:pt x="3" y="8"/>
                </a:lnTo>
                <a:lnTo>
                  <a:pt x="1" y="10"/>
                </a:lnTo>
                <a:lnTo>
                  <a:pt x="0" y="12"/>
                </a:lnTo>
                <a:lnTo>
                  <a:pt x="1" y="13"/>
                </a:lnTo>
                <a:lnTo>
                  <a:pt x="1" y="15"/>
                </a:lnTo>
                <a:lnTo>
                  <a:pt x="3" y="16"/>
                </a:lnTo>
                <a:lnTo>
                  <a:pt x="3" y="19"/>
                </a:lnTo>
                <a:lnTo>
                  <a:pt x="4" y="20"/>
                </a:lnTo>
                <a:lnTo>
                  <a:pt x="7" y="21"/>
                </a:lnTo>
                <a:lnTo>
                  <a:pt x="8" y="23"/>
                </a:lnTo>
                <a:lnTo>
                  <a:pt x="16" y="24"/>
                </a:lnTo>
                <a:lnTo>
                  <a:pt x="39" y="24"/>
                </a:lnTo>
                <a:lnTo>
                  <a:pt x="39" y="0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43" name="Freeform 387"/>
          <p:cNvSpPr>
            <a:spLocks/>
          </p:cNvSpPr>
          <p:nvPr/>
        </p:nvSpPr>
        <p:spPr bwMode="auto">
          <a:xfrm>
            <a:off x="7173913" y="3949700"/>
            <a:ext cx="20637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5 w 16"/>
              <a:gd name="T5" fmla="*/ 3 h 25"/>
              <a:gd name="T6" fmla="*/ 3 w 16"/>
              <a:gd name="T7" fmla="*/ 4 h 25"/>
              <a:gd name="T8" fmla="*/ 3 w 16"/>
              <a:gd name="T9" fmla="*/ 7 h 25"/>
              <a:gd name="T10" fmla="*/ 1 w 16"/>
              <a:gd name="T11" fmla="*/ 8 h 25"/>
              <a:gd name="T12" fmla="*/ 0 w 16"/>
              <a:gd name="T13" fmla="*/ 10 h 25"/>
              <a:gd name="T14" fmla="*/ 0 w 16"/>
              <a:gd name="T15" fmla="*/ 12 h 25"/>
              <a:gd name="T16" fmla="*/ 0 w 16"/>
              <a:gd name="T17" fmla="*/ 13 h 25"/>
              <a:gd name="T18" fmla="*/ 0 w 16"/>
              <a:gd name="T19" fmla="*/ 15 h 25"/>
              <a:gd name="T20" fmla="*/ 1 w 16"/>
              <a:gd name="T21" fmla="*/ 16 h 25"/>
              <a:gd name="T22" fmla="*/ 3 w 16"/>
              <a:gd name="T23" fmla="*/ 19 h 25"/>
              <a:gd name="T24" fmla="*/ 3 w 16"/>
              <a:gd name="T25" fmla="*/ 20 h 25"/>
              <a:gd name="T26" fmla="*/ 5 w 16"/>
              <a:gd name="T27" fmla="*/ 21 h 25"/>
              <a:gd name="T28" fmla="*/ 8 w 16"/>
              <a:gd name="T29" fmla="*/ 23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3" y="19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44" name="Freeform 388"/>
          <p:cNvSpPr>
            <a:spLocks/>
          </p:cNvSpPr>
          <p:nvPr/>
        </p:nvSpPr>
        <p:spPr bwMode="auto">
          <a:xfrm>
            <a:off x="7173913" y="3949700"/>
            <a:ext cx="20637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5 w 16"/>
              <a:gd name="T5" fmla="*/ 3 h 25"/>
              <a:gd name="T6" fmla="*/ 3 w 16"/>
              <a:gd name="T7" fmla="*/ 4 h 25"/>
              <a:gd name="T8" fmla="*/ 3 w 16"/>
              <a:gd name="T9" fmla="*/ 7 h 25"/>
              <a:gd name="T10" fmla="*/ 1 w 16"/>
              <a:gd name="T11" fmla="*/ 8 h 25"/>
              <a:gd name="T12" fmla="*/ 0 w 16"/>
              <a:gd name="T13" fmla="*/ 10 h 25"/>
              <a:gd name="T14" fmla="*/ 0 w 16"/>
              <a:gd name="T15" fmla="*/ 12 h 25"/>
              <a:gd name="T16" fmla="*/ 0 w 16"/>
              <a:gd name="T17" fmla="*/ 13 h 25"/>
              <a:gd name="T18" fmla="*/ 0 w 16"/>
              <a:gd name="T19" fmla="*/ 15 h 25"/>
              <a:gd name="T20" fmla="*/ 1 w 16"/>
              <a:gd name="T21" fmla="*/ 16 h 25"/>
              <a:gd name="T22" fmla="*/ 3 w 16"/>
              <a:gd name="T23" fmla="*/ 19 h 25"/>
              <a:gd name="T24" fmla="*/ 3 w 16"/>
              <a:gd name="T25" fmla="*/ 20 h 25"/>
              <a:gd name="T26" fmla="*/ 5 w 16"/>
              <a:gd name="T27" fmla="*/ 21 h 25"/>
              <a:gd name="T28" fmla="*/ 8 w 16"/>
              <a:gd name="T29" fmla="*/ 23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3" y="19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45" name="Freeform 389"/>
          <p:cNvSpPr>
            <a:spLocks/>
          </p:cNvSpPr>
          <p:nvPr/>
        </p:nvSpPr>
        <p:spPr bwMode="auto">
          <a:xfrm>
            <a:off x="7173913" y="3949700"/>
            <a:ext cx="20637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5 w 16"/>
              <a:gd name="T5" fmla="*/ 3 h 25"/>
              <a:gd name="T6" fmla="*/ 3 w 16"/>
              <a:gd name="T7" fmla="*/ 4 h 25"/>
              <a:gd name="T8" fmla="*/ 3 w 16"/>
              <a:gd name="T9" fmla="*/ 7 h 25"/>
              <a:gd name="T10" fmla="*/ 1 w 16"/>
              <a:gd name="T11" fmla="*/ 8 h 25"/>
              <a:gd name="T12" fmla="*/ 0 w 16"/>
              <a:gd name="T13" fmla="*/ 10 h 25"/>
              <a:gd name="T14" fmla="*/ 0 w 16"/>
              <a:gd name="T15" fmla="*/ 12 h 25"/>
              <a:gd name="T16" fmla="*/ 0 w 16"/>
              <a:gd name="T17" fmla="*/ 13 h 25"/>
              <a:gd name="T18" fmla="*/ 0 w 16"/>
              <a:gd name="T19" fmla="*/ 15 h 25"/>
              <a:gd name="T20" fmla="*/ 1 w 16"/>
              <a:gd name="T21" fmla="*/ 16 h 25"/>
              <a:gd name="T22" fmla="*/ 3 w 16"/>
              <a:gd name="T23" fmla="*/ 19 h 25"/>
              <a:gd name="T24" fmla="*/ 3 w 16"/>
              <a:gd name="T25" fmla="*/ 20 h 25"/>
              <a:gd name="T26" fmla="*/ 5 w 16"/>
              <a:gd name="T27" fmla="*/ 21 h 25"/>
              <a:gd name="T28" fmla="*/ 8 w 16"/>
              <a:gd name="T29" fmla="*/ 23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3" y="19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46" name="Freeform 390"/>
          <p:cNvSpPr>
            <a:spLocks/>
          </p:cNvSpPr>
          <p:nvPr/>
        </p:nvSpPr>
        <p:spPr bwMode="auto">
          <a:xfrm>
            <a:off x="7173913" y="3949700"/>
            <a:ext cx="20637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5 w 16"/>
              <a:gd name="T5" fmla="*/ 3 h 25"/>
              <a:gd name="T6" fmla="*/ 3 w 16"/>
              <a:gd name="T7" fmla="*/ 4 h 25"/>
              <a:gd name="T8" fmla="*/ 3 w 16"/>
              <a:gd name="T9" fmla="*/ 7 h 25"/>
              <a:gd name="T10" fmla="*/ 1 w 16"/>
              <a:gd name="T11" fmla="*/ 8 h 25"/>
              <a:gd name="T12" fmla="*/ 0 w 16"/>
              <a:gd name="T13" fmla="*/ 10 h 25"/>
              <a:gd name="T14" fmla="*/ 0 w 16"/>
              <a:gd name="T15" fmla="*/ 12 h 25"/>
              <a:gd name="T16" fmla="*/ 0 w 16"/>
              <a:gd name="T17" fmla="*/ 13 h 25"/>
              <a:gd name="T18" fmla="*/ 0 w 16"/>
              <a:gd name="T19" fmla="*/ 15 h 25"/>
              <a:gd name="T20" fmla="*/ 1 w 16"/>
              <a:gd name="T21" fmla="*/ 16 h 25"/>
              <a:gd name="T22" fmla="*/ 3 w 16"/>
              <a:gd name="T23" fmla="*/ 19 h 25"/>
              <a:gd name="T24" fmla="*/ 3 w 16"/>
              <a:gd name="T25" fmla="*/ 20 h 25"/>
              <a:gd name="T26" fmla="*/ 5 w 16"/>
              <a:gd name="T27" fmla="*/ 21 h 25"/>
              <a:gd name="T28" fmla="*/ 8 w 16"/>
              <a:gd name="T29" fmla="*/ 23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3" y="19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47" name="Freeform 391"/>
          <p:cNvSpPr>
            <a:spLocks/>
          </p:cNvSpPr>
          <p:nvPr/>
        </p:nvSpPr>
        <p:spPr bwMode="auto">
          <a:xfrm>
            <a:off x="7173913" y="3949700"/>
            <a:ext cx="20637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5 w 16"/>
              <a:gd name="T5" fmla="*/ 3 h 25"/>
              <a:gd name="T6" fmla="*/ 3 w 16"/>
              <a:gd name="T7" fmla="*/ 4 h 25"/>
              <a:gd name="T8" fmla="*/ 3 w 16"/>
              <a:gd name="T9" fmla="*/ 7 h 25"/>
              <a:gd name="T10" fmla="*/ 1 w 16"/>
              <a:gd name="T11" fmla="*/ 8 h 25"/>
              <a:gd name="T12" fmla="*/ 0 w 16"/>
              <a:gd name="T13" fmla="*/ 10 h 25"/>
              <a:gd name="T14" fmla="*/ 0 w 16"/>
              <a:gd name="T15" fmla="*/ 12 h 25"/>
              <a:gd name="T16" fmla="*/ 0 w 16"/>
              <a:gd name="T17" fmla="*/ 13 h 25"/>
              <a:gd name="T18" fmla="*/ 0 w 16"/>
              <a:gd name="T19" fmla="*/ 15 h 25"/>
              <a:gd name="T20" fmla="*/ 1 w 16"/>
              <a:gd name="T21" fmla="*/ 16 h 25"/>
              <a:gd name="T22" fmla="*/ 3 w 16"/>
              <a:gd name="T23" fmla="*/ 19 h 25"/>
              <a:gd name="T24" fmla="*/ 3 w 16"/>
              <a:gd name="T25" fmla="*/ 20 h 25"/>
              <a:gd name="T26" fmla="*/ 5 w 16"/>
              <a:gd name="T27" fmla="*/ 21 h 25"/>
              <a:gd name="T28" fmla="*/ 8 w 16"/>
              <a:gd name="T29" fmla="*/ 23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3" y="19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48" name="Freeform 392"/>
          <p:cNvSpPr>
            <a:spLocks/>
          </p:cNvSpPr>
          <p:nvPr/>
        </p:nvSpPr>
        <p:spPr bwMode="auto">
          <a:xfrm>
            <a:off x="7173913" y="3949700"/>
            <a:ext cx="20637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5 w 16"/>
              <a:gd name="T5" fmla="*/ 3 h 25"/>
              <a:gd name="T6" fmla="*/ 3 w 16"/>
              <a:gd name="T7" fmla="*/ 4 h 25"/>
              <a:gd name="T8" fmla="*/ 3 w 16"/>
              <a:gd name="T9" fmla="*/ 7 h 25"/>
              <a:gd name="T10" fmla="*/ 1 w 16"/>
              <a:gd name="T11" fmla="*/ 8 h 25"/>
              <a:gd name="T12" fmla="*/ 0 w 16"/>
              <a:gd name="T13" fmla="*/ 10 h 25"/>
              <a:gd name="T14" fmla="*/ 0 w 16"/>
              <a:gd name="T15" fmla="*/ 12 h 25"/>
              <a:gd name="T16" fmla="*/ 0 w 16"/>
              <a:gd name="T17" fmla="*/ 13 h 25"/>
              <a:gd name="T18" fmla="*/ 0 w 16"/>
              <a:gd name="T19" fmla="*/ 15 h 25"/>
              <a:gd name="T20" fmla="*/ 1 w 16"/>
              <a:gd name="T21" fmla="*/ 16 h 25"/>
              <a:gd name="T22" fmla="*/ 3 w 16"/>
              <a:gd name="T23" fmla="*/ 19 h 25"/>
              <a:gd name="T24" fmla="*/ 3 w 16"/>
              <a:gd name="T25" fmla="*/ 20 h 25"/>
              <a:gd name="T26" fmla="*/ 5 w 16"/>
              <a:gd name="T27" fmla="*/ 21 h 25"/>
              <a:gd name="T28" fmla="*/ 8 w 16"/>
              <a:gd name="T29" fmla="*/ 23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3" y="19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49" name="Freeform 393"/>
          <p:cNvSpPr>
            <a:spLocks/>
          </p:cNvSpPr>
          <p:nvPr/>
        </p:nvSpPr>
        <p:spPr bwMode="auto">
          <a:xfrm>
            <a:off x="7173913" y="3949700"/>
            <a:ext cx="20637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5 w 16"/>
              <a:gd name="T5" fmla="*/ 3 h 25"/>
              <a:gd name="T6" fmla="*/ 3 w 16"/>
              <a:gd name="T7" fmla="*/ 4 h 25"/>
              <a:gd name="T8" fmla="*/ 3 w 16"/>
              <a:gd name="T9" fmla="*/ 7 h 25"/>
              <a:gd name="T10" fmla="*/ 1 w 16"/>
              <a:gd name="T11" fmla="*/ 8 h 25"/>
              <a:gd name="T12" fmla="*/ 0 w 16"/>
              <a:gd name="T13" fmla="*/ 10 h 25"/>
              <a:gd name="T14" fmla="*/ 0 w 16"/>
              <a:gd name="T15" fmla="*/ 12 h 25"/>
              <a:gd name="T16" fmla="*/ 0 w 16"/>
              <a:gd name="T17" fmla="*/ 13 h 25"/>
              <a:gd name="T18" fmla="*/ 0 w 16"/>
              <a:gd name="T19" fmla="*/ 15 h 25"/>
              <a:gd name="T20" fmla="*/ 1 w 16"/>
              <a:gd name="T21" fmla="*/ 16 h 25"/>
              <a:gd name="T22" fmla="*/ 3 w 16"/>
              <a:gd name="T23" fmla="*/ 19 h 25"/>
              <a:gd name="T24" fmla="*/ 3 w 16"/>
              <a:gd name="T25" fmla="*/ 20 h 25"/>
              <a:gd name="T26" fmla="*/ 5 w 16"/>
              <a:gd name="T27" fmla="*/ 21 h 25"/>
              <a:gd name="T28" fmla="*/ 8 w 16"/>
              <a:gd name="T29" fmla="*/ 23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3" y="19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50" name="Freeform 394"/>
          <p:cNvSpPr>
            <a:spLocks/>
          </p:cNvSpPr>
          <p:nvPr/>
        </p:nvSpPr>
        <p:spPr bwMode="auto">
          <a:xfrm>
            <a:off x="7173913" y="3949700"/>
            <a:ext cx="20637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5 w 16"/>
              <a:gd name="T5" fmla="*/ 3 h 25"/>
              <a:gd name="T6" fmla="*/ 3 w 16"/>
              <a:gd name="T7" fmla="*/ 4 h 25"/>
              <a:gd name="T8" fmla="*/ 3 w 16"/>
              <a:gd name="T9" fmla="*/ 7 h 25"/>
              <a:gd name="T10" fmla="*/ 1 w 16"/>
              <a:gd name="T11" fmla="*/ 8 h 25"/>
              <a:gd name="T12" fmla="*/ 0 w 16"/>
              <a:gd name="T13" fmla="*/ 10 h 25"/>
              <a:gd name="T14" fmla="*/ 0 w 16"/>
              <a:gd name="T15" fmla="*/ 12 h 25"/>
              <a:gd name="T16" fmla="*/ 0 w 16"/>
              <a:gd name="T17" fmla="*/ 13 h 25"/>
              <a:gd name="T18" fmla="*/ 0 w 16"/>
              <a:gd name="T19" fmla="*/ 15 h 25"/>
              <a:gd name="T20" fmla="*/ 1 w 16"/>
              <a:gd name="T21" fmla="*/ 16 h 25"/>
              <a:gd name="T22" fmla="*/ 3 w 16"/>
              <a:gd name="T23" fmla="*/ 19 h 25"/>
              <a:gd name="T24" fmla="*/ 3 w 16"/>
              <a:gd name="T25" fmla="*/ 20 h 25"/>
              <a:gd name="T26" fmla="*/ 5 w 16"/>
              <a:gd name="T27" fmla="*/ 21 h 25"/>
              <a:gd name="T28" fmla="*/ 8 w 16"/>
              <a:gd name="T29" fmla="*/ 23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3" y="19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51" name="Freeform 395"/>
          <p:cNvSpPr>
            <a:spLocks/>
          </p:cNvSpPr>
          <p:nvPr/>
        </p:nvSpPr>
        <p:spPr bwMode="auto">
          <a:xfrm>
            <a:off x="7173913" y="3949700"/>
            <a:ext cx="20637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5 w 16"/>
              <a:gd name="T5" fmla="*/ 3 h 25"/>
              <a:gd name="T6" fmla="*/ 3 w 16"/>
              <a:gd name="T7" fmla="*/ 4 h 25"/>
              <a:gd name="T8" fmla="*/ 3 w 16"/>
              <a:gd name="T9" fmla="*/ 7 h 25"/>
              <a:gd name="T10" fmla="*/ 1 w 16"/>
              <a:gd name="T11" fmla="*/ 8 h 25"/>
              <a:gd name="T12" fmla="*/ 0 w 16"/>
              <a:gd name="T13" fmla="*/ 10 h 25"/>
              <a:gd name="T14" fmla="*/ 0 w 16"/>
              <a:gd name="T15" fmla="*/ 12 h 25"/>
              <a:gd name="T16" fmla="*/ 0 w 16"/>
              <a:gd name="T17" fmla="*/ 13 h 25"/>
              <a:gd name="T18" fmla="*/ 0 w 16"/>
              <a:gd name="T19" fmla="*/ 15 h 25"/>
              <a:gd name="T20" fmla="*/ 1 w 16"/>
              <a:gd name="T21" fmla="*/ 16 h 25"/>
              <a:gd name="T22" fmla="*/ 3 w 16"/>
              <a:gd name="T23" fmla="*/ 19 h 25"/>
              <a:gd name="T24" fmla="*/ 3 w 16"/>
              <a:gd name="T25" fmla="*/ 20 h 25"/>
              <a:gd name="T26" fmla="*/ 5 w 16"/>
              <a:gd name="T27" fmla="*/ 21 h 25"/>
              <a:gd name="T28" fmla="*/ 8 w 16"/>
              <a:gd name="T29" fmla="*/ 23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3" y="19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52" name="Freeform 396"/>
          <p:cNvSpPr>
            <a:spLocks/>
          </p:cNvSpPr>
          <p:nvPr/>
        </p:nvSpPr>
        <p:spPr bwMode="auto">
          <a:xfrm>
            <a:off x="7173913" y="3949700"/>
            <a:ext cx="52387" cy="38100"/>
          </a:xfrm>
          <a:custGeom>
            <a:avLst/>
            <a:gdLst>
              <a:gd name="T0" fmla="*/ 14 w 39"/>
              <a:gd name="T1" fmla="*/ 0 h 25"/>
              <a:gd name="T2" fmla="*/ 8 w 39"/>
              <a:gd name="T3" fmla="*/ 1 h 25"/>
              <a:gd name="T4" fmla="*/ 5 w 39"/>
              <a:gd name="T5" fmla="*/ 3 h 25"/>
              <a:gd name="T6" fmla="*/ 3 w 39"/>
              <a:gd name="T7" fmla="*/ 4 h 25"/>
              <a:gd name="T8" fmla="*/ 3 w 39"/>
              <a:gd name="T9" fmla="*/ 7 h 25"/>
              <a:gd name="T10" fmla="*/ 1 w 39"/>
              <a:gd name="T11" fmla="*/ 8 h 25"/>
              <a:gd name="T12" fmla="*/ 0 w 39"/>
              <a:gd name="T13" fmla="*/ 10 h 25"/>
              <a:gd name="T14" fmla="*/ 0 w 39"/>
              <a:gd name="T15" fmla="*/ 12 h 25"/>
              <a:gd name="T16" fmla="*/ 0 w 39"/>
              <a:gd name="T17" fmla="*/ 13 h 25"/>
              <a:gd name="T18" fmla="*/ 0 w 39"/>
              <a:gd name="T19" fmla="*/ 15 h 25"/>
              <a:gd name="T20" fmla="*/ 1 w 39"/>
              <a:gd name="T21" fmla="*/ 16 h 25"/>
              <a:gd name="T22" fmla="*/ 3 w 39"/>
              <a:gd name="T23" fmla="*/ 19 h 25"/>
              <a:gd name="T24" fmla="*/ 3 w 39"/>
              <a:gd name="T25" fmla="*/ 20 h 25"/>
              <a:gd name="T26" fmla="*/ 5 w 39"/>
              <a:gd name="T27" fmla="*/ 21 h 25"/>
              <a:gd name="T28" fmla="*/ 8 w 39"/>
              <a:gd name="T29" fmla="*/ 23 h 25"/>
              <a:gd name="T30" fmla="*/ 14 w 39"/>
              <a:gd name="T31" fmla="*/ 24 h 25"/>
              <a:gd name="T32" fmla="*/ 38 w 39"/>
              <a:gd name="T33" fmla="*/ 24 h 25"/>
              <a:gd name="T34" fmla="*/ 38 w 39"/>
              <a:gd name="T35" fmla="*/ 0 h 25"/>
              <a:gd name="T36" fmla="*/ 14 w 39"/>
              <a:gd name="T37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" h="25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3" y="19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38" y="24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53" name="Freeform 397"/>
          <p:cNvSpPr>
            <a:spLocks/>
          </p:cNvSpPr>
          <p:nvPr/>
        </p:nvSpPr>
        <p:spPr bwMode="auto">
          <a:xfrm>
            <a:off x="7207250" y="3949700"/>
            <a:ext cx="38100" cy="38100"/>
          </a:xfrm>
          <a:custGeom>
            <a:avLst/>
            <a:gdLst>
              <a:gd name="T0" fmla="*/ 28 w 29"/>
              <a:gd name="T1" fmla="*/ 12 h 25"/>
              <a:gd name="T2" fmla="*/ 27 w 29"/>
              <a:gd name="T3" fmla="*/ 7 h 25"/>
              <a:gd name="T4" fmla="*/ 25 w 29"/>
              <a:gd name="T5" fmla="*/ 4 h 25"/>
              <a:gd name="T6" fmla="*/ 23 w 29"/>
              <a:gd name="T7" fmla="*/ 2 h 25"/>
              <a:gd name="T8" fmla="*/ 22 w 29"/>
              <a:gd name="T9" fmla="*/ 1 h 25"/>
              <a:gd name="T10" fmla="*/ 19 w 29"/>
              <a:gd name="T11" fmla="*/ 1 h 25"/>
              <a:gd name="T12" fmla="*/ 18 w 29"/>
              <a:gd name="T13" fmla="*/ 1 h 25"/>
              <a:gd name="T14" fmla="*/ 15 w 29"/>
              <a:gd name="T15" fmla="*/ 0 h 25"/>
              <a:gd name="T16" fmla="*/ 14 w 29"/>
              <a:gd name="T17" fmla="*/ 0 h 25"/>
              <a:gd name="T18" fmla="*/ 13 w 29"/>
              <a:gd name="T19" fmla="*/ 0 h 25"/>
              <a:gd name="T20" fmla="*/ 10 w 29"/>
              <a:gd name="T21" fmla="*/ 1 h 25"/>
              <a:gd name="T22" fmla="*/ 9 w 29"/>
              <a:gd name="T23" fmla="*/ 1 h 25"/>
              <a:gd name="T24" fmla="*/ 6 w 29"/>
              <a:gd name="T25" fmla="*/ 1 h 25"/>
              <a:gd name="T26" fmla="*/ 5 w 29"/>
              <a:gd name="T27" fmla="*/ 2 h 25"/>
              <a:gd name="T28" fmla="*/ 4 w 29"/>
              <a:gd name="T29" fmla="*/ 4 h 25"/>
              <a:gd name="T30" fmla="*/ 3 w 29"/>
              <a:gd name="T31" fmla="*/ 7 h 25"/>
              <a:gd name="T32" fmla="*/ 0 w 29"/>
              <a:gd name="T33" fmla="*/ 12 h 25"/>
              <a:gd name="T34" fmla="*/ 0 w 29"/>
              <a:gd name="T35" fmla="*/ 24 h 25"/>
              <a:gd name="T36" fmla="*/ 28 w 29"/>
              <a:gd name="T37" fmla="*/ 24 h 25"/>
              <a:gd name="T38" fmla="*/ 28 w 29"/>
              <a:gd name="T39" fmla="*/ 1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5">
                <a:moveTo>
                  <a:pt x="28" y="12"/>
                </a:moveTo>
                <a:lnTo>
                  <a:pt x="27" y="7"/>
                </a:lnTo>
                <a:lnTo>
                  <a:pt x="25" y="4"/>
                </a:lnTo>
                <a:lnTo>
                  <a:pt x="23" y="2"/>
                </a:lnTo>
                <a:lnTo>
                  <a:pt x="22" y="1"/>
                </a:lnTo>
                <a:lnTo>
                  <a:pt x="19" y="1"/>
                </a:lnTo>
                <a:lnTo>
                  <a:pt x="18" y="1"/>
                </a:lnTo>
                <a:lnTo>
                  <a:pt x="15" y="0"/>
                </a:lnTo>
                <a:lnTo>
                  <a:pt x="14" y="0"/>
                </a:lnTo>
                <a:lnTo>
                  <a:pt x="13" y="0"/>
                </a:lnTo>
                <a:lnTo>
                  <a:pt x="10" y="1"/>
                </a:lnTo>
                <a:lnTo>
                  <a:pt x="9" y="1"/>
                </a:lnTo>
                <a:lnTo>
                  <a:pt x="6" y="1"/>
                </a:lnTo>
                <a:lnTo>
                  <a:pt x="5" y="2"/>
                </a:lnTo>
                <a:lnTo>
                  <a:pt x="4" y="4"/>
                </a:lnTo>
                <a:lnTo>
                  <a:pt x="3" y="7"/>
                </a:lnTo>
                <a:lnTo>
                  <a:pt x="0" y="12"/>
                </a:lnTo>
                <a:lnTo>
                  <a:pt x="0" y="24"/>
                </a:lnTo>
                <a:lnTo>
                  <a:pt x="28" y="24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54" name="Freeform 398"/>
          <p:cNvSpPr>
            <a:spLocks/>
          </p:cNvSpPr>
          <p:nvPr/>
        </p:nvSpPr>
        <p:spPr bwMode="auto">
          <a:xfrm>
            <a:off x="7207250" y="3968750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55" name="Freeform 399"/>
          <p:cNvSpPr>
            <a:spLocks/>
          </p:cNvSpPr>
          <p:nvPr/>
        </p:nvSpPr>
        <p:spPr bwMode="auto">
          <a:xfrm>
            <a:off x="7207250" y="3968750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56" name="Freeform 400"/>
          <p:cNvSpPr>
            <a:spLocks/>
          </p:cNvSpPr>
          <p:nvPr/>
        </p:nvSpPr>
        <p:spPr bwMode="auto">
          <a:xfrm>
            <a:off x="7207250" y="3968750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57" name="Freeform 401"/>
          <p:cNvSpPr>
            <a:spLocks/>
          </p:cNvSpPr>
          <p:nvPr/>
        </p:nvSpPr>
        <p:spPr bwMode="auto">
          <a:xfrm>
            <a:off x="7207250" y="3968750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58" name="Freeform 402"/>
          <p:cNvSpPr>
            <a:spLocks/>
          </p:cNvSpPr>
          <p:nvPr/>
        </p:nvSpPr>
        <p:spPr bwMode="auto">
          <a:xfrm>
            <a:off x="7207250" y="3968750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59" name="Freeform 403"/>
          <p:cNvSpPr>
            <a:spLocks/>
          </p:cNvSpPr>
          <p:nvPr/>
        </p:nvSpPr>
        <p:spPr bwMode="auto">
          <a:xfrm>
            <a:off x="7207250" y="3968750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60" name="Freeform 404"/>
          <p:cNvSpPr>
            <a:spLocks/>
          </p:cNvSpPr>
          <p:nvPr/>
        </p:nvSpPr>
        <p:spPr bwMode="auto">
          <a:xfrm>
            <a:off x="7207250" y="3968750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61" name="Freeform 405"/>
          <p:cNvSpPr>
            <a:spLocks/>
          </p:cNvSpPr>
          <p:nvPr/>
        </p:nvSpPr>
        <p:spPr bwMode="auto">
          <a:xfrm>
            <a:off x="7207250" y="3968750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62" name="Freeform 406"/>
          <p:cNvSpPr>
            <a:spLocks/>
          </p:cNvSpPr>
          <p:nvPr/>
        </p:nvSpPr>
        <p:spPr bwMode="auto">
          <a:xfrm>
            <a:off x="7207250" y="3968750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63" name="Freeform 407"/>
          <p:cNvSpPr>
            <a:spLocks/>
          </p:cNvSpPr>
          <p:nvPr/>
        </p:nvSpPr>
        <p:spPr bwMode="auto">
          <a:xfrm>
            <a:off x="7207250" y="3968750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64" name="Freeform 408"/>
          <p:cNvSpPr>
            <a:spLocks/>
          </p:cNvSpPr>
          <p:nvPr/>
        </p:nvSpPr>
        <p:spPr bwMode="auto">
          <a:xfrm>
            <a:off x="7207250" y="3968750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65" name="Freeform 409"/>
          <p:cNvSpPr>
            <a:spLocks/>
          </p:cNvSpPr>
          <p:nvPr/>
        </p:nvSpPr>
        <p:spPr bwMode="auto">
          <a:xfrm>
            <a:off x="7207250" y="3968750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66" name="Freeform 410"/>
          <p:cNvSpPr>
            <a:spLocks/>
          </p:cNvSpPr>
          <p:nvPr/>
        </p:nvSpPr>
        <p:spPr bwMode="auto">
          <a:xfrm>
            <a:off x="7207250" y="3968750"/>
            <a:ext cx="50800" cy="41275"/>
          </a:xfrm>
          <a:custGeom>
            <a:avLst/>
            <a:gdLst>
              <a:gd name="T0" fmla="*/ 14 w 38"/>
              <a:gd name="T1" fmla="*/ 0 h 27"/>
              <a:gd name="T2" fmla="*/ 8 w 38"/>
              <a:gd name="T3" fmla="*/ 2 h 27"/>
              <a:gd name="T4" fmla="*/ 5 w 38"/>
              <a:gd name="T5" fmla="*/ 3 h 27"/>
              <a:gd name="T6" fmla="*/ 3 w 38"/>
              <a:gd name="T7" fmla="*/ 6 h 27"/>
              <a:gd name="T8" fmla="*/ 3 w 38"/>
              <a:gd name="T9" fmla="*/ 7 h 27"/>
              <a:gd name="T10" fmla="*/ 1 w 38"/>
              <a:gd name="T11" fmla="*/ 9 h 27"/>
              <a:gd name="T12" fmla="*/ 0 w 38"/>
              <a:gd name="T13" fmla="*/ 10 h 27"/>
              <a:gd name="T14" fmla="*/ 0 w 38"/>
              <a:gd name="T15" fmla="*/ 11 h 27"/>
              <a:gd name="T16" fmla="*/ 0 w 38"/>
              <a:gd name="T17" fmla="*/ 12 h 27"/>
              <a:gd name="T18" fmla="*/ 0 w 38"/>
              <a:gd name="T19" fmla="*/ 15 h 27"/>
              <a:gd name="T20" fmla="*/ 0 w 38"/>
              <a:gd name="T21" fmla="*/ 16 h 27"/>
              <a:gd name="T22" fmla="*/ 1 w 38"/>
              <a:gd name="T23" fmla="*/ 18 h 27"/>
              <a:gd name="T24" fmla="*/ 3 w 38"/>
              <a:gd name="T25" fmla="*/ 19 h 27"/>
              <a:gd name="T26" fmla="*/ 3 w 38"/>
              <a:gd name="T27" fmla="*/ 20 h 27"/>
              <a:gd name="T28" fmla="*/ 5 w 38"/>
              <a:gd name="T29" fmla="*/ 23 h 27"/>
              <a:gd name="T30" fmla="*/ 8 w 38"/>
              <a:gd name="T31" fmla="*/ 24 h 27"/>
              <a:gd name="T32" fmla="*/ 14 w 38"/>
              <a:gd name="T33" fmla="*/ 26 h 27"/>
              <a:gd name="T34" fmla="*/ 37 w 38"/>
              <a:gd name="T35" fmla="*/ 26 h 27"/>
              <a:gd name="T36" fmla="*/ 37 w 38"/>
              <a:gd name="T37" fmla="*/ 0 h 27"/>
              <a:gd name="T38" fmla="*/ 14 w 38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37" y="26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67" name="Freeform 411"/>
          <p:cNvSpPr>
            <a:spLocks/>
          </p:cNvSpPr>
          <p:nvPr/>
        </p:nvSpPr>
        <p:spPr bwMode="auto">
          <a:xfrm>
            <a:off x="723741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68" name="Freeform 412"/>
          <p:cNvSpPr>
            <a:spLocks/>
          </p:cNvSpPr>
          <p:nvPr/>
        </p:nvSpPr>
        <p:spPr bwMode="auto">
          <a:xfrm>
            <a:off x="723741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69" name="Freeform 413"/>
          <p:cNvSpPr>
            <a:spLocks/>
          </p:cNvSpPr>
          <p:nvPr/>
        </p:nvSpPr>
        <p:spPr bwMode="auto">
          <a:xfrm>
            <a:off x="723741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70" name="Freeform 414"/>
          <p:cNvSpPr>
            <a:spLocks/>
          </p:cNvSpPr>
          <p:nvPr/>
        </p:nvSpPr>
        <p:spPr bwMode="auto">
          <a:xfrm>
            <a:off x="723741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71" name="Freeform 415"/>
          <p:cNvSpPr>
            <a:spLocks/>
          </p:cNvSpPr>
          <p:nvPr/>
        </p:nvSpPr>
        <p:spPr bwMode="auto">
          <a:xfrm>
            <a:off x="723741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72" name="Freeform 416"/>
          <p:cNvSpPr>
            <a:spLocks/>
          </p:cNvSpPr>
          <p:nvPr/>
        </p:nvSpPr>
        <p:spPr bwMode="auto">
          <a:xfrm>
            <a:off x="723741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73" name="Freeform 417"/>
          <p:cNvSpPr>
            <a:spLocks/>
          </p:cNvSpPr>
          <p:nvPr/>
        </p:nvSpPr>
        <p:spPr bwMode="auto">
          <a:xfrm>
            <a:off x="723741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74" name="Freeform 418"/>
          <p:cNvSpPr>
            <a:spLocks/>
          </p:cNvSpPr>
          <p:nvPr/>
        </p:nvSpPr>
        <p:spPr bwMode="auto">
          <a:xfrm>
            <a:off x="7237413" y="3968750"/>
            <a:ext cx="52387" cy="41275"/>
          </a:xfrm>
          <a:custGeom>
            <a:avLst/>
            <a:gdLst>
              <a:gd name="T0" fmla="*/ 14 w 38"/>
              <a:gd name="T1" fmla="*/ 0 h 27"/>
              <a:gd name="T2" fmla="*/ 8 w 38"/>
              <a:gd name="T3" fmla="*/ 2 h 27"/>
              <a:gd name="T4" fmla="*/ 5 w 38"/>
              <a:gd name="T5" fmla="*/ 3 h 27"/>
              <a:gd name="T6" fmla="*/ 3 w 38"/>
              <a:gd name="T7" fmla="*/ 6 h 27"/>
              <a:gd name="T8" fmla="*/ 3 w 38"/>
              <a:gd name="T9" fmla="*/ 7 h 27"/>
              <a:gd name="T10" fmla="*/ 1 w 38"/>
              <a:gd name="T11" fmla="*/ 9 h 27"/>
              <a:gd name="T12" fmla="*/ 0 w 38"/>
              <a:gd name="T13" fmla="*/ 10 h 27"/>
              <a:gd name="T14" fmla="*/ 0 w 38"/>
              <a:gd name="T15" fmla="*/ 11 h 27"/>
              <a:gd name="T16" fmla="*/ 0 w 38"/>
              <a:gd name="T17" fmla="*/ 12 h 27"/>
              <a:gd name="T18" fmla="*/ 0 w 38"/>
              <a:gd name="T19" fmla="*/ 15 h 27"/>
              <a:gd name="T20" fmla="*/ 0 w 38"/>
              <a:gd name="T21" fmla="*/ 16 h 27"/>
              <a:gd name="T22" fmla="*/ 1 w 38"/>
              <a:gd name="T23" fmla="*/ 18 h 27"/>
              <a:gd name="T24" fmla="*/ 3 w 38"/>
              <a:gd name="T25" fmla="*/ 19 h 27"/>
              <a:gd name="T26" fmla="*/ 3 w 38"/>
              <a:gd name="T27" fmla="*/ 20 h 27"/>
              <a:gd name="T28" fmla="*/ 5 w 38"/>
              <a:gd name="T29" fmla="*/ 23 h 27"/>
              <a:gd name="T30" fmla="*/ 8 w 38"/>
              <a:gd name="T31" fmla="*/ 24 h 27"/>
              <a:gd name="T32" fmla="*/ 14 w 38"/>
              <a:gd name="T33" fmla="*/ 26 h 27"/>
              <a:gd name="T34" fmla="*/ 37 w 38"/>
              <a:gd name="T35" fmla="*/ 26 h 27"/>
              <a:gd name="T36" fmla="*/ 37 w 38"/>
              <a:gd name="T37" fmla="*/ 0 h 27"/>
              <a:gd name="T38" fmla="*/ 14 w 38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37" y="26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75" name="Freeform 419"/>
          <p:cNvSpPr>
            <a:spLocks/>
          </p:cNvSpPr>
          <p:nvPr/>
        </p:nvSpPr>
        <p:spPr bwMode="auto">
          <a:xfrm>
            <a:off x="726916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1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1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76" name="Freeform 420"/>
          <p:cNvSpPr>
            <a:spLocks/>
          </p:cNvSpPr>
          <p:nvPr/>
        </p:nvSpPr>
        <p:spPr bwMode="auto">
          <a:xfrm>
            <a:off x="726916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1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1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77" name="Freeform 421"/>
          <p:cNvSpPr>
            <a:spLocks/>
          </p:cNvSpPr>
          <p:nvPr/>
        </p:nvSpPr>
        <p:spPr bwMode="auto">
          <a:xfrm>
            <a:off x="726916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1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1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78" name="Freeform 422"/>
          <p:cNvSpPr>
            <a:spLocks/>
          </p:cNvSpPr>
          <p:nvPr/>
        </p:nvSpPr>
        <p:spPr bwMode="auto">
          <a:xfrm>
            <a:off x="726916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1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1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79" name="Freeform 423"/>
          <p:cNvSpPr>
            <a:spLocks/>
          </p:cNvSpPr>
          <p:nvPr/>
        </p:nvSpPr>
        <p:spPr bwMode="auto">
          <a:xfrm>
            <a:off x="726916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1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1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80" name="Freeform 424"/>
          <p:cNvSpPr>
            <a:spLocks/>
          </p:cNvSpPr>
          <p:nvPr/>
        </p:nvSpPr>
        <p:spPr bwMode="auto">
          <a:xfrm>
            <a:off x="726916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1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1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81" name="Freeform 425"/>
          <p:cNvSpPr>
            <a:spLocks/>
          </p:cNvSpPr>
          <p:nvPr/>
        </p:nvSpPr>
        <p:spPr bwMode="auto">
          <a:xfrm>
            <a:off x="726916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1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1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82" name="Freeform 426"/>
          <p:cNvSpPr>
            <a:spLocks/>
          </p:cNvSpPr>
          <p:nvPr/>
        </p:nvSpPr>
        <p:spPr bwMode="auto">
          <a:xfrm>
            <a:off x="726916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1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1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83" name="Freeform 427"/>
          <p:cNvSpPr>
            <a:spLocks/>
          </p:cNvSpPr>
          <p:nvPr/>
        </p:nvSpPr>
        <p:spPr bwMode="auto">
          <a:xfrm>
            <a:off x="726916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1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1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84" name="Freeform 428"/>
          <p:cNvSpPr>
            <a:spLocks/>
          </p:cNvSpPr>
          <p:nvPr/>
        </p:nvSpPr>
        <p:spPr bwMode="auto">
          <a:xfrm>
            <a:off x="726916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1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1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85" name="Freeform 429"/>
          <p:cNvSpPr>
            <a:spLocks/>
          </p:cNvSpPr>
          <p:nvPr/>
        </p:nvSpPr>
        <p:spPr bwMode="auto">
          <a:xfrm>
            <a:off x="7269163" y="3968750"/>
            <a:ext cx="20637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9 h 27"/>
              <a:gd name="T12" fmla="*/ 1 w 15"/>
              <a:gd name="T13" fmla="*/ 10 h 27"/>
              <a:gd name="T14" fmla="*/ 0 w 15"/>
              <a:gd name="T15" fmla="*/ 11 h 27"/>
              <a:gd name="T16" fmla="*/ 0 w 15"/>
              <a:gd name="T17" fmla="*/ 12 h 27"/>
              <a:gd name="T18" fmla="*/ 0 w 15"/>
              <a:gd name="T19" fmla="*/ 15 h 27"/>
              <a:gd name="T20" fmla="*/ 1 w 15"/>
              <a:gd name="T21" fmla="*/ 16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86" name="Freeform 430"/>
          <p:cNvSpPr>
            <a:spLocks/>
          </p:cNvSpPr>
          <p:nvPr/>
        </p:nvSpPr>
        <p:spPr bwMode="auto">
          <a:xfrm>
            <a:off x="7269163" y="3968750"/>
            <a:ext cx="53975" cy="41275"/>
          </a:xfrm>
          <a:custGeom>
            <a:avLst/>
            <a:gdLst>
              <a:gd name="T0" fmla="*/ 14 w 40"/>
              <a:gd name="T1" fmla="*/ 0 h 27"/>
              <a:gd name="T2" fmla="*/ 8 w 40"/>
              <a:gd name="T3" fmla="*/ 2 h 27"/>
              <a:gd name="T4" fmla="*/ 5 w 40"/>
              <a:gd name="T5" fmla="*/ 3 h 27"/>
              <a:gd name="T6" fmla="*/ 3 w 40"/>
              <a:gd name="T7" fmla="*/ 6 h 27"/>
              <a:gd name="T8" fmla="*/ 3 w 40"/>
              <a:gd name="T9" fmla="*/ 7 h 27"/>
              <a:gd name="T10" fmla="*/ 1 w 40"/>
              <a:gd name="T11" fmla="*/ 9 h 27"/>
              <a:gd name="T12" fmla="*/ 1 w 40"/>
              <a:gd name="T13" fmla="*/ 10 h 27"/>
              <a:gd name="T14" fmla="*/ 0 w 40"/>
              <a:gd name="T15" fmla="*/ 11 h 27"/>
              <a:gd name="T16" fmla="*/ 0 w 40"/>
              <a:gd name="T17" fmla="*/ 12 h 27"/>
              <a:gd name="T18" fmla="*/ 0 w 40"/>
              <a:gd name="T19" fmla="*/ 15 h 27"/>
              <a:gd name="T20" fmla="*/ 1 w 40"/>
              <a:gd name="T21" fmla="*/ 16 h 27"/>
              <a:gd name="T22" fmla="*/ 1 w 40"/>
              <a:gd name="T23" fmla="*/ 18 h 27"/>
              <a:gd name="T24" fmla="*/ 3 w 40"/>
              <a:gd name="T25" fmla="*/ 19 h 27"/>
              <a:gd name="T26" fmla="*/ 3 w 40"/>
              <a:gd name="T27" fmla="*/ 20 h 27"/>
              <a:gd name="T28" fmla="*/ 5 w 40"/>
              <a:gd name="T29" fmla="*/ 23 h 27"/>
              <a:gd name="T30" fmla="*/ 8 w 40"/>
              <a:gd name="T31" fmla="*/ 24 h 27"/>
              <a:gd name="T32" fmla="*/ 14 w 40"/>
              <a:gd name="T33" fmla="*/ 26 h 27"/>
              <a:gd name="T34" fmla="*/ 39 w 40"/>
              <a:gd name="T35" fmla="*/ 26 h 27"/>
              <a:gd name="T36" fmla="*/ 39 w 40"/>
              <a:gd name="T37" fmla="*/ 0 h 27"/>
              <a:gd name="T38" fmla="*/ 14 w 40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39" y="26"/>
                </a:lnTo>
                <a:lnTo>
                  <a:pt x="39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87" name="Freeform 431"/>
          <p:cNvSpPr>
            <a:spLocks/>
          </p:cNvSpPr>
          <p:nvPr/>
        </p:nvSpPr>
        <p:spPr bwMode="auto">
          <a:xfrm>
            <a:off x="7299325" y="3968750"/>
            <a:ext cx="23813" cy="41275"/>
          </a:xfrm>
          <a:custGeom>
            <a:avLst/>
            <a:gdLst>
              <a:gd name="T0" fmla="*/ 17 w 18"/>
              <a:gd name="T1" fmla="*/ 0 h 27"/>
              <a:gd name="T2" fmla="*/ 9 w 18"/>
              <a:gd name="T3" fmla="*/ 2 h 27"/>
              <a:gd name="T4" fmla="*/ 7 w 18"/>
              <a:gd name="T5" fmla="*/ 3 h 27"/>
              <a:gd name="T6" fmla="*/ 4 w 18"/>
              <a:gd name="T7" fmla="*/ 6 h 27"/>
              <a:gd name="T8" fmla="*/ 3 w 18"/>
              <a:gd name="T9" fmla="*/ 7 h 27"/>
              <a:gd name="T10" fmla="*/ 1 w 18"/>
              <a:gd name="T11" fmla="*/ 9 h 27"/>
              <a:gd name="T12" fmla="*/ 1 w 18"/>
              <a:gd name="T13" fmla="*/ 10 h 27"/>
              <a:gd name="T14" fmla="*/ 0 w 18"/>
              <a:gd name="T15" fmla="*/ 11 h 27"/>
              <a:gd name="T16" fmla="*/ 0 w 18"/>
              <a:gd name="T17" fmla="*/ 12 h 27"/>
              <a:gd name="T18" fmla="*/ 0 w 18"/>
              <a:gd name="T19" fmla="*/ 15 h 27"/>
              <a:gd name="T20" fmla="*/ 1 w 18"/>
              <a:gd name="T21" fmla="*/ 16 h 27"/>
              <a:gd name="T22" fmla="*/ 1 w 18"/>
              <a:gd name="T23" fmla="*/ 18 h 27"/>
              <a:gd name="T24" fmla="*/ 3 w 18"/>
              <a:gd name="T25" fmla="*/ 19 h 27"/>
              <a:gd name="T26" fmla="*/ 4 w 18"/>
              <a:gd name="T27" fmla="*/ 20 h 27"/>
              <a:gd name="T28" fmla="*/ 7 w 18"/>
              <a:gd name="T29" fmla="*/ 23 h 27"/>
              <a:gd name="T30" fmla="*/ 9 w 18"/>
              <a:gd name="T31" fmla="*/ 24 h 27"/>
              <a:gd name="T32" fmla="*/ 17 w 18"/>
              <a:gd name="T33" fmla="*/ 26 h 27"/>
              <a:gd name="T34" fmla="*/ 17 w 18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7">
                <a:moveTo>
                  <a:pt x="17" y="0"/>
                </a:moveTo>
                <a:lnTo>
                  <a:pt x="9" y="2"/>
                </a:lnTo>
                <a:lnTo>
                  <a:pt x="7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7" y="23"/>
                </a:lnTo>
                <a:lnTo>
                  <a:pt x="9" y="24"/>
                </a:lnTo>
                <a:lnTo>
                  <a:pt x="17" y="26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88" name="Freeform 432"/>
          <p:cNvSpPr>
            <a:spLocks/>
          </p:cNvSpPr>
          <p:nvPr/>
        </p:nvSpPr>
        <p:spPr bwMode="auto">
          <a:xfrm>
            <a:off x="7299325" y="3968750"/>
            <a:ext cx="23813" cy="41275"/>
          </a:xfrm>
          <a:custGeom>
            <a:avLst/>
            <a:gdLst>
              <a:gd name="T0" fmla="*/ 17 w 18"/>
              <a:gd name="T1" fmla="*/ 0 h 27"/>
              <a:gd name="T2" fmla="*/ 9 w 18"/>
              <a:gd name="T3" fmla="*/ 2 h 27"/>
              <a:gd name="T4" fmla="*/ 7 w 18"/>
              <a:gd name="T5" fmla="*/ 3 h 27"/>
              <a:gd name="T6" fmla="*/ 4 w 18"/>
              <a:gd name="T7" fmla="*/ 6 h 27"/>
              <a:gd name="T8" fmla="*/ 3 w 18"/>
              <a:gd name="T9" fmla="*/ 7 h 27"/>
              <a:gd name="T10" fmla="*/ 1 w 18"/>
              <a:gd name="T11" fmla="*/ 9 h 27"/>
              <a:gd name="T12" fmla="*/ 1 w 18"/>
              <a:gd name="T13" fmla="*/ 10 h 27"/>
              <a:gd name="T14" fmla="*/ 0 w 18"/>
              <a:gd name="T15" fmla="*/ 11 h 27"/>
              <a:gd name="T16" fmla="*/ 0 w 18"/>
              <a:gd name="T17" fmla="*/ 12 h 27"/>
              <a:gd name="T18" fmla="*/ 0 w 18"/>
              <a:gd name="T19" fmla="*/ 15 h 27"/>
              <a:gd name="T20" fmla="*/ 1 w 18"/>
              <a:gd name="T21" fmla="*/ 16 h 27"/>
              <a:gd name="T22" fmla="*/ 1 w 18"/>
              <a:gd name="T23" fmla="*/ 18 h 27"/>
              <a:gd name="T24" fmla="*/ 3 w 18"/>
              <a:gd name="T25" fmla="*/ 19 h 27"/>
              <a:gd name="T26" fmla="*/ 4 w 18"/>
              <a:gd name="T27" fmla="*/ 20 h 27"/>
              <a:gd name="T28" fmla="*/ 7 w 18"/>
              <a:gd name="T29" fmla="*/ 23 h 27"/>
              <a:gd name="T30" fmla="*/ 9 w 18"/>
              <a:gd name="T31" fmla="*/ 24 h 27"/>
              <a:gd name="T32" fmla="*/ 17 w 18"/>
              <a:gd name="T33" fmla="*/ 26 h 27"/>
              <a:gd name="T34" fmla="*/ 17 w 18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7">
                <a:moveTo>
                  <a:pt x="17" y="0"/>
                </a:moveTo>
                <a:lnTo>
                  <a:pt x="9" y="2"/>
                </a:lnTo>
                <a:lnTo>
                  <a:pt x="7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7" y="23"/>
                </a:lnTo>
                <a:lnTo>
                  <a:pt x="9" y="24"/>
                </a:lnTo>
                <a:lnTo>
                  <a:pt x="17" y="26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89" name="Freeform 433"/>
          <p:cNvSpPr>
            <a:spLocks/>
          </p:cNvSpPr>
          <p:nvPr/>
        </p:nvSpPr>
        <p:spPr bwMode="auto">
          <a:xfrm>
            <a:off x="7299325" y="3968750"/>
            <a:ext cx="23813" cy="41275"/>
          </a:xfrm>
          <a:custGeom>
            <a:avLst/>
            <a:gdLst>
              <a:gd name="T0" fmla="*/ 17 w 18"/>
              <a:gd name="T1" fmla="*/ 0 h 27"/>
              <a:gd name="T2" fmla="*/ 9 w 18"/>
              <a:gd name="T3" fmla="*/ 2 h 27"/>
              <a:gd name="T4" fmla="*/ 7 w 18"/>
              <a:gd name="T5" fmla="*/ 3 h 27"/>
              <a:gd name="T6" fmla="*/ 4 w 18"/>
              <a:gd name="T7" fmla="*/ 6 h 27"/>
              <a:gd name="T8" fmla="*/ 3 w 18"/>
              <a:gd name="T9" fmla="*/ 7 h 27"/>
              <a:gd name="T10" fmla="*/ 1 w 18"/>
              <a:gd name="T11" fmla="*/ 9 h 27"/>
              <a:gd name="T12" fmla="*/ 1 w 18"/>
              <a:gd name="T13" fmla="*/ 10 h 27"/>
              <a:gd name="T14" fmla="*/ 0 w 18"/>
              <a:gd name="T15" fmla="*/ 11 h 27"/>
              <a:gd name="T16" fmla="*/ 0 w 18"/>
              <a:gd name="T17" fmla="*/ 12 h 27"/>
              <a:gd name="T18" fmla="*/ 0 w 18"/>
              <a:gd name="T19" fmla="*/ 15 h 27"/>
              <a:gd name="T20" fmla="*/ 1 w 18"/>
              <a:gd name="T21" fmla="*/ 16 h 27"/>
              <a:gd name="T22" fmla="*/ 1 w 18"/>
              <a:gd name="T23" fmla="*/ 18 h 27"/>
              <a:gd name="T24" fmla="*/ 3 w 18"/>
              <a:gd name="T25" fmla="*/ 19 h 27"/>
              <a:gd name="T26" fmla="*/ 4 w 18"/>
              <a:gd name="T27" fmla="*/ 20 h 27"/>
              <a:gd name="T28" fmla="*/ 7 w 18"/>
              <a:gd name="T29" fmla="*/ 23 h 27"/>
              <a:gd name="T30" fmla="*/ 9 w 18"/>
              <a:gd name="T31" fmla="*/ 24 h 27"/>
              <a:gd name="T32" fmla="*/ 17 w 18"/>
              <a:gd name="T33" fmla="*/ 26 h 27"/>
              <a:gd name="T34" fmla="*/ 17 w 18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7">
                <a:moveTo>
                  <a:pt x="17" y="0"/>
                </a:moveTo>
                <a:lnTo>
                  <a:pt x="9" y="2"/>
                </a:lnTo>
                <a:lnTo>
                  <a:pt x="7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7" y="23"/>
                </a:lnTo>
                <a:lnTo>
                  <a:pt x="9" y="24"/>
                </a:lnTo>
                <a:lnTo>
                  <a:pt x="17" y="26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90" name="Freeform 434"/>
          <p:cNvSpPr>
            <a:spLocks/>
          </p:cNvSpPr>
          <p:nvPr/>
        </p:nvSpPr>
        <p:spPr bwMode="auto">
          <a:xfrm>
            <a:off x="7299325" y="3968750"/>
            <a:ext cx="23813" cy="41275"/>
          </a:xfrm>
          <a:custGeom>
            <a:avLst/>
            <a:gdLst>
              <a:gd name="T0" fmla="*/ 17 w 18"/>
              <a:gd name="T1" fmla="*/ 0 h 27"/>
              <a:gd name="T2" fmla="*/ 9 w 18"/>
              <a:gd name="T3" fmla="*/ 2 h 27"/>
              <a:gd name="T4" fmla="*/ 7 w 18"/>
              <a:gd name="T5" fmla="*/ 3 h 27"/>
              <a:gd name="T6" fmla="*/ 4 w 18"/>
              <a:gd name="T7" fmla="*/ 6 h 27"/>
              <a:gd name="T8" fmla="*/ 3 w 18"/>
              <a:gd name="T9" fmla="*/ 7 h 27"/>
              <a:gd name="T10" fmla="*/ 1 w 18"/>
              <a:gd name="T11" fmla="*/ 9 h 27"/>
              <a:gd name="T12" fmla="*/ 1 w 18"/>
              <a:gd name="T13" fmla="*/ 10 h 27"/>
              <a:gd name="T14" fmla="*/ 0 w 18"/>
              <a:gd name="T15" fmla="*/ 11 h 27"/>
              <a:gd name="T16" fmla="*/ 0 w 18"/>
              <a:gd name="T17" fmla="*/ 12 h 27"/>
              <a:gd name="T18" fmla="*/ 0 w 18"/>
              <a:gd name="T19" fmla="*/ 15 h 27"/>
              <a:gd name="T20" fmla="*/ 1 w 18"/>
              <a:gd name="T21" fmla="*/ 16 h 27"/>
              <a:gd name="T22" fmla="*/ 1 w 18"/>
              <a:gd name="T23" fmla="*/ 18 h 27"/>
              <a:gd name="T24" fmla="*/ 3 w 18"/>
              <a:gd name="T25" fmla="*/ 19 h 27"/>
              <a:gd name="T26" fmla="*/ 4 w 18"/>
              <a:gd name="T27" fmla="*/ 20 h 27"/>
              <a:gd name="T28" fmla="*/ 7 w 18"/>
              <a:gd name="T29" fmla="*/ 23 h 27"/>
              <a:gd name="T30" fmla="*/ 9 w 18"/>
              <a:gd name="T31" fmla="*/ 24 h 27"/>
              <a:gd name="T32" fmla="*/ 17 w 18"/>
              <a:gd name="T33" fmla="*/ 26 h 27"/>
              <a:gd name="T34" fmla="*/ 17 w 18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7">
                <a:moveTo>
                  <a:pt x="17" y="0"/>
                </a:moveTo>
                <a:lnTo>
                  <a:pt x="9" y="2"/>
                </a:lnTo>
                <a:lnTo>
                  <a:pt x="7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7" y="23"/>
                </a:lnTo>
                <a:lnTo>
                  <a:pt x="9" y="24"/>
                </a:lnTo>
                <a:lnTo>
                  <a:pt x="17" y="26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91" name="Freeform 435"/>
          <p:cNvSpPr>
            <a:spLocks/>
          </p:cNvSpPr>
          <p:nvPr/>
        </p:nvSpPr>
        <p:spPr bwMode="auto">
          <a:xfrm>
            <a:off x="7299325" y="3968750"/>
            <a:ext cx="23813" cy="41275"/>
          </a:xfrm>
          <a:custGeom>
            <a:avLst/>
            <a:gdLst>
              <a:gd name="T0" fmla="*/ 17 w 18"/>
              <a:gd name="T1" fmla="*/ 0 h 27"/>
              <a:gd name="T2" fmla="*/ 9 w 18"/>
              <a:gd name="T3" fmla="*/ 2 h 27"/>
              <a:gd name="T4" fmla="*/ 7 w 18"/>
              <a:gd name="T5" fmla="*/ 3 h 27"/>
              <a:gd name="T6" fmla="*/ 4 w 18"/>
              <a:gd name="T7" fmla="*/ 6 h 27"/>
              <a:gd name="T8" fmla="*/ 3 w 18"/>
              <a:gd name="T9" fmla="*/ 7 h 27"/>
              <a:gd name="T10" fmla="*/ 1 w 18"/>
              <a:gd name="T11" fmla="*/ 9 h 27"/>
              <a:gd name="T12" fmla="*/ 1 w 18"/>
              <a:gd name="T13" fmla="*/ 10 h 27"/>
              <a:gd name="T14" fmla="*/ 0 w 18"/>
              <a:gd name="T15" fmla="*/ 11 h 27"/>
              <a:gd name="T16" fmla="*/ 0 w 18"/>
              <a:gd name="T17" fmla="*/ 12 h 27"/>
              <a:gd name="T18" fmla="*/ 0 w 18"/>
              <a:gd name="T19" fmla="*/ 15 h 27"/>
              <a:gd name="T20" fmla="*/ 1 w 18"/>
              <a:gd name="T21" fmla="*/ 16 h 27"/>
              <a:gd name="T22" fmla="*/ 1 w 18"/>
              <a:gd name="T23" fmla="*/ 18 h 27"/>
              <a:gd name="T24" fmla="*/ 3 w 18"/>
              <a:gd name="T25" fmla="*/ 19 h 27"/>
              <a:gd name="T26" fmla="*/ 4 w 18"/>
              <a:gd name="T27" fmla="*/ 20 h 27"/>
              <a:gd name="T28" fmla="*/ 7 w 18"/>
              <a:gd name="T29" fmla="*/ 23 h 27"/>
              <a:gd name="T30" fmla="*/ 9 w 18"/>
              <a:gd name="T31" fmla="*/ 24 h 27"/>
              <a:gd name="T32" fmla="*/ 17 w 18"/>
              <a:gd name="T33" fmla="*/ 26 h 27"/>
              <a:gd name="T34" fmla="*/ 17 w 18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7">
                <a:moveTo>
                  <a:pt x="17" y="0"/>
                </a:moveTo>
                <a:lnTo>
                  <a:pt x="9" y="2"/>
                </a:lnTo>
                <a:lnTo>
                  <a:pt x="7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7" y="23"/>
                </a:lnTo>
                <a:lnTo>
                  <a:pt x="9" y="24"/>
                </a:lnTo>
                <a:lnTo>
                  <a:pt x="17" y="26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92" name="Freeform 436"/>
          <p:cNvSpPr>
            <a:spLocks/>
          </p:cNvSpPr>
          <p:nvPr/>
        </p:nvSpPr>
        <p:spPr bwMode="auto">
          <a:xfrm>
            <a:off x="7299325" y="3968750"/>
            <a:ext cx="53975" cy="41275"/>
          </a:xfrm>
          <a:custGeom>
            <a:avLst/>
            <a:gdLst>
              <a:gd name="T0" fmla="*/ 16 w 40"/>
              <a:gd name="T1" fmla="*/ 0 h 27"/>
              <a:gd name="T2" fmla="*/ 8 w 40"/>
              <a:gd name="T3" fmla="*/ 2 h 27"/>
              <a:gd name="T4" fmla="*/ 7 w 40"/>
              <a:gd name="T5" fmla="*/ 3 h 27"/>
              <a:gd name="T6" fmla="*/ 4 w 40"/>
              <a:gd name="T7" fmla="*/ 6 h 27"/>
              <a:gd name="T8" fmla="*/ 3 w 40"/>
              <a:gd name="T9" fmla="*/ 7 h 27"/>
              <a:gd name="T10" fmla="*/ 1 w 40"/>
              <a:gd name="T11" fmla="*/ 9 h 27"/>
              <a:gd name="T12" fmla="*/ 1 w 40"/>
              <a:gd name="T13" fmla="*/ 10 h 27"/>
              <a:gd name="T14" fmla="*/ 0 w 40"/>
              <a:gd name="T15" fmla="*/ 11 h 27"/>
              <a:gd name="T16" fmla="*/ 0 w 40"/>
              <a:gd name="T17" fmla="*/ 12 h 27"/>
              <a:gd name="T18" fmla="*/ 0 w 40"/>
              <a:gd name="T19" fmla="*/ 15 h 27"/>
              <a:gd name="T20" fmla="*/ 1 w 40"/>
              <a:gd name="T21" fmla="*/ 16 h 27"/>
              <a:gd name="T22" fmla="*/ 1 w 40"/>
              <a:gd name="T23" fmla="*/ 18 h 27"/>
              <a:gd name="T24" fmla="*/ 3 w 40"/>
              <a:gd name="T25" fmla="*/ 19 h 27"/>
              <a:gd name="T26" fmla="*/ 4 w 40"/>
              <a:gd name="T27" fmla="*/ 20 h 27"/>
              <a:gd name="T28" fmla="*/ 7 w 40"/>
              <a:gd name="T29" fmla="*/ 23 h 27"/>
              <a:gd name="T30" fmla="*/ 8 w 40"/>
              <a:gd name="T31" fmla="*/ 24 h 27"/>
              <a:gd name="T32" fmla="*/ 16 w 40"/>
              <a:gd name="T33" fmla="*/ 26 h 27"/>
              <a:gd name="T34" fmla="*/ 39 w 40"/>
              <a:gd name="T35" fmla="*/ 26 h 27"/>
              <a:gd name="T36" fmla="*/ 39 w 40"/>
              <a:gd name="T37" fmla="*/ 0 h 27"/>
              <a:gd name="T38" fmla="*/ 16 w 40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" h="27">
                <a:moveTo>
                  <a:pt x="16" y="0"/>
                </a:moveTo>
                <a:lnTo>
                  <a:pt x="8" y="2"/>
                </a:lnTo>
                <a:lnTo>
                  <a:pt x="7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7" y="23"/>
                </a:lnTo>
                <a:lnTo>
                  <a:pt x="8" y="24"/>
                </a:lnTo>
                <a:lnTo>
                  <a:pt x="16" y="26"/>
                </a:lnTo>
                <a:lnTo>
                  <a:pt x="39" y="26"/>
                </a:lnTo>
                <a:lnTo>
                  <a:pt x="39" y="0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93" name="Freeform 437"/>
          <p:cNvSpPr>
            <a:spLocks/>
          </p:cNvSpPr>
          <p:nvPr/>
        </p:nvSpPr>
        <p:spPr bwMode="auto">
          <a:xfrm>
            <a:off x="7332663" y="3968750"/>
            <a:ext cx="20637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1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1 w 16"/>
              <a:gd name="T23" fmla="*/ 18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94" name="Freeform 438"/>
          <p:cNvSpPr>
            <a:spLocks/>
          </p:cNvSpPr>
          <p:nvPr/>
        </p:nvSpPr>
        <p:spPr bwMode="auto">
          <a:xfrm>
            <a:off x="7332663" y="3968750"/>
            <a:ext cx="20637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1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1 w 16"/>
              <a:gd name="T23" fmla="*/ 18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95" name="Freeform 439"/>
          <p:cNvSpPr>
            <a:spLocks/>
          </p:cNvSpPr>
          <p:nvPr/>
        </p:nvSpPr>
        <p:spPr bwMode="auto">
          <a:xfrm>
            <a:off x="7332663" y="3968750"/>
            <a:ext cx="20637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1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1 w 16"/>
              <a:gd name="T23" fmla="*/ 18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96" name="Freeform 440"/>
          <p:cNvSpPr>
            <a:spLocks/>
          </p:cNvSpPr>
          <p:nvPr/>
        </p:nvSpPr>
        <p:spPr bwMode="auto">
          <a:xfrm>
            <a:off x="7332663" y="3968750"/>
            <a:ext cx="20637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1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1 w 16"/>
              <a:gd name="T23" fmla="*/ 18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97" name="Freeform 441"/>
          <p:cNvSpPr>
            <a:spLocks/>
          </p:cNvSpPr>
          <p:nvPr/>
        </p:nvSpPr>
        <p:spPr bwMode="auto">
          <a:xfrm>
            <a:off x="7332663" y="3968750"/>
            <a:ext cx="20637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1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1 w 16"/>
              <a:gd name="T23" fmla="*/ 18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98" name="Freeform 442"/>
          <p:cNvSpPr>
            <a:spLocks/>
          </p:cNvSpPr>
          <p:nvPr/>
        </p:nvSpPr>
        <p:spPr bwMode="auto">
          <a:xfrm>
            <a:off x="7332663" y="3968750"/>
            <a:ext cx="20637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1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1 w 16"/>
              <a:gd name="T23" fmla="*/ 18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699" name="Freeform 443"/>
          <p:cNvSpPr>
            <a:spLocks/>
          </p:cNvSpPr>
          <p:nvPr/>
        </p:nvSpPr>
        <p:spPr bwMode="auto">
          <a:xfrm>
            <a:off x="7332663" y="3968750"/>
            <a:ext cx="20637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1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1 w 16"/>
              <a:gd name="T23" fmla="*/ 18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00" name="Freeform 444"/>
          <p:cNvSpPr>
            <a:spLocks/>
          </p:cNvSpPr>
          <p:nvPr/>
        </p:nvSpPr>
        <p:spPr bwMode="auto">
          <a:xfrm>
            <a:off x="7332663" y="3968750"/>
            <a:ext cx="52387" cy="41275"/>
          </a:xfrm>
          <a:custGeom>
            <a:avLst/>
            <a:gdLst>
              <a:gd name="T0" fmla="*/ 15 w 39"/>
              <a:gd name="T1" fmla="*/ 0 h 27"/>
              <a:gd name="T2" fmla="*/ 8 w 39"/>
              <a:gd name="T3" fmla="*/ 2 h 27"/>
              <a:gd name="T4" fmla="*/ 5 w 39"/>
              <a:gd name="T5" fmla="*/ 3 h 27"/>
              <a:gd name="T6" fmla="*/ 4 w 39"/>
              <a:gd name="T7" fmla="*/ 6 h 27"/>
              <a:gd name="T8" fmla="*/ 3 w 39"/>
              <a:gd name="T9" fmla="*/ 7 h 27"/>
              <a:gd name="T10" fmla="*/ 1 w 39"/>
              <a:gd name="T11" fmla="*/ 9 h 27"/>
              <a:gd name="T12" fmla="*/ 1 w 39"/>
              <a:gd name="T13" fmla="*/ 10 h 27"/>
              <a:gd name="T14" fmla="*/ 1 w 39"/>
              <a:gd name="T15" fmla="*/ 11 h 27"/>
              <a:gd name="T16" fmla="*/ 0 w 39"/>
              <a:gd name="T17" fmla="*/ 12 h 27"/>
              <a:gd name="T18" fmla="*/ 1 w 39"/>
              <a:gd name="T19" fmla="*/ 15 h 27"/>
              <a:gd name="T20" fmla="*/ 1 w 39"/>
              <a:gd name="T21" fmla="*/ 16 h 27"/>
              <a:gd name="T22" fmla="*/ 1 w 39"/>
              <a:gd name="T23" fmla="*/ 18 h 27"/>
              <a:gd name="T24" fmla="*/ 3 w 39"/>
              <a:gd name="T25" fmla="*/ 19 h 27"/>
              <a:gd name="T26" fmla="*/ 4 w 39"/>
              <a:gd name="T27" fmla="*/ 20 h 27"/>
              <a:gd name="T28" fmla="*/ 5 w 39"/>
              <a:gd name="T29" fmla="*/ 23 h 27"/>
              <a:gd name="T30" fmla="*/ 8 w 39"/>
              <a:gd name="T31" fmla="*/ 24 h 27"/>
              <a:gd name="T32" fmla="*/ 15 w 39"/>
              <a:gd name="T33" fmla="*/ 26 h 27"/>
              <a:gd name="T34" fmla="*/ 38 w 39"/>
              <a:gd name="T35" fmla="*/ 26 h 27"/>
              <a:gd name="T36" fmla="*/ 38 w 39"/>
              <a:gd name="T37" fmla="*/ 0 h 27"/>
              <a:gd name="T38" fmla="*/ 15 w 39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38" y="26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01" name="Freeform 445"/>
          <p:cNvSpPr>
            <a:spLocks/>
          </p:cNvSpPr>
          <p:nvPr/>
        </p:nvSpPr>
        <p:spPr bwMode="auto">
          <a:xfrm>
            <a:off x="7362825" y="3968750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3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8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3" y="9"/>
                </a:lnTo>
                <a:lnTo>
                  <a:pt x="1" y="10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02" name="Freeform 446"/>
          <p:cNvSpPr>
            <a:spLocks/>
          </p:cNvSpPr>
          <p:nvPr/>
        </p:nvSpPr>
        <p:spPr bwMode="auto">
          <a:xfrm>
            <a:off x="7362825" y="3968750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3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8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3" y="9"/>
                </a:lnTo>
                <a:lnTo>
                  <a:pt x="1" y="10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03" name="Freeform 447"/>
          <p:cNvSpPr>
            <a:spLocks/>
          </p:cNvSpPr>
          <p:nvPr/>
        </p:nvSpPr>
        <p:spPr bwMode="auto">
          <a:xfrm>
            <a:off x="7362825" y="3968750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3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8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3" y="9"/>
                </a:lnTo>
                <a:lnTo>
                  <a:pt x="1" y="10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04" name="Freeform 448"/>
          <p:cNvSpPr>
            <a:spLocks/>
          </p:cNvSpPr>
          <p:nvPr/>
        </p:nvSpPr>
        <p:spPr bwMode="auto">
          <a:xfrm>
            <a:off x="7362825" y="3968750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3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8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3" y="9"/>
                </a:lnTo>
                <a:lnTo>
                  <a:pt x="1" y="10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05" name="Freeform 449"/>
          <p:cNvSpPr>
            <a:spLocks/>
          </p:cNvSpPr>
          <p:nvPr/>
        </p:nvSpPr>
        <p:spPr bwMode="auto">
          <a:xfrm>
            <a:off x="7362825" y="3968750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3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8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3" y="9"/>
                </a:lnTo>
                <a:lnTo>
                  <a:pt x="1" y="10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06" name="Freeform 450"/>
          <p:cNvSpPr>
            <a:spLocks/>
          </p:cNvSpPr>
          <p:nvPr/>
        </p:nvSpPr>
        <p:spPr bwMode="auto">
          <a:xfrm>
            <a:off x="7362825" y="3968750"/>
            <a:ext cx="53975" cy="41275"/>
          </a:xfrm>
          <a:custGeom>
            <a:avLst/>
            <a:gdLst>
              <a:gd name="T0" fmla="*/ 15 w 39"/>
              <a:gd name="T1" fmla="*/ 0 h 27"/>
              <a:gd name="T2" fmla="*/ 8 w 39"/>
              <a:gd name="T3" fmla="*/ 2 h 27"/>
              <a:gd name="T4" fmla="*/ 5 w 39"/>
              <a:gd name="T5" fmla="*/ 3 h 27"/>
              <a:gd name="T6" fmla="*/ 4 w 39"/>
              <a:gd name="T7" fmla="*/ 6 h 27"/>
              <a:gd name="T8" fmla="*/ 3 w 39"/>
              <a:gd name="T9" fmla="*/ 7 h 27"/>
              <a:gd name="T10" fmla="*/ 3 w 39"/>
              <a:gd name="T11" fmla="*/ 9 h 27"/>
              <a:gd name="T12" fmla="*/ 1 w 39"/>
              <a:gd name="T13" fmla="*/ 10 h 27"/>
              <a:gd name="T14" fmla="*/ 1 w 39"/>
              <a:gd name="T15" fmla="*/ 11 h 27"/>
              <a:gd name="T16" fmla="*/ 0 w 39"/>
              <a:gd name="T17" fmla="*/ 12 h 27"/>
              <a:gd name="T18" fmla="*/ 1 w 39"/>
              <a:gd name="T19" fmla="*/ 15 h 27"/>
              <a:gd name="T20" fmla="*/ 1 w 39"/>
              <a:gd name="T21" fmla="*/ 16 h 27"/>
              <a:gd name="T22" fmla="*/ 3 w 39"/>
              <a:gd name="T23" fmla="*/ 18 h 27"/>
              <a:gd name="T24" fmla="*/ 3 w 39"/>
              <a:gd name="T25" fmla="*/ 19 h 27"/>
              <a:gd name="T26" fmla="*/ 4 w 39"/>
              <a:gd name="T27" fmla="*/ 20 h 27"/>
              <a:gd name="T28" fmla="*/ 5 w 39"/>
              <a:gd name="T29" fmla="*/ 23 h 27"/>
              <a:gd name="T30" fmla="*/ 8 w 39"/>
              <a:gd name="T31" fmla="*/ 24 h 27"/>
              <a:gd name="T32" fmla="*/ 15 w 39"/>
              <a:gd name="T33" fmla="*/ 26 h 27"/>
              <a:gd name="T34" fmla="*/ 38 w 39"/>
              <a:gd name="T35" fmla="*/ 26 h 27"/>
              <a:gd name="T36" fmla="*/ 38 w 39"/>
              <a:gd name="T37" fmla="*/ 0 h 27"/>
              <a:gd name="T38" fmla="*/ 15 w 39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3" y="9"/>
                </a:lnTo>
                <a:lnTo>
                  <a:pt x="1" y="10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38" y="26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07" name="Freeform 451"/>
          <p:cNvSpPr>
            <a:spLocks/>
          </p:cNvSpPr>
          <p:nvPr/>
        </p:nvSpPr>
        <p:spPr bwMode="auto">
          <a:xfrm>
            <a:off x="7396163" y="3968750"/>
            <a:ext cx="39687" cy="46038"/>
          </a:xfrm>
          <a:custGeom>
            <a:avLst/>
            <a:gdLst>
              <a:gd name="T0" fmla="*/ 28 w 29"/>
              <a:gd name="T1" fmla="*/ 13 h 30"/>
              <a:gd name="T2" fmla="*/ 27 w 29"/>
              <a:gd name="T3" fmla="*/ 7 h 30"/>
              <a:gd name="T4" fmla="*/ 25 w 29"/>
              <a:gd name="T5" fmla="*/ 5 h 30"/>
              <a:gd name="T6" fmla="*/ 23 w 29"/>
              <a:gd name="T7" fmla="*/ 3 h 30"/>
              <a:gd name="T8" fmla="*/ 21 w 29"/>
              <a:gd name="T9" fmla="*/ 2 h 30"/>
              <a:gd name="T10" fmla="*/ 20 w 29"/>
              <a:gd name="T11" fmla="*/ 1 h 30"/>
              <a:gd name="T12" fmla="*/ 19 w 29"/>
              <a:gd name="T13" fmla="*/ 1 h 30"/>
              <a:gd name="T14" fmla="*/ 16 w 29"/>
              <a:gd name="T15" fmla="*/ 0 h 30"/>
              <a:gd name="T16" fmla="*/ 15 w 29"/>
              <a:gd name="T17" fmla="*/ 0 h 30"/>
              <a:gd name="T18" fmla="*/ 12 w 29"/>
              <a:gd name="T19" fmla="*/ 0 h 30"/>
              <a:gd name="T20" fmla="*/ 11 w 29"/>
              <a:gd name="T21" fmla="*/ 1 h 30"/>
              <a:gd name="T22" fmla="*/ 8 w 29"/>
              <a:gd name="T23" fmla="*/ 1 h 30"/>
              <a:gd name="T24" fmla="*/ 7 w 29"/>
              <a:gd name="T25" fmla="*/ 2 h 30"/>
              <a:gd name="T26" fmla="*/ 5 w 29"/>
              <a:gd name="T27" fmla="*/ 3 h 30"/>
              <a:gd name="T28" fmla="*/ 4 w 29"/>
              <a:gd name="T29" fmla="*/ 5 h 30"/>
              <a:gd name="T30" fmla="*/ 1 w 29"/>
              <a:gd name="T31" fmla="*/ 7 h 30"/>
              <a:gd name="T32" fmla="*/ 0 w 29"/>
              <a:gd name="T33" fmla="*/ 13 h 30"/>
              <a:gd name="T34" fmla="*/ 0 w 29"/>
              <a:gd name="T35" fmla="*/ 29 h 30"/>
              <a:gd name="T36" fmla="*/ 28 w 29"/>
              <a:gd name="T37" fmla="*/ 29 h 30"/>
              <a:gd name="T38" fmla="*/ 28 w 29"/>
              <a:gd name="T39" fmla="*/ 13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30">
                <a:moveTo>
                  <a:pt x="28" y="13"/>
                </a:moveTo>
                <a:lnTo>
                  <a:pt x="27" y="7"/>
                </a:lnTo>
                <a:lnTo>
                  <a:pt x="25" y="5"/>
                </a:lnTo>
                <a:lnTo>
                  <a:pt x="23" y="3"/>
                </a:lnTo>
                <a:lnTo>
                  <a:pt x="21" y="2"/>
                </a:lnTo>
                <a:lnTo>
                  <a:pt x="20" y="1"/>
                </a:lnTo>
                <a:lnTo>
                  <a:pt x="19" y="1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8" y="1"/>
                </a:lnTo>
                <a:lnTo>
                  <a:pt x="7" y="2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0" y="13"/>
                </a:lnTo>
                <a:lnTo>
                  <a:pt x="0" y="29"/>
                </a:lnTo>
                <a:lnTo>
                  <a:pt x="28" y="29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08" name="Freeform 452"/>
          <p:cNvSpPr>
            <a:spLocks/>
          </p:cNvSpPr>
          <p:nvPr/>
        </p:nvSpPr>
        <p:spPr bwMode="auto">
          <a:xfrm>
            <a:off x="7396163" y="3994150"/>
            <a:ext cx="52387" cy="39688"/>
          </a:xfrm>
          <a:custGeom>
            <a:avLst/>
            <a:gdLst>
              <a:gd name="T0" fmla="*/ 14 w 39"/>
              <a:gd name="T1" fmla="*/ 0 h 26"/>
              <a:gd name="T2" fmla="*/ 8 w 39"/>
              <a:gd name="T3" fmla="*/ 2 h 26"/>
              <a:gd name="T4" fmla="*/ 4 w 39"/>
              <a:gd name="T5" fmla="*/ 3 h 26"/>
              <a:gd name="T6" fmla="*/ 3 w 39"/>
              <a:gd name="T7" fmla="*/ 5 h 26"/>
              <a:gd name="T8" fmla="*/ 1 w 39"/>
              <a:gd name="T9" fmla="*/ 6 h 26"/>
              <a:gd name="T10" fmla="*/ 1 w 39"/>
              <a:gd name="T11" fmla="*/ 8 h 26"/>
              <a:gd name="T12" fmla="*/ 0 w 39"/>
              <a:gd name="T13" fmla="*/ 9 h 26"/>
              <a:gd name="T14" fmla="*/ 0 w 39"/>
              <a:gd name="T15" fmla="*/ 11 h 26"/>
              <a:gd name="T16" fmla="*/ 0 w 39"/>
              <a:gd name="T17" fmla="*/ 13 h 26"/>
              <a:gd name="T18" fmla="*/ 0 w 39"/>
              <a:gd name="T19" fmla="*/ 14 h 26"/>
              <a:gd name="T20" fmla="*/ 0 w 39"/>
              <a:gd name="T21" fmla="*/ 16 h 26"/>
              <a:gd name="T22" fmla="*/ 1 w 39"/>
              <a:gd name="T23" fmla="*/ 17 h 26"/>
              <a:gd name="T24" fmla="*/ 1 w 39"/>
              <a:gd name="T25" fmla="*/ 18 h 26"/>
              <a:gd name="T26" fmla="*/ 3 w 39"/>
              <a:gd name="T27" fmla="*/ 19 h 26"/>
              <a:gd name="T28" fmla="*/ 4 w 39"/>
              <a:gd name="T29" fmla="*/ 22 h 26"/>
              <a:gd name="T30" fmla="*/ 8 w 39"/>
              <a:gd name="T31" fmla="*/ 23 h 26"/>
              <a:gd name="T32" fmla="*/ 14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4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8" y="2"/>
                </a:lnTo>
                <a:lnTo>
                  <a:pt x="4" y="3"/>
                </a:lnTo>
                <a:lnTo>
                  <a:pt x="3" y="5"/>
                </a:lnTo>
                <a:lnTo>
                  <a:pt x="1" y="6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3" y="19"/>
                </a:lnTo>
                <a:lnTo>
                  <a:pt x="4" y="22"/>
                </a:lnTo>
                <a:lnTo>
                  <a:pt x="8" y="23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09" name="Freeform 453"/>
          <p:cNvSpPr>
            <a:spLocks/>
          </p:cNvSpPr>
          <p:nvPr/>
        </p:nvSpPr>
        <p:spPr bwMode="auto">
          <a:xfrm>
            <a:off x="7427913" y="3994150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4 w 16"/>
              <a:gd name="T5" fmla="*/ 3 h 26"/>
              <a:gd name="T6" fmla="*/ 3 w 16"/>
              <a:gd name="T7" fmla="*/ 5 h 26"/>
              <a:gd name="T8" fmla="*/ 1 w 16"/>
              <a:gd name="T9" fmla="*/ 6 h 26"/>
              <a:gd name="T10" fmla="*/ 1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4 h 26"/>
              <a:gd name="T20" fmla="*/ 0 w 16"/>
              <a:gd name="T21" fmla="*/ 16 h 26"/>
              <a:gd name="T22" fmla="*/ 1 w 16"/>
              <a:gd name="T23" fmla="*/ 17 h 26"/>
              <a:gd name="T24" fmla="*/ 1 w 16"/>
              <a:gd name="T25" fmla="*/ 18 h 26"/>
              <a:gd name="T26" fmla="*/ 3 w 16"/>
              <a:gd name="T27" fmla="*/ 19 h 26"/>
              <a:gd name="T28" fmla="*/ 4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4" y="3"/>
                </a:lnTo>
                <a:lnTo>
                  <a:pt x="3" y="5"/>
                </a:lnTo>
                <a:lnTo>
                  <a:pt x="1" y="6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3" y="19"/>
                </a:lnTo>
                <a:lnTo>
                  <a:pt x="4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10" name="Freeform 454"/>
          <p:cNvSpPr>
            <a:spLocks/>
          </p:cNvSpPr>
          <p:nvPr/>
        </p:nvSpPr>
        <p:spPr bwMode="auto">
          <a:xfrm>
            <a:off x="7427913" y="3994150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4 w 16"/>
              <a:gd name="T5" fmla="*/ 3 h 26"/>
              <a:gd name="T6" fmla="*/ 3 w 16"/>
              <a:gd name="T7" fmla="*/ 5 h 26"/>
              <a:gd name="T8" fmla="*/ 1 w 16"/>
              <a:gd name="T9" fmla="*/ 6 h 26"/>
              <a:gd name="T10" fmla="*/ 1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4 h 26"/>
              <a:gd name="T20" fmla="*/ 0 w 16"/>
              <a:gd name="T21" fmla="*/ 16 h 26"/>
              <a:gd name="T22" fmla="*/ 1 w 16"/>
              <a:gd name="T23" fmla="*/ 17 h 26"/>
              <a:gd name="T24" fmla="*/ 1 w 16"/>
              <a:gd name="T25" fmla="*/ 18 h 26"/>
              <a:gd name="T26" fmla="*/ 3 w 16"/>
              <a:gd name="T27" fmla="*/ 19 h 26"/>
              <a:gd name="T28" fmla="*/ 4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4" y="3"/>
                </a:lnTo>
                <a:lnTo>
                  <a:pt x="3" y="5"/>
                </a:lnTo>
                <a:lnTo>
                  <a:pt x="1" y="6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3" y="19"/>
                </a:lnTo>
                <a:lnTo>
                  <a:pt x="4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11" name="Freeform 455"/>
          <p:cNvSpPr>
            <a:spLocks/>
          </p:cNvSpPr>
          <p:nvPr/>
        </p:nvSpPr>
        <p:spPr bwMode="auto">
          <a:xfrm>
            <a:off x="7427913" y="3994150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4 w 16"/>
              <a:gd name="T5" fmla="*/ 3 h 26"/>
              <a:gd name="T6" fmla="*/ 3 w 16"/>
              <a:gd name="T7" fmla="*/ 5 h 26"/>
              <a:gd name="T8" fmla="*/ 1 w 16"/>
              <a:gd name="T9" fmla="*/ 6 h 26"/>
              <a:gd name="T10" fmla="*/ 1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4 h 26"/>
              <a:gd name="T20" fmla="*/ 0 w 16"/>
              <a:gd name="T21" fmla="*/ 16 h 26"/>
              <a:gd name="T22" fmla="*/ 1 w 16"/>
              <a:gd name="T23" fmla="*/ 17 h 26"/>
              <a:gd name="T24" fmla="*/ 1 w 16"/>
              <a:gd name="T25" fmla="*/ 18 h 26"/>
              <a:gd name="T26" fmla="*/ 3 w 16"/>
              <a:gd name="T27" fmla="*/ 19 h 26"/>
              <a:gd name="T28" fmla="*/ 4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4" y="3"/>
                </a:lnTo>
                <a:lnTo>
                  <a:pt x="3" y="5"/>
                </a:lnTo>
                <a:lnTo>
                  <a:pt x="1" y="6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3" y="19"/>
                </a:lnTo>
                <a:lnTo>
                  <a:pt x="4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12" name="Freeform 456"/>
          <p:cNvSpPr>
            <a:spLocks/>
          </p:cNvSpPr>
          <p:nvPr/>
        </p:nvSpPr>
        <p:spPr bwMode="auto">
          <a:xfrm>
            <a:off x="7427913" y="3994150"/>
            <a:ext cx="52387" cy="39688"/>
          </a:xfrm>
          <a:custGeom>
            <a:avLst/>
            <a:gdLst>
              <a:gd name="T0" fmla="*/ 14 w 39"/>
              <a:gd name="T1" fmla="*/ 0 h 26"/>
              <a:gd name="T2" fmla="*/ 8 w 39"/>
              <a:gd name="T3" fmla="*/ 2 h 26"/>
              <a:gd name="T4" fmla="*/ 4 w 39"/>
              <a:gd name="T5" fmla="*/ 3 h 26"/>
              <a:gd name="T6" fmla="*/ 3 w 39"/>
              <a:gd name="T7" fmla="*/ 5 h 26"/>
              <a:gd name="T8" fmla="*/ 1 w 39"/>
              <a:gd name="T9" fmla="*/ 6 h 26"/>
              <a:gd name="T10" fmla="*/ 1 w 39"/>
              <a:gd name="T11" fmla="*/ 8 h 26"/>
              <a:gd name="T12" fmla="*/ 0 w 39"/>
              <a:gd name="T13" fmla="*/ 9 h 26"/>
              <a:gd name="T14" fmla="*/ 0 w 39"/>
              <a:gd name="T15" fmla="*/ 11 h 26"/>
              <a:gd name="T16" fmla="*/ 0 w 39"/>
              <a:gd name="T17" fmla="*/ 13 h 26"/>
              <a:gd name="T18" fmla="*/ 0 w 39"/>
              <a:gd name="T19" fmla="*/ 14 h 26"/>
              <a:gd name="T20" fmla="*/ 0 w 39"/>
              <a:gd name="T21" fmla="*/ 16 h 26"/>
              <a:gd name="T22" fmla="*/ 1 w 39"/>
              <a:gd name="T23" fmla="*/ 17 h 26"/>
              <a:gd name="T24" fmla="*/ 1 w 39"/>
              <a:gd name="T25" fmla="*/ 18 h 26"/>
              <a:gd name="T26" fmla="*/ 3 w 39"/>
              <a:gd name="T27" fmla="*/ 19 h 26"/>
              <a:gd name="T28" fmla="*/ 4 w 39"/>
              <a:gd name="T29" fmla="*/ 22 h 26"/>
              <a:gd name="T30" fmla="*/ 8 w 39"/>
              <a:gd name="T31" fmla="*/ 23 h 26"/>
              <a:gd name="T32" fmla="*/ 14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4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8" y="2"/>
                </a:lnTo>
                <a:lnTo>
                  <a:pt x="4" y="3"/>
                </a:lnTo>
                <a:lnTo>
                  <a:pt x="3" y="5"/>
                </a:lnTo>
                <a:lnTo>
                  <a:pt x="1" y="6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3" y="19"/>
                </a:lnTo>
                <a:lnTo>
                  <a:pt x="4" y="22"/>
                </a:lnTo>
                <a:lnTo>
                  <a:pt x="8" y="23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13" name="Freeform 457"/>
          <p:cNvSpPr>
            <a:spLocks/>
          </p:cNvSpPr>
          <p:nvPr/>
        </p:nvSpPr>
        <p:spPr bwMode="auto">
          <a:xfrm>
            <a:off x="7459663" y="3994150"/>
            <a:ext cx="39687" cy="44450"/>
          </a:xfrm>
          <a:custGeom>
            <a:avLst/>
            <a:gdLst>
              <a:gd name="T0" fmla="*/ 28 w 29"/>
              <a:gd name="T1" fmla="*/ 12 h 29"/>
              <a:gd name="T2" fmla="*/ 28 w 29"/>
              <a:gd name="T3" fmla="*/ 7 h 29"/>
              <a:gd name="T4" fmla="*/ 25 w 29"/>
              <a:gd name="T5" fmla="*/ 4 h 29"/>
              <a:gd name="T6" fmla="*/ 24 w 29"/>
              <a:gd name="T7" fmla="*/ 2 h 29"/>
              <a:gd name="T8" fmla="*/ 21 w 29"/>
              <a:gd name="T9" fmla="*/ 2 h 29"/>
              <a:gd name="T10" fmla="*/ 20 w 29"/>
              <a:gd name="T11" fmla="*/ 1 h 29"/>
              <a:gd name="T12" fmla="*/ 19 w 29"/>
              <a:gd name="T13" fmla="*/ 0 h 29"/>
              <a:gd name="T14" fmla="*/ 16 w 29"/>
              <a:gd name="T15" fmla="*/ 0 h 29"/>
              <a:gd name="T16" fmla="*/ 15 w 29"/>
              <a:gd name="T17" fmla="*/ 0 h 29"/>
              <a:gd name="T18" fmla="*/ 12 w 29"/>
              <a:gd name="T19" fmla="*/ 0 h 29"/>
              <a:gd name="T20" fmla="*/ 9 w 29"/>
              <a:gd name="T21" fmla="*/ 1 h 29"/>
              <a:gd name="T22" fmla="*/ 8 w 29"/>
              <a:gd name="T23" fmla="*/ 2 h 29"/>
              <a:gd name="T24" fmla="*/ 5 w 29"/>
              <a:gd name="T25" fmla="*/ 2 h 29"/>
              <a:gd name="T26" fmla="*/ 4 w 29"/>
              <a:gd name="T27" fmla="*/ 4 h 29"/>
              <a:gd name="T28" fmla="*/ 1 w 29"/>
              <a:gd name="T29" fmla="*/ 7 h 29"/>
              <a:gd name="T30" fmla="*/ 0 w 29"/>
              <a:gd name="T31" fmla="*/ 12 h 29"/>
              <a:gd name="T32" fmla="*/ 0 w 29"/>
              <a:gd name="T33" fmla="*/ 28 h 29"/>
              <a:gd name="T34" fmla="*/ 28 w 29"/>
              <a:gd name="T35" fmla="*/ 28 h 29"/>
              <a:gd name="T36" fmla="*/ 28 w 29"/>
              <a:gd name="T37" fmla="*/ 12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" h="29">
                <a:moveTo>
                  <a:pt x="28" y="12"/>
                </a:moveTo>
                <a:lnTo>
                  <a:pt x="28" y="7"/>
                </a:lnTo>
                <a:lnTo>
                  <a:pt x="25" y="4"/>
                </a:lnTo>
                <a:lnTo>
                  <a:pt x="24" y="2"/>
                </a:lnTo>
                <a:lnTo>
                  <a:pt x="21" y="2"/>
                </a:lnTo>
                <a:lnTo>
                  <a:pt x="20" y="1"/>
                </a:ln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9" y="1"/>
                </a:lnTo>
                <a:lnTo>
                  <a:pt x="8" y="2"/>
                </a:lnTo>
                <a:lnTo>
                  <a:pt x="5" y="2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0" y="28"/>
                </a:lnTo>
                <a:lnTo>
                  <a:pt x="28" y="28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14" name="Freeform 458"/>
          <p:cNvSpPr>
            <a:spLocks/>
          </p:cNvSpPr>
          <p:nvPr/>
        </p:nvSpPr>
        <p:spPr bwMode="auto">
          <a:xfrm>
            <a:off x="7459663" y="4016375"/>
            <a:ext cx="20637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2 h 25"/>
              <a:gd name="T4" fmla="*/ 4 w 16"/>
              <a:gd name="T5" fmla="*/ 3 h 25"/>
              <a:gd name="T6" fmla="*/ 3 w 16"/>
              <a:gd name="T7" fmla="*/ 4 h 25"/>
              <a:gd name="T8" fmla="*/ 1 w 16"/>
              <a:gd name="T9" fmla="*/ 7 h 25"/>
              <a:gd name="T10" fmla="*/ 1 w 16"/>
              <a:gd name="T11" fmla="*/ 8 h 25"/>
              <a:gd name="T12" fmla="*/ 0 w 16"/>
              <a:gd name="T13" fmla="*/ 10 h 25"/>
              <a:gd name="T14" fmla="*/ 0 w 16"/>
              <a:gd name="T15" fmla="*/ 11 h 25"/>
              <a:gd name="T16" fmla="*/ 0 w 16"/>
              <a:gd name="T17" fmla="*/ 13 h 25"/>
              <a:gd name="T18" fmla="*/ 0 w 16"/>
              <a:gd name="T19" fmla="*/ 14 h 25"/>
              <a:gd name="T20" fmla="*/ 0 w 16"/>
              <a:gd name="T21" fmla="*/ 15 h 25"/>
              <a:gd name="T22" fmla="*/ 1 w 16"/>
              <a:gd name="T23" fmla="*/ 16 h 25"/>
              <a:gd name="T24" fmla="*/ 1 w 16"/>
              <a:gd name="T25" fmla="*/ 19 h 25"/>
              <a:gd name="T26" fmla="*/ 3 w 16"/>
              <a:gd name="T27" fmla="*/ 20 h 25"/>
              <a:gd name="T28" fmla="*/ 4 w 16"/>
              <a:gd name="T29" fmla="*/ 22 h 25"/>
              <a:gd name="T30" fmla="*/ 8 w 16"/>
              <a:gd name="T31" fmla="*/ 23 h 25"/>
              <a:gd name="T32" fmla="*/ 15 w 16"/>
              <a:gd name="T33" fmla="*/ 24 h 25"/>
              <a:gd name="T34" fmla="*/ 15 w 16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15" name="Freeform 459"/>
          <p:cNvSpPr>
            <a:spLocks/>
          </p:cNvSpPr>
          <p:nvPr/>
        </p:nvSpPr>
        <p:spPr bwMode="auto">
          <a:xfrm>
            <a:off x="7459663" y="4016375"/>
            <a:ext cx="20637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2 h 25"/>
              <a:gd name="T4" fmla="*/ 4 w 16"/>
              <a:gd name="T5" fmla="*/ 3 h 25"/>
              <a:gd name="T6" fmla="*/ 3 w 16"/>
              <a:gd name="T7" fmla="*/ 4 h 25"/>
              <a:gd name="T8" fmla="*/ 1 w 16"/>
              <a:gd name="T9" fmla="*/ 7 h 25"/>
              <a:gd name="T10" fmla="*/ 1 w 16"/>
              <a:gd name="T11" fmla="*/ 8 h 25"/>
              <a:gd name="T12" fmla="*/ 0 w 16"/>
              <a:gd name="T13" fmla="*/ 10 h 25"/>
              <a:gd name="T14" fmla="*/ 0 w 16"/>
              <a:gd name="T15" fmla="*/ 11 h 25"/>
              <a:gd name="T16" fmla="*/ 0 w 16"/>
              <a:gd name="T17" fmla="*/ 13 h 25"/>
              <a:gd name="T18" fmla="*/ 0 w 16"/>
              <a:gd name="T19" fmla="*/ 14 h 25"/>
              <a:gd name="T20" fmla="*/ 0 w 16"/>
              <a:gd name="T21" fmla="*/ 15 h 25"/>
              <a:gd name="T22" fmla="*/ 1 w 16"/>
              <a:gd name="T23" fmla="*/ 16 h 25"/>
              <a:gd name="T24" fmla="*/ 1 w 16"/>
              <a:gd name="T25" fmla="*/ 19 h 25"/>
              <a:gd name="T26" fmla="*/ 3 w 16"/>
              <a:gd name="T27" fmla="*/ 20 h 25"/>
              <a:gd name="T28" fmla="*/ 4 w 16"/>
              <a:gd name="T29" fmla="*/ 22 h 25"/>
              <a:gd name="T30" fmla="*/ 8 w 16"/>
              <a:gd name="T31" fmla="*/ 23 h 25"/>
              <a:gd name="T32" fmla="*/ 15 w 16"/>
              <a:gd name="T33" fmla="*/ 24 h 25"/>
              <a:gd name="T34" fmla="*/ 15 w 16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16" name="Freeform 460"/>
          <p:cNvSpPr>
            <a:spLocks/>
          </p:cNvSpPr>
          <p:nvPr/>
        </p:nvSpPr>
        <p:spPr bwMode="auto">
          <a:xfrm>
            <a:off x="7459663" y="4016375"/>
            <a:ext cx="20637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2 h 25"/>
              <a:gd name="T4" fmla="*/ 4 w 16"/>
              <a:gd name="T5" fmla="*/ 3 h 25"/>
              <a:gd name="T6" fmla="*/ 3 w 16"/>
              <a:gd name="T7" fmla="*/ 4 h 25"/>
              <a:gd name="T8" fmla="*/ 1 w 16"/>
              <a:gd name="T9" fmla="*/ 7 h 25"/>
              <a:gd name="T10" fmla="*/ 1 w 16"/>
              <a:gd name="T11" fmla="*/ 8 h 25"/>
              <a:gd name="T12" fmla="*/ 0 w 16"/>
              <a:gd name="T13" fmla="*/ 10 h 25"/>
              <a:gd name="T14" fmla="*/ 0 w 16"/>
              <a:gd name="T15" fmla="*/ 11 h 25"/>
              <a:gd name="T16" fmla="*/ 0 w 16"/>
              <a:gd name="T17" fmla="*/ 13 h 25"/>
              <a:gd name="T18" fmla="*/ 0 w 16"/>
              <a:gd name="T19" fmla="*/ 14 h 25"/>
              <a:gd name="T20" fmla="*/ 0 w 16"/>
              <a:gd name="T21" fmla="*/ 15 h 25"/>
              <a:gd name="T22" fmla="*/ 1 w 16"/>
              <a:gd name="T23" fmla="*/ 16 h 25"/>
              <a:gd name="T24" fmla="*/ 1 w 16"/>
              <a:gd name="T25" fmla="*/ 19 h 25"/>
              <a:gd name="T26" fmla="*/ 3 w 16"/>
              <a:gd name="T27" fmla="*/ 20 h 25"/>
              <a:gd name="T28" fmla="*/ 4 w 16"/>
              <a:gd name="T29" fmla="*/ 22 h 25"/>
              <a:gd name="T30" fmla="*/ 8 w 16"/>
              <a:gd name="T31" fmla="*/ 23 h 25"/>
              <a:gd name="T32" fmla="*/ 15 w 16"/>
              <a:gd name="T33" fmla="*/ 24 h 25"/>
              <a:gd name="T34" fmla="*/ 15 w 16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17" name="Freeform 461"/>
          <p:cNvSpPr>
            <a:spLocks/>
          </p:cNvSpPr>
          <p:nvPr/>
        </p:nvSpPr>
        <p:spPr bwMode="auto">
          <a:xfrm>
            <a:off x="7459663" y="4016375"/>
            <a:ext cx="20637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2 h 25"/>
              <a:gd name="T4" fmla="*/ 4 w 16"/>
              <a:gd name="T5" fmla="*/ 3 h 25"/>
              <a:gd name="T6" fmla="*/ 3 w 16"/>
              <a:gd name="T7" fmla="*/ 4 h 25"/>
              <a:gd name="T8" fmla="*/ 1 w 16"/>
              <a:gd name="T9" fmla="*/ 7 h 25"/>
              <a:gd name="T10" fmla="*/ 1 w 16"/>
              <a:gd name="T11" fmla="*/ 8 h 25"/>
              <a:gd name="T12" fmla="*/ 0 w 16"/>
              <a:gd name="T13" fmla="*/ 10 h 25"/>
              <a:gd name="T14" fmla="*/ 0 w 16"/>
              <a:gd name="T15" fmla="*/ 11 h 25"/>
              <a:gd name="T16" fmla="*/ 0 w 16"/>
              <a:gd name="T17" fmla="*/ 13 h 25"/>
              <a:gd name="T18" fmla="*/ 0 w 16"/>
              <a:gd name="T19" fmla="*/ 14 h 25"/>
              <a:gd name="T20" fmla="*/ 0 w 16"/>
              <a:gd name="T21" fmla="*/ 15 h 25"/>
              <a:gd name="T22" fmla="*/ 1 w 16"/>
              <a:gd name="T23" fmla="*/ 16 h 25"/>
              <a:gd name="T24" fmla="*/ 1 w 16"/>
              <a:gd name="T25" fmla="*/ 19 h 25"/>
              <a:gd name="T26" fmla="*/ 3 w 16"/>
              <a:gd name="T27" fmla="*/ 20 h 25"/>
              <a:gd name="T28" fmla="*/ 4 w 16"/>
              <a:gd name="T29" fmla="*/ 22 h 25"/>
              <a:gd name="T30" fmla="*/ 8 w 16"/>
              <a:gd name="T31" fmla="*/ 23 h 25"/>
              <a:gd name="T32" fmla="*/ 15 w 16"/>
              <a:gd name="T33" fmla="*/ 24 h 25"/>
              <a:gd name="T34" fmla="*/ 15 w 16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18" name="Freeform 462"/>
          <p:cNvSpPr>
            <a:spLocks/>
          </p:cNvSpPr>
          <p:nvPr/>
        </p:nvSpPr>
        <p:spPr bwMode="auto">
          <a:xfrm>
            <a:off x="7459663" y="4016375"/>
            <a:ext cx="52387" cy="38100"/>
          </a:xfrm>
          <a:custGeom>
            <a:avLst/>
            <a:gdLst>
              <a:gd name="T0" fmla="*/ 14 w 38"/>
              <a:gd name="T1" fmla="*/ 0 h 25"/>
              <a:gd name="T2" fmla="*/ 8 w 38"/>
              <a:gd name="T3" fmla="*/ 2 h 25"/>
              <a:gd name="T4" fmla="*/ 4 w 38"/>
              <a:gd name="T5" fmla="*/ 3 h 25"/>
              <a:gd name="T6" fmla="*/ 3 w 38"/>
              <a:gd name="T7" fmla="*/ 4 h 25"/>
              <a:gd name="T8" fmla="*/ 1 w 38"/>
              <a:gd name="T9" fmla="*/ 7 h 25"/>
              <a:gd name="T10" fmla="*/ 1 w 38"/>
              <a:gd name="T11" fmla="*/ 8 h 25"/>
              <a:gd name="T12" fmla="*/ 0 w 38"/>
              <a:gd name="T13" fmla="*/ 10 h 25"/>
              <a:gd name="T14" fmla="*/ 0 w 38"/>
              <a:gd name="T15" fmla="*/ 11 h 25"/>
              <a:gd name="T16" fmla="*/ 0 w 38"/>
              <a:gd name="T17" fmla="*/ 13 h 25"/>
              <a:gd name="T18" fmla="*/ 0 w 38"/>
              <a:gd name="T19" fmla="*/ 14 h 25"/>
              <a:gd name="T20" fmla="*/ 0 w 38"/>
              <a:gd name="T21" fmla="*/ 15 h 25"/>
              <a:gd name="T22" fmla="*/ 1 w 38"/>
              <a:gd name="T23" fmla="*/ 16 h 25"/>
              <a:gd name="T24" fmla="*/ 1 w 38"/>
              <a:gd name="T25" fmla="*/ 19 h 25"/>
              <a:gd name="T26" fmla="*/ 3 w 38"/>
              <a:gd name="T27" fmla="*/ 20 h 25"/>
              <a:gd name="T28" fmla="*/ 4 w 38"/>
              <a:gd name="T29" fmla="*/ 22 h 25"/>
              <a:gd name="T30" fmla="*/ 8 w 38"/>
              <a:gd name="T31" fmla="*/ 23 h 25"/>
              <a:gd name="T32" fmla="*/ 14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4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4" y="0"/>
                </a:moveTo>
                <a:lnTo>
                  <a:pt x="8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8" y="23"/>
                </a:lnTo>
                <a:lnTo>
                  <a:pt x="14" y="24"/>
                </a:lnTo>
                <a:lnTo>
                  <a:pt x="37" y="24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19" name="Freeform 463"/>
          <p:cNvSpPr>
            <a:spLocks/>
          </p:cNvSpPr>
          <p:nvPr/>
        </p:nvSpPr>
        <p:spPr bwMode="auto">
          <a:xfrm>
            <a:off x="7489825" y="4016375"/>
            <a:ext cx="22225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4 w 15"/>
              <a:gd name="T5" fmla="*/ 3 h 25"/>
              <a:gd name="T6" fmla="*/ 3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0 w 15"/>
              <a:gd name="T15" fmla="*/ 11 h 25"/>
              <a:gd name="T16" fmla="*/ 0 w 15"/>
              <a:gd name="T17" fmla="*/ 13 h 25"/>
              <a:gd name="T18" fmla="*/ 0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3 w 15"/>
              <a:gd name="T27" fmla="*/ 20 h 25"/>
              <a:gd name="T28" fmla="*/ 4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20" name="Freeform 464"/>
          <p:cNvSpPr>
            <a:spLocks/>
          </p:cNvSpPr>
          <p:nvPr/>
        </p:nvSpPr>
        <p:spPr bwMode="auto">
          <a:xfrm>
            <a:off x="7489825" y="4016375"/>
            <a:ext cx="22225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4 w 15"/>
              <a:gd name="T5" fmla="*/ 3 h 25"/>
              <a:gd name="T6" fmla="*/ 3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0 w 15"/>
              <a:gd name="T15" fmla="*/ 11 h 25"/>
              <a:gd name="T16" fmla="*/ 0 w 15"/>
              <a:gd name="T17" fmla="*/ 13 h 25"/>
              <a:gd name="T18" fmla="*/ 0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3 w 15"/>
              <a:gd name="T27" fmla="*/ 20 h 25"/>
              <a:gd name="T28" fmla="*/ 4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21" name="Freeform 465"/>
          <p:cNvSpPr>
            <a:spLocks/>
          </p:cNvSpPr>
          <p:nvPr/>
        </p:nvSpPr>
        <p:spPr bwMode="auto">
          <a:xfrm>
            <a:off x="7489825" y="4016375"/>
            <a:ext cx="22225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4 w 15"/>
              <a:gd name="T5" fmla="*/ 3 h 25"/>
              <a:gd name="T6" fmla="*/ 3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0 w 15"/>
              <a:gd name="T15" fmla="*/ 11 h 25"/>
              <a:gd name="T16" fmla="*/ 0 w 15"/>
              <a:gd name="T17" fmla="*/ 13 h 25"/>
              <a:gd name="T18" fmla="*/ 0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3 w 15"/>
              <a:gd name="T27" fmla="*/ 20 h 25"/>
              <a:gd name="T28" fmla="*/ 4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22" name="Freeform 466"/>
          <p:cNvSpPr>
            <a:spLocks/>
          </p:cNvSpPr>
          <p:nvPr/>
        </p:nvSpPr>
        <p:spPr bwMode="auto">
          <a:xfrm>
            <a:off x="7489825" y="4016375"/>
            <a:ext cx="52388" cy="38100"/>
          </a:xfrm>
          <a:custGeom>
            <a:avLst/>
            <a:gdLst>
              <a:gd name="T0" fmla="*/ 14 w 38"/>
              <a:gd name="T1" fmla="*/ 0 h 25"/>
              <a:gd name="T2" fmla="*/ 8 w 38"/>
              <a:gd name="T3" fmla="*/ 2 h 25"/>
              <a:gd name="T4" fmla="*/ 4 w 38"/>
              <a:gd name="T5" fmla="*/ 3 h 25"/>
              <a:gd name="T6" fmla="*/ 3 w 38"/>
              <a:gd name="T7" fmla="*/ 4 h 25"/>
              <a:gd name="T8" fmla="*/ 1 w 38"/>
              <a:gd name="T9" fmla="*/ 7 h 25"/>
              <a:gd name="T10" fmla="*/ 1 w 38"/>
              <a:gd name="T11" fmla="*/ 8 h 25"/>
              <a:gd name="T12" fmla="*/ 1 w 38"/>
              <a:gd name="T13" fmla="*/ 10 h 25"/>
              <a:gd name="T14" fmla="*/ 0 w 38"/>
              <a:gd name="T15" fmla="*/ 11 h 25"/>
              <a:gd name="T16" fmla="*/ 0 w 38"/>
              <a:gd name="T17" fmla="*/ 13 h 25"/>
              <a:gd name="T18" fmla="*/ 0 w 38"/>
              <a:gd name="T19" fmla="*/ 14 h 25"/>
              <a:gd name="T20" fmla="*/ 1 w 38"/>
              <a:gd name="T21" fmla="*/ 15 h 25"/>
              <a:gd name="T22" fmla="*/ 1 w 38"/>
              <a:gd name="T23" fmla="*/ 16 h 25"/>
              <a:gd name="T24" fmla="*/ 1 w 38"/>
              <a:gd name="T25" fmla="*/ 19 h 25"/>
              <a:gd name="T26" fmla="*/ 3 w 38"/>
              <a:gd name="T27" fmla="*/ 20 h 25"/>
              <a:gd name="T28" fmla="*/ 4 w 38"/>
              <a:gd name="T29" fmla="*/ 22 h 25"/>
              <a:gd name="T30" fmla="*/ 8 w 38"/>
              <a:gd name="T31" fmla="*/ 23 h 25"/>
              <a:gd name="T32" fmla="*/ 14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4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4" y="0"/>
                </a:moveTo>
                <a:lnTo>
                  <a:pt x="8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8" y="23"/>
                </a:lnTo>
                <a:lnTo>
                  <a:pt x="14" y="24"/>
                </a:lnTo>
                <a:lnTo>
                  <a:pt x="37" y="24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23" name="Freeform 467"/>
          <p:cNvSpPr>
            <a:spLocks/>
          </p:cNvSpPr>
          <p:nvPr/>
        </p:nvSpPr>
        <p:spPr bwMode="auto">
          <a:xfrm>
            <a:off x="7521575" y="4016375"/>
            <a:ext cx="20638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0 w 15"/>
              <a:gd name="T15" fmla="*/ 11 h 25"/>
              <a:gd name="T16" fmla="*/ 0 w 15"/>
              <a:gd name="T17" fmla="*/ 13 h 25"/>
              <a:gd name="T18" fmla="*/ 0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24" name="Freeform 468"/>
          <p:cNvSpPr>
            <a:spLocks/>
          </p:cNvSpPr>
          <p:nvPr/>
        </p:nvSpPr>
        <p:spPr bwMode="auto">
          <a:xfrm>
            <a:off x="7521575" y="4016375"/>
            <a:ext cx="20638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0 w 15"/>
              <a:gd name="T15" fmla="*/ 11 h 25"/>
              <a:gd name="T16" fmla="*/ 0 w 15"/>
              <a:gd name="T17" fmla="*/ 13 h 25"/>
              <a:gd name="T18" fmla="*/ 0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25" name="Freeform 469"/>
          <p:cNvSpPr>
            <a:spLocks/>
          </p:cNvSpPr>
          <p:nvPr/>
        </p:nvSpPr>
        <p:spPr bwMode="auto">
          <a:xfrm>
            <a:off x="7521575" y="4016375"/>
            <a:ext cx="20638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0 w 15"/>
              <a:gd name="T15" fmla="*/ 11 h 25"/>
              <a:gd name="T16" fmla="*/ 0 w 15"/>
              <a:gd name="T17" fmla="*/ 13 h 25"/>
              <a:gd name="T18" fmla="*/ 0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26" name="Freeform 470"/>
          <p:cNvSpPr>
            <a:spLocks/>
          </p:cNvSpPr>
          <p:nvPr/>
        </p:nvSpPr>
        <p:spPr bwMode="auto">
          <a:xfrm>
            <a:off x="7521575" y="4016375"/>
            <a:ext cx="20638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0 w 15"/>
              <a:gd name="T15" fmla="*/ 11 h 25"/>
              <a:gd name="T16" fmla="*/ 0 w 15"/>
              <a:gd name="T17" fmla="*/ 13 h 25"/>
              <a:gd name="T18" fmla="*/ 0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27" name="Freeform 471"/>
          <p:cNvSpPr>
            <a:spLocks/>
          </p:cNvSpPr>
          <p:nvPr/>
        </p:nvSpPr>
        <p:spPr bwMode="auto">
          <a:xfrm>
            <a:off x="7521575" y="4016375"/>
            <a:ext cx="20638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0 w 15"/>
              <a:gd name="T15" fmla="*/ 11 h 25"/>
              <a:gd name="T16" fmla="*/ 0 w 15"/>
              <a:gd name="T17" fmla="*/ 13 h 25"/>
              <a:gd name="T18" fmla="*/ 0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28" name="Freeform 472"/>
          <p:cNvSpPr>
            <a:spLocks/>
          </p:cNvSpPr>
          <p:nvPr/>
        </p:nvSpPr>
        <p:spPr bwMode="auto">
          <a:xfrm>
            <a:off x="7521575" y="4016375"/>
            <a:ext cx="20638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0 w 15"/>
              <a:gd name="T15" fmla="*/ 11 h 25"/>
              <a:gd name="T16" fmla="*/ 0 w 15"/>
              <a:gd name="T17" fmla="*/ 13 h 25"/>
              <a:gd name="T18" fmla="*/ 0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29" name="Freeform 473"/>
          <p:cNvSpPr>
            <a:spLocks/>
          </p:cNvSpPr>
          <p:nvPr/>
        </p:nvSpPr>
        <p:spPr bwMode="auto">
          <a:xfrm>
            <a:off x="7521575" y="4016375"/>
            <a:ext cx="20638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0 w 15"/>
              <a:gd name="T15" fmla="*/ 11 h 25"/>
              <a:gd name="T16" fmla="*/ 0 w 15"/>
              <a:gd name="T17" fmla="*/ 13 h 25"/>
              <a:gd name="T18" fmla="*/ 0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30" name="Freeform 474"/>
          <p:cNvSpPr>
            <a:spLocks/>
          </p:cNvSpPr>
          <p:nvPr/>
        </p:nvSpPr>
        <p:spPr bwMode="auto">
          <a:xfrm>
            <a:off x="7521575" y="4016375"/>
            <a:ext cx="20638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0 w 15"/>
              <a:gd name="T15" fmla="*/ 11 h 25"/>
              <a:gd name="T16" fmla="*/ 0 w 15"/>
              <a:gd name="T17" fmla="*/ 13 h 25"/>
              <a:gd name="T18" fmla="*/ 0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31" name="Freeform 475"/>
          <p:cNvSpPr>
            <a:spLocks/>
          </p:cNvSpPr>
          <p:nvPr/>
        </p:nvSpPr>
        <p:spPr bwMode="auto">
          <a:xfrm>
            <a:off x="7521575" y="4016375"/>
            <a:ext cx="20638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0 w 15"/>
              <a:gd name="T15" fmla="*/ 11 h 25"/>
              <a:gd name="T16" fmla="*/ 0 w 15"/>
              <a:gd name="T17" fmla="*/ 13 h 25"/>
              <a:gd name="T18" fmla="*/ 0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32" name="Freeform 476"/>
          <p:cNvSpPr>
            <a:spLocks/>
          </p:cNvSpPr>
          <p:nvPr/>
        </p:nvSpPr>
        <p:spPr bwMode="auto">
          <a:xfrm>
            <a:off x="7521575" y="4016375"/>
            <a:ext cx="20638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0 w 15"/>
              <a:gd name="T15" fmla="*/ 11 h 25"/>
              <a:gd name="T16" fmla="*/ 0 w 15"/>
              <a:gd name="T17" fmla="*/ 13 h 25"/>
              <a:gd name="T18" fmla="*/ 0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33" name="Freeform 477"/>
          <p:cNvSpPr>
            <a:spLocks/>
          </p:cNvSpPr>
          <p:nvPr/>
        </p:nvSpPr>
        <p:spPr bwMode="auto">
          <a:xfrm>
            <a:off x="7521575" y="4016375"/>
            <a:ext cx="20638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0 w 15"/>
              <a:gd name="T15" fmla="*/ 11 h 25"/>
              <a:gd name="T16" fmla="*/ 0 w 15"/>
              <a:gd name="T17" fmla="*/ 13 h 25"/>
              <a:gd name="T18" fmla="*/ 0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34" name="Freeform 478"/>
          <p:cNvSpPr>
            <a:spLocks/>
          </p:cNvSpPr>
          <p:nvPr/>
        </p:nvSpPr>
        <p:spPr bwMode="auto">
          <a:xfrm>
            <a:off x="7521575" y="4016375"/>
            <a:ext cx="53975" cy="38100"/>
          </a:xfrm>
          <a:custGeom>
            <a:avLst/>
            <a:gdLst>
              <a:gd name="T0" fmla="*/ 14 w 39"/>
              <a:gd name="T1" fmla="*/ 0 h 25"/>
              <a:gd name="T2" fmla="*/ 8 w 39"/>
              <a:gd name="T3" fmla="*/ 2 h 25"/>
              <a:gd name="T4" fmla="*/ 5 w 39"/>
              <a:gd name="T5" fmla="*/ 3 h 25"/>
              <a:gd name="T6" fmla="*/ 4 w 39"/>
              <a:gd name="T7" fmla="*/ 4 h 25"/>
              <a:gd name="T8" fmla="*/ 1 w 39"/>
              <a:gd name="T9" fmla="*/ 7 h 25"/>
              <a:gd name="T10" fmla="*/ 1 w 39"/>
              <a:gd name="T11" fmla="*/ 8 h 25"/>
              <a:gd name="T12" fmla="*/ 1 w 39"/>
              <a:gd name="T13" fmla="*/ 10 h 25"/>
              <a:gd name="T14" fmla="*/ 0 w 39"/>
              <a:gd name="T15" fmla="*/ 11 h 25"/>
              <a:gd name="T16" fmla="*/ 0 w 39"/>
              <a:gd name="T17" fmla="*/ 13 h 25"/>
              <a:gd name="T18" fmla="*/ 0 w 39"/>
              <a:gd name="T19" fmla="*/ 14 h 25"/>
              <a:gd name="T20" fmla="*/ 1 w 39"/>
              <a:gd name="T21" fmla="*/ 15 h 25"/>
              <a:gd name="T22" fmla="*/ 1 w 39"/>
              <a:gd name="T23" fmla="*/ 16 h 25"/>
              <a:gd name="T24" fmla="*/ 1 w 39"/>
              <a:gd name="T25" fmla="*/ 19 h 25"/>
              <a:gd name="T26" fmla="*/ 4 w 39"/>
              <a:gd name="T27" fmla="*/ 20 h 25"/>
              <a:gd name="T28" fmla="*/ 5 w 39"/>
              <a:gd name="T29" fmla="*/ 22 h 25"/>
              <a:gd name="T30" fmla="*/ 8 w 39"/>
              <a:gd name="T31" fmla="*/ 23 h 25"/>
              <a:gd name="T32" fmla="*/ 14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4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38" y="24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35" name="Freeform 479"/>
          <p:cNvSpPr>
            <a:spLocks/>
          </p:cNvSpPr>
          <p:nvPr/>
        </p:nvSpPr>
        <p:spPr bwMode="auto">
          <a:xfrm>
            <a:off x="7553325" y="4016375"/>
            <a:ext cx="22225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2 h 25"/>
              <a:gd name="T4" fmla="*/ 4 w 16"/>
              <a:gd name="T5" fmla="*/ 3 h 25"/>
              <a:gd name="T6" fmla="*/ 4 w 16"/>
              <a:gd name="T7" fmla="*/ 4 h 25"/>
              <a:gd name="T8" fmla="*/ 3 w 16"/>
              <a:gd name="T9" fmla="*/ 7 h 25"/>
              <a:gd name="T10" fmla="*/ 1 w 16"/>
              <a:gd name="T11" fmla="*/ 8 h 25"/>
              <a:gd name="T12" fmla="*/ 1 w 16"/>
              <a:gd name="T13" fmla="*/ 10 h 25"/>
              <a:gd name="T14" fmla="*/ 1 w 16"/>
              <a:gd name="T15" fmla="*/ 11 h 25"/>
              <a:gd name="T16" fmla="*/ 0 w 16"/>
              <a:gd name="T17" fmla="*/ 13 h 25"/>
              <a:gd name="T18" fmla="*/ 1 w 16"/>
              <a:gd name="T19" fmla="*/ 14 h 25"/>
              <a:gd name="T20" fmla="*/ 1 w 16"/>
              <a:gd name="T21" fmla="*/ 15 h 25"/>
              <a:gd name="T22" fmla="*/ 1 w 16"/>
              <a:gd name="T23" fmla="*/ 16 h 25"/>
              <a:gd name="T24" fmla="*/ 3 w 16"/>
              <a:gd name="T25" fmla="*/ 19 h 25"/>
              <a:gd name="T26" fmla="*/ 4 w 16"/>
              <a:gd name="T27" fmla="*/ 20 h 25"/>
              <a:gd name="T28" fmla="*/ 4 w 16"/>
              <a:gd name="T29" fmla="*/ 22 h 25"/>
              <a:gd name="T30" fmla="*/ 8 w 16"/>
              <a:gd name="T31" fmla="*/ 23 h 25"/>
              <a:gd name="T32" fmla="*/ 15 w 16"/>
              <a:gd name="T33" fmla="*/ 24 h 25"/>
              <a:gd name="T34" fmla="*/ 15 w 16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2"/>
                </a:lnTo>
                <a:lnTo>
                  <a:pt x="4" y="3"/>
                </a:lnTo>
                <a:lnTo>
                  <a:pt x="4" y="4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6"/>
                </a:lnTo>
                <a:lnTo>
                  <a:pt x="3" y="19"/>
                </a:lnTo>
                <a:lnTo>
                  <a:pt x="4" y="20"/>
                </a:lnTo>
                <a:lnTo>
                  <a:pt x="4" y="22"/>
                </a:lnTo>
                <a:lnTo>
                  <a:pt x="8" y="23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36" name="Freeform 480"/>
          <p:cNvSpPr>
            <a:spLocks/>
          </p:cNvSpPr>
          <p:nvPr/>
        </p:nvSpPr>
        <p:spPr bwMode="auto">
          <a:xfrm>
            <a:off x="7553325" y="4016375"/>
            <a:ext cx="52388" cy="38100"/>
          </a:xfrm>
          <a:custGeom>
            <a:avLst/>
            <a:gdLst>
              <a:gd name="T0" fmla="*/ 14 w 39"/>
              <a:gd name="T1" fmla="*/ 0 h 25"/>
              <a:gd name="T2" fmla="*/ 8 w 39"/>
              <a:gd name="T3" fmla="*/ 2 h 25"/>
              <a:gd name="T4" fmla="*/ 4 w 39"/>
              <a:gd name="T5" fmla="*/ 3 h 25"/>
              <a:gd name="T6" fmla="*/ 4 w 39"/>
              <a:gd name="T7" fmla="*/ 4 h 25"/>
              <a:gd name="T8" fmla="*/ 3 w 39"/>
              <a:gd name="T9" fmla="*/ 7 h 25"/>
              <a:gd name="T10" fmla="*/ 1 w 39"/>
              <a:gd name="T11" fmla="*/ 8 h 25"/>
              <a:gd name="T12" fmla="*/ 1 w 39"/>
              <a:gd name="T13" fmla="*/ 10 h 25"/>
              <a:gd name="T14" fmla="*/ 1 w 39"/>
              <a:gd name="T15" fmla="*/ 11 h 25"/>
              <a:gd name="T16" fmla="*/ 0 w 39"/>
              <a:gd name="T17" fmla="*/ 13 h 25"/>
              <a:gd name="T18" fmla="*/ 1 w 39"/>
              <a:gd name="T19" fmla="*/ 14 h 25"/>
              <a:gd name="T20" fmla="*/ 1 w 39"/>
              <a:gd name="T21" fmla="*/ 15 h 25"/>
              <a:gd name="T22" fmla="*/ 1 w 39"/>
              <a:gd name="T23" fmla="*/ 16 h 25"/>
              <a:gd name="T24" fmla="*/ 3 w 39"/>
              <a:gd name="T25" fmla="*/ 19 h 25"/>
              <a:gd name="T26" fmla="*/ 4 w 39"/>
              <a:gd name="T27" fmla="*/ 20 h 25"/>
              <a:gd name="T28" fmla="*/ 4 w 39"/>
              <a:gd name="T29" fmla="*/ 22 h 25"/>
              <a:gd name="T30" fmla="*/ 8 w 39"/>
              <a:gd name="T31" fmla="*/ 23 h 25"/>
              <a:gd name="T32" fmla="*/ 14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4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4" y="0"/>
                </a:moveTo>
                <a:lnTo>
                  <a:pt x="8" y="2"/>
                </a:lnTo>
                <a:lnTo>
                  <a:pt x="4" y="3"/>
                </a:lnTo>
                <a:lnTo>
                  <a:pt x="4" y="4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6"/>
                </a:lnTo>
                <a:lnTo>
                  <a:pt x="3" y="19"/>
                </a:lnTo>
                <a:lnTo>
                  <a:pt x="4" y="20"/>
                </a:lnTo>
                <a:lnTo>
                  <a:pt x="4" y="22"/>
                </a:lnTo>
                <a:lnTo>
                  <a:pt x="8" y="23"/>
                </a:lnTo>
                <a:lnTo>
                  <a:pt x="14" y="24"/>
                </a:lnTo>
                <a:lnTo>
                  <a:pt x="38" y="24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37" name="Freeform 481"/>
          <p:cNvSpPr>
            <a:spLocks/>
          </p:cNvSpPr>
          <p:nvPr/>
        </p:nvSpPr>
        <p:spPr bwMode="auto">
          <a:xfrm>
            <a:off x="7586663" y="4016375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1 w 15"/>
              <a:gd name="T15" fmla="*/ 11 h 25"/>
              <a:gd name="T16" fmla="*/ 0 w 15"/>
              <a:gd name="T17" fmla="*/ 13 h 25"/>
              <a:gd name="T18" fmla="*/ 1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38" name="Freeform 482"/>
          <p:cNvSpPr>
            <a:spLocks/>
          </p:cNvSpPr>
          <p:nvPr/>
        </p:nvSpPr>
        <p:spPr bwMode="auto">
          <a:xfrm>
            <a:off x="7586663" y="4016375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1 w 15"/>
              <a:gd name="T15" fmla="*/ 11 h 25"/>
              <a:gd name="T16" fmla="*/ 0 w 15"/>
              <a:gd name="T17" fmla="*/ 13 h 25"/>
              <a:gd name="T18" fmla="*/ 1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39" name="Freeform 483"/>
          <p:cNvSpPr>
            <a:spLocks/>
          </p:cNvSpPr>
          <p:nvPr/>
        </p:nvSpPr>
        <p:spPr bwMode="auto">
          <a:xfrm>
            <a:off x="7586663" y="4016375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1 w 15"/>
              <a:gd name="T15" fmla="*/ 11 h 25"/>
              <a:gd name="T16" fmla="*/ 0 w 15"/>
              <a:gd name="T17" fmla="*/ 13 h 25"/>
              <a:gd name="T18" fmla="*/ 1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40" name="Freeform 484"/>
          <p:cNvSpPr>
            <a:spLocks/>
          </p:cNvSpPr>
          <p:nvPr/>
        </p:nvSpPr>
        <p:spPr bwMode="auto">
          <a:xfrm>
            <a:off x="7586663" y="4016375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1 w 15"/>
              <a:gd name="T15" fmla="*/ 11 h 25"/>
              <a:gd name="T16" fmla="*/ 0 w 15"/>
              <a:gd name="T17" fmla="*/ 13 h 25"/>
              <a:gd name="T18" fmla="*/ 1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41" name="Freeform 485"/>
          <p:cNvSpPr>
            <a:spLocks/>
          </p:cNvSpPr>
          <p:nvPr/>
        </p:nvSpPr>
        <p:spPr bwMode="auto">
          <a:xfrm>
            <a:off x="7586663" y="4016375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1 w 15"/>
              <a:gd name="T15" fmla="*/ 11 h 25"/>
              <a:gd name="T16" fmla="*/ 0 w 15"/>
              <a:gd name="T17" fmla="*/ 13 h 25"/>
              <a:gd name="T18" fmla="*/ 1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42" name="Freeform 486"/>
          <p:cNvSpPr>
            <a:spLocks/>
          </p:cNvSpPr>
          <p:nvPr/>
        </p:nvSpPr>
        <p:spPr bwMode="auto">
          <a:xfrm>
            <a:off x="7586663" y="4016375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1 w 15"/>
              <a:gd name="T15" fmla="*/ 11 h 25"/>
              <a:gd name="T16" fmla="*/ 0 w 15"/>
              <a:gd name="T17" fmla="*/ 13 h 25"/>
              <a:gd name="T18" fmla="*/ 1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43" name="Freeform 487"/>
          <p:cNvSpPr>
            <a:spLocks/>
          </p:cNvSpPr>
          <p:nvPr/>
        </p:nvSpPr>
        <p:spPr bwMode="auto">
          <a:xfrm>
            <a:off x="7586663" y="4016375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2 h 25"/>
              <a:gd name="T4" fmla="*/ 5 w 15"/>
              <a:gd name="T5" fmla="*/ 3 h 25"/>
              <a:gd name="T6" fmla="*/ 4 w 15"/>
              <a:gd name="T7" fmla="*/ 4 h 25"/>
              <a:gd name="T8" fmla="*/ 1 w 15"/>
              <a:gd name="T9" fmla="*/ 7 h 25"/>
              <a:gd name="T10" fmla="*/ 1 w 15"/>
              <a:gd name="T11" fmla="*/ 8 h 25"/>
              <a:gd name="T12" fmla="*/ 1 w 15"/>
              <a:gd name="T13" fmla="*/ 10 h 25"/>
              <a:gd name="T14" fmla="*/ 1 w 15"/>
              <a:gd name="T15" fmla="*/ 11 h 25"/>
              <a:gd name="T16" fmla="*/ 0 w 15"/>
              <a:gd name="T17" fmla="*/ 13 h 25"/>
              <a:gd name="T18" fmla="*/ 1 w 15"/>
              <a:gd name="T19" fmla="*/ 14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4 w 15"/>
              <a:gd name="T27" fmla="*/ 20 h 25"/>
              <a:gd name="T28" fmla="*/ 5 w 15"/>
              <a:gd name="T29" fmla="*/ 22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44" name="Freeform 488"/>
          <p:cNvSpPr>
            <a:spLocks/>
          </p:cNvSpPr>
          <p:nvPr/>
        </p:nvSpPr>
        <p:spPr bwMode="auto">
          <a:xfrm>
            <a:off x="7586663" y="4016375"/>
            <a:ext cx="52387" cy="38100"/>
          </a:xfrm>
          <a:custGeom>
            <a:avLst/>
            <a:gdLst>
              <a:gd name="T0" fmla="*/ 14 w 38"/>
              <a:gd name="T1" fmla="*/ 0 h 25"/>
              <a:gd name="T2" fmla="*/ 8 w 38"/>
              <a:gd name="T3" fmla="*/ 2 h 25"/>
              <a:gd name="T4" fmla="*/ 5 w 38"/>
              <a:gd name="T5" fmla="*/ 3 h 25"/>
              <a:gd name="T6" fmla="*/ 4 w 38"/>
              <a:gd name="T7" fmla="*/ 4 h 25"/>
              <a:gd name="T8" fmla="*/ 1 w 38"/>
              <a:gd name="T9" fmla="*/ 7 h 25"/>
              <a:gd name="T10" fmla="*/ 1 w 38"/>
              <a:gd name="T11" fmla="*/ 8 h 25"/>
              <a:gd name="T12" fmla="*/ 1 w 38"/>
              <a:gd name="T13" fmla="*/ 10 h 25"/>
              <a:gd name="T14" fmla="*/ 1 w 38"/>
              <a:gd name="T15" fmla="*/ 11 h 25"/>
              <a:gd name="T16" fmla="*/ 0 w 38"/>
              <a:gd name="T17" fmla="*/ 13 h 25"/>
              <a:gd name="T18" fmla="*/ 1 w 38"/>
              <a:gd name="T19" fmla="*/ 14 h 25"/>
              <a:gd name="T20" fmla="*/ 1 w 38"/>
              <a:gd name="T21" fmla="*/ 15 h 25"/>
              <a:gd name="T22" fmla="*/ 1 w 38"/>
              <a:gd name="T23" fmla="*/ 16 h 25"/>
              <a:gd name="T24" fmla="*/ 1 w 38"/>
              <a:gd name="T25" fmla="*/ 19 h 25"/>
              <a:gd name="T26" fmla="*/ 4 w 38"/>
              <a:gd name="T27" fmla="*/ 20 h 25"/>
              <a:gd name="T28" fmla="*/ 5 w 38"/>
              <a:gd name="T29" fmla="*/ 22 h 25"/>
              <a:gd name="T30" fmla="*/ 8 w 38"/>
              <a:gd name="T31" fmla="*/ 23 h 25"/>
              <a:gd name="T32" fmla="*/ 14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4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37" y="24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45" name="Freeform 489"/>
          <p:cNvSpPr>
            <a:spLocks/>
          </p:cNvSpPr>
          <p:nvPr/>
        </p:nvSpPr>
        <p:spPr bwMode="auto">
          <a:xfrm>
            <a:off x="7618413" y="4016375"/>
            <a:ext cx="20637" cy="38100"/>
          </a:xfrm>
          <a:custGeom>
            <a:avLst/>
            <a:gdLst>
              <a:gd name="T0" fmla="*/ 13 w 14"/>
              <a:gd name="T1" fmla="*/ 0 h 25"/>
              <a:gd name="T2" fmla="*/ 7 w 14"/>
              <a:gd name="T3" fmla="*/ 2 h 25"/>
              <a:gd name="T4" fmla="*/ 4 w 14"/>
              <a:gd name="T5" fmla="*/ 3 h 25"/>
              <a:gd name="T6" fmla="*/ 3 w 14"/>
              <a:gd name="T7" fmla="*/ 4 h 25"/>
              <a:gd name="T8" fmla="*/ 1 w 14"/>
              <a:gd name="T9" fmla="*/ 7 h 25"/>
              <a:gd name="T10" fmla="*/ 0 w 14"/>
              <a:gd name="T11" fmla="*/ 8 h 25"/>
              <a:gd name="T12" fmla="*/ 0 w 14"/>
              <a:gd name="T13" fmla="*/ 10 h 25"/>
              <a:gd name="T14" fmla="*/ 0 w 14"/>
              <a:gd name="T15" fmla="*/ 11 h 25"/>
              <a:gd name="T16" fmla="*/ 0 w 14"/>
              <a:gd name="T17" fmla="*/ 13 h 25"/>
              <a:gd name="T18" fmla="*/ 0 w 14"/>
              <a:gd name="T19" fmla="*/ 14 h 25"/>
              <a:gd name="T20" fmla="*/ 0 w 14"/>
              <a:gd name="T21" fmla="*/ 15 h 25"/>
              <a:gd name="T22" fmla="*/ 0 w 14"/>
              <a:gd name="T23" fmla="*/ 16 h 25"/>
              <a:gd name="T24" fmla="*/ 1 w 14"/>
              <a:gd name="T25" fmla="*/ 19 h 25"/>
              <a:gd name="T26" fmla="*/ 3 w 14"/>
              <a:gd name="T27" fmla="*/ 20 h 25"/>
              <a:gd name="T28" fmla="*/ 4 w 14"/>
              <a:gd name="T29" fmla="*/ 22 h 25"/>
              <a:gd name="T30" fmla="*/ 7 w 14"/>
              <a:gd name="T31" fmla="*/ 23 h 25"/>
              <a:gd name="T32" fmla="*/ 13 w 14"/>
              <a:gd name="T33" fmla="*/ 24 h 25"/>
              <a:gd name="T34" fmla="*/ 13 w 14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5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4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46" name="Freeform 490"/>
          <p:cNvSpPr>
            <a:spLocks/>
          </p:cNvSpPr>
          <p:nvPr/>
        </p:nvSpPr>
        <p:spPr bwMode="auto">
          <a:xfrm>
            <a:off x="7618413" y="4016375"/>
            <a:ext cx="20637" cy="38100"/>
          </a:xfrm>
          <a:custGeom>
            <a:avLst/>
            <a:gdLst>
              <a:gd name="T0" fmla="*/ 13 w 14"/>
              <a:gd name="T1" fmla="*/ 0 h 25"/>
              <a:gd name="T2" fmla="*/ 7 w 14"/>
              <a:gd name="T3" fmla="*/ 2 h 25"/>
              <a:gd name="T4" fmla="*/ 4 w 14"/>
              <a:gd name="T5" fmla="*/ 3 h 25"/>
              <a:gd name="T6" fmla="*/ 3 w 14"/>
              <a:gd name="T7" fmla="*/ 4 h 25"/>
              <a:gd name="T8" fmla="*/ 1 w 14"/>
              <a:gd name="T9" fmla="*/ 7 h 25"/>
              <a:gd name="T10" fmla="*/ 0 w 14"/>
              <a:gd name="T11" fmla="*/ 8 h 25"/>
              <a:gd name="T12" fmla="*/ 0 w 14"/>
              <a:gd name="T13" fmla="*/ 10 h 25"/>
              <a:gd name="T14" fmla="*/ 0 w 14"/>
              <a:gd name="T15" fmla="*/ 11 h 25"/>
              <a:gd name="T16" fmla="*/ 0 w 14"/>
              <a:gd name="T17" fmla="*/ 13 h 25"/>
              <a:gd name="T18" fmla="*/ 0 w 14"/>
              <a:gd name="T19" fmla="*/ 14 h 25"/>
              <a:gd name="T20" fmla="*/ 0 w 14"/>
              <a:gd name="T21" fmla="*/ 15 h 25"/>
              <a:gd name="T22" fmla="*/ 0 w 14"/>
              <a:gd name="T23" fmla="*/ 16 h 25"/>
              <a:gd name="T24" fmla="*/ 1 w 14"/>
              <a:gd name="T25" fmla="*/ 19 h 25"/>
              <a:gd name="T26" fmla="*/ 3 w 14"/>
              <a:gd name="T27" fmla="*/ 20 h 25"/>
              <a:gd name="T28" fmla="*/ 4 w 14"/>
              <a:gd name="T29" fmla="*/ 22 h 25"/>
              <a:gd name="T30" fmla="*/ 7 w 14"/>
              <a:gd name="T31" fmla="*/ 23 h 25"/>
              <a:gd name="T32" fmla="*/ 13 w 14"/>
              <a:gd name="T33" fmla="*/ 24 h 25"/>
              <a:gd name="T34" fmla="*/ 13 w 14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5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4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47" name="Freeform 491"/>
          <p:cNvSpPr>
            <a:spLocks/>
          </p:cNvSpPr>
          <p:nvPr/>
        </p:nvSpPr>
        <p:spPr bwMode="auto">
          <a:xfrm>
            <a:off x="7618413" y="4016375"/>
            <a:ext cx="20637" cy="38100"/>
          </a:xfrm>
          <a:custGeom>
            <a:avLst/>
            <a:gdLst>
              <a:gd name="T0" fmla="*/ 13 w 14"/>
              <a:gd name="T1" fmla="*/ 0 h 25"/>
              <a:gd name="T2" fmla="*/ 7 w 14"/>
              <a:gd name="T3" fmla="*/ 2 h 25"/>
              <a:gd name="T4" fmla="*/ 4 w 14"/>
              <a:gd name="T5" fmla="*/ 3 h 25"/>
              <a:gd name="T6" fmla="*/ 3 w 14"/>
              <a:gd name="T7" fmla="*/ 4 h 25"/>
              <a:gd name="T8" fmla="*/ 1 w 14"/>
              <a:gd name="T9" fmla="*/ 7 h 25"/>
              <a:gd name="T10" fmla="*/ 0 w 14"/>
              <a:gd name="T11" fmla="*/ 8 h 25"/>
              <a:gd name="T12" fmla="*/ 0 w 14"/>
              <a:gd name="T13" fmla="*/ 10 h 25"/>
              <a:gd name="T14" fmla="*/ 0 w 14"/>
              <a:gd name="T15" fmla="*/ 11 h 25"/>
              <a:gd name="T16" fmla="*/ 0 w 14"/>
              <a:gd name="T17" fmla="*/ 13 h 25"/>
              <a:gd name="T18" fmla="*/ 0 w 14"/>
              <a:gd name="T19" fmla="*/ 14 h 25"/>
              <a:gd name="T20" fmla="*/ 0 w 14"/>
              <a:gd name="T21" fmla="*/ 15 h 25"/>
              <a:gd name="T22" fmla="*/ 0 w 14"/>
              <a:gd name="T23" fmla="*/ 16 h 25"/>
              <a:gd name="T24" fmla="*/ 1 w 14"/>
              <a:gd name="T25" fmla="*/ 19 h 25"/>
              <a:gd name="T26" fmla="*/ 3 w 14"/>
              <a:gd name="T27" fmla="*/ 20 h 25"/>
              <a:gd name="T28" fmla="*/ 4 w 14"/>
              <a:gd name="T29" fmla="*/ 22 h 25"/>
              <a:gd name="T30" fmla="*/ 7 w 14"/>
              <a:gd name="T31" fmla="*/ 23 h 25"/>
              <a:gd name="T32" fmla="*/ 13 w 14"/>
              <a:gd name="T33" fmla="*/ 24 h 25"/>
              <a:gd name="T34" fmla="*/ 13 w 14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5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4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48" name="Freeform 492"/>
          <p:cNvSpPr>
            <a:spLocks/>
          </p:cNvSpPr>
          <p:nvPr/>
        </p:nvSpPr>
        <p:spPr bwMode="auto">
          <a:xfrm>
            <a:off x="7618413" y="4016375"/>
            <a:ext cx="20637" cy="38100"/>
          </a:xfrm>
          <a:custGeom>
            <a:avLst/>
            <a:gdLst>
              <a:gd name="T0" fmla="*/ 13 w 14"/>
              <a:gd name="T1" fmla="*/ 0 h 25"/>
              <a:gd name="T2" fmla="*/ 7 w 14"/>
              <a:gd name="T3" fmla="*/ 2 h 25"/>
              <a:gd name="T4" fmla="*/ 4 w 14"/>
              <a:gd name="T5" fmla="*/ 3 h 25"/>
              <a:gd name="T6" fmla="*/ 3 w 14"/>
              <a:gd name="T7" fmla="*/ 4 h 25"/>
              <a:gd name="T8" fmla="*/ 1 w 14"/>
              <a:gd name="T9" fmla="*/ 7 h 25"/>
              <a:gd name="T10" fmla="*/ 0 w 14"/>
              <a:gd name="T11" fmla="*/ 8 h 25"/>
              <a:gd name="T12" fmla="*/ 0 w 14"/>
              <a:gd name="T13" fmla="*/ 10 h 25"/>
              <a:gd name="T14" fmla="*/ 0 w 14"/>
              <a:gd name="T15" fmla="*/ 11 h 25"/>
              <a:gd name="T16" fmla="*/ 0 w 14"/>
              <a:gd name="T17" fmla="*/ 13 h 25"/>
              <a:gd name="T18" fmla="*/ 0 w 14"/>
              <a:gd name="T19" fmla="*/ 14 h 25"/>
              <a:gd name="T20" fmla="*/ 0 w 14"/>
              <a:gd name="T21" fmla="*/ 15 h 25"/>
              <a:gd name="T22" fmla="*/ 0 w 14"/>
              <a:gd name="T23" fmla="*/ 16 h 25"/>
              <a:gd name="T24" fmla="*/ 1 w 14"/>
              <a:gd name="T25" fmla="*/ 19 h 25"/>
              <a:gd name="T26" fmla="*/ 3 w 14"/>
              <a:gd name="T27" fmla="*/ 20 h 25"/>
              <a:gd name="T28" fmla="*/ 4 w 14"/>
              <a:gd name="T29" fmla="*/ 22 h 25"/>
              <a:gd name="T30" fmla="*/ 7 w 14"/>
              <a:gd name="T31" fmla="*/ 23 h 25"/>
              <a:gd name="T32" fmla="*/ 13 w 14"/>
              <a:gd name="T33" fmla="*/ 24 h 25"/>
              <a:gd name="T34" fmla="*/ 13 w 14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5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4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49" name="Freeform 493"/>
          <p:cNvSpPr>
            <a:spLocks/>
          </p:cNvSpPr>
          <p:nvPr/>
        </p:nvSpPr>
        <p:spPr bwMode="auto">
          <a:xfrm>
            <a:off x="7618413" y="4016375"/>
            <a:ext cx="20637" cy="38100"/>
          </a:xfrm>
          <a:custGeom>
            <a:avLst/>
            <a:gdLst>
              <a:gd name="T0" fmla="*/ 13 w 14"/>
              <a:gd name="T1" fmla="*/ 0 h 25"/>
              <a:gd name="T2" fmla="*/ 7 w 14"/>
              <a:gd name="T3" fmla="*/ 2 h 25"/>
              <a:gd name="T4" fmla="*/ 4 w 14"/>
              <a:gd name="T5" fmla="*/ 3 h 25"/>
              <a:gd name="T6" fmla="*/ 3 w 14"/>
              <a:gd name="T7" fmla="*/ 4 h 25"/>
              <a:gd name="T8" fmla="*/ 1 w 14"/>
              <a:gd name="T9" fmla="*/ 7 h 25"/>
              <a:gd name="T10" fmla="*/ 0 w 14"/>
              <a:gd name="T11" fmla="*/ 8 h 25"/>
              <a:gd name="T12" fmla="*/ 0 w 14"/>
              <a:gd name="T13" fmla="*/ 10 h 25"/>
              <a:gd name="T14" fmla="*/ 0 w 14"/>
              <a:gd name="T15" fmla="*/ 11 h 25"/>
              <a:gd name="T16" fmla="*/ 0 w 14"/>
              <a:gd name="T17" fmla="*/ 13 h 25"/>
              <a:gd name="T18" fmla="*/ 0 w 14"/>
              <a:gd name="T19" fmla="*/ 14 h 25"/>
              <a:gd name="T20" fmla="*/ 0 w 14"/>
              <a:gd name="T21" fmla="*/ 15 h 25"/>
              <a:gd name="T22" fmla="*/ 0 w 14"/>
              <a:gd name="T23" fmla="*/ 16 h 25"/>
              <a:gd name="T24" fmla="*/ 1 w 14"/>
              <a:gd name="T25" fmla="*/ 19 h 25"/>
              <a:gd name="T26" fmla="*/ 3 w 14"/>
              <a:gd name="T27" fmla="*/ 20 h 25"/>
              <a:gd name="T28" fmla="*/ 4 w 14"/>
              <a:gd name="T29" fmla="*/ 22 h 25"/>
              <a:gd name="T30" fmla="*/ 7 w 14"/>
              <a:gd name="T31" fmla="*/ 23 h 25"/>
              <a:gd name="T32" fmla="*/ 13 w 14"/>
              <a:gd name="T33" fmla="*/ 24 h 25"/>
              <a:gd name="T34" fmla="*/ 13 w 14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5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4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50" name="Freeform 494"/>
          <p:cNvSpPr>
            <a:spLocks/>
          </p:cNvSpPr>
          <p:nvPr/>
        </p:nvSpPr>
        <p:spPr bwMode="auto">
          <a:xfrm>
            <a:off x="7618413" y="4016375"/>
            <a:ext cx="49212" cy="38100"/>
          </a:xfrm>
          <a:custGeom>
            <a:avLst/>
            <a:gdLst>
              <a:gd name="T0" fmla="*/ 13 w 36"/>
              <a:gd name="T1" fmla="*/ 0 h 25"/>
              <a:gd name="T2" fmla="*/ 6 w 36"/>
              <a:gd name="T3" fmla="*/ 2 h 25"/>
              <a:gd name="T4" fmla="*/ 4 w 36"/>
              <a:gd name="T5" fmla="*/ 3 h 25"/>
              <a:gd name="T6" fmla="*/ 3 w 36"/>
              <a:gd name="T7" fmla="*/ 4 h 25"/>
              <a:gd name="T8" fmla="*/ 1 w 36"/>
              <a:gd name="T9" fmla="*/ 7 h 25"/>
              <a:gd name="T10" fmla="*/ 0 w 36"/>
              <a:gd name="T11" fmla="*/ 8 h 25"/>
              <a:gd name="T12" fmla="*/ 0 w 36"/>
              <a:gd name="T13" fmla="*/ 10 h 25"/>
              <a:gd name="T14" fmla="*/ 0 w 36"/>
              <a:gd name="T15" fmla="*/ 11 h 25"/>
              <a:gd name="T16" fmla="*/ 0 w 36"/>
              <a:gd name="T17" fmla="*/ 13 h 25"/>
              <a:gd name="T18" fmla="*/ 0 w 36"/>
              <a:gd name="T19" fmla="*/ 14 h 25"/>
              <a:gd name="T20" fmla="*/ 0 w 36"/>
              <a:gd name="T21" fmla="*/ 15 h 25"/>
              <a:gd name="T22" fmla="*/ 0 w 36"/>
              <a:gd name="T23" fmla="*/ 16 h 25"/>
              <a:gd name="T24" fmla="*/ 1 w 36"/>
              <a:gd name="T25" fmla="*/ 19 h 25"/>
              <a:gd name="T26" fmla="*/ 3 w 36"/>
              <a:gd name="T27" fmla="*/ 20 h 25"/>
              <a:gd name="T28" fmla="*/ 4 w 36"/>
              <a:gd name="T29" fmla="*/ 22 h 25"/>
              <a:gd name="T30" fmla="*/ 6 w 36"/>
              <a:gd name="T31" fmla="*/ 23 h 25"/>
              <a:gd name="T32" fmla="*/ 13 w 36"/>
              <a:gd name="T33" fmla="*/ 24 h 25"/>
              <a:gd name="T34" fmla="*/ 35 w 36"/>
              <a:gd name="T35" fmla="*/ 24 h 25"/>
              <a:gd name="T36" fmla="*/ 35 w 36"/>
              <a:gd name="T37" fmla="*/ 0 h 25"/>
              <a:gd name="T38" fmla="*/ 13 w 36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" h="25">
                <a:moveTo>
                  <a:pt x="13" y="0"/>
                </a:moveTo>
                <a:lnTo>
                  <a:pt x="6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3" y="24"/>
                </a:lnTo>
                <a:lnTo>
                  <a:pt x="35" y="24"/>
                </a:lnTo>
                <a:lnTo>
                  <a:pt x="35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51" name="Freeform 495"/>
          <p:cNvSpPr>
            <a:spLocks/>
          </p:cNvSpPr>
          <p:nvPr/>
        </p:nvSpPr>
        <p:spPr bwMode="auto">
          <a:xfrm>
            <a:off x="7648575" y="4016375"/>
            <a:ext cx="19050" cy="38100"/>
          </a:xfrm>
          <a:custGeom>
            <a:avLst/>
            <a:gdLst>
              <a:gd name="T0" fmla="*/ 13 w 14"/>
              <a:gd name="T1" fmla="*/ 0 h 25"/>
              <a:gd name="T2" fmla="*/ 7 w 14"/>
              <a:gd name="T3" fmla="*/ 2 h 25"/>
              <a:gd name="T4" fmla="*/ 4 w 14"/>
              <a:gd name="T5" fmla="*/ 3 h 25"/>
              <a:gd name="T6" fmla="*/ 3 w 14"/>
              <a:gd name="T7" fmla="*/ 4 h 25"/>
              <a:gd name="T8" fmla="*/ 1 w 14"/>
              <a:gd name="T9" fmla="*/ 7 h 25"/>
              <a:gd name="T10" fmla="*/ 0 w 14"/>
              <a:gd name="T11" fmla="*/ 8 h 25"/>
              <a:gd name="T12" fmla="*/ 0 w 14"/>
              <a:gd name="T13" fmla="*/ 10 h 25"/>
              <a:gd name="T14" fmla="*/ 0 w 14"/>
              <a:gd name="T15" fmla="*/ 11 h 25"/>
              <a:gd name="T16" fmla="*/ 0 w 14"/>
              <a:gd name="T17" fmla="*/ 13 h 25"/>
              <a:gd name="T18" fmla="*/ 0 w 14"/>
              <a:gd name="T19" fmla="*/ 14 h 25"/>
              <a:gd name="T20" fmla="*/ 0 w 14"/>
              <a:gd name="T21" fmla="*/ 15 h 25"/>
              <a:gd name="T22" fmla="*/ 0 w 14"/>
              <a:gd name="T23" fmla="*/ 16 h 25"/>
              <a:gd name="T24" fmla="*/ 1 w 14"/>
              <a:gd name="T25" fmla="*/ 19 h 25"/>
              <a:gd name="T26" fmla="*/ 3 w 14"/>
              <a:gd name="T27" fmla="*/ 20 h 25"/>
              <a:gd name="T28" fmla="*/ 4 w 14"/>
              <a:gd name="T29" fmla="*/ 22 h 25"/>
              <a:gd name="T30" fmla="*/ 7 w 14"/>
              <a:gd name="T31" fmla="*/ 23 h 25"/>
              <a:gd name="T32" fmla="*/ 13 w 14"/>
              <a:gd name="T33" fmla="*/ 24 h 25"/>
              <a:gd name="T34" fmla="*/ 13 w 14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5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4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52" name="Freeform 496"/>
          <p:cNvSpPr>
            <a:spLocks/>
          </p:cNvSpPr>
          <p:nvPr/>
        </p:nvSpPr>
        <p:spPr bwMode="auto">
          <a:xfrm>
            <a:off x="7648575" y="4016375"/>
            <a:ext cx="19050" cy="38100"/>
          </a:xfrm>
          <a:custGeom>
            <a:avLst/>
            <a:gdLst>
              <a:gd name="T0" fmla="*/ 13 w 14"/>
              <a:gd name="T1" fmla="*/ 0 h 25"/>
              <a:gd name="T2" fmla="*/ 7 w 14"/>
              <a:gd name="T3" fmla="*/ 2 h 25"/>
              <a:gd name="T4" fmla="*/ 4 w 14"/>
              <a:gd name="T5" fmla="*/ 3 h 25"/>
              <a:gd name="T6" fmla="*/ 3 w 14"/>
              <a:gd name="T7" fmla="*/ 4 h 25"/>
              <a:gd name="T8" fmla="*/ 1 w 14"/>
              <a:gd name="T9" fmla="*/ 7 h 25"/>
              <a:gd name="T10" fmla="*/ 0 w 14"/>
              <a:gd name="T11" fmla="*/ 8 h 25"/>
              <a:gd name="T12" fmla="*/ 0 w 14"/>
              <a:gd name="T13" fmla="*/ 10 h 25"/>
              <a:gd name="T14" fmla="*/ 0 w 14"/>
              <a:gd name="T15" fmla="*/ 11 h 25"/>
              <a:gd name="T16" fmla="*/ 0 w 14"/>
              <a:gd name="T17" fmla="*/ 13 h 25"/>
              <a:gd name="T18" fmla="*/ 0 w 14"/>
              <a:gd name="T19" fmla="*/ 14 h 25"/>
              <a:gd name="T20" fmla="*/ 0 w 14"/>
              <a:gd name="T21" fmla="*/ 15 h 25"/>
              <a:gd name="T22" fmla="*/ 0 w 14"/>
              <a:gd name="T23" fmla="*/ 16 h 25"/>
              <a:gd name="T24" fmla="*/ 1 w 14"/>
              <a:gd name="T25" fmla="*/ 19 h 25"/>
              <a:gd name="T26" fmla="*/ 3 w 14"/>
              <a:gd name="T27" fmla="*/ 20 h 25"/>
              <a:gd name="T28" fmla="*/ 4 w 14"/>
              <a:gd name="T29" fmla="*/ 22 h 25"/>
              <a:gd name="T30" fmla="*/ 7 w 14"/>
              <a:gd name="T31" fmla="*/ 23 h 25"/>
              <a:gd name="T32" fmla="*/ 13 w 14"/>
              <a:gd name="T33" fmla="*/ 24 h 25"/>
              <a:gd name="T34" fmla="*/ 13 w 14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5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4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53" name="Freeform 497"/>
          <p:cNvSpPr>
            <a:spLocks/>
          </p:cNvSpPr>
          <p:nvPr/>
        </p:nvSpPr>
        <p:spPr bwMode="auto">
          <a:xfrm>
            <a:off x="7648575" y="4016375"/>
            <a:ext cx="19050" cy="38100"/>
          </a:xfrm>
          <a:custGeom>
            <a:avLst/>
            <a:gdLst>
              <a:gd name="T0" fmla="*/ 13 w 14"/>
              <a:gd name="T1" fmla="*/ 0 h 25"/>
              <a:gd name="T2" fmla="*/ 7 w 14"/>
              <a:gd name="T3" fmla="*/ 2 h 25"/>
              <a:gd name="T4" fmla="*/ 4 w 14"/>
              <a:gd name="T5" fmla="*/ 3 h 25"/>
              <a:gd name="T6" fmla="*/ 3 w 14"/>
              <a:gd name="T7" fmla="*/ 4 h 25"/>
              <a:gd name="T8" fmla="*/ 1 w 14"/>
              <a:gd name="T9" fmla="*/ 7 h 25"/>
              <a:gd name="T10" fmla="*/ 0 w 14"/>
              <a:gd name="T11" fmla="*/ 8 h 25"/>
              <a:gd name="T12" fmla="*/ 0 w 14"/>
              <a:gd name="T13" fmla="*/ 10 h 25"/>
              <a:gd name="T14" fmla="*/ 0 w 14"/>
              <a:gd name="T15" fmla="*/ 11 h 25"/>
              <a:gd name="T16" fmla="*/ 0 w 14"/>
              <a:gd name="T17" fmla="*/ 13 h 25"/>
              <a:gd name="T18" fmla="*/ 0 w 14"/>
              <a:gd name="T19" fmla="*/ 14 h 25"/>
              <a:gd name="T20" fmla="*/ 0 w 14"/>
              <a:gd name="T21" fmla="*/ 15 h 25"/>
              <a:gd name="T22" fmla="*/ 0 w 14"/>
              <a:gd name="T23" fmla="*/ 16 h 25"/>
              <a:gd name="T24" fmla="*/ 1 w 14"/>
              <a:gd name="T25" fmla="*/ 19 h 25"/>
              <a:gd name="T26" fmla="*/ 3 w 14"/>
              <a:gd name="T27" fmla="*/ 20 h 25"/>
              <a:gd name="T28" fmla="*/ 4 w 14"/>
              <a:gd name="T29" fmla="*/ 22 h 25"/>
              <a:gd name="T30" fmla="*/ 7 w 14"/>
              <a:gd name="T31" fmla="*/ 23 h 25"/>
              <a:gd name="T32" fmla="*/ 13 w 14"/>
              <a:gd name="T33" fmla="*/ 24 h 25"/>
              <a:gd name="T34" fmla="*/ 13 w 14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5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4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54" name="Freeform 498"/>
          <p:cNvSpPr>
            <a:spLocks/>
          </p:cNvSpPr>
          <p:nvPr/>
        </p:nvSpPr>
        <p:spPr bwMode="auto">
          <a:xfrm>
            <a:off x="7648575" y="4016375"/>
            <a:ext cx="19050" cy="38100"/>
          </a:xfrm>
          <a:custGeom>
            <a:avLst/>
            <a:gdLst>
              <a:gd name="T0" fmla="*/ 13 w 14"/>
              <a:gd name="T1" fmla="*/ 0 h 25"/>
              <a:gd name="T2" fmla="*/ 7 w 14"/>
              <a:gd name="T3" fmla="*/ 2 h 25"/>
              <a:gd name="T4" fmla="*/ 4 w 14"/>
              <a:gd name="T5" fmla="*/ 3 h 25"/>
              <a:gd name="T6" fmla="*/ 3 w 14"/>
              <a:gd name="T7" fmla="*/ 4 h 25"/>
              <a:gd name="T8" fmla="*/ 1 w 14"/>
              <a:gd name="T9" fmla="*/ 7 h 25"/>
              <a:gd name="T10" fmla="*/ 0 w 14"/>
              <a:gd name="T11" fmla="*/ 8 h 25"/>
              <a:gd name="T12" fmla="*/ 0 w 14"/>
              <a:gd name="T13" fmla="*/ 10 h 25"/>
              <a:gd name="T14" fmla="*/ 0 w 14"/>
              <a:gd name="T15" fmla="*/ 11 h 25"/>
              <a:gd name="T16" fmla="*/ 0 w 14"/>
              <a:gd name="T17" fmla="*/ 13 h 25"/>
              <a:gd name="T18" fmla="*/ 0 w 14"/>
              <a:gd name="T19" fmla="*/ 14 h 25"/>
              <a:gd name="T20" fmla="*/ 0 w 14"/>
              <a:gd name="T21" fmla="*/ 15 h 25"/>
              <a:gd name="T22" fmla="*/ 0 w 14"/>
              <a:gd name="T23" fmla="*/ 16 h 25"/>
              <a:gd name="T24" fmla="*/ 1 w 14"/>
              <a:gd name="T25" fmla="*/ 19 h 25"/>
              <a:gd name="T26" fmla="*/ 3 w 14"/>
              <a:gd name="T27" fmla="*/ 20 h 25"/>
              <a:gd name="T28" fmla="*/ 4 w 14"/>
              <a:gd name="T29" fmla="*/ 22 h 25"/>
              <a:gd name="T30" fmla="*/ 7 w 14"/>
              <a:gd name="T31" fmla="*/ 23 h 25"/>
              <a:gd name="T32" fmla="*/ 13 w 14"/>
              <a:gd name="T33" fmla="*/ 24 h 25"/>
              <a:gd name="T34" fmla="*/ 13 w 14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5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4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55" name="Freeform 499"/>
          <p:cNvSpPr>
            <a:spLocks/>
          </p:cNvSpPr>
          <p:nvPr/>
        </p:nvSpPr>
        <p:spPr bwMode="auto">
          <a:xfrm>
            <a:off x="7648575" y="4016375"/>
            <a:ext cx="19050" cy="38100"/>
          </a:xfrm>
          <a:custGeom>
            <a:avLst/>
            <a:gdLst>
              <a:gd name="T0" fmla="*/ 13 w 14"/>
              <a:gd name="T1" fmla="*/ 0 h 25"/>
              <a:gd name="T2" fmla="*/ 7 w 14"/>
              <a:gd name="T3" fmla="*/ 2 h 25"/>
              <a:gd name="T4" fmla="*/ 4 w 14"/>
              <a:gd name="T5" fmla="*/ 3 h 25"/>
              <a:gd name="T6" fmla="*/ 3 w 14"/>
              <a:gd name="T7" fmla="*/ 4 h 25"/>
              <a:gd name="T8" fmla="*/ 1 w 14"/>
              <a:gd name="T9" fmla="*/ 7 h 25"/>
              <a:gd name="T10" fmla="*/ 0 w 14"/>
              <a:gd name="T11" fmla="*/ 8 h 25"/>
              <a:gd name="T12" fmla="*/ 0 w 14"/>
              <a:gd name="T13" fmla="*/ 10 h 25"/>
              <a:gd name="T14" fmla="*/ 0 w 14"/>
              <a:gd name="T15" fmla="*/ 11 h 25"/>
              <a:gd name="T16" fmla="*/ 0 w 14"/>
              <a:gd name="T17" fmla="*/ 13 h 25"/>
              <a:gd name="T18" fmla="*/ 0 w 14"/>
              <a:gd name="T19" fmla="*/ 14 h 25"/>
              <a:gd name="T20" fmla="*/ 0 w 14"/>
              <a:gd name="T21" fmla="*/ 15 h 25"/>
              <a:gd name="T22" fmla="*/ 0 w 14"/>
              <a:gd name="T23" fmla="*/ 16 h 25"/>
              <a:gd name="T24" fmla="*/ 1 w 14"/>
              <a:gd name="T25" fmla="*/ 19 h 25"/>
              <a:gd name="T26" fmla="*/ 3 w 14"/>
              <a:gd name="T27" fmla="*/ 20 h 25"/>
              <a:gd name="T28" fmla="*/ 4 w 14"/>
              <a:gd name="T29" fmla="*/ 22 h 25"/>
              <a:gd name="T30" fmla="*/ 7 w 14"/>
              <a:gd name="T31" fmla="*/ 23 h 25"/>
              <a:gd name="T32" fmla="*/ 13 w 14"/>
              <a:gd name="T33" fmla="*/ 24 h 25"/>
              <a:gd name="T34" fmla="*/ 13 w 14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5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4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56" name="Freeform 500"/>
          <p:cNvSpPr>
            <a:spLocks/>
          </p:cNvSpPr>
          <p:nvPr/>
        </p:nvSpPr>
        <p:spPr bwMode="auto">
          <a:xfrm>
            <a:off x="7648575" y="4016375"/>
            <a:ext cx="19050" cy="38100"/>
          </a:xfrm>
          <a:custGeom>
            <a:avLst/>
            <a:gdLst>
              <a:gd name="T0" fmla="*/ 13 w 14"/>
              <a:gd name="T1" fmla="*/ 0 h 25"/>
              <a:gd name="T2" fmla="*/ 7 w 14"/>
              <a:gd name="T3" fmla="*/ 2 h 25"/>
              <a:gd name="T4" fmla="*/ 4 w 14"/>
              <a:gd name="T5" fmla="*/ 3 h 25"/>
              <a:gd name="T6" fmla="*/ 3 w 14"/>
              <a:gd name="T7" fmla="*/ 4 h 25"/>
              <a:gd name="T8" fmla="*/ 1 w 14"/>
              <a:gd name="T9" fmla="*/ 7 h 25"/>
              <a:gd name="T10" fmla="*/ 0 w 14"/>
              <a:gd name="T11" fmla="*/ 8 h 25"/>
              <a:gd name="T12" fmla="*/ 0 w 14"/>
              <a:gd name="T13" fmla="*/ 10 h 25"/>
              <a:gd name="T14" fmla="*/ 0 w 14"/>
              <a:gd name="T15" fmla="*/ 11 h 25"/>
              <a:gd name="T16" fmla="*/ 0 w 14"/>
              <a:gd name="T17" fmla="*/ 13 h 25"/>
              <a:gd name="T18" fmla="*/ 0 w 14"/>
              <a:gd name="T19" fmla="*/ 14 h 25"/>
              <a:gd name="T20" fmla="*/ 0 w 14"/>
              <a:gd name="T21" fmla="*/ 15 h 25"/>
              <a:gd name="T22" fmla="*/ 0 w 14"/>
              <a:gd name="T23" fmla="*/ 16 h 25"/>
              <a:gd name="T24" fmla="*/ 1 w 14"/>
              <a:gd name="T25" fmla="*/ 19 h 25"/>
              <a:gd name="T26" fmla="*/ 3 w 14"/>
              <a:gd name="T27" fmla="*/ 20 h 25"/>
              <a:gd name="T28" fmla="*/ 4 w 14"/>
              <a:gd name="T29" fmla="*/ 22 h 25"/>
              <a:gd name="T30" fmla="*/ 7 w 14"/>
              <a:gd name="T31" fmla="*/ 23 h 25"/>
              <a:gd name="T32" fmla="*/ 13 w 14"/>
              <a:gd name="T33" fmla="*/ 24 h 25"/>
              <a:gd name="T34" fmla="*/ 13 w 14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5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4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57" name="Freeform 501"/>
          <p:cNvSpPr>
            <a:spLocks/>
          </p:cNvSpPr>
          <p:nvPr/>
        </p:nvSpPr>
        <p:spPr bwMode="auto">
          <a:xfrm>
            <a:off x="7648575" y="4016375"/>
            <a:ext cx="19050" cy="38100"/>
          </a:xfrm>
          <a:custGeom>
            <a:avLst/>
            <a:gdLst>
              <a:gd name="T0" fmla="*/ 13 w 14"/>
              <a:gd name="T1" fmla="*/ 0 h 25"/>
              <a:gd name="T2" fmla="*/ 7 w 14"/>
              <a:gd name="T3" fmla="*/ 2 h 25"/>
              <a:gd name="T4" fmla="*/ 4 w 14"/>
              <a:gd name="T5" fmla="*/ 3 h 25"/>
              <a:gd name="T6" fmla="*/ 3 w 14"/>
              <a:gd name="T7" fmla="*/ 4 h 25"/>
              <a:gd name="T8" fmla="*/ 1 w 14"/>
              <a:gd name="T9" fmla="*/ 7 h 25"/>
              <a:gd name="T10" fmla="*/ 0 w 14"/>
              <a:gd name="T11" fmla="*/ 8 h 25"/>
              <a:gd name="T12" fmla="*/ 0 w 14"/>
              <a:gd name="T13" fmla="*/ 10 h 25"/>
              <a:gd name="T14" fmla="*/ 0 w 14"/>
              <a:gd name="T15" fmla="*/ 11 h 25"/>
              <a:gd name="T16" fmla="*/ 0 w 14"/>
              <a:gd name="T17" fmla="*/ 13 h 25"/>
              <a:gd name="T18" fmla="*/ 0 w 14"/>
              <a:gd name="T19" fmla="*/ 14 h 25"/>
              <a:gd name="T20" fmla="*/ 0 w 14"/>
              <a:gd name="T21" fmla="*/ 15 h 25"/>
              <a:gd name="T22" fmla="*/ 0 w 14"/>
              <a:gd name="T23" fmla="*/ 16 h 25"/>
              <a:gd name="T24" fmla="*/ 1 w 14"/>
              <a:gd name="T25" fmla="*/ 19 h 25"/>
              <a:gd name="T26" fmla="*/ 3 w 14"/>
              <a:gd name="T27" fmla="*/ 20 h 25"/>
              <a:gd name="T28" fmla="*/ 4 w 14"/>
              <a:gd name="T29" fmla="*/ 22 h 25"/>
              <a:gd name="T30" fmla="*/ 7 w 14"/>
              <a:gd name="T31" fmla="*/ 23 h 25"/>
              <a:gd name="T32" fmla="*/ 13 w 14"/>
              <a:gd name="T33" fmla="*/ 24 h 25"/>
              <a:gd name="T34" fmla="*/ 13 w 14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5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4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58" name="Freeform 502"/>
          <p:cNvSpPr>
            <a:spLocks/>
          </p:cNvSpPr>
          <p:nvPr/>
        </p:nvSpPr>
        <p:spPr bwMode="auto">
          <a:xfrm>
            <a:off x="7648575" y="4016375"/>
            <a:ext cx="52388" cy="38100"/>
          </a:xfrm>
          <a:custGeom>
            <a:avLst/>
            <a:gdLst>
              <a:gd name="T0" fmla="*/ 13 w 38"/>
              <a:gd name="T1" fmla="*/ 0 h 25"/>
              <a:gd name="T2" fmla="*/ 7 w 38"/>
              <a:gd name="T3" fmla="*/ 2 h 25"/>
              <a:gd name="T4" fmla="*/ 4 w 38"/>
              <a:gd name="T5" fmla="*/ 3 h 25"/>
              <a:gd name="T6" fmla="*/ 3 w 38"/>
              <a:gd name="T7" fmla="*/ 4 h 25"/>
              <a:gd name="T8" fmla="*/ 1 w 38"/>
              <a:gd name="T9" fmla="*/ 7 h 25"/>
              <a:gd name="T10" fmla="*/ 0 w 38"/>
              <a:gd name="T11" fmla="*/ 8 h 25"/>
              <a:gd name="T12" fmla="*/ 0 w 38"/>
              <a:gd name="T13" fmla="*/ 10 h 25"/>
              <a:gd name="T14" fmla="*/ 0 w 38"/>
              <a:gd name="T15" fmla="*/ 11 h 25"/>
              <a:gd name="T16" fmla="*/ 0 w 38"/>
              <a:gd name="T17" fmla="*/ 13 h 25"/>
              <a:gd name="T18" fmla="*/ 0 w 38"/>
              <a:gd name="T19" fmla="*/ 14 h 25"/>
              <a:gd name="T20" fmla="*/ 0 w 38"/>
              <a:gd name="T21" fmla="*/ 15 h 25"/>
              <a:gd name="T22" fmla="*/ 0 w 38"/>
              <a:gd name="T23" fmla="*/ 16 h 25"/>
              <a:gd name="T24" fmla="*/ 1 w 38"/>
              <a:gd name="T25" fmla="*/ 19 h 25"/>
              <a:gd name="T26" fmla="*/ 3 w 38"/>
              <a:gd name="T27" fmla="*/ 20 h 25"/>
              <a:gd name="T28" fmla="*/ 4 w 38"/>
              <a:gd name="T29" fmla="*/ 22 h 25"/>
              <a:gd name="T30" fmla="*/ 7 w 38"/>
              <a:gd name="T31" fmla="*/ 23 h 25"/>
              <a:gd name="T32" fmla="*/ 13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3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4"/>
                </a:lnTo>
                <a:lnTo>
                  <a:pt x="37" y="24"/>
                </a:lnTo>
                <a:lnTo>
                  <a:pt x="37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59" name="Freeform 503"/>
          <p:cNvSpPr>
            <a:spLocks/>
          </p:cNvSpPr>
          <p:nvPr/>
        </p:nvSpPr>
        <p:spPr bwMode="auto">
          <a:xfrm>
            <a:off x="7680325" y="4016375"/>
            <a:ext cx="20638" cy="38100"/>
          </a:xfrm>
          <a:custGeom>
            <a:avLst/>
            <a:gdLst>
              <a:gd name="T0" fmla="*/ 14 w 15"/>
              <a:gd name="T1" fmla="*/ 0 h 25"/>
              <a:gd name="T2" fmla="*/ 7 w 15"/>
              <a:gd name="T3" fmla="*/ 2 h 25"/>
              <a:gd name="T4" fmla="*/ 4 w 15"/>
              <a:gd name="T5" fmla="*/ 3 h 25"/>
              <a:gd name="T6" fmla="*/ 3 w 15"/>
              <a:gd name="T7" fmla="*/ 4 h 25"/>
              <a:gd name="T8" fmla="*/ 1 w 15"/>
              <a:gd name="T9" fmla="*/ 7 h 25"/>
              <a:gd name="T10" fmla="*/ 0 w 15"/>
              <a:gd name="T11" fmla="*/ 8 h 25"/>
              <a:gd name="T12" fmla="*/ 0 w 15"/>
              <a:gd name="T13" fmla="*/ 10 h 25"/>
              <a:gd name="T14" fmla="*/ 0 w 15"/>
              <a:gd name="T15" fmla="*/ 11 h 25"/>
              <a:gd name="T16" fmla="*/ 0 w 15"/>
              <a:gd name="T17" fmla="*/ 13 h 25"/>
              <a:gd name="T18" fmla="*/ 0 w 15"/>
              <a:gd name="T19" fmla="*/ 14 h 25"/>
              <a:gd name="T20" fmla="*/ 0 w 15"/>
              <a:gd name="T21" fmla="*/ 15 h 25"/>
              <a:gd name="T22" fmla="*/ 0 w 15"/>
              <a:gd name="T23" fmla="*/ 16 h 25"/>
              <a:gd name="T24" fmla="*/ 1 w 15"/>
              <a:gd name="T25" fmla="*/ 19 h 25"/>
              <a:gd name="T26" fmla="*/ 3 w 15"/>
              <a:gd name="T27" fmla="*/ 20 h 25"/>
              <a:gd name="T28" fmla="*/ 4 w 15"/>
              <a:gd name="T29" fmla="*/ 22 h 25"/>
              <a:gd name="T30" fmla="*/ 7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7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60" name="Freeform 504"/>
          <p:cNvSpPr>
            <a:spLocks/>
          </p:cNvSpPr>
          <p:nvPr/>
        </p:nvSpPr>
        <p:spPr bwMode="auto">
          <a:xfrm>
            <a:off x="7680325" y="4016375"/>
            <a:ext cx="50800" cy="38100"/>
          </a:xfrm>
          <a:custGeom>
            <a:avLst/>
            <a:gdLst>
              <a:gd name="T0" fmla="*/ 13 w 38"/>
              <a:gd name="T1" fmla="*/ 0 h 25"/>
              <a:gd name="T2" fmla="*/ 7 w 38"/>
              <a:gd name="T3" fmla="*/ 2 h 25"/>
              <a:gd name="T4" fmla="*/ 4 w 38"/>
              <a:gd name="T5" fmla="*/ 3 h 25"/>
              <a:gd name="T6" fmla="*/ 3 w 38"/>
              <a:gd name="T7" fmla="*/ 4 h 25"/>
              <a:gd name="T8" fmla="*/ 1 w 38"/>
              <a:gd name="T9" fmla="*/ 7 h 25"/>
              <a:gd name="T10" fmla="*/ 0 w 38"/>
              <a:gd name="T11" fmla="*/ 8 h 25"/>
              <a:gd name="T12" fmla="*/ 0 w 38"/>
              <a:gd name="T13" fmla="*/ 10 h 25"/>
              <a:gd name="T14" fmla="*/ 0 w 38"/>
              <a:gd name="T15" fmla="*/ 11 h 25"/>
              <a:gd name="T16" fmla="*/ 0 w 38"/>
              <a:gd name="T17" fmla="*/ 13 h 25"/>
              <a:gd name="T18" fmla="*/ 0 w 38"/>
              <a:gd name="T19" fmla="*/ 14 h 25"/>
              <a:gd name="T20" fmla="*/ 0 w 38"/>
              <a:gd name="T21" fmla="*/ 15 h 25"/>
              <a:gd name="T22" fmla="*/ 0 w 38"/>
              <a:gd name="T23" fmla="*/ 16 h 25"/>
              <a:gd name="T24" fmla="*/ 1 w 38"/>
              <a:gd name="T25" fmla="*/ 19 h 25"/>
              <a:gd name="T26" fmla="*/ 3 w 38"/>
              <a:gd name="T27" fmla="*/ 20 h 25"/>
              <a:gd name="T28" fmla="*/ 4 w 38"/>
              <a:gd name="T29" fmla="*/ 22 h 25"/>
              <a:gd name="T30" fmla="*/ 7 w 38"/>
              <a:gd name="T31" fmla="*/ 23 h 25"/>
              <a:gd name="T32" fmla="*/ 13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3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4"/>
                </a:lnTo>
                <a:lnTo>
                  <a:pt x="37" y="24"/>
                </a:lnTo>
                <a:lnTo>
                  <a:pt x="37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61" name="Freeform 505"/>
          <p:cNvSpPr>
            <a:spLocks/>
          </p:cNvSpPr>
          <p:nvPr/>
        </p:nvSpPr>
        <p:spPr bwMode="auto">
          <a:xfrm>
            <a:off x="7713663" y="4016375"/>
            <a:ext cx="39687" cy="49213"/>
          </a:xfrm>
          <a:custGeom>
            <a:avLst/>
            <a:gdLst>
              <a:gd name="T0" fmla="*/ 28 w 29"/>
              <a:gd name="T1" fmla="*/ 14 h 32"/>
              <a:gd name="T2" fmla="*/ 25 w 29"/>
              <a:gd name="T3" fmla="*/ 7 h 32"/>
              <a:gd name="T4" fmla="*/ 24 w 29"/>
              <a:gd name="T5" fmla="*/ 5 h 32"/>
              <a:gd name="T6" fmla="*/ 23 w 29"/>
              <a:gd name="T7" fmla="*/ 3 h 32"/>
              <a:gd name="T8" fmla="*/ 20 w 29"/>
              <a:gd name="T9" fmla="*/ 2 h 32"/>
              <a:gd name="T10" fmla="*/ 19 w 29"/>
              <a:gd name="T11" fmla="*/ 1 h 32"/>
              <a:gd name="T12" fmla="*/ 17 w 29"/>
              <a:gd name="T13" fmla="*/ 1 h 32"/>
              <a:gd name="T14" fmla="*/ 15 w 29"/>
              <a:gd name="T15" fmla="*/ 0 h 32"/>
              <a:gd name="T16" fmla="*/ 13 w 29"/>
              <a:gd name="T17" fmla="*/ 0 h 32"/>
              <a:gd name="T18" fmla="*/ 11 w 29"/>
              <a:gd name="T19" fmla="*/ 0 h 32"/>
              <a:gd name="T20" fmla="*/ 9 w 29"/>
              <a:gd name="T21" fmla="*/ 1 h 32"/>
              <a:gd name="T22" fmla="*/ 6 w 29"/>
              <a:gd name="T23" fmla="*/ 2 h 32"/>
              <a:gd name="T24" fmla="*/ 5 w 29"/>
              <a:gd name="T25" fmla="*/ 3 h 32"/>
              <a:gd name="T26" fmla="*/ 3 w 29"/>
              <a:gd name="T27" fmla="*/ 5 h 32"/>
              <a:gd name="T28" fmla="*/ 1 w 29"/>
              <a:gd name="T29" fmla="*/ 7 h 32"/>
              <a:gd name="T30" fmla="*/ 0 w 29"/>
              <a:gd name="T31" fmla="*/ 14 h 32"/>
              <a:gd name="T32" fmla="*/ 0 w 29"/>
              <a:gd name="T33" fmla="*/ 31 h 32"/>
              <a:gd name="T34" fmla="*/ 28 w 29"/>
              <a:gd name="T35" fmla="*/ 31 h 32"/>
              <a:gd name="T36" fmla="*/ 28 w 29"/>
              <a:gd name="T37" fmla="*/ 14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" h="32">
                <a:moveTo>
                  <a:pt x="28" y="14"/>
                </a:moveTo>
                <a:lnTo>
                  <a:pt x="25" y="7"/>
                </a:lnTo>
                <a:lnTo>
                  <a:pt x="24" y="5"/>
                </a:lnTo>
                <a:lnTo>
                  <a:pt x="23" y="3"/>
                </a:lnTo>
                <a:lnTo>
                  <a:pt x="20" y="2"/>
                </a:lnTo>
                <a:lnTo>
                  <a:pt x="19" y="1"/>
                </a:lnTo>
                <a:lnTo>
                  <a:pt x="17" y="1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1"/>
                </a:lnTo>
                <a:lnTo>
                  <a:pt x="6" y="2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0" y="14"/>
                </a:lnTo>
                <a:lnTo>
                  <a:pt x="0" y="31"/>
                </a:lnTo>
                <a:lnTo>
                  <a:pt x="28" y="31"/>
                </a:lnTo>
                <a:lnTo>
                  <a:pt x="28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62" name="Freeform 506"/>
          <p:cNvSpPr>
            <a:spLocks/>
          </p:cNvSpPr>
          <p:nvPr/>
        </p:nvSpPr>
        <p:spPr bwMode="auto">
          <a:xfrm>
            <a:off x="7713663" y="4043363"/>
            <a:ext cx="17462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7 h 26"/>
              <a:gd name="T12" fmla="*/ 0 w 14"/>
              <a:gd name="T13" fmla="*/ 9 h 26"/>
              <a:gd name="T14" fmla="*/ 0 w 14"/>
              <a:gd name="T15" fmla="*/ 10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8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3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63" name="Freeform 507"/>
          <p:cNvSpPr>
            <a:spLocks/>
          </p:cNvSpPr>
          <p:nvPr/>
        </p:nvSpPr>
        <p:spPr bwMode="auto">
          <a:xfrm>
            <a:off x="7713663" y="4043363"/>
            <a:ext cx="17462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7 h 26"/>
              <a:gd name="T12" fmla="*/ 0 w 14"/>
              <a:gd name="T13" fmla="*/ 9 h 26"/>
              <a:gd name="T14" fmla="*/ 0 w 14"/>
              <a:gd name="T15" fmla="*/ 10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8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3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64" name="Freeform 508"/>
          <p:cNvSpPr>
            <a:spLocks/>
          </p:cNvSpPr>
          <p:nvPr/>
        </p:nvSpPr>
        <p:spPr bwMode="auto">
          <a:xfrm>
            <a:off x="7713663" y="4043363"/>
            <a:ext cx="17462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7 h 26"/>
              <a:gd name="T12" fmla="*/ 0 w 14"/>
              <a:gd name="T13" fmla="*/ 9 h 26"/>
              <a:gd name="T14" fmla="*/ 0 w 14"/>
              <a:gd name="T15" fmla="*/ 10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8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3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65" name="Freeform 509"/>
          <p:cNvSpPr>
            <a:spLocks/>
          </p:cNvSpPr>
          <p:nvPr/>
        </p:nvSpPr>
        <p:spPr bwMode="auto">
          <a:xfrm>
            <a:off x="7713663" y="4043363"/>
            <a:ext cx="17462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7 h 26"/>
              <a:gd name="T12" fmla="*/ 0 w 14"/>
              <a:gd name="T13" fmla="*/ 9 h 26"/>
              <a:gd name="T14" fmla="*/ 0 w 14"/>
              <a:gd name="T15" fmla="*/ 10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8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3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66" name="Freeform 510"/>
          <p:cNvSpPr>
            <a:spLocks/>
          </p:cNvSpPr>
          <p:nvPr/>
        </p:nvSpPr>
        <p:spPr bwMode="auto">
          <a:xfrm>
            <a:off x="7713663" y="4043363"/>
            <a:ext cx="17462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7 h 26"/>
              <a:gd name="T12" fmla="*/ 0 w 14"/>
              <a:gd name="T13" fmla="*/ 9 h 26"/>
              <a:gd name="T14" fmla="*/ 0 w 14"/>
              <a:gd name="T15" fmla="*/ 10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8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3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67" name="Freeform 511"/>
          <p:cNvSpPr>
            <a:spLocks/>
          </p:cNvSpPr>
          <p:nvPr/>
        </p:nvSpPr>
        <p:spPr bwMode="auto">
          <a:xfrm>
            <a:off x="7713663" y="4043363"/>
            <a:ext cx="17462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7 h 26"/>
              <a:gd name="T12" fmla="*/ 0 w 14"/>
              <a:gd name="T13" fmla="*/ 9 h 26"/>
              <a:gd name="T14" fmla="*/ 0 w 14"/>
              <a:gd name="T15" fmla="*/ 10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8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3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68" name="Freeform 512"/>
          <p:cNvSpPr>
            <a:spLocks/>
          </p:cNvSpPr>
          <p:nvPr/>
        </p:nvSpPr>
        <p:spPr bwMode="auto">
          <a:xfrm>
            <a:off x="7713663" y="4043363"/>
            <a:ext cx="52387" cy="39687"/>
          </a:xfrm>
          <a:custGeom>
            <a:avLst/>
            <a:gdLst>
              <a:gd name="T0" fmla="*/ 13 w 38"/>
              <a:gd name="T1" fmla="*/ 0 h 26"/>
              <a:gd name="T2" fmla="*/ 6 w 38"/>
              <a:gd name="T3" fmla="*/ 1 h 26"/>
              <a:gd name="T4" fmla="*/ 4 w 38"/>
              <a:gd name="T5" fmla="*/ 3 h 26"/>
              <a:gd name="T6" fmla="*/ 3 w 38"/>
              <a:gd name="T7" fmla="*/ 5 h 26"/>
              <a:gd name="T8" fmla="*/ 1 w 38"/>
              <a:gd name="T9" fmla="*/ 7 h 26"/>
              <a:gd name="T10" fmla="*/ 0 w 38"/>
              <a:gd name="T11" fmla="*/ 7 h 26"/>
              <a:gd name="T12" fmla="*/ 0 w 38"/>
              <a:gd name="T13" fmla="*/ 9 h 26"/>
              <a:gd name="T14" fmla="*/ 0 w 38"/>
              <a:gd name="T15" fmla="*/ 10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6 h 26"/>
              <a:gd name="T22" fmla="*/ 0 w 38"/>
              <a:gd name="T23" fmla="*/ 17 h 26"/>
              <a:gd name="T24" fmla="*/ 1 w 38"/>
              <a:gd name="T25" fmla="*/ 18 h 26"/>
              <a:gd name="T26" fmla="*/ 3 w 38"/>
              <a:gd name="T27" fmla="*/ 20 h 26"/>
              <a:gd name="T28" fmla="*/ 4 w 38"/>
              <a:gd name="T29" fmla="*/ 22 h 26"/>
              <a:gd name="T30" fmla="*/ 6 w 38"/>
              <a:gd name="T31" fmla="*/ 23 h 26"/>
              <a:gd name="T32" fmla="*/ 13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3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3" y="0"/>
                </a:moveTo>
                <a:lnTo>
                  <a:pt x="6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3" y="25"/>
                </a:lnTo>
                <a:lnTo>
                  <a:pt x="37" y="25"/>
                </a:lnTo>
                <a:lnTo>
                  <a:pt x="37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69" name="Freeform 513"/>
          <p:cNvSpPr>
            <a:spLocks/>
          </p:cNvSpPr>
          <p:nvPr/>
        </p:nvSpPr>
        <p:spPr bwMode="auto">
          <a:xfrm>
            <a:off x="7743825" y="4043363"/>
            <a:ext cx="22225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1 h 26"/>
              <a:gd name="T4" fmla="*/ 5 w 15"/>
              <a:gd name="T5" fmla="*/ 3 h 26"/>
              <a:gd name="T6" fmla="*/ 3 w 15"/>
              <a:gd name="T7" fmla="*/ 5 h 26"/>
              <a:gd name="T8" fmla="*/ 1 w 15"/>
              <a:gd name="T9" fmla="*/ 7 h 26"/>
              <a:gd name="T10" fmla="*/ 0 w 15"/>
              <a:gd name="T11" fmla="*/ 7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0 w 15"/>
              <a:gd name="T23" fmla="*/ 17 h 26"/>
              <a:gd name="T24" fmla="*/ 1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6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1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5" y="22"/>
                </a:lnTo>
                <a:lnTo>
                  <a:pt x="6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70" name="Freeform 514"/>
          <p:cNvSpPr>
            <a:spLocks/>
          </p:cNvSpPr>
          <p:nvPr/>
        </p:nvSpPr>
        <p:spPr bwMode="auto">
          <a:xfrm>
            <a:off x="7743825" y="4043363"/>
            <a:ext cx="22225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1 h 26"/>
              <a:gd name="T4" fmla="*/ 5 w 15"/>
              <a:gd name="T5" fmla="*/ 3 h 26"/>
              <a:gd name="T6" fmla="*/ 3 w 15"/>
              <a:gd name="T7" fmla="*/ 5 h 26"/>
              <a:gd name="T8" fmla="*/ 1 w 15"/>
              <a:gd name="T9" fmla="*/ 7 h 26"/>
              <a:gd name="T10" fmla="*/ 0 w 15"/>
              <a:gd name="T11" fmla="*/ 7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0 w 15"/>
              <a:gd name="T23" fmla="*/ 17 h 26"/>
              <a:gd name="T24" fmla="*/ 1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6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1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5" y="22"/>
                </a:lnTo>
                <a:lnTo>
                  <a:pt x="6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71" name="Freeform 515"/>
          <p:cNvSpPr>
            <a:spLocks/>
          </p:cNvSpPr>
          <p:nvPr/>
        </p:nvSpPr>
        <p:spPr bwMode="auto">
          <a:xfrm>
            <a:off x="7743825" y="4043363"/>
            <a:ext cx="22225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1 h 26"/>
              <a:gd name="T4" fmla="*/ 5 w 15"/>
              <a:gd name="T5" fmla="*/ 3 h 26"/>
              <a:gd name="T6" fmla="*/ 3 w 15"/>
              <a:gd name="T7" fmla="*/ 5 h 26"/>
              <a:gd name="T8" fmla="*/ 1 w 15"/>
              <a:gd name="T9" fmla="*/ 7 h 26"/>
              <a:gd name="T10" fmla="*/ 0 w 15"/>
              <a:gd name="T11" fmla="*/ 7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0 w 15"/>
              <a:gd name="T23" fmla="*/ 17 h 26"/>
              <a:gd name="T24" fmla="*/ 1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6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1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5" y="22"/>
                </a:lnTo>
                <a:lnTo>
                  <a:pt x="6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72" name="Freeform 516"/>
          <p:cNvSpPr>
            <a:spLocks/>
          </p:cNvSpPr>
          <p:nvPr/>
        </p:nvSpPr>
        <p:spPr bwMode="auto">
          <a:xfrm>
            <a:off x="7743825" y="4043363"/>
            <a:ext cx="22225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1 h 26"/>
              <a:gd name="T4" fmla="*/ 5 w 15"/>
              <a:gd name="T5" fmla="*/ 3 h 26"/>
              <a:gd name="T6" fmla="*/ 3 w 15"/>
              <a:gd name="T7" fmla="*/ 5 h 26"/>
              <a:gd name="T8" fmla="*/ 1 w 15"/>
              <a:gd name="T9" fmla="*/ 7 h 26"/>
              <a:gd name="T10" fmla="*/ 0 w 15"/>
              <a:gd name="T11" fmla="*/ 7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0 w 15"/>
              <a:gd name="T23" fmla="*/ 17 h 26"/>
              <a:gd name="T24" fmla="*/ 1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6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1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5" y="22"/>
                </a:lnTo>
                <a:lnTo>
                  <a:pt x="6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73" name="Freeform 517"/>
          <p:cNvSpPr>
            <a:spLocks/>
          </p:cNvSpPr>
          <p:nvPr/>
        </p:nvSpPr>
        <p:spPr bwMode="auto">
          <a:xfrm>
            <a:off x="7743825" y="4043363"/>
            <a:ext cx="22225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1 h 26"/>
              <a:gd name="T4" fmla="*/ 5 w 15"/>
              <a:gd name="T5" fmla="*/ 3 h 26"/>
              <a:gd name="T6" fmla="*/ 3 w 15"/>
              <a:gd name="T7" fmla="*/ 5 h 26"/>
              <a:gd name="T8" fmla="*/ 1 w 15"/>
              <a:gd name="T9" fmla="*/ 7 h 26"/>
              <a:gd name="T10" fmla="*/ 0 w 15"/>
              <a:gd name="T11" fmla="*/ 7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0 w 15"/>
              <a:gd name="T23" fmla="*/ 17 h 26"/>
              <a:gd name="T24" fmla="*/ 1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6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1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5" y="22"/>
                </a:lnTo>
                <a:lnTo>
                  <a:pt x="6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74" name="Freeform 518"/>
          <p:cNvSpPr>
            <a:spLocks/>
          </p:cNvSpPr>
          <p:nvPr/>
        </p:nvSpPr>
        <p:spPr bwMode="auto">
          <a:xfrm>
            <a:off x="7743825" y="4043363"/>
            <a:ext cx="52388" cy="39687"/>
          </a:xfrm>
          <a:custGeom>
            <a:avLst/>
            <a:gdLst>
              <a:gd name="T0" fmla="*/ 14 w 38"/>
              <a:gd name="T1" fmla="*/ 0 h 26"/>
              <a:gd name="T2" fmla="*/ 6 w 38"/>
              <a:gd name="T3" fmla="*/ 1 h 26"/>
              <a:gd name="T4" fmla="*/ 5 w 38"/>
              <a:gd name="T5" fmla="*/ 3 h 26"/>
              <a:gd name="T6" fmla="*/ 3 w 38"/>
              <a:gd name="T7" fmla="*/ 5 h 26"/>
              <a:gd name="T8" fmla="*/ 1 w 38"/>
              <a:gd name="T9" fmla="*/ 7 h 26"/>
              <a:gd name="T10" fmla="*/ 0 w 38"/>
              <a:gd name="T11" fmla="*/ 7 h 26"/>
              <a:gd name="T12" fmla="*/ 0 w 38"/>
              <a:gd name="T13" fmla="*/ 9 h 26"/>
              <a:gd name="T14" fmla="*/ 0 w 38"/>
              <a:gd name="T15" fmla="*/ 10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6 h 26"/>
              <a:gd name="T22" fmla="*/ 0 w 38"/>
              <a:gd name="T23" fmla="*/ 17 h 26"/>
              <a:gd name="T24" fmla="*/ 1 w 38"/>
              <a:gd name="T25" fmla="*/ 18 h 26"/>
              <a:gd name="T26" fmla="*/ 3 w 38"/>
              <a:gd name="T27" fmla="*/ 20 h 26"/>
              <a:gd name="T28" fmla="*/ 5 w 38"/>
              <a:gd name="T29" fmla="*/ 22 h 26"/>
              <a:gd name="T30" fmla="*/ 6 w 38"/>
              <a:gd name="T31" fmla="*/ 23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6" y="1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5" y="22"/>
                </a:lnTo>
                <a:lnTo>
                  <a:pt x="6" y="23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75" name="Freeform 519"/>
          <p:cNvSpPr>
            <a:spLocks/>
          </p:cNvSpPr>
          <p:nvPr/>
        </p:nvSpPr>
        <p:spPr bwMode="auto">
          <a:xfrm>
            <a:off x="7775575" y="4043363"/>
            <a:ext cx="20638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1 h 26"/>
              <a:gd name="T4" fmla="*/ 4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0 w 15"/>
              <a:gd name="T11" fmla="*/ 7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0 w 15"/>
              <a:gd name="T23" fmla="*/ 17 h 26"/>
              <a:gd name="T24" fmla="*/ 3 w 15"/>
              <a:gd name="T25" fmla="*/ 18 h 26"/>
              <a:gd name="T26" fmla="*/ 3 w 15"/>
              <a:gd name="T27" fmla="*/ 20 h 26"/>
              <a:gd name="T28" fmla="*/ 4 w 15"/>
              <a:gd name="T29" fmla="*/ 22 h 26"/>
              <a:gd name="T30" fmla="*/ 6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1"/>
                </a:lnTo>
                <a:lnTo>
                  <a:pt x="4" y="3"/>
                </a:lnTo>
                <a:lnTo>
                  <a:pt x="3" y="5"/>
                </a:lnTo>
                <a:lnTo>
                  <a:pt x="3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3" y="18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76" name="Freeform 520"/>
          <p:cNvSpPr>
            <a:spLocks/>
          </p:cNvSpPr>
          <p:nvPr/>
        </p:nvSpPr>
        <p:spPr bwMode="auto">
          <a:xfrm>
            <a:off x="7775575" y="4043363"/>
            <a:ext cx="20638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1 h 26"/>
              <a:gd name="T4" fmla="*/ 4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0 w 15"/>
              <a:gd name="T11" fmla="*/ 7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0 w 15"/>
              <a:gd name="T23" fmla="*/ 17 h 26"/>
              <a:gd name="T24" fmla="*/ 3 w 15"/>
              <a:gd name="T25" fmla="*/ 18 h 26"/>
              <a:gd name="T26" fmla="*/ 3 w 15"/>
              <a:gd name="T27" fmla="*/ 20 h 26"/>
              <a:gd name="T28" fmla="*/ 4 w 15"/>
              <a:gd name="T29" fmla="*/ 22 h 26"/>
              <a:gd name="T30" fmla="*/ 6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1"/>
                </a:lnTo>
                <a:lnTo>
                  <a:pt x="4" y="3"/>
                </a:lnTo>
                <a:lnTo>
                  <a:pt x="3" y="5"/>
                </a:lnTo>
                <a:lnTo>
                  <a:pt x="3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3" y="18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77" name="Freeform 521"/>
          <p:cNvSpPr>
            <a:spLocks/>
          </p:cNvSpPr>
          <p:nvPr/>
        </p:nvSpPr>
        <p:spPr bwMode="auto">
          <a:xfrm>
            <a:off x="7775575" y="4043363"/>
            <a:ext cx="20638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1 h 26"/>
              <a:gd name="T4" fmla="*/ 4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0 w 15"/>
              <a:gd name="T11" fmla="*/ 7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0 w 15"/>
              <a:gd name="T23" fmla="*/ 17 h 26"/>
              <a:gd name="T24" fmla="*/ 3 w 15"/>
              <a:gd name="T25" fmla="*/ 18 h 26"/>
              <a:gd name="T26" fmla="*/ 3 w 15"/>
              <a:gd name="T27" fmla="*/ 20 h 26"/>
              <a:gd name="T28" fmla="*/ 4 w 15"/>
              <a:gd name="T29" fmla="*/ 22 h 26"/>
              <a:gd name="T30" fmla="*/ 6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1"/>
                </a:lnTo>
                <a:lnTo>
                  <a:pt x="4" y="3"/>
                </a:lnTo>
                <a:lnTo>
                  <a:pt x="3" y="5"/>
                </a:lnTo>
                <a:lnTo>
                  <a:pt x="3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3" y="18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78" name="Freeform 522"/>
          <p:cNvSpPr>
            <a:spLocks/>
          </p:cNvSpPr>
          <p:nvPr/>
        </p:nvSpPr>
        <p:spPr bwMode="auto">
          <a:xfrm>
            <a:off x="7775575" y="4043363"/>
            <a:ext cx="20638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1 h 26"/>
              <a:gd name="T4" fmla="*/ 4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0 w 15"/>
              <a:gd name="T11" fmla="*/ 7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0 w 15"/>
              <a:gd name="T23" fmla="*/ 17 h 26"/>
              <a:gd name="T24" fmla="*/ 3 w 15"/>
              <a:gd name="T25" fmla="*/ 18 h 26"/>
              <a:gd name="T26" fmla="*/ 3 w 15"/>
              <a:gd name="T27" fmla="*/ 20 h 26"/>
              <a:gd name="T28" fmla="*/ 4 w 15"/>
              <a:gd name="T29" fmla="*/ 22 h 26"/>
              <a:gd name="T30" fmla="*/ 6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1"/>
                </a:lnTo>
                <a:lnTo>
                  <a:pt x="4" y="3"/>
                </a:lnTo>
                <a:lnTo>
                  <a:pt x="3" y="5"/>
                </a:lnTo>
                <a:lnTo>
                  <a:pt x="3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3" y="18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79" name="Freeform 523"/>
          <p:cNvSpPr>
            <a:spLocks/>
          </p:cNvSpPr>
          <p:nvPr/>
        </p:nvSpPr>
        <p:spPr bwMode="auto">
          <a:xfrm>
            <a:off x="7775575" y="4043363"/>
            <a:ext cx="20638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1 h 26"/>
              <a:gd name="T4" fmla="*/ 4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0 w 15"/>
              <a:gd name="T11" fmla="*/ 7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0 w 15"/>
              <a:gd name="T23" fmla="*/ 17 h 26"/>
              <a:gd name="T24" fmla="*/ 3 w 15"/>
              <a:gd name="T25" fmla="*/ 18 h 26"/>
              <a:gd name="T26" fmla="*/ 3 w 15"/>
              <a:gd name="T27" fmla="*/ 20 h 26"/>
              <a:gd name="T28" fmla="*/ 4 w 15"/>
              <a:gd name="T29" fmla="*/ 22 h 26"/>
              <a:gd name="T30" fmla="*/ 6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1"/>
                </a:lnTo>
                <a:lnTo>
                  <a:pt x="4" y="3"/>
                </a:lnTo>
                <a:lnTo>
                  <a:pt x="3" y="5"/>
                </a:lnTo>
                <a:lnTo>
                  <a:pt x="3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3" y="18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80" name="Freeform 524"/>
          <p:cNvSpPr>
            <a:spLocks/>
          </p:cNvSpPr>
          <p:nvPr/>
        </p:nvSpPr>
        <p:spPr bwMode="auto">
          <a:xfrm>
            <a:off x="7775575" y="4043363"/>
            <a:ext cx="52388" cy="39687"/>
          </a:xfrm>
          <a:custGeom>
            <a:avLst/>
            <a:gdLst>
              <a:gd name="T0" fmla="*/ 14 w 38"/>
              <a:gd name="T1" fmla="*/ 0 h 26"/>
              <a:gd name="T2" fmla="*/ 6 w 38"/>
              <a:gd name="T3" fmla="*/ 1 h 26"/>
              <a:gd name="T4" fmla="*/ 4 w 38"/>
              <a:gd name="T5" fmla="*/ 3 h 26"/>
              <a:gd name="T6" fmla="*/ 3 w 38"/>
              <a:gd name="T7" fmla="*/ 5 h 26"/>
              <a:gd name="T8" fmla="*/ 3 w 38"/>
              <a:gd name="T9" fmla="*/ 7 h 26"/>
              <a:gd name="T10" fmla="*/ 0 w 38"/>
              <a:gd name="T11" fmla="*/ 7 h 26"/>
              <a:gd name="T12" fmla="*/ 0 w 38"/>
              <a:gd name="T13" fmla="*/ 9 h 26"/>
              <a:gd name="T14" fmla="*/ 0 w 38"/>
              <a:gd name="T15" fmla="*/ 10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6 h 26"/>
              <a:gd name="T22" fmla="*/ 0 w 38"/>
              <a:gd name="T23" fmla="*/ 17 h 26"/>
              <a:gd name="T24" fmla="*/ 3 w 38"/>
              <a:gd name="T25" fmla="*/ 18 h 26"/>
              <a:gd name="T26" fmla="*/ 3 w 38"/>
              <a:gd name="T27" fmla="*/ 20 h 26"/>
              <a:gd name="T28" fmla="*/ 4 w 38"/>
              <a:gd name="T29" fmla="*/ 22 h 26"/>
              <a:gd name="T30" fmla="*/ 6 w 38"/>
              <a:gd name="T31" fmla="*/ 23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6" y="1"/>
                </a:lnTo>
                <a:lnTo>
                  <a:pt x="4" y="3"/>
                </a:lnTo>
                <a:lnTo>
                  <a:pt x="3" y="5"/>
                </a:lnTo>
                <a:lnTo>
                  <a:pt x="3" y="7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3" y="18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81" name="Freeform 525"/>
          <p:cNvSpPr>
            <a:spLocks/>
          </p:cNvSpPr>
          <p:nvPr/>
        </p:nvSpPr>
        <p:spPr bwMode="auto">
          <a:xfrm>
            <a:off x="7805738" y="4043363"/>
            <a:ext cx="42862" cy="79375"/>
          </a:xfrm>
          <a:custGeom>
            <a:avLst/>
            <a:gdLst>
              <a:gd name="T0" fmla="*/ 30 w 31"/>
              <a:gd name="T1" fmla="*/ 13 h 52"/>
              <a:gd name="T2" fmla="*/ 27 w 31"/>
              <a:gd name="T3" fmla="*/ 7 h 52"/>
              <a:gd name="T4" fmla="*/ 26 w 31"/>
              <a:gd name="T5" fmla="*/ 5 h 52"/>
              <a:gd name="T6" fmla="*/ 25 w 31"/>
              <a:gd name="T7" fmla="*/ 2 h 52"/>
              <a:gd name="T8" fmla="*/ 23 w 31"/>
              <a:gd name="T9" fmla="*/ 1 h 52"/>
              <a:gd name="T10" fmla="*/ 20 w 31"/>
              <a:gd name="T11" fmla="*/ 1 h 52"/>
              <a:gd name="T12" fmla="*/ 19 w 31"/>
              <a:gd name="T13" fmla="*/ 0 h 52"/>
              <a:gd name="T14" fmla="*/ 18 w 31"/>
              <a:gd name="T15" fmla="*/ 0 h 52"/>
              <a:gd name="T16" fmla="*/ 15 w 31"/>
              <a:gd name="T17" fmla="*/ 0 h 52"/>
              <a:gd name="T18" fmla="*/ 14 w 31"/>
              <a:gd name="T19" fmla="*/ 0 h 52"/>
              <a:gd name="T20" fmla="*/ 11 w 31"/>
              <a:gd name="T21" fmla="*/ 0 h 52"/>
              <a:gd name="T22" fmla="*/ 10 w 31"/>
              <a:gd name="T23" fmla="*/ 1 h 52"/>
              <a:gd name="T24" fmla="*/ 7 w 31"/>
              <a:gd name="T25" fmla="*/ 1 h 52"/>
              <a:gd name="T26" fmla="*/ 5 w 31"/>
              <a:gd name="T27" fmla="*/ 2 h 52"/>
              <a:gd name="T28" fmla="*/ 3 w 31"/>
              <a:gd name="T29" fmla="*/ 5 h 52"/>
              <a:gd name="T30" fmla="*/ 1 w 31"/>
              <a:gd name="T31" fmla="*/ 7 h 52"/>
              <a:gd name="T32" fmla="*/ 0 w 31"/>
              <a:gd name="T33" fmla="*/ 13 h 52"/>
              <a:gd name="T34" fmla="*/ 0 w 31"/>
              <a:gd name="T35" fmla="*/ 51 h 52"/>
              <a:gd name="T36" fmla="*/ 30 w 31"/>
              <a:gd name="T37" fmla="*/ 51 h 52"/>
              <a:gd name="T38" fmla="*/ 30 w 31"/>
              <a:gd name="T39" fmla="*/ 1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" h="52">
                <a:moveTo>
                  <a:pt x="30" y="13"/>
                </a:moveTo>
                <a:lnTo>
                  <a:pt x="27" y="7"/>
                </a:lnTo>
                <a:lnTo>
                  <a:pt x="26" y="5"/>
                </a:lnTo>
                <a:lnTo>
                  <a:pt x="25" y="2"/>
                </a:lnTo>
                <a:lnTo>
                  <a:pt x="23" y="1"/>
                </a:lnTo>
                <a:lnTo>
                  <a:pt x="20" y="1"/>
                </a:lnTo>
                <a:lnTo>
                  <a:pt x="19" y="0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7" y="1"/>
                </a:lnTo>
                <a:lnTo>
                  <a:pt x="5" y="2"/>
                </a:lnTo>
                <a:lnTo>
                  <a:pt x="3" y="5"/>
                </a:lnTo>
                <a:lnTo>
                  <a:pt x="1" y="7"/>
                </a:lnTo>
                <a:lnTo>
                  <a:pt x="0" y="13"/>
                </a:lnTo>
                <a:lnTo>
                  <a:pt x="0" y="51"/>
                </a:lnTo>
                <a:lnTo>
                  <a:pt x="30" y="51"/>
                </a:lnTo>
                <a:lnTo>
                  <a:pt x="30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82" name="Freeform 526"/>
          <p:cNvSpPr>
            <a:spLocks/>
          </p:cNvSpPr>
          <p:nvPr/>
        </p:nvSpPr>
        <p:spPr bwMode="auto">
          <a:xfrm>
            <a:off x="7805738" y="4102100"/>
            <a:ext cx="22225" cy="39688"/>
          </a:xfrm>
          <a:custGeom>
            <a:avLst/>
            <a:gdLst>
              <a:gd name="T0" fmla="*/ 15 w 16"/>
              <a:gd name="T1" fmla="*/ 0 h 26"/>
              <a:gd name="T2" fmla="*/ 7 w 16"/>
              <a:gd name="T3" fmla="*/ 1 h 26"/>
              <a:gd name="T4" fmla="*/ 5 w 16"/>
              <a:gd name="T5" fmla="*/ 3 h 26"/>
              <a:gd name="T6" fmla="*/ 3 w 16"/>
              <a:gd name="T7" fmla="*/ 5 h 26"/>
              <a:gd name="T8" fmla="*/ 1 w 16"/>
              <a:gd name="T9" fmla="*/ 6 h 26"/>
              <a:gd name="T10" fmla="*/ 1 w 16"/>
              <a:gd name="T11" fmla="*/ 8 h 26"/>
              <a:gd name="T12" fmla="*/ 0 w 16"/>
              <a:gd name="T13" fmla="*/ 9 h 26"/>
              <a:gd name="T14" fmla="*/ 0 w 16"/>
              <a:gd name="T15" fmla="*/ 10 h 26"/>
              <a:gd name="T16" fmla="*/ 0 w 16"/>
              <a:gd name="T17" fmla="*/ 13 h 26"/>
              <a:gd name="T18" fmla="*/ 0 w 16"/>
              <a:gd name="T19" fmla="*/ 14 h 26"/>
              <a:gd name="T20" fmla="*/ 0 w 16"/>
              <a:gd name="T21" fmla="*/ 16 h 26"/>
              <a:gd name="T22" fmla="*/ 1 w 16"/>
              <a:gd name="T23" fmla="*/ 17 h 26"/>
              <a:gd name="T24" fmla="*/ 1 w 16"/>
              <a:gd name="T25" fmla="*/ 19 h 26"/>
              <a:gd name="T26" fmla="*/ 3 w 16"/>
              <a:gd name="T27" fmla="*/ 19 h 26"/>
              <a:gd name="T28" fmla="*/ 5 w 16"/>
              <a:gd name="T29" fmla="*/ 22 h 26"/>
              <a:gd name="T30" fmla="*/ 7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1"/>
                </a:lnTo>
                <a:lnTo>
                  <a:pt x="5" y="3"/>
                </a:lnTo>
                <a:lnTo>
                  <a:pt x="3" y="5"/>
                </a:lnTo>
                <a:lnTo>
                  <a:pt x="1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19"/>
                </a:lnTo>
                <a:lnTo>
                  <a:pt x="5" y="22"/>
                </a:lnTo>
                <a:lnTo>
                  <a:pt x="7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83" name="Freeform 527"/>
          <p:cNvSpPr>
            <a:spLocks/>
          </p:cNvSpPr>
          <p:nvPr/>
        </p:nvSpPr>
        <p:spPr bwMode="auto">
          <a:xfrm>
            <a:off x="7805738" y="4102100"/>
            <a:ext cx="22225" cy="39688"/>
          </a:xfrm>
          <a:custGeom>
            <a:avLst/>
            <a:gdLst>
              <a:gd name="T0" fmla="*/ 15 w 16"/>
              <a:gd name="T1" fmla="*/ 0 h 26"/>
              <a:gd name="T2" fmla="*/ 7 w 16"/>
              <a:gd name="T3" fmla="*/ 1 h 26"/>
              <a:gd name="T4" fmla="*/ 5 w 16"/>
              <a:gd name="T5" fmla="*/ 3 h 26"/>
              <a:gd name="T6" fmla="*/ 3 w 16"/>
              <a:gd name="T7" fmla="*/ 5 h 26"/>
              <a:gd name="T8" fmla="*/ 1 w 16"/>
              <a:gd name="T9" fmla="*/ 6 h 26"/>
              <a:gd name="T10" fmla="*/ 1 w 16"/>
              <a:gd name="T11" fmla="*/ 8 h 26"/>
              <a:gd name="T12" fmla="*/ 0 w 16"/>
              <a:gd name="T13" fmla="*/ 9 h 26"/>
              <a:gd name="T14" fmla="*/ 0 w 16"/>
              <a:gd name="T15" fmla="*/ 10 h 26"/>
              <a:gd name="T16" fmla="*/ 0 w 16"/>
              <a:gd name="T17" fmla="*/ 13 h 26"/>
              <a:gd name="T18" fmla="*/ 0 w 16"/>
              <a:gd name="T19" fmla="*/ 14 h 26"/>
              <a:gd name="T20" fmla="*/ 0 w 16"/>
              <a:gd name="T21" fmla="*/ 16 h 26"/>
              <a:gd name="T22" fmla="*/ 1 w 16"/>
              <a:gd name="T23" fmla="*/ 17 h 26"/>
              <a:gd name="T24" fmla="*/ 1 w 16"/>
              <a:gd name="T25" fmla="*/ 19 h 26"/>
              <a:gd name="T26" fmla="*/ 3 w 16"/>
              <a:gd name="T27" fmla="*/ 19 h 26"/>
              <a:gd name="T28" fmla="*/ 5 w 16"/>
              <a:gd name="T29" fmla="*/ 22 h 26"/>
              <a:gd name="T30" fmla="*/ 7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1"/>
                </a:lnTo>
                <a:lnTo>
                  <a:pt x="5" y="3"/>
                </a:lnTo>
                <a:lnTo>
                  <a:pt x="3" y="5"/>
                </a:lnTo>
                <a:lnTo>
                  <a:pt x="1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19"/>
                </a:lnTo>
                <a:lnTo>
                  <a:pt x="5" y="22"/>
                </a:lnTo>
                <a:lnTo>
                  <a:pt x="7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84" name="Freeform 528"/>
          <p:cNvSpPr>
            <a:spLocks/>
          </p:cNvSpPr>
          <p:nvPr/>
        </p:nvSpPr>
        <p:spPr bwMode="auto">
          <a:xfrm>
            <a:off x="7805738" y="4102100"/>
            <a:ext cx="22225" cy="39688"/>
          </a:xfrm>
          <a:custGeom>
            <a:avLst/>
            <a:gdLst>
              <a:gd name="T0" fmla="*/ 15 w 16"/>
              <a:gd name="T1" fmla="*/ 0 h 26"/>
              <a:gd name="T2" fmla="*/ 7 w 16"/>
              <a:gd name="T3" fmla="*/ 1 h 26"/>
              <a:gd name="T4" fmla="*/ 5 w 16"/>
              <a:gd name="T5" fmla="*/ 3 h 26"/>
              <a:gd name="T6" fmla="*/ 3 w 16"/>
              <a:gd name="T7" fmla="*/ 5 h 26"/>
              <a:gd name="T8" fmla="*/ 1 w 16"/>
              <a:gd name="T9" fmla="*/ 6 h 26"/>
              <a:gd name="T10" fmla="*/ 1 w 16"/>
              <a:gd name="T11" fmla="*/ 8 h 26"/>
              <a:gd name="T12" fmla="*/ 0 w 16"/>
              <a:gd name="T13" fmla="*/ 9 h 26"/>
              <a:gd name="T14" fmla="*/ 0 w 16"/>
              <a:gd name="T15" fmla="*/ 10 h 26"/>
              <a:gd name="T16" fmla="*/ 0 w 16"/>
              <a:gd name="T17" fmla="*/ 13 h 26"/>
              <a:gd name="T18" fmla="*/ 0 w 16"/>
              <a:gd name="T19" fmla="*/ 14 h 26"/>
              <a:gd name="T20" fmla="*/ 0 w 16"/>
              <a:gd name="T21" fmla="*/ 16 h 26"/>
              <a:gd name="T22" fmla="*/ 1 w 16"/>
              <a:gd name="T23" fmla="*/ 17 h 26"/>
              <a:gd name="T24" fmla="*/ 1 w 16"/>
              <a:gd name="T25" fmla="*/ 19 h 26"/>
              <a:gd name="T26" fmla="*/ 3 w 16"/>
              <a:gd name="T27" fmla="*/ 19 h 26"/>
              <a:gd name="T28" fmla="*/ 5 w 16"/>
              <a:gd name="T29" fmla="*/ 22 h 26"/>
              <a:gd name="T30" fmla="*/ 7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1"/>
                </a:lnTo>
                <a:lnTo>
                  <a:pt x="5" y="3"/>
                </a:lnTo>
                <a:lnTo>
                  <a:pt x="3" y="5"/>
                </a:lnTo>
                <a:lnTo>
                  <a:pt x="1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19"/>
                </a:lnTo>
                <a:lnTo>
                  <a:pt x="5" y="22"/>
                </a:lnTo>
                <a:lnTo>
                  <a:pt x="7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85" name="Freeform 529"/>
          <p:cNvSpPr>
            <a:spLocks/>
          </p:cNvSpPr>
          <p:nvPr/>
        </p:nvSpPr>
        <p:spPr bwMode="auto">
          <a:xfrm>
            <a:off x="7805738" y="4102100"/>
            <a:ext cx="22225" cy="39688"/>
          </a:xfrm>
          <a:custGeom>
            <a:avLst/>
            <a:gdLst>
              <a:gd name="T0" fmla="*/ 15 w 16"/>
              <a:gd name="T1" fmla="*/ 0 h 26"/>
              <a:gd name="T2" fmla="*/ 7 w 16"/>
              <a:gd name="T3" fmla="*/ 1 h 26"/>
              <a:gd name="T4" fmla="*/ 5 w 16"/>
              <a:gd name="T5" fmla="*/ 3 h 26"/>
              <a:gd name="T6" fmla="*/ 3 w 16"/>
              <a:gd name="T7" fmla="*/ 5 h 26"/>
              <a:gd name="T8" fmla="*/ 1 w 16"/>
              <a:gd name="T9" fmla="*/ 6 h 26"/>
              <a:gd name="T10" fmla="*/ 1 w 16"/>
              <a:gd name="T11" fmla="*/ 8 h 26"/>
              <a:gd name="T12" fmla="*/ 0 w 16"/>
              <a:gd name="T13" fmla="*/ 9 h 26"/>
              <a:gd name="T14" fmla="*/ 0 w 16"/>
              <a:gd name="T15" fmla="*/ 10 h 26"/>
              <a:gd name="T16" fmla="*/ 0 w 16"/>
              <a:gd name="T17" fmla="*/ 13 h 26"/>
              <a:gd name="T18" fmla="*/ 0 w 16"/>
              <a:gd name="T19" fmla="*/ 14 h 26"/>
              <a:gd name="T20" fmla="*/ 0 w 16"/>
              <a:gd name="T21" fmla="*/ 16 h 26"/>
              <a:gd name="T22" fmla="*/ 1 w 16"/>
              <a:gd name="T23" fmla="*/ 17 h 26"/>
              <a:gd name="T24" fmla="*/ 1 w 16"/>
              <a:gd name="T25" fmla="*/ 19 h 26"/>
              <a:gd name="T26" fmla="*/ 3 w 16"/>
              <a:gd name="T27" fmla="*/ 19 h 26"/>
              <a:gd name="T28" fmla="*/ 5 w 16"/>
              <a:gd name="T29" fmla="*/ 22 h 26"/>
              <a:gd name="T30" fmla="*/ 7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1"/>
                </a:lnTo>
                <a:lnTo>
                  <a:pt x="5" y="3"/>
                </a:lnTo>
                <a:lnTo>
                  <a:pt x="3" y="5"/>
                </a:lnTo>
                <a:lnTo>
                  <a:pt x="1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19"/>
                </a:lnTo>
                <a:lnTo>
                  <a:pt x="5" y="22"/>
                </a:lnTo>
                <a:lnTo>
                  <a:pt x="7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86" name="Freeform 530"/>
          <p:cNvSpPr>
            <a:spLocks/>
          </p:cNvSpPr>
          <p:nvPr/>
        </p:nvSpPr>
        <p:spPr bwMode="auto">
          <a:xfrm>
            <a:off x="7805738" y="4102100"/>
            <a:ext cx="52387" cy="39688"/>
          </a:xfrm>
          <a:custGeom>
            <a:avLst/>
            <a:gdLst>
              <a:gd name="T0" fmla="*/ 14 w 39"/>
              <a:gd name="T1" fmla="*/ 0 h 26"/>
              <a:gd name="T2" fmla="*/ 7 w 39"/>
              <a:gd name="T3" fmla="*/ 1 h 26"/>
              <a:gd name="T4" fmla="*/ 5 w 39"/>
              <a:gd name="T5" fmla="*/ 3 h 26"/>
              <a:gd name="T6" fmla="*/ 3 w 39"/>
              <a:gd name="T7" fmla="*/ 5 h 26"/>
              <a:gd name="T8" fmla="*/ 1 w 39"/>
              <a:gd name="T9" fmla="*/ 6 h 26"/>
              <a:gd name="T10" fmla="*/ 1 w 39"/>
              <a:gd name="T11" fmla="*/ 8 h 26"/>
              <a:gd name="T12" fmla="*/ 0 w 39"/>
              <a:gd name="T13" fmla="*/ 9 h 26"/>
              <a:gd name="T14" fmla="*/ 0 w 39"/>
              <a:gd name="T15" fmla="*/ 10 h 26"/>
              <a:gd name="T16" fmla="*/ 0 w 39"/>
              <a:gd name="T17" fmla="*/ 13 h 26"/>
              <a:gd name="T18" fmla="*/ 0 w 39"/>
              <a:gd name="T19" fmla="*/ 14 h 26"/>
              <a:gd name="T20" fmla="*/ 0 w 39"/>
              <a:gd name="T21" fmla="*/ 16 h 26"/>
              <a:gd name="T22" fmla="*/ 1 w 39"/>
              <a:gd name="T23" fmla="*/ 17 h 26"/>
              <a:gd name="T24" fmla="*/ 1 w 39"/>
              <a:gd name="T25" fmla="*/ 19 h 26"/>
              <a:gd name="T26" fmla="*/ 3 w 39"/>
              <a:gd name="T27" fmla="*/ 19 h 26"/>
              <a:gd name="T28" fmla="*/ 5 w 39"/>
              <a:gd name="T29" fmla="*/ 22 h 26"/>
              <a:gd name="T30" fmla="*/ 7 w 39"/>
              <a:gd name="T31" fmla="*/ 23 h 26"/>
              <a:gd name="T32" fmla="*/ 14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4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7" y="1"/>
                </a:lnTo>
                <a:lnTo>
                  <a:pt x="5" y="3"/>
                </a:lnTo>
                <a:lnTo>
                  <a:pt x="3" y="5"/>
                </a:lnTo>
                <a:lnTo>
                  <a:pt x="1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19"/>
                </a:lnTo>
                <a:lnTo>
                  <a:pt x="5" y="22"/>
                </a:lnTo>
                <a:lnTo>
                  <a:pt x="7" y="23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87" name="Freeform 531"/>
          <p:cNvSpPr>
            <a:spLocks/>
          </p:cNvSpPr>
          <p:nvPr/>
        </p:nvSpPr>
        <p:spPr bwMode="auto">
          <a:xfrm>
            <a:off x="7839075" y="4102100"/>
            <a:ext cx="19050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88" name="Freeform 532"/>
          <p:cNvSpPr>
            <a:spLocks/>
          </p:cNvSpPr>
          <p:nvPr/>
        </p:nvSpPr>
        <p:spPr bwMode="auto">
          <a:xfrm>
            <a:off x="7839075" y="4102100"/>
            <a:ext cx="52388" cy="39688"/>
          </a:xfrm>
          <a:custGeom>
            <a:avLst/>
            <a:gdLst>
              <a:gd name="T0" fmla="*/ 14 w 38"/>
              <a:gd name="T1" fmla="*/ 0 h 26"/>
              <a:gd name="T2" fmla="*/ 8 w 38"/>
              <a:gd name="T3" fmla="*/ 1 h 26"/>
              <a:gd name="T4" fmla="*/ 5 w 38"/>
              <a:gd name="T5" fmla="*/ 3 h 26"/>
              <a:gd name="T6" fmla="*/ 3 w 38"/>
              <a:gd name="T7" fmla="*/ 5 h 26"/>
              <a:gd name="T8" fmla="*/ 3 w 38"/>
              <a:gd name="T9" fmla="*/ 6 h 26"/>
              <a:gd name="T10" fmla="*/ 1 w 38"/>
              <a:gd name="T11" fmla="*/ 8 h 26"/>
              <a:gd name="T12" fmla="*/ 0 w 38"/>
              <a:gd name="T13" fmla="*/ 9 h 26"/>
              <a:gd name="T14" fmla="*/ 0 w 38"/>
              <a:gd name="T15" fmla="*/ 10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6 h 26"/>
              <a:gd name="T22" fmla="*/ 1 w 38"/>
              <a:gd name="T23" fmla="*/ 17 h 26"/>
              <a:gd name="T24" fmla="*/ 3 w 38"/>
              <a:gd name="T25" fmla="*/ 19 h 26"/>
              <a:gd name="T26" fmla="*/ 5 w 38"/>
              <a:gd name="T27" fmla="*/ 22 h 26"/>
              <a:gd name="T28" fmla="*/ 8 w 38"/>
              <a:gd name="T29" fmla="*/ 23 h 26"/>
              <a:gd name="T30" fmla="*/ 14 w 38"/>
              <a:gd name="T31" fmla="*/ 25 h 26"/>
              <a:gd name="T32" fmla="*/ 37 w 38"/>
              <a:gd name="T33" fmla="*/ 25 h 26"/>
              <a:gd name="T34" fmla="*/ 37 w 38"/>
              <a:gd name="T35" fmla="*/ 0 h 26"/>
              <a:gd name="T36" fmla="*/ 14 w 38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89" name="Freeform 533"/>
          <p:cNvSpPr>
            <a:spLocks/>
          </p:cNvSpPr>
          <p:nvPr/>
        </p:nvSpPr>
        <p:spPr bwMode="auto">
          <a:xfrm>
            <a:off x="7869238" y="4102100"/>
            <a:ext cx="22225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90" name="Freeform 534"/>
          <p:cNvSpPr>
            <a:spLocks/>
          </p:cNvSpPr>
          <p:nvPr/>
        </p:nvSpPr>
        <p:spPr bwMode="auto">
          <a:xfrm>
            <a:off x="7869238" y="4102100"/>
            <a:ext cx="22225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91" name="Freeform 535"/>
          <p:cNvSpPr>
            <a:spLocks/>
          </p:cNvSpPr>
          <p:nvPr/>
        </p:nvSpPr>
        <p:spPr bwMode="auto">
          <a:xfrm>
            <a:off x="7869238" y="4102100"/>
            <a:ext cx="22225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92" name="Freeform 536"/>
          <p:cNvSpPr>
            <a:spLocks/>
          </p:cNvSpPr>
          <p:nvPr/>
        </p:nvSpPr>
        <p:spPr bwMode="auto">
          <a:xfrm>
            <a:off x="7869238" y="4102100"/>
            <a:ext cx="22225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93" name="Freeform 537"/>
          <p:cNvSpPr>
            <a:spLocks/>
          </p:cNvSpPr>
          <p:nvPr/>
        </p:nvSpPr>
        <p:spPr bwMode="auto">
          <a:xfrm>
            <a:off x="7869238" y="4102100"/>
            <a:ext cx="22225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94" name="Freeform 538"/>
          <p:cNvSpPr>
            <a:spLocks/>
          </p:cNvSpPr>
          <p:nvPr/>
        </p:nvSpPr>
        <p:spPr bwMode="auto">
          <a:xfrm>
            <a:off x="7869238" y="4102100"/>
            <a:ext cx="22225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95" name="Freeform 539"/>
          <p:cNvSpPr>
            <a:spLocks/>
          </p:cNvSpPr>
          <p:nvPr/>
        </p:nvSpPr>
        <p:spPr bwMode="auto">
          <a:xfrm>
            <a:off x="7869238" y="4102100"/>
            <a:ext cx="22225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96" name="Freeform 540"/>
          <p:cNvSpPr>
            <a:spLocks/>
          </p:cNvSpPr>
          <p:nvPr/>
        </p:nvSpPr>
        <p:spPr bwMode="auto">
          <a:xfrm>
            <a:off x="7869238" y="4102100"/>
            <a:ext cx="52387" cy="39688"/>
          </a:xfrm>
          <a:custGeom>
            <a:avLst/>
            <a:gdLst>
              <a:gd name="T0" fmla="*/ 14 w 38"/>
              <a:gd name="T1" fmla="*/ 0 h 26"/>
              <a:gd name="T2" fmla="*/ 8 w 38"/>
              <a:gd name="T3" fmla="*/ 1 h 26"/>
              <a:gd name="T4" fmla="*/ 5 w 38"/>
              <a:gd name="T5" fmla="*/ 3 h 26"/>
              <a:gd name="T6" fmla="*/ 3 w 38"/>
              <a:gd name="T7" fmla="*/ 5 h 26"/>
              <a:gd name="T8" fmla="*/ 3 w 38"/>
              <a:gd name="T9" fmla="*/ 6 h 26"/>
              <a:gd name="T10" fmla="*/ 1 w 38"/>
              <a:gd name="T11" fmla="*/ 8 h 26"/>
              <a:gd name="T12" fmla="*/ 0 w 38"/>
              <a:gd name="T13" fmla="*/ 9 h 26"/>
              <a:gd name="T14" fmla="*/ 0 w 38"/>
              <a:gd name="T15" fmla="*/ 10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6 h 26"/>
              <a:gd name="T22" fmla="*/ 1 w 38"/>
              <a:gd name="T23" fmla="*/ 17 h 26"/>
              <a:gd name="T24" fmla="*/ 3 w 38"/>
              <a:gd name="T25" fmla="*/ 19 h 26"/>
              <a:gd name="T26" fmla="*/ 5 w 38"/>
              <a:gd name="T27" fmla="*/ 22 h 26"/>
              <a:gd name="T28" fmla="*/ 8 w 38"/>
              <a:gd name="T29" fmla="*/ 23 h 26"/>
              <a:gd name="T30" fmla="*/ 14 w 38"/>
              <a:gd name="T31" fmla="*/ 25 h 26"/>
              <a:gd name="T32" fmla="*/ 37 w 38"/>
              <a:gd name="T33" fmla="*/ 25 h 26"/>
              <a:gd name="T34" fmla="*/ 37 w 38"/>
              <a:gd name="T35" fmla="*/ 0 h 26"/>
              <a:gd name="T36" fmla="*/ 14 w 38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97" name="Freeform 541"/>
          <p:cNvSpPr>
            <a:spLocks/>
          </p:cNvSpPr>
          <p:nvPr/>
        </p:nvSpPr>
        <p:spPr bwMode="auto">
          <a:xfrm>
            <a:off x="7900988" y="4102100"/>
            <a:ext cx="20637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98" name="Freeform 542"/>
          <p:cNvSpPr>
            <a:spLocks/>
          </p:cNvSpPr>
          <p:nvPr/>
        </p:nvSpPr>
        <p:spPr bwMode="auto">
          <a:xfrm>
            <a:off x="7900988" y="4102100"/>
            <a:ext cx="53975" cy="39688"/>
          </a:xfrm>
          <a:custGeom>
            <a:avLst/>
            <a:gdLst>
              <a:gd name="T0" fmla="*/ 14 w 39"/>
              <a:gd name="T1" fmla="*/ 0 h 26"/>
              <a:gd name="T2" fmla="*/ 8 w 39"/>
              <a:gd name="T3" fmla="*/ 1 h 26"/>
              <a:gd name="T4" fmla="*/ 5 w 39"/>
              <a:gd name="T5" fmla="*/ 3 h 26"/>
              <a:gd name="T6" fmla="*/ 3 w 39"/>
              <a:gd name="T7" fmla="*/ 5 h 26"/>
              <a:gd name="T8" fmla="*/ 3 w 39"/>
              <a:gd name="T9" fmla="*/ 6 h 26"/>
              <a:gd name="T10" fmla="*/ 1 w 39"/>
              <a:gd name="T11" fmla="*/ 8 h 26"/>
              <a:gd name="T12" fmla="*/ 0 w 39"/>
              <a:gd name="T13" fmla="*/ 9 h 26"/>
              <a:gd name="T14" fmla="*/ 0 w 39"/>
              <a:gd name="T15" fmla="*/ 10 h 26"/>
              <a:gd name="T16" fmla="*/ 0 w 39"/>
              <a:gd name="T17" fmla="*/ 13 h 26"/>
              <a:gd name="T18" fmla="*/ 0 w 39"/>
              <a:gd name="T19" fmla="*/ 14 h 26"/>
              <a:gd name="T20" fmla="*/ 0 w 39"/>
              <a:gd name="T21" fmla="*/ 16 h 26"/>
              <a:gd name="T22" fmla="*/ 1 w 39"/>
              <a:gd name="T23" fmla="*/ 17 h 26"/>
              <a:gd name="T24" fmla="*/ 3 w 39"/>
              <a:gd name="T25" fmla="*/ 19 h 26"/>
              <a:gd name="T26" fmla="*/ 5 w 39"/>
              <a:gd name="T27" fmla="*/ 22 h 26"/>
              <a:gd name="T28" fmla="*/ 8 w 39"/>
              <a:gd name="T29" fmla="*/ 23 h 26"/>
              <a:gd name="T30" fmla="*/ 14 w 39"/>
              <a:gd name="T31" fmla="*/ 25 h 26"/>
              <a:gd name="T32" fmla="*/ 38 w 39"/>
              <a:gd name="T33" fmla="*/ 25 h 26"/>
              <a:gd name="T34" fmla="*/ 38 w 39"/>
              <a:gd name="T35" fmla="*/ 0 h 26"/>
              <a:gd name="T36" fmla="*/ 14 w 39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799" name="Freeform 543"/>
          <p:cNvSpPr>
            <a:spLocks/>
          </p:cNvSpPr>
          <p:nvPr/>
        </p:nvSpPr>
        <p:spPr bwMode="auto">
          <a:xfrm>
            <a:off x="7932738" y="4102100"/>
            <a:ext cx="42862" cy="52388"/>
          </a:xfrm>
          <a:custGeom>
            <a:avLst/>
            <a:gdLst>
              <a:gd name="T0" fmla="*/ 30 w 31"/>
              <a:gd name="T1" fmla="*/ 13 h 34"/>
              <a:gd name="T2" fmla="*/ 27 w 31"/>
              <a:gd name="T3" fmla="*/ 7 h 34"/>
              <a:gd name="T4" fmla="*/ 26 w 31"/>
              <a:gd name="T5" fmla="*/ 5 h 34"/>
              <a:gd name="T6" fmla="*/ 23 w 31"/>
              <a:gd name="T7" fmla="*/ 2 h 34"/>
              <a:gd name="T8" fmla="*/ 22 w 31"/>
              <a:gd name="T9" fmla="*/ 1 h 34"/>
              <a:gd name="T10" fmla="*/ 20 w 31"/>
              <a:gd name="T11" fmla="*/ 1 h 34"/>
              <a:gd name="T12" fmla="*/ 18 w 31"/>
              <a:gd name="T13" fmla="*/ 0 h 34"/>
              <a:gd name="T14" fmla="*/ 16 w 31"/>
              <a:gd name="T15" fmla="*/ 0 h 34"/>
              <a:gd name="T16" fmla="*/ 14 w 31"/>
              <a:gd name="T17" fmla="*/ 0 h 34"/>
              <a:gd name="T18" fmla="*/ 13 w 31"/>
              <a:gd name="T19" fmla="*/ 0 h 34"/>
              <a:gd name="T20" fmla="*/ 10 w 31"/>
              <a:gd name="T21" fmla="*/ 0 h 34"/>
              <a:gd name="T22" fmla="*/ 9 w 31"/>
              <a:gd name="T23" fmla="*/ 1 h 34"/>
              <a:gd name="T24" fmla="*/ 8 w 31"/>
              <a:gd name="T25" fmla="*/ 1 h 34"/>
              <a:gd name="T26" fmla="*/ 7 w 31"/>
              <a:gd name="T27" fmla="*/ 2 h 34"/>
              <a:gd name="T28" fmla="*/ 4 w 31"/>
              <a:gd name="T29" fmla="*/ 5 h 34"/>
              <a:gd name="T30" fmla="*/ 3 w 31"/>
              <a:gd name="T31" fmla="*/ 7 h 34"/>
              <a:gd name="T32" fmla="*/ 0 w 31"/>
              <a:gd name="T33" fmla="*/ 13 h 34"/>
              <a:gd name="T34" fmla="*/ 0 w 31"/>
              <a:gd name="T35" fmla="*/ 33 h 34"/>
              <a:gd name="T36" fmla="*/ 30 w 31"/>
              <a:gd name="T37" fmla="*/ 33 h 34"/>
              <a:gd name="T38" fmla="*/ 30 w 31"/>
              <a:gd name="T39" fmla="*/ 1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" h="34">
                <a:moveTo>
                  <a:pt x="30" y="13"/>
                </a:moveTo>
                <a:lnTo>
                  <a:pt x="27" y="7"/>
                </a:lnTo>
                <a:lnTo>
                  <a:pt x="26" y="5"/>
                </a:lnTo>
                <a:lnTo>
                  <a:pt x="23" y="2"/>
                </a:lnTo>
                <a:lnTo>
                  <a:pt x="22" y="1"/>
                </a:lnTo>
                <a:lnTo>
                  <a:pt x="20" y="1"/>
                </a:lnTo>
                <a:lnTo>
                  <a:pt x="18" y="0"/>
                </a:lnTo>
                <a:lnTo>
                  <a:pt x="16" y="0"/>
                </a:lnTo>
                <a:lnTo>
                  <a:pt x="14" y="0"/>
                </a:lnTo>
                <a:lnTo>
                  <a:pt x="13" y="0"/>
                </a:lnTo>
                <a:lnTo>
                  <a:pt x="10" y="0"/>
                </a:lnTo>
                <a:lnTo>
                  <a:pt x="9" y="1"/>
                </a:lnTo>
                <a:lnTo>
                  <a:pt x="8" y="1"/>
                </a:lnTo>
                <a:lnTo>
                  <a:pt x="7" y="2"/>
                </a:lnTo>
                <a:lnTo>
                  <a:pt x="4" y="5"/>
                </a:lnTo>
                <a:lnTo>
                  <a:pt x="3" y="7"/>
                </a:lnTo>
                <a:lnTo>
                  <a:pt x="0" y="13"/>
                </a:lnTo>
                <a:lnTo>
                  <a:pt x="0" y="33"/>
                </a:lnTo>
                <a:lnTo>
                  <a:pt x="30" y="33"/>
                </a:lnTo>
                <a:lnTo>
                  <a:pt x="30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00" name="Freeform 544"/>
          <p:cNvSpPr>
            <a:spLocks/>
          </p:cNvSpPr>
          <p:nvPr/>
        </p:nvSpPr>
        <p:spPr bwMode="auto">
          <a:xfrm>
            <a:off x="7932738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3 w 16"/>
              <a:gd name="T7" fmla="*/ 6 h 27"/>
              <a:gd name="T8" fmla="*/ 3 w 16"/>
              <a:gd name="T9" fmla="*/ 7 h 27"/>
              <a:gd name="T10" fmla="*/ 1 w 16"/>
              <a:gd name="T11" fmla="*/ 9 h 27"/>
              <a:gd name="T12" fmla="*/ 1 w 16"/>
              <a:gd name="T13" fmla="*/ 10 h 27"/>
              <a:gd name="T14" fmla="*/ 0 w 16"/>
              <a:gd name="T15" fmla="*/ 11 h 27"/>
              <a:gd name="T16" fmla="*/ 0 w 16"/>
              <a:gd name="T17" fmla="*/ 14 h 27"/>
              <a:gd name="T18" fmla="*/ 0 w 16"/>
              <a:gd name="T19" fmla="*/ 15 h 27"/>
              <a:gd name="T20" fmla="*/ 1 w 16"/>
              <a:gd name="T21" fmla="*/ 16 h 27"/>
              <a:gd name="T22" fmla="*/ 1 w 16"/>
              <a:gd name="T23" fmla="*/ 17 h 27"/>
              <a:gd name="T24" fmla="*/ 3 w 16"/>
              <a:gd name="T25" fmla="*/ 19 h 27"/>
              <a:gd name="T26" fmla="*/ 3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01" name="Freeform 545"/>
          <p:cNvSpPr>
            <a:spLocks/>
          </p:cNvSpPr>
          <p:nvPr/>
        </p:nvSpPr>
        <p:spPr bwMode="auto">
          <a:xfrm>
            <a:off x="7932738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3 w 16"/>
              <a:gd name="T7" fmla="*/ 6 h 27"/>
              <a:gd name="T8" fmla="*/ 3 w 16"/>
              <a:gd name="T9" fmla="*/ 7 h 27"/>
              <a:gd name="T10" fmla="*/ 1 w 16"/>
              <a:gd name="T11" fmla="*/ 9 h 27"/>
              <a:gd name="T12" fmla="*/ 1 w 16"/>
              <a:gd name="T13" fmla="*/ 10 h 27"/>
              <a:gd name="T14" fmla="*/ 0 w 16"/>
              <a:gd name="T15" fmla="*/ 11 h 27"/>
              <a:gd name="T16" fmla="*/ 0 w 16"/>
              <a:gd name="T17" fmla="*/ 14 h 27"/>
              <a:gd name="T18" fmla="*/ 0 w 16"/>
              <a:gd name="T19" fmla="*/ 15 h 27"/>
              <a:gd name="T20" fmla="*/ 1 w 16"/>
              <a:gd name="T21" fmla="*/ 16 h 27"/>
              <a:gd name="T22" fmla="*/ 1 w 16"/>
              <a:gd name="T23" fmla="*/ 17 h 27"/>
              <a:gd name="T24" fmla="*/ 3 w 16"/>
              <a:gd name="T25" fmla="*/ 19 h 27"/>
              <a:gd name="T26" fmla="*/ 3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02" name="Freeform 546"/>
          <p:cNvSpPr>
            <a:spLocks/>
          </p:cNvSpPr>
          <p:nvPr/>
        </p:nvSpPr>
        <p:spPr bwMode="auto">
          <a:xfrm>
            <a:off x="7932738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3 w 16"/>
              <a:gd name="T7" fmla="*/ 6 h 27"/>
              <a:gd name="T8" fmla="*/ 3 w 16"/>
              <a:gd name="T9" fmla="*/ 7 h 27"/>
              <a:gd name="T10" fmla="*/ 1 w 16"/>
              <a:gd name="T11" fmla="*/ 9 h 27"/>
              <a:gd name="T12" fmla="*/ 1 w 16"/>
              <a:gd name="T13" fmla="*/ 10 h 27"/>
              <a:gd name="T14" fmla="*/ 0 w 16"/>
              <a:gd name="T15" fmla="*/ 11 h 27"/>
              <a:gd name="T16" fmla="*/ 0 w 16"/>
              <a:gd name="T17" fmla="*/ 14 h 27"/>
              <a:gd name="T18" fmla="*/ 0 w 16"/>
              <a:gd name="T19" fmla="*/ 15 h 27"/>
              <a:gd name="T20" fmla="*/ 1 w 16"/>
              <a:gd name="T21" fmla="*/ 16 h 27"/>
              <a:gd name="T22" fmla="*/ 1 w 16"/>
              <a:gd name="T23" fmla="*/ 17 h 27"/>
              <a:gd name="T24" fmla="*/ 3 w 16"/>
              <a:gd name="T25" fmla="*/ 19 h 27"/>
              <a:gd name="T26" fmla="*/ 3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03" name="Freeform 547"/>
          <p:cNvSpPr>
            <a:spLocks/>
          </p:cNvSpPr>
          <p:nvPr/>
        </p:nvSpPr>
        <p:spPr bwMode="auto">
          <a:xfrm>
            <a:off x="7932738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3 w 16"/>
              <a:gd name="T7" fmla="*/ 6 h 27"/>
              <a:gd name="T8" fmla="*/ 3 w 16"/>
              <a:gd name="T9" fmla="*/ 7 h 27"/>
              <a:gd name="T10" fmla="*/ 1 w 16"/>
              <a:gd name="T11" fmla="*/ 9 h 27"/>
              <a:gd name="T12" fmla="*/ 1 w 16"/>
              <a:gd name="T13" fmla="*/ 10 h 27"/>
              <a:gd name="T14" fmla="*/ 0 w 16"/>
              <a:gd name="T15" fmla="*/ 11 h 27"/>
              <a:gd name="T16" fmla="*/ 0 w 16"/>
              <a:gd name="T17" fmla="*/ 14 h 27"/>
              <a:gd name="T18" fmla="*/ 0 w 16"/>
              <a:gd name="T19" fmla="*/ 15 h 27"/>
              <a:gd name="T20" fmla="*/ 1 w 16"/>
              <a:gd name="T21" fmla="*/ 16 h 27"/>
              <a:gd name="T22" fmla="*/ 1 w 16"/>
              <a:gd name="T23" fmla="*/ 17 h 27"/>
              <a:gd name="T24" fmla="*/ 3 w 16"/>
              <a:gd name="T25" fmla="*/ 19 h 27"/>
              <a:gd name="T26" fmla="*/ 3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04" name="Freeform 548"/>
          <p:cNvSpPr>
            <a:spLocks/>
          </p:cNvSpPr>
          <p:nvPr/>
        </p:nvSpPr>
        <p:spPr bwMode="auto">
          <a:xfrm>
            <a:off x="7932738" y="4130675"/>
            <a:ext cx="53975" cy="41275"/>
          </a:xfrm>
          <a:custGeom>
            <a:avLst/>
            <a:gdLst>
              <a:gd name="T0" fmla="*/ 14 w 40"/>
              <a:gd name="T1" fmla="*/ 0 h 27"/>
              <a:gd name="T2" fmla="*/ 8 w 40"/>
              <a:gd name="T3" fmla="*/ 2 h 27"/>
              <a:gd name="T4" fmla="*/ 5 w 40"/>
              <a:gd name="T5" fmla="*/ 3 h 27"/>
              <a:gd name="T6" fmla="*/ 3 w 40"/>
              <a:gd name="T7" fmla="*/ 6 h 27"/>
              <a:gd name="T8" fmla="*/ 3 w 40"/>
              <a:gd name="T9" fmla="*/ 7 h 27"/>
              <a:gd name="T10" fmla="*/ 1 w 40"/>
              <a:gd name="T11" fmla="*/ 9 h 27"/>
              <a:gd name="T12" fmla="*/ 1 w 40"/>
              <a:gd name="T13" fmla="*/ 10 h 27"/>
              <a:gd name="T14" fmla="*/ 0 w 40"/>
              <a:gd name="T15" fmla="*/ 11 h 27"/>
              <a:gd name="T16" fmla="*/ 0 w 40"/>
              <a:gd name="T17" fmla="*/ 14 h 27"/>
              <a:gd name="T18" fmla="*/ 0 w 40"/>
              <a:gd name="T19" fmla="*/ 15 h 27"/>
              <a:gd name="T20" fmla="*/ 1 w 40"/>
              <a:gd name="T21" fmla="*/ 16 h 27"/>
              <a:gd name="T22" fmla="*/ 1 w 40"/>
              <a:gd name="T23" fmla="*/ 17 h 27"/>
              <a:gd name="T24" fmla="*/ 3 w 40"/>
              <a:gd name="T25" fmla="*/ 19 h 27"/>
              <a:gd name="T26" fmla="*/ 3 w 40"/>
              <a:gd name="T27" fmla="*/ 20 h 27"/>
              <a:gd name="T28" fmla="*/ 5 w 40"/>
              <a:gd name="T29" fmla="*/ 23 h 27"/>
              <a:gd name="T30" fmla="*/ 8 w 40"/>
              <a:gd name="T31" fmla="*/ 24 h 27"/>
              <a:gd name="T32" fmla="*/ 14 w 40"/>
              <a:gd name="T33" fmla="*/ 26 h 27"/>
              <a:gd name="T34" fmla="*/ 39 w 40"/>
              <a:gd name="T35" fmla="*/ 26 h 27"/>
              <a:gd name="T36" fmla="*/ 39 w 40"/>
              <a:gd name="T37" fmla="*/ 0 h 27"/>
              <a:gd name="T38" fmla="*/ 14 w 40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39" y="26"/>
                </a:lnTo>
                <a:lnTo>
                  <a:pt x="39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05" name="Freeform 549"/>
          <p:cNvSpPr>
            <a:spLocks/>
          </p:cNvSpPr>
          <p:nvPr/>
        </p:nvSpPr>
        <p:spPr bwMode="auto">
          <a:xfrm>
            <a:off x="7964488" y="4130675"/>
            <a:ext cx="22225" cy="41275"/>
          </a:xfrm>
          <a:custGeom>
            <a:avLst/>
            <a:gdLst>
              <a:gd name="T0" fmla="*/ 16 w 17"/>
              <a:gd name="T1" fmla="*/ 0 h 27"/>
              <a:gd name="T2" fmla="*/ 8 w 17"/>
              <a:gd name="T3" fmla="*/ 2 h 27"/>
              <a:gd name="T4" fmla="*/ 7 w 17"/>
              <a:gd name="T5" fmla="*/ 3 h 27"/>
              <a:gd name="T6" fmla="*/ 4 w 17"/>
              <a:gd name="T7" fmla="*/ 6 h 27"/>
              <a:gd name="T8" fmla="*/ 3 w 17"/>
              <a:gd name="T9" fmla="*/ 7 h 27"/>
              <a:gd name="T10" fmla="*/ 1 w 17"/>
              <a:gd name="T11" fmla="*/ 9 h 27"/>
              <a:gd name="T12" fmla="*/ 1 w 17"/>
              <a:gd name="T13" fmla="*/ 10 h 27"/>
              <a:gd name="T14" fmla="*/ 0 w 17"/>
              <a:gd name="T15" fmla="*/ 11 h 27"/>
              <a:gd name="T16" fmla="*/ 0 w 17"/>
              <a:gd name="T17" fmla="*/ 14 h 27"/>
              <a:gd name="T18" fmla="*/ 0 w 17"/>
              <a:gd name="T19" fmla="*/ 15 h 27"/>
              <a:gd name="T20" fmla="*/ 1 w 17"/>
              <a:gd name="T21" fmla="*/ 16 h 27"/>
              <a:gd name="T22" fmla="*/ 1 w 17"/>
              <a:gd name="T23" fmla="*/ 17 h 27"/>
              <a:gd name="T24" fmla="*/ 3 w 17"/>
              <a:gd name="T25" fmla="*/ 19 h 27"/>
              <a:gd name="T26" fmla="*/ 4 w 17"/>
              <a:gd name="T27" fmla="*/ 20 h 27"/>
              <a:gd name="T28" fmla="*/ 7 w 17"/>
              <a:gd name="T29" fmla="*/ 23 h 27"/>
              <a:gd name="T30" fmla="*/ 8 w 17"/>
              <a:gd name="T31" fmla="*/ 24 h 27"/>
              <a:gd name="T32" fmla="*/ 16 w 17"/>
              <a:gd name="T33" fmla="*/ 26 h 27"/>
              <a:gd name="T34" fmla="*/ 16 w 17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" h="27">
                <a:moveTo>
                  <a:pt x="16" y="0"/>
                </a:moveTo>
                <a:lnTo>
                  <a:pt x="8" y="2"/>
                </a:lnTo>
                <a:lnTo>
                  <a:pt x="7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20"/>
                </a:lnTo>
                <a:lnTo>
                  <a:pt x="7" y="23"/>
                </a:lnTo>
                <a:lnTo>
                  <a:pt x="8" y="24"/>
                </a:lnTo>
                <a:lnTo>
                  <a:pt x="16" y="26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06" name="Freeform 550"/>
          <p:cNvSpPr>
            <a:spLocks/>
          </p:cNvSpPr>
          <p:nvPr/>
        </p:nvSpPr>
        <p:spPr bwMode="auto">
          <a:xfrm>
            <a:off x="7964488" y="4130675"/>
            <a:ext cx="22225" cy="41275"/>
          </a:xfrm>
          <a:custGeom>
            <a:avLst/>
            <a:gdLst>
              <a:gd name="T0" fmla="*/ 16 w 17"/>
              <a:gd name="T1" fmla="*/ 0 h 27"/>
              <a:gd name="T2" fmla="*/ 8 w 17"/>
              <a:gd name="T3" fmla="*/ 2 h 27"/>
              <a:gd name="T4" fmla="*/ 7 w 17"/>
              <a:gd name="T5" fmla="*/ 3 h 27"/>
              <a:gd name="T6" fmla="*/ 4 w 17"/>
              <a:gd name="T7" fmla="*/ 6 h 27"/>
              <a:gd name="T8" fmla="*/ 3 w 17"/>
              <a:gd name="T9" fmla="*/ 7 h 27"/>
              <a:gd name="T10" fmla="*/ 1 w 17"/>
              <a:gd name="T11" fmla="*/ 9 h 27"/>
              <a:gd name="T12" fmla="*/ 1 w 17"/>
              <a:gd name="T13" fmla="*/ 10 h 27"/>
              <a:gd name="T14" fmla="*/ 0 w 17"/>
              <a:gd name="T15" fmla="*/ 11 h 27"/>
              <a:gd name="T16" fmla="*/ 0 w 17"/>
              <a:gd name="T17" fmla="*/ 14 h 27"/>
              <a:gd name="T18" fmla="*/ 0 w 17"/>
              <a:gd name="T19" fmla="*/ 15 h 27"/>
              <a:gd name="T20" fmla="*/ 1 w 17"/>
              <a:gd name="T21" fmla="*/ 16 h 27"/>
              <a:gd name="T22" fmla="*/ 1 w 17"/>
              <a:gd name="T23" fmla="*/ 17 h 27"/>
              <a:gd name="T24" fmla="*/ 3 w 17"/>
              <a:gd name="T25" fmla="*/ 19 h 27"/>
              <a:gd name="T26" fmla="*/ 4 w 17"/>
              <a:gd name="T27" fmla="*/ 20 h 27"/>
              <a:gd name="T28" fmla="*/ 7 w 17"/>
              <a:gd name="T29" fmla="*/ 23 h 27"/>
              <a:gd name="T30" fmla="*/ 8 w 17"/>
              <a:gd name="T31" fmla="*/ 24 h 27"/>
              <a:gd name="T32" fmla="*/ 16 w 17"/>
              <a:gd name="T33" fmla="*/ 26 h 27"/>
              <a:gd name="T34" fmla="*/ 16 w 17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" h="27">
                <a:moveTo>
                  <a:pt x="16" y="0"/>
                </a:moveTo>
                <a:lnTo>
                  <a:pt x="8" y="2"/>
                </a:lnTo>
                <a:lnTo>
                  <a:pt x="7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20"/>
                </a:lnTo>
                <a:lnTo>
                  <a:pt x="7" y="23"/>
                </a:lnTo>
                <a:lnTo>
                  <a:pt x="8" y="24"/>
                </a:lnTo>
                <a:lnTo>
                  <a:pt x="16" y="26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07" name="Freeform 551"/>
          <p:cNvSpPr>
            <a:spLocks/>
          </p:cNvSpPr>
          <p:nvPr/>
        </p:nvSpPr>
        <p:spPr bwMode="auto">
          <a:xfrm>
            <a:off x="7964488" y="4130675"/>
            <a:ext cx="22225" cy="41275"/>
          </a:xfrm>
          <a:custGeom>
            <a:avLst/>
            <a:gdLst>
              <a:gd name="T0" fmla="*/ 16 w 17"/>
              <a:gd name="T1" fmla="*/ 0 h 27"/>
              <a:gd name="T2" fmla="*/ 8 w 17"/>
              <a:gd name="T3" fmla="*/ 2 h 27"/>
              <a:gd name="T4" fmla="*/ 7 w 17"/>
              <a:gd name="T5" fmla="*/ 3 h 27"/>
              <a:gd name="T6" fmla="*/ 4 w 17"/>
              <a:gd name="T7" fmla="*/ 6 h 27"/>
              <a:gd name="T8" fmla="*/ 3 w 17"/>
              <a:gd name="T9" fmla="*/ 7 h 27"/>
              <a:gd name="T10" fmla="*/ 1 w 17"/>
              <a:gd name="T11" fmla="*/ 9 h 27"/>
              <a:gd name="T12" fmla="*/ 1 w 17"/>
              <a:gd name="T13" fmla="*/ 10 h 27"/>
              <a:gd name="T14" fmla="*/ 0 w 17"/>
              <a:gd name="T15" fmla="*/ 11 h 27"/>
              <a:gd name="T16" fmla="*/ 0 w 17"/>
              <a:gd name="T17" fmla="*/ 14 h 27"/>
              <a:gd name="T18" fmla="*/ 0 w 17"/>
              <a:gd name="T19" fmla="*/ 15 h 27"/>
              <a:gd name="T20" fmla="*/ 1 w 17"/>
              <a:gd name="T21" fmla="*/ 16 h 27"/>
              <a:gd name="T22" fmla="*/ 1 w 17"/>
              <a:gd name="T23" fmla="*/ 17 h 27"/>
              <a:gd name="T24" fmla="*/ 3 w 17"/>
              <a:gd name="T25" fmla="*/ 19 h 27"/>
              <a:gd name="T26" fmla="*/ 4 w 17"/>
              <a:gd name="T27" fmla="*/ 20 h 27"/>
              <a:gd name="T28" fmla="*/ 7 w 17"/>
              <a:gd name="T29" fmla="*/ 23 h 27"/>
              <a:gd name="T30" fmla="*/ 8 w 17"/>
              <a:gd name="T31" fmla="*/ 24 h 27"/>
              <a:gd name="T32" fmla="*/ 16 w 17"/>
              <a:gd name="T33" fmla="*/ 26 h 27"/>
              <a:gd name="T34" fmla="*/ 16 w 17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" h="27">
                <a:moveTo>
                  <a:pt x="16" y="0"/>
                </a:moveTo>
                <a:lnTo>
                  <a:pt x="8" y="2"/>
                </a:lnTo>
                <a:lnTo>
                  <a:pt x="7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20"/>
                </a:lnTo>
                <a:lnTo>
                  <a:pt x="7" y="23"/>
                </a:lnTo>
                <a:lnTo>
                  <a:pt x="8" y="24"/>
                </a:lnTo>
                <a:lnTo>
                  <a:pt x="16" y="26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08" name="Freeform 552"/>
          <p:cNvSpPr>
            <a:spLocks/>
          </p:cNvSpPr>
          <p:nvPr/>
        </p:nvSpPr>
        <p:spPr bwMode="auto">
          <a:xfrm>
            <a:off x="7964488" y="4130675"/>
            <a:ext cx="53975" cy="41275"/>
          </a:xfrm>
          <a:custGeom>
            <a:avLst/>
            <a:gdLst>
              <a:gd name="T0" fmla="*/ 15 w 39"/>
              <a:gd name="T1" fmla="*/ 0 h 27"/>
              <a:gd name="T2" fmla="*/ 8 w 39"/>
              <a:gd name="T3" fmla="*/ 2 h 27"/>
              <a:gd name="T4" fmla="*/ 6 w 39"/>
              <a:gd name="T5" fmla="*/ 3 h 27"/>
              <a:gd name="T6" fmla="*/ 4 w 39"/>
              <a:gd name="T7" fmla="*/ 6 h 27"/>
              <a:gd name="T8" fmla="*/ 3 w 39"/>
              <a:gd name="T9" fmla="*/ 7 h 27"/>
              <a:gd name="T10" fmla="*/ 1 w 39"/>
              <a:gd name="T11" fmla="*/ 9 h 27"/>
              <a:gd name="T12" fmla="*/ 1 w 39"/>
              <a:gd name="T13" fmla="*/ 10 h 27"/>
              <a:gd name="T14" fmla="*/ 0 w 39"/>
              <a:gd name="T15" fmla="*/ 11 h 27"/>
              <a:gd name="T16" fmla="*/ 0 w 39"/>
              <a:gd name="T17" fmla="*/ 14 h 27"/>
              <a:gd name="T18" fmla="*/ 0 w 39"/>
              <a:gd name="T19" fmla="*/ 15 h 27"/>
              <a:gd name="T20" fmla="*/ 1 w 39"/>
              <a:gd name="T21" fmla="*/ 16 h 27"/>
              <a:gd name="T22" fmla="*/ 1 w 39"/>
              <a:gd name="T23" fmla="*/ 17 h 27"/>
              <a:gd name="T24" fmla="*/ 3 w 39"/>
              <a:gd name="T25" fmla="*/ 19 h 27"/>
              <a:gd name="T26" fmla="*/ 4 w 39"/>
              <a:gd name="T27" fmla="*/ 20 h 27"/>
              <a:gd name="T28" fmla="*/ 6 w 39"/>
              <a:gd name="T29" fmla="*/ 23 h 27"/>
              <a:gd name="T30" fmla="*/ 8 w 39"/>
              <a:gd name="T31" fmla="*/ 24 h 27"/>
              <a:gd name="T32" fmla="*/ 15 w 39"/>
              <a:gd name="T33" fmla="*/ 26 h 27"/>
              <a:gd name="T34" fmla="*/ 38 w 39"/>
              <a:gd name="T35" fmla="*/ 26 h 27"/>
              <a:gd name="T36" fmla="*/ 38 w 39"/>
              <a:gd name="T37" fmla="*/ 0 h 27"/>
              <a:gd name="T38" fmla="*/ 15 w 39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7">
                <a:moveTo>
                  <a:pt x="15" y="0"/>
                </a:moveTo>
                <a:lnTo>
                  <a:pt x="8" y="2"/>
                </a:lnTo>
                <a:lnTo>
                  <a:pt x="6" y="3"/>
                </a:lnTo>
                <a:lnTo>
                  <a:pt x="4" y="6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20"/>
                </a:lnTo>
                <a:lnTo>
                  <a:pt x="6" y="23"/>
                </a:lnTo>
                <a:lnTo>
                  <a:pt x="8" y="24"/>
                </a:lnTo>
                <a:lnTo>
                  <a:pt x="15" y="26"/>
                </a:lnTo>
                <a:lnTo>
                  <a:pt x="38" y="26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09" name="Freeform 553"/>
          <p:cNvSpPr>
            <a:spLocks/>
          </p:cNvSpPr>
          <p:nvPr/>
        </p:nvSpPr>
        <p:spPr bwMode="auto">
          <a:xfrm>
            <a:off x="7996238" y="4130675"/>
            <a:ext cx="22225" cy="41275"/>
          </a:xfrm>
          <a:custGeom>
            <a:avLst/>
            <a:gdLst>
              <a:gd name="T0" fmla="*/ 14 w 15"/>
              <a:gd name="T1" fmla="*/ 0 h 27"/>
              <a:gd name="T2" fmla="*/ 6 w 15"/>
              <a:gd name="T3" fmla="*/ 2 h 27"/>
              <a:gd name="T4" fmla="*/ 4 w 15"/>
              <a:gd name="T5" fmla="*/ 3 h 27"/>
              <a:gd name="T6" fmla="*/ 3 w 15"/>
              <a:gd name="T7" fmla="*/ 6 h 27"/>
              <a:gd name="T8" fmla="*/ 1 w 15"/>
              <a:gd name="T9" fmla="*/ 7 h 27"/>
              <a:gd name="T10" fmla="*/ 0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5 h 27"/>
              <a:gd name="T20" fmla="*/ 0 w 15"/>
              <a:gd name="T21" fmla="*/ 16 h 27"/>
              <a:gd name="T22" fmla="*/ 0 w 15"/>
              <a:gd name="T23" fmla="*/ 17 h 27"/>
              <a:gd name="T24" fmla="*/ 1 w 15"/>
              <a:gd name="T25" fmla="*/ 19 h 27"/>
              <a:gd name="T26" fmla="*/ 3 w 15"/>
              <a:gd name="T27" fmla="*/ 20 h 27"/>
              <a:gd name="T28" fmla="*/ 4 w 15"/>
              <a:gd name="T29" fmla="*/ 23 h 27"/>
              <a:gd name="T30" fmla="*/ 6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6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3"/>
                </a:lnTo>
                <a:lnTo>
                  <a:pt x="6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10" name="Freeform 554"/>
          <p:cNvSpPr>
            <a:spLocks/>
          </p:cNvSpPr>
          <p:nvPr/>
        </p:nvSpPr>
        <p:spPr bwMode="auto">
          <a:xfrm>
            <a:off x="7996238" y="4130675"/>
            <a:ext cx="22225" cy="41275"/>
          </a:xfrm>
          <a:custGeom>
            <a:avLst/>
            <a:gdLst>
              <a:gd name="T0" fmla="*/ 14 w 15"/>
              <a:gd name="T1" fmla="*/ 0 h 27"/>
              <a:gd name="T2" fmla="*/ 6 w 15"/>
              <a:gd name="T3" fmla="*/ 2 h 27"/>
              <a:gd name="T4" fmla="*/ 4 w 15"/>
              <a:gd name="T5" fmla="*/ 3 h 27"/>
              <a:gd name="T6" fmla="*/ 3 w 15"/>
              <a:gd name="T7" fmla="*/ 6 h 27"/>
              <a:gd name="T8" fmla="*/ 1 w 15"/>
              <a:gd name="T9" fmla="*/ 7 h 27"/>
              <a:gd name="T10" fmla="*/ 0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5 h 27"/>
              <a:gd name="T20" fmla="*/ 0 w 15"/>
              <a:gd name="T21" fmla="*/ 16 h 27"/>
              <a:gd name="T22" fmla="*/ 0 w 15"/>
              <a:gd name="T23" fmla="*/ 17 h 27"/>
              <a:gd name="T24" fmla="*/ 1 w 15"/>
              <a:gd name="T25" fmla="*/ 19 h 27"/>
              <a:gd name="T26" fmla="*/ 3 w 15"/>
              <a:gd name="T27" fmla="*/ 20 h 27"/>
              <a:gd name="T28" fmla="*/ 4 w 15"/>
              <a:gd name="T29" fmla="*/ 23 h 27"/>
              <a:gd name="T30" fmla="*/ 6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6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3"/>
                </a:lnTo>
                <a:lnTo>
                  <a:pt x="6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11" name="Freeform 555"/>
          <p:cNvSpPr>
            <a:spLocks/>
          </p:cNvSpPr>
          <p:nvPr/>
        </p:nvSpPr>
        <p:spPr bwMode="auto">
          <a:xfrm>
            <a:off x="7996238" y="4130675"/>
            <a:ext cx="22225" cy="41275"/>
          </a:xfrm>
          <a:custGeom>
            <a:avLst/>
            <a:gdLst>
              <a:gd name="T0" fmla="*/ 14 w 15"/>
              <a:gd name="T1" fmla="*/ 0 h 27"/>
              <a:gd name="T2" fmla="*/ 6 w 15"/>
              <a:gd name="T3" fmla="*/ 2 h 27"/>
              <a:gd name="T4" fmla="*/ 4 w 15"/>
              <a:gd name="T5" fmla="*/ 3 h 27"/>
              <a:gd name="T6" fmla="*/ 3 w 15"/>
              <a:gd name="T7" fmla="*/ 6 h 27"/>
              <a:gd name="T8" fmla="*/ 1 w 15"/>
              <a:gd name="T9" fmla="*/ 7 h 27"/>
              <a:gd name="T10" fmla="*/ 0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5 h 27"/>
              <a:gd name="T20" fmla="*/ 0 w 15"/>
              <a:gd name="T21" fmla="*/ 16 h 27"/>
              <a:gd name="T22" fmla="*/ 0 w 15"/>
              <a:gd name="T23" fmla="*/ 17 h 27"/>
              <a:gd name="T24" fmla="*/ 1 w 15"/>
              <a:gd name="T25" fmla="*/ 19 h 27"/>
              <a:gd name="T26" fmla="*/ 3 w 15"/>
              <a:gd name="T27" fmla="*/ 20 h 27"/>
              <a:gd name="T28" fmla="*/ 4 w 15"/>
              <a:gd name="T29" fmla="*/ 23 h 27"/>
              <a:gd name="T30" fmla="*/ 6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6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3"/>
                </a:lnTo>
                <a:lnTo>
                  <a:pt x="6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12" name="Freeform 556"/>
          <p:cNvSpPr>
            <a:spLocks/>
          </p:cNvSpPr>
          <p:nvPr/>
        </p:nvSpPr>
        <p:spPr bwMode="auto">
          <a:xfrm>
            <a:off x="7996238" y="4130675"/>
            <a:ext cx="22225" cy="41275"/>
          </a:xfrm>
          <a:custGeom>
            <a:avLst/>
            <a:gdLst>
              <a:gd name="T0" fmla="*/ 14 w 15"/>
              <a:gd name="T1" fmla="*/ 0 h 27"/>
              <a:gd name="T2" fmla="*/ 6 w 15"/>
              <a:gd name="T3" fmla="*/ 2 h 27"/>
              <a:gd name="T4" fmla="*/ 4 w 15"/>
              <a:gd name="T5" fmla="*/ 3 h 27"/>
              <a:gd name="T6" fmla="*/ 3 w 15"/>
              <a:gd name="T7" fmla="*/ 6 h 27"/>
              <a:gd name="T8" fmla="*/ 1 w 15"/>
              <a:gd name="T9" fmla="*/ 7 h 27"/>
              <a:gd name="T10" fmla="*/ 0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5 h 27"/>
              <a:gd name="T20" fmla="*/ 0 w 15"/>
              <a:gd name="T21" fmla="*/ 16 h 27"/>
              <a:gd name="T22" fmla="*/ 0 w 15"/>
              <a:gd name="T23" fmla="*/ 17 h 27"/>
              <a:gd name="T24" fmla="*/ 1 w 15"/>
              <a:gd name="T25" fmla="*/ 19 h 27"/>
              <a:gd name="T26" fmla="*/ 3 w 15"/>
              <a:gd name="T27" fmla="*/ 20 h 27"/>
              <a:gd name="T28" fmla="*/ 4 w 15"/>
              <a:gd name="T29" fmla="*/ 23 h 27"/>
              <a:gd name="T30" fmla="*/ 6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6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3"/>
                </a:lnTo>
                <a:lnTo>
                  <a:pt x="6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13" name="Freeform 557"/>
          <p:cNvSpPr>
            <a:spLocks/>
          </p:cNvSpPr>
          <p:nvPr/>
        </p:nvSpPr>
        <p:spPr bwMode="auto">
          <a:xfrm>
            <a:off x="7996238" y="4130675"/>
            <a:ext cx="22225" cy="41275"/>
          </a:xfrm>
          <a:custGeom>
            <a:avLst/>
            <a:gdLst>
              <a:gd name="T0" fmla="*/ 14 w 15"/>
              <a:gd name="T1" fmla="*/ 0 h 27"/>
              <a:gd name="T2" fmla="*/ 6 w 15"/>
              <a:gd name="T3" fmla="*/ 2 h 27"/>
              <a:gd name="T4" fmla="*/ 4 w 15"/>
              <a:gd name="T5" fmla="*/ 3 h 27"/>
              <a:gd name="T6" fmla="*/ 3 w 15"/>
              <a:gd name="T7" fmla="*/ 6 h 27"/>
              <a:gd name="T8" fmla="*/ 1 w 15"/>
              <a:gd name="T9" fmla="*/ 7 h 27"/>
              <a:gd name="T10" fmla="*/ 0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5 h 27"/>
              <a:gd name="T20" fmla="*/ 0 w 15"/>
              <a:gd name="T21" fmla="*/ 16 h 27"/>
              <a:gd name="T22" fmla="*/ 0 w 15"/>
              <a:gd name="T23" fmla="*/ 17 h 27"/>
              <a:gd name="T24" fmla="*/ 1 w 15"/>
              <a:gd name="T25" fmla="*/ 19 h 27"/>
              <a:gd name="T26" fmla="*/ 3 w 15"/>
              <a:gd name="T27" fmla="*/ 20 h 27"/>
              <a:gd name="T28" fmla="*/ 4 w 15"/>
              <a:gd name="T29" fmla="*/ 23 h 27"/>
              <a:gd name="T30" fmla="*/ 6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6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3"/>
                </a:lnTo>
                <a:lnTo>
                  <a:pt x="6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14" name="Freeform 558"/>
          <p:cNvSpPr>
            <a:spLocks/>
          </p:cNvSpPr>
          <p:nvPr/>
        </p:nvSpPr>
        <p:spPr bwMode="auto">
          <a:xfrm>
            <a:off x="7996238" y="4130675"/>
            <a:ext cx="52387" cy="41275"/>
          </a:xfrm>
          <a:custGeom>
            <a:avLst/>
            <a:gdLst>
              <a:gd name="T0" fmla="*/ 14 w 38"/>
              <a:gd name="T1" fmla="*/ 0 h 27"/>
              <a:gd name="T2" fmla="*/ 6 w 38"/>
              <a:gd name="T3" fmla="*/ 2 h 27"/>
              <a:gd name="T4" fmla="*/ 4 w 38"/>
              <a:gd name="T5" fmla="*/ 3 h 27"/>
              <a:gd name="T6" fmla="*/ 3 w 38"/>
              <a:gd name="T7" fmla="*/ 6 h 27"/>
              <a:gd name="T8" fmla="*/ 1 w 38"/>
              <a:gd name="T9" fmla="*/ 7 h 27"/>
              <a:gd name="T10" fmla="*/ 0 w 38"/>
              <a:gd name="T11" fmla="*/ 9 h 27"/>
              <a:gd name="T12" fmla="*/ 0 w 38"/>
              <a:gd name="T13" fmla="*/ 10 h 27"/>
              <a:gd name="T14" fmla="*/ 0 w 38"/>
              <a:gd name="T15" fmla="*/ 11 h 27"/>
              <a:gd name="T16" fmla="*/ 0 w 38"/>
              <a:gd name="T17" fmla="*/ 14 h 27"/>
              <a:gd name="T18" fmla="*/ 0 w 38"/>
              <a:gd name="T19" fmla="*/ 15 h 27"/>
              <a:gd name="T20" fmla="*/ 0 w 38"/>
              <a:gd name="T21" fmla="*/ 16 h 27"/>
              <a:gd name="T22" fmla="*/ 0 w 38"/>
              <a:gd name="T23" fmla="*/ 17 h 27"/>
              <a:gd name="T24" fmla="*/ 1 w 38"/>
              <a:gd name="T25" fmla="*/ 19 h 27"/>
              <a:gd name="T26" fmla="*/ 3 w 38"/>
              <a:gd name="T27" fmla="*/ 20 h 27"/>
              <a:gd name="T28" fmla="*/ 4 w 38"/>
              <a:gd name="T29" fmla="*/ 23 h 27"/>
              <a:gd name="T30" fmla="*/ 6 w 38"/>
              <a:gd name="T31" fmla="*/ 24 h 27"/>
              <a:gd name="T32" fmla="*/ 14 w 38"/>
              <a:gd name="T33" fmla="*/ 26 h 27"/>
              <a:gd name="T34" fmla="*/ 37 w 38"/>
              <a:gd name="T35" fmla="*/ 26 h 27"/>
              <a:gd name="T36" fmla="*/ 37 w 38"/>
              <a:gd name="T37" fmla="*/ 0 h 27"/>
              <a:gd name="T38" fmla="*/ 14 w 38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7">
                <a:moveTo>
                  <a:pt x="14" y="0"/>
                </a:moveTo>
                <a:lnTo>
                  <a:pt x="6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3"/>
                </a:lnTo>
                <a:lnTo>
                  <a:pt x="6" y="24"/>
                </a:lnTo>
                <a:lnTo>
                  <a:pt x="14" y="26"/>
                </a:lnTo>
                <a:lnTo>
                  <a:pt x="37" y="26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15" name="Freeform 559"/>
          <p:cNvSpPr>
            <a:spLocks/>
          </p:cNvSpPr>
          <p:nvPr/>
        </p:nvSpPr>
        <p:spPr bwMode="auto">
          <a:xfrm>
            <a:off x="8026400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6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3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4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7 h 27"/>
              <a:gd name="T24" fmla="*/ 3 w 16"/>
              <a:gd name="T25" fmla="*/ 19 h 27"/>
              <a:gd name="T26" fmla="*/ 4 w 16"/>
              <a:gd name="T27" fmla="*/ 20 h 27"/>
              <a:gd name="T28" fmla="*/ 6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6" y="3"/>
                </a:lnTo>
                <a:lnTo>
                  <a:pt x="4" y="6"/>
                </a:lnTo>
                <a:lnTo>
                  <a:pt x="3" y="7"/>
                </a:lnTo>
                <a:lnTo>
                  <a:pt x="3" y="9"/>
                </a:lnTo>
                <a:lnTo>
                  <a:pt x="1" y="10"/>
                </a:lnTo>
                <a:lnTo>
                  <a:pt x="1" y="11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6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16" name="Freeform 560"/>
          <p:cNvSpPr>
            <a:spLocks/>
          </p:cNvSpPr>
          <p:nvPr/>
        </p:nvSpPr>
        <p:spPr bwMode="auto">
          <a:xfrm>
            <a:off x="8026400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6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3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4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7 h 27"/>
              <a:gd name="T24" fmla="*/ 3 w 16"/>
              <a:gd name="T25" fmla="*/ 19 h 27"/>
              <a:gd name="T26" fmla="*/ 4 w 16"/>
              <a:gd name="T27" fmla="*/ 20 h 27"/>
              <a:gd name="T28" fmla="*/ 6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6" y="3"/>
                </a:lnTo>
                <a:lnTo>
                  <a:pt x="4" y="6"/>
                </a:lnTo>
                <a:lnTo>
                  <a:pt x="3" y="7"/>
                </a:lnTo>
                <a:lnTo>
                  <a:pt x="3" y="9"/>
                </a:lnTo>
                <a:lnTo>
                  <a:pt x="1" y="10"/>
                </a:lnTo>
                <a:lnTo>
                  <a:pt x="1" y="11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6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17" name="Freeform 561"/>
          <p:cNvSpPr>
            <a:spLocks/>
          </p:cNvSpPr>
          <p:nvPr/>
        </p:nvSpPr>
        <p:spPr bwMode="auto">
          <a:xfrm>
            <a:off x="8026400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6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3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4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7 h 27"/>
              <a:gd name="T24" fmla="*/ 3 w 16"/>
              <a:gd name="T25" fmla="*/ 19 h 27"/>
              <a:gd name="T26" fmla="*/ 4 w 16"/>
              <a:gd name="T27" fmla="*/ 20 h 27"/>
              <a:gd name="T28" fmla="*/ 6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6" y="3"/>
                </a:lnTo>
                <a:lnTo>
                  <a:pt x="4" y="6"/>
                </a:lnTo>
                <a:lnTo>
                  <a:pt x="3" y="7"/>
                </a:lnTo>
                <a:lnTo>
                  <a:pt x="3" y="9"/>
                </a:lnTo>
                <a:lnTo>
                  <a:pt x="1" y="10"/>
                </a:lnTo>
                <a:lnTo>
                  <a:pt x="1" y="11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6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18" name="Freeform 562"/>
          <p:cNvSpPr>
            <a:spLocks/>
          </p:cNvSpPr>
          <p:nvPr/>
        </p:nvSpPr>
        <p:spPr bwMode="auto">
          <a:xfrm>
            <a:off x="8026400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6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3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4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7 h 27"/>
              <a:gd name="T24" fmla="*/ 3 w 16"/>
              <a:gd name="T25" fmla="*/ 19 h 27"/>
              <a:gd name="T26" fmla="*/ 4 w 16"/>
              <a:gd name="T27" fmla="*/ 20 h 27"/>
              <a:gd name="T28" fmla="*/ 6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6" y="3"/>
                </a:lnTo>
                <a:lnTo>
                  <a:pt x="4" y="6"/>
                </a:lnTo>
                <a:lnTo>
                  <a:pt x="3" y="7"/>
                </a:lnTo>
                <a:lnTo>
                  <a:pt x="3" y="9"/>
                </a:lnTo>
                <a:lnTo>
                  <a:pt x="1" y="10"/>
                </a:lnTo>
                <a:lnTo>
                  <a:pt x="1" y="11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6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19" name="Freeform 563"/>
          <p:cNvSpPr>
            <a:spLocks/>
          </p:cNvSpPr>
          <p:nvPr/>
        </p:nvSpPr>
        <p:spPr bwMode="auto">
          <a:xfrm>
            <a:off x="8026400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6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3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4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7 h 27"/>
              <a:gd name="T24" fmla="*/ 3 w 16"/>
              <a:gd name="T25" fmla="*/ 19 h 27"/>
              <a:gd name="T26" fmla="*/ 4 w 16"/>
              <a:gd name="T27" fmla="*/ 20 h 27"/>
              <a:gd name="T28" fmla="*/ 6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6" y="3"/>
                </a:lnTo>
                <a:lnTo>
                  <a:pt x="4" y="6"/>
                </a:lnTo>
                <a:lnTo>
                  <a:pt x="3" y="7"/>
                </a:lnTo>
                <a:lnTo>
                  <a:pt x="3" y="9"/>
                </a:lnTo>
                <a:lnTo>
                  <a:pt x="1" y="10"/>
                </a:lnTo>
                <a:lnTo>
                  <a:pt x="1" y="11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6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20" name="Freeform 564"/>
          <p:cNvSpPr>
            <a:spLocks/>
          </p:cNvSpPr>
          <p:nvPr/>
        </p:nvSpPr>
        <p:spPr bwMode="auto">
          <a:xfrm>
            <a:off x="8026400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6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3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4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7 h 27"/>
              <a:gd name="T24" fmla="*/ 3 w 16"/>
              <a:gd name="T25" fmla="*/ 19 h 27"/>
              <a:gd name="T26" fmla="*/ 4 w 16"/>
              <a:gd name="T27" fmla="*/ 20 h 27"/>
              <a:gd name="T28" fmla="*/ 6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6" y="3"/>
                </a:lnTo>
                <a:lnTo>
                  <a:pt x="4" y="6"/>
                </a:lnTo>
                <a:lnTo>
                  <a:pt x="3" y="7"/>
                </a:lnTo>
                <a:lnTo>
                  <a:pt x="3" y="9"/>
                </a:lnTo>
                <a:lnTo>
                  <a:pt x="1" y="10"/>
                </a:lnTo>
                <a:lnTo>
                  <a:pt x="1" y="11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6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21" name="Freeform 565"/>
          <p:cNvSpPr>
            <a:spLocks/>
          </p:cNvSpPr>
          <p:nvPr/>
        </p:nvSpPr>
        <p:spPr bwMode="auto">
          <a:xfrm>
            <a:off x="8026400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6 w 16"/>
              <a:gd name="T5" fmla="*/ 3 h 27"/>
              <a:gd name="T6" fmla="*/ 4 w 16"/>
              <a:gd name="T7" fmla="*/ 6 h 27"/>
              <a:gd name="T8" fmla="*/ 3 w 16"/>
              <a:gd name="T9" fmla="*/ 7 h 27"/>
              <a:gd name="T10" fmla="*/ 3 w 16"/>
              <a:gd name="T11" fmla="*/ 9 h 27"/>
              <a:gd name="T12" fmla="*/ 1 w 16"/>
              <a:gd name="T13" fmla="*/ 10 h 27"/>
              <a:gd name="T14" fmla="*/ 1 w 16"/>
              <a:gd name="T15" fmla="*/ 11 h 27"/>
              <a:gd name="T16" fmla="*/ 0 w 16"/>
              <a:gd name="T17" fmla="*/ 14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7 h 27"/>
              <a:gd name="T24" fmla="*/ 3 w 16"/>
              <a:gd name="T25" fmla="*/ 19 h 27"/>
              <a:gd name="T26" fmla="*/ 4 w 16"/>
              <a:gd name="T27" fmla="*/ 20 h 27"/>
              <a:gd name="T28" fmla="*/ 6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6" y="3"/>
                </a:lnTo>
                <a:lnTo>
                  <a:pt x="4" y="6"/>
                </a:lnTo>
                <a:lnTo>
                  <a:pt x="3" y="7"/>
                </a:lnTo>
                <a:lnTo>
                  <a:pt x="3" y="9"/>
                </a:lnTo>
                <a:lnTo>
                  <a:pt x="1" y="10"/>
                </a:lnTo>
                <a:lnTo>
                  <a:pt x="1" y="11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6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22" name="Freeform 566"/>
          <p:cNvSpPr>
            <a:spLocks/>
          </p:cNvSpPr>
          <p:nvPr/>
        </p:nvSpPr>
        <p:spPr bwMode="auto">
          <a:xfrm>
            <a:off x="8026400" y="4130675"/>
            <a:ext cx="55563" cy="41275"/>
          </a:xfrm>
          <a:custGeom>
            <a:avLst/>
            <a:gdLst>
              <a:gd name="T0" fmla="*/ 16 w 40"/>
              <a:gd name="T1" fmla="*/ 0 h 27"/>
              <a:gd name="T2" fmla="*/ 8 w 40"/>
              <a:gd name="T3" fmla="*/ 2 h 27"/>
              <a:gd name="T4" fmla="*/ 7 w 40"/>
              <a:gd name="T5" fmla="*/ 3 h 27"/>
              <a:gd name="T6" fmla="*/ 4 w 40"/>
              <a:gd name="T7" fmla="*/ 6 h 27"/>
              <a:gd name="T8" fmla="*/ 3 w 40"/>
              <a:gd name="T9" fmla="*/ 7 h 27"/>
              <a:gd name="T10" fmla="*/ 3 w 40"/>
              <a:gd name="T11" fmla="*/ 9 h 27"/>
              <a:gd name="T12" fmla="*/ 1 w 40"/>
              <a:gd name="T13" fmla="*/ 10 h 27"/>
              <a:gd name="T14" fmla="*/ 1 w 40"/>
              <a:gd name="T15" fmla="*/ 11 h 27"/>
              <a:gd name="T16" fmla="*/ 0 w 40"/>
              <a:gd name="T17" fmla="*/ 14 h 27"/>
              <a:gd name="T18" fmla="*/ 1 w 40"/>
              <a:gd name="T19" fmla="*/ 15 h 27"/>
              <a:gd name="T20" fmla="*/ 1 w 40"/>
              <a:gd name="T21" fmla="*/ 16 h 27"/>
              <a:gd name="T22" fmla="*/ 3 w 40"/>
              <a:gd name="T23" fmla="*/ 17 h 27"/>
              <a:gd name="T24" fmla="*/ 3 w 40"/>
              <a:gd name="T25" fmla="*/ 19 h 27"/>
              <a:gd name="T26" fmla="*/ 4 w 40"/>
              <a:gd name="T27" fmla="*/ 20 h 27"/>
              <a:gd name="T28" fmla="*/ 7 w 40"/>
              <a:gd name="T29" fmla="*/ 23 h 27"/>
              <a:gd name="T30" fmla="*/ 8 w 40"/>
              <a:gd name="T31" fmla="*/ 24 h 27"/>
              <a:gd name="T32" fmla="*/ 16 w 40"/>
              <a:gd name="T33" fmla="*/ 26 h 27"/>
              <a:gd name="T34" fmla="*/ 39 w 40"/>
              <a:gd name="T35" fmla="*/ 26 h 27"/>
              <a:gd name="T36" fmla="*/ 39 w 40"/>
              <a:gd name="T37" fmla="*/ 0 h 27"/>
              <a:gd name="T38" fmla="*/ 16 w 40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" h="27">
                <a:moveTo>
                  <a:pt x="16" y="0"/>
                </a:moveTo>
                <a:lnTo>
                  <a:pt x="8" y="2"/>
                </a:lnTo>
                <a:lnTo>
                  <a:pt x="7" y="3"/>
                </a:lnTo>
                <a:lnTo>
                  <a:pt x="4" y="6"/>
                </a:lnTo>
                <a:lnTo>
                  <a:pt x="3" y="7"/>
                </a:lnTo>
                <a:lnTo>
                  <a:pt x="3" y="9"/>
                </a:lnTo>
                <a:lnTo>
                  <a:pt x="1" y="10"/>
                </a:lnTo>
                <a:lnTo>
                  <a:pt x="1" y="11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7" y="23"/>
                </a:lnTo>
                <a:lnTo>
                  <a:pt x="8" y="24"/>
                </a:lnTo>
                <a:lnTo>
                  <a:pt x="16" y="26"/>
                </a:lnTo>
                <a:lnTo>
                  <a:pt x="39" y="26"/>
                </a:lnTo>
                <a:lnTo>
                  <a:pt x="39" y="0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23" name="Freeform 567"/>
          <p:cNvSpPr>
            <a:spLocks/>
          </p:cNvSpPr>
          <p:nvPr/>
        </p:nvSpPr>
        <p:spPr bwMode="auto">
          <a:xfrm>
            <a:off x="8059738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3 w 16"/>
              <a:gd name="T7" fmla="*/ 6 h 27"/>
              <a:gd name="T8" fmla="*/ 1 w 16"/>
              <a:gd name="T9" fmla="*/ 7 h 27"/>
              <a:gd name="T10" fmla="*/ 1 w 16"/>
              <a:gd name="T11" fmla="*/ 9 h 27"/>
              <a:gd name="T12" fmla="*/ 0 w 16"/>
              <a:gd name="T13" fmla="*/ 10 h 27"/>
              <a:gd name="T14" fmla="*/ 0 w 16"/>
              <a:gd name="T15" fmla="*/ 11 h 27"/>
              <a:gd name="T16" fmla="*/ 0 w 16"/>
              <a:gd name="T17" fmla="*/ 14 h 27"/>
              <a:gd name="T18" fmla="*/ 0 w 16"/>
              <a:gd name="T19" fmla="*/ 15 h 27"/>
              <a:gd name="T20" fmla="*/ 0 w 16"/>
              <a:gd name="T21" fmla="*/ 16 h 27"/>
              <a:gd name="T22" fmla="*/ 1 w 16"/>
              <a:gd name="T23" fmla="*/ 17 h 27"/>
              <a:gd name="T24" fmla="*/ 1 w 16"/>
              <a:gd name="T25" fmla="*/ 19 h 27"/>
              <a:gd name="T26" fmla="*/ 3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24" name="Freeform 568"/>
          <p:cNvSpPr>
            <a:spLocks/>
          </p:cNvSpPr>
          <p:nvPr/>
        </p:nvSpPr>
        <p:spPr bwMode="auto">
          <a:xfrm>
            <a:off x="8059738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3 w 16"/>
              <a:gd name="T7" fmla="*/ 6 h 27"/>
              <a:gd name="T8" fmla="*/ 1 w 16"/>
              <a:gd name="T9" fmla="*/ 7 h 27"/>
              <a:gd name="T10" fmla="*/ 1 w 16"/>
              <a:gd name="T11" fmla="*/ 9 h 27"/>
              <a:gd name="T12" fmla="*/ 0 w 16"/>
              <a:gd name="T13" fmla="*/ 10 h 27"/>
              <a:gd name="T14" fmla="*/ 0 w 16"/>
              <a:gd name="T15" fmla="*/ 11 h 27"/>
              <a:gd name="T16" fmla="*/ 0 w 16"/>
              <a:gd name="T17" fmla="*/ 14 h 27"/>
              <a:gd name="T18" fmla="*/ 0 w 16"/>
              <a:gd name="T19" fmla="*/ 15 h 27"/>
              <a:gd name="T20" fmla="*/ 0 w 16"/>
              <a:gd name="T21" fmla="*/ 16 h 27"/>
              <a:gd name="T22" fmla="*/ 1 w 16"/>
              <a:gd name="T23" fmla="*/ 17 h 27"/>
              <a:gd name="T24" fmla="*/ 1 w 16"/>
              <a:gd name="T25" fmla="*/ 19 h 27"/>
              <a:gd name="T26" fmla="*/ 3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25" name="Freeform 569"/>
          <p:cNvSpPr>
            <a:spLocks/>
          </p:cNvSpPr>
          <p:nvPr/>
        </p:nvSpPr>
        <p:spPr bwMode="auto">
          <a:xfrm>
            <a:off x="8059738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3 w 16"/>
              <a:gd name="T7" fmla="*/ 6 h 27"/>
              <a:gd name="T8" fmla="*/ 1 w 16"/>
              <a:gd name="T9" fmla="*/ 7 h 27"/>
              <a:gd name="T10" fmla="*/ 1 w 16"/>
              <a:gd name="T11" fmla="*/ 9 h 27"/>
              <a:gd name="T12" fmla="*/ 0 w 16"/>
              <a:gd name="T13" fmla="*/ 10 h 27"/>
              <a:gd name="T14" fmla="*/ 0 w 16"/>
              <a:gd name="T15" fmla="*/ 11 h 27"/>
              <a:gd name="T16" fmla="*/ 0 w 16"/>
              <a:gd name="T17" fmla="*/ 14 h 27"/>
              <a:gd name="T18" fmla="*/ 0 w 16"/>
              <a:gd name="T19" fmla="*/ 15 h 27"/>
              <a:gd name="T20" fmla="*/ 0 w 16"/>
              <a:gd name="T21" fmla="*/ 16 h 27"/>
              <a:gd name="T22" fmla="*/ 1 w 16"/>
              <a:gd name="T23" fmla="*/ 17 h 27"/>
              <a:gd name="T24" fmla="*/ 1 w 16"/>
              <a:gd name="T25" fmla="*/ 19 h 27"/>
              <a:gd name="T26" fmla="*/ 3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26" name="Freeform 570"/>
          <p:cNvSpPr>
            <a:spLocks/>
          </p:cNvSpPr>
          <p:nvPr/>
        </p:nvSpPr>
        <p:spPr bwMode="auto">
          <a:xfrm>
            <a:off x="8059738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3 w 16"/>
              <a:gd name="T7" fmla="*/ 6 h 27"/>
              <a:gd name="T8" fmla="*/ 1 w 16"/>
              <a:gd name="T9" fmla="*/ 7 h 27"/>
              <a:gd name="T10" fmla="*/ 1 w 16"/>
              <a:gd name="T11" fmla="*/ 9 h 27"/>
              <a:gd name="T12" fmla="*/ 0 w 16"/>
              <a:gd name="T13" fmla="*/ 10 h 27"/>
              <a:gd name="T14" fmla="*/ 0 w 16"/>
              <a:gd name="T15" fmla="*/ 11 h 27"/>
              <a:gd name="T16" fmla="*/ 0 w 16"/>
              <a:gd name="T17" fmla="*/ 14 h 27"/>
              <a:gd name="T18" fmla="*/ 0 w 16"/>
              <a:gd name="T19" fmla="*/ 15 h 27"/>
              <a:gd name="T20" fmla="*/ 0 w 16"/>
              <a:gd name="T21" fmla="*/ 16 h 27"/>
              <a:gd name="T22" fmla="*/ 1 w 16"/>
              <a:gd name="T23" fmla="*/ 17 h 27"/>
              <a:gd name="T24" fmla="*/ 1 w 16"/>
              <a:gd name="T25" fmla="*/ 19 h 27"/>
              <a:gd name="T26" fmla="*/ 3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27" name="Freeform 571"/>
          <p:cNvSpPr>
            <a:spLocks/>
          </p:cNvSpPr>
          <p:nvPr/>
        </p:nvSpPr>
        <p:spPr bwMode="auto">
          <a:xfrm>
            <a:off x="8059738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3 w 16"/>
              <a:gd name="T7" fmla="*/ 6 h 27"/>
              <a:gd name="T8" fmla="*/ 1 w 16"/>
              <a:gd name="T9" fmla="*/ 7 h 27"/>
              <a:gd name="T10" fmla="*/ 1 w 16"/>
              <a:gd name="T11" fmla="*/ 9 h 27"/>
              <a:gd name="T12" fmla="*/ 0 w 16"/>
              <a:gd name="T13" fmla="*/ 10 h 27"/>
              <a:gd name="T14" fmla="*/ 0 w 16"/>
              <a:gd name="T15" fmla="*/ 11 h 27"/>
              <a:gd name="T16" fmla="*/ 0 w 16"/>
              <a:gd name="T17" fmla="*/ 14 h 27"/>
              <a:gd name="T18" fmla="*/ 0 w 16"/>
              <a:gd name="T19" fmla="*/ 15 h 27"/>
              <a:gd name="T20" fmla="*/ 0 w 16"/>
              <a:gd name="T21" fmla="*/ 16 h 27"/>
              <a:gd name="T22" fmla="*/ 1 w 16"/>
              <a:gd name="T23" fmla="*/ 17 h 27"/>
              <a:gd name="T24" fmla="*/ 1 w 16"/>
              <a:gd name="T25" fmla="*/ 19 h 27"/>
              <a:gd name="T26" fmla="*/ 3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28" name="Freeform 572"/>
          <p:cNvSpPr>
            <a:spLocks/>
          </p:cNvSpPr>
          <p:nvPr/>
        </p:nvSpPr>
        <p:spPr bwMode="auto">
          <a:xfrm>
            <a:off x="8059738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3 w 16"/>
              <a:gd name="T7" fmla="*/ 6 h 27"/>
              <a:gd name="T8" fmla="*/ 1 w 16"/>
              <a:gd name="T9" fmla="*/ 7 h 27"/>
              <a:gd name="T10" fmla="*/ 1 w 16"/>
              <a:gd name="T11" fmla="*/ 9 h 27"/>
              <a:gd name="T12" fmla="*/ 0 w 16"/>
              <a:gd name="T13" fmla="*/ 10 h 27"/>
              <a:gd name="T14" fmla="*/ 0 w 16"/>
              <a:gd name="T15" fmla="*/ 11 h 27"/>
              <a:gd name="T16" fmla="*/ 0 w 16"/>
              <a:gd name="T17" fmla="*/ 14 h 27"/>
              <a:gd name="T18" fmla="*/ 0 w 16"/>
              <a:gd name="T19" fmla="*/ 15 h 27"/>
              <a:gd name="T20" fmla="*/ 0 w 16"/>
              <a:gd name="T21" fmla="*/ 16 h 27"/>
              <a:gd name="T22" fmla="*/ 1 w 16"/>
              <a:gd name="T23" fmla="*/ 17 h 27"/>
              <a:gd name="T24" fmla="*/ 1 w 16"/>
              <a:gd name="T25" fmla="*/ 19 h 27"/>
              <a:gd name="T26" fmla="*/ 3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29" name="Freeform 573"/>
          <p:cNvSpPr>
            <a:spLocks/>
          </p:cNvSpPr>
          <p:nvPr/>
        </p:nvSpPr>
        <p:spPr bwMode="auto">
          <a:xfrm>
            <a:off x="8059738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3 w 16"/>
              <a:gd name="T7" fmla="*/ 6 h 27"/>
              <a:gd name="T8" fmla="*/ 1 w 16"/>
              <a:gd name="T9" fmla="*/ 7 h 27"/>
              <a:gd name="T10" fmla="*/ 1 w 16"/>
              <a:gd name="T11" fmla="*/ 9 h 27"/>
              <a:gd name="T12" fmla="*/ 0 w 16"/>
              <a:gd name="T13" fmla="*/ 10 h 27"/>
              <a:gd name="T14" fmla="*/ 0 w 16"/>
              <a:gd name="T15" fmla="*/ 11 h 27"/>
              <a:gd name="T16" fmla="*/ 0 w 16"/>
              <a:gd name="T17" fmla="*/ 14 h 27"/>
              <a:gd name="T18" fmla="*/ 0 w 16"/>
              <a:gd name="T19" fmla="*/ 15 h 27"/>
              <a:gd name="T20" fmla="*/ 0 w 16"/>
              <a:gd name="T21" fmla="*/ 16 h 27"/>
              <a:gd name="T22" fmla="*/ 1 w 16"/>
              <a:gd name="T23" fmla="*/ 17 h 27"/>
              <a:gd name="T24" fmla="*/ 1 w 16"/>
              <a:gd name="T25" fmla="*/ 19 h 27"/>
              <a:gd name="T26" fmla="*/ 3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30" name="Freeform 574"/>
          <p:cNvSpPr>
            <a:spLocks/>
          </p:cNvSpPr>
          <p:nvPr/>
        </p:nvSpPr>
        <p:spPr bwMode="auto">
          <a:xfrm>
            <a:off x="8059738" y="4130675"/>
            <a:ext cx="52387" cy="41275"/>
          </a:xfrm>
          <a:custGeom>
            <a:avLst/>
            <a:gdLst>
              <a:gd name="T0" fmla="*/ 14 w 39"/>
              <a:gd name="T1" fmla="*/ 0 h 27"/>
              <a:gd name="T2" fmla="*/ 8 w 39"/>
              <a:gd name="T3" fmla="*/ 2 h 27"/>
              <a:gd name="T4" fmla="*/ 5 w 39"/>
              <a:gd name="T5" fmla="*/ 3 h 27"/>
              <a:gd name="T6" fmla="*/ 3 w 39"/>
              <a:gd name="T7" fmla="*/ 6 h 27"/>
              <a:gd name="T8" fmla="*/ 1 w 39"/>
              <a:gd name="T9" fmla="*/ 7 h 27"/>
              <a:gd name="T10" fmla="*/ 1 w 39"/>
              <a:gd name="T11" fmla="*/ 9 h 27"/>
              <a:gd name="T12" fmla="*/ 0 w 39"/>
              <a:gd name="T13" fmla="*/ 10 h 27"/>
              <a:gd name="T14" fmla="*/ 0 w 39"/>
              <a:gd name="T15" fmla="*/ 11 h 27"/>
              <a:gd name="T16" fmla="*/ 0 w 39"/>
              <a:gd name="T17" fmla="*/ 14 h 27"/>
              <a:gd name="T18" fmla="*/ 0 w 39"/>
              <a:gd name="T19" fmla="*/ 15 h 27"/>
              <a:gd name="T20" fmla="*/ 0 w 39"/>
              <a:gd name="T21" fmla="*/ 16 h 27"/>
              <a:gd name="T22" fmla="*/ 1 w 39"/>
              <a:gd name="T23" fmla="*/ 17 h 27"/>
              <a:gd name="T24" fmla="*/ 1 w 39"/>
              <a:gd name="T25" fmla="*/ 19 h 27"/>
              <a:gd name="T26" fmla="*/ 3 w 39"/>
              <a:gd name="T27" fmla="*/ 20 h 27"/>
              <a:gd name="T28" fmla="*/ 5 w 39"/>
              <a:gd name="T29" fmla="*/ 23 h 27"/>
              <a:gd name="T30" fmla="*/ 8 w 39"/>
              <a:gd name="T31" fmla="*/ 24 h 27"/>
              <a:gd name="T32" fmla="*/ 14 w 39"/>
              <a:gd name="T33" fmla="*/ 26 h 27"/>
              <a:gd name="T34" fmla="*/ 38 w 39"/>
              <a:gd name="T35" fmla="*/ 26 h 27"/>
              <a:gd name="T36" fmla="*/ 38 w 39"/>
              <a:gd name="T37" fmla="*/ 0 h 27"/>
              <a:gd name="T38" fmla="*/ 14 w 39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38" y="26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31" name="Freeform 575"/>
          <p:cNvSpPr>
            <a:spLocks/>
          </p:cNvSpPr>
          <p:nvPr/>
        </p:nvSpPr>
        <p:spPr bwMode="auto">
          <a:xfrm>
            <a:off x="8093075" y="4130675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1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7 h 27"/>
              <a:gd name="T24" fmla="*/ 1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32" name="Freeform 576"/>
          <p:cNvSpPr>
            <a:spLocks/>
          </p:cNvSpPr>
          <p:nvPr/>
        </p:nvSpPr>
        <p:spPr bwMode="auto">
          <a:xfrm>
            <a:off x="8093075" y="4130675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1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7 h 27"/>
              <a:gd name="T24" fmla="*/ 1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33" name="Freeform 577"/>
          <p:cNvSpPr>
            <a:spLocks/>
          </p:cNvSpPr>
          <p:nvPr/>
        </p:nvSpPr>
        <p:spPr bwMode="auto">
          <a:xfrm>
            <a:off x="8093075" y="4130675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1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7 h 27"/>
              <a:gd name="T24" fmla="*/ 1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34" name="Freeform 578"/>
          <p:cNvSpPr>
            <a:spLocks/>
          </p:cNvSpPr>
          <p:nvPr/>
        </p:nvSpPr>
        <p:spPr bwMode="auto">
          <a:xfrm>
            <a:off x="8093075" y="4130675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1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7 h 27"/>
              <a:gd name="T24" fmla="*/ 1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35" name="Freeform 579"/>
          <p:cNvSpPr>
            <a:spLocks/>
          </p:cNvSpPr>
          <p:nvPr/>
        </p:nvSpPr>
        <p:spPr bwMode="auto">
          <a:xfrm>
            <a:off x="8093075" y="4130675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1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7 h 27"/>
              <a:gd name="T24" fmla="*/ 1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36" name="Freeform 580"/>
          <p:cNvSpPr>
            <a:spLocks/>
          </p:cNvSpPr>
          <p:nvPr/>
        </p:nvSpPr>
        <p:spPr bwMode="auto">
          <a:xfrm>
            <a:off x="8093075" y="4130675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1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7 h 27"/>
              <a:gd name="T24" fmla="*/ 1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37" name="Freeform 581"/>
          <p:cNvSpPr>
            <a:spLocks/>
          </p:cNvSpPr>
          <p:nvPr/>
        </p:nvSpPr>
        <p:spPr bwMode="auto">
          <a:xfrm>
            <a:off x="8093075" y="4130675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1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7 h 27"/>
              <a:gd name="T24" fmla="*/ 1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38" name="Freeform 582"/>
          <p:cNvSpPr>
            <a:spLocks/>
          </p:cNvSpPr>
          <p:nvPr/>
        </p:nvSpPr>
        <p:spPr bwMode="auto">
          <a:xfrm>
            <a:off x="8093075" y="4130675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1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7 h 27"/>
              <a:gd name="T24" fmla="*/ 1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39" name="Freeform 583"/>
          <p:cNvSpPr>
            <a:spLocks/>
          </p:cNvSpPr>
          <p:nvPr/>
        </p:nvSpPr>
        <p:spPr bwMode="auto">
          <a:xfrm>
            <a:off x="8093075" y="4130675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1 w 15"/>
              <a:gd name="T9" fmla="*/ 7 h 27"/>
              <a:gd name="T10" fmla="*/ 1 w 15"/>
              <a:gd name="T11" fmla="*/ 9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5 h 27"/>
              <a:gd name="T20" fmla="*/ 0 w 15"/>
              <a:gd name="T21" fmla="*/ 16 h 27"/>
              <a:gd name="T22" fmla="*/ 1 w 15"/>
              <a:gd name="T23" fmla="*/ 17 h 27"/>
              <a:gd name="T24" fmla="*/ 1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40" name="Freeform 584"/>
          <p:cNvSpPr>
            <a:spLocks/>
          </p:cNvSpPr>
          <p:nvPr/>
        </p:nvSpPr>
        <p:spPr bwMode="auto">
          <a:xfrm>
            <a:off x="8093075" y="4130675"/>
            <a:ext cx="52388" cy="41275"/>
          </a:xfrm>
          <a:custGeom>
            <a:avLst/>
            <a:gdLst>
              <a:gd name="T0" fmla="*/ 14 w 38"/>
              <a:gd name="T1" fmla="*/ 0 h 27"/>
              <a:gd name="T2" fmla="*/ 8 w 38"/>
              <a:gd name="T3" fmla="*/ 2 h 27"/>
              <a:gd name="T4" fmla="*/ 5 w 38"/>
              <a:gd name="T5" fmla="*/ 3 h 27"/>
              <a:gd name="T6" fmla="*/ 3 w 38"/>
              <a:gd name="T7" fmla="*/ 6 h 27"/>
              <a:gd name="T8" fmla="*/ 1 w 38"/>
              <a:gd name="T9" fmla="*/ 7 h 27"/>
              <a:gd name="T10" fmla="*/ 1 w 38"/>
              <a:gd name="T11" fmla="*/ 9 h 27"/>
              <a:gd name="T12" fmla="*/ 0 w 38"/>
              <a:gd name="T13" fmla="*/ 10 h 27"/>
              <a:gd name="T14" fmla="*/ 0 w 38"/>
              <a:gd name="T15" fmla="*/ 11 h 27"/>
              <a:gd name="T16" fmla="*/ 0 w 38"/>
              <a:gd name="T17" fmla="*/ 14 h 27"/>
              <a:gd name="T18" fmla="*/ 0 w 38"/>
              <a:gd name="T19" fmla="*/ 15 h 27"/>
              <a:gd name="T20" fmla="*/ 0 w 38"/>
              <a:gd name="T21" fmla="*/ 16 h 27"/>
              <a:gd name="T22" fmla="*/ 1 w 38"/>
              <a:gd name="T23" fmla="*/ 17 h 27"/>
              <a:gd name="T24" fmla="*/ 1 w 38"/>
              <a:gd name="T25" fmla="*/ 19 h 27"/>
              <a:gd name="T26" fmla="*/ 3 w 38"/>
              <a:gd name="T27" fmla="*/ 20 h 27"/>
              <a:gd name="T28" fmla="*/ 5 w 38"/>
              <a:gd name="T29" fmla="*/ 23 h 27"/>
              <a:gd name="T30" fmla="*/ 8 w 38"/>
              <a:gd name="T31" fmla="*/ 24 h 27"/>
              <a:gd name="T32" fmla="*/ 14 w 38"/>
              <a:gd name="T33" fmla="*/ 26 h 27"/>
              <a:gd name="T34" fmla="*/ 37 w 38"/>
              <a:gd name="T35" fmla="*/ 26 h 27"/>
              <a:gd name="T36" fmla="*/ 37 w 38"/>
              <a:gd name="T37" fmla="*/ 0 h 27"/>
              <a:gd name="T38" fmla="*/ 14 w 38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37" y="26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41" name="Freeform 585"/>
          <p:cNvSpPr>
            <a:spLocks/>
          </p:cNvSpPr>
          <p:nvPr/>
        </p:nvSpPr>
        <p:spPr bwMode="auto">
          <a:xfrm>
            <a:off x="8121650" y="4130675"/>
            <a:ext cx="23813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3 w 16"/>
              <a:gd name="T7" fmla="*/ 6 h 27"/>
              <a:gd name="T8" fmla="*/ 1 w 16"/>
              <a:gd name="T9" fmla="*/ 7 h 27"/>
              <a:gd name="T10" fmla="*/ 1 w 16"/>
              <a:gd name="T11" fmla="*/ 9 h 27"/>
              <a:gd name="T12" fmla="*/ 0 w 16"/>
              <a:gd name="T13" fmla="*/ 10 h 27"/>
              <a:gd name="T14" fmla="*/ 0 w 16"/>
              <a:gd name="T15" fmla="*/ 11 h 27"/>
              <a:gd name="T16" fmla="*/ 0 w 16"/>
              <a:gd name="T17" fmla="*/ 14 h 27"/>
              <a:gd name="T18" fmla="*/ 0 w 16"/>
              <a:gd name="T19" fmla="*/ 15 h 27"/>
              <a:gd name="T20" fmla="*/ 0 w 16"/>
              <a:gd name="T21" fmla="*/ 16 h 27"/>
              <a:gd name="T22" fmla="*/ 1 w 16"/>
              <a:gd name="T23" fmla="*/ 17 h 27"/>
              <a:gd name="T24" fmla="*/ 1 w 16"/>
              <a:gd name="T25" fmla="*/ 19 h 27"/>
              <a:gd name="T26" fmla="*/ 3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42" name="Freeform 586"/>
          <p:cNvSpPr>
            <a:spLocks/>
          </p:cNvSpPr>
          <p:nvPr/>
        </p:nvSpPr>
        <p:spPr bwMode="auto">
          <a:xfrm>
            <a:off x="8121650" y="4130675"/>
            <a:ext cx="23813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3 w 16"/>
              <a:gd name="T7" fmla="*/ 6 h 27"/>
              <a:gd name="T8" fmla="*/ 1 w 16"/>
              <a:gd name="T9" fmla="*/ 7 h 27"/>
              <a:gd name="T10" fmla="*/ 1 w 16"/>
              <a:gd name="T11" fmla="*/ 9 h 27"/>
              <a:gd name="T12" fmla="*/ 0 w 16"/>
              <a:gd name="T13" fmla="*/ 10 h 27"/>
              <a:gd name="T14" fmla="*/ 0 w 16"/>
              <a:gd name="T15" fmla="*/ 11 h 27"/>
              <a:gd name="T16" fmla="*/ 0 w 16"/>
              <a:gd name="T17" fmla="*/ 14 h 27"/>
              <a:gd name="T18" fmla="*/ 0 w 16"/>
              <a:gd name="T19" fmla="*/ 15 h 27"/>
              <a:gd name="T20" fmla="*/ 0 w 16"/>
              <a:gd name="T21" fmla="*/ 16 h 27"/>
              <a:gd name="T22" fmla="*/ 1 w 16"/>
              <a:gd name="T23" fmla="*/ 17 h 27"/>
              <a:gd name="T24" fmla="*/ 1 w 16"/>
              <a:gd name="T25" fmla="*/ 19 h 27"/>
              <a:gd name="T26" fmla="*/ 3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43" name="Freeform 587"/>
          <p:cNvSpPr>
            <a:spLocks/>
          </p:cNvSpPr>
          <p:nvPr/>
        </p:nvSpPr>
        <p:spPr bwMode="auto">
          <a:xfrm>
            <a:off x="8121650" y="4130675"/>
            <a:ext cx="23813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3 w 16"/>
              <a:gd name="T7" fmla="*/ 6 h 27"/>
              <a:gd name="T8" fmla="*/ 1 w 16"/>
              <a:gd name="T9" fmla="*/ 7 h 27"/>
              <a:gd name="T10" fmla="*/ 1 w 16"/>
              <a:gd name="T11" fmla="*/ 9 h 27"/>
              <a:gd name="T12" fmla="*/ 0 w 16"/>
              <a:gd name="T13" fmla="*/ 10 h 27"/>
              <a:gd name="T14" fmla="*/ 0 w 16"/>
              <a:gd name="T15" fmla="*/ 11 h 27"/>
              <a:gd name="T16" fmla="*/ 0 w 16"/>
              <a:gd name="T17" fmla="*/ 14 h 27"/>
              <a:gd name="T18" fmla="*/ 0 w 16"/>
              <a:gd name="T19" fmla="*/ 15 h 27"/>
              <a:gd name="T20" fmla="*/ 0 w 16"/>
              <a:gd name="T21" fmla="*/ 16 h 27"/>
              <a:gd name="T22" fmla="*/ 1 w 16"/>
              <a:gd name="T23" fmla="*/ 17 h 27"/>
              <a:gd name="T24" fmla="*/ 1 w 16"/>
              <a:gd name="T25" fmla="*/ 19 h 27"/>
              <a:gd name="T26" fmla="*/ 3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44" name="Freeform 588"/>
          <p:cNvSpPr>
            <a:spLocks/>
          </p:cNvSpPr>
          <p:nvPr/>
        </p:nvSpPr>
        <p:spPr bwMode="auto">
          <a:xfrm>
            <a:off x="8121650" y="4130675"/>
            <a:ext cx="23813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3 w 16"/>
              <a:gd name="T7" fmla="*/ 6 h 27"/>
              <a:gd name="T8" fmla="*/ 1 w 16"/>
              <a:gd name="T9" fmla="*/ 7 h 27"/>
              <a:gd name="T10" fmla="*/ 1 w 16"/>
              <a:gd name="T11" fmla="*/ 9 h 27"/>
              <a:gd name="T12" fmla="*/ 0 w 16"/>
              <a:gd name="T13" fmla="*/ 10 h 27"/>
              <a:gd name="T14" fmla="*/ 0 w 16"/>
              <a:gd name="T15" fmla="*/ 11 h 27"/>
              <a:gd name="T16" fmla="*/ 0 w 16"/>
              <a:gd name="T17" fmla="*/ 14 h 27"/>
              <a:gd name="T18" fmla="*/ 0 w 16"/>
              <a:gd name="T19" fmla="*/ 15 h 27"/>
              <a:gd name="T20" fmla="*/ 0 w 16"/>
              <a:gd name="T21" fmla="*/ 16 h 27"/>
              <a:gd name="T22" fmla="*/ 1 w 16"/>
              <a:gd name="T23" fmla="*/ 17 h 27"/>
              <a:gd name="T24" fmla="*/ 1 w 16"/>
              <a:gd name="T25" fmla="*/ 19 h 27"/>
              <a:gd name="T26" fmla="*/ 3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45" name="Freeform 589"/>
          <p:cNvSpPr>
            <a:spLocks/>
          </p:cNvSpPr>
          <p:nvPr/>
        </p:nvSpPr>
        <p:spPr bwMode="auto">
          <a:xfrm>
            <a:off x="8121650" y="4130675"/>
            <a:ext cx="23813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3 w 16"/>
              <a:gd name="T7" fmla="*/ 6 h 27"/>
              <a:gd name="T8" fmla="*/ 1 w 16"/>
              <a:gd name="T9" fmla="*/ 7 h 27"/>
              <a:gd name="T10" fmla="*/ 1 w 16"/>
              <a:gd name="T11" fmla="*/ 9 h 27"/>
              <a:gd name="T12" fmla="*/ 0 w 16"/>
              <a:gd name="T13" fmla="*/ 10 h 27"/>
              <a:gd name="T14" fmla="*/ 0 w 16"/>
              <a:gd name="T15" fmla="*/ 11 h 27"/>
              <a:gd name="T16" fmla="*/ 0 w 16"/>
              <a:gd name="T17" fmla="*/ 14 h 27"/>
              <a:gd name="T18" fmla="*/ 0 w 16"/>
              <a:gd name="T19" fmla="*/ 15 h 27"/>
              <a:gd name="T20" fmla="*/ 0 w 16"/>
              <a:gd name="T21" fmla="*/ 16 h 27"/>
              <a:gd name="T22" fmla="*/ 1 w 16"/>
              <a:gd name="T23" fmla="*/ 17 h 27"/>
              <a:gd name="T24" fmla="*/ 1 w 16"/>
              <a:gd name="T25" fmla="*/ 19 h 27"/>
              <a:gd name="T26" fmla="*/ 3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46" name="Freeform 590"/>
          <p:cNvSpPr>
            <a:spLocks/>
          </p:cNvSpPr>
          <p:nvPr/>
        </p:nvSpPr>
        <p:spPr bwMode="auto">
          <a:xfrm>
            <a:off x="8121650" y="4130675"/>
            <a:ext cx="52388" cy="41275"/>
          </a:xfrm>
          <a:custGeom>
            <a:avLst/>
            <a:gdLst>
              <a:gd name="T0" fmla="*/ 14 w 38"/>
              <a:gd name="T1" fmla="*/ 0 h 27"/>
              <a:gd name="T2" fmla="*/ 8 w 38"/>
              <a:gd name="T3" fmla="*/ 2 h 27"/>
              <a:gd name="T4" fmla="*/ 5 w 38"/>
              <a:gd name="T5" fmla="*/ 3 h 27"/>
              <a:gd name="T6" fmla="*/ 3 w 38"/>
              <a:gd name="T7" fmla="*/ 6 h 27"/>
              <a:gd name="T8" fmla="*/ 1 w 38"/>
              <a:gd name="T9" fmla="*/ 7 h 27"/>
              <a:gd name="T10" fmla="*/ 1 w 38"/>
              <a:gd name="T11" fmla="*/ 9 h 27"/>
              <a:gd name="T12" fmla="*/ 0 w 38"/>
              <a:gd name="T13" fmla="*/ 10 h 27"/>
              <a:gd name="T14" fmla="*/ 0 w 38"/>
              <a:gd name="T15" fmla="*/ 11 h 27"/>
              <a:gd name="T16" fmla="*/ 0 w 38"/>
              <a:gd name="T17" fmla="*/ 14 h 27"/>
              <a:gd name="T18" fmla="*/ 0 w 38"/>
              <a:gd name="T19" fmla="*/ 15 h 27"/>
              <a:gd name="T20" fmla="*/ 0 w 38"/>
              <a:gd name="T21" fmla="*/ 16 h 27"/>
              <a:gd name="T22" fmla="*/ 1 w 38"/>
              <a:gd name="T23" fmla="*/ 17 h 27"/>
              <a:gd name="T24" fmla="*/ 1 w 38"/>
              <a:gd name="T25" fmla="*/ 19 h 27"/>
              <a:gd name="T26" fmla="*/ 3 w 38"/>
              <a:gd name="T27" fmla="*/ 20 h 27"/>
              <a:gd name="T28" fmla="*/ 5 w 38"/>
              <a:gd name="T29" fmla="*/ 23 h 27"/>
              <a:gd name="T30" fmla="*/ 8 w 38"/>
              <a:gd name="T31" fmla="*/ 24 h 27"/>
              <a:gd name="T32" fmla="*/ 14 w 38"/>
              <a:gd name="T33" fmla="*/ 26 h 27"/>
              <a:gd name="T34" fmla="*/ 37 w 38"/>
              <a:gd name="T35" fmla="*/ 26 h 27"/>
              <a:gd name="T36" fmla="*/ 37 w 38"/>
              <a:gd name="T37" fmla="*/ 0 h 27"/>
              <a:gd name="T38" fmla="*/ 14 w 38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37" y="26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47" name="Freeform 591"/>
          <p:cNvSpPr>
            <a:spLocks/>
          </p:cNvSpPr>
          <p:nvPr/>
        </p:nvSpPr>
        <p:spPr bwMode="auto">
          <a:xfrm>
            <a:off x="8153400" y="4130675"/>
            <a:ext cx="20638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1 w 15"/>
              <a:gd name="T9" fmla="*/ 7 h 27"/>
              <a:gd name="T10" fmla="*/ 1 w 15"/>
              <a:gd name="T11" fmla="*/ 9 h 27"/>
              <a:gd name="T12" fmla="*/ 1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5 h 27"/>
              <a:gd name="T20" fmla="*/ 1 w 15"/>
              <a:gd name="T21" fmla="*/ 16 h 27"/>
              <a:gd name="T22" fmla="*/ 1 w 15"/>
              <a:gd name="T23" fmla="*/ 17 h 27"/>
              <a:gd name="T24" fmla="*/ 1 w 15"/>
              <a:gd name="T25" fmla="*/ 19 h 27"/>
              <a:gd name="T26" fmla="*/ 3 w 15"/>
              <a:gd name="T27" fmla="*/ 20 h 27"/>
              <a:gd name="T28" fmla="*/ 5 w 15"/>
              <a:gd name="T29" fmla="*/ 23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48" name="Freeform 592"/>
          <p:cNvSpPr>
            <a:spLocks/>
          </p:cNvSpPr>
          <p:nvPr/>
        </p:nvSpPr>
        <p:spPr bwMode="auto">
          <a:xfrm>
            <a:off x="8153400" y="4130675"/>
            <a:ext cx="53975" cy="41275"/>
          </a:xfrm>
          <a:custGeom>
            <a:avLst/>
            <a:gdLst>
              <a:gd name="T0" fmla="*/ 14 w 39"/>
              <a:gd name="T1" fmla="*/ 0 h 27"/>
              <a:gd name="T2" fmla="*/ 8 w 39"/>
              <a:gd name="T3" fmla="*/ 2 h 27"/>
              <a:gd name="T4" fmla="*/ 5 w 39"/>
              <a:gd name="T5" fmla="*/ 3 h 27"/>
              <a:gd name="T6" fmla="*/ 3 w 39"/>
              <a:gd name="T7" fmla="*/ 6 h 27"/>
              <a:gd name="T8" fmla="*/ 1 w 39"/>
              <a:gd name="T9" fmla="*/ 7 h 27"/>
              <a:gd name="T10" fmla="*/ 1 w 39"/>
              <a:gd name="T11" fmla="*/ 9 h 27"/>
              <a:gd name="T12" fmla="*/ 1 w 39"/>
              <a:gd name="T13" fmla="*/ 10 h 27"/>
              <a:gd name="T14" fmla="*/ 0 w 39"/>
              <a:gd name="T15" fmla="*/ 11 h 27"/>
              <a:gd name="T16" fmla="*/ 0 w 39"/>
              <a:gd name="T17" fmla="*/ 14 h 27"/>
              <a:gd name="T18" fmla="*/ 0 w 39"/>
              <a:gd name="T19" fmla="*/ 15 h 27"/>
              <a:gd name="T20" fmla="*/ 1 w 39"/>
              <a:gd name="T21" fmla="*/ 16 h 27"/>
              <a:gd name="T22" fmla="*/ 1 w 39"/>
              <a:gd name="T23" fmla="*/ 17 h 27"/>
              <a:gd name="T24" fmla="*/ 1 w 39"/>
              <a:gd name="T25" fmla="*/ 19 h 27"/>
              <a:gd name="T26" fmla="*/ 3 w 39"/>
              <a:gd name="T27" fmla="*/ 20 h 27"/>
              <a:gd name="T28" fmla="*/ 5 w 39"/>
              <a:gd name="T29" fmla="*/ 23 h 27"/>
              <a:gd name="T30" fmla="*/ 8 w 39"/>
              <a:gd name="T31" fmla="*/ 24 h 27"/>
              <a:gd name="T32" fmla="*/ 14 w 39"/>
              <a:gd name="T33" fmla="*/ 26 h 27"/>
              <a:gd name="T34" fmla="*/ 38 w 39"/>
              <a:gd name="T35" fmla="*/ 26 h 27"/>
              <a:gd name="T36" fmla="*/ 38 w 39"/>
              <a:gd name="T37" fmla="*/ 0 h 27"/>
              <a:gd name="T38" fmla="*/ 14 w 39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38" y="26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49" name="Freeform 593"/>
          <p:cNvSpPr>
            <a:spLocks/>
          </p:cNvSpPr>
          <p:nvPr/>
        </p:nvSpPr>
        <p:spPr bwMode="auto">
          <a:xfrm>
            <a:off x="8185150" y="4130675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1 w 16"/>
              <a:gd name="T9" fmla="*/ 7 h 27"/>
              <a:gd name="T10" fmla="*/ 1 w 16"/>
              <a:gd name="T11" fmla="*/ 9 h 27"/>
              <a:gd name="T12" fmla="*/ 1 w 16"/>
              <a:gd name="T13" fmla="*/ 10 h 27"/>
              <a:gd name="T14" fmla="*/ 0 w 16"/>
              <a:gd name="T15" fmla="*/ 11 h 27"/>
              <a:gd name="T16" fmla="*/ 0 w 16"/>
              <a:gd name="T17" fmla="*/ 14 h 27"/>
              <a:gd name="T18" fmla="*/ 0 w 16"/>
              <a:gd name="T19" fmla="*/ 15 h 27"/>
              <a:gd name="T20" fmla="*/ 1 w 16"/>
              <a:gd name="T21" fmla="*/ 16 h 27"/>
              <a:gd name="T22" fmla="*/ 1 w 16"/>
              <a:gd name="T23" fmla="*/ 17 h 27"/>
              <a:gd name="T24" fmla="*/ 1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1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1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50" name="Freeform 594"/>
          <p:cNvSpPr>
            <a:spLocks/>
          </p:cNvSpPr>
          <p:nvPr/>
        </p:nvSpPr>
        <p:spPr bwMode="auto">
          <a:xfrm>
            <a:off x="8185150" y="4130675"/>
            <a:ext cx="52388" cy="41275"/>
          </a:xfrm>
          <a:custGeom>
            <a:avLst/>
            <a:gdLst>
              <a:gd name="T0" fmla="*/ 14 w 39"/>
              <a:gd name="T1" fmla="*/ 0 h 27"/>
              <a:gd name="T2" fmla="*/ 8 w 39"/>
              <a:gd name="T3" fmla="*/ 2 h 27"/>
              <a:gd name="T4" fmla="*/ 5 w 39"/>
              <a:gd name="T5" fmla="*/ 3 h 27"/>
              <a:gd name="T6" fmla="*/ 4 w 39"/>
              <a:gd name="T7" fmla="*/ 6 h 27"/>
              <a:gd name="T8" fmla="*/ 1 w 39"/>
              <a:gd name="T9" fmla="*/ 7 h 27"/>
              <a:gd name="T10" fmla="*/ 1 w 39"/>
              <a:gd name="T11" fmla="*/ 9 h 27"/>
              <a:gd name="T12" fmla="*/ 1 w 39"/>
              <a:gd name="T13" fmla="*/ 10 h 27"/>
              <a:gd name="T14" fmla="*/ 0 w 39"/>
              <a:gd name="T15" fmla="*/ 11 h 27"/>
              <a:gd name="T16" fmla="*/ 0 w 39"/>
              <a:gd name="T17" fmla="*/ 14 h 27"/>
              <a:gd name="T18" fmla="*/ 0 w 39"/>
              <a:gd name="T19" fmla="*/ 15 h 27"/>
              <a:gd name="T20" fmla="*/ 1 w 39"/>
              <a:gd name="T21" fmla="*/ 16 h 27"/>
              <a:gd name="T22" fmla="*/ 1 w 39"/>
              <a:gd name="T23" fmla="*/ 17 h 27"/>
              <a:gd name="T24" fmla="*/ 1 w 39"/>
              <a:gd name="T25" fmla="*/ 19 h 27"/>
              <a:gd name="T26" fmla="*/ 4 w 39"/>
              <a:gd name="T27" fmla="*/ 20 h 27"/>
              <a:gd name="T28" fmla="*/ 5 w 39"/>
              <a:gd name="T29" fmla="*/ 23 h 27"/>
              <a:gd name="T30" fmla="*/ 8 w 39"/>
              <a:gd name="T31" fmla="*/ 24 h 27"/>
              <a:gd name="T32" fmla="*/ 14 w 39"/>
              <a:gd name="T33" fmla="*/ 26 h 27"/>
              <a:gd name="T34" fmla="*/ 38 w 39"/>
              <a:gd name="T35" fmla="*/ 26 h 27"/>
              <a:gd name="T36" fmla="*/ 38 w 39"/>
              <a:gd name="T37" fmla="*/ 0 h 27"/>
              <a:gd name="T38" fmla="*/ 14 w 39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1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1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38" y="26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51" name="Freeform 595"/>
          <p:cNvSpPr>
            <a:spLocks/>
          </p:cNvSpPr>
          <p:nvPr/>
        </p:nvSpPr>
        <p:spPr bwMode="auto">
          <a:xfrm>
            <a:off x="8220075" y="4130675"/>
            <a:ext cx="36513" cy="60325"/>
          </a:xfrm>
          <a:custGeom>
            <a:avLst/>
            <a:gdLst>
              <a:gd name="T0" fmla="*/ 26 w 27"/>
              <a:gd name="T1" fmla="*/ 14 h 39"/>
              <a:gd name="T2" fmla="*/ 25 w 27"/>
              <a:gd name="T3" fmla="*/ 7 h 39"/>
              <a:gd name="T4" fmla="*/ 22 w 27"/>
              <a:gd name="T5" fmla="*/ 5 h 39"/>
              <a:gd name="T6" fmla="*/ 21 w 27"/>
              <a:gd name="T7" fmla="*/ 3 h 39"/>
              <a:gd name="T8" fmla="*/ 19 w 27"/>
              <a:gd name="T9" fmla="*/ 2 h 39"/>
              <a:gd name="T10" fmla="*/ 17 w 27"/>
              <a:gd name="T11" fmla="*/ 1 h 39"/>
              <a:gd name="T12" fmla="*/ 16 w 27"/>
              <a:gd name="T13" fmla="*/ 0 h 39"/>
              <a:gd name="T14" fmla="*/ 15 w 27"/>
              <a:gd name="T15" fmla="*/ 0 h 39"/>
              <a:gd name="T16" fmla="*/ 12 w 27"/>
              <a:gd name="T17" fmla="*/ 0 h 39"/>
              <a:gd name="T18" fmla="*/ 11 w 27"/>
              <a:gd name="T19" fmla="*/ 0 h 39"/>
              <a:gd name="T20" fmla="*/ 10 w 27"/>
              <a:gd name="T21" fmla="*/ 0 h 39"/>
              <a:gd name="T22" fmla="*/ 7 w 27"/>
              <a:gd name="T23" fmla="*/ 1 h 39"/>
              <a:gd name="T24" fmla="*/ 6 w 27"/>
              <a:gd name="T25" fmla="*/ 2 h 39"/>
              <a:gd name="T26" fmla="*/ 4 w 27"/>
              <a:gd name="T27" fmla="*/ 3 h 39"/>
              <a:gd name="T28" fmla="*/ 2 w 27"/>
              <a:gd name="T29" fmla="*/ 5 h 39"/>
              <a:gd name="T30" fmla="*/ 0 w 27"/>
              <a:gd name="T31" fmla="*/ 7 h 39"/>
              <a:gd name="T32" fmla="*/ 0 w 27"/>
              <a:gd name="T33" fmla="*/ 14 h 39"/>
              <a:gd name="T34" fmla="*/ 0 w 27"/>
              <a:gd name="T35" fmla="*/ 38 h 39"/>
              <a:gd name="T36" fmla="*/ 26 w 27"/>
              <a:gd name="T37" fmla="*/ 38 h 39"/>
              <a:gd name="T38" fmla="*/ 26 w 27"/>
              <a:gd name="T39" fmla="*/ 14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7" h="39">
                <a:moveTo>
                  <a:pt x="26" y="14"/>
                </a:moveTo>
                <a:lnTo>
                  <a:pt x="25" y="7"/>
                </a:lnTo>
                <a:lnTo>
                  <a:pt x="22" y="5"/>
                </a:lnTo>
                <a:lnTo>
                  <a:pt x="21" y="3"/>
                </a:lnTo>
                <a:lnTo>
                  <a:pt x="19" y="2"/>
                </a:lnTo>
                <a:lnTo>
                  <a:pt x="17" y="1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10" y="0"/>
                </a:lnTo>
                <a:lnTo>
                  <a:pt x="7" y="1"/>
                </a:lnTo>
                <a:lnTo>
                  <a:pt x="6" y="2"/>
                </a:lnTo>
                <a:lnTo>
                  <a:pt x="4" y="3"/>
                </a:lnTo>
                <a:lnTo>
                  <a:pt x="2" y="5"/>
                </a:lnTo>
                <a:lnTo>
                  <a:pt x="0" y="7"/>
                </a:lnTo>
                <a:lnTo>
                  <a:pt x="0" y="14"/>
                </a:lnTo>
                <a:lnTo>
                  <a:pt x="0" y="38"/>
                </a:lnTo>
                <a:lnTo>
                  <a:pt x="26" y="38"/>
                </a:lnTo>
                <a:lnTo>
                  <a:pt x="26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52" name="Freeform 596"/>
          <p:cNvSpPr>
            <a:spLocks/>
          </p:cNvSpPr>
          <p:nvPr/>
        </p:nvSpPr>
        <p:spPr bwMode="auto">
          <a:xfrm>
            <a:off x="8220075" y="4168775"/>
            <a:ext cx="17463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53" name="Freeform 597"/>
          <p:cNvSpPr>
            <a:spLocks/>
          </p:cNvSpPr>
          <p:nvPr/>
        </p:nvSpPr>
        <p:spPr bwMode="auto">
          <a:xfrm>
            <a:off x="8220075" y="4168775"/>
            <a:ext cx="17463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54" name="Freeform 598"/>
          <p:cNvSpPr>
            <a:spLocks/>
          </p:cNvSpPr>
          <p:nvPr/>
        </p:nvSpPr>
        <p:spPr bwMode="auto">
          <a:xfrm>
            <a:off x="8220075" y="4168775"/>
            <a:ext cx="17463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55" name="Freeform 599"/>
          <p:cNvSpPr>
            <a:spLocks/>
          </p:cNvSpPr>
          <p:nvPr/>
        </p:nvSpPr>
        <p:spPr bwMode="auto">
          <a:xfrm>
            <a:off x="8220075" y="4168775"/>
            <a:ext cx="17463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56" name="Freeform 600"/>
          <p:cNvSpPr>
            <a:spLocks/>
          </p:cNvSpPr>
          <p:nvPr/>
        </p:nvSpPr>
        <p:spPr bwMode="auto">
          <a:xfrm>
            <a:off x="8220075" y="4168775"/>
            <a:ext cx="17463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57" name="Freeform 601"/>
          <p:cNvSpPr>
            <a:spLocks/>
          </p:cNvSpPr>
          <p:nvPr/>
        </p:nvSpPr>
        <p:spPr bwMode="auto">
          <a:xfrm>
            <a:off x="8220075" y="4168775"/>
            <a:ext cx="17463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58" name="Freeform 602"/>
          <p:cNvSpPr>
            <a:spLocks/>
          </p:cNvSpPr>
          <p:nvPr/>
        </p:nvSpPr>
        <p:spPr bwMode="auto">
          <a:xfrm>
            <a:off x="8220075" y="4168775"/>
            <a:ext cx="17463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59" name="Freeform 603"/>
          <p:cNvSpPr>
            <a:spLocks/>
          </p:cNvSpPr>
          <p:nvPr/>
        </p:nvSpPr>
        <p:spPr bwMode="auto">
          <a:xfrm>
            <a:off x="8220075" y="4168775"/>
            <a:ext cx="17463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60" name="Freeform 604"/>
          <p:cNvSpPr>
            <a:spLocks/>
          </p:cNvSpPr>
          <p:nvPr/>
        </p:nvSpPr>
        <p:spPr bwMode="auto">
          <a:xfrm>
            <a:off x="8220075" y="4168775"/>
            <a:ext cx="17463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61" name="Freeform 605"/>
          <p:cNvSpPr>
            <a:spLocks/>
          </p:cNvSpPr>
          <p:nvPr/>
        </p:nvSpPr>
        <p:spPr bwMode="auto">
          <a:xfrm>
            <a:off x="8220075" y="4168775"/>
            <a:ext cx="17463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62" name="Freeform 606"/>
          <p:cNvSpPr>
            <a:spLocks/>
          </p:cNvSpPr>
          <p:nvPr/>
        </p:nvSpPr>
        <p:spPr bwMode="auto">
          <a:xfrm>
            <a:off x="8220075" y="4168775"/>
            <a:ext cx="17463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63" name="Freeform 607"/>
          <p:cNvSpPr>
            <a:spLocks/>
          </p:cNvSpPr>
          <p:nvPr/>
        </p:nvSpPr>
        <p:spPr bwMode="auto">
          <a:xfrm>
            <a:off x="8220075" y="4168775"/>
            <a:ext cx="17463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64" name="Freeform 608"/>
          <p:cNvSpPr>
            <a:spLocks/>
          </p:cNvSpPr>
          <p:nvPr/>
        </p:nvSpPr>
        <p:spPr bwMode="auto">
          <a:xfrm>
            <a:off x="8220075" y="4168775"/>
            <a:ext cx="50800" cy="41275"/>
          </a:xfrm>
          <a:custGeom>
            <a:avLst/>
            <a:gdLst>
              <a:gd name="T0" fmla="*/ 13 w 37"/>
              <a:gd name="T1" fmla="*/ 0 h 26"/>
              <a:gd name="T2" fmla="*/ 6 w 37"/>
              <a:gd name="T3" fmla="*/ 1 h 26"/>
              <a:gd name="T4" fmla="*/ 4 w 37"/>
              <a:gd name="T5" fmla="*/ 3 h 26"/>
              <a:gd name="T6" fmla="*/ 3 w 37"/>
              <a:gd name="T7" fmla="*/ 5 h 26"/>
              <a:gd name="T8" fmla="*/ 1 w 37"/>
              <a:gd name="T9" fmla="*/ 7 h 26"/>
              <a:gd name="T10" fmla="*/ 0 w 37"/>
              <a:gd name="T11" fmla="*/ 8 h 26"/>
              <a:gd name="T12" fmla="*/ 0 w 37"/>
              <a:gd name="T13" fmla="*/ 10 h 26"/>
              <a:gd name="T14" fmla="*/ 0 w 37"/>
              <a:gd name="T15" fmla="*/ 11 h 26"/>
              <a:gd name="T16" fmla="*/ 0 w 37"/>
              <a:gd name="T17" fmla="*/ 13 h 26"/>
              <a:gd name="T18" fmla="*/ 0 w 37"/>
              <a:gd name="T19" fmla="*/ 15 h 26"/>
              <a:gd name="T20" fmla="*/ 0 w 37"/>
              <a:gd name="T21" fmla="*/ 16 h 26"/>
              <a:gd name="T22" fmla="*/ 0 w 37"/>
              <a:gd name="T23" fmla="*/ 18 h 26"/>
              <a:gd name="T24" fmla="*/ 1 w 37"/>
              <a:gd name="T25" fmla="*/ 19 h 26"/>
              <a:gd name="T26" fmla="*/ 3 w 37"/>
              <a:gd name="T27" fmla="*/ 22 h 26"/>
              <a:gd name="T28" fmla="*/ 4 w 37"/>
              <a:gd name="T29" fmla="*/ 22 h 26"/>
              <a:gd name="T30" fmla="*/ 6 w 37"/>
              <a:gd name="T31" fmla="*/ 24 h 26"/>
              <a:gd name="T32" fmla="*/ 13 w 37"/>
              <a:gd name="T33" fmla="*/ 25 h 26"/>
              <a:gd name="T34" fmla="*/ 36 w 37"/>
              <a:gd name="T35" fmla="*/ 25 h 26"/>
              <a:gd name="T36" fmla="*/ 36 w 37"/>
              <a:gd name="T37" fmla="*/ 0 h 26"/>
              <a:gd name="T38" fmla="*/ 13 w 37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6">
                <a:moveTo>
                  <a:pt x="13" y="0"/>
                </a:moveTo>
                <a:lnTo>
                  <a:pt x="6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6" y="24"/>
                </a:lnTo>
                <a:lnTo>
                  <a:pt x="13" y="25"/>
                </a:lnTo>
                <a:lnTo>
                  <a:pt x="36" y="25"/>
                </a:lnTo>
                <a:lnTo>
                  <a:pt x="36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65" name="Freeform 609"/>
          <p:cNvSpPr>
            <a:spLocks/>
          </p:cNvSpPr>
          <p:nvPr/>
        </p:nvSpPr>
        <p:spPr bwMode="auto">
          <a:xfrm>
            <a:off x="8248650" y="4168775"/>
            <a:ext cx="22225" cy="41275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3 w 15"/>
              <a:gd name="T9" fmla="*/ 7 h 26"/>
              <a:gd name="T10" fmla="*/ 1 w 15"/>
              <a:gd name="T11" fmla="*/ 8 h 26"/>
              <a:gd name="T12" fmla="*/ 1 w 15"/>
              <a:gd name="T13" fmla="*/ 10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5 h 26"/>
              <a:gd name="T20" fmla="*/ 1 w 15"/>
              <a:gd name="T21" fmla="*/ 16 h 26"/>
              <a:gd name="T22" fmla="*/ 1 w 15"/>
              <a:gd name="T23" fmla="*/ 18 h 26"/>
              <a:gd name="T24" fmla="*/ 3 w 15"/>
              <a:gd name="T25" fmla="*/ 19 h 26"/>
              <a:gd name="T26" fmla="*/ 4 w 15"/>
              <a:gd name="T27" fmla="*/ 22 h 26"/>
              <a:gd name="T28" fmla="*/ 5 w 15"/>
              <a:gd name="T29" fmla="*/ 22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2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66" name="Freeform 610"/>
          <p:cNvSpPr>
            <a:spLocks/>
          </p:cNvSpPr>
          <p:nvPr/>
        </p:nvSpPr>
        <p:spPr bwMode="auto">
          <a:xfrm>
            <a:off x="8248650" y="4168775"/>
            <a:ext cx="22225" cy="41275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3 w 15"/>
              <a:gd name="T9" fmla="*/ 7 h 26"/>
              <a:gd name="T10" fmla="*/ 1 w 15"/>
              <a:gd name="T11" fmla="*/ 8 h 26"/>
              <a:gd name="T12" fmla="*/ 1 w 15"/>
              <a:gd name="T13" fmla="*/ 10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5 h 26"/>
              <a:gd name="T20" fmla="*/ 1 w 15"/>
              <a:gd name="T21" fmla="*/ 16 h 26"/>
              <a:gd name="T22" fmla="*/ 1 w 15"/>
              <a:gd name="T23" fmla="*/ 18 h 26"/>
              <a:gd name="T24" fmla="*/ 3 w 15"/>
              <a:gd name="T25" fmla="*/ 19 h 26"/>
              <a:gd name="T26" fmla="*/ 4 w 15"/>
              <a:gd name="T27" fmla="*/ 22 h 26"/>
              <a:gd name="T28" fmla="*/ 5 w 15"/>
              <a:gd name="T29" fmla="*/ 22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2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67" name="Freeform 611"/>
          <p:cNvSpPr>
            <a:spLocks/>
          </p:cNvSpPr>
          <p:nvPr/>
        </p:nvSpPr>
        <p:spPr bwMode="auto">
          <a:xfrm>
            <a:off x="8248650" y="4168775"/>
            <a:ext cx="22225" cy="41275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3 w 15"/>
              <a:gd name="T9" fmla="*/ 7 h 26"/>
              <a:gd name="T10" fmla="*/ 1 w 15"/>
              <a:gd name="T11" fmla="*/ 8 h 26"/>
              <a:gd name="T12" fmla="*/ 1 w 15"/>
              <a:gd name="T13" fmla="*/ 10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5 h 26"/>
              <a:gd name="T20" fmla="*/ 1 w 15"/>
              <a:gd name="T21" fmla="*/ 16 h 26"/>
              <a:gd name="T22" fmla="*/ 1 w 15"/>
              <a:gd name="T23" fmla="*/ 18 h 26"/>
              <a:gd name="T24" fmla="*/ 3 w 15"/>
              <a:gd name="T25" fmla="*/ 19 h 26"/>
              <a:gd name="T26" fmla="*/ 4 w 15"/>
              <a:gd name="T27" fmla="*/ 22 h 26"/>
              <a:gd name="T28" fmla="*/ 5 w 15"/>
              <a:gd name="T29" fmla="*/ 22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2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68" name="Freeform 612"/>
          <p:cNvSpPr>
            <a:spLocks/>
          </p:cNvSpPr>
          <p:nvPr/>
        </p:nvSpPr>
        <p:spPr bwMode="auto">
          <a:xfrm>
            <a:off x="8248650" y="4168775"/>
            <a:ext cx="22225" cy="41275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3 w 15"/>
              <a:gd name="T9" fmla="*/ 7 h 26"/>
              <a:gd name="T10" fmla="*/ 1 w 15"/>
              <a:gd name="T11" fmla="*/ 8 h 26"/>
              <a:gd name="T12" fmla="*/ 1 w 15"/>
              <a:gd name="T13" fmla="*/ 10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5 h 26"/>
              <a:gd name="T20" fmla="*/ 1 w 15"/>
              <a:gd name="T21" fmla="*/ 16 h 26"/>
              <a:gd name="T22" fmla="*/ 1 w 15"/>
              <a:gd name="T23" fmla="*/ 18 h 26"/>
              <a:gd name="T24" fmla="*/ 3 w 15"/>
              <a:gd name="T25" fmla="*/ 19 h 26"/>
              <a:gd name="T26" fmla="*/ 4 w 15"/>
              <a:gd name="T27" fmla="*/ 22 h 26"/>
              <a:gd name="T28" fmla="*/ 5 w 15"/>
              <a:gd name="T29" fmla="*/ 22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2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69" name="Freeform 613"/>
          <p:cNvSpPr>
            <a:spLocks/>
          </p:cNvSpPr>
          <p:nvPr/>
        </p:nvSpPr>
        <p:spPr bwMode="auto">
          <a:xfrm>
            <a:off x="8248650" y="4168775"/>
            <a:ext cx="22225" cy="41275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3 w 15"/>
              <a:gd name="T9" fmla="*/ 7 h 26"/>
              <a:gd name="T10" fmla="*/ 1 w 15"/>
              <a:gd name="T11" fmla="*/ 8 h 26"/>
              <a:gd name="T12" fmla="*/ 1 w 15"/>
              <a:gd name="T13" fmla="*/ 10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5 h 26"/>
              <a:gd name="T20" fmla="*/ 1 w 15"/>
              <a:gd name="T21" fmla="*/ 16 h 26"/>
              <a:gd name="T22" fmla="*/ 1 w 15"/>
              <a:gd name="T23" fmla="*/ 18 h 26"/>
              <a:gd name="T24" fmla="*/ 3 w 15"/>
              <a:gd name="T25" fmla="*/ 19 h 26"/>
              <a:gd name="T26" fmla="*/ 4 w 15"/>
              <a:gd name="T27" fmla="*/ 22 h 26"/>
              <a:gd name="T28" fmla="*/ 5 w 15"/>
              <a:gd name="T29" fmla="*/ 22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2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70" name="Freeform 614"/>
          <p:cNvSpPr>
            <a:spLocks/>
          </p:cNvSpPr>
          <p:nvPr/>
        </p:nvSpPr>
        <p:spPr bwMode="auto">
          <a:xfrm>
            <a:off x="8248650" y="4168775"/>
            <a:ext cx="22225" cy="41275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3 w 15"/>
              <a:gd name="T9" fmla="*/ 7 h 26"/>
              <a:gd name="T10" fmla="*/ 1 w 15"/>
              <a:gd name="T11" fmla="*/ 8 h 26"/>
              <a:gd name="T12" fmla="*/ 1 w 15"/>
              <a:gd name="T13" fmla="*/ 10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5 h 26"/>
              <a:gd name="T20" fmla="*/ 1 w 15"/>
              <a:gd name="T21" fmla="*/ 16 h 26"/>
              <a:gd name="T22" fmla="*/ 1 w 15"/>
              <a:gd name="T23" fmla="*/ 18 h 26"/>
              <a:gd name="T24" fmla="*/ 3 w 15"/>
              <a:gd name="T25" fmla="*/ 19 h 26"/>
              <a:gd name="T26" fmla="*/ 4 w 15"/>
              <a:gd name="T27" fmla="*/ 22 h 26"/>
              <a:gd name="T28" fmla="*/ 5 w 15"/>
              <a:gd name="T29" fmla="*/ 22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2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71" name="Freeform 615"/>
          <p:cNvSpPr>
            <a:spLocks/>
          </p:cNvSpPr>
          <p:nvPr/>
        </p:nvSpPr>
        <p:spPr bwMode="auto">
          <a:xfrm>
            <a:off x="8248650" y="4168775"/>
            <a:ext cx="22225" cy="41275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3 w 15"/>
              <a:gd name="T9" fmla="*/ 7 h 26"/>
              <a:gd name="T10" fmla="*/ 1 w 15"/>
              <a:gd name="T11" fmla="*/ 8 h 26"/>
              <a:gd name="T12" fmla="*/ 1 w 15"/>
              <a:gd name="T13" fmla="*/ 10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5 h 26"/>
              <a:gd name="T20" fmla="*/ 1 w 15"/>
              <a:gd name="T21" fmla="*/ 16 h 26"/>
              <a:gd name="T22" fmla="*/ 1 w 15"/>
              <a:gd name="T23" fmla="*/ 18 h 26"/>
              <a:gd name="T24" fmla="*/ 3 w 15"/>
              <a:gd name="T25" fmla="*/ 19 h 26"/>
              <a:gd name="T26" fmla="*/ 4 w 15"/>
              <a:gd name="T27" fmla="*/ 22 h 26"/>
              <a:gd name="T28" fmla="*/ 5 w 15"/>
              <a:gd name="T29" fmla="*/ 22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2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72" name="Freeform 616"/>
          <p:cNvSpPr>
            <a:spLocks/>
          </p:cNvSpPr>
          <p:nvPr/>
        </p:nvSpPr>
        <p:spPr bwMode="auto">
          <a:xfrm>
            <a:off x="8248650" y="4168775"/>
            <a:ext cx="22225" cy="41275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3 w 15"/>
              <a:gd name="T9" fmla="*/ 7 h 26"/>
              <a:gd name="T10" fmla="*/ 1 w 15"/>
              <a:gd name="T11" fmla="*/ 8 h 26"/>
              <a:gd name="T12" fmla="*/ 1 w 15"/>
              <a:gd name="T13" fmla="*/ 10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5 h 26"/>
              <a:gd name="T20" fmla="*/ 1 w 15"/>
              <a:gd name="T21" fmla="*/ 16 h 26"/>
              <a:gd name="T22" fmla="*/ 1 w 15"/>
              <a:gd name="T23" fmla="*/ 18 h 26"/>
              <a:gd name="T24" fmla="*/ 3 w 15"/>
              <a:gd name="T25" fmla="*/ 19 h 26"/>
              <a:gd name="T26" fmla="*/ 4 w 15"/>
              <a:gd name="T27" fmla="*/ 22 h 26"/>
              <a:gd name="T28" fmla="*/ 5 w 15"/>
              <a:gd name="T29" fmla="*/ 22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2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73" name="Freeform 617"/>
          <p:cNvSpPr>
            <a:spLocks/>
          </p:cNvSpPr>
          <p:nvPr/>
        </p:nvSpPr>
        <p:spPr bwMode="auto">
          <a:xfrm>
            <a:off x="8248650" y="4168775"/>
            <a:ext cx="22225" cy="41275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3 w 15"/>
              <a:gd name="T9" fmla="*/ 7 h 26"/>
              <a:gd name="T10" fmla="*/ 1 w 15"/>
              <a:gd name="T11" fmla="*/ 8 h 26"/>
              <a:gd name="T12" fmla="*/ 1 w 15"/>
              <a:gd name="T13" fmla="*/ 10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5 h 26"/>
              <a:gd name="T20" fmla="*/ 1 w 15"/>
              <a:gd name="T21" fmla="*/ 16 h 26"/>
              <a:gd name="T22" fmla="*/ 1 w 15"/>
              <a:gd name="T23" fmla="*/ 18 h 26"/>
              <a:gd name="T24" fmla="*/ 3 w 15"/>
              <a:gd name="T25" fmla="*/ 19 h 26"/>
              <a:gd name="T26" fmla="*/ 4 w 15"/>
              <a:gd name="T27" fmla="*/ 22 h 26"/>
              <a:gd name="T28" fmla="*/ 5 w 15"/>
              <a:gd name="T29" fmla="*/ 22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2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74" name="Freeform 618"/>
          <p:cNvSpPr>
            <a:spLocks/>
          </p:cNvSpPr>
          <p:nvPr/>
        </p:nvSpPr>
        <p:spPr bwMode="auto">
          <a:xfrm>
            <a:off x="8248650" y="4168775"/>
            <a:ext cx="22225" cy="41275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3 w 15"/>
              <a:gd name="T9" fmla="*/ 7 h 26"/>
              <a:gd name="T10" fmla="*/ 1 w 15"/>
              <a:gd name="T11" fmla="*/ 8 h 26"/>
              <a:gd name="T12" fmla="*/ 1 w 15"/>
              <a:gd name="T13" fmla="*/ 10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5 h 26"/>
              <a:gd name="T20" fmla="*/ 1 w 15"/>
              <a:gd name="T21" fmla="*/ 16 h 26"/>
              <a:gd name="T22" fmla="*/ 1 w 15"/>
              <a:gd name="T23" fmla="*/ 18 h 26"/>
              <a:gd name="T24" fmla="*/ 3 w 15"/>
              <a:gd name="T25" fmla="*/ 19 h 26"/>
              <a:gd name="T26" fmla="*/ 4 w 15"/>
              <a:gd name="T27" fmla="*/ 22 h 26"/>
              <a:gd name="T28" fmla="*/ 5 w 15"/>
              <a:gd name="T29" fmla="*/ 22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2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75" name="Freeform 619"/>
          <p:cNvSpPr>
            <a:spLocks/>
          </p:cNvSpPr>
          <p:nvPr/>
        </p:nvSpPr>
        <p:spPr bwMode="auto">
          <a:xfrm>
            <a:off x="8248650" y="4168775"/>
            <a:ext cx="22225" cy="41275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3 w 15"/>
              <a:gd name="T9" fmla="*/ 7 h 26"/>
              <a:gd name="T10" fmla="*/ 1 w 15"/>
              <a:gd name="T11" fmla="*/ 8 h 26"/>
              <a:gd name="T12" fmla="*/ 1 w 15"/>
              <a:gd name="T13" fmla="*/ 10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5 h 26"/>
              <a:gd name="T20" fmla="*/ 1 w 15"/>
              <a:gd name="T21" fmla="*/ 16 h 26"/>
              <a:gd name="T22" fmla="*/ 1 w 15"/>
              <a:gd name="T23" fmla="*/ 18 h 26"/>
              <a:gd name="T24" fmla="*/ 3 w 15"/>
              <a:gd name="T25" fmla="*/ 19 h 26"/>
              <a:gd name="T26" fmla="*/ 4 w 15"/>
              <a:gd name="T27" fmla="*/ 22 h 26"/>
              <a:gd name="T28" fmla="*/ 5 w 15"/>
              <a:gd name="T29" fmla="*/ 22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2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76" name="Freeform 620"/>
          <p:cNvSpPr>
            <a:spLocks/>
          </p:cNvSpPr>
          <p:nvPr/>
        </p:nvSpPr>
        <p:spPr bwMode="auto">
          <a:xfrm>
            <a:off x="8248650" y="4168775"/>
            <a:ext cx="52388" cy="41275"/>
          </a:xfrm>
          <a:custGeom>
            <a:avLst/>
            <a:gdLst>
              <a:gd name="T0" fmla="*/ 14 w 38"/>
              <a:gd name="T1" fmla="*/ 0 h 26"/>
              <a:gd name="T2" fmla="*/ 8 w 38"/>
              <a:gd name="T3" fmla="*/ 1 h 26"/>
              <a:gd name="T4" fmla="*/ 5 w 38"/>
              <a:gd name="T5" fmla="*/ 3 h 26"/>
              <a:gd name="T6" fmla="*/ 4 w 38"/>
              <a:gd name="T7" fmla="*/ 5 h 26"/>
              <a:gd name="T8" fmla="*/ 3 w 38"/>
              <a:gd name="T9" fmla="*/ 7 h 26"/>
              <a:gd name="T10" fmla="*/ 1 w 38"/>
              <a:gd name="T11" fmla="*/ 8 h 26"/>
              <a:gd name="T12" fmla="*/ 1 w 38"/>
              <a:gd name="T13" fmla="*/ 10 h 26"/>
              <a:gd name="T14" fmla="*/ 1 w 38"/>
              <a:gd name="T15" fmla="*/ 11 h 26"/>
              <a:gd name="T16" fmla="*/ 0 w 38"/>
              <a:gd name="T17" fmla="*/ 13 h 26"/>
              <a:gd name="T18" fmla="*/ 1 w 38"/>
              <a:gd name="T19" fmla="*/ 15 h 26"/>
              <a:gd name="T20" fmla="*/ 1 w 38"/>
              <a:gd name="T21" fmla="*/ 16 h 26"/>
              <a:gd name="T22" fmla="*/ 1 w 38"/>
              <a:gd name="T23" fmla="*/ 18 h 26"/>
              <a:gd name="T24" fmla="*/ 3 w 38"/>
              <a:gd name="T25" fmla="*/ 19 h 26"/>
              <a:gd name="T26" fmla="*/ 4 w 38"/>
              <a:gd name="T27" fmla="*/ 22 h 26"/>
              <a:gd name="T28" fmla="*/ 5 w 38"/>
              <a:gd name="T29" fmla="*/ 22 h 26"/>
              <a:gd name="T30" fmla="*/ 8 w 38"/>
              <a:gd name="T31" fmla="*/ 24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2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77" name="Freeform 621"/>
          <p:cNvSpPr>
            <a:spLocks/>
          </p:cNvSpPr>
          <p:nvPr/>
        </p:nvSpPr>
        <p:spPr bwMode="auto">
          <a:xfrm>
            <a:off x="8281988" y="4168775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78" name="Freeform 622"/>
          <p:cNvSpPr>
            <a:spLocks/>
          </p:cNvSpPr>
          <p:nvPr/>
        </p:nvSpPr>
        <p:spPr bwMode="auto">
          <a:xfrm>
            <a:off x="8281988" y="4168775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79" name="Freeform 623"/>
          <p:cNvSpPr>
            <a:spLocks/>
          </p:cNvSpPr>
          <p:nvPr/>
        </p:nvSpPr>
        <p:spPr bwMode="auto">
          <a:xfrm>
            <a:off x="8281988" y="4168775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80" name="Freeform 624"/>
          <p:cNvSpPr>
            <a:spLocks/>
          </p:cNvSpPr>
          <p:nvPr/>
        </p:nvSpPr>
        <p:spPr bwMode="auto">
          <a:xfrm>
            <a:off x="8281988" y="4168775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81" name="Freeform 625"/>
          <p:cNvSpPr>
            <a:spLocks/>
          </p:cNvSpPr>
          <p:nvPr/>
        </p:nvSpPr>
        <p:spPr bwMode="auto">
          <a:xfrm>
            <a:off x="8281988" y="4168775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82" name="Freeform 626"/>
          <p:cNvSpPr>
            <a:spLocks/>
          </p:cNvSpPr>
          <p:nvPr/>
        </p:nvSpPr>
        <p:spPr bwMode="auto">
          <a:xfrm>
            <a:off x="8281988" y="4168775"/>
            <a:ext cx="49212" cy="41275"/>
          </a:xfrm>
          <a:custGeom>
            <a:avLst/>
            <a:gdLst>
              <a:gd name="T0" fmla="*/ 13 w 36"/>
              <a:gd name="T1" fmla="*/ 0 h 26"/>
              <a:gd name="T2" fmla="*/ 6 w 36"/>
              <a:gd name="T3" fmla="*/ 1 h 26"/>
              <a:gd name="T4" fmla="*/ 4 w 36"/>
              <a:gd name="T5" fmla="*/ 3 h 26"/>
              <a:gd name="T6" fmla="*/ 3 w 36"/>
              <a:gd name="T7" fmla="*/ 5 h 26"/>
              <a:gd name="T8" fmla="*/ 1 w 36"/>
              <a:gd name="T9" fmla="*/ 7 h 26"/>
              <a:gd name="T10" fmla="*/ 0 w 36"/>
              <a:gd name="T11" fmla="*/ 8 h 26"/>
              <a:gd name="T12" fmla="*/ 0 w 36"/>
              <a:gd name="T13" fmla="*/ 10 h 26"/>
              <a:gd name="T14" fmla="*/ 0 w 36"/>
              <a:gd name="T15" fmla="*/ 11 h 26"/>
              <a:gd name="T16" fmla="*/ 0 w 36"/>
              <a:gd name="T17" fmla="*/ 13 h 26"/>
              <a:gd name="T18" fmla="*/ 0 w 36"/>
              <a:gd name="T19" fmla="*/ 15 h 26"/>
              <a:gd name="T20" fmla="*/ 0 w 36"/>
              <a:gd name="T21" fmla="*/ 16 h 26"/>
              <a:gd name="T22" fmla="*/ 0 w 36"/>
              <a:gd name="T23" fmla="*/ 18 h 26"/>
              <a:gd name="T24" fmla="*/ 1 w 36"/>
              <a:gd name="T25" fmla="*/ 19 h 26"/>
              <a:gd name="T26" fmla="*/ 3 w 36"/>
              <a:gd name="T27" fmla="*/ 22 h 26"/>
              <a:gd name="T28" fmla="*/ 4 w 36"/>
              <a:gd name="T29" fmla="*/ 22 h 26"/>
              <a:gd name="T30" fmla="*/ 6 w 36"/>
              <a:gd name="T31" fmla="*/ 24 h 26"/>
              <a:gd name="T32" fmla="*/ 13 w 36"/>
              <a:gd name="T33" fmla="*/ 25 h 26"/>
              <a:gd name="T34" fmla="*/ 35 w 36"/>
              <a:gd name="T35" fmla="*/ 25 h 26"/>
              <a:gd name="T36" fmla="*/ 35 w 36"/>
              <a:gd name="T37" fmla="*/ 0 h 26"/>
              <a:gd name="T38" fmla="*/ 13 w 36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" h="26">
                <a:moveTo>
                  <a:pt x="13" y="0"/>
                </a:moveTo>
                <a:lnTo>
                  <a:pt x="6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6" y="24"/>
                </a:lnTo>
                <a:lnTo>
                  <a:pt x="13" y="25"/>
                </a:lnTo>
                <a:lnTo>
                  <a:pt x="35" y="25"/>
                </a:lnTo>
                <a:lnTo>
                  <a:pt x="35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83" name="Freeform 627"/>
          <p:cNvSpPr>
            <a:spLocks/>
          </p:cNvSpPr>
          <p:nvPr/>
        </p:nvSpPr>
        <p:spPr bwMode="auto">
          <a:xfrm>
            <a:off x="8312150" y="4168775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84" name="Freeform 628"/>
          <p:cNvSpPr>
            <a:spLocks/>
          </p:cNvSpPr>
          <p:nvPr/>
        </p:nvSpPr>
        <p:spPr bwMode="auto">
          <a:xfrm>
            <a:off x="8312150" y="4168775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85" name="Freeform 629"/>
          <p:cNvSpPr>
            <a:spLocks/>
          </p:cNvSpPr>
          <p:nvPr/>
        </p:nvSpPr>
        <p:spPr bwMode="auto">
          <a:xfrm>
            <a:off x="8312150" y="4168775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86" name="Freeform 630"/>
          <p:cNvSpPr>
            <a:spLocks/>
          </p:cNvSpPr>
          <p:nvPr/>
        </p:nvSpPr>
        <p:spPr bwMode="auto">
          <a:xfrm>
            <a:off x="8312150" y="4168775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87" name="Freeform 631"/>
          <p:cNvSpPr>
            <a:spLocks/>
          </p:cNvSpPr>
          <p:nvPr/>
        </p:nvSpPr>
        <p:spPr bwMode="auto">
          <a:xfrm>
            <a:off x="8312150" y="4168775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88" name="Freeform 632"/>
          <p:cNvSpPr>
            <a:spLocks/>
          </p:cNvSpPr>
          <p:nvPr/>
        </p:nvSpPr>
        <p:spPr bwMode="auto">
          <a:xfrm>
            <a:off x="8312150" y="4168775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89" name="Freeform 633"/>
          <p:cNvSpPr>
            <a:spLocks/>
          </p:cNvSpPr>
          <p:nvPr/>
        </p:nvSpPr>
        <p:spPr bwMode="auto">
          <a:xfrm>
            <a:off x="8312150" y="4168775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90" name="Freeform 634"/>
          <p:cNvSpPr>
            <a:spLocks/>
          </p:cNvSpPr>
          <p:nvPr/>
        </p:nvSpPr>
        <p:spPr bwMode="auto">
          <a:xfrm>
            <a:off x="8312150" y="4168775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91" name="Freeform 635"/>
          <p:cNvSpPr>
            <a:spLocks/>
          </p:cNvSpPr>
          <p:nvPr/>
        </p:nvSpPr>
        <p:spPr bwMode="auto">
          <a:xfrm>
            <a:off x="8312150" y="4168775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92" name="Freeform 636"/>
          <p:cNvSpPr>
            <a:spLocks/>
          </p:cNvSpPr>
          <p:nvPr/>
        </p:nvSpPr>
        <p:spPr bwMode="auto">
          <a:xfrm>
            <a:off x="8312150" y="4168775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93" name="Freeform 637"/>
          <p:cNvSpPr>
            <a:spLocks/>
          </p:cNvSpPr>
          <p:nvPr/>
        </p:nvSpPr>
        <p:spPr bwMode="auto">
          <a:xfrm>
            <a:off x="8312150" y="4168775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2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94" name="Freeform 638"/>
          <p:cNvSpPr>
            <a:spLocks/>
          </p:cNvSpPr>
          <p:nvPr/>
        </p:nvSpPr>
        <p:spPr bwMode="auto">
          <a:xfrm>
            <a:off x="8312150" y="4168775"/>
            <a:ext cx="50800" cy="41275"/>
          </a:xfrm>
          <a:custGeom>
            <a:avLst/>
            <a:gdLst>
              <a:gd name="T0" fmla="*/ 13 w 37"/>
              <a:gd name="T1" fmla="*/ 0 h 26"/>
              <a:gd name="T2" fmla="*/ 6 w 37"/>
              <a:gd name="T3" fmla="*/ 1 h 26"/>
              <a:gd name="T4" fmla="*/ 4 w 37"/>
              <a:gd name="T5" fmla="*/ 3 h 26"/>
              <a:gd name="T6" fmla="*/ 3 w 37"/>
              <a:gd name="T7" fmla="*/ 5 h 26"/>
              <a:gd name="T8" fmla="*/ 1 w 37"/>
              <a:gd name="T9" fmla="*/ 7 h 26"/>
              <a:gd name="T10" fmla="*/ 0 w 37"/>
              <a:gd name="T11" fmla="*/ 8 h 26"/>
              <a:gd name="T12" fmla="*/ 0 w 37"/>
              <a:gd name="T13" fmla="*/ 10 h 26"/>
              <a:gd name="T14" fmla="*/ 0 w 37"/>
              <a:gd name="T15" fmla="*/ 11 h 26"/>
              <a:gd name="T16" fmla="*/ 0 w 37"/>
              <a:gd name="T17" fmla="*/ 13 h 26"/>
              <a:gd name="T18" fmla="*/ 0 w 37"/>
              <a:gd name="T19" fmla="*/ 15 h 26"/>
              <a:gd name="T20" fmla="*/ 0 w 37"/>
              <a:gd name="T21" fmla="*/ 16 h 26"/>
              <a:gd name="T22" fmla="*/ 0 w 37"/>
              <a:gd name="T23" fmla="*/ 18 h 26"/>
              <a:gd name="T24" fmla="*/ 1 w 37"/>
              <a:gd name="T25" fmla="*/ 19 h 26"/>
              <a:gd name="T26" fmla="*/ 3 w 37"/>
              <a:gd name="T27" fmla="*/ 22 h 26"/>
              <a:gd name="T28" fmla="*/ 4 w 37"/>
              <a:gd name="T29" fmla="*/ 22 h 26"/>
              <a:gd name="T30" fmla="*/ 6 w 37"/>
              <a:gd name="T31" fmla="*/ 24 h 26"/>
              <a:gd name="T32" fmla="*/ 13 w 37"/>
              <a:gd name="T33" fmla="*/ 25 h 26"/>
              <a:gd name="T34" fmla="*/ 36 w 37"/>
              <a:gd name="T35" fmla="*/ 25 h 26"/>
              <a:gd name="T36" fmla="*/ 36 w 37"/>
              <a:gd name="T37" fmla="*/ 0 h 26"/>
              <a:gd name="T38" fmla="*/ 13 w 37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6">
                <a:moveTo>
                  <a:pt x="13" y="0"/>
                </a:moveTo>
                <a:lnTo>
                  <a:pt x="6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6" y="24"/>
                </a:lnTo>
                <a:lnTo>
                  <a:pt x="13" y="25"/>
                </a:lnTo>
                <a:lnTo>
                  <a:pt x="36" y="25"/>
                </a:lnTo>
                <a:lnTo>
                  <a:pt x="36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95" name="Freeform 639"/>
          <p:cNvSpPr>
            <a:spLocks/>
          </p:cNvSpPr>
          <p:nvPr/>
        </p:nvSpPr>
        <p:spPr bwMode="auto">
          <a:xfrm>
            <a:off x="8345488" y="4168775"/>
            <a:ext cx="17462" cy="41275"/>
          </a:xfrm>
          <a:custGeom>
            <a:avLst/>
            <a:gdLst>
              <a:gd name="T0" fmla="*/ 12 w 13"/>
              <a:gd name="T1" fmla="*/ 0 h 26"/>
              <a:gd name="T2" fmla="*/ 6 w 13"/>
              <a:gd name="T3" fmla="*/ 1 h 26"/>
              <a:gd name="T4" fmla="*/ 4 w 13"/>
              <a:gd name="T5" fmla="*/ 3 h 26"/>
              <a:gd name="T6" fmla="*/ 2 w 13"/>
              <a:gd name="T7" fmla="*/ 5 h 26"/>
              <a:gd name="T8" fmla="*/ 1 w 13"/>
              <a:gd name="T9" fmla="*/ 7 h 26"/>
              <a:gd name="T10" fmla="*/ 0 w 13"/>
              <a:gd name="T11" fmla="*/ 8 h 26"/>
              <a:gd name="T12" fmla="*/ 0 w 13"/>
              <a:gd name="T13" fmla="*/ 10 h 26"/>
              <a:gd name="T14" fmla="*/ 0 w 13"/>
              <a:gd name="T15" fmla="*/ 11 h 26"/>
              <a:gd name="T16" fmla="*/ 0 w 13"/>
              <a:gd name="T17" fmla="*/ 13 h 26"/>
              <a:gd name="T18" fmla="*/ 0 w 13"/>
              <a:gd name="T19" fmla="*/ 15 h 26"/>
              <a:gd name="T20" fmla="*/ 0 w 13"/>
              <a:gd name="T21" fmla="*/ 16 h 26"/>
              <a:gd name="T22" fmla="*/ 0 w 13"/>
              <a:gd name="T23" fmla="*/ 18 h 26"/>
              <a:gd name="T24" fmla="*/ 1 w 13"/>
              <a:gd name="T25" fmla="*/ 19 h 26"/>
              <a:gd name="T26" fmla="*/ 2 w 13"/>
              <a:gd name="T27" fmla="*/ 22 h 26"/>
              <a:gd name="T28" fmla="*/ 4 w 13"/>
              <a:gd name="T29" fmla="*/ 22 h 26"/>
              <a:gd name="T30" fmla="*/ 6 w 13"/>
              <a:gd name="T31" fmla="*/ 24 h 26"/>
              <a:gd name="T32" fmla="*/ 12 w 13"/>
              <a:gd name="T33" fmla="*/ 25 h 26"/>
              <a:gd name="T34" fmla="*/ 12 w 13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26">
                <a:moveTo>
                  <a:pt x="12" y="0"/>
                </a:moveTo>
                <a:lnTo>
                  <a:pt x="6" y="1"/>
                </a:lnTo>
                <a:lnTo>
                  <a:pt x="4" y="3"/>
                </a:lnTo>
                <a:lnTo>
                  <a:pt x="2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2" y="22"/>
                </a:lnTo>
                <a:lnTo>
                  <a:pt x="4" y="22"/>
                </a:lnTo>
                <a:lnTo>
                  <a:pt x="6" y="24"/>
                </a:lnTo>
                <a:lnTo>
                  <a:pt x="12" y="25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96" name="Freeform 640"/>
          <p:cNvSpPr>
            <a:spLocks/>
          </p:cNvSpPr>
          <p:nvPr/>
        </p:nvSpPr>
        <p:spPr bwMode="auto">
          <a:xfrm>
            <a:off x="8345488" y="4168775"/>
            <a:ext cx="17462" cy="41275"/>
          </a:xfrm>
          <a:custGeom>
            <a:avLst/>
            <a:gdLst>
              <a:gd name="T0" fmla="*/ 12 w 13"/>
              <a:gd name="T1" fmla="*/ 0 h 26"/>
              <a:gd name="T2" fmla="*/ 6 w 13"/>
              <a:gd name="T3" fmla="*/ 1 h 26"/>
              <a:gd name="T4" fmla="*/ 4 w 13"/>
              <a:gd name="T5" fmla="*/ 3 h 26"/>
              <a:gd name="T6" fmla="*/ 2 w 13"/>
              <a:gd name="T7" fmla="*/ 5 h 26"/>
              <a:gd name="T8" fmla="*/ 1 w 13"/>
              <a:gd name="T9" fmla="*/ 7 h 26"/>
              <a:gd name="T10" fmla="*/ 0 w 13"/>
              <a:gd name="T11" fmla="*/ 8 h 26"/>
              <a:gd name="T12" fmla="*/ 0 w 13"/>
              <a:gd name="T13" fmla="*/ 10 h 26"/>
              <a:gd name="T14" fmla="*/ 0 w 13"/>
              <a:gd name="T15" fmla="*/ 11 h 26"/>
              <a:gd name="T16" fmla="*/ 0 w 13"/>
              <a:gd name="T17" fmla="*/ 13 h 26"/>
              <a:gd name="T18" fmla="*/ 0 w 13"/>
              <a:gd name="T19" fmla="*/ 15 h 26"/>
              <a:gd name="T20" fmla="*/ 0 w 13"/>
              <a:gd name="T21" fmla="*/ 16 h 26"/>
              <a:gd name="T22" fmla="*/ 0 w 13"/>
              <a:gd name="T23" fmla="*/ 18 h 26"/>
              <a:gd name="T24" fmla="*/ 1 w 13"/>
              <a:gd name="T25" fmla="*/ 19 h 26"/>
              <a:gd name="T26" fmla="*/ 2 w 13"/>
              <a:gd name="T27" fmla="*/ 22 h 26"/>
              <a:gd name="T28" fmla="*/ 4 w 13"/>
              <a:gd name="T29" fmla="*/ 22 h 26"/>
              <a:gd name="T30" fmla="*/ 6 w 13"/>
              <a:gd name="T31" fmla="*/ 24 h 26"/>
              <a:gd name="T32" fmla="*/ 12 w 13"/>
              <a:gd name="T33" fmla="*/ 25 h 26"/>
              <a:gd name="T34" fmla="*/ 12 w 13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26">
                <a:moveTo>
                  <a:pt x="12" y="0"/>
                </a:moveTo>
                <a:lnTo>
                  <a:pt x="6" y="1"/>
                </a:lnTo>
                <a:lnTo>
                  <a:pt x="4" y="3"/>
                </a:lnTo>
                <a:lnTo>
                  <a:pt x="2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2" y="22"/>
                </a:lnTo>
                <a:lnTo>
                  <a:pt x="4" y="22"/>
                </a:lnTo>
                <a:lnTo>
                  <a:pt x="6" y="24"/>
                </a:lnTo>
                <a:lnTo>
                  <a:pt x="12" y="25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97" name="Freeform 641"/>
          <p:cNvSpPr>
            <a:spLocks/>
          </p:cNvSpPr>
          <p:nvPr/>
        </p:nvSpPr>
        <p:spPr bwMode="auto">
          <a:xfrm>
            <a:off x="8345488" y="4168775"/>
            <a:ext cx="17462" cy="41275"/>
          </a:xfrm>
          <a:custGeom>
            <a:avLst/>
            <a:gdLst>
              <a:gd name="T0" fmla="*/ 12 w 13"/>
              <a:gd name="T1" fmla="*/ 0 h 26"/>
              <a:gd name="T2" fmla="*/ 6 w 13"/>
              <a:gd name="T3" fmla="*/ 1 h 26"/>
              <a:gd name="T4" fmla="*/ 4 w 13"/>
              <a:gd name="T5" fmla="*/ 3 h 26"/>
              <a:gd name="T6" fmla="*/ 2 w 13"/>
              <a:gd name="T7" fmla="*/ 5 h 26"/>
              <a:gd name="T8" fmla="*/ 1 w 13"/>
              <a:gd name="T9" fmla="*/ 7 h 26"/>
              <a:gd name="T10" fmla="*/ 0 w 13"/>
              <a:gd name="T11" fmla="*/ 8 h 26"/>
              <a:gd name="T12" fmla="*/ 0 w 13"/>
              <a:gd name="T13" fmla="*/ 10 h 26"/>
              <a:gd name="T14" fmla="*/ 0 w 13"/>
              <a:gd name="T15" fmla="*/ 11 h 26"/>
              <a:gd name="T16" fmla="*/ 0 w 13"/>
              <a:gd name="T17" fmla="*/ 13 h 26"/>
              <a:gd name="T18" fmla="*/ 0 w 13"/>
              <a:gd name="T19" fmla="*/ 15 h 26"/>
              <a:gd name="T20" fmla="*/ 0 w 13"/>
              <a:gd name="T21" fmla="*/ 16 h 26"/>
              <a:gd name="T22" fmla="*/ 0 w 13"/>
              <a:gd name="T23" fmla="*/ 18 h 26"/>
              <a:gd name="T24" fmla="*/ 1 w 13"/>
              <a:gd name="T25" fmla="*/ 19 h 26"/>
              <a:gd name="T26" fmla="*/ 2 w 13"/>
              <a:gd name="T27" fmla="*/ 22 h 26"/>
              <a:gd name="T28" fmla="*/ 4 w 13"/>
              <a:gd name="T29" fmla="*/ 22 h 26"/>
              <a:gd name="T30" fmla="*/ 6 w 13"/>
              <a:gd name="T31" fmla="*/ 24 h 26"/>
              <a:gd name="T32" fmla="*/ 12 w 13"/>
              <a:gd name="T33" fmla="*/ 25 h 26"/>
              <a:gd name="T34" fmla="*/ 12 w 13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26">
                <a:moveTo>
                  <a:pt x="12" y="0"/>
                </a:moveTo>
                <a:lnTo>
                  <a:pt x="6" y="1"/>
                </a:lnTo>
                <a:lnTo>
                  <a:pt x="4" y="3"/>
                </a:lnTo>
                <a:lnTo>
                  <a:pt x="2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2" y="22"/>
                </a:lnTo>
                <a:lnTo>
                  <a:pt x="4" y="22"/>
                </a:lnTo>
                <a:lnTo>
                  <a:pt x="6" y="24"/>
                </a:lnTo>
                <a:lnTo>
                  <a:pt x="12" y="25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98" name="Freeform 642"/>
          <p:cNvSpPr>
            <a:spLocks/>
          </p:cNvSpPr>
          <p:nvPr/>
        </p:nvSpPr>
        <p:spPr bwMode="auto">
          <a:xfrm>
            <a:off x="8345488" y="4168775"/>
            <a:ext cx="17462" cy="41275"/>
          </a:xfrm>
          <a:custGeom>
            <a:avLst/>
            <a:gdLst>
              <a:gd name="T0" fmla="*/ 12 w 13"/>
              <a:gd name="T1" fmla="*/ 0 h 26"/>
              <a:gd name="T2" fmla="*/ 6 w 13"/>
              <a:gd name="T3" fmla="*/ 1 h 26"/>
              <a:gd name="T4" fmla="*/ 4 w 13"/>
              <a:gd name="T5" fmla="*/ 3 h 26"/>
              <a:gd name="T6" fmla="*/ 2 w 13"/>
              <a:gd name="T7" fmla="*/ 5 h 26"/>
              <a:gd name="T8" fmla="*/ 1 w 13"/>
              <a:gd name="T9" fmla="*/ 7 h 26"/>
              <a:gd name="T10" fmla="*/ 0 w 13"/>
              <a:gd name="T11" fmla="*/ 8 h 26"/>
              <a:gd name="T12" fmla="*/ 0 w 13"/>
              <a:gd name="T13" fmla="*/ 10 h 26"/>
              <a:gd name="T14" fmla="*/ 0 w 13"/>
              <a:gd name="T15" fmla="*/ 11 h 26"/>
              <a:gd name="T16" fmla="*/ 0 w 13"/>
              <a:gd name="T17" fmla="*/ 13 h 26"/>
              <a:gd name="T18" fmla="*/ 0 w 13"/>
              <a:gd name="T19" fmla="*/ 15 h 26"/>
              <a:gd name="T20" fmla="*/ 0 w 13"/>
              <a:gd name="T21" fmla="*/ 16 h 26"/>
              <a:gd name="T22" fmla="*/ 0 w 13"/>
              <a:gd name="T23" fmla="*/ 18 h 26"/>
              <a:gd name="T24" fmla="*/ 1 w 13"/>
              <a:gd name="T25" fmla="*/ 19 h 26"/>
              <a:gd name="T26" fmla="*/ 2 w 13"/>
              <a:gd name="T27" fmla="*/ 22 h 26"/>
              <a:gd name="T28" fmla="*/ 4 w 13"/>
              <a:gd name="T29" fmla="*/ 22 h 26"/>
              <a:gd name="T30" fmla="*/ 6 w 13"/>
              <a:gd name="T31" fmla="*/ 24 h 26"/>
              <a:gd name="T32" fmla="*/ 12 w 13"/>
              <a:gd name="T33" fmla="*/ 25 h 26"/>
              <a:gd name="T34" fmla="*/ 12 w 13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26">
                <a:moveTo>
                  <a:pt x="12" y="0"/>
                </a:moveTo>
                <a:lnTo>
                  <a:pt x="6" y="1"/>
                </a:lnTo>
                <a:lnTo>
                  <a:pt x="4" y="3"/>
                </a:lnTo>
                <a:lnTo>
                  <a:pt x="2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2" y="22"/>
                </a:lnTo>
                <a:lnTo>
                  <a:pt x="4" y="22"/>
                </a:lnTo>
                <a:lnTo>
                  <a:pt x="6" y="24"/>
                </a:lnTo>
                <a:lnTo>
                  <a:pt x="12" y="25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899" name="Freeform 643"/>
          <p:cNvSpPr>
            <a:spLocks/>
          </p:cNvSpPr>
          <p:nvPr/>
        </p:nvSpPr>
        <p:spPr bwMode="auto">
          <a:xfrm>
            <a:off x="8345488" y="4168775"/>
            <a:ext cx="17462" cy="41275"/>
          </a:xfrm>
          <a:custGeom>
            <a:avLst/>
            <a:gdLst>
              <a:gd name="T0" fmla="*/ 12 w 13"/>
              <a:gd name="T1" fmla="*/ 0 h 26"/>
              <a:gd name="T2" fmla="*/ 6 w 13"/>
              <a:gd name="T3" fmla="*/ 1 h 26"/>
              <a:gd name="T4" fmla="*/ 4 w 13"/>
              <a:gd name="T5" fmla="*/ 3 h 26"/>
              <a:gd name="T6" fmla="*/ 2 w 13"/>
              <a:gd name="T7" fmla="*/ 5 h 26"/>
              <a:gd name="T8" fmla="*/ 1 w 13"/>
              <a:gd name="T9" fmla="*/ 7 h 26"/>
              <a:gd name="T10" fmla="*/ 0 w 13"/>
              <a:gd name="T11" fmla="*/ 8 h 26"/>
              <a:gd name="T12" fmla="*/ 0 w 13"/>
              <a:gd name="T13" fmla="*/ 10 h 26"/>
              <a:gd name="T14" fmla="*/ 0 w 13"/>
              <a:gd name="T15" fmla="*/ 11 h 26"/>
              <a:gd name="T16" fmla="*/ 0 w 13"/>
              <a:gd name="T17" fmla="*/ 13 h 26"/>
              <a:gd name="T18" fmla="*/ 0 w 13"/>
              <a:gd name="T19" fmla="*/ 15 h 26"/>
              <a:gd name="T20" fmla="*/ 0 w 13"/>
              <a:gd name="T21" fmla="*/ 16 h 26"/>
              <a:gd name="T22" fmla="*/ 0 w 13"/>
              <a:gd name="T23" fmla="*/ 18 h 26"/>
              <a:gd name="T24" fmla="*/ 1 w 13"/>
              <a:gd name="T25" fmla="*/ 19 h 26"/>
              <a:gd name="T26" fmla="*/ 2 w 13"/>
              <a:gd name="T27" fmla="*/ 22 h 26"/>
              <a:gd name="T28" fmla="*/ 4 w 13"/>
              <a:gd name="T29" fmla="*/ 22 h 26"/>
              <a:gd name="T30" fmla="*/ 6 w 13"/>
              <a:gd name="T31" fmla="*/ 24 h 26"/>
              <a:gd name="T32" fmla="*/ 12 w 13"/>
              <a:gd name="T33" fmla="*/ 25 h 26"/>
              <a:gd name="T34" fmla="*/ 12 w 13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26">
                <a:moveTo>
                  <a:pt x="12" y="0"/>
                </a:moveTo>
                <a:lnTo>
                  <a:pt x="6" y="1"/>
                </a:lnTo>
                <a:lnTo>
                  <a:pt x="4" y="3"/>
                </a:lnTo>
                <a:lnTo>
                  <a:pt x="2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2" y="22"/>
                </a:lnTo>
                <a:lnTo>
                  <a:pt x="4" y="22"/>
                </a:lnTo>
                <a:lnTo>
                  <a:pt x="6" y="24"/>
                </a:lnTo>
                <a:lnTo>
                  <a:pt x="12" y="25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00" name="Freeform 644"/>
          <p:cNvSpPr>
            <a:spLocks/>
          </p:cNvSpPr>
          <p:nvPr/>
        </p:nvSpPr>
        <p:spPr bwMode="auto">
          <a:xfrm>
            <a:off x="8345488" y="4168775"/>
            <a:ext cx="17462" cy="41275"/>
          </a:xfrm>
          <a:custGeom>
            <a:avLst/>
            <a:gdLst>
              <a:gd name="T0" fmla="*/ 12 w 13"/>
              <a:gd name="T1" fmla="*/ 0 h 26"/>
              <a:gd name="T2" fmla="*/ 6 w 13"/>
              <a:gd name="T3" fmla="*/ 1 h 26"/>
              <a:gd name="T4" fmla="*/ 4 w 13"/>
              <a:gd name="T5" fmla="*/ 3 h 26"/>
              <a:gd name="T6" fmla="*/ 2 w 13"/>
              <a:gd name="T7" fmla="*/ 5 h 26"/>
              <a:gd name="T8" fmla="*/ 1 w 13"/>
              <a:gd name="T9" fmla="*/ 7 h 26"/>
              <a:gd name="T10" fmla="*/ 0 w 13"/>
              <a:gd name="T11" fmla="*/ 8 h 26"/>
              <a:gd name="T12" fmla="*/ 0 w 13"/>
              <a:gd name="T13" fmla="*/ 10 h 26"/>
              <a:gd name="T14" fmla="*/ 0 w 13"/>
              <a:gd name="T15" fmla="*/ 11 h 26"/>
              <a:gd name="T16" fmla="*/ 0 w 13"/>
              <a:gd name="T17" fmla="*/ 13 h 26"/>
              <a:gd name="T18" fmla="*/ 0 w 13"/>
              <a:gd name="T19" fmla="*/ 15 h 26"/>
              <a:gd name="T20" fmla="*/ 0 w 13"/>
              <a:gd name="T21" fmla="*/ 16 h 26"/>
              <a:gd name="T22" fmla="*/ 0 w 13"/>
              <a:gd name="T23" fmla="*/ 18 h 26"/>
              <a:gd name="T24" fmla="*/ 1 w 13"/>
              <a:gd name="T25" fmla="*/ 19 h 26"/>
              <a:gd name="T26" fmla="*/ 2 w 13"/>
              <a:gd name="T27" fmla="*/ 22 h 26"/>
              <a:gd name="T28" fmla="*/ 4 w 13"/>
              <a:gd name="T29" fmla="*/ 22 h 26"/>
              <a:gd name="T30" fmla="*/ 6 w 13"/>
              <a:gd name="T31" fmla="*/ 24 h 26"/>
              <a:gd name="T32" fmla="*/ 12 w 13"/>
              <a:gd name="T33" fmla="*/ 25 h 26"/>
              <a:gd name="T34" fmla="*/ 12 w 13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26">
                <a:moveTo>
                  <a:pt x="12" y="0"/>
                </a:moveTo>
                <a:lnTo>
                  <a:pt x="6" y="1"/>
                </a:lnTo>
                <a:lnTo>
                  <a:pt x="4" y="3"/>
                </a:lnTo>
                <a:lnTo>
                  <a:pt x="2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2" y="22"/>
                </a:lnTo>
                <a:lnTo>
                  <a:pt x="4" y="22"/>
                </a:lnTo>
                <a:lnTo>
                  <a:pt x="6" y="24"/>
                </a:lnTo>
                <a:lnTo>
                  <a:pt x="12" y="25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01" name="Freeform 645"/>
          <p:cNvSpPr>
            <a:spLocks/>
          </p:cNvSpPr>
          <p:nvPr/>
        </p:nvSpPr>
        <p:spPr bwMode="auto">
          <a:xfrm>
            <a:off x="8345488" y="4168775"/>
            <a:ext cx="17462" cy="41275"/>
          </a:xfrm>
          <a:custGeom>
            <a:avLst/>
            <a:gdLst>
              <a:gd name="T0" fmla="*/ 12 w 13"/>
              <a:gd name="T1" fmla="*/ 0 h 26"/>
              <a:gd name="T2" fmla="*/ 6 w 13"/>
              <a:gd name="T3" fmla="*/ 1 h 26"/>
              <a:gd name="T4" fmla="*/ 4 w 13"/>
              <a:gd name="T5" fmla="*/ 3 h 26"/>
              <a:gd name="T6" fmla="*/ 2 w 13"/>
              <a:gd name="T7" fmla="*/ 5 h 26"/>
              <a:gd name="T8" fmla="*/ 1 w 13"/>
              <a:gd name="T9" fmla="*/ 7 h 26"/>
              <a:gd name="T10" fmla="*/ 0 w 13"/>
              <a:gd name="T11" fmla="*/ 8 h 26"/>
              <a:gd name="T12" fmla="*/ 0 w 13"/>
              <a:gd name="T13" fmla="*/ 10 h 26"/>
              <a:gd name="T14" fmla="*/ 0 w 13"/>
              <a:gd name="T15" fmla="*/ 11 h 26"/>
              <a:gd name="T16" fmla="*/ 0 w 13"/>
              <a:gd name="T17" fmla="*/ 13 h 26"/>
              <a:gd name="T18" fmla="*/ 0 w 13"/>
              <a:gd name="T19" fmla="*/ 15 h 26"/>
              <a:gd name="T20" fmla="*/ 0 w 13"/>
              <a:gd name="T21" fmla="*/ 16 h 26"/>
              <a:gd name="T22" fmla="*/ 0 w 13"/>
              <a:gd name="T23" fmla="*/ 18 h 26"/>
              <a:gd name="T24" fmla="*/ 1 w 13"/>
              <a:gd name="T25" fmla="*/ 19 h 26"/>
              <a:gd name="T26" fmla="*/ 2 w 13"/>
              <a:gd name="T27" fmla="*/ 22 h 26"/>
              <a:gd name="T28" fmla="*/ 4 w 13"/>
              <a:gd name="T29" fmla="*/ 22 h 26"/>
              <a:gd name="T30" fmla="*/ 6 w 13"/>
              <a:gd name="T31" fmla="*/ 24 h 26"/>
              <a:gd name="T32" fmla="*/ 12 w 13"/>
              <a:gd name="T33" fmla="*/ 25 h 26"/>
              <a:gd name="T34" fmla="*/ 12 w 13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26">
                <a:moveTo>
                  <a:pt x="12" y="0"/>
                </a:moveTo>
                <a:lnTo>
                  <a:pt x="6" y="1"/>
                </a:lnTo>
                <a:lnTo>
                  <a:pt x="4" y="3"/>
                </a:lnTo>
                <a:lnTo>
                  <a:pt x="2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2" y="22"/>
                </a:lnTo>
                <a:lnTo>
                  <a:pt x="4" y="22"/>
                </a:lnTo>
                <a:lnTo>
                  <a:pt x="6" y="24"/>
                </a:lnTo>
                <a:lnTo>
                  <a:pt x="12" y="25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02" name="Freeform 646"/>
          <p:cNvSpPr>
            <a:spLocks/>
          </p:cNvSpPr>
          <p:nvPr/>
        </p:nvSpPr>
        <p:spPr bwMode="auto">
          <a:xfrm>
            <a:off x="8345488" y="4168775"/>
            <a:ext cx="49212" cy="41275"/>
          </a:xfrm>
          <a:custGeom>
            <a:avLst/>
            <a:gdLst>
              <a:gd name="T0" fmla="*/ 13 w 36"/>
              <a:gd name="T1" fmla="*/ 0 h 26"/>
              <a:gd name="T2" fmla="*/ 6 w 36"/>
              <a:gd name="T3" fmla="*/ 1 h 26"/>
              <a:gd name="T4" fmla="*/ 4 w 36"/>
              <a:gd name="T5" fmla="*/ 3 h 26"/>
              <a:gd name="T6" fmla="*/ 3 w 36"/>
              <a:gd name="T7" fmla="*/ 5 h 26"/>
              <a:gd name="T8" fmla="*/ 1 w 36"/>
              <a:gd name="T9" fmla="*/ 7 h 26"/>
              <a:gd name="T10" fmla="*/ 0 w 36"/>
              <a:gd name="T11" fmla="*/ 8 h 26"/>
              <a:gd name="T12" fmla="*/ 0 w 36"/>
              <a:gd name="T13" fmla="*/ 10 h 26"/>
              <a:gd name="T14" fmla="*/ 0 w 36"/>
              <a:gd name="T15" fmla="*/ 11 h 26"/>
              <a:gd name="T16" fmla="*/ 0 w 36"/>
              <a:gd name="T17" fmla="*/ 13 h 26"/>
              <a:gd name="T18" fmla="*/ 0 w 36"/>
              <a:gd name="T19" fmla="*/ 15 h 26"/>
              <a:gd name="T20" fmla="*/ 0 w 36"/>
              <a:gd name="T21" fmla="*/ 16 h 26"/>
              <a:gd name="T22" fmla="*/ 0 w 36"/>
              <a:gd name="T23" fmla="*/ 18 h 26"/>
              <a:gd name="T24" fmla="*/ 1 w 36"/>
              <a:gd name="T25" fmla="*/ 19 h 26"/>
              <a:gd name="T26" fmla="*/ 3 w 36"/>
              <a:gd name="T27" fmla="*/ 22 h 26"/>
              <a:gd name="T28" fmla="*/ 4 w 36"/>
              <a:gd name="T29" fmla="*/ 22 h 26"/>
              <a:gd name="T30" fmla="*/ 6 w 36"/>
              <a:gd name="T31" fmla="*/ 24 h 26"/>
              <a:gd name="T32" fmla="*/ 13 w 36"/>
              <a:gd name="T33" fmla="*/ 25 h 26"/>
              <a:gd name="T34" fmla="*/ 35 w 36"/>
              <a:gd name="T35" fmla="*/ 25 h 26"/>
              <a:gd name="T36" fmla="*/ 35 w 36"/>
              <a:gd name="T37" fmla="*/ 0 h 26"/>
              <a:gd name="T38" fmla="*/ 13 w 36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" h="26">
                <a:moveTo>
                  <a:pt x="13" y="0"/>
                </a:moveTo>
                <a:lnTo>
                  <a:pt x="6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2"/>
                </a:lnTo>
                <a:lnTo>
                  <a:pt x="4" y="22"/>
                </a:lnTo>
                <a:lnTo>
                  <a:pt x="6" y="24"/>
                </a:lnTo>
                <a:lnTo>
                  <a:pt x="13" y="25"/>
                </a:lnTo>
                <a:lnTo>
                  <a:pt x="35" y="25"/>
                </a:lnTo>
                <a:lnTo>
                  <a:pt x="35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03" name="Freeform 647"/>
          <p:cNvSpPr>
            <a:spLocks/>
          </p:cNvSpPr>
          <p:nvPr/>
        </p:nvSpPr>
        <p:spPr bwMode="auto">
          <a:xfrm>
            <a:off x="8375650" y="4168775"/>
            <a:ext cx="38100" cy="71438"/>
          </a:xfrm>
          <a:custGeom>
            <a:avLst/>
            <a:gdLst>
              <a:gd name="T0" fmla="*/ 27 w 28"/>
              <a:gd name="T1" fmla="*/ 12 h 46"/>
              <a:gd name="T2" fmla="*/ 26 w 28"/>
              <a:gd name="T3" fmla="*/ 7 h 46"/>
              <a:gd name="T4" fmla="*/ 23 w 28"/>
              <a:gd name="T5" fmla="*/ 5 h 46"/>
              <a:gd name="T6" fmla="*/ 22 w 28"/>
              <a:gd name="T7" fmla="*/ 3 h 46"/>
              <a:gd name="T8" fmla="*/ 20 w 28"/>
              <a:gd name="T9" fmla="*/ 2 h 46"/>
              <a:gd name="T10" fmla="*/ 18 w 28"/>
              <a:gd name="T11" fmla="*/ 1 h 46"/>
              <a:gd name="T12" fmla="*/ 16 w 28"/>
              <a:gd name="T13" fmla="*/ 1 h 46"/>
              <a:gd name="T14" fmla="*/ 15 w 28"/>
              <a:gd name="T15" fmla="*/ 1 h 46"/>
              <a:gd name="T16" fmla="*/ 12 w 28"/>
              <a:gd name="T17" fmla="*/ 0 h 46"/>
              <a:gd name="T18" fmla="*/ 11 w 28"/>
              <a:gd name="T19" fmla="*/ 1 h 46"/>
              <a:gd name="T20" fmla="*/ 10 w 28"/>
              <a:gd name="T21" fmla="*/ 1 h 46"/>
              <a:gd name="T22" fmla="*/ 9 w 28"/>
              <a:gd name="T23" fmla="*/ 1 h 46"/>
              <a:gd name="T24" fmla="*/ 6 w 28"/>
              <a:gd name="T25" fmla="*/ 2 h 46"/>
              <a:gd name="T26" fmla="*/ 5 w 28"/>
              <a:gd name="T27" fmla="*/ 3 h 46"/>
              <a:gd name="T28" fmla="*/ 4 w 28"/>
              <a:gd name="T29" fmla="*/ 5 h 46"/>
              <a:gd name="T30" fmla="*/ 1 w 28"/>
              <a:gd name="T31" fmla="*/ 7 h 46"/>
              <a:gd name="T32" fmla="*/ 0 w 28"/>
              <a:gd name="T33" fmla="*/ 12 h 46"/>
              <a:gd name="T34" fmla="*/ 0 w 28"/>
              <a:gd name="T35" fmla="*/ 45 h 46"/>
              <a:gd name="T36" fmla="*/ 27 w 28"/>
              <a:gd name="T37" fmla="*/ 45 h 46"/>
              <a:gd name="T38" fmla="*/ 27 w 28"/>
              <a:gd name="T39" fmla="*/ 12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46">
                <a:moveTo>
                  <a:pt x="27" y="12"/>
                </a:moveTo>
                <a:lnTo>
                  <a:pt x="26" y="7"/>
                </a:lnTo>
                <a:lnTo>
                  <a:pt x="23" y="5"/>
                </a:lnTo>
                <a:lnTo>
                  <a:pt x="22" y="3"/>
                </a:lnTo>
                <a:lnTo>
                  <a:pt x="20" y="2"/>
                </a:lnTo>
                <a:lnTo>
                  <a:pt x="18" y="1"/>
                </a:lnTo>
                <a:lnTo>
                  <a:pt x="16" y="1"/>
                </a:lnTo>
                <a:lnTo>
                  <a:pt x="15" y="1"/>
                </a:lnTo>
                <a:lnTo>
                  <a:pt x="12" y="0"/>
                </a:lnTo>
                <a:lnTo>
                  <a:pt x="11" y="1"/>
                </a:lnTo>
                <a:lnTo>
                  <a:pt x="10" y="1"/>
                </a:lnTo>
                <a:lnTo>
                  <a:pt x="9" y="1"/>
                </a:lnTo>
                <a:lnTo>
                  <a:pt x="6" y="2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0" y="12"/>
                </a:lnTo>
                <a:lnTo>
                  <a:pt x="0" y="45"/>
                </a:lnTo>
                <a:lnTo>
                  <a:pt x="27" y="45"/>
                </a:lnTo>
                <a:lnTo>
                  <a:pt x="27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04" name="Freeform 648"/>
          <p:cNvSpPr>
            <a:spLocks/>
          </p:cNvSpPr>
          <p:nvPr/>
        </p:nvSpPr>
        <p:spPr bwMode="auto">
          <a:xfrm>
            <a:off x="8375650" y="4221163"/>
            <a:ext cx="19050" cy="41275"/>
          </a:xfrm>
          <a:custGeom>
            <a:avLst/>
            <a:gdLst>
              <a:gd name="T0" fmla="*/ 12 w 13"/>
              <a:gd name="T1" fmla="*/ 0 h 26"/>
              <a:gd name="T2" fmla="*/ 6 w 13"/>
              <a:gd name="T3" fmla="*/ 2 h 26"/>
              <a:gd name="T4" fmla="*/ 4 w 13"/>
              <a:gd name="T5" fmla="*/ 3 h 26"/>
              <a:gd name="T6" fmla="*/ 2 w 13"/>
              <a:gd name="T7" fmla="*/ 5 h 26"/>
              <a:gd name="T8" fmla="*/ 1 w 13"/>
              <a:gd name="T9" fmla="*/ 7 h 26"/>
              <a:gd name="T10" fmla="*/ 0 w 13"/>
              <a:gd name="T11" fmla="*/ 9 h 26"/>
              <a:gd name="T12" fmla="*/ 0 w 13"/>
              <a:gd name="T13" fmla="*/ 10 h 26"/>
              <a:gd name="T14" fmla="*/ 0 w 13"/>
              <a:gd name="T15" fmla="*/ 11 h 26"/>
              <a:gd name="T16" fmla="*/ 0 w 13"/>
              <a:gd name="T17" fmla="*/ 12 h 26"/>
              <a:gd name="T18" fmla="*/ 0 w 13"/>
              <a:gd name="T19" fmla="*/ 14 h 26"/>
              <a:gd name="T20" fmla="*/ 0 w 13"/>
              <a:gd name="T21" fmla="*/ 15 h 26"/>
              <a:gd name="T22" fmla="*/ 0 w 13"/>
              <a:gd name="T23" fmla="*/ 17 h 26"/>
              <a:gd name="T24" fmla="*/ 1 w 13"/>
              <a:gd name="T25" fmla="*/ 18 h 26"/>
              <a:gd name="T26" fmla="*/ 2 w 13"/>
              <a:gd name="T27" fmla="*/ 20 h 26"/>
              <a:gd name="T28" fmla="*/ 4 w 13"/>
              <a:gd name="T29" fmla="*/ 22 h 26"/>
              <a:gd name="T30" fmla="*/ 6 w 13"/>
              <a:gd name="T31" fmla="*/ 23 h 26"/>
              <a:gd name="T32" fmla="*/ 12 w 13"/>
              <a:gd name="T33" fmla="*/ 25 h 26"/>
              <a:gd name="T34" fmla="*/ 12 w 13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26">
                <a:moveTo>
                  <a:pt x="12" y="0"/>
                </a:moveTo>
                <a:lnTo>
                  <a:pt x="6" y="2"/>
                </a:lnTo>
                <a:lnTo>
                  <a:pt x="4" y="3"/>
                </a:lnTo>
                <a:lnTo>
                  <a:pt x="2" y="5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2" y="20"/>
                </a:lnTo>
                <a:lnTo>
                  <a:pt x="4" y="22"/>
                </a:lnTo>
                <a:lnTo>
                  <a:pt x="6" y="23"/>
                </a:lnTo>
                <a:lnTo>
                  <a:pt x="12" y="25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05" name="Freeform 649"/>
          <p:cNvSpPr>
            <a:spLocks/>
          </p:cNvSpPr>
          <p:nvPr/>
        </p:nvSpPr>
        <p:spPr bwMode="auto">
          <a:xfrm>
            <a:off x="8375650" y="4221163"/>
            <a:ext cx="19050" cy="41275"/>
          </a:xfrm>
          <a:custGeom>
            <a:avLst/>
            <a:gdLst>
              <a:gd name="T0" fmla="*/ 12 w 13"/>
              <a:gd name="T1" fmla="*/ 0 h 26"/>
              <a:gd name="T2" fmla="*/ 6 w 13"/>
              <a:gd name="T3" fmla="*/ 2 h 26"/>
              <a:gd name="T4" fmla="*/ 4 w 13"/>
              <a:gd name="T5" fmla="*/ 3 h 26"/>
              <a:gd name="T6" fmla="*/ 2 w 13"/>
              <a:gd name="T7" fmla="*/ 5 h 26"/>
              <a:gd name="T8" fmla="*/ 1 w 13"/>
              <a:gd name="T9" fmla="*/ 7 h 26"/>
              <a:gd name="T10" fmla="*/ 0 w 13"/>
              <a:gd name="T11" fmla="*/ 9 h 26"/>
              <a:gd name="T12" fmla="*/ 0 w 13"/>
              <a:gd name="T13" fmla="*/ 10 h 26"/>
              <a:gd name="T14" fmla="*/ 0 w 13"/>
              <a:gd name="T15" fmla="*/ 11 h 26"/>
              <a:gd name="T16" fmla="*/ 0 w 13"/>
              <a:gd name="T17" fmla="*/ 12 h 26"/>
              <a:gd name="T18" fmla="*/ 0 w 13"/>
              <a:gd name="T19" fmla="*/ 14 h 26"/>
              <a:gd name="T20" fmla="*/ 0 w 13"/>
              <a:gd name="T21" fmla="*/ 15 h 26"/>
              <a:gd name="T22" fmla="*/ 0 w 13"/>
              <a:gd name="T23" fmla="*/ 17 h 26"/>
              <a:gd name="T24" fmla="*/ 1 w 13"/>
              <a:gd name="T25" fmla="*/ 18 h 26"/>
              <a:gd name="T26" fmla="*/ 2 w 13"/>
              <a:gd name="T27" fmla="*/ 20 h 26"/>
              <a:gd name="T28" fmla="*/ 4 w 13"/>
              <a:gd name="T29" fmla="*/ 22 h 26"/>
              <a:gd name="T30" fmla="*/ 6 w 13"/>
              <a:gd name="T31" fmla="*/ 23 h 26"/>
              <a:gd name="T32" fmla="*/ 12 w 13"/>
              <a:gd name="T33" fmla="*/ 25 h 26"/>
              <a:gd name="T34" fmla="*/ 12 w 13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26">
                <a:moveTo>
                  <a:pt x="12" y="0"/>
                </a:moveTo>
                <a:lnTo>
                  <a:pt x="6" y="2"/>
                </a:lnTo>
                <a:lnTo>
                  <a:pt x="4" y="3"/>
                </a:lnTo>
                <a:lnTo>
                  <a:pt x="2" y="5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2" y="20"/>
                </a:lnTo>
                <a:lnTo>
                  <a:pt x="4" y="22"/>
                </a:lnTo>
                <a:lnTo>
                  <a:pt x="6" y="23"/>
                </a:lnTo>
                <a:lnTo>
                  <a:pt x="12" y="25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06" name="Freeform 650"/>
          <p:cNvSpPr>
            <a:spLocks/>
          </p:cNvSpPr>
          <p:nvPr/>
        </p:nvSpPr>
        <p:spPr bwMode="auto">
          <a:xfrm>
            <a:off x="8375650" y="4221163"/>
            <a:ext cx="19050" cy="41275"/>
          </a:xfrm>
          <a:custGeom>
            <a:avLst/>
            <a:gdLst>
              <a:gd name="T0" fmla="*/ 12 w 13"/>
              <a:gd name="T1" fmla="*/ 0 h 26"/>
              <a:gd name="T2" fmla="*/ 6 w 13"/>
              <a:gd name="T3" fmla="*/ 2 h 26"/>
              <a:gd name="T4" fmla="*/ 4 w 13"/>
              <a:gd name="T5" fmla="*/ 3 h 26"/>
              <a:gd name="T6" fmla="*/ 2 w 13"/>
              <a:gd name="T7" fmla="*/ 5 h 26"/>
              <a:gd name="T8" fmla="*/ 1 w 13"/>
              <a:gd name="T9" fmla="*/ 7 h 26"/>
              <a:gd name="T10" fmla="*/ 0 w 13"/>
              <a:gd name="T11" fmla="*/ 9 h 26"/>
              <a:gd name="T12" fmla="*/ 0 w 13"/>
              <a:gd name="T13" fmla="*/ 10 h 26"/>
              <a:gd name="T14" fmla="*/ 0 w 13"/>
              <a:gd name="T15" fmla="*/ 11 h 26"/>
              <a:gd name="T16" fmla="*/ 0 w 13"/>
              <a:gd name="T17" fmla="*/ 12 h 26"/>
              <a:gd name="T18" fmla="*/ 0 w 13"/>
              <a:gd name="T19" fmla="*/ 14 h 26"/>
              <a:gd name="T20" fmla="*/ 0 w 13"/>
              <a:gd name="T21" fmla="*/ 15 h 26"/>
              <a:gd name="T22" fmla="*/ 0 w 13"/>
              <a:gd name="T23" fmla="*/ 17 h 26"/>
              <a:gd name="T24" fmla="*/ 1 w 13"/>
              <a:gd name="T25" fmla="*/ 18 h 26"/>
              <a:gd name="T26" fmla="*/ 2 w 13"/>
              <a:gd name="T27" fmla="*/ 20 h 26"/>
              <a:gd name="T28" fmla="*/ 4 w 13"/>
              <a:gd name="T29" fmla="*/ 22 h 26"/>
              <a:gd name="T30" fmla="*/ 6 w 13"/>
              <a:gd name="T31" fmla="*/ 23 h 26"/>
              <a:gd name="T32" fmla="*/ 12 w 13"/>
              <a:gd name="T33" fmla="*/ 25 h 26"/>
              <a:gd name="T34" fmla="*/ 12 w 13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26">
                <a:moveTo>
                  <a:pt x="12" y="0"/>
                </a:moveTo>
                <a:lnTo>
                  <a:pt x="6" y="2"/>
                </a:lnTo>
                <a:lnTo>
                  <a:pt x="4" y="3"/>
                </a:lnTo>
                <a:lnTo>
                  <a:pt x="2" y="5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2" y="20"/>
                </a:lnTo>
                <a:lnTo>
                  <a:pt x="4" y="22"/>
                </a:lnTo>
                <a:lnTo>
                  <a:pt x="6" y="23"/>
                </a:lnTo>
                <a:lnTo>
                  <a:pt x="12" y="25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07" name="Freeform 651"/>
          <p:cNvSpPr>
            <a:spLocks/>
          </p:cNvSpPr>
          <p:nvPr/>
        </p:nvSpPr>
        <p:spPr bwMode="auto">
          <a:xfrm>
            <a:off x="8375650" y="4221163"/>
            <a:ext cx="19050" cy="41275"/>
          </a:xfrm>
          <a:custGeom>
            <a:avLst/>
            <a:gdLst>
              <a:gd name="T0" fmla="*/ 12 w 13"/>
              <a:gd name="T1" fmla="*/ 0 h 26"/>
              <a:gd name="T2" fmla="*/ 6 w 13"/>
              <a:gd name="T3" fmla="*/ 2 h 26"/>
              <a:gd name="T4" fmla="*/ 4 w 13"/>
              <a:gd name="T5" fmla="*/ 3 h 26"/>
              <a:gd name="T6" fmla="*/ 2 w 13"/>
              <a:gd name="T7" fmla="*/ 5 h 26"/>
              <a:gd name="T8" fmla="*/ 1 w 13"/>
              <a:gd name="T9" fmla="*/ 7 h 26"/>
              <a:gd name="T10" fmla="*/ 0 w 13"/>
              <a:gd name="T11" fmla="*/ 9 h 26"/>
              <a:gd name="T12" fmla="*/ 0 w 13"/>
              <a:gd name="T13" fmla="*/ 10 h 26"/>
              <a:gd name="T14" fmla="*/ 0 w 13"/>
              <a:gd name="T15" fmla="*/ 11 h 26"/>
              <a:gd name="T16" fmla="*/ 0 w 13"/>
              <a:gd name="T17" fmla="*/ 12 h 26"/>
              <a:gd name="T18" fmla="*/ 0 w 13"/>
              <a:gd name="T19" fmla="*/ 14 h 26"/>
              <a:gd name="T20" fmla="*/ 0 w 13"/>
              <a:gd name="T21" fmla="*/ 15 h 26"/>
              <a:gd name="T22" fmla="*/ 0 w 13"/>
              <a:gd name="T23" fmla="*/ 17 h 26"/>
              <a:gd name="T24" fmla="*/ 1 w 13"/>
              <a:gd name="T25" fmla="*/ 18 h 26"/>
              <a:gd name="T26" fmla="*/ 2 w 13"/>
              <a:gd name="T27" fmla="*/ 20 h 26"/>
              <a:gd name="T28" fmla="*/ 4 w 13"/>
              <a:gd name="T29" fmla="*/ 22 h 26"/>
              <a:gd name="T30" fmla="*/ 6 w 13"/>
              <a:gd name="T31" fmla="*/ 23 h 26"/>
              <a:gd name="T32" fmla="*/ 12 w 13"/>
              <a:gd name="T33" fmla="*/ 25 h 26"/>
              <a:gd name="T34" fmla="*/ 12 w 13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26">
                <a:moveTo>
                  <a:pt x="12" y="0"/>
                </a:moveTo>
                <a:lnTo>
                  <a:pt x="6" y="2"/>
                </a:lnTo>
                <a:lnTo>
                  <a:pt x="4" y="3"/>
                </a:lnTo>
                <a:lnTo>
                  <a:pt x="2" y="5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2" y="20"/>
                </a:lnTo>
                <a:lnTo>
                  <a:pt x="4" y="22"/>
                </a:lnTo>
                <a:lnTo>
                  <a:pt x="6" y="23"/>
                </a:lnTo>
                <a:lnTo>
                  <a:pt x="12" y="25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08" name="Freeform 652"/>
          <p:cNvSpPr>
            <a:spLocks/>
          </p:cNvSpPr>
          <p:nvPr/>
        </p:nvSpPr>
        <p:spPr bwMode="auto">
          <a:xfrm>
            <a:off x="8375650" y="4221163"/>
            <a:ext cx="52388" cy="41275"/>
          </a:xfrm>
          <a:custGeom>
            <a:avLst/>
            <a:gdLst>
              <a:gd name="T0" fmla="*/ 13 w 38"/>
              <a:gd name="T1" fmla="*/ 0 h 26"/>
              <a:gd name="T2" fmla="*/ 6 w 38"/>
              <a:gd name="T3" fmla="*/ 2 h 26"/>
              <a:gd name="T4" fmla="*/ 4 w 38"/>
              <a:gd name="T5" fmla="*/ 3 h 26"/>
              <a:gd name="T6" fmla="*/ 3 w 38"/>
              <a:gd name="T7" fmla="*/ 5 h 26"/>
              <a:gd name="T8" fmla="*/ 1 w 38"/>
              <a:gd name="T9" fmla="*/ 7 h 26"/>
              <a:gd name="T10" fmla="*/ 0 w 38"/>
              <a:gd name="T11" fmla="*/ 9 h 26"/>
              <a:gd name="T12" fmla="*/ 0 w 38"/>
              <a:gd name="T13" fmla="*/ 10 h 26"/>
              <a:gd name="T14" fmla="*/ 0 w 38"/>
              <a:gd name="T15" fmla="*/ 11 h 26"/>
              <a:gd name="T16" fmla="*/ 0 w 38"/>
              <a:gd name="T17" fmla="*/ 12 h 26"/>
              <a:gd name="T18" fmla="*/ 0 w 38"/>
              <a:gd name="T19" fmla="*/ 14 h 26"/>
              <a:gd name="T20" fmla="*/ 0 w 38"/>
              <a:gd name="T21" fmla="*/ 15 h 26"/>
              <a:gd name="T22" fmla="*/ 0 w 38"/>
              <a:gd name="T23" fmla="*/ 17 h 26"/>
              <a:gd name="T24" fmla="*/ 1 w 38"/>
              <a:gd name="T25" fmla="*/ 18 h 26"/>
              <a:gd name="T26" fmla="*/ 3 w 38"/>
              <a:gd name="T27" fmla="*/ 20 h 26"/>
              <a:gd name="T28" fmla="*/ 4 w 38"/>
              <a:gd name="T29" fmla="*/ 22 h 26"/>
              <a:gd name="T30" fmla="*/ 6 w 38"/>
              <a:gd name="T31" fmla="*/ 23 h 26"/>
              <a:gd name="T32" fmla="*/ 13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3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3" y="0"/>
                </a:moveTo>
                <a:lnTo>
                  <a:pt x="6" y="2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3" y="25"/>
                </a:lnTo>
                <a:lnTo>
                  <a:pt x="37" y="25"/>
                </a:lnTo>
                <a:lnTo>
                  <a:pt x="37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09" name="Freeform 653"/>
          <p:cNvSpPr>
            <a:spLocks/>
          </p:cNvSpPr>
          <p:nvPr/>
        </p:nvSpPr>
        <p:spPr bwMode="auto">
          <a:xfrm>
            <a:off x="8407400" y="4221163"/>
            <a:ext cx="20638" cy="41275"/>
          </a:xfrm>
          <a:custGeom>
            <a:avLst/>
            <a:gdLst>
              <a:gd name="T0" fmla="*/ 14 w 15"/>
              <a:gd name="T1" fmla="*/ 0 h 26"/>
              <a:gd name="T2" fmla="*/ 6 w 15"/>
              <a:gd name="T3" fmla="*/ 2 h 26"/>
              <a:gd name="T4" fmla="*/ 5 w 15"/>
              <a:gd name="T5" fmla="*/ 3 h 26"/>
              <a:gd name="T6" fmla="*/ 4 w 15"/>
              <a:gd name="T7" fmla="*/ 5 h 26"/>
              <a:gd name="T8" fmla="*/ 1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2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7 h 26"/>
              <a:gd name="T24" fmla="*/ 1 w 15"/>
              <a:gd name="T25" fmla="*/ 18 h 26"/>
              <a:gd name="T26" fmla="*/ 4 w 15"/>
              <a:gd name="T27" fmla="*/ 20 h 26"/>
              <a:gd name="T28" fmla="*/ 5 w 15"/>
              <a:gd name="T29" fmla="*/ 22 h 26"/>
              <a:gd name="T30" fmla="*/ 6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2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1" y="18"/>
                </a:lnTo>
                <a:lnTo>
                  <a:pt x="4" y="20"/>
                </a:lnTo>
                <a:lnTo>
                  <a:pt x="5" y="22"/>
                </a:lnTo>
                <a:lnTo>
                  <a:pt x="6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10" name="Freeform 654"/>
          <p:cNvSpPr>
            <a:spLocks/>
          </p:cNvSpPr>
          <p:nvPr/>
        </p:nvSpPr>
        <p:spPr bwMode="auto">
          <a:xfrm>
            <a:off x="8407400" y="4221163"/>
            <a:ext cx="53975" cy="41275"/>
          </a:xfrm>
          <a:custGeom>
            <a:avLst/>
            <a:gdLst>
              <a:gd name="T0" fmla="*/ 14 w 39"/>
              <a:gd name="T1" fmla="*/ 0 h 26"/>
              <a:gd name="T2" fmla="*/ 7 w 39"/>
              <a:gd name="T3" fmla="*/ 2 h 26"/>
              <a:gd name="T4" fmla="*/ 5 w 39"/>
              <a:gd name="T5" fmla="*/ 3 h 26"/>
              <a:gd name="T6" fmla="*/ 4 w 39"/>
              <a:gd name="T7" fmla="*/ 5 h 26"/>
              <a:gd name="T8" fmla="*/ 1 w 39"/>
              <a:gd name="T9" fmla="*/ 7 h 26"/>
              <a:gd name="T10" fmla="*/ 1 w 39"/>
              <a:gd name="T11" fmla="*/ 9 h 26"/>
              <a:gd name="T12" fmla="*/ 0 w 39"/>
              <a:gd name="T13" fmla="*/ 10 h 26"/>
              <a:gd name="T14" fmla="*/ 0 w 39"/>
              <a:gd name="T15" fmla="*/ 11 h 26"/>
              <a:gd name="T16" fmla="*/ 0 w 39"/>
              <a:gd name="T17" fmla="*/ 12 h 26"/>
              <a:gd name="T18" fmla="*/ 0 w 39"/>
              <a:gd name="T19" fmla="*/ 14 h 26"/>
              <a:gd name="T20" fmla="*/ 0 w 39"/>
              <a:gd name="T21" fmla="*/ 15 h 26"/>
              <a:gd name="T22" fmla="*/ 1 w 39"/>
              <a:gd name="T23" fmla="*/ 17 h 26"/>
              <a:gd name="T24" fmla="*/ 1 w 39"/>
              <a:gd name="T25" fmla="*/ 18 h 26"/>
              <a:gd name="T26" fmla="*/ 4 w 39"/>
              <a:gd name="T27" fmla="*/ 20 h 26"/>
              <a:gd name="T28" fmla="*/ 5 w 39"/>
              <a:gd name="T29" fmla="*/ 22 h 26"/>
              <a:gd name="T30" fmla="*/ 7 w 39"/>
              <a:gd name="T31" fmla="*/ 23 h 26"/>
              <a:gd name="T32" fmla="*/ 14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4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7" y="2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1" y="18"/>
                </a:lnTo>
                <a:lnTo>
                  <a:pt x="4" y="20"/>
                </a:lnTo>
                <a:lnTo>
                  <a:pt x="5" y="22"/>
                </a:lnTo>
                <a:lnTo>
                  <a:pt x="7" y="23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11" name="Freeform 655"/>
          <p:cNvSpPr>
            <a:spLocks/>
          </p:cNvSpPr>
          <p:nvPr/>
        </p:nvSpPr>
        <p:spPr bwMode="auto">
          <a:xfrm>
            <a:off x="8439150" y="4221163"/>
            <a:ext cx="22225" cy="41275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7 h 26"/>
              <a:gd name="T10" fmla="*/ 0 w 16"/>
              <a:gd name="T11" fmla="*/ 9 h 26"/>
              <a:gd name="T12" fmla="*/ 0 w 16"/>
              <a:gd name="T13" fmla="*/ 10 h 26"/>
              <a:gd name="T14" fmla="*/ 0 w 16"/>
              <a:gd name="T15" fmla="*/ 11 h 26"/>
              <a:gd name="T16" fmla="*/ 0 w 16"/>
              <a:gd name="T17" fmla="*/ 12 h 26"/>
              <a:gd name="T18" fmla="*/ 0 w 16"/>
              <a:gd name="T19" fmla="*/ 14 h 26"/>
              <a:gd name="T20" fmla="*/ 0 w 16"/>
              <a:gd name="T21" fmla="*/ 15 h 26"/>
              <a:gd name="T22" fmla="*/ 0 w 16"/>
              <a:gd name="T23" fmla="*/ 17 h 26"/>
              <a:gd name="T24" fmla="*/ 3 w 16"/>
              <a:gd name="T25" fmla="*/ 18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7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12" name="Freeform 656"/>
          <p:cNvSpPr>
            <a:spLocks/>
          </p:cNvSpPr>
          <p:nvPr/>
        </p:nvSpPr>
        <p:spPr bwMode="auto">
          <a:xfrm>
            <a:off x="8439150" y="4221163"/>
            <a:ext cx="22225" cy="41275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7 h 26"/>
              <a:gd name="T10" fmla="*/ 0 w 16"/>
              <a:gd name="T11" fmla="*/ 9 h 26"/>
              <a:gd name="T12" fmla="*/ 0 w 16"/>
              <a:gd name="T13" fmla="*/ 10 h 26"/>
              <a:gd name="T14" fmla="*/ 0 w 16"/>
              <a:gd name="T15" fmla="*/ 11 h 26"/>
              <a:gd name="T16" fmla="*/ 0 w 16"/>
              <a:gd name="T17" fmla="*/ 12 h 26"/>
              <a:gd name="T18" fmla="*/ 0 w 16"/>
              <a:gd name="T19" fmla="*/ 14 h 26"/>
              <a:gd name="T20" fmla="*/ 0 w 16"/>
              <a:gd name="T21" fmla="*/ 15 h 26"/>
              <a:gd name="T22" fmla="*/ 0 w 16"/>
              <a:gd name="T23" fmla="*/ 17 h 26"/>
              <a:gd name="T24" fmla="*/ 3 w 16"/>
              <a:gd name="T25" fmla="*/ 18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7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13" name="Freeform 657"/>
          <p:cNvSpPr>
            <a:spLocks/>
          </p:cNvSpPr>
          <p:nvPr/>
        </p:nvSpPr>
        <p:spPr bwMode="auto">
          <a:xfrm>
            <a:off x="8439150" y="4221163"/>
            <a:ext cx="22225" cy="41275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7 h 26"/>
              <a:gd name="T10" fmla="*/ 0 w 16"/>
              <a:gd name="T11" fmla="*/ 9 h 26"/>
              <a:gd name="T12" fmla="*/ 0 w 16"/>
              <a:gd name="T13" fmla="*/ 10 h 26"/>
              <a:gd name="T14" fmla="*/ 0 w 16"/>
              <a:gd name="T15" fmla="*/ 11 h 26"/>
              <a:gd name="T16" fmla="*/ 0 w 16"/>
              <a:gd name="T17" fmla="*/ 12 h 26"/>
              <a:gd name="T18" fmla="*/ 0 w 16"/>
              <a:gd name="T19" fmla="*/ 14 h 26"/>
              <a:gd name="T20" fmla="*/ 0 w 16"/>
              <a:gd name="T21" fmla="*/ 15 h 26"/>
              <a:gd name="T22" fmla="*/ 0 w 16"/>
              <a:gd name="T23" fmla="*/ 17 h 26"/>
              <a:gd name="T24" fmla="*/ 3 w 16"/>
              <a:gd name="T25" fmla="*/ 18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7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14" name="Freeform 658"/>
          <p:cNvSpPr>
            <a:spLocks/>
          </p:cNvSpPr>
          <p:nvPr/>
        </p:nvSpPr>
        <p:spPr bwMode="auto">
          <a:xfrm>
            <a:off x="8439150" y="4221163"/>
            <a:ext cx="22225" cy="41275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7 h 26"/>
              <a:gd name="T10" fmla="*/ 0 w 16"/>
              <a:gd name="T11" fmla="*/ 9 h 26"/>
              <a:gd name="T12" fmla="*/ 0 w 16"/>
              <a:gd name="T13" fmla="*/ 10 h 26"/>
              <a:gd name="T14" fmla="*/ 0 w 16"/>
              <a:gd name="T15" fmla="*/ 11 h 26"/>
              <a:gd name="T16" fmla="*/ 0 w 16"/>
              <a:gd name="T17" fmla="*/ 12 h 26"/>
              <a:gd name="T18" fmla="*/ 0 w 16"/>
              <a:gd name="T19" fmla="*/ 14 h 26"/>
              <a:gd name="T20" fmla="*/ 0 w 16"/>
              <a:gd name="T21" fmla="*/ 15 h 26"/>
              <a:gd name="T22" fmla="*/ 0 w 16"/>
              <a:gd name="T23" fmla="*/ 17 h 26"/>
              <a:gd name="T24" fmla="*/ 3 w 16"/>
              <a:gd name="T25" fmla="*/ 18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7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15" name="Freeform 659"/>
          <p:cNvSpPr>
            <a:spLocks/>
          </p:cNvSpPr>
          <p:nvPr/>
        </p:nvSpPr>
        <p:spPr bwMode="auto">
          <a:xfrm>
            <a:off x="8439150" y="4221163"/>
            <a:ext cx="22225" cy="41275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7 h 26"/>
              <a:gd name="T10" fmla="*/ 0 w 16"/>
              <a:gd name="T11" fmla="*/ 9 h 26"/>
              <a:gd name="T12" fmla="*/ 0 w 16"/>
              <a:gd name="T13" fmla="*/ 10 h 26"/>
              <a:gd name="T14" fmla="*/ 0 w 16"/>
              <a:gd name="T15" fmla="*/ 11 h 26"/>
              <a:gd name="T16" fmla="*/ 0 w 16"/>
              <a:gd name="T17" fmla="*/ 12 h 26"/>
              <a:gd name="T18" fmla="*/ 0 w 16"/>
              <a:gd name="T19" fmla="*/ 14 h 26"/>
              <a:gd name="T20" fmla="*/ 0 w 16"/>
              <a:gd name="T21" fmla="*/ 15 h 26"/>
              <a:gd name="T22" fmla="*/ 0 w 16"/>
              <a:gd name="T23" fmla="*/ 17 h 26"/>
              <a:gd name="T24" fmla="*/ 3 w 16"/>
              <a:gd name="T25" fmla="*/ 18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7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16" name="Freeform 660"/>
          <p:cNvSpPr>
            <a:spLocks/>
          </p:cNvSpPr>
          <p:nvPr/>
        </p:nvSpPr>
        <p:spPr bwMode="auto">
          <a:xfrm>
            <a:off x="8439150" y="4221163"/>
            <a:ext cx="22225" cy="41275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7 h 26"/>
              <a:gd name="T10" fmla="*/ 0 w 16"/>
              <a:gd name="T11" fmla="*/ 9 h 26"/>
              <a:gd name="T12" fmla="*/ 0 w 16"/>
              <a:gd name="T13" fmla="*/ 10 h 26"/>
              <a:gd name="T14" fmla="*/ 0 w 16"/>
              <a:gd name="T15" fmla="*/ 11 h 26"/>
              <a:gd name="T16" fmla="*/ 0 w 16"/>
              <a:gd name="T17" fmla="*/ 12 h 26"/>
              <a:gd name="T18" fmla="*/ 0 w 16"/>
              <a:gd name="T19" fmla="*/ 14 h 26"/>
              <a:gd name="T20" fmla="*/ 0 w 16"/>
              <a:gd name="T21" fmla="*/ 15 h 26"/>
              <a:gd name="T22" fmla="*/ 0 w 16"/>
              <a:gd name="T23" fmla="*/ 17 h 26"/>
              <a:gd name="T24" fmla="*/ 3 w 16"/>
              <a:gd name="T25" fmla="*/ 18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7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17" name="Freeform 661"/>
          <p:cNvSpPr>
            <a:spLocks/>
          </p:cNvSpPr>
          <p:nvPr/>
        </p:nvSpPr>
        <p:spPr bwMode="auto">
          <a:xfrm>
            <a:off x="8439150" y="4221163"/>
            <a:ext cx="22225" cy="41275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7 h 26"/>
              <a:gd name="T10" fmla="*/ 0 w 16"/>
              <a:gd name="T11" fmla="*/ 9 h 26"/>
              <a:gd name="T12" fmla="*/ 0 w 16"/>
              <a:gd name="T13" fmla="*/ 10 h 26"/>
              <a:gd name="T14" fmla="*/ 0 w 16"/>
              <a:gd name="T15" fmla="*/ 11 h 26"/>
              <a:gd name="T16" fmla="*/ 0 w 16"/>
              <a:gd name="T17" fmla="*/ 12 h 26"/>
              <a:gd name="T18" fmla="*/ 0 w 16"/>
              <a:gd name="T19" fmla="*/ 14 h 26"/>
              <a:gd name="T20" fmla="*/ 0 w 16"/>
              <a:gd name="T21" fmla="*/ 15 h 26"/>
              <a:gd name="T22" fmla="*/ 0 w 16"/>
              <a:gd name="T23" fmla="*/ 17 h 26"/>
              <a:gd name="T24" fmla="*/ 3 w 16"/>
              <a:gd name="T25" fmla="*/ 18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7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18" name="Freeform 662"/>
          <p:cNvSpPr>
            <a:spLocks/>
          </p:cNvSpPr>
          <p:nvPr/>
        </p:nvSpPr>
        <p:spPr bwMode="auto">
          <a:xfrm>
            <a:off x="8439150" y="4221163"/>
            <a:ext cx="50800" cy="41275"/>
          </a:xfrm>
          <a:custGeom>
            <a:avLst/>
            <a:gdLst>
              <a:gd name="T0" fmla="*/ 14 w 37"/>
              <a:gd name="T1" fmla="*/ 0 h 26"/>
              <a:gd name="T2" fmla="*/ 6 w 37"/>
              <a:gd name="T3" fmla="*/ 2 h 26"/>
              <a:gd name="T4" fmla="*/ 5 w 37"/>
              <a:gd name="T5" fmla="*/ 3 h 26"/>
              <a:gd name="T6" fmla="*/ 4 w 37"/>
              <a:gd name="T7" fmla="*/ 5 h 26"/>
              <a:gd name="T8" fmla="*/ 2 w 37"/>
              <a:gd name="T9" fmla="*/ 7 h 26"/>
              <a:gd name="T10" fmla="*/ 0 w 37"/>
              <a:gd name="T11" fmla="*/ 9 h 26"/>
              <a:gd name="T12" fmla="*/ 0 w 37"/>
              <a:gd name="T13" fmla="*/ 10 h 26"/>
              <a:gd name="T14" fmla="*/ 0 w 37"/>
              <a:gd name="T15" fmla="*/ 11 h 26"/>
              <a:gd name="T16" fmla="*/ 0 w 37"/>
              <a:gd name="T17" fmla="*/ 12 h 26"/>
              <a:gd name="T18" fmla="*/ 0 w 37"/>
              <a:gd name="T19" fmla="*/ 14 h 26"/>
              <a:gd name="T20" fmla="*/ 0 w 37"/>
              <a:gd name="T21" fmla="*/ 15 h 26"/>
              <a:gd name="T22" fmla="*/ 0 w 37"/>
              <a:gd name="T23" fmla="*/ 17 h 26"/>
              <a:gd name="T24" fmla="*/ 2 w 37"/>
              <a:gd name="T25" fmla="*/ 18 h 26"/>
              <a:gd name="T26" fmla="*/ 4 w 37"/>
              <a:gd name="T27" fmla="*/ 20 h 26"/>
              <a:gd name="T28" fmla="*/ 5 w 37"/>
              <a:gd name="T29" fmla="*/ 22 h 26"/>
              <a:gd name="T30" fmla="*/ 6 w 37"/>
              <a:gd name="T31" fmla="*/ 23 h 26"/>
              <a:gd name="T32" fmla="*/ 14 w 37"/>
              <a:gd name="T33" fmla="*/ 25 h 26"/>
              <a:gd name="T34" fmla="*/ 36 w 37"/>
              <a:gd name="T35" fmla="*/ 25 h 26"/>
              <a:gd name="T36" fmla="*/ 36 w 37"/>
              <a:gd name="T37" fmla="*/ 0 h 26"/>
              <a:gd name="T38" fmla="*/ 14 w 37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6">
                <a:moveTo>
                  <a:pt x="14" y="0"/>
                </a:moveTo>
                <a:lnTo>
                  <a:pt x="6" y="2"/>
                </a:lnTo>
                <a:lnTo>
                  <a:pt x="5" y="3"/>
                </a:lnTo>
                <a:lnTo>
                  <a:pt x="4" y="5"/>
                </a:lnTo>
                <a:lnTo>
                  <a:pt x="2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2" y="18"/>
                </a:lnTo>
                <a:lnTo>
                  <a:pt x="4" y="20"/>
                </a:lnTo>
                <a:lnTo>
                  <a:pt x="5" y="22"/>
                </a:lnTo>
                <a:lnTo>
                  <a:pt x="6" y="23"/>
                </a:lnTo>
                <a:lnTo>
                  <a:pt x="14" y="25"/>
                </a:lnTo>
                <a:lnTo>
                  <a:pt x="36" y="25"/>
                </a:lnTo>
                <a:lnTo>
                  <a:pt x="36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19" name="Freeform 663"/>
          <p:cNvSpPr>
            <a:spLocks/>
          </p:cNvSpPr>
          <p:nvPr/>
        </p:nvSpPr>
        <p:spPr bwMode="auto">
          <a:xfrm>
            <a:off x="8470900" y="4221163"/>
            <a:ext cx="19050" cy="41275"/>
          </a:xfrm>
          <a:custGeom>
            <a:avLst/>
            <a:gdLst>
              <a:gd name="T0" fmla="*/ 13 w 14"/>
              <a:gd name="T1" fmla="*/ 0 h 26"/>
              <a:gd name="T2" fmla="*/ 6 w 14"/>
              <a:gd name="T3" fmla="*/ 2 h 26"/>
              <a:gd name="T4" fmla="*/ 5 w 14"/>
              <a:gd name="T5" fmla="*/ 3 h 26"/>
              <a:gd name="T6" fmla="*/ 4 w 14"/>
              <a:gd name="T7" fmla="*/ 5 h 26"/>
              <a:gd name="T8" fmla="*/ 2 w 14"/>
              <a:gd name="T9" fmla="*/ 7 h 26"/>
              <a:gd name="T10" fmla="*/ 1 w 14"/>
              <a:gd name="T11" fmla="*/ 9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2 h 26"/>
              <a:gd name="T18" fmla="*/ 0 w 14"/>
              <a:gd name="T19" fmla="*/ 14 h 26"/>
              <a:gd name="T20" fmla="*/ 0 w 14"/>
              <a:gd name="T21" fmla="*/ 15 h 26"/>
              <a:gd name="T22" fmla="*/ 1 w 14"/>
              <a:gd name="T23" fmla="*/ 17 h 26"/>
              <a:gd name="T24" fmla="*/ 2 w 14"/>
              <a:gd name="T25" fmla="*/ 18 h 26"/>
              <a:gd name="T26" fmla="*/ 4 w 14"/>
              <a:gd name="T27" fmla="*/ 20 h 26"/>
              <a:gd name="T28" fmla="*/ 5 w 14"/>
              <a:gd name="T29" fmla="*/ 22 h 26"/>
              <a:gd name="T30" fmla="*/ 6 w 14"/>
              <a:gd name="T31" fmla="*/ 23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6" y="2"/>
                </a:lnTo>
                <a:lnTo>
                  <a:pt x="5" y="3"/>
                </a:lnTo>
                <a:lnTo>
                  <a:pt x="4" y="5"/>
                </a:lnTo>
                <a:lnTo>
                  <a:pt x="2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2" y="18"/>
                </a:lnTo>
                <a:lnTo>
                  <a:pt x="4" y="20"/>
                </a:lnTo>
                <a:lnTo>
                  <a:pt x="5" y="22"/>
                </a:lnTo>
                <a:lnTo>
                  <a:pt x="6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20" name="Freeform 664"/>
          <p:cNvSpPr>
            <a:spLocks/>
          </p:cNvSpPr>
          <p:nvPr/>
        </p:nvSpPr>
        <p:spPr bwMode="auto">
          <a:xfrm>
            <a:off x="8470900" y="4221163"/>
            <a:ext cx="19050" cy="41275"/>
          </a:xfrm>
          <a:custGeom>
            <a:avLst/>
            <a:gdLst>
              <a:gd name="T0" fmla="*/ 13 w 14"/>
              <a:gd name="T1" fmla="*/ 0 h 26"/>
              <a:gd name="T2" fmla="*/ 6 w 14"/>
              <a:gd name="T3" fmla="*/ 2 h 26"/>
              <a:gd name="T4" fmla="*/ 5 w 14"/>
              <a:gd name="T5" fmla="*/ 3 h 26"/>
              <a:gd name="T6" fmla="*/ 4 w 14"/>
              <a:gd name="T7" fmla="*/ 5 h 26"/>
              <a:gd name="T8" fmla="*/ 2 w 14"/>
              <a:gd name="T9" fmla="*/ 7 h 26"/>
              <a:gd name="T10" fmla="*/ 1 w 14"/>
              <a:gd name="T11" fmla="*/ 9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2 h 26"/>
              <a:gd name="T18" fmla="*/ 0 w 14"/>
              <a:gd name="T19" fmla="*/ 14 h 26"/>
              <a:gd name="T20" fmla="*/ 0 w 14"/>
              <a:gd name="T21" fmla="*/ 15 h 26"/>
              <a:gd name="T22" fmla="*/ 1 w 14"/>
              <a:gd name="T23" fmla="*/ 17 h 26"/>
              <a:gd name="T24" fmla="*/ 2 w 14"/>
              <a:gd name="T25" fmla="*/ 18 h 26"/>
              <a:gd name="T26" fmla="*/ 4 w 14"/>
              <a:gd name="T27" fmla="*/ 20 h 26"/>
              <a:gd name="T28" fmla="*/ 5 w 14"/>
              <a:gd name="T29" fmla="*/ 22 h 26"/>
              <a:gd name="T30" fmla="*/ 6 w 14"/>
              <a:gd name="T31" fmla="*/ 23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6" y="2"/>
                </a:lnTo>
                <a:lnTo>
                  <a:pt x="5" y="3"/>
                </a:lnTo>
                <a:lnTo>
                  <a:pt x="4" y="5"/>
                </a:lnTo>
                <a:lnTo>
                  <a:pt x="2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2" y="18"/>
                </a:lnTo>
                <a:lnTo>
                  <a:pt x="4" y="20"/>
                </a:lnTo>
                <a:lnTo>
                  <a:pt x="5" y="22"/>
                </a:lnTo>
                <a:lnTo>
                  <a:pt x="6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21" name="Freeform 665"/>
          <p:cNvSpPr>
            <a:spLocks/>
          </p:cNvSpPr>
          <p:nvPr/>
        </p:nvSpPr>
        <p:spPr bwMode="auto">
          <a:xfrm>
            <a:off x="8470900" y="4221163"/>
            <a:ext cx="19050" cy="41275"/>
          </a:xfrm>
          <a:custGeom>
            <a:avLst/>
            <a:gdLst>
              <a:gd name="T0" fmla="*/ 13 w 14"/>
              <a:gd name="T1" fmla="*/ 0 h 26"/>
              <a:gd name="T2" fmla="*/ 6 w 14"/>
              <a:gd name="T3" fmla="*/ 2 h 26"/>
              <a:gd name="T4" fmla="*/ 5 w 14"/>
              <a:gd name="T5" fmla="*/ 3 h 26"/>
              <a:gd name="T6" fmla="*/ 4 w 14"/>
              <a:gd name="T7" fmla="*/ 5 h 26"/>
              <a:gd name="T8" fmla="*/ 2 w 14"/>
              <a:gd name="T9" fmla="*/ 7 h 26"/>
              <a:gd name="T10" fmla="*/ 1 w 14"/>
              <a:gd name="T11" fmla="*/ 9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2 h 26"/>
              <a:gd name="T18" fmla="*/ 0 w 14"/>
              <a:gd name="T19" fmla="*/ 14 h 26"/>
              <a:gd name="T20" fmla="*/ 0 w 14"/>
              <a:gd name="T21" fmla="*/ 15 h 26"/>
              <a:gd name="T22" fmla="*/ 1 w 14"/>
              <a:gd name="T23" fmla="*/ 17 h 26"/>
              <a:gd name="T24" fmla="*/ 2 w 14"/>
              <a:gd name="T25" fmla="*/ 18 h 26"/>
              <a:gd name="T26" fmla="*/ 4 w 14"/>
              <a:gd name="T27" fmla="*/ 20 h 26"/>
              <a:gd name="T28" fmla="*/ 5 w 14"/>
              <a:gd name="T29" fmla="*/ 22 h 26"/>
              <a:gd name="T30" fmla="*/ 6 w 14"/>
              <a:gd name="T31" fmla="*/ 23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6" y="2"/>
                </a:lnTo>
                <a:lnTo>
                  <a:pt x="5" y="3"/>
                </a:lnTo>
                <a:lnTo>
                  <a:pt x="4" y="5"/>
                </a:lnTo>
                <a:lnTo>
                  <a:pt x="2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2" y="18"/>
                </a:lnTo>
                <a:lnTo>
                  <a:pt x="4" y="20"/>
                </a:lnTo>
                <a:lnTo>
                  <a:pt x="5" y="22"/>
                </a:lnTo>
                <a:lnTo>
                  <a:pt x="6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22" name="Freeform 666"/>
          <p:cNvSpPr>
            <a:spLocks/>
          </p:cNvSpPr>
          <p:nvPr/>
        </p:nvSpPr>
        <p:spPr bwMode="auto">
          <a:xfrm>
            <a:off x="8470900" y="4221163"/>
            <a:ext cx="19050" cy="41275"/>
          </a:xfrm>
          <a:custGeom>
            <a:avLst/>
            <a:gdLst>
              <a:gd name="T0" fmla="*/ 13 w 14"/>
              <a:gd name="T1" fmla="*/ 0 h 26"/>
              <a:gd name="T2" fmla="*/ 6 w 14"/>
              <a:gd name="T3" fmla="*/ 2 h 26"/>
              <a:gd name="T4" fmla="*/ 5 w 14"/>
              <a:gd name="T5" fmla="*/ 3 h 26"/>
              <a:gd name="T6" fmla="*/ 4 w 14"/>
              <a:gd name="T7" fmla="*/ 5 h 26"/>
              <a:gd name="T8" fmla="*/ 2 w 14"/>
              <a:gd name="T9" fmla="*/ 7 h 26"/>
              <a:gd name="T10" fmla="*/ 1 w 14"/>
              <a:gd name="T11" fmla="*/ 9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2 h 26"/>
              <a:gd name="T18" fmla="*/ 0 w 14"/>
              <a:gd name="T19" fmla="*/ 14 h 26"/>
              <a:gd name="T20" fmla="*/ 0 w 14"/>
              <a:gd name="T21" fmla="*/ 15 h 26"/>
              <a:gd name="T22" fmla="*/ 1 w 14"/>
              <a:gd name="T23" fmla="*/ 17 h 26"/>
              <a:gd name="T24" fmla="*/ 2 w 14"/>
              <a:gd name="T25" fmla="*/ 18 h 26"/>
              <a:gd name="T26" fmla="*/ 4 w 14"/>
              <a:gd name="T27" fmla="*/ 20 h 26"/>
              <a:gd name="T28" fmla="*/ 5 w 14"/>
              <a:gd name="T29" fmla="*/ 22 h 26"/>
              <a:gd name="T30" fmla="*/ 6 w 14"/>
              <a:gd name="T31" fmla="*/ 23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6" y="2"/>
                </a:lnTo>
                <a:lnTo>
                  <a:pt x="5" y="3"/>
                </a:lnTo>
                <a:lnTo>
                  <a:pt x="4" y="5"/>
                </a:lnTo>
                <a:lnTo>
                  <a:pt x="2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2" y="18"/>
                </a:lnTo>
                <a:lnTo>
                  <a:pt x="4" y="20"/>
                </a:lnTo>
                <a:lnTo>
                  <a:pt x="5" y="22"/>
                </a:lnTo>
                <a:lnTo>
                  <a:pt x="6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23" name="Freeform 667"/>
          <p:cNvSpPr>
            <a:spLocks/>
          </p:cNvSpPr>
          <p:nvPr/>
        </p:nvSpPr>
        <p:spPr bwMode="auto">
          <a:xfrm>
            <a:off x="8470900" y="4221163"/>
            <a:ext cx="19050" cy="41275"/>
          </a:xfrm>
          <a:custGeom>
            <a:avLst/>
            <a:gdLst>
              <a:gd name="T0" fmla="*/ 13 w 14"/>
              <a:gd name="T1" fmla="*/ 0 h 26"/>
              <a:gd name="T2" fmla="*/ 6 w 14"/>
              <a:gd name="T3" fmla="*/ 2 h 26"/>
              <a:gd name="T4" fmla="*/ 5 w 14"/>
              <a:gd name="T5" fmla="*/ 3 h 26"/>
              <a:gd name="T6" fmla="*/ 4 w 14"/>
              <a:gd name="T7" fmla="*/ 5 h 26"/>
              <a:gd name="T8" fmla="*/ 2 w 14"/>
              <a:gd name="T9" fmla="*/ 7 h 26"/>
              <a:gd name="T10" fmla="*/ 1 w 14"/>
              <a:gd name="T11" fmla="*/ 9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2 h 26"/>
              <a:gd name="T18" fmla="*/ 0 w 14"/>
              <a:gd name="T19" fmla="*/ 14 h 26"/>
              <a:gd name="T20" fmla="*/ 0 w 14"/>
              <a:gd name="T21" fmla="*/ 15 h 26"/>
              <a:gd name="T22" fmla="*/ 1 w 14"/>
              <a:gd name="T23" fmla="*/ 17 h 26"/>
              <a:gd name="T24" fmla="*/ 2 w 14"/>
              <a:gd name="T25" fmla="*/ 18 h 26"/>
              <a:gd name="T26" fmla="*/ 4 w 14"/>
              <a:gd name="T27" fmla="*/ 20 h 26"/>
              <a:gd name="T28" fmla="*/ 5 w 14"/>
              <a:gd name="T29" fmla="*/ 22 h 26"/>
              <a:gd name="T30" fmla="*/ 6 w 14"/>
              <a:gd name="T31" fmla="*/ 23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6" y="2"/>
                </a:lnTo>
                <a:lnTo>
                  <a:pt x="5" y="3"/>
                </a:lnTo>
                <a:lnTo>
                  <a:pt x="4" y="5"/>
                </a:lnTo>
                <a:lnTo>
                  <a:pt x="2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2" y="18"/>
                </a:lnTo>
                <a:lnTo>
                  <a:pt x="4" y="20"/>
                </a:lnTo>
                <a:lnTo>
                  <a:pt x="5" y="22"/>
                </a:lnTo>
                <a:lnTo>
                  <a:pt x="6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24" name="Freeform 668"/>
          <p:cNvSpPr>
            <a:spLocks/>
          </p:cNvSpPr>
          <p:nvPr/>
        </p:nvSpPr>
        <p:spPr bwMode="auto">
          <a:xfrm>
            <a:off x="8470900" y="4221163"/>
            <a:ext cx="50800" cy="41275"/>
          </a:xfrm>
          <a:custGeom>
            <a:avLst/>
            <a:gdLst>
              <a:gd name="T0" fmla="*/ 14 w 37"/>
              <a:gd name="T1" fmla="*/ 0 h 26"/>
              <a:gd name="T2" fmla="*/ 6 w 37"/>
              <a:gd name="T3" fmla="*/ 2 h 26"/>
              <a:gd name="T4" fmla="*/ 5 w 37"/>
              <a:gd name="T5" fmla="*/ 3 h 26"/>
              <a:gd name="T6" fmla="*/ 4 w 37"/>
              <a:gd name="T7" fmla="*/ 5 h 26"/>
              <a:gd name="T8" fmla="*/ 2 w 37"/>
              <a:gd name="T9" fmla="*/ 7 h 26"/>
              <a:gd name="T10" fmla="*/ 1 w 37"/>
              <a:gd name="T11" fmla="*/ 9 h 26"/>
              <a:gd name="T12" fmla="*/ 0 w 37"/>
              <a:gd name="T13" fmla="*/ 10 h 26"/>
              <a:gd name="T14" fmla="*/ 0 w 37"/>
              <a:gd name="T15" fmla="*/ 11 h 26"/>
              <a:gd name="T16" fmla="*/ 0 w 37"/>
              <a:gd name="T17" fmla="*/ 12 h 26"/>
              <a:gd name="T18" fmla="*/ 0 w 37"/>
              <a:gd name="T19" fmla="*/ 14 h 26"/>
              <a:gd name="T20" fmla="*/ 0 w 37"/>
              <a:gd name="T21" fmla="*/ 15 h 26"/>
              <a:gd name="T22" fmla="*/ 1 w 37"/>
              <a:gd name="T23" fmla="*/ 17 h 26"/>
              <a:gd name="T24" fmla="*/ 2 w 37"/>
              <a:gd name="T25" fmla="*/ 18 h 26"/>
              <a:gd name="T26" fmla="*/ 4 w 37"/>
              <a:gd name="T27" fmla="*/ 20 h 26"/>
              <a:gd name="T28" fmla="*/ 5 w 37"/>
              <a:gd name="T29" fmla="*/ 22 h 26"/>
              <a:gd name="T30" fmla="*/ 6 w 37"/>
              <a:gd name="T31" fmla="*/ 23 h 26"/>
              <a:gd name="T32" fmla="*/ 14 w 37"/>
              <a:gd name="T33" fmla="*/ 25 h 26"/>
              <a:gd name="T34" fmla="*/ 36 w 37"/>
              <a:gd name="T35" fmla="*/ 25 h 26"/>
              <a:gd name="T36" fmla="*/ 36 w 37"/>
              <a:gd name="T37" fmla="*/ 0 h 26"/>
              <a:gd name="T38" fmla="*/ 14 w 37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6">
                <a:moveTo>
                  <a:pt x="14" y="0"/>
                </a:moveTo>
                <a:lnTo>
                  <a:pt x="6" y="2"/>
                </a:lnTo>
                <a:lnTo>
                  <a:pt x="5" y="3"/>
                </a:lnTo>
                <a:lnTo>
                  <a:pt x="4" y="5"/>
                </a:lnTo>
                <a:lnTo>
                  <a:pt x="2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2" y="18"/>
                </a:lnTo>
                <a:lnTo>
                  <a:pt x="4" y="20"/>
                </a:lnTo>
                <a:lnTo>
                  <a:pt x="5" y="22"/>
                </a:lnTo>
                <a:lnTo>
                  <a:pt x="6" y="23"/>
                </a:lnTo>
                <a:lnTo>
                  <a:pt x="14" y="25"/>
                </a:lnTo>
                <a:lnTo>
                  <a:pt x="36" y="25"/>
                </a:lnTo>
                <a:lnTo>
                  <a:pt x="36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25" name="Freeform 669"/>
          <p:cNvSpPr>
            <a:spLocks/>
          </p:cNvSpPr>
          <p:nvPr/>
        </p:nvSpPr>
        <p:spPr bwMode="auto">
          <a:xfrm>
            <a:off x="8502650" y="4221163"/>
            <a:ext cx="38100" cy="80962"/>
          </a:xfrm>
          <a:custGeom>
            <a:avLst/>
            <a:gdLst>
              <a:gd name="T0" fmla="*/ 27 w 28"/>
              <a:gd name="T1" fmla="*/ 12 h 52"/>
              <a:gd name="T2" fmla="*/ 25 w 28"/>
              <a:gd name="T3" fmla="*/ 7 h 52"/>
              <a:gd name="T4" fmla="*/ 23 w 28"/>
              <a:gd name="T5" fmla="*/ 4 h 52"/>
              <a:gd name="T6" fmla="*/ 22 w 28"/>
              <a:gd name="T7" fmla="*/ 3 h 52"/>
              <a:gd name="T8" fmla="*/ 21 w 28"/>
              <a:gd name="T9" fmla="*/ 2 h 52"/>
              <a:gd name="T10" fmla="*/ 18 w 28"/>
              <a:gd name="T11" fmla="*/ 1 h 52"/>
              <a:gd name="T12" fmla="*/ 17 w 28"/>
              <a:gd name="T13" fmla="*/ 1 h 52"/>
              <a:gd name="T14" fmla="*/ 16 w 28"/>
              <a:gd name="T15" fmla="*/ 0 h 52"/>
              <a:gd name="T16" fmla="*/ 14 w 28"/>
              <a:gd name="T17" fmla="*/ 0 h 52"/>
              <a:gd name="T18" fmla="*/ 12 w 28"/>
              <a:gd name="T19" fmla="*/ 0 h 52"/>
              <a:gd name="T20" fmla="*/ 10 w 28"/>
              <a:gd name="T21" fmla="*/ 1 h 52"/>
              <a:gd name="T22" fmla="*/ 9 w 28"/>
              <a:gd name="T23" fmla="*/ 1 h 52"/>
              <a:gd name="T24" fmla="*/ 6 w 28"/>
              <a:gd name="T25" fmla="*/ 2 h 52"/>
              <a:gd name="T26" fmla="*/ 6 w 28"/>
              <a:gd name="T27" fmla="*/ 3 h 52"/>
              <a:gd name="T28" fmla="*/ 4 w 28"/>
              <a:gd name="T29" fmla="*/ 4 h 52"/>
              <a:gd name="T30" fmla="*/ 2 w 28"/>
              <a:gd name="T31" fmla="*/ 7 h 52"/>
              <a:gd name="T32" fmla="*/ 0 w 28"/>
              <a:gd name="T33" fmla="*/ 12 h 52"/>
              <a:gd name="T34" fmla="*/ 0 w 28"/>
              <a:gd name="T35" fmla="*/ 51 h 52"/>
              <a:gd name="T36" fmla="*/ 27 w 28"/>
              <a:gd name="T37" fmla="*/ 51 h 52"/>
              <a:gd name="T38" fmla="*/ 27 w 28"/>
              <a:gd name="T39" fmla="*/ 1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52">
                <a:moveTo>
                  <a:pt x="27" y="12"/>
                </a:moveTo>
                <a:lnTo>
                  <a:pt x="25" y="7"/>
                </a:lnTo>
                <a:lnTo>
                  <a:pt x="23" y="4"/>
                </a:lnTo>
                <a:lnTo>
                  <a:pt x="22" y="3"/>
                </a:lnTo>
                <a:lnTo>
                  <a:pt x="21" y="2"/>
                </a:lnTo>
                <a:lnTo>
                  <a:pt x="18" y="1"/>
                </a:lnTo>
                <a:lnTo>
                  <a:pt x="17" y="1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10" y="1"/>
                </a:lnTo>
                <a:lnTo>
                  <a:pt x="9" y="1"/>
                </a:lnTo>
                <a:lnTo>
                  <a:pt x="6" y="2"/>
                </a:lnTo>
                <a:lnTo>
                  <a:pt x="6" y="3"/>
                </a:lnTo>
                <a:lnTo>
                  <a:pt x="4" y="4"/>
                </a:lnTo>
                <a:lnTo>
                  <a:pt x="2" y="7"/>
                </a:lnTo>
                <a:lnTo>
                  <a:pt x="0" y="12"/>
                </a:lnTo>
                <a:lnTo>
                  <a:pt x="0" y="51"/>
                </a:lnTo>
                <a:lnTo>
                  <a:pt x="27" y="51"/>
                </a:lnTo>
                <a:lnTo>
                  <a:pt x="27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26" name="Freeform 670"/>
          <p:cNvSpPr>
            <a:spLocks/>
          </p:cNvSpPr>
          <p:nvPr/>
        </p:nvSpPr>
        <p:spPr bwMode="auto">
          <a:xfrm>
            <a:off x="8502650" y="4279900"/>
            <a:ext cx="19050" cy="41275"/>
          </a:xfrm>
          <a:custGeom>
            <a:avLst/>
            <a:gdLst>
              <a:gd name="T0" fmla="*/ 13 w 14"/>
              <a:gd name="T1" fmla="*/ 0 h 27"/>
              <a:gd name="T2" fmla="*/ 7 w 14"/>
              <a:gd name="T3" fmla="*/ 2 h 27"/>
              <a:gd name="T4" fmla="*/ 5 w 14"/>
              <a:gd name="T5" fmla="*/ 3 h 27"/>
              <a:gd name="T6" fmla="*/ 4 w 14"/>
              <a:gd name="T7" fmla="*/ 6 h 27"/>
              <a:gd name="T8" fmla="*/ 2 w 14"/>
              <a:gd name="T9" fmla="*/ 7 h 27"/>
              <a:gd name="T10" fmla="*/ 1 w 14"/>
              <a:gd name="T11" fmla="*/ 8 h 27"/>
              <a:gd name="T12" fmla="*/ 0 w 14"/>
              <a:gd name="T13" fmla="*/ 10 h 27"/>
              <a:gd name="T14" fmla="*/ 0 w 14"/>
              <a:gd name="T15" fmla="*/ 11 h 27"/>
              <a:gd name="T16" fmla="*/ 0 w 14"/>
              <a:gd name="T17" fmla="*/ 14 h 27"/>
              <a:gd name="T18" fmla="*/ 0 w 14"/>
              <a:gd name="T19" fmla="*/ 16 h 27"/>
              <a:gd name="T20" fmla="*/ 1 w 14"/>
              <a:gd name="T21" fmla="*/ 17 h 27"/>
              <a:gd name="T22" fmla="*/ 2 w 14"/>
              <a:gd name="T23" fmla="*/ 19 h 27"/>
              <a:gd name="T24" fmla="*/ 4 w 14"/>
              <a:gd name="T25" fmla="*/ 20 h 27"/>
              <a:gd name="T26" fmla="*/ 5 w 14"/>
              <a:gd name="T27" fmla="*/ 23 h 27"/>
              <a:gd name="T28" fmla="*/ 7 w 14"/>
              <a:gd name="T29" fmla="*/ 24 h 27"/>
              <a:gd name="T30" fmla="*/ 13 w 14"/>
              <a:gd name="T31" fmla="*/ 26 h 27"/>
              <a:gd name="T32" fmla="*/ 13 w 14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7">
                <a:moveTo>
                  <a:pt x="13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2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2" y="19"/>
                </a:lnTo>
                <a:lnTo>
                  <a:pt x="4" y="20"/>
                </a:lnTo>
                <a:lnTo>
                  <a:pt x="5" y="23"/>
                </a:lnTo>
                <a:lnTo>
                  <a:pt x="7" y="24"/>
                </a:lnTo>
                <a:lnTo>
                  <a:pt x="13" y="26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27" name="Freeform 671"/>
          <p:cNvSpPr>
            <a:spLocks/>
          </p:cNvSpPr>
          <p:nvPr/>
        </p:nvSpPr>
        <p:spPr bwMode="auto">
          <a:xfrm>
            <a:off x="8502650" y="4279900"/>
            <a:ext cx="19050" cy="41275"/>
          </a:xfrm>
          <a:custGeom>
            <a:avLst/>
            <a:gdLst>
              <a:gd name="T0" fmla="*/ 13 w 14"/>
              <a:gd name="T1" fmla="*/ 0 h 27"/>
              <a:gd name="T2" fmla="*/ 7 w 14"/>
              <a:gd name="T3" fmla="*/ 2 h 27"/>
              <a:gd name="T4" fmla="*/ 5 w 14"/>
              <a:gd name="T5" fmla="*/ 3 h 27"/>
              <a:gd name="T6" fmla="*/ 4 w 14"/>
              <a:gd name="T7" fmla="*/ 6 h 27"/>
              <a:gd name="T8" fmla="*/ 2 w 14"/>
              <a:gd name="T9" fmla="*/ 7 h 27"/>
              <a:gd name="T10" fmla="*/ 1 w 14"/>
              <a:gd name="T11" fmla="*/ 8 h 27"/>
              <a:gd name="T12" fmla="*/ 0 w 14"/>
              <a:gd name="T13" fmla="*/ 10 h 27"/>
              <a:gd name="T14" fmla="*/ 0 w 14"/>
              <a:gd name="T15" fmla="*/ 11 h 27"/>
              <a:gd name="T16" fmla="*/ 0 w 14"/>
              <a:gd name="T17" fmla="*/ 14 h 27"/>
              <a:gd name="T18" fmla="*/ 0 w 14"/>
              <a:gd name="T19" fmla="*/ 16 h 27"/>
              <a:gd name="T20" fmla="*/ 1 w 14"/>
              <a:gd name="T21" fmla="*/ 17 h 27"/>
              <a:gd name="T22" fmla="*/ 2 w 14"/>
              <a:gd name="T23" fmla="*/ 19 h 27"/>
              <a:gd name="T24" fmla="*/ 4 w 14"/>
              <a:gd name="T25" fmla="*/ 20 h 27"/>
              <a:gd name="T26" fmla="*/ 5 w 14"/>
              <a:gd name="T27" fmla="*/ 23 h 27"/>
              <a:gd name="T28" fmla="*/ 7 w 14"/>
              <a:gd name="T29" fmla="*/ 24 h 27"/>
              <a:gd name="T30" fmla="*/ 13 w 14"/>
              <a:gd name="T31" fmla="*/ 26 h 27"/>
              <a:gd name="T32" fmla="*/ 13 w 14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7">
                <a:moveTo>
                  <a:pt x="13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2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2" y="19"/>
                </a:lnTo>
                <a:lnTo>
                  <a:pt x="4" y="20"/>
                </a:lnTo>
                <a:lnTo>
                  <a:pt x="5" y="23"/>
                </a:lnTo>
                <a:lnTo>
                  <a:pt x="7" y="24"/>
                </a:lnTo>
                <a:lnTo>
                  <a:pt x="13" y="26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28" name="Freeform 672"/>
          <p:cNvSpPr>
            <a:spLocks/>
          </p:cNvSpPr>
          <p:nvPr/>
        </p:nvSpPr>
        <p:spPr bwMode="auto">
          <a:xfrm>
            <a:off x="8502650" y="4279900"/>
            <a:ext cx="19050" cy="41275"/>
          </a:xfrm>
          <a:custGeom>
            <a:avLst/>
            <a:gdLst>
              <a:gd name="T0" fmla="*/ 13 w 14"/>
              <a:gd name="T1" fmla="*/ 0 h 27"/>
              <a:gd name="T2" fmla="*/ 7 w 14"/>
              <a:gd name="T3" fmla="*/ 2 h 27"/>
              <a:gd name="T4" fmla="*/ 5 w 14"/>
              <a:gd name="T5" fmla="*/ 3 h 27"/>
              <a:gd name="T6" fmla="*/ 4 w 14"/>
              <a:gd name="T7" fmla="*/ 6 h 27"/>
              <a:gd name="T8" fmla="*/ 2 w 14"/>
              <a:gd name="T9" fmla="*/ 7 h 27"/>
              <a:gd name="T10" fmla="*/ 1 w 14"/>
              <a:gd name="T11" fmla="*/ 8 h 27"/>
              <a:gd name="T12" fmla="*/ 0 w 14"/>
              <a:gd name="T13" fmla="*/ 10 h 27"/>
              <a:gd name="T14" fmla="*/ 0 w 14"/>
              <a:gd name="T15" fmla="*/ 11 h 27"/>
              <a:gd name="T16" fmla="*/ 0 w 14"/>
              <a:gd name="T17" fmla="*/ 14 h 27"/>
              <a:gd name="T18" fmla="*/ 0 w 14"/>
              <a:gd name="T19" fmla="*/ 16 h 27"/>
              <a:gd name="T20" fmla="*/ 1 w 14"/>
              <a:gd name="T21" fmla="*/ 17 h 27"/>
              <a:gd name="T22" fmla="*/ 2 w 14"/>
              <a:gd name="T23" fmla="*/ 19 h 27"/>
              <a:gd name="T24" fmla="*/ 4 w 14"/>
              <a:gd name="T25" fmla="*/ 20 h 27"/>
              <a:gd name="T26" fmla="*/ 5 w 14"/>
              <a:gd name="T27" fmla="*/ 23 h 27"/>
              <a:gd name="T28" fmla="*/ 7 w 14"/>
              <a:gd name="T29" fmla="*/ 24 h 27"/>
              <a:gd name="T30" fmla="*/ 13 w 14"/>
              <a:gd name="T31" fmla="*/ 26 h 27"/>
              <a:gd name="T32" fmla="*/ 13 w 14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7">
                <a:moveTo>
                  <a:pt x="13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2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2" y="19"/>
                </a:lnTo>
                <a:lnTo>
                  <a:pt x="4" y="20"/>
                </a:lnTo>
                <a:lnTo>
                  <a:pt x="5" y="23"/>
                </a:lnTo>
                <a:lnTo>
                  <a:pt x="7" y="24"/>
                </a:lnTo>
                <a:lnTo>
                  <a:pt x="13" y="26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29" name="Freeform 673"/>
          <p:cNvSpPr>
            <a:spLocks/>
          </p:cNvSpPr>
          <p:nvPr/>
        </p:nvSpPr>
        <p:spPr bwMode="auto">
          <a:xfrm>
            <a:off x="8502650" y="4279900"/>
            <a:ext cx="19050" cy="41275"/>
          </a:xfrm>
          <a:custGeom>
            <a:avLst/>
            <a:gdLst>
              <a:gd name="T0" fmla="*/ 13 w 14"/>
              <a:gd name="T1" fmla="*/ 0 h 27"/>
              <a:gd name="T2" fmla="*/ 7 w 14"/>
              <a:gd name="T3" fmla="*/ 2 h 27"/>
              <a:gd name="T4" fmla="*/ 5 w 14"/>
              <a:gd name="T5" fmla="*/ 3 h 27"/>
              <a:gd name="T6" fmla="*/ 4 w 14"/>
              <a:gd name="T7" fmla="*/ 6 h 27"/>
              <a:gd name="T8" fmla="*/ 2 w 14"/>
              <a:gd name="T9" fmla="*/ 7 h 27"/>
              <a:gd name="T10" fmla="*/ 1 w 14"/>
              <a:gd name="T11" fmla="*/ 8 h 27"/>
              <a:gd name="T12" fmla="*/ 0 w 14"/>
              <a:gd name="T13" fmla="*/ 10 h 27"/>
              <a:gd name="T14" fmla="*/ 0 w 14"/>
              <a:gd name="T15" fmla="*/ 11 h 27"/>
              <a:gd name="T16" fmla="*/ 0 w 14"/>
              <a:gd name="T17" fmla="*/ 14 h 27"/>
              <a:gd name="T18" fmla="*/ 0 w 14"/>
              <a:gd name="T19" fmla="*/ 16 h 27"/>
              <a:gd name="T20" fmla="*/ 1 w 14"/>
              <a:gd name="T21" fmla="*/ 17 h 27"/>
              <a:gd name="T22" fmla="*/ 2 w 14"/>
              <a:gd name="T23" fmla="*/ 19 h 27"/>
              <a:gd name="T24" fmla="*/ 4 w 14"/>
              <a:gd name="T25" fmla="*/ 20 h 27"/>
              <a:gd name="T26" fmla="*/ 5 w 14"/>
              <a:gd name="T27" fmla="*/ 23 h 27"/>
              <a:gd name="T28" fmla="*/ 7 w 14"/>
              <a:gd name="T29" fmla="*/ 24 h 27"/>
              <a:gd name="T30" fmla="*/ 13 w 14"/>
              <a:gd name="T31" fmla="*/ 26 h 27"/>
              <a:gd name="T32" fmla="*/ 13 w 14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7">
                <a:moveTo>
                  <a:pt x="13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2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2" y="19"/>
                </a:lnTo>
                <a:lnTo>
                  <a:pt x="4" y="20"/>
                </a:lnTo>
                <a:lnTo>
                  <a:pt x="5" y="23"/>
                </a:lnTo>
                <a:lnTo>
                  <a:pt x="7" y="24"/>
                </a:lnTo>
                <a:lnTo>
                  <a:pt x="13" y="26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30" name="Freeform 674"/>
          <p:cNvSpPr>
            <a:spLocks/>
          </p:cNvSpPr>
          <p:nvPr/>
        </p:nvSpPr>
        <p:spPr bwMode="auto">
          <a:xfrm>
            <a:off x="8502650" y="4279900"/>
            <a:ext cx="19050" cy="41275"/>
          </a:xfrm>
          <a:custGeom>
            <a:avLst/>
            <a:gdLst>
              <a:gd name="T0" fmla="*/ 13 w 14"/>
              <a:gd name="T1" fmla="*/ 0 h 27"/>
              <a:gd name="T2" fmla="*/ 7 w 14"/>
              <a:gd name="T3" fmla="*/ 2 h 27"/>
              <a:gd name="T4" fmla="*/ 5 w 14"/>
              <a:gd name="T5" fmla="*/ 3 h 27"/>
              <a:gd name="T6" fmla="*/ 4 w 14"/>
              <a:gd name="T7" fmla="*/ 6 h 27"/>
              <a:gd name="T8" fmla="*/ 2 w 14"/>
              <a:gd name="T9" fmla="*/ 7 h 27"/>
              <a:gd name="T10" fmla="*/ 1 w 14"/>
              <a:gd name="T11" fmla="*/ 8 h 27"/>
              <a:gd name="T12" fmla="*/ 0 w 14"/>
              <a:gd name="T13" fmla="*/ 10 h 27"/>
              <a:gd name="T14" fmla="*/ 0 w 14"/>
              <a:gd name="T15" fmla="*/ 11 h 27"/>
              <a:gd name="T16" fmla="*/ 0 w 14"/>
              <a:gd name="T17" fmla="*/ 14 h 27"/>
              <a:gd name="T18" fmla="*/ 0 w 14"/>
              <a:gd name="T19" fmla="*/ 16 h 27"/>
              <a:gd name="T20" fmla="*/ 1 w 14"/>
              <a:gd name="T21" fmla="*/ 17 h 27"/>
              <a:gd name="T22" fmla="*/ 2 w 14"/>
              <a:gd name="T23" fmla="*/ 19 h 27"/>
              <a:gd name="T24" fmla="*/ 4 w 14"/>
              <a:gd name="T25" fmla="*/ 20 h 27"/>
              <a:gd name="T26" fmla="*/ 5 w 14"/>
              <a:gd name="T27" fmla="*/ 23 h 27"/>
              <a:gd name="T28" fmla="*/ 7 w 14"/>
              <a:gd name="T29" fmla="*/ 24 h 27"/>
              <a:gd name="T30" fmla="*/ 13 w 14"/>
              <a:gd name="T31" fmla="*/ 26 h 27"/>
              <a:gd name="T32" fmla="*/ 13 w 14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7">
                <a:moveTo>
                  <a:pt x="13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2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2" y="19"/>
                </a:lnTo>
                <a:lnTo>
                  <a:pt x="4" y="20"/>
                </a:lnTo>
                <a:lnTo>
                  <a:pt x="5" y="23"/>
                </a:lnTo>
                <a:lnTo>
                  <a:pt x="7" y="24"/>
                </a:lnTo>
                <a:lnTo>
                  <a:pt x="13" y="26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31" name="Freeform 675"/>
          <p:cNvSpPr>
            <a:spLocks/>
          </p:cNvSpPr>
          <p:nvPr/>
        </p:nvSpPr>
        <p:spPr bwMode="auto">
          <a:xfrm>
            <a:off x="8502650" y="4279900"/>
            <a:ext cx="19050" cy="41275"/>
          </a:xfrm>
          <a:custGeom>
            <a:avLst/>
            <a:gdLst>
              <a:gd name="T0" fmla="*/ 13 w 14"/>
              <a:gd name="T1" fmla="*/ 0 h 27"/>
              <a:gd name="T2" fmla="*/ 7 w 14"/>
              <a:gd name="T3" fmla="*/ 2 h 27"/>
              <a:gd name="T4" fmla="*/ 5 w 14"/>
              <a:gd name="T5" fmla="*/ 3 h 27"/>
              <a:gd name="T6" fmla="*/ 4 w 14"/>
              <a:gd name="T7" fmla="*/ 6 h 27"/>
              <a:gd name="T8" fmla="*/ 2 w 14"/>
              <a:gd name="T9" fmla="*/ 7 h 27"/>
              <a:gd name="T10" fmla="*/ 1 w 14"/>
              <a:gd name="T11" fmla="*/ 8 h 27"/>
              <a:gd name="T12" fmla="*/ 0 w 14"/>
              <a:gd name="T13" fmla="*/ 10 h 27"/>
              <a:gd name="T14" fmla="*/ 0 w 14"/>
              <a:gd name="T15" fmla="*/ 11 h 27"/>
              <a:gd name="T16" fmla="*/ 0 w 14"/>
              <a:gd name="T17" fmla="*/ 14 h 27"/>
              <a:gd name="T18" fmla="*/ 0 w 14"/>
              <a:gd name="T19" fmla="*/ 16 h 27"/>
              <a:gd name="T20" fmla="*/ 1 w 14"/>
              <a:gd name="T21" fmla="*/ 17 h 27"/>
              <a:gd name="T22" fmla="*/ 2 w 14"/>
              <a:gd name="T23" fmla="*/ 19 h 27"/>
              <a:gd name="T24" fmla="*/ 4 w 14"/>
              <a:gd name="T25" fmla="*/ 20 h 27"/>
              <a:gd name="T26" fmla="*/ 5 w 14"/>
              <a:gd name="T27" fmla="*/ 23 h 27"/>
              <a:gd name="T28" fmla="*/ 7 w 14"/>
              <a:gd name="T29" fmla="*/ 24 h 27"/>
              <a:gd name="T30" fmla="*/ 13 w 14"/>
              <a:gd name="T31" fmla="*/ 26 h 27"/>
              <a:gd name="T32" fmla="*/ 13 w 14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7">
                <a:moveTo>
                  <a:pt x="13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2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2" y="19"/>
                </a:lnTo>
                <a:lnTo>
                  <a:pt x="4" y="20"/>
                </a:lnTo>
                <a:lnTo>
                  <a:pt x="5" y="23"/>
                </a:lnTo>
                <a:lnTo>
                  <a:pt x="7" y="24"/>
                </a:lnTo>
                <a:lnTo>
                  <a:pt x="13" y="26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32" name="Freeform 676"/>
          <p:cNvSpPr>
            <a:spLocks/>
          </p:cNvSpPr>
          <p:nvPr/>
        </p:nvSpPr>
        <p:spPr bwMode="auto">
          <a:xfrm>
            <a:off x="8502650" y="4279900"/>
            <a:ext cx="19050" cy="41275"/>
          </a:xfrm>
          <a:custGeom>
            <a:avLst/>
            <a:gdLst>
              <a:gd name="T0" fmla="*/ 13 w 14"/>
              <a:gd name="T1" fmla="*/ 0 h 27"/>
              <a:gd name="T2" fmla="*/ 7 w 14"/>
              <a:gd name="T3" fmla="*/ 2 h 27"/>
              <a:gd name="T4" fmla="*/ 5 w 14"/>
              <a:gd name="T5" fmla="*/ 3 h 27"/>
              <a:gd name="T6" fmla="*/ 4 w 14"/>
              <a:gd name="T7" fmla="*/ 6 h 27"/>
              <a:gd name="T8" fmla="*/ 2 w 14"/>
              <a:gd name="T9" fmla="*/ 7 h 27"/>
              <a:gd name="T10" fmla="*/ 1 w 14"/>
              <a:gd name="T11" fmla="*/ 8 h 27"/>
              <a:gd name="T12" fmla="*/ 0 w 14"/>
              <a:gd name="T13" fmla="*/ 10 h 27"/>
              <a:gd name="T14" fmla="*/ 0 w 14"/>
              <a:gd name="T15" fmla="*/ 11 h 27"/>
              <a:gd name="T16" fmla="*/ 0 w 14"/>
              <a:gd name="T17" fmla="*/ 14 h 27"/>
              <a:gd name="T18" fmla="*/ 0 w 14"/>
              <a:gd name="T19" fmla="*/ 16 h 27"/>
              <a:gd name="T20" fmla="*/ 1 w 14"/>
              <a:gd name="T21" fmla="*/ 17 h 27"/>
              <a:gd name="T22" fmla="*/ 2 w 14"/>
              <a:gd name="T23" fmla="*/ 19 h 27"/>
              <a:gd name="T24" fmla="*/ 4 w 14"/>
              <a:gd name="T25" fmla="*/ 20 h 27"/>
              <a:gd name="T26" fmla="*/ 5 w 14"/>
              <a:gd name="T27" fmla="*/ 23 h 27"/>
              <a:gd name="T28" fmla="*/ 7 w 14"/>
              <a:gd name="T29" fmla="*/ 24 h 27"/>
              <a:gd name="T30" fmla="*/ 13 w 14"/>
              <a:gd name="T31" fmla="*/ 26 h 27"/>
              <a:gd name="T32" fmla="*/ 13 w 14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7">
                <a:moveTo>
                  <a:pt x="13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2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2" y="19"/>
                </a:lnTo>
                <a:lnTo>
                  <a:pt x="4" y="20"/>
                </a:lnTo>
                <a:lnTo>
                  <a:pt x="5" y="23"/>
                </a:lnTo>
                <a:lnTo>
                  <a:pt x="7" y="24"/>
                </a:lnTo>
                <a:lnTo>
                  <a:pt x="13" y="26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33" name="Freeform 677"/>
          <p:cNvSpPr>
            <a:spLocks/>
          </p:cNvSpPr>
          <p:nvPr/>
        </p:nvSpPr>
        <p:spPr bwMode="auto">
          <a:xfrm>
            <a:off x="8502650" y="4279900"/>
            <a:ext cx="19050" cy="41275"/>
          </a:xfrm>
          <a:custGeom>
            <a:avLst/>
            <a:gdLst>
              <a:gd name="T0" fmla="*/ 13 w 14"/>
              <a:gd name="T1" fmla="*/ 0 h 27"/>
              <a:gd name="T2" fmla="*/ 7 w 14"/>
              <a:gd name="T3" fmla="*/ 2 h 27"/>
              <a:gd name="T4" fmla="*/ 5 w 14"/>
              <a:gd name="T5" fmla="*/ 3 h 27"/>
              <a:gd name="T6" fmla="*/ 4 w 14"/>
              <a:gd name="T7" fmla="*/ 6 h 27"/>
              <a:gd name="T8" fmla="*/ 2 w 14"/>
              <a:gd name="T9" fmla="*/ 7 h 27"/>
              <a:gd name="T10" fmla="*/ 1 w 14"/>
              <a:gd name="T11" fmla="*/ 8 h 27"/>
              <a:gd name="T12" fmla="*/ 0 w 14"/>
              <a:gd name="T13" fmla="*/ 10 h 27"/>
              <a:gd name="T14" fmla="*/ 0 w 14"/>
              <a:gd name="T15" fmla="*/ 11 h 27"/>
              <a:gd name="T16" fmla="*/ 0 w 14"/>
              <a:gd name="T17" fmla="*/ 14 h 27"/>
              <a:gd name="T18" fmla="*/ 0 w 14"/>
              <a:gd name="T19" fmla="*/ 16 h 27"/>
              <a:gd name="T20" fmla="*/ 1 w 14"/>
              <a:gd name="T21" fmla="*/ 17 h 27"/>
              <a:gd name="T22" fmla="*/ 2 w 14"/>
              <a:gd name="T23" fmla="*/ 19 h 27"/>
              <a:gd name="T24" fmla="*/ 4 w 14"/>
              <a:gd name="T25" fmla="*/ 20 h 27"/>
              <a:gd name="T26" fmla="*/ 5 w 14"/>
              <a:gd name="T27" fmla="*/ 23 h 27"/>
              <a:gd name="T28" fmla="*/ 7 w 14"/>
              <a:gd name="T29" fmla="*/ 24 h 27"/>
              <a:gd name="T30" fmla="*/ 13 w 14"/>
              <a:gd name="T31" fmla="*/ 26 h 27"/>
              <a:gd name="T32" fmla="*/ 13 w 14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7">
                <a:moveTo>
                  <a:pt x="13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2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2" y="19"/>
                </a:lnTo>
                <a:lnTo>
                  <a:pt x="4" y="20"/>
                </a:lnTo>
                <a:lnTo>
                  <a:pt x="5" y="23"/>
                </a:lnTo>
                <a:lnTo>
                  <a:pt x="7" y="24"/>
                </a:lnTo>
                <a:lnTo>
                  <a:pt x="13" y="26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34" name="Freeform 678"/>
          <p:cNvSpPr>
            <a:spLocks/>
          </p:cNvSpPr>
          <p:nvPr/>
        </p:nvSpPr>
        <p:spPr bwMode="auto">
          <a:xfrm>
            <a:off x="8502650" y="4279900"/>
            <a:ext cx="50800" cy="41275"/>
          </a:xfrm>
          <a:custGeom>
            <a:avLst/>
            <a:gdLst>
              <a:gd name="T0" fmla="*/ 14 w 37"/>
              <a:gd name="T1" fmla="*/ 0 h 27"/>
              <a:gd name="T2" fmla="*/ 7 w 37"/>
              <a:gd name="T3" fmla="*/ 2 h 27"/>
              <a:gd name="T4" fmla="*/ 5 w 37"/>
              <a:gd name="T5" fmla="*/ 3 h 27"/>
              <a:gd name="T6" fmla="*/ 4 w 37"/>
              <a:gd name="T7" fmla="*/ 6 h 27"/>
              <a:gd name="T8" fmla="*/ 2 w 37"/>
              <a:gd name="T9" fmla="*/ 7 h 27"/>
              <a:gd name="T10" fmla="*/ 1 w 37"/>
              <a:gd name="T11" fmla="*/ 8 h 27"/>
              <a:gd name="T12" fmla="*/ 0 w 37"/>
              <a:gd name="T13" fmla="*/ 10 h 27"/>
              <a:gd name="T14" fmla="*/ 0 w 37"/>
              <a:gd name="T15" fmla="*/ 11 h 27"/>
              <a:gd name="T16" fmla="*/ 0 w 37"/>
              <a:gd name="T17" fmla="*/ 14 h 27"/>
              <a:gd name="T18" fmla="*/ 0 w 37"/>
              <a:gd name="T19" fmla="*/ 16 h 27"/>
              <a:gd name="T20" fmla="*/ 1 w 37"/>
              <a:gd name="T21" fmla="*/ 17 h 27"/>
              <a:gd name="T22" fmla="*/ 2 w 37"/>
              <a:gd name="T23" fmla="*/ 19 h 27"/>
              <a:gd name="T24" fmla="*/ 4 w 37"/>
              <a:gd name="T25" fmla="*/ 20 h 27"/>
              <a:gd name="T26" fmla="*/ 5 w 37"/>
              <a:gd name="T27" fmla="*/ 23 h 27"/>
              <a:gd name="T28" fmla="*/ 7 w 37"/>
              <a:gd name="T29" fmla="*/ 24 h 27"/>
              <a:gd name="T30" fmla="*/ 14 w 37"/>
              <a:gd name="T31" fmla="*/ 26 h 27"/>
              <a:gd name="T32" fmla="*/ 36 w 37"/>
              <a:gd name="T33" fmla="*/ 26 h 27"/>
              <a:gd name="T34" fmla="*/ 36 w 37"/>
              <a:gd name="T35" fmla="*/ 0 h 27"/>
              <a:gd name="T36" fmla="*/ 14 w 37"/>
              <a:gd name="T3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7" h="27">
                <a:moveTo>
                  <a:pt x="14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2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2" y="19"/>
                </a:lnTo>
                <a:lnTo>
                  <a:pt x="4" y="20"/>
                </a:lnTo>
                <a:lnTo>
                  <a:pt x="5" y="23"/>
                </a:lnTo>
                <a:lnTo>
                  <a:pt x="7" y="24"/>
                </a:lnTo>
                <a:lnTo>
                  <a:pt x="14" y="26"/>
                </a:lnTo>
                <a:lnTo>
                  <a:pt x="36" y="26"/>
                </a:lnTo>
                <a:lnTo>
                  <a:pt x="36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35" name="Freeform 679"/>
          <p:cNvSpPr>
            <a:spLocks/>
          </p:cNvSpPr>
          <p:nvPr/>
        </p:nvSpPr>
        <p:spPr bwMode="auto">
          <a:xfrm>
            <a:off x="8532813" y="4279900"/>
            <a:ext cx="20637" cy="41275"/>
          </a:xfrm>
          <a:custGeom>
            <a:avLst/>
            <a:gdLst>
              <a:gd name="T0" fmla="*/ 13 w 14"/>
              <a:gd name="T1" fmla="*/ 0 h 27"/>
              <a:gd name="T2" fmla="*/ 7 w 14"/>
              <a:gd name="T3" fmla="*/ 2 h 27"/>
              <a:gd name="T4" fmla="*/ 5 w 14"/>
              <a:gd name="T5" fmla="*/ 3 h 27"/>
              <a:gd name="T6" fmla="*/ 2 w 14"/>
              <a:gd name="T7" fmla="*/ 6 h 27"/>
              <a:gd name="T8" fmla="*/ 2 w 14"/>
              <a:gd name="T9" fmla="*/ 7 h 27"/>
              <a:gd name="T10" fmla="*/ 1 w 14"/>
              <a:gd name="T11" fmla="*/ 8 h 27"/>
              <a:gd name="T12" fmla="*/ 0 w 14"/>
              <a:gd name="T13" fmla="*/ 10 h 27"/>
              <a:gd name="T14" fmla="*/ 0 w 14"/>
              <a:gd name="T15" fmla="*/ 11 h 27"/>
              <a:gd name="T16" fmla="*/ 0 w 14"/>
              <a:gd name="T17" fmla="*/ 14 h 27"/>
              <a:gd name="T18" fmla="*/ 0 w 14"/>
              <a:gd name="T19" fmla="*/ 16 h 27"/>
              <a:gd name="T20" fmla="*/ 1 w 14"/>
              <a:gd name="T21" fmla="*/ 17 h 27"/>
              <a:gd name="T22" fmla="*/ 2 w 14"/>
              <a:gd name="T23" fmla="*/ 19 h 27"/>
              <a:gd name="T24" fmla="*/ 2 w 14"/>
              <a:gd name="T25" fmla="*/ 20 h 27"/>
              <a:gd name="T26" fmla="*/ 5 w 14"/>
              <a:gd name="T27" fmla="*/ 23 h 27"/>
              <a:gd name="T28" fmla="*/ 7 w 14"/>
              <a:gd name="T29" fmla="*/ 24 h 27"/>
              <a:gd name="T30" fmla="*/ 13 w 14"/>
              <a:gd name="T31" fmla="*/ 26 h 27"/>
              <a:gd name="T32" fmla="*/ 13 w 14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7">
                <a:moveTo>
                  <a:pt x="13" y="0"/>
                </a:moveTo>
                <a:lnTo>
                  <a:pt x="7" y="2"/>
                </a:lnTo>
                <a:lnTo>
                  <a:pt x="5" y="3"/>
                </a:lnTo>
                <a:lnTo>
                  <a:pt x="2" y="6"/>
                </a:lnTo>
                <a:lnTo>
                  <a:pt x="2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2" y="19"/>
                </a:lnTo>
                <a:lnTo>
                  <a:pt x="2" y="20"/>
                </a:lnTo>
                <a:lnTo>
                  <a:pt x="5" y="23"/>
                </a:lnTo>
                <a:lnTo>
                  <a:pt x="7" y="24"/>
                </a:lnTo>
                <a:lnTo>
                  <a:pt x="13" y="26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36" name="Freeform 680"/>
          <p:cNvSpPr>
            <a:spLocks/>
          </p:cNvSpPr>
          <p:nvPr/>
        </p:nvSpPr>
        <p:spPr bwMode="auto">
          <a:xfrm>
            <a:off x="8532813" y="4279900"/>
            <a:ext cx="52387" cy="41275"/>
          </a:xfrm>
          <a:custGeom>
            <a:avLst/>
            <a:gdLst>
              <a:gd name="T0" fmla="*/ 14 w 38"/>
              <a:gd name="T1" fmla="*/ 0 h 27"/>
              <a:gd name="T2" fmla="*/ 8 w 38"/>
              <a:gd name="T3" fmla="*/ 2 h 27"/>
              <a:gd name="T4" fmla="*/ 5 w 38"/>
              <a:gd name="T5" fmla="*/ 3 h 27"/>
              <a:gd name="T6" fmla="*/ 3 w 38"/>
              <a:gd name="T7" fmla="*/ 6 h 27"/>
              <a:gd name="T8" fmla="*/ 3 w 38"/>
              <a:gd name="T9" fmla="*/ 7 h 27"/>
              <a:gd name="T10" fmla="*/ 1 w 38"/>
              <a:gd name="T11" fmla="*/ 8 h 27"/>
              <a:gd name="T12" fmla="*/ 0 w 38"/>
              <a:gd name="T13" fmla="*/ 10 h 27"/>
              <a:gd name="T14" fmla="*/ 0 w 38"/>
              <a:gd name="T15" fmla="*/ 11 h 27"/>
              <a:gd name="T16" fmla="*/ 0 w 38"/>
              <a:gd name="T17" fmla="*/ 14 h 27"/>
              <a:gd name="T18" fmla="*/ 0 w 38"/>
              <a:gd name="T19" fmla="*/ 16 h 27"/>
              <a:gd name="T20" fmla="*/ 1 w 38"/>
              <a:gd name="T21" fmla="*/ 17 h 27"/>
              <a:gd name="T22" fmla="*/ 3 w 38"/>
              <a:gd name="T23" fmla="*/ 19 h 27"/>
              <a:gd name="T24" fmla="*/ 3 w 38"/>
              <a:gd name="T25" fmla="*/ 20 h 27"/>
              <a:gd name="T26" fmla="*/ 5 w 38"/>
              <a:gd name="T27" fmla="*/ 23 h 27"/>
              <a:gd name="T28" fmla="*/ 8 w 38"/>
              <a:gd name="T29" fmla="*/ 24 h 27"/>
              <a:gd name="T30" fmla="*/ 14 w 38"/>
              <a:gd name="T31" fmla="*/ 26 h 27"/>
              <a:gd name="T32" fmla="*/ 37 w 38"/>
              <a:gd name="T33" fmla="*/ 26 h 27"/>
              <a:gd name="T34" fmla="*/ 37 w 38"/>
              <a:gd name="T35" fmla="*/ 0 h 27"/>
              <a:gd name="T36" fmla="*/ 14 w 38"/>
              <a:gd name="T3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8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37" y="26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37" name="Freeform 681"/>
          <p:cNvSpPr>
            <a:spLocks/>
          </p:cNvSpPr>
          <p:nvPr/>
        </p:nvSpPr>
        <p:spPr bwMode="auto">
          <a:xfrm>
            <a:off x="8566150" y="4279900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8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6 h 27"/>
              <a:gd name="T20" fmla="*/ 1 w 15"/>
              <a:gd name="T21" fmla="*/ 17 h 27"/>
              <a:gd name="T22" fmla="*/ 3 w 15"/>
              <a:gd name="T23" fmla="*/ 19 h 27"/>
              <a:gd name="T24" fmla="*/ 3 w 15"/>
              <a:gd name="T25" fmla="*/ 20 h 27"/>
              <a:gd name="T26" fmla="*/ 5 w 15"/>
              <a:gd name="T27" fmla="*/ 23 h 27"/>
              <a:gd name="T28" fmla="*/ 8 w 15"/>
              <a:gd name="T29" fmla="*/ 24 h 27"/>
              <a:gd name="T30" fmla="*/ 14 w 15"/>
              <a:gd name="T31" fmla="*/ 26 h 27"/>
              <a:gd name="T32" fmla="*/ 14 w 15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38" name="Freeform 682"/>
          <p:cNvSpPr>
            <a:spLocks/>
          </p:cNvSpPr>
          <p:nvPr/>
        </p:nvSpPr>
        <p:spPr bwMode="auto">
          <a:xfrm>
            <a:off x="8566150" y="4279900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8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6 h 27"/>
              <a:gd name="T20" fmla="*/ 1 w 15"/>
              <a:gd name="T21" fmla="*/ 17 h 27"/>
              <a:gd name="T22" fmla="*/ 3 w 15"/>
              <a:gd name="T23" fmla="*/ 19 h 27"/>
              <a:gd name="T24" fmla="*/ 3 w 15"/>
              <a:gd name="T25" fmla="*/ 20 h 27"/>
              <a:gd name="T26" fmla="*/ 5 w 15"/>
              <a:gd name="T27" fmla="*/ 23 h 27"/>
              <a:gd name="T28" fmla="*/ 8 w 15"/>
              <a:gd name="T29" fmla="*/ 24 h 27"/>
              <a:gd name="T30" fmla="*/ 14 w 15"/>
              <a:gd name="T31" fmla="*/ 26 h 27"/>
              <a:gd name="T32" fmla="*/ 14 w 15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39" name="Freeform 683"/>
          <p:cNvSpPr>
            <a:spLocks/>
          </p:cNvSpPr>
          <p:nvPr/>
        </p:nvSpPr>
        <p:spPr bwMode="auto">
          <a:xfrm>
            <a:off x="8566150" y="4279900"/>
            <a:ext cx="19050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3 h 27"/>
              <a:gd name="T6" fmla="*/ 3 w 15"/>
              <a:gd name="T7" fmla="*/ 6 h 27"/>
              <a:gd name="T8" fmla="*/ 3 w 15"/>
              <a:gd name="T9" fmla="*/ 7 h 27"/>
              <a:gd name="T10" fmla="*/ 1 w 15"/>
              <a:gd name="T11" fmla="*/ 8 h 27"/>
              <a:gd name="T12" fmla="*/ 0 w 15"/>
              <a:gd name="T13" fmla="*/ 10 h 27"/>
              <a:gd name="T14" fmla="*/ 0 w 15"/>
              <a:gd name="T15" fmla="*/ 11 h 27"/>
              <a:gd name="T16" fmla="*/ 0 w 15"/>
              <a:gd name="T17" fmla="*/ 14 h 27"/>
              <a:gd name="T18" fmla="*/ 0 w 15"/>
              <a:gd name="T19" fmla="*/ 16 h 27"/>
              <a:gd name="T20" fmla="*/ 1 w 15"/>
              <a:gd name="T21" fmla="*/ 17 h 27"/>
              <a:gd name="T22" fmla="*/ 3 w 15"/>
              <a:gd name="T23" fmla="*/ 19 h 27"/>
              <a:gd name="T24" fmla="*/ 3 w 15"/>
              <a:gd name="T25" fmla="*/ 20 h 27"/>
              <a:gd name="T26" fmla="*/ 5 w 15"/>
              <a:gd name="T27" fmla="*/ 23 h 27"/>
              <a:gd name="T28" fmla="*/ 8 w 15"/>
              <a:gd name="T29" fmla="*/ 24 h 27"/>
              <a:gd name="T30" fmla="*/ 14 w 15"/>
              <a:gd name="T31" fmla="*/ 26 h 27"/>
              <a:gd name="T32" fmla="*/ 14 w 15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40" name="Freeform 684"/>
          <p:cNvSpPr>
            <a:spLocks/>
          </p:cNvSpPr>
          <p:nvPr/>
        </p:nvSpPr>
        <p:spPr bwMode="auto">
          <a:xfrm>
            <a:off x="8566150" y="4279900"/>
            <a:ext cx="50800" cy="41275"/>
          </a:xfrm>
          <a:custGeom>
            <a:avLst/>
            <a:gdLst>
              <a:gd name="T0" fmla="*/ 14 w 38"/>
              <a:gd name="T1" fmla="*/ 0 h 27"/>
              <a:gd name="T2" fmla="*/ 8 w 38"/>
              <a:gd name="T3" fmla="*/ 2 h 27"/>
              <a:gd name="T4" fmla="*/ 5 w 38"/>
              <a:gd name="T5" fmla="*/ 3 h 27"/>
              <a:gd name="T6" fmla="*/ 3 w 38"/>
              <a:gd name="T7" fmla="*/ 6 h 27"/>
              <a:gd name="T8" fmla="*/ 3 w 38"/>
              <a:gd name="T9" fmla="*/ 7 h 27"/>
              <a:gd name="T10" fmla="*/ 1 w 38"/>
              <a:gd name="T11" fmla="*/ 8 h 27"/>
              <a:gd name="T12" fmla="*/ 0 w 38"/>
              <a:gd name="T13" fmla="*/ 10 h 27"/>
              <a:gd name="T14" fmla="*/ 0 w 38"/>
              <a:gd name="T15" fmla="*/ 11 h 27"/>
              <a:gd name="T16" fmla="*/ 0 w 38"/>
              <a:gd name="T17" fmla="*/ 14 h 27"/>
              <a:gd name="T18" fmla="*/ 0 w 38"/>
              <a:gd name="T19" fmla="*/ 16 h 27"/>
              <a:gd name="T20" fmla="*/ 1 w 38"/>
              <a:gd name="T21" fmla="*/ 17 h 27"/>
              <a:gd name="T22" fmla="*/ 3 w 38"/>
              <a:gd name="T23" fmla="*/ 19 h 27"/>
              <a:gd name="T24" fmla="*/ 3 w 38"/>
              <a:gd name="T25" fmla="*/ 20 h 27"/>
              <a:gd name="T26" fmla="*/ 5 w 38"/>
              <a:gd name="T27" fmla="*/ 23 h 27"/>
              <a:gd name="T28" fmla="*/ 8 w 38"/>
              <a:gd name="T29" fmla="*/ 24 h 27"/>
              <a:gd name="T30" fmla="*/ 14 w 38"/>
              <a:gd name="T31" fmla="*/ 26 h 27"/>
              <a:gd name="T32" fmla="*/ 37 w 38"/>
              <a:gd name="T33" fmla="*/ 26 h 27"/>
              <a:gd name="T34" fmla="*/ 37 w 38"/>
              <a:gd name="T35" fmla="*/ 0 h 27"/>
              <a:gd name="T36" fmla="*/ 14 w 38"/>
              <a:gd name="T3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8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37" y="26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41" name="Freeform 685"/>
          <p:cNvSpPr>
            <a:spLocks/>
          </p:cNvSpPr>
          <p:nvPr/>
        </p:nvSpPr>
        <p:spPr bwMode="auto">
          <a:xfrm>
            <a:off x="8597900" y="4279900"/>
            <a:ext cx="19050" cy="41275"/>
          </a:xfrm>
          <a:custGeom>
            <a:avLst/>
            <a:gdLst>
              <a:gd name="T0" fmla="*/ 13 w 14"/>
              <a:gd name="T1" fmla="*/ 0 h 27"/>
              <a:gd name="T2" fmla="*/ 7 w 14"/>
              <a:gd name="T3" fmla="*/ 2 h 27"/>
              <a:gd name="T4" fmla="*/ 5 w 14"/>
              <a:gd name="T5" fmla="*/ 3 h 27"/>
              <a:gd name="T6" fmla="*/ 2 w 14"/>
              <a:gd name="T7" fmla="*/ 6 h 27"/>
              <a:gd name="T8" fmla="*/ 2 w 14"/>
              <a:gd name="T9" fmla="*/ 7 h 27"/>
              <a:gd name="T10" fmla="*/ 1 w 14"/>
              <a:gd name="T11" fmla="*/ 8 h 27"/>
              <a:gd name="T12" fmla="*/ 1 w 14"/>
              <a:gd name="T13" fmla="*/ 10 h 27"/>
              <a:gd name="T14" fmla="*/ 0 w 14"/>
              <a:gd name="T15" fmla="*/ 11 h 27"/>
              <a:gd name="T16" fmla="*/ 0 w 14"/>
              <a:gd name="T17" fmla="*/ 14 h 27"/>
              <a:gd name="T18" fmla="*/ 1 w 14"/>
              <a:gd name="T19" fmla="*/ 16 h 27"/>
              <a:gd name="T20" fmla="*/ 1 w 14"/>
              <a:gd name="T21" fmla="*/ 17 h 27"/>
              <a:gd name="T22" fmla="*/ 2 w 14"/>
              <a:gd name="T23" fmla="*/ 19 h 27"/>
              <a:gd name="T24" fmla="*/ 2 w 14"/>
              <a:gd name="T25" fmla="*/ 20 h 27"/>
              <a:gd name="T26" fmla="*/ 5 w 14"/>
              <a:gd name="T27" fmla="*/ 23 h 27"/>
              <a:gd name="T28" fmla="*/ 7 w 14"/>
              <a:gd name="T29" fmla="*/ 24 h 27"/>
              <a:gd name="T30" fmla="*/ 13 w 14"/>
              <a:gd name="T31" fmla="*/ 26 h 27"/>
              <a:gd name="T32" fmla="*/ 13 w 14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7">
                <a:moveTo>
                  <a:pt x="13" y="0"/>
                </a:moveTo>
                <a:lnTo>
                  <a:pt x="7" y="2"/>
                </a:lnTo>
                <a:lnTo>
                  <a:pt x="5" y="3"/>
                </a:lnTo>
                <a:lnTo>
                  <a:pt x="2" y="6"/>
                </a:lnTo>
                <a:lnTo>
                  <a:pt x="2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2" y="19"/>
                </a:lnTo>
                <a:lnTo>
                  <a:pt x="2" y="20"/>
                </a:lnTo>
                <a:lnTo>
                  <a:pt x="5" y="23"/>
                </a:lnTo>
                <a:lnTo>
                  <a:pt x="7" y="24"/>
                </a:lnTo>
                <a:lnTo>
                  <a:pt x="13" y="26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42" name="Freeform 686"/>
          <p:cNvSpPr>
            <a:spLocks/>
          </p:cNvSpPr>
          <p:nvPr/>
        </p:nvSpPr>
        <p:spPr bwMode="auto">
          <a:xfrm>
            <a:off x="8597900" y="4279900"/>
            <a:ext cx="19050" cy="41275"/>
          </a:xfrm>
          <a:custGeom>
            <a:avLst/>
            <a:gdLst>
              <a:gd name="T0" fmla="*/ 13 w 14"/>
              <a:gd name="T1" fmla="*/ 0 h 27"/>
              <a:gd name="T2" fmla="*/ 7 w 14"/>
              <a:gd name="T3" fmla="*/ 2 h 27"/>
              <a:gd name="T4" fmla="*/ 5 w 14"/>
              <a:gd name="T5" fmla="*/ 3 h 27"/>
              <a:gd name="T6" fmla="*/ 2 w 14"/>
              <a:gd name="T7" fmla="*/ 6 h 27"/>
              <a:gd name="T8" fmla="*/ 2 w 14"/>
              <a:gd name="T9" fmla="*/ 7 h 27"/>
              <a:gd name="T10" fmla="*/ 1 w 14"/>
              <a:gd name="T11" fmla="*/ 8 h 27"/>
              <a:gd name="T12" fmla="*/ 1 w 14"/>
              <a:gd name="T13" fmla="*/ 10 h 27"/>
              <a:gd name="T14" fmla="*/ 0 w 14"/>
              <a:gd name="T15" fmla="*/ 11 h 27"/>
              <a:gd name="T16" fmla="*/ 0 w 14"/>
              <a:gd name="T17" fmla="*/ 14 h 27"/>
              <a:gd name="T18" fmla="*/ 1 w 14"/>
              <a:gd name="T19" fmla="*/ 16 h 27"/>
              <a:gd name="T20" fmla="*/ 1 w 14"/>
              <a:gd name="T21" fmla="*/ 17 h 27"/>
              <a:gd name="T22" fmla="*/ 2 w 14"/>
              <a:gd name="T23" fmla="*/ 19 h 27"/>
              <a:gd name="T24" fmla="*/ 2 w 14"/>
              <a:gd name="T25" fmla="*/ 20 h 27"/>
              <a:gd name="T26" fmla="*/ 5 w 14"/>
              <a:gd name="T27" fmla="*/ 23 h 27"/>
              <a:gd name="T28" fmla="*/ 7 w 14"/>
              <a:gd name="T29" fmla="*/ 24 h 27"/>
              <a:gd name="T30" fmla="*/ 13 w 14"/>
              <a:gd name="T31" fmla="*/ 26 h 27"/>
              <a:gd name="T32" fmla="*/ 13 w 14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7">
                <a:moveTo>
                  <a:pt x="13" y="0"/>
                </a:moveTo>
                <a:lnTo>
                  <a:pt x="7" y="2"/>
                </a:lnTo>
                <a:lnTo>
                  <a:pt x="5" y="3"/>
                </a:lnTo>
                <a:lnTo>
                  <a:pt x="2" y="6"/>
                </a:lnTo>
                <a:lnTo>
                  <a:pt x="2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2" y="19"/>
                </a:lnTo>
                <a:lnTo>
                  <a:pt x="2" y="20"/>
                </a:lnTo>
                <a:lnTo>
                  <a:pt x="5" y="23"/>
                </a:lnTo>
                <a:lnTo>
                  <a:pt x="7" y="24"/>
                </a:lnTo>
                <a:lnTo>
                  <a:pt x="13" y="26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43" name="Freeform 687"/>
          <p:cNvSpPr>
            <a:spLocks/>
          </p:cNvSpPr>
          <p:nvPr/>
        </p:nvSpPr>
        <p:spPr bwMode="auto">
          <a:xfrm>
            <a:off x="8597900" y="4279900"/>
            <a:ext cx="19050" cy="41275"/>
          </a:xfrm>
          <a:custGeom>
            <a:avLst/>
            <a:gdLst>
              <a:gd name="T0" fmla="*/ 13 w 14"/>
              <a:gd name="T1" fmla="*/ 0 h 27"/>
              <a:gd name="T2" fmla="*/ 7 w 14"/>
              <a:gd name="T3" fmla="*/ 2 h 27"/>
              <a:gd name="T4" fmla="*/ 5 w 14"/>
              <a:gd name="T5" fmla="*/ 3 h 27"/>
              <a:gd name="T6" fmla="*/ 2 w 14"/>
              <a:gd name="T7" fmla="*/ 6 h 27"/>
              <a:gd name="T8" fmla="*/ 2 w 14"/>
              <a:gd name="T9" fmla="*/ 7 h 27"/>
              <a:gd name="T10" fmla="*/ 1 w 14"/>
              <a:gd name="T11" fmla="*/ 8 h 27"/>
              <a:gd name="T12" fmla="*/ 1 w 14"/>
              <a:gd name="T13" fmla="*/ 10 h 27"/>
              <a:gd name="T14" fmla="*/ 0 w 14"/>
              <a:gd name="T15" fmla="*/ 11 h 27"/>
              <a:gd name="T16" fmla="*/ 0 w 14"/>
              <a:gd name="T17" fmla="*/ 14 h 27"/>
              <a:gd name="T18" fmla="*/ 1 w 14"/>
              <a:gd name="T19" fmla="*/ 16 h 27"/>
              <a:gd name="T20" fmla="*/ 1 w 14"/>
              <a:gd name="T21" fmla="*/ 17 h 27"/>
              <a:gd name="T22" fmla="*/ 2 w 14"/>
              <a:gd name="T23" fmla="*/ 19 h 27"/>
              <a:gd name="T24" fmla="*/ 2 w 14"/>
              <a:gd name="T25" fmla="*/ 20 h 27"/>
              <a:gd name="T26" fmla="*/ 5 w 14"/>
              <a:gd name="T27" fmla="*/ 23 h 27"/>
              <a:gd name="T28" fmla="*/ 7 w 14"/>
              <a:gd name="T29" fmla="*/ 24 h 27"/>
              <a:gd name="T30" fmla="*/ 13 w 14"/>
              <a:gd name="T31" fmla="*/ 26 h 27"/>
              <a:gd name="T32" fmla="*/ 13 w 14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7">
                <a:moveTo>
                  <a:pt x="13" y="0"/>
                </a:moveTo>
                <a:lnTo>
                  <a:pt x="7" y="2"/>
                </a:lnTo>
                <a:lnTo>
                  <a:pt x="5" y="3"/>
                </a:lnTo>
                <a:lnTo>
                  <a:pt x="2" y="6"/>
                </a:lnTo>
                <a:lnTo>
                  <a:pt x="2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2" y="19"/>
                </a:lnTo>
                <a:lnTo>
                  <a:pt x="2" y="20"/>
                </a:lnTo>
                <a:lnTo>
                  <a:pt x="5" y="23"/>
                </a:lnTo>
                <a:lnTo>
                  <a:pt x="7" y="24"/>
                </a:lnTo>
                <a:lnTo>
                  <a:pt x="13" y="26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44" name="Freeform 688"/>
          <p:cNvSpPr>
            <a:spLocks/>
          </p:cNvSpPr>
          <p:nvPr/>
        </p:nvSpPr>
        <p:spPr bwMode="auto">
          <a:xfrm>
            <a:off x="8597900" y="4279900"/>
            <a:ext cx="53975" cy="41275"/>
          </a:xfrm>
          <a:custGeom>
            <a:avLst/>
            <a:gdLst>
              <a:gd name="T0" fmla="*/ 14 w 39"/>
              <a:gd name="T1" fmla="*/ 0 h 27"/>
              <a:gd name="T2" fmla="*/ 8 w 39"/>
              <a:gd name="T3" fmla="*/ 2 h 27"/>
              <a:gd name="T4" fmla="*/ 5 w 39"/>
              <a:gd name="T5" fmla="*/ 3 h 27"/>
              <a:gd name="T6" fmla="*/ 3 w 39"/>
              <a:gd name="T7" fmla="*/ 6 h 27"/>
              <a:gd name="T8" fmla="*/ 3 w 39"/>
              <a:gd name="T9" fmla="*/ 7 h 27"/>
              <a:gd name="T10" fmla="*/ 1 w 39"/>
              <a:gd name="T11" fmla="*/ 8 h 27"/>
              <a:gd name="T12" fmla="*/ 1 w 39"/>
              <a:gd name="T13" fmla="*/ 10 h 27"/>
              <a:gd name="T14" fmla="*/ 0 w 39"/>
              <a:gd name="T15" fmla="*/ 11 h 27"/>
              <a:gd name="T16" fmla="*/ 0 w 39"/>
              <a:gd name="T17" fmla="*/ 14 h 27"/>
              <a:gd name="T18" fmla="*/ 1 w 39"/>
              <a:gd name="T19" fmla="*/ 16 h 27"/>
              <a:gd name="T20" fmla="*/ 1 w 39"/>
              <a:gd name="T21" fmla="*/ 17 h 27"/>
              <a:gd name="T22" fmla="*/ 3 w 39"/>
              <a:gd name="T23" fmla="*/ 19 h 27"/>
              <a:gd name="T24" fmla="*/ 3 w 39"/>
              <a:gd name="T25" fmla="*/ 20 h 27"/>
              <a:gd name="T26" fmla="*/ 5 w 39"/>
              <a:gd name="T27" fmla="*/ 23 h 27"/>
              <a:gd name="T28" fmla="*/ 8 w 39"/>
              <a:gd name="T29" fmla="*/ 24 h 27"/>
              <a:gd name="T30" fmla="*/ 14 w 39"/>
              <a:gd name="T31" fmla="*/ 26 h 27"/>
              <a:gd name="T32" fmla="*/ 38 w 39"/>
              <a:gd name="T33" fmla="*/ 26 h 27"/>
              <a:gd name="T34" fmla="*/ 38 w 39"/>
              <a:gd name="T35" fmla="*/ 0 h 27"/>
              <a:gd name="T36" fmla="*/ 14 w 39"/>
              <a:gd name="T3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38" y="26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45" name="Freeform 689"/>
          <p:cNvSpPr>
            <a:spLocks/>
          </p:cNvSpPr>
          <p:nvPr/>
        </p:nvSpPr>
        <p:spPr bwMode="auto">
          <a:xfrm>
            <a:off x="8626475" y="4279900"/>
            <a:ext cx="25400" cy="41275"/>
          </a:xfrm>
          <a:custGeom>
            <a:avLst/>
            <a:gdLst>
              <a:gd name="T0" fmla="*/ 17 w 18"/>
              <a:gd name="T1" fmla="*/ 0 h 27"/>
              <a:gd name="T2" fmla="*/ 9 w 18"/>
              <a:gd name="T3" fmla="*/ 2 h 27"/>
              <a:gd name="T4" fmla="*/ 7 w 18"/>
              <a:gd name="T5" fmla="*/ 3 h 27"/>
              <a:gd name="T6" fmla="*/ 4 w 18"/>
              <a:gd name="T7" fmla="*/ 6 h 27"/>
              <a:gd name="T8" fmla="*/ 3 w 18"/>
              <a:gd name="T9" fmla="*/ 7 h 27"/>
              <a:gd name="T10" fmla="*/ 3 w 18"/>
              <a:gd name="T11" fmla="*/ 8 h 27"/>
              <a:gd name="T12" fmla="*/ 1 w 18"/>
              <a:gd name="T13" fmla="*/ 10 h 27"/>
              <a:gd name="T14" fmla="*/ 0 w 18"/>
              <a:gd name="T15" fmla="*/ 11 h 27"/>
              <a:gd name="T16" fmla="*/ 0 w 18"/>
              <a:gd name="T17" fmla="*/ 14 h 27"/>
              <a:gd name="T18" fmla="*/ 1 w 18"/>
              <a:gd name="T19" fmla="*/ 16 h 27"/>
              <a:gd name="T20" fmla="*/ 3 w 18"/>
              <a:gd name="T21" fmla="*/ 17 h 27"/>
              <a:gd name="T22" fmla="*/ 3 w 18"/>
              <a:gd name="T23" fmla="*/ 19 h 27"/>
              <a:gd name="T24" fmla="*/ 4 w 18"/>
              <a:gd name="T25" fmla="*/ 20 h 27"/>
              <a:gd name="T26" fmla="*/ 7 w 18"/>
              <a:gd name="T27" fmla="*/ 23 h 27"/>
              <a:gd name="T28" fmla="*/ 9 w 18"/>
              <a:gd name="T29" fmla="*/ 24 h 27"/>
              <a:gd name="T30" fmla="*/ 17 w 18"/>
              <a:gd name="T31" fmla="*/ 26 h 27"/>
              <a:gd name="T32" fmla="*/ 17 w 18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" h="27">
                <a:moveTo>
                  <a:pt x="17" y="0"/>
                </a:moveTo>
                <a:lnTo>
                  <a:pt x="9" y="2"/>
                </a:lnTo>
                <a:lnTo>
                  <a:pt x="7" y="3"/>
                </a:lnTo>
                <a:lnTo>
                  <a:pt x="4" y="6"/>
                </a:lnTo>
                <a:lnTo>
                  <a:pt x="3" y="7"/>
                </a:lnTo>
                <a:lnTo>
                  <a:pt x="3" y="8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7" y="23"/>
                </a:lnTo>
                <a:lnTo>
                  <a:pt x="9" y="24"/>
                </a:lnTo>
                <a:lnTo>
                  <a:pt x="17" y="26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46" name="Freeform 690"/>
          <p:cNvSpPr>
            <a:spLocks/>
          </p:cNvSpPr>
          <p:nvPr/>
        </p:nvSpPr>
        <p:spPr bwMode="auto">
          <a:xfrm>
            <a:off x="8626475" y="4279900"/>
            <a:ext cx="25400" cy="41275"/>
          </a:xfrm>
          <a:custGeom>
            <a:avLst/>
            <a:gdLst>
              <a:gd name="T0" fmla="*/ 17 w 18"/>
              <a:gd name="T1" fmla="*/ 0 h 27"/>
              <a:gd name="T2" fmla="*/ 9 w 18"/>
              <a:gd name="T3" fmla="*/ 2 h 27"/>
              <a:gd name="T4" fmla="*/ 7 w 18"/>
              <a:gd name="T5" fmla="*/ 3 h 27"/>
              <a:gd name="T6" fmla="*/ 4 w 18"/>
              <a:gd name="T7" fmla="*/ 6 h 27"/>
              <a:gd name="T8" fmla="*/ 3 w 18"/>
              <a:gd name="T9" fmla="*/ 7 h 27"/>
              <a:gd name="T10" fmla="*/ 3 w 18"/>
              <a:gd name="T11" fmla="*/ 8 h 27"/>
              <a:gd name="T12" fmla="*/ 1 w 18"/>
              <a:gd name="T13" fmla="*/ 10 h 27"/>
              <a:gd name="T14" fmla="*/ 0 w 18"/>
              <a:gd name="T15" fmla="*/ 11 h 27"/>
              <a:gd name="T16" fmla="*/ 0 w 18"/>
              <a:gd name="T17" fmla="*/ 14 h 27"/>
              <a:gd name="T18" fmla="*/ 1 w 18"/>
              <a:gd name="T19" fmla="*/ 16 h 27"/>
              <a:gd name="T20" fmla="*/ 3 w 18"/>
              <a:gd name="T21" fmla="*/ 17 h 27"/>
              <a:gd name="T22" fmla="*/ 3 w 18"/>
              <a:gd name="T23" fmla="*/ 19 h 27"/>
              <a:gd name="T24" fmla="*/ 4 w 18"/>
              <a:gd name="T25" fmla="*/ 20 h 27"/>
              <a:gd name="T26" fmla="*/ 7 w 18"/>
              <a:gd name="T27" fmla="*/ 23 h 27"/>
              <a:gd name="T28" fmla="*/ 9 w 18"/>
              <a:gd name="T29" fmla="*/ 24 h 27"/>
              <a:gd name="T30" fmla="*/ 17 w 18"/>
              <a:gd name="T31" fmla="*/ 26 h 27"/>
              <a:gd name="T32" fmla="*/ 17 w 18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" h="27">
                <a:moveTo>
                  <a:pt x="17" y="0"/>
                </a:moveTo>
                <a:lnTo>
                  <a:pt x="9" y="2"/>
                </a:lnTo>
                <a:lnTo>
                  <a:pt x="7" y="3"/>
                </a:lnTo>
                <a:lnTo>
                  <a:pt x="4" y="6"/>
                </a:lnTo>
                <a:lnTo>
                  <a:pt x="3" y="7"/>
                </a:lnTo>
                <a:lnTo>
                  <a:pt x="3" y="8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7" y="23"/>
                </a:lnTo>
                <a:lnTo>
                  <a:pt x="9" y="24"/>
                </a:lnTo>
                <a:lnTo>
                  <a:pt x="17" y="26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47" name="Freeform 691"/>
          <p:cNvSpPr>
            <a:spLocks/>
          </p:cNvSpPr>
          <p:nvPr/>
        </p:nvSpPr>
        <p:spPr bwMode="auto">
          <a:xfrm>
            <a:off x="8626475" y="4279900"/>
            <a:ext cx="25400" cy="41275"/>
          </a:xfrm>
          <a:custGeom>
            <a:avLst/>
            <a:gdLst>
              <a:gd name="T0" fmla="*/ 17 w 18"/>
              <a:gd name="T1" fmla="*/ 0 h 27"/>
              <a:gd name="T2" fmla="*/ 9 w 18"/>
              <a:gd name="T3" fmla="*/ 2 h 27"/>
              <a:gd name="T4" fmla="*/ 7 w 18"/>
              <a:gd name="T5" fmla="*/ 3 h 27"/>
              <a:gd name="T6" fmla="*/ 4 w 18"/>
              <a:gd name="T7" fmla="*/ 6 h 27"/>
              <a:gd name="T8" fmla="*/ 3 w 18"/>
              <a:gd name="T9" fmla="*/ 7 h 27"/>
              <a:gd name="T10" fmla="*/ 3 w 18"/>
              <a:gd name="T11" fmla="*/ 8 h 27"/>
              <a:gd name="T12" fmla="*/ 1 w 18"/>
              <a:gd name="T13" fmla="*/ 10 h 27"/>
              <a:gd name="T14" fmla="*/ 0 w 18"/>
              <a:gd name="T15" fmla="*/ 11 h 27"/>
              <a:gd name="T16" fmla="*/ 0 w 18"/>
              <a:gd name="T17" fmla="*/ 14 h 27"/>
              <a:gd name="T18" fmla="*/ 1 w 18"/>
              <a:gd name="T19" fmla="*/ 16 h 27"/>
              <a:gd name="T20" fmla="*/ 3 w 18"/>
              <a:gd name="T21" fmla="*/ 17 h 27"/>
              <a:gd name="T22" fmla="*/ 3 w 18"/>
              <a:gd name="T23" fmla="*/ 19 h 27"/>
              <a:gd name="T24" fmla="*/ 4 w 18"/>
              <a:gd name="T25" fmla="*/ 20 h 27"/>
              <a:gd name="T26" fmla="*/ 7 w 18"/>
              <a:gd name="T27" fmla="*/ 23 h 27"/>
              <a:gd name="T28" fmla="*/ 9 w 18"/>
              <a:gd name="T29" fmla="*/ 24 h 27"/>
              <a:gd name="T30" fmla="*/ 17 w 18"/>
              <a:gd name="T31" fmla="*/ 26 h 27"/>
              <a:gd name="T32" fmla="*/ 17 w 18"/>
              <a:gd name="T3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" h="27">
                <a:moveTo>
                  <a:pt x="17" y="0"/>
                </a:moveTo>
                <a:lnTo>
                  <a:pt x="9" y="2"/>
                </a:lnTo>
                <a:lnTo>
                  <a:pt x="7" y="3"/>
                </a:lnTo>
                <a:lnTo>
                  <a:pt x="4" y="6"/>
                </a:lnTo>
                <a:lnTo>
                  <a:pt x="3" y="7"/>
                </a:lnTo>
                <a:lnTo>
                  <a:pt x="3" y="8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7" y="23"/>
                </a:lnTo>
                <a:lnTo>
                  <a:pt x="9" y="24"/>
                </a:lnTo>
                <a:lnTo>
                  <a:pt x="17" y="26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48" name="Freeform 692"/>
          <p:cNvSpPr>
            <a:spLocks/>
          </p:cNvSpPr>
          <p:nvPr/>
        </p:nvSpPr>
        <p:spPr bwMode="auto">
          <a:xfrm>
            <a:off x="1062038" y="1725613"/>
            <a:ext cx="98425" cy="38100"/>
          </a:xfrm>
          <a:custGeom>
            <a:avLst/>
            <a:gdLst>
              <a:gd name="T0" fmla="*/ 0 w 71"/>
              <a:gd name="T1" fmla="*/ 0 h 25"/>
              <a:gd name="T2" fmla="*/ 70 w 71"/>
              <a:gd name="T3" fmla="*/ 0 h 25"/>
              <a:gd name="T4" fmla="*/ 70 w 71"/>
              <a:gd name="T5" fmla="*/ 24 h 25"/>
              <a:gd name="T6" fmla="*/ 0 w 71"/>
              <a:gd name="T7" fmla="*/ 24 h 25"/>
              <a:gd name="T8" fmla="*/ 0 w 71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" h="25">
                <a:moveTo>
                  <a:pt x="0" y="0"/>
                </a:moveTo>
                <a:lnTo>
                  <a:pt x="70" y="0"/>
                </a:lnTo>
                <a:lnTo>
                  <a:pt x="70" y="24"/>
                </a:lnTo>
                <a:lnTo>
                  <a:pt x="0" y="24"/>
                </a:lnTo>
                <a:lnTo>
                  <a:pt x="0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949" name="Freeform 693"/>
          <p:cNvSpPr>
            <a:spLocks/>
          </p:cNvSpPr>
          <p:nvPr/>
        </p:nvSpPr>
        <p:spPr bwMode="auto">
          <a:xfrm>
            <a:off x="1138238" y="1725613"/>
            <a:ext cx="36512" cy="38100"/>
          </a:xfrm>
          <a:custGeom>
            <a:avLst/>
            <a:gdLst>
              <a:gd name="T0" fmla="*/ 26 w 27"/>
              <a:gd name="T1" fmla="*/ 13 h 25"/>
              <a:gd name="T2" fmla="*/ 25 w 27"/>
              <a:gd name="T3" fmla="*/ 7 h 25"/>
              <a:gd name="T4" fmla="*/ 24 w 27"/>
              <a:gd name="T5" fmla="*/ 5 h 25"/>
              <a:gd name="T6" fmla="*/ 22 w 27"/>
              <a:gd name="T7" fmla="*/ 2 h 25"/>
              <a:gd name="T8" fmla="*/ 20 w 27"/>
              <a:gd name="T9" fmla="*/ 1 h 25"/>
              <a:gd name="T10" fmla="*/ 19 w 27"/>
              <a:gd name="T11" fmla="*/ 1 h 25"/>
              <a:gd name="T12" fmla="*/ 17 w 27"/>
              <a:gd name="T13" fmla="*/ 1 h 25"/>
              <a:gd name="T14" fmla="*/ 15 w 27"/>
              <a:gd name="T15" fmla="*/ 0 h 25"/>
              <a:gd name="T16" fmla="*/ 14 w 27"/>
              <a:gd name="T17" fmla="*/ 0 h 25"/>
              <a:gd name="T18" fmla="*/ 11 w 27"/>
              <a:gd name="T19" fmla="*/ 0 h 25"/>
              <a:gd name="T20" fmla="*/ 10 w 27"/>
              <a:gd name="T21" fmla="*/ 1 h 25"/>
              <a:gd name="T22" fmla="*/ 7 w 27"/>
              <a:gd name="T23" fmla="*/ 1 h 25"/>
              <a:gd name="T24" fmla="*/ 5 w 27"/>
              <a:gd name="T25" fmla="*/ 2 h 25"/>
              <a:gd name="T26" fmla="*/ 4 w 27"/>
              <a:gd name="T27" fmla="*/ 5 h 25"/>
              <a:gd name="T28" fmla="*/ 1 w 27"/>
              <a:gd name="T29" fmla="*/ 7 h 25"/>
              <a:gd name="T30" fmla="*/ 0 w 27"/>
              <a:gd name="T31" fmla="*/ 13 h 25"/>
              <a:gd name="T32" fmla="*/ 0 w 27"/>
              <a:gd name="T33" fmla="*/ 24 h 25"/>
              <a:gd name="T34" fmla="*/ 26 w 27"/>
              <a:gd name="T35" fmla="*/ 24 h 25"/>
              <a:gd name="T36" fmla="*/ 26 w 27"/>
              <a:gd name="T37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" h="25">
                <a:moveTo>
                  <a:pt x="26" y="13"/>
                </a:moveTo>
                <a:lnTo>
                  <a:pt x="25" y="7"/>
                </a:lnTo>
                <a:lnTo>
                  <a:pt x="24" y="5"/>
                </a:lnTo>
                <a:lnTo>
                  <a:pt x="22" y="2"/>
                </a:lnTo>
                <a:lnTo>
                  <a:pt x="20" y="1"/>
                </a:lnTo>
                <a:lnTo>
                  <a:pt x="19" y="1"/>
                </a:lnTo>
                <a:lnTo>
                  <a:pt x="17" y="1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7" y="1"/>
                </a:lnTo>
                <a:lnTo>
                  <a:pt x="5" y="2"/>
                </a:lnTo>
                <a:lnTo>
                  <a:pt x="4" y="5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6" y="24"/>
                </a:lnTo>
                <a:lnTo>
                  <a:pt x="26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950" name="Freeform 694"/>
          <p:cNvSpPr>
            <a:spLocks/>
          </p:cNvSpPr>
          <p:nvPr/>
        </p:nvSpPr>
        <p:spPr bwMode="auto">
          <a:xfrm>
            <a:off x="1138238" y="1743075"/>
            <a:ext cx="334962" cy="39688"/>
          </a:xfrm>
          <a:custGeom>
            <a:avLst/>
            <a:gdLst>
              <a:gd name="T0" fmla="*/ 14 w 245"/>
              <a:gd name="T1" fmla="*/ 0 h 25"/>
              <a:gd name="T2" fmla="*/ 8 w 245"/>
              <a:gd name="T3" fmla="*/ 2 h 25"/>
              <a:gd name="T4" fmla="*/ 4 w 245"/>
              <a:gd name="T5" fmla="*/ 3 h 25"/>
              <a:gd name="T6" fmla="*/ 3 w 245"/>
              <a:gd name="T7" fmla="*/ 4 h 25"/>
              <a:gd name="T8" fmla="*/ 1 w 245"/>
              <a:gd name="T9" fmla="*/ 7 h 25"/>
              <a:gd name="T10" fmla="*/ 1 w 245"/>
              <a:gd name="T11" fmla="*/ 8 h 25"/>
              <a:gd name="T12" fmla="*/ 0 w 245"/>
              <a:gd name="T13" fmla="*/ 9 h 25"/>
              <a:gd name="T14" fmla="*/ 0 w 245"/>
              <a:gd name="T15" fmla="*/ 10 h 25"/>
              <a:gd name="T16" fmla="*/ 0 w 245"/>
              <a:gd name="T17" fmla="*/ 12 h 25"/>
              <a:gd name="T18" fmla="*/ 0 w 245"/>
              <a:gd name="T19" fmla="*/ 13 h 25"/>
              <a:gd name="T20" fmla="*/ 0 w 245"/>
              <a:gd name="T21" fmla="*/ 15 h 25"/>
              <a:gd name="T22" fmla="*/ 1 w 245"/>
              <a:gd name="T23" fmla="*/ 16 h 25"/>
              <a:gd name="T24" fmla="*/ 1 w 245"/>
              <a:gd name="T25" fmla="*/ 19 h 25"/>
              <a:gd name="T26" fmla="*/ 3 w 245"/>
              <a:gd name="T27" fmla="*/ 20 h 25"/>
              <a:gd name="T28" fmla="*/ 4 w 245"/>
              <a:gd name="T29" fmla="*/ 22 h 25"/>
              <a:gd name="T30" fmla="*/ 8 w 245"/>
              <a:gd name="T31" fmla="*/ 23 h 25"/>
              <a:gd name="T32" fmla="*/ 14 w 245"/>
              <a:gd name="T33" fmla="*/ 24 h 25"/>
              <a:gd name="T34" fmla="*/ 244 w 245"/>
              <a:gd name="T35" fmla="*/ 24 h 25"/>
              <a:gd name="T36" fmla="*/ 244 w 245"/>
              <a:gd name="T37" fmla="*/ 0 h 25"/>
              <a:gd name="T38" fmla="*/ 14 w 245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5" h="25">
                <a:moveTo>
                  <a:pt x="14" y="0"/>
                </a:moveTo>
                <a:lnTo>
                  <a:pt x="8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8" y="23"/>
                </a:lnTo>
                <a:lnTo>
                  <a:pt x="14" y="24"/>
                </a:lnTo>
                <a:lnTo>
                  <a:pt x="244" y="24"/>
                </a:lnTo>
                <a:lnTo>
                  <a:pt x="244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951" name="Freeform 695"/>
          <p:cNvSpPr>
            <a:spLocks/>
          </p:cNvSpPr>
          <p:nvPr/>
        </p:nvSpPr>
        <p:spPr bwMode="auto">
          <a:xfrm>
            <a:off x="1454150" y="1743075"/>
            <a:ext cx="39688" cy="38100"/>
          </a:xfrm>
          <a:custGeom>
            <a:avLst/>
            <a:gdLst>
              <a:gd name="T0" fmla="*/ 28 w 29"/>
              <a:gd name="T1" fmla="*/ 12 h 24"/>
              <a:gd name="T2" fmla="*/ 25 w 29"/>
              <a:gd name="T3" fmla="*/ 7 h 24"/>
              <a:gd name="T4" fmla="*/ 24 w 29"/>
              <a:gd name="T5" fmla="*/ 4 h 24"/>
              <a:gd name="T6" fmla="*/ 23 w 29"/>
              <a:gd name="T7" fmla="*/ 2 h 24"/>
              <a:gd name="T8" fmla="*/ 20 w 29"/>
              <a:gd name="T9" fmla="*/ 2 h 24"/>
              <a:gd name="T10" fmla="*/ 19 w 29"/>
              <a:gd name="T11" fmla="*/ 1 h 24"/>
              <a:gd name="T12" fmla="*/ 17 w 29"/>
              <a:gd name="T13" fmla="*/ 1 h 24"/>
              <a:gd name="T14" fmla="*/ 15 w 29"/>
              <a:gd name="T15" fmla="*/ 0 h 24"/>
              <a:gd name="T16" fmla="*/ 13 w 29"/>
              <a:gd name="T17" fmla="*/ 0 h 24"/>
              <a:gd name="T18" fmla="*/ 10 w 29"/>
              <a:gd name="T19" fmla="*/ 1 h 24"/>
              <a:gd name="T20" fmla="*/ 9 w 29"/>
              <a:gd name="T21" fmla="*/ 1 h 24"/>
              <a:gd name="T22" fmla="*/ 6 w 29"/>
              <a:gd name="T23" fmla="*/ 2 h 24"/>
              <a:gd name="T24" fmla="*/ 5 w 29"/>
              <a:gd name="T25" fmla="*/ 2 h 24"/>
              <a:gd name="T26" fmla="*/ 3 w 29"/>
              <a:gd name="T27" fmla="*/ 4 h 24"/>
              <a:gd name="T28" fmla="*/ 1 w 29"/>
              <a:gd name="T29" fmla="*/ 7 h 24"/>
              <a:gd name="T30" fmla="*/ 0 w 29"/>
              <a:gd name="T31" fmla="*/ 12 h 24"/>
              <a:gd name="T32" fmla="*/ 0 w 29"/>
              <a:gd name="T33" fmla="*/ 23 h 24"/>
              <a:gd name="T34" fmla="*/ 28 w 29"/>
              <a:gd name="T35" fmla="*/ 23 h 24"/>
              <a:gd name="T36" fmla="*/ 28 w 29"/>
              <a:gd name="T3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" h="24">
                <a:moveTo>
                  <a:pt x="28" y="12"/>
                </a:moveTo>
                <a:lnTo>
                  <a:pt x="25" y="7"/>
                </a:lnTo>
                <a:lnTo>
                  <a:pt x="24" y="4"/>
                </a:lnTo>
                <a:lnTo>
                  <a:pt x="23" y="2"/>
                </a:lnTo>
                <a:lnTo>
                  <a:pt x="20" y="2"/>
                </a:lnTo>
                <a:lnTo>
                  <a:pt x="19" y="1"/>
                </a:lnTo>
                <a:lnTo>
                  <a:pt x="17" y="1"/>
                </a:lnTo>
                <a:lnTo>
                  <a:pt x="15" y="0"/>
                </a:lnTo>
                <a:lnTo>
                  <a:pt x="13" y="0"/>
                </a:lnTo>
                <a:lnTo>
                  <a:pt x="10" y="1"/>
                </a:lnTo>
                <a:lnTo>
                  <a:pt x="9" y="1"/>
                </a:lnTo>
                <a:lnTo>
                  <a:pt x="6" y="2"/>
                </a:lnTo>
                <a:lnTo>
                  <a:pt x="5" y="2"/>
                </a:lnTo>
                <a:lnTo>
                  <a:pt x="3" y="4"/>
                </a:lnTo>
                <a:lnTo>
                  <a:pt x="1" y="7"/>
                </a:lnTo>
                <a:lnTo>
                  <a:pt x="0" y="12"/>
                </a:lnTo>
                <a:lnTo>
                  <a:pt x="0" y="23"/>
                </a:lnTo>
                <a:lnTo>
                  <a:pt x="28" y="23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952" name="Freeform 696"/>
          <p:cNvSpPr>
            <a:spLocks/>
          </p:cNvSpPr>
          <p:nvPr/>
        </p:nvSpPr>
        <p:spPr bwMode="auto">
          <a:xfrm>
            <a:off x="1454150" y="1760538"/>
            <a:ext cx="114300" cy="38100"/>
          </a:xfrm>
          <a:custGeom>
            <a:avLst/>
            <a:gdLst>
              <a:gd name="T0" fmla="*/ 13 w 83"/>
              <a:gd name="T1" fmla="*/ 0 h 25"/>
              <a:gd name="T2" fmla="*/ 6 w 83"/>
              <a:gd name="T3" fmla="*/ 2 h 25"/>
              <a:gd name="T4" fmla="*/ 4 w 83"/>
              <a:gd name="T5" fmla="*/ 3 h 25"/>
              <a:gd name="T6" fmla="*/ 3 w 83"/>
              <a:gd name="T7" fmla="*/ 4 h 25"/>
              <a:gd name="T8" fmla="*/ 1 w 83"/>
              <a:gd name="T9" fmla="*/ 7 h 25"/>
              <a:gd name="T10" fmla="*/ 0 w 83"/>
              <a:gd name="T11" fmla="*/ 8 h 25"/>
              <a:gd name="T12" fmla="*/ 0 w 83"/>
              <a:gd name="T13" fmla="*/ 10 h 25"/>
              <a:gd name="T14" fmla="*/ 0 w 83"/>
              <a:gd name="T15" fmla="*/ 11 h 25"/>
              <a:gd name="T16" fmla="*/ 0 w 83"/>
              <a:gd name="T17" fmla="*/ 12 h 25"/>
              <a:gd name="T18" fmla="*/ 0 w 83"/>
              <a:gd name="T19" fmla="*/ 13 h 25"/>
              <a:gd name="T20" fmla="*/ 0 w 83"/>
              <a:gd name="T21" fmla="*/ 15 h 25"/>
              <a:gd name="T22" fmla="*/ 0 w 83"/>
              <a:gd name="T23" fmla="*/ 16 h 25"/>
              <a:gd name="T24" fmla="*/ 1 w 83"/>
              <a:gd name="T25" fmla="*/ 19 h 25"/>
              <a:gd name="T26" fmla="*/ 3 w 83"/>
              <a:gd name="T27" fmla="*/ 20 h 25"/>
              <a:gd name="T28" fmla="*/ 4 w 83"/>
              <a:gd name="T29" fmla="*/ 22 h 25"/>
              <a:gd name="T30" fmla="*/ 6 w 83"/>
              <a:gd name="T31" fmla="*/ 23 h 25"/>
              <a:gd name="T32" fmla="*/ 13 w 83"/>
              <a:gd name="T33" fmla="*/ 24 h 25"/>
              <a:gd name="T34" fmla="*/ 82 w 83"/>
              <a:gd name="T35" fmla="*/ 24 h 25"/>
              <a:gd name="T36" fmla="*/ 82 w 83"/>
              <a:gd name="T37" fmla="*/ 0 h 25"/>
              <a:gd name="T38" fmla="*/ 13 w 83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3" h="25">
                <a:moveTo>
                  <a:pt x="13" y="0"/>
                </a:moveTo>
                <a:lnTo>
                  <a:pt x="6" y="2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3" y="24"/>
                </a:lnTo>
                <a:lnTo>
                  <a:pt x="82" y="24"/>
                </a:lnTo>
                <a:lnTo>
                  <a:pt x="82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953" name="Freeform 697"/>
          <p:cNvSpPr>
            <a:spLocks/>
          </p:cNvSpPr>
          <p:nvPr/>
        </p:nvSpPr>
        <p:spPr bwMode="auto">
          <a:xfrm>
            <a:off x="1547813" y="1760538"/>
            <a:ext cx="39687" cy="57150"/>
          </a:xfrm>
          <a:custGeom>
            <a:avLst/>
            <a:gdLst>
              <a:gd name="T0" fmla="*/ 27 w 28"/>
              <a:gd name="T1" fmla="*/ 12 h 37"/>
              <a:gd name="T2" fmla="*/ 26 w 28"/>
              <a:gd name="T3" fmla="*/ 7 h 37"/>
              <a:gd name="T4" fmla="*/ 25 w 28"/>
              <a:gd name="T5" fmla="*/ 5 h 37"/>
              <a:gd name="T6" fmla="*/ 22 w 28"/>
              <a:gd name="T7" fmla="*/ 3 h 37"/>
              <a:gd name="T8" fmla="*/ 21 w 28"/>
              <a:gd name="T9" fmla="*/ 2 h 37"/>
              <a:gd name="T10" fmla="*/ 18 w 28"/>
              <a:gd name="T11" fmla="*/ 1 h 37"/>
              <a:gd name="T12" fmla="*/ 17 w 28"/>
              <a:gd name="T13" fmla="*/ 1 h 37"/>
              <a:gd name="T14" fmla="*/ 15 w 28"/>
              <a:gd name="T15" fmla="*/ 1 h 37"/>
              <a:gd name="T16" fmla="*/ 14 w 28"/>
              <a:gd name="T17" fmla="*/ 0 h 37"/>
              <a:gd name="T18" fmla="*/ 12 w 28"/>
              <a:gd name="T19" fmla="*/ 1 h 37"/>
              <a:gd name="T20" fmla="*/ 10 w 28"/>
              <a:gd name="T21" fmla="*/ 1 h 37"/>
              <a:gd name="T22" fmla="*/ 9 w 28"/>
              <a:gd name="T23" fmla="*/ 1 h 37"/>
              <a:gd name="T24" fmla="*/ 6 w 28"/>
              <a:gd name="T25" fmla="*/ 2 h 37"/>
              <a:gd name="T26" fmla="*/ 5 w 28"/>
              <a:gd name="T27" fmla="*/ 3 h 37"/>
              <a:gd name="T28" fmla="*/ 2 w 28"/>
              <a:gd name="T29" fmla="*/ 5 h 37"/>
              <a:gd name="T30" fmla="*/ 2 w 28"/>
              <a:gd name="T31" fmla="*/ 7 h 37"/>
              <a:gd name="T32" fmla="*/ 0 w 28"/>
              <a:gd name="T33" fmla="*/ 12 h 37"/>
              <a:gd name="T34" fmla="*/ 0 w 28"/>
              <a:gd name="T35" fmla="*/ 36 h 37"/>
              <a:gd name="T36" fmla="*/ 27 w 28"/>
              <a:gd name="T37" fmla="*/ 36 h 37"/>
              <a:gd name="T38" fmla="*/ 27 w 28"/>
              <a:gd name="T39" fmla="*/ 1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37">
                <a:moveTo>
                  <a:pt x="27" y="12"/>
                </a:moveTo>
                <a:lnTo>
                  <a:pt x="26" y="7"/>
                </a:lnTo>
                <a:lnTo>
                  <a:pt x="25" y="5"/>
                </a:lnTo>
                <a:lnTo>
                  <a:pt x="22" y="3"/>
                </a:lnTo>
                <a:lnTo>
                  <a:pt x="21" y="2"/>
                </a:lnTo>
                <a:lnTo>
                  <a:pt x="18" y="1"/>
                </a:lnTo>
                <a:lnTo>
                  <a:pt x="17" y="1"/>
                </a:lnTo>
                <a:lnTo>
                  <a:pt x="15" y="1"/>
                </a:lnTo>
                <a:lnTo>
                  <a:pt x="14" y="0"/>
                </a:lnTo>
                <a:lnTo>
                  <a:pt x="12" y="1"/>
                </a:lnTo>
                <a:lnTo>
                  <a:pt x="10" y="1"/>
                </a:lnTo>
                <a:lnTo>
                  <a:pt x="9" y="1"/>
                </a:lnTo>
                <a:lnTo>
                  <a:pt x="6" y="2"/>
                </a:lnTo>
                <a:lnTo>
                  <a:pt x="5" y="3"/>
                </a:lnTo>
                <a:lnTo>
                  <a:pt x="2" y="5"/>
                </a:lnTo>
                <a:lnTo>
                  <a:pt x="2" y="7"/>
                </a:lnTo>
                <a:lnTo>
                  <a:pt x="0" y="12"/>
                </a:lnTo>
                <a:lnTo>
                  <a:pt x="0" y="36"/>
                </a:lnTo>
                <a:lnTo>
                  <a:pt x="27" y="36"/>
                </a:lnTo>
                <a:lnTo>
                  <a:pt x="27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954" name="Freeform 698"/>
          <p:cNvSpPr>
            <a:spLocks/>
          </p:cNvSpPr>
          <p:nvPr/>
        </p:nvSpPr>
        <p:spPr bwMode="auto">
          <a:xfrm>
            <a:off x="1547813" y="1795463"/>
            <a:ext cx="119062" cy="41275"/>
          </a:xfrm>
          <a:custGeom>
            <a:avLst/>
            <a:gdLst>
              <a:gd name="T0" fmla="*/ 14 w 86"/>
              <a:gd name="T1" fmla="*/ 0 h 27"/>
              <a:gd name="T2" fmla="*/ 8 w 86"/>
              <a:gd name="T3" fmla="*/ 1 h 27"/>
              <a:gd name="T4" fmla="*/ 5 w 86"/>
              <a:gd name="T5" fmla="*/ 4 h 27"/>
              <a:gd name="T6" fmla="*/ 3 w 86"/>
              <a:gd name="T7" fmla="*/ 5 h 27"/>
              <a:gd name="T8" fmla="*/ 3 w 86"/>
              <a:gd name="T9" fmla="*/ 6 h 27"/>
              <a:gd name="T10" fmla="*/ 1 w 86"/>
              <a:gd name="T11" fmla="*/ 8 h 27"/>
              <a:gd name="T12" fmla="*/ 0 w 86"/>
              <a:gd name="T13" fmla="*/ 9 h 27"/>
              <a:gd name="T14" fmla="*/ 0 w 86"/>
              <a:gd name="T15" fmla="*/ 11 h 27"/>
              <a:gd name="T16" fmla="*/ 0 w 86"/>
              <a:gd name="T17" fmla="*/ 13 h 27"/>
              <a:gd name="T18" fmla="*/ 0 w 86"/>
              <a:gd name="T19" fmla="*/ 14 h 27"/>
              <a:gd name="T20" fmla="*/ 0 w 86"/>
              <a:gd name="T21" fmla="*/ 17 h 27"/>
              <a:gd name="T22" fmla="*/ 1 w 86"/>
              <a:gd name="T23" fmla="*/ 18 h 27"/>
              <a:gd name="T24" fmla="*/ 3 w 86"/>
              <a:gd name="T25" fmla="*/ 19 h 27"/>
              <a:gd name="T26" fmla="*/ 3 w 86"/>
              <a:gd name="T27" fmla="*/ 20 h 27"/>
              <a:gd name="T28" fmla="*/ 5 w 86"/>
              <a:gd name="T29" fmla="*/ 22 h 27"/>
              <a:gd name="T30" fmla="*/ 8 w 86"/>
              <a:gd name="T31" fmla="*/ 24 h 27"/>
              <a:gd name="T32" fmla="*/ 14 w 86"/>
              <a:gd name="T33" fmla="*/ 26 h 27"/>
              <a:gd name="T34" fmla="*/ 85 w 86"/>
              <a:gd name="T35" fmla="*/ 26 h 27"/>
              <a:gd name="T36" fmla="*/ 85 w 86"/>
              <a:gd name="T37" fmla="*/ 0 h 27"/>
              <a:gd name="T38" fmla="*/ 14 w 86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6" h="27">
                <a:moveTo>
                  <a:pt x="14" y="0"/>
                </a:moveTo>
                <a:lnTo>
                  <a:pt x="8" y="1"/>
                </a:lnTo>
                <a:lnTo>
                  <a:pt x="5" y="4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7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2"/>
                </a:lnTo>
                <a:lnTo>
                  <a:pt x="8" y="24"/>
                </a:lnTo>
                <a:lnTo>
                  <a:pt x="14" y="26"/>
                </a:lnTo>
                <a:lnTo>
                  <a:pt x="85" y="26"/>
                </a:lnTo>
                <a:lnTo>
                  <a:pt x="85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955" name="Freeform 699"/>
          <p:cNvSpPr>
            <a:spLocks/>
          </p:cNvSpPr>
          <p:nvPr/>
        </p:nvSpPr>
        <p:spPr bwMode="auto">
          <a:xfrm>
            <a:off x="1641475" y="1795463"/>
            <a:ext cx="41275" cy="76200"/>
          </a:xfrm>
          <a:custGeom>
            <a:avLst/>
            <a:gdLst>
              <a:gd name="T0" fmla="*/ 30 w 31"/>
              <a:gd name="T1" fmla="*/ 13 h 49"/>
              <a:gd name="T2" fmla="*/ 27 w 31"/>
              <a:gd name="T3" fmla="*/ 7 h 49"/>
              <a:gd name="T4" fmla="*/ 26 w 31"/>
              <a:gd name="T5" fmla="*/ 5 h 49"/>
              <a:gd name="T6" fmla="*/ 23 w 31"/>
              <a:gd name="T7" fmla="*/ 2 h 49"/>
              <a:gd name="T8" fmla="*/ 22 w 31"/>
              <a:gd name="T9" fmla="*/ 1 h 49"/>
              <a:gd name="T10" fmla="*/ 20 w 31"/>
              <a:gd name="T11" fmla="*/ 1 h 49"/>
              <a:gd name="T12" fmla="*/ 18 w 31"/>
              <a:gd name="T13" fmla="*/ 0 h 49"/>
              <a:gd name="T14" fmla="*/ 16 w 31"/>
              <a:gd name="T15" fmla="*/ 0 h 49"/>
              <a:gd name="T16" fmla="*/ 13 w 31"/>
              <a:gd name="T17" fmla="*/ 0 h 49"/>
              <a:gd name="T18" fmla="*/ 12 w 31"/>
              <a:gd name="T19" fmla="*/ 0 h 49"/>
              <a:gd name="T20" fmla="*/ 9 w 31"/>
              <a:gd name="T21" fmla="*/ 1 h 49"/>
              <a:gd name="T22" fmla="*/ 8 w 31"/>
              <a:gd name="T23" fmla="*/ 1 h 49"/>
              <a:gd name="T24" fmla="*/ 7 w 31"/>
              <a:gd name="T25" fmla="*/ 2 h 49"/>
              <a:gd name="T26" fmla="*/ 4 w 31"/>
              <a:gd name="T27" fmla="*/ 5 h 49"/>
              <a:gd name="T28" fmla="*/ 3 w 31"/>
              <a:gd name="T29" fmla="*/ 7 h 49"/>
              <a:gd name="T30" fmla="*/ 0 w 31"/>
              <a:gd name="T31" fmla="*/ 13 h 49"/>
              <a:gd name="T32" fmla="*/ 0 w 31"/>
              <a:gd name="T33" fmla="*/ 48 h 49"/>
              <a:gd name="T34" fmla="*/ 30 w 31"/>
              <a:gd name="T35" fmla="*/ 48 h 49"/>
              <a:gd name="T36" fmla="*/ 30 w 31"/>
              <a:gd name="T37" fmla="*/ 13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" h="49">
                <a:moveTo>
                  <a:pt x="30" y="13"/>
                </a:moveTo>
                <a:lnTo>
                  <a:pt x="27" y="7"/>
                </a:lnTo>
                <a:lnTo>
                  <a:pt x="26" y="5"/>
                </a:lnTo>
                <a:lnTo>
                  <a:pt x="23" y="2"/>
                </a:lnTo>
                <a:lnTo>
                  <a:pt x="22" y="1"/>
                </a:lnTo>
                <a:lnTo>
                  <a:pt x="20" y="1"/>
                </a:lnTo>
                <a:lnTo>
                  <a:pt x="18" y="0"/>
                </a:lnTo>
                <a:lnTo>
                  <a:pt x="16" y="0"/>
                </a:lnTo>
                <a:lnTo>
                  <a:pt x="13" y="0"/>
                </a:lnTo>
                <a:lnTo>
                  <a:pt x="12" y="0"/>
                </a:lnTo>
                <a:lnTo>
                  <a:pt x="9" y="1"/>
                </a:lnTo>
                <a:lnTo>
                  <a:pt x="8" y="1"/>
                </a:lnTo>
                <a:lnTo>
                  <a:pt x="7" y="2"/>
                </a:lnTo>
                <a:lnTo>
                  <a:pt x="4" y="5"/>
                </a:lnTo>
                <a:lnTo>
                  <a:pt x="3" y="7"/>
                </a:lnTo>
                <a:lnTo>
                  <a:pt x="0" y="13"/>
                </a:lnTo>
                <a:lnTo>
                  <a:pt x="0" y="48"/>
                </a:lnTo>
                <a:lnTo>
                  <a:pt x="30" y="48"/>
                </a:lnTo>
                <a:lnTo>
                  <a:pt x="30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956" name="Freeform 700"/>
          <p:cNvSpPr>
            <a:spLocks/>
          </p:cNvSpPr>
          <p:nvPr/>
        </p:nvSpPr>
        <p:spPr bwMode="auto">
          <a:xfrm>
            <a:off x="1641475" y="1849438"/>
            <a:ext cx="117475" cy="39687"/>
          </a:xfrm>
          <a:custGeom>
            <a:avLst/>
            <a:gdLst>
              <a:gd name="T0" fmla="*/ 15 w 86"/>
              <a:gd name="T1" fmla="*/ 0 h 26"/>
              <a:gd name="T2" fmla="*/ 8 w 86"/>
              <a:gd name="T3" fmla="*/ 2 h 26"/>
              <a:gd name="T4" fmla="*/ 5 w 86"/>
              <a:gd name="T5" fmla="*/ 3 h 26"/>
              <a:gd name="T6" fmla="*/ 4 w 86"/>
              <a:gd name="T7" fmla="*/ 5 h 26"/>
              <a:gd name="T8" fmla="*/ 3 w 86"/>
              <a:gd name="T9" fmla="*/ 7 h 26"/>
              <a:gd name="T10" fmla="*/ 1 w 86"/>
              <a:gd name="T11" fmla="*/ 8 h 26"/>
              <a:gd name="T12" fmla="*/ 1 w 86"/>
              <a:gd name="T13" fmla="*/ 10 h 26"/>
              <a:gd name="T14" fmla="*/ 0 w 86"/>
              <a:gd name="T15" fmla="*/ 11 h 26"/>
              <a:gd name="T16" fmla="*/ 0 w 86"/>
              <a:gd name="T17" fmla="*/ 13 h 26"/>
              <a:gd name="T18" fmla="*/ 0 w 86"/>
              <a:gd name="T19" fmla="*/ 14 h 26"/>
              <a:gd name="T20" fmla="*/ 1 w 86"/>
              <a:gd name="T21" fmla="*/ 15 h 26"/>
              <a:gd name="T22" fmla="*/ 1 w 86"/>
              <a:gd name="T23" fmla="*/ 16 h 26"/>
              <a:gd name="T24" fmla="*/ 3 w 86"/>
              <a:gd name="T25" fmla="*/ 18 h 26"/>
              <a:gd name="T26" fmla="*/ 4 w 86"/>
              <a:gd name="T27" fmla="*/ 20 h 26"/>
              <a:gd name="T28" fmla="*/ 5 w 86"/>
              <a:gd name="T29" fmla="*/ 22 h 26"/>
              <a:gd name="T30" fmla="*/ 8 w 86"/>
              <a:gd name="T31" fmla="*/ 23 h 26"/>
              <a:gd name="T32" fmla="*/ 15 w 86"/>
              <a:gd name="T33" fmla="*/ 25 h 26"/>
              <a:gd name="T34" fmla="*/ 85 w 86"/>
              <a:gd name="T35" fmla="*/ 25 h 26"/>
              <a:gd name="T36" fmla="*/ 85 w 86"/>
              <a:gd name="T37" fmla="*/ 0 h 26"/>
              <a:gd name="T38" fmla="*/ 15 w 86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85" y="25"/>
                </a:lnTo>
                <a:lnTo>
                  <a:pt x="85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957" name="Freeform 701"/>
          <p:cNvSpPr>
            <a:spLocks/>
          </p:cNvSpPr>
          <p:nvPr/>
        </p:nvSpPr>
        <p:spPr bwMode="auto">
          <a:xfrm>
            <a:off x="1739900" y="1849438"/>
            <a:ext cx="38100" cy="38100"/>
          </a:xfrm>
          <a:custGeom>
            <a:avLst/>
            <a:gdLst>
              <a:gd name="T0" fmla="*/ 27 w 28"/>
              <a:gd name="T1" fmla="*/ 13 h 25"/>
              <a:gd name="T2" fmla="*/ 25 w 28"/>
              <a:gd name="T3" fmla="*/ 7 h 25"/>
              <a:gd name="T4" fmla="*/ 23 w 28"/>
              <a:gd name="T5" fmla="*/ 4 h 25"/>
              <a:gd name="T6" fmla="*/ 21 w 28"/>
              <a:gd name="T7" fmla="*/ 3 h 25"/>
              <a:gd name="T8" fmla="*/ 20 w 28"/>
              <a:gd name="T9" fmla="*/ 2 h 25"/>
              <a:gd name="T10" fmla="*/ 18 w 28"/>
              <a:gd name="T11" fmla="*/ 1 h 25"/>
              <a:gd name="T12" fmla="*/ 17 w 28"/>
              <a:gd name="T13" fmla="*/ 1 h 25"/>
              <a:gd name="T14" fmla="*/ 15 w 28"/>
              <a:gd name="T15" fmla="*/ 0 h 25"/>
              <a:gd name="T16" fmla="*/ 14 w 28"/>
              <a:gd name="T17" fmla="*/ 0 h 25"/>
              <a:gd name="T18" fmla="*/ 11 w 28"/>
              <a:gd name="T19" fmla="*/ 0 h 25"/>
              <a:gd name="T20" fmla="*/ 10 w 28"/>
              <a:gd name="T21" fmla="*/ 1 h 25"/>
              <a:gd name="T22" fmla="*/ 7 w 28"/>
              <a:gd name="T23" fmla="*/ 1 h 25"/>
              <a:gd name="T24" fmla="*/ 6 w 28"/>
              <a:gd name="T25" fmla="*/ 2 h 25"/>
              <a:gd name="T26" fmla="*/ 5 w 28"/>
              <a:gd name="T27" fmla="*/ 3 h 25"/>
              <a:gd name="T28" fmla="*/ 4 w 28"/>
              <a:gd name="T29" fmla="*/ 4 h 25"/>
              <a:gd name="T30" fmla="*/ 1 w 28"/>
              <a:gd name="T31" fmla="*/ 7 h 25"/>
              <a:gd name="T32" fmla="*/ 0 w 28"/>
              <a:gd name="T33" fmla="*/ 13 h 25"/>
              <a:gd name="T34" fmla="*/ 0 w 28"/>
              <a:gd name="T35" fmla="*/ 24 h 25"/>
              <a:gd name="T36" fmla="*/ 27 w 28"/>
              <a:gd name="T37" fmla="*/ 24 h 25"/>
              <a:gd name="T38" fmla="*/ 27 w 28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5">
                <a:moveTo>
                  <a:pt x="27" y="13"/>
                </a:moveTo>
                <a:lnTo>
                  <a:pt x="25" y="7"/>
                </a:lnTo>
                <a:lnTo>
                  <a:pt x="23" y="4"/>
                </a:lnTo>
                <a:lnTo>
                  <a:pt x="21" y="3"/>
                </a:lnTo>
                <a:lnTo>
                  <a:pt x="20" y="2"/>
                </a:lnTo>
                <a:lnTo>
                  <a:pt x="18" y="1"/>
                </a:lnTo>
                <a:lnTo>
                  <a:pt x="17" y="1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7" y="1"/>
                </a:lnTo>
                <a:lnTo>
                  <a:pt x="6" y="2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7" y="24"/>
                </a:lnTo>
                <a:lnTo>
                  <a:pt x="27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958" name="Freeform 702"/>
          <p:cNvSpPr>
            <a:spLocks/>
          </p:cNvSpPr>
          <p:nvPr/>
        </p:nvSpPr>
        <p:spPr bwMode="auto">
          <a:xfrm>
            <a:off x="1739900" y="1866900"/>
            <a:ext cx="271463" cy="41275"/>
          </a:xfrm>
          <a:custGeom>
            <a:avLst/>
            <a:gdLst>
              <a:gd name="T0" fmla="*/ 14 w 198"/>
              <a:gd name="T1" fmla="*/ 0 h 27"/>
              <a:gd name="T2" fmla="*/ 8 w 198"/>
              <a:gd name="T3" fmla="*/ 2 h 27"/>
              <a:gd name="T4" fmla="*/ 5 w 198"/>
              <a:gd name="T5" fmla="*/ 3 h 27"/>
              <a:gd name="T6" fmla="*/ 3 w 198"/>
              <a:gd name="T7" fmla="*/ 6 h 27"/>
              <a:gd name="T8" fmla="*/ 1 w 198"/>
              <a:gd name="T9" fmla="*/ 7 h 27"/>
              <a:gd name="T10" fmla="*/ 1 w 198"/>
              <a:gd name="T11" fmla="*/ 9 h 27"/>
              <a:gd name="T12" fmla="*/ 0 w 198"/>
              <a:gd name="T13" fmla="*/ 10 h 27"/>
              <a:gd name="T14" fmla="*/ 0 w 198"/>
              <a:gd name="T15" fmla="*/ 11 h 27"/>
              <a:gd name="T16" fmla="*/ 0 w 198"/>
              <a:gd name="T17" fmla="*/ 14 h 27"/>
              <a:gd name="T18" fmla="*/ 0 w 198"/>
              <a:gd name="T19" fmla="*/ 15 h 27"/>
              <a:gd name="T20" fmla="*/ 0 w 198"/>
              <a:gd name="T21" fmla="*/ 17 h 27"/>
              <a:gd name="T22" fmla="*/ 1 w 198"/>
              <a:gd name="T23" fmla="*/ 17 h 27"/>
              <a:gd name="T24" fmla="*/ 1 w 198"/>
              <a:gd name="T25" fmla="*/ 19 h 27"/>
              <a:gd name="T26" fmla="*/ 3 w 198"/>
              <a:gd name="T27" fmla="*/ 20 h 27"/>
              <a:gd name="T28" fmla="*/ 5 w 198"/>
              <a:gd name="T29" fmla="*/ 23 h 27"/>
              <a:gd name="T30" fmla="*/ 8 w 198"/>
              <a:gd name="T31" fmla="*/ 24 h 27"/>
              <a:gd name="T32" fmla="*/ 14 w 198"/>
              <a:gd name="T33" fmla="*/ 26 h 27"/>
              <a:gd name="T34" fmla="*/ 197 w 198"/>
              <a:gd name="T35" fmla="*/ 26 h 27"/>
              <a:gd name="T36" fmla="*/ 197 w 198"/>
              <a:gd name="T37" fmla="*/ 0 h 27"/>
              <a:gd name="T38" fmla="*/ 14 w 198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98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197" y="26"/>
                </a:lnTo>
                <a:lnTo>
                  <a:pt x="19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959" name="Freeform 703"/>
          <p:cNvSpPr>
            <a:spLocks/>
          </p:cNvSpPr>
          <p:nvPr/>
        </p:nvSpPr>
        <p:spPr bwMode="auto">
          <a:xfrm>
            <a:off x="1990725" y="1866900"/>
            <a:ext cx="39688" cy="39688"/>
          </a:xfrm>
          <a:custGeom>
            <a:avLst/>
            <a:gdLst>
              <a:gd name="T0" fmla="*/ 28 w 29"/>
              <a:gd name="T1" fmla="*/ 14 h 26"/>
              <a:gd name="T2" fmla="*/ 27 w 29"/>
              <a:gd name="T3" fmla="*/ 7 h 26"/>
              <a:gd name="T4" fmla="*/ 25 w 29"/>
              <a:gd name="T5" fmla="*/ 6 h 26"/>
              <a:gd name="T6" fmla="*/ 24 w 29"/>
              <a:gd name="T7" fmla="*/ 3 h 26"/>
              <a:gd name="T8" fmla="*/ 21 w 29"/>
              <a:gd name="T9" fmla="*/ 2 h 26"/>
              <a:gd name="T10" fmla="*/ 20 w 29"/>
              <a:gd name="T11" fmla="*/ 2 h 26"/>
              <a:gd name="T12" fmla="*/ 17 w 29"/>
              <a:gd name="T13" fmla="*/ 1 h 26"/>
              <a:gd name="T14" fmla="*/ 16 w 29"/>
              <a:gd name="T15" fmla="*/ 0 h 26"/>
              <a:gd name="T16" fmla="*/ 13 w 29"/>
              <a:gd name="T17" fmla="*/ 0 h 26"/>
              <a:gd name="T18" fmla="*/ 12 w 29"/>
              <a:gd name="T19" fmla="*/ 0 h 26"/>
              <a:gd name="T20" fmla="*/ 11 w 29"/>
              <a:gd name="T21" fmla="*/ 1 h 26"/>
              <a:gd name="T22" fmla="*/ 8 w 29"/>
              <a:gd name="T23" fmla="*/ 2 h 26"/>
              <a:gd name="T24" fmla="*/ 7 w 29"/>
              <a:gd name="T25" fmla="*/ 2 h 26"/>
              <a:gd name="T26" fmla="*/ 4 w 29"/>
              <a:gd name="T27" fmla="*/ 3 h 26"/>
              <a:gd name="T28" fmla="*/ 3 w 29"/>
              <a:gd name="T29" fmla="*/ 6 h 26"/>
              <a:gd name="T30" fmla="*/ 1 w 29"/>
              <a:gd name="T31" fmla="*/ 7 h 26"/>
              <a:gd name="T32" fmla="*/ 0 w 29"/>
              <a:gd name="T33" fmla="*/ 14 h 26"/>
              <a:gd name="T34" fmla="*/ 0 w 29"/>
              <a:gd name="T35" fmla="*/ 25 h 26"/>
              <a:gd name="T36" fmla="*/ 28 w 29"/>
              <a:gd name="T37" fmla="*/ 25 h 26"/>
              <a:gd name="T38" fmla="*/ 28 w 29"/>
              <a:gd name="T39" fmla="*/ 1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6">
                <a:moveTo>
                  <a:pt x="28" y="14"/>
                </a:moveTo>
                <a:lnTo>
                  <a:pt x="27" y="7"/>
                </a:lnTo>
                <a:lnTo>
                  <a:pt x="25" y="6"/>
                </a:lnTo>
                <a:lnTo>
                  <a:pt x="24" y="3"/>
                </a:lnTo>
                <a:lnTo>
                  <a:pt x="21" y="2"/>
                </a:lnTo>
                <a:lnTo>
                  <a:pt x="20" y="2"/>
                </a:lnTo>
                <a:lnTo>
                  <a:pt x="17" y="1"/>
                </a:lnTo>
                <a:lnTo>
                  <a:pt x="16" y="0"/>
                </a:lnTo>
                <a:lnTo>
                  <a:pt x="13" y="0"/>
                </a:lnTo>
                <a:lnTo>
                  <a:pt x="12" y="0"/>
                </a:lnTo>
                <a:lnTo>
                  <a:pt x="11" y="1"/>
                </a:lnTo>
                <a:lnTo>
                  <a:pt x="8" y="2"/>
                </a:ln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14"/>
                </a:lnTo>
                <a:lnTo>
                  <a:pt x="0" y="25"/>
                </a:lnTo>
                <a:lnTo>
                  <a:pt x="28" y="25"/>
                </a:lnTo>
                <a:lnTo>
                  <a:pt x="28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60" name="Freeform 704"/>
          <p:cNvSpPr>
            <a:spLocks/>
          </p:cNvSpPr>
          <p:nvPr/>
        </p:nvSpPr>
        <p:spPr bwMode="auto">
          <a:xfrm>
            <a:off x="1990725" y="1882775"/>
            <a:ext cx="50800" cy="42863"/>
          </a:xfrm>
          <a:custGeom>
            <a:avLst/>
            <a:gdLst>
              <a:gd name="T0" fmla="*/ 13 w 37"/>
              <a:gd name="T1" fmla="*/ 0 h 27"/>
              <a:gd name="T2" fmla="*/ 6 w 37"/>
              <a:gd name="T3" fmla="*/ 2 h 27"/>
              <a:gd name="T4" fmla="*/ 4 w 37"/>
              <a:gd name="T5" fmla="*/ 3 h 27"/>
              <a:gd name="T6" fmla="*/ 3 w 37"/>
              <a:gd name="T7" fmla="*/ 6 h 27"/>
              <a:gd name="T8" fmla="*/ 1 w 37"/>
              <a:gd name="T9" fmla="*/ 7 h 27"/>
              <a:gd name="T10" fmla="*/ 0 w 37"/>
              <a:gd name="T11" fmla="*/ 9 h 27"/>
              <a:gd name="T12" fmla="*/ 0 w 37"/>
              <a:gd name="T13" fmla="*/ 10 h 27"/>
              <a:gd name="T14" fmla="*/ 0 w 37"/>
              <a:gd name="T15" fmla="*/ 12 h 27"/>
              <a:gd name="T16" fmla="*/ 0 w 37"/>
              <a:gd name="T17" fmla="*/ 14 h 27"/>
              <a:gd name="T18" fmla="*/ 0 w 37"/>
              <a:gd name="T19" fmla="*/ 15 h 27"/>
              <a:gd name="T20" fmla="*/ 0 w 37"/>
              <a:gd name="T21" fmla="*/ 17 h 27"/>
              <a:gd name="T22" fmla="*/ 0 w 37"/>
              <a:gd name="T23" fmla="*/ 18 h 27"/>
              <a:gd name="T24" fmla="*/ 1 w 37"/>
              <a:gd name="T25" fmla="*/ 20 h 27"/>
              <a:gd name="T26" fmla="*/ 3 w 37"/>
              <a:gd name="T27" fmla="*/ 20 h 27"/>
              <a:gd name="T28" fmla="*/ 4 w 37"/>
              <a:gd name="T29" fmla="*/ 23 h 27"/>
              <a:gd name="T30" fmla="*/ 6 w 37"/>
              <a:gd name="T31" fmla="*/ 24 h 27"/>
              <a:gd name="T32" fmla="*/ 13 w 37"/>
              <a:gd name="T33" fmla="*/ 26 h 27"/>
              <a:gd name="T34" fmla="*/ 36 w 37"/>
              <a:gd name="T35" fmla="*/ 26 h 27"/>
              <a:gd name="T36" fmla="*/ 36 w 37"/>
              <a:gd name="T37" fmla="*/ 0 h 27"/>
              <a:gd name="T38" fmla="*/ 13 w 37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7">
                <a:moveTo>
                  <a:pt x="13" y="0"/>
                </a:moveTo>
                <a:lnTo>
                  <a:pt x="6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0" y="18"/>
                </a:lnTo>
                <a:lnTo>
                  <a:pt x="1" y="20"/>
                </a:lnTo>
                <a:lnTo>
                  <a:pt x="3" y="20"/>
                </a:lnTo>
                <a:lnTo>
                  <a:pt x="4" y="23"/>
                </a:lnTo>
                <a:lnTo>
                  <a:pt x="6" y="24"/>
                </a:lnTo>
                <a:lnTo>
                  <a:pt x="13" y="26"/>
                </a:lnTo>
                <a:lnTo>
                  <a:pt x="36" y="26"/>
                </a:lnTo>
                <a:lnTo>
                  <a:pt x="36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61" name="Freeform 705"/>
          <p:cNvSpPr>
            <a:spLocks/>
          </p:cNvSpPr>
          <p:nvPr/>
        </p:nvSpPr>
        <p:spPr bwMode="auto">
          <a:xfrm>
            <a:off x="2022475" y="1882775"/>
            <a:ext cx="38100" cy="58738"/>
          </a:xfrm>
          <a:custGeom>
            <a:avLst/>
            <a:gdLst>
              <a:gd name="T0" fmla="*/ 27 w 28"/>
              <a:gd name="T1" fmla="*/ 14 h 38"/>
              <a:gd name="T2" fmla="*/ 26 w 28"/>
              <a:gd name="T3" fmla="*/ 7 h 38"/>
              <a:gd name="T4" fmla="*/ 24 w 28"/>
              <a:gd name="T5" fmla="*/ 6 h 38"/>
              <a:gd name="T6" fmla="*/ 23 w 28"/>
              <a:gd name="T7" fmla="*/ 3 h 38"/>
              <a:gd name="T8" fmla="*/ 21 w 28"/>
              <a:gd name="T9" fmla="*/ 2 h 38"/>
              <a:gd name="T10" fmla="*/ 19 w 28"/>
              <a:gd name="T11" fmla="*/ 2 h 38"/>
              <a:gd name="T12" fmla="*/ 17 w 28"/>
              <a:gd name="T13" fmla="*/ 1 h 38"/>
              <a:gd name="T14" fmla="*/ 15 w 28"/>
              <a:gd name="T15" fmla="*/ 1 h 38"/>
              <a:gd name="T16" fmla="*/ 13 w 28"/>
              <a:gd name="T17" fmla="*/ 0 h 38"/>
              <a:gd name="T18" fmla="*/ 12 w 28"/>
              <a:gd name="T19" fmla="*/ 1 h 38"/>
              <a:gd name="T20" fmla="*/ 10 w 28"/>
              <a:gd name="T21" fmla="*/ 1 h 38"/>
              <a:gd name="T22" fmla="*/ 9 w 28"/>
              <a:gd name="T23" fmla="*/ 2 h 38"/>
              <a:gd name="T24" fmla="*/ 6 w 28"/>
              <a:gd name="T25" fmla="*/ 2 h 38"/>
              <a:gd name="T26" fmla="*/ 5 w 28"/>
              <a:gd name="T27" fmla="*/ 3 h 38"/>
              <a:gd name="T28" fmla="*/ 3 w 28"/>
              <a:gd name="T29" fmla="*/ 6 h 38"/>
              <a:gd name="T30" fmla="*/ 1 w 28"/>
              <a:gd name="T31" fmla="*/ 7 h 38"/>
              <a:gd name="T32" fmla="*/ 0 w 28"/>
              <a:gd name="T33" fmla="*/ 14 h 38"/>
              <a:gd name="T34" fmla="*/ 0 w 28"/>
              <a:gd name="T35" fmla="*/ 37 h 38"/>
              <a:gd name="T36" fmla="*/ 27 w 28"/>
              <a:gd name="T37" fmla="*/ 37 h 38"/>
              <a:gd name="T38" fmla="*/ 27 w 28"/>
              <a:gd name="T39" fmla="*/ 14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38">
                <a:moveTo>
                  <a:pt x="27" y="14"/>
                </a:moveTo>
                <a:lnTo>
                  <a:pt x="26" y="7"/>
                </a:lnTo>
                <a:lnTo>
                  <a:pt x="24" y="6"/>
                </a:lnTo>
                <a:lnTo>
                  <a:pt x="23" y="3"/>
                </a:lnTo>
                <a:lnTo>
                  <a:pt x="21" y="2"/>
                </a:lnTo>
                <a:lnTo>
                  <a:pt x="19" y="2"/>
                </a:lnTo>
                <a:lnTo>
                  <a:pt x="17" y="1"/>
                </a:lnTo>
                <a:lnTo>
                  <a:pt x="15" y="1"/>
                </a:lnTo>
                <a:lnTo>
                  <a:pt x="13" y="0"/>
                </a:lnTo>
                <a:lnTo>
                  <a:pt x="12" y="1"/>
                </a:lnTo>
                <a:lnTo>
                  <a:pt x="10" y="1"/>
                </a:lnTo>
                <a:lnTo>
                  <a:pt x="9" y="2"/>
                </a:lnTo>
                <a:lnTo>
                  <a:pt x="6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0" y="14"/>
                </a:lnTo>
                <a:lnTo>
                  <a:pt x="0" y="37"/>
                </a:lnTo>
                <a:lnTo>
                  <a:pt x="27" y="37"/>
                </a:lnTo>
                <a:lnTo>
                  <a:pt x="27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62" name="Freeform 706"/>
          <p:cNvSpPr>
            <a:spLocks/>
          </p:cNvSpPr>
          <p:nvPr/>
        </p:nvSpPr>
        <p:spPr bwMode="auto">
          <a:xfrm>
            <a:off x="2022475" y="1920875"/>
            <a:ext cx="84138" cy="39688"/>
          </a:xfrm>
          <a:custGeom>
            <a:avLst/>
            <a:gdLst>
              <a:gd name="T0" fmla="*/ 13 w 62"/>
              <a:gd name="T1" fmla="*/ 0 h 26"/>
              <a:gd name="T2" fmla="*/ 6 w 62"/>
              <a:gd name="T3" fmla="*/ 2 h 26"/>
              <a:gd name="T4" fmla="*/ 4 w 62"/>
              <a:gd name="T5" fmla="*/ 3 h 26"/>
              <a:gd name="T6" fmla="*/ 3 w 62"/>
              <a:gd name="T7" fmla="*/ 5 h 26"/>
              <a:gd name="T8" fmla="*/ 1 w 62"/>
              <a:gd name="T9" fmla="*/ 5 h 26"/>
              <a:gd name="T10" fmla="*/ 0 w 62"/>
              <a:gd name="T11" fmla="*/ 8 h 26"/>
              <a:gd name="T12" fmla="*/ 0 w 62"/>
              <a:gd name="T13" fmla="*/ 9 h 26"/>
              <a:gd name="T14" fmla="*/ 0 w 62"/>
              <a:gd name="T15" fmla="*/ 11 h 26"/>
              <a:gd name="T16" fmla="*/ 0 w 62"/>
              <a:gd name="T17" fmla="*/ 12 h 26"/>
              <a:gd name="T18" fmla="*/ 0 w 62"/>
              <a:gd name="T19" fmla="*/ 14 h 26"/>
              <a:gd name="T20" fmla="*/ 0 w 62"/>
              <a:gd name="T21" fmla="*/ 15 h 26"/>
              <a:gd name="T22" fmla="*/ 0 w 62"/>
              <a:gd name="T23" fmla="*/ 16 h 26"/>
              <a:gd name="T24" fmla="*/ 1 w 62"/>
              <a:gd name="T25" fmla="*/ 18 h 26"/>
              <a:gd name="T26" fmla="*/ 3 w 62"/>
              <a:gd name="T27" fmla="*/ 20 h 26"/>
              <a:gd name="T28" fmla="*/ 4 w 62"/>
              <a:gd name="T29" fmla="*/ 22 h 26"/>
              <a:gd name="T30" fmla="*/ 6 w 62"/>
              <a:gd name="T31" fmla="*/ 23 h 26"/>
              <a:gd name="T32" fmla="*/ 13 w 62"/>
              <a:gd name="T33" fmla="*/ 25 h 26"/>
              <a:gd name="T34" fmla="*/ 61 w 62"/>
              <a:gd name="T35" fmla="*/ 25 h 26"/>
              <a:gd name="T36" fmla="*/ 61 w 62"/>
              <a:gd name="T37" fmla="*/ 0 h 26"/>
              <a:gd name="T38" fmla="*/ 13 w 62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2" h="26">
                <a:moveTo>
                  <a:pt x="13" y="0"/>
                </a:moveTo>
                <a:lnTo>
                  <a:pt x="6" y="2"/>
                </a:lnTo>
                <a:lnTo>
                  <a:pt x="4" y="3"/>
                </a:lnTo>
                <a:lnTo>
                  <a:pt x="3" y="5"/>
                </a:lnTo>
                <a:lnTo>
                  <a:pt x="1" y="5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3" y="25"/>
                </a:lnTo>
                <a:lnTo>
                  <a:pt x="61" y="25"/>
                </a:lnTo>
                <a:lnTo>
                  <a:pt x="61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63" name="Freeform 707"/>
          <p:cNvSpPr>
            <a:spLocks/>
          </p:cNvSpPr>
          <p:nvPr/>
        </p:nvSpPr>
        <p:spPr bwMode="auto">
          <a:xfrm>
            <a:off x="2085975" y="1920875"/>
            <a:ext cx="41275" cy="36513"/>
          </a:xfrm>
          <a:custGeom>
            <a:avLst/>
            <a:gdLst>
              <a:gd name="T0" fmla="*/ 29 w 30"/>
              <a:gd name="T1" fmla="*/ 12 h 24"/>
              <a:gd name="T2" fmla="*/ 26 w 30"/>
              <a:gd name="T3" fmla="*/ 7 h 24"/>
              <a:gd name="T4" fmla="*/ 25 w 30"/>
              <a:gd name="T5" fmla="*/ 4 h 24"/>
              <a:gd name="T6" fmla="*/ 24 w 30"/>
              <a:gd name="T7" fmla="*/ 2 h 24"/>
              <a:gd name="T8" fmla="*/ 21 w 30"/>
              <a:gd name="T9" fmla="*/ 2 h 24"/>
              <a:gd name="T10" fmla="*/ 20 w 30"/>
              <a:gd name="T11" fmla="*/ 1 h 24"/>
              <a:gd name="T12" fmla="*/ 17 w 30"/>
              <a:gd name="T13" fmla="*/ 0 h 24"/>
              <a:gd name="T14" fmla="*/ 16 w 30"/>
              <a:gd name="T15" fmla="*/ 0 h 24"/>
              <a:gd name="T16" fmla="*/ 15 w 30"/>
              <a:gd name="T17" fmla="*/ 0 h 24"/>
              <a:gd name="T18" fmla="*/ 13 w 30"/>
              <a:gd name="T19" fmla="*/ 0 h 24"/>
              <a:gd name="T20" fmla="*/ 11 w 30"/>
              <a:gd name="T21" fmla="*/ 0 h 24"/>
              <a:gd name="T22" fmla="*/ 9 w 30"/>
              <a:gd name="T23" fmla="*/ 1 h 24"/>
              <a:gd name="T24" fmla="*/ 7 w 30"/>
              <a:gd name="T25" fmla="*/ 2 h 24"/>
              <a:gd name="T26" fmla="*/ 5 w 30"/>
              <a:gd name="T27" fmla="*/ 2 h 24"/>
              <a:gd name="T28" fmla="*/ 3 w 30"/>
              <a:gd name="T29" fmla="*/ 4 h 24"/>
              <a:gd name="T30" fmla="*/ 1 w 30"/>
              <a:gd name="T31" fmla="*/ 7 h 24"/>
              <a:gd name="T32" fmla="*/ 0 w 30"/>
              <a:gd name="T33" fmla="*/ 12 h 24"/>
              <a:gd name="T34" fmla="*/ 0 w 30"/>
              <a:gd name="T35" fmla="*/ 23 h 24"/>
              <a:gd name="T36" fmla="*/ 29 w 30"/>
              <a:gd name="T37" fmla="*/ 23 h 24"/>
              <a:gd name="T38" fmla="*/ 29 w 30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4">
                <a:moveTo>
                  <a:pt x="29" y="12"/>
                </a:moveTo>
                <a:lnTo>
                  <a:pt x="26" y="7"/>
                </a:lnTo>
                <a:lnTo>
                  <a:pt x="25" y="4"/>
                </a:lnTo>
                <a:lnTo>
                  <a:pt x="24" y="2"/>
                </a:lnTo>
                <a:lnTo>
                  <a:pt x="21" y="2"/>
                </a:lnTo>
                <a:lnTo>
                  <a:pt x="20" y="1"/>
                </a:lnTo>
                <a:lnTo>
                  <a:pt x="17" y="0"/>
                </a:lnTo>
                <a:lnTo>
                  <a:pt x="16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1"/>
                </a:lnTo>
                <a:lnTo>
                  <a:pt x="7" y="2"/>
                </a:lnTo>
                <a:lnTo>
                  <a:pt x="5" y="2"/>
                </a:lnTo>
                <a:lnTo>
                  <a:pt x="3" y="4"/>
                </a:lnTo>
                <a:lnTo>
                  <a:pt x="1" y="7"/>
                </a:lnTo>
                <a:lnTo>
                  <a:pt x="0" y="12"/>
                </a:lnTo>
                <a:lnTo>
                  <a:pt x="0" y="23"/>
                </a:lnTo>
                <a:lnTo>
                  <a:pt x="29" y="23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64" name="Freeform 708"/>
          <p:cNvSpPr>
            <a:spLocks/>
          </p:cNvSpPr>
          <p:nvPr/>
        </p:nvSpPr>
        <p:spPr bwMode="auto">
          <a:xfrm>
            <a:off x="2085975" y="1938338"/>
            <a:ext cx="114300" cy="39687"/>
          </a:xfrm>
          <a:custGeom>
            <a:avLst/>
            <a:gdLst>
              <a:gd name="T0" fmla="*/ 14 w 84"/>
              <a:gd name="T1" fmla="*/ 0 h 26"/>
              <a:gd name="T2" fmla="*/ 6 w 84"/>
              <a:gd name="T3" fmla="*/ 2 h 26"/>
              <a:gd name="T4" fmla="*/ 4 w 84"/>
              <a:gd name="T5" fmla="*/ 3 h 26"/>
              <a:gd name="T6" fmla="*/ 3 w 84"/>
              <a:gd name="T7" fmla="*/ 5 h 26"/>
              <a:gd name="T8" fmla="*/ 1 w 84"/>
              <a:gd name="T9" fmla="*/ 7 h 26"/>
              <a:gd name="T10" fmla="*/ 0 w 84"/>
              <a:gd name="T11" fmla="*/ 9 h 26"/>
              <a:gd name="T12" fmla="*/ 0 w 84"/>
              <a:gd name="T13" fmla="*/ 11 h 26"/>
              <a:gd name="T14" fmla="*/ 0 w 84"/>
              <a:gd name="T15" fmla="*/ 12 h 26"/>
              <a:gd name="T16" fmla="*/ 0 w 84"/>
              <a:gd name="T17" fmla="*/ 14 h 26"/>
              <a:gd name="T18" fmla="*/ 0 w 84"/>
              <a:gd name="T19" fmla="*/ 15 h 26"/>
              <a:gd name="T20" fmla="*/ 0 w 84"/>
              <a:gd name="T21" fmla="*/ 16 h 26"/>
              <a:gd name="T22" fmla="*/ 1 w 84"/>
              <a:gd name="T23" fmla="*/ 18 h 26"/>
              <a:gd name="T24" fmla="*/ 3 w 84"/>
              <a:gd name="T25" fmla="*/ 20 h 26"/>
              <a:gd name="T26" fmla="*/ 4 w 84"/>
              <a:gd name="T27" fmla="*/ 22 h 26"/>
              <a:gd name="T28" fmla="*/ 6 w 84"/>
              <a:gd name="T29" fmla="*/ 23 h 26"/>
              <a:gd name="T30" fmla="*/ 14 w 84"/>
              <a:gd name="T31" fmla="*/ 25 h 26"/>
              <a:gd name="T32" fmla="*/ 83 w 84"/>
              <a:gd name="T33" fmla="*/ 25 h 26"/>
              <a:gd name="T34" fmla="*/ 83 w 84"/>
              <a:gd name="T35" fmla="*/ 0 h 26"/>
              <a:gd name="T36" fmla="*/ 14 w 84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4" h="26">
                <a:moveTo>
                  <a:pt x="14" y="0"/>
                </a:moveTo>
                <a:lnTo>
                  <a:pt x="6" y="2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4" y="25"/>
                </a:lnTo>
                <a:lnTo>
                  <a:pt x="83" y="25"/>
                </a:lnTo>
                <a:lnTo>
                  <a:pt x="83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65" name="Freeform 709"/>
          <p:cNvSpPr>
            <a:spLocks/>
          </p:cNvSpPr>
          <p:nvPr/>
        </p:nvSpPr>
        <p:spPr bwMode="auto">
          <a:xfrm>
            <a:off x="2179638" y="1938338"/>
            <a:ext cx="39687" cy="57150"/>
          </a:xfrm>
          <a:custGeom>
            <a:avLst/>
            <a:gdLst>
              <a:gd name="T0" fmla="*/ 28 w 29"/>
              <a:gd name="T1" fmla="*/ 12 h 37"/>
              <a:gd name="T2" fmla="*/ 25 w 29"/>
              <a:gd name="T3" fmla="*/ 7 h 37"/>
              <a:gd name="T4" fmla="*/ 24 w 29"/>
              <a:gd name="T5" fmla="*/ 5 h 37"/>
              <a:gd name="T6" fmla="*/ 23 w 29"/>
              <a:gd name="T7" fmla="*/ 3 h 37"/>
              <a:gd name="T8" fmla="*/ 20 w 29"/>
              <a:gd name="T9" fmla="*/ 2 h 37"/>
              <a:gd name="T10" fmla="*/ 19 w 29"/>
              <a:gd name="T11" fmla="*/ 1 h 37"/>
              <a:gd name="T12" fmla="*/ 18 w 29"/>
              <a:gd name="T13" fmla="*/ 1 h 37"/>
              <a:gd name="T14" fmla="*/ 17 w 29"/>
              <a:gd name="T15" fmla="*/ 0 h 37"/>
              <a:gd name="T16" fmla="*/ 14 w 29"/>
              <a:gd name="T17" fmla="*/ 0 h 37"/>
              <a:gd name="T18" fmla="*/ 13 w 29"/>
              <a:gd name="T19" fmla="*/ 0 h 37"/>
              <a:gd name="T20" fmla="*/ 10 w 29"/>
              <a:gd name="T21" fmla="*/ 1 h 37"/>
              <a:gd name="T22" fmla="*/ 9 w 29"/>
              <a:gd name="T23" fmla="*/ 1 h 37"/>
              <a:gd name="T24" fmla="*/ 6 w 29"/>
              <a:gd name="T25" fmla="*/ 2 h 37"/>
              <a:gd name="T26" fmla="*/ 5 w 29"/>
              <a:gd name="T27" fmla="*/ 3 h 37"/>
              <a:gd name="T28" fmla="*/ 4 w 29"/>
              <a:gd name="T29" fmla="*/ 5 h 37"/>
              <a:gd name="T30" fmla="*/ 3 w 29"/>
              <a:gd name="T31" fmla="*/ 7 h 37"/>
              <a:gd name="T32" fmla="*/ 0 w 29"/>
              <a:gd name="T33" fmla="*/ 12 h 37"/>
              <a:gd name="T34" fmla="*/ 0 w 29"/>
              <a:gd name="T35" fmla="*/ 36 h 37"/>
              <a:gd name="T36" fmla="*/ 28 w 29"/>
              <a:gd name="T37" fmla="*/ 36 h 37"/>
              <a:gd name="T38" fmla="*/ 28 w 29"/>
              <a:gd name="T39" fmla="*/ 1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37">
                <a:moveTo>
                  <a:pt x="28" y="12"/>
                </a:moveTo>
                <a:lnTo>
                  <a:pt x="25" y="7"/>
                </a:lnTo>
                <a:lnTo>
                  <a:pt x="24" y="5"/>
                </a:lnTo>
                <a:lnTo>
                  <a:pt x="23" y="3"/>
                </a:lnTo>
                <a:lnTo>
                  <a:pt x="20" y="2"/>
                </a:lnTo>
                <a:lnTo>
                  <a:pt x="19" y="1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lnTo>
                  <a:pt x="13" y="0"/>
                </a:lnTo>
                <a:lnTo>
                  <a:pt x="10" y="1"/>
                </a:lnTo>
                <a:lnTo>
                  <a:pt x="9" y="1"/>
                </a:lnTo>
                <a:lnTo>
                  <a:pt x="6" y="2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0" y="12"/>
                </a:lnTo>
                <a:lnTo>
                  <a:pt x="0" y="36"/>
                </a:lnTo>
                <a:lnTo>
                  <a:pt x="28" y="36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66" name="Freeform 710"/>
          <p:cNvSpPr>
            <a:spLocks/>
          </p:cNvSpPr>
          <p:nvPr/>
        </p:nvSpPr>
        <p:spPr bwMode="auto">
          <a:xfrm>
            <a:off x="2179638" y="1974850"/>
            <a:ext cx="85725" cy="39688"/>
          </a:xfrm>
          <a:custGeom>
            <a:avLst/>
            <a:gdLst>
              <a:gd name="T0" fmla="*/ 14 w 62"/>
              <a:gd name="T1" fmla="*/ 0 h 26"/>
              <a:gd name="T2" fmla="*/ 8 w 62"/>
              <a:gd name="T3" fmla="*/ 1 h 26"/>
              <a:gd name="T4" fmla="*/ 5 w 62"/>
              <a:gd name="T5" fmla="*/ 2 h 26"/>
              <a:gd name="T6" fmla="*/ 3 w 62"/>
              <a:gd name="T7" fmla="*/ 5 h 26"/>
              <a:gd name="T8" fmla="*/ 3 w 62"/>
              <a:gd name="T9" fmla="*/ 6 h 26"/>
              <a:gd name="T10" fmla="*/ 1 w 62"/>
              <a:gd name="T11" fmla="*/ 8 h 26"/>
              <a:gd name="T12" fmla="*/ 0 w 62"/>
              <a:gd name="T13" fmla="*/ 9 h 26"/>
              <a:gd name="T14" fmla="*/ 0 w 62"/>
              <a:gd name="T15" fmla="*/ 11 h 26"/>
              <a:gd name="T16" fmla="*/ 0 w 62"/>
              <a:gd name="T17" fmla="*/ 13 h 26"/>
              <a:gd name="T18" fmla="*/ 0 w 62"/>
              <a:gd name="T19" fmla="*/ 14 h 26"/>
              <a:gd name="T20" fmla="*/ 0 w 62"/>
              <a:gd name="T21" fmla="*/ 15 h 26"/>
              <a:gd name="T22" fmla="*/ 1 w 62"/>
              <a:gd name="T23" fmla="*/ 17 h 26"/>
              <a:gd name="T24" fmla="*/ 3 w 62"/>
              <a:gd name="T25" fmla="*/ 18 h 26"/>
              <a:gd name="T26" fmla="*/ 3 w 62"/>
              <a:gd name="T27" fmla="*/ 20 h 26"/>
              <a:gd name="T28" fmla="*/ 5 w 62"/>
              <a:gd name="T29" fmla="*/ 22 h 26"/>
              <a:gd name="T30" fmla="*/ 8 w 62"/>
              <a:gd name="T31" fmla="*/ 23 h 26"/>
              <a:gd name="T32" fmla="*/ 14 w 62"/>
              <a:gd name="T33" fmla="*/ 25 h 26"/>
              <a:gd name="T34" fmla="*/ 61 w 62"/>
              <a:gd name="T35" fmla="*/ 25 h 26"/>
              <a:gd name="T36" fmla="*/ 61 w 62"/>
              <a:gd name="T37" fmla="*/ 0 h 26"/>
              <a:gd name="T38" fmla="*/ 14 w 62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2" h="26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61" y="25"/>
                </a:lnTo>
                <a:lnTo>
                  <a:pt x="61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67" name="Freeform 711"/>
          <p:cNvSpPr>
            <a:spLocks/>
          </p:cNvSpPr>
          <p:nvPr/>
        </p:nvSpPr>
        <p:spPr bwMode="auto">
          <a:xfrm>
            <a:off x="2243138" y="1974850"/>
            <a:ext cx="39687" cy="38100"/>
          </a:xfrm>
          <a:custGeom>
            <a:avLst/>
            <a:gdLst>
              <a:gd name="T0" fmla="*/ 28 w 29"/>
              <a:gd name="T1" fmla="*/ 13 h 25"/>
              <a:gd name="T2" fmla="*/ 25 w 29"/>
              <a:gd name="T3" fmla="*/ 6 h 25"/>
              <a:gd name="T4" fmla="*/ 25 w 29"/>
              <a:gd name="T5" fmla="*/ 5 h 25"/>
              <a:gd name="T6" fmla="*/ 23 w 29"/>
              <a:gd name="T7" fmla="*/ 2 h 25"/>
              <a:gd name="T8" fmla="*/ 22 w 29"/>
              <a:gd name="T9" fmla="*/ 2 h 25"/>
              <a:gd name="T10" fmla="*/ 19 w 29"/>
              <a:gd name="T11" fmla="*/ 0 h 25"/>
              <a:gd name="T12" fmla="*/ 18 w 29"/>
              <a:gd name="T13" fmla="*/ 0 h 25"/>
              <a:gd name="T14" fmla="*/ 17 w 29"/>
              <a:gd name="T15" fmla="*/ 0 h 25"/>
              <a:gd name="T16" fmla="*/ 14 w 29"/>
              <a:gd name="T17" fmla="*/ 0 h 25"/>
              <a:gd name="T18" fmla="*/ 13 w 29"/>
              <a:gd name="T19" fmla="*/ 0 h 25"/>
              <a:gd name="T20" fmla="*/ 10 w 29"/>
              <a:gd name="T21" fmla="*/ 0 h 25"/>
              <a:gd name="T22" fmla="*/ 8 w 29"/>
              <a:gd name="T23" fmla="*/ 2 h 25"/>
              <a:gd name="T24" fmla="*/ 6 w 29"/>
              <a:gd name="T25" fmla="*/ 2 h 25"/>
              <a:gd name="T26" fmla="*/ 4 w 29"/>
              <a:gd name="T27" fmla="*/ 5 h 25"/>
              <a:gd name="T28" fmla="*/ 3 w 29"/>
              <a:gd name="T29" fmla="*/ 6 h 25"/>
              <a:gd name="T30" fmla="*/ 0 w 29"/>
              <a:gd name="T31" fmla="*/ 13 h 25"/>
              <a:gd name="T32" fmla="*/ 0 w 29"/>
              <a:gd name="T33" fmla="*/ 24 h 25"/>
              <a:gd name="T34" fmla="*/ 28 w 29"/>
              <a:gd name="T35" fmla="*/ 24 h 25"/>
              <a:gd name="T36" fmla="*/ 28 w 29"/>
              <a:gd name="T37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" h="25">
                <a:moveTo>
                  <a:pt x="28" y="13"/>
                </a:moveTo>
                <a:lnTo>
                  <a:pt x="25" y="6"/>
                </a:lnTo>
                <a:lnTo>
                  <a:pt x="25" y="5"/>
                </a:lnTo>
                <a:lnTo>
                  <a:pt x="23" y="2"/>
                </a:lnTo>
                <a:lnTo>
                  <a:pt x="22" y="2"/>
                </a:lnTo>
                <a:lnTo>
                  <a:pt x="19" y="0"/>
                </a:lnTo>
                <a:lnTo>
                  <a:pt x="18" y="0"/>
                </a:lnTo>
                <a:lnTo>
                  <a:pt x="17" y="0"/>
                </a:lnTo>
                <a:lnTo>
                  <a:pt x="14" y="0"/>
                </a:lnTo>
                <a:lnTo>
                  <a:pt x="13" y="0"/>
                </a:lnTo>
                <a:lnTo>
                  <a:pt x="10" y="0"/>
                </a:lnTo>
                <a:lnTo>
                  <a:pt x="8" y="2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0" y="13"/>
                </a:lnTo>
                <a:lnTo>
                  <a:pt x="0" y="24"/>
                </a:lnTo>
                <a:lnTo>
                  <a:pt x="28" y="24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68" name="Freeform 712"/>
          <p:cNvSpPr>
            <a:spLocks/>
          </p:cNvSpPr>
          <p:nvPr/>
        </p:nvSpPr>
        <p:spPr bwMode="auto">
          <a:xfrm>
            <a:off x="2243138" y="1990725"/>
            <a:ext cx="22225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4 h 27"/>
              <a:gd name="T6" fmla="*/ 3 w 15"/>
              <a:gd name="T7" fmla="*/ 5 h 27"/>
              <a:gd name="T8" fmla="*/ 3 w 15"/>
              <a:gd name="T9" fmla="*/ 6 h 27"/>
              <a:gd name="T10" fmla="*/ 1 w 15"/>
              <a:gd name="T11" fmla="*/ 8 h 27"/>
              <a:gd name="T12" fmla="*/ 0 w 15"/>
              <a:gd name="T13" fmla="*/ 9 h 27"/>
              <a:gd name="T14" fmla="*/ 0 w 15"/>
              <a:gd name="T15" fmla="*/ 12 h 27"/>
              <a:gd name="T16" fmla="*/ 0 w 15"/>
              <a:gd name="T17" fmla="*/ 13 h 27"/>
              <a:gd name="T18" fmla="*/ 0 w 15"/>
              <a:gd name="T19" fmla="*/ 15 h 27"/>
              <a:gd name="T20" fmla="*/ 0 w 15"/>
              <a:gd name="T21" fmla="*/ 17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1 h 27"/>
              <a:gd name="T28" fmla="*/ 5 w 15"/>
              <a:gd name="T29" fmla="*/ 22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4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19"/>
                </a:lnTo>
                <a:lnTo>
                  <a:pt x="3" y="21"/>
                </a:lnTo>
                <a:lnTo>
                  <a:pt x="5" y="22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69" name="Freeform 713"/>
          <p:cNvSpPr>
            <a:spLocks/>
          </p:cNvSpPr>
          <p:nvPr/>
        </p:nvSpPr>
        <p:spPr bwMode="auto">
          <a:xfrm>
            <a:off x="2243138" y="1990725"/>
            <a:ext cx="22225" cy="41275"/>
          </a:xfrm>
          <a:custGeom>
            <a:avLst/>
            <a:gdLst>
              <a:gd name="T0" fmla="*/ 14 w 15"/>
              <a:gd name="T1" fmla="*/ 0 h 27"/>
              <a:gd name="T2" fmla="*/ 8 w 15"/>
              <a:gd name="T3" fmla="*/ 2 h 27"/>
              <a:gd name="T4" fmla="*/ 5 w 15"/>
              <a:gd name="T5" fmla="*/ 4 h 27"/>
              <a:gd name="T6" fmla="*/ 3 w 15"/>
              <a:gd name="T7" fmla="*/ 5 h 27"/>
              <a:gd name="T8" fmla="*/ 3 w 15"/>
              <a:gd name="T9" fmla="*/ 6 h 27"/>
              <a:gd name="T10" fmla="*/ 1 w 15"/>
              <a:gd name="T11" fmla="*/ 8 h 27"/>
              <a:gd name="T12" fmla="*/ 0 w 15"/>
              <a:gd name="T13" fmla="*/ 9 h 27"/>
              <a:gd name="T14" fmla="*/ 0 w 15"/>
              <a:gd name="T15" fmla="*/ 12 h 27"/>
              <a:gd name="T16" fmla="*/ 0 w 15"/>
              <a:gd name="T17" fmla="*/ 13 h 27"/>
              <a:gd name="T18" fmla="*/ 0 w 15"/>
              <a:gd name="T19" fmla="*/ 15 h 27"/>
              <a:gd name="T20" fmla="*/ 0 w 15"/>
              <a:gd name="T21" fmla="*/ 17 h 27"/>
              <a:gd name="T22" fmla="*/ 1 w 15"/>
              <a:gd name="T23" fmla="*/ 18 h 27"/>
              <a:gd name="T24" fmla="*/ 3 w 15"/>
              <a:gd name="T25" fmla="*/ 19 h 27"/>
              <a:gd name="T26" fmla="*/ 3 w 15"/>
              <a:gd name="T27" fmla="*/ 21 h 27"/>
              <a:gd name="T28" fmla="*/ 5 w 15"/>
              <a:gd name="T29" fmla="*/ 22 h 27"/>
              <a:gd name="T30" fmla="*/ 8 w 15"/>
              <a:gd name="T31" fmla="*/ 24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8" y="2"/>
                </a:lnTo>
                <a:lnTo>
                  <a:pt x="5" y="4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19"/>
                </a:lnTo>
                <a:lnTo>
                  <a:pt x="3" y="21"/>
                </a:lnTo>
                <a:lnTo>
                  <a:pt x="5" y="22"/>
                </a:lnTo>
                <a:lnTo>
                  <a:pt x="8" y="24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70" name="Freeform 714"/>
          <p:cNvSpPr>
            <a:spLocks/>
          </p:cNvSpPr>
          <p:nvPr/>
        </p:nvSpPr>
        <p:spPr bwMode="auto">
          <a:xfrm>
            <a:off x="2243138" y="1990725"/>
            <a:ext cx="52387" cy="41275"/>
          </a:xfrm>
          <a:custGeom>
            <a:avLst/>
            <a:gdLst>
              <a:gd name="T0" fmla="*/ 14 w 38"/>
              <a:gd name="T1" fmla="*/ 0 h 27"/>
              <a:gd name="T2" fmla="*/ 8 w 38"/>
              <a:gd name="T3" fmla="*/ 2 h 27"/>
              <a:gd name="T4" fmla="*/ 5 w 38"/>
              <a:gd name="T5" fmla="*/ 4 h 27"/>
              <a:gd name="T6" fmla="*/ 3 w 38"/>
              <a:gd name="T7" fmla="*/ 5 h 27"/>
              <a:gd name="T8" fmla="*/ 3 w 38"/>
              <a:gd name="T9" fmla="*/ 6 h 27"/>
              <a:gd name="T10" fmla="*/ 1 w 38"/>
              <a:gd name="T11" fmla="*/ 8 h 27"/>
              <a:gd name="T12" fmla="*/ 0 w 38"/>
              <a:gd name="T13" fmla="*/ 9 h 27"/>
              <a:gd name="T14" fmla="*/ 0 w 38"/>
              <a:gd name="T15" fmla="*/ 12 h 27"/>
              <a:gd name="T16" fmla="*/ 0 w 38"/>
              <a:gd name="T17" fmla="*/ 13 h 27"/>
              <a:gd name="T18" fmla="*/ 0 w 38"/>
              <a:gd name="T19" fmla="*/ 15 h 27"/>
              <a:gd name="T20" fmla="*/ 0 w 38"/>
              <a:gd name="T21" fmla="*/ 17 h 27"/>
              <a:gd name="T22" fmla="*/ 1 w 38"/>
              <a:gd name="T23" fmla="*/ 18 h 27"/>
              <a:gd name="T24" fmla="*/ 3 w 38"/>
              <a:gd name="T25" fmla="*/ 19 h 27"/>
              <a:gd name="T26" fmla="*/ 3 w 38"/>
              <a:gd name="T27" fmla="*/ 21 h 27"/>
              <a:gd name="T28" fmla="*/ 5 w 38"/>
              <a:gd name="T29" fmla="*/ 22 h 27"/>
              <a:gd name="T30" fmla="*/ 8 w 38"/>
              <a:gd name="T31" fmla="*/ 24 h 27"/>
              <a:gd name="T32" fmla="*/ 14 w 38"/>
              <a:gd name="T33" fmla="*/ 26 h 27"/>
              <a:gd name="T34" fmla="*/ 37 w 38"/>
              <a:gd name="T35" fmla="*/ 26 h 27"/>
              <a:gd name="T36" fmla="*/ 37 w 38"/>
              <a:gd name="T37" fmla="*/ 0 h 27"/>
              <a:gd name="T38" fmla="*/ 14 w 38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7">
                <a:moveTo>
                  <a:pt x="14" y="0"/>
                </a:moveTo>
                <a:lnTo>
                  <a:pt x="8" y="2"/>
                </a:lnTo>
                <a:lnTo>
                  <a:pt x="5" y="4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19"/>
                </a:lnTo>
                <a:lnTo>
                  <a:pt x="3" y="21"/>
                </a:lnTo>
                <a:lnTo>
                  <a:pt x="5" y="22"/>
                </a:lnTo>
                <a:lnTo>
                  <a:pt x="8" y="24"/>
                </a:lnTo>
                <a:lnTo>
                  <a:pt x="14" y="26"/>
                </a:lnTo>
                <a:lnTo>
                  <a:pt x="37" y="26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71" name="Freeform 715"/>
          <p:cNvSpPr>
            <a:spLocks/>
          </p:cNvSpPr>
          <p:nvPr/>
        </p:nvSpPr>
        <p:spPr bwMode="auto">
          <a:xfrm>
            <a:off x="2274888" y="1990725"/>
            <a:ext cx="41275" cy="57150"/>
          </a:xfrm>
          <a:custGeom>
            <a:avLst/>
            <a:gdLst>
              <a:gd name="T0" fmla="*/ 29 w 30"/>
              <a:gd name="T1" fmla="*/ 13 h 37"/>
              <a:gd name="T2" fmla="*/ 26 w 30"/>
              <a:gd name="T3" fmla="*/ 7 h 37"/>
              <a:gd name="T4" fmla="*/ 25 w 30"/>
              <a:gd name="T5" fmla="*/ 5 h 37"/>
              <a:gd name="T6" fmla="*/ 23 w 30"/>
              <a:gd name="T7" fmla="*/ 2 h 37"/>
              <a:gd name="T8" fmla="*/ 21 w 30"/>
              <a:gd name="T9" fmla="*/ 2 h 37"/>
              <a:gd name="T10" fmla="*/ 19 w 30"/>
              <a:gd name="T11" fmla="*/ 1 h 37"/>
              <a:gd name="T12" fmla="*/ 18 w 30"/>
              <a:gd name="T13" fmla="*/ 0 h 37"/>
              <a:gd name="T14" fmla="*/ 16 w 30"/>
              <a:gd name="T15" fmla="*/ 0 h 37"/>
              <a:gd name="T16" fmla="*/ 14 w 30"/>
              <a:gd name="T17" fmla="*/ 0 h 37"/>
              <a:gd name="T18" fmla="*/ 13 w 30"/>
              <a:gd name="T19" fmla="*/ 0 h 37"/>
              <a:gd name="T20" fmla="*/ 10 w 30"/>
              <a:gd name="T21" fmla="*/ 0 h 37"/>
              <a:gd name="T22" fmla="*/ 9 w 30"/>
              <a:gd name="T23" fmla="*/ 1 h 37"/>
              <a:gd name="T24" fmla="*/ 8 w 30"/>
              <a:gd name="T25" fmla="*/ 2 h 37"/>
              <a:gd name="T26" fmla="*/ 6 w 30"/>
              <a:gd name="T27" fmla="*/ 2 h 37"/>
              <a:gd name="T28" fmla="*/ 4 w 30"/>
              <a:gd name="T29" fmla="*/ 5 h 37"/>
              <a:gd name="T30" fmla="*/ 3 w 30"/>
              <a:gd name="T31" fmla="*/ 7 h 37"/>
              <a:gd name="T32" fmla="*/ 0 w 30"/>
              <a:gd name="T33" fmla="*/ 13 h 37"/>
              <a:gd name="T34" fmla="*/ 0 w 30"/>
              <a:gd name="T35" fmla="*/ 36 h 37"/>
              <a:gd name="T36" fmla="*/ 29 w 30"/>
              <a:gd name="T37" fmla="*/ 36 h 37"/>
              <a:gd name="T38" fmla="*/ 29 w 30"/>
              <a:gd name="T39" fmla="*/ 13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37">
                <a:moveTo>
                  <a:pt x="29" y="13"/>
                </a:moveTo>
                <a:lnTo>
                  <a:pt x="26" y="7"/>
                </a:lnTo>
                <a:lnTo>
                  <a:pt x="25" y="5"/>
                </a:lnTo>
                <a:lnTo>
                  <a:pt x="23" y="2"/>
                </a:lnTo>
                <a:lnTo>
                  <a:pt x="21" y="2"/>
                </a:lnTo>
                <a:lnTo>
                  <a:pt x="19" y="1"/>
                </a:lnTo>
                <a:lnTo>
                  <a:pt x="18" y="0"/>
                </a:lnTo>
                <a:lnTo>
                  <a:pt x="16" y="0"/>
                </a:lnTo>
                <a:lnTo>
                  <a:pt x="14" y="0"/>
                </a:lnTo>
                <a:lnTo>
                  <a:pt x="13" y="0"/>
                </a:lnTo>
                <a:lnTo>
                  <a:pt x="10" y="0"/>
                </a:lnTo>
                <a:lnTo>
                  <a:pt x="9" y="1"/>
                </a:lnTo>
                <a:lnTo>
                  <a:pt x="8" y="2"/>
                </a:lnTo>
                <a:lnTo>
                  <a:pt x="6" y="2"/>
                </a:lnTo>
                <a:lnTo>
                  <a:pt x="4" y="5"/>
                </a:lnTo>
                <a:lnTo>
                  <a:pt x="3" y="7"/>
                </a:lnTo>
                <a:lnTo>
                  <a:pt x="0" y="13"/>
                </a:lnTo>
                <a:lnTo>
                  <a:pt x="0" y="36"/>
                </a:lnTo>
                <a:lnTo>
                  <a:pt x="29" y="36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72" name="Freeform 716"/>
          <p:cNvSpPr>
            <a:spLocks/>
          </p:cNvSpPr>
          <p:nvPr/>
        </p:nvSpPr>
        <p:spPr bwMode="auto">
          <a:xfrm>
            <a:off x="2274888" y="2027238"/>
            <a:ext cx="53975" cy="41275"/>
          </a:xfrm>
          <a:custGeom>
            <a:avLst/>
            <a:gdLst>
              <a:gd name="T0" fmla="*/ 14 w 39"/>
              <a:gd name="T1" fmla="*/ 0 h 26"/>
              <a:gd name="T2" fmla="*/ 8 w 39"/>
              <a:gd name="T3" fmla="*/ 2 h 26"/>
              <a:gd name="T4" fmla="*/ 5 w 39"/>
              <a:gd name="T5" fmla="*/ 3 h 26"/>
              <a:gd name="T6" fmla="*/ 3 w 39"/>
              <a:gd name="T7" fmla="*/ 5 h 26"/>
              <a:gd name="T8" fmla="*/ 3 w 39"/>
              <a:gd name="T9" fmla="*/ 7 h 26"/>
              <a:gd name="T10" fmla="*/ 1 w 39"/>
              <a:gd name="T11" fmla="*/ 9 h 26"/>
              <a:gd name="T12" fmla="*/ 1 w 39"/>
              <a:gd name="T13" fmla="*/ 10 h 26"/>
              <a:gd name="T14" fmla="*/ 0 w 39"/>
              <a:gd name="T15" fmla="*/ 12 h 26"/>
              <a:gd name="T16" fmla="*/ 0 w 39"/>
              <a:gd name="T17" fmla="*/ 14 h 26"/>
              <a:gd name="T18" fmla="*/ 1 w 39"/>
              <a:gd name="T19" fmla="*/ 15 h 26"/>
              <a:gd name="T20" fmla="*/ 1 w 39"/>
              <a:gd name="T21" fmla="*/ 17 h 26"/>
              <a:gd name="T22" fmla="*/ 3 w 39"/>
              <a:gd name="T23" fmla="*/ 18 h 26"/>
              <a:gd name="T24" fmla="*/ 3 w 39"/>
              <a:gd name="T25" fmla="*/ 20 h 26"/>
              <a:gd name="T26" fmla="*/ 5 w 39"/>
              <a:gd name="T27" fmla="*/ 22 h 26"/>
              <a:gd name="T28" fmla="*/ 8 w 39"/>
              <a:gd name="T29" fmla="*/ 23 h 26"/>
              <a:gd name="T30" fmla="*/ 14 w 39"/>
              <a:gd name="T31" fmla="*/ 25 h 26"/>
              <a:gd name="T32" fmla="*/ 38 w 39"/>
              <a:gd name="T33" fmla="*/ 25 h 26"/>
              <a:gd name="T34" fmla="*/ 38 w 39"/>
              <a:gd name="T35" fmla="*/ 0 h 26"/>
              <a:gd name="T36" fmla="*/ 14 w 39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73" name="Freeform 717"/>
          <p:cNvSpPr>
            <a:spLocks/>
          </p:cNvSpPr>
          <p:nvPr/>
        </p:nvSpPr>
        <p:spPr bwMode="auto">
          <a:xfrm>
            <a:off x="2305050" y="2027238"/>
            <a:ext cx="42863" cy="55562"/>
          </a:xfrm>
          <a:custGeom>
            <a:avLst/>
            <a:gdLst>
              <a:gd name="T0" fmla="*/ 30 w 31"/>
              <a:gd name="T1" fmla="*/ 12 h 36"/>
              <a:gd name="T2" fmla="*/ 27 w 31"/>
              <a:gd name="T3" fmla="*/ 7 h 36"/>
              <a:gd name="T4" fmla="*/ 26 w 31"/>
              <a:gd name="T5" fmla="*/ 4 h 36"/>
              <a:gd name="T6" fmla="*/ 23 w 31"/>
              <a:gd name="T7" fmla="*/ 3 h 36"/>
              <a:gd name="T8" fmla="*/ 22 w 31"/>
              <a:gd name="T9" fmla="*/ 2 h 36"/>
              <a:gd name="T10" fmla="*/ 20 w 31"/>
              <a:gd name="T11" fmla="*/ 1 h 36"/>
              <a:gd name="T12" fmla="*/ 18 w 31"/>
              <a:gd name="T13" fmla="*/ 0 h 36"/>
              <a:gd name="T14" fmla="*/ 17 w 31"/>
              <a:gd name="T15" fmla="*/ 0 h 36"/>
              <a:gd name="T16" fmla="*/ 16 w 31"/>
              <a:gd name="T17" fmla="*/ 0 h 36"/>
              <a:gd name="T18" fmla="*/ 13 w 31"/>
              <a:gd name="T19" fmla="*/ 0 h 36"/>
              <a:gd name="T20" fmla="*/ 12 w 31"/>
              <a:gd name="T21" fmla="*/ 0 h 36"/>
              <a:gd name="T22" fmla="*/ 9 w 31"/>
              <a:gd name="T23" fmla="*/ 1 h 36"/>
              <a:gd name="T24" fmla="*/ 8 w 31"/>
              <a:gd name="T25" fmla="*/ 2 h 36"/>
              <a:gd name="T26" fmla="*/ 7 w 31"/>
              <a:gd name="T27" fmla="*/ 3 h 36"/>
              <a:gd name="T28" fmla="*/ 4 w 31"/>
              <a:gd name="T29" fmla="*/ 4 h 36"/>
              <a:gd name="T30" fmla="*/ 3 w 31"/>
              <a:gd name="T31" fmla="*/ 7 h 36"/>
              <a:gd name="T32" fmla="*/ 0 w 31"/>
              <a:gd name="T33" fmla="*/ 12 h 36"/>
              <a:gd name="T34" fmla="*/ 0 w 31"/>
              <a:gd name="T35" fmla="*/ 35 h 36"/>
              <a:gd name="T36" fmla="*/ 30 w 31"/>
              <a:gd name="T37" fmla="*/ 35 h 36"/>
              <a:gd name="T38" fmla="*/ 30 w 31"/>
              <a:gd name="T39" fmla="*/ 12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" h="36">
                <a:moveTo>
                  <a:pt x="30" y="12"/>
                </a:moveTo>
                <a:lnTo>
                  <a:pt x="27" y="7"/>
                </a:lnTo>
                <a:lnTo>
                  <a:pt x="26" y="4"/>
                </a:lnTo>
                <a:lnTo>
                  <a:pt x="23" y="3"/>
                </a:lnTo>
                <a:lnTo>
                  <a:pt x="22" y="2"/>
                </a:lnTo>
                <a:lnTo>
                  <a:pt x="20" y="1"/>
                </a:lnTo>
                <a:lnTo>
                  <a:pt x="18" y="0"/>
                </a:lnTo>
                <a:lnTo>
                  <a:pt x="17" y="0"/>
                </a:lnTo>
                <a:lnTo>
                  <a:pt x="16" y="0"/>
                </a:lnTo>
                <a:lnTo>
                  <a:pt x="13" y="0"/>
                </a:lnTo>
                <a:lnTo>
                  <a:pt x="12" y="0"/>
                </a:lnTo>
                <a:lnTo>
                  <a:pt x="9" y="1"/>
                </a:lnTo>
                <a:lnTo>
                  <a:pt x="8" y="2"/>
                </a:lnTo>
                <a:lnTo>
                  <a:pt x="7" y="3"/>
                </a:lnTo>
                <a:lnTo>
                  <a:pt x="4" y="4"/>
                </a:lnTo>
                <a:lnTo>
                  <a:pt x="3" y="7"/>
                </a:lnTo>
                <a:lnTo>
                  <a:pt x="0" y="12"/>
                </a:lnTo>
                <a:lnTo>
                  <a:pt x="0" y="35"/>
                </a:lnTo>
                <a:lnTo>
                  <a:pt x="30" y="35"/>
                </a:lnTo>
                <a:lnTo>
                  <a:pt x="30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74" name="Freeform 718"/>
          <p:cNvSpPr>
            <a:spLocks/>
          </p:cNvSpPr>
          <p:nvPr/>
        </p:nvSpPr>
        <p:spPr bwMode="auto">
          <a:xfrm>
            <a:off x="2305050" y="2063750"/>
            <a:ext cx="53975" cy="39688"/>
          </a:xfrm>
          <a:custGeom>
            <a:avLst/>
            <a:gdLst>
              <a:gd name="T0" fmla="*/ 16 w 40"/>
              <a:gd name="T1" fmla="*/ 0 h 26"/>
              <a:gd name="T2" fmla="*/ 8 w 40"/>
              <a:gd name="T3" fmla="*/ 1 h 26"/>
              <a:gd name="T4" fmla="*/ 5 w 40"/>
              <a:gd name="T5" fmla="*/ 3 h 26"/>
              <a:gd name="T6" fmla="*/ 4 w 40"/>
              <a:gd name="T7" fmla="*/ 5 h 26"/>
              <a:gd name="T8" fmla="*/ 3 w 40"/>
              <a:gd name="T9" fmla="*/ 6 h 26"/>
              <a:gd name="T10" fmla="*/ 1 w 40"/>
              <a:gd name="T11" fmla="*/ 8 h 26"/>
              <a:gd name="T12" fmla="*/ 1 w 40"/>
              <a:gd name="T13" fmla="*/ 9 h 26"/>
              <a:gd name="T14" fmla="*/ 0 w 40"/>
              <a:gd name="T15" fmla="*/ 11 h 26"/>
              <a:gd name="T16" fmla="*/ 0 w 40"/>
              <a:gd name="T17" fmla="*/ 13 h 26"/>
              <a:gd name="T18" fmla="*/ 0 w 40"/>
              <a:gd name="T19" fmla="*/ 15 h 26"/>
              <a:gd name="T20" fmla="*/ 1 w 40"/>
              <a:gd name="T21" fmla="*/ 16 h 26"/>
              <a:gd name="T22" fmla="*/ 1 w 40"/>
              <a:gd name="T23" fmla="*/ 17 h 26"/>
              <a:gd name="T24" fmla="*/ 3 w 40"/>
              <a:gd name="T25" fmla="*/ 19 h 26"/>
              <a:gd name="T26" fmla="*/ 4 w 40"/>
              <a:gd name="T27" fmla="*/ 20 h 26"/>
              <a:gd name="T28" fmla="*/ 5 w 40"/>
              <a:gd name="T29" fmla="*/ 22 h 26"/>
              <a:gd name="T30" fmla="*/ 8 w 40"/>
              <a:gd name="T31" fmla="*/ 23 h 26"/>
              <a:gd name="T32" fmla="*/ 16 w 40"/>
              <a:gd name="T33" fmla="*/ 25 h 26"/>
              <a:gd name="T34" fmla="*/ 39 w 40"/>
              <a:gd name="T35" fmla="*/ 25 h 26"/>
              <a:gd name="T36" fmla="*/ 39 w 40"/>
              <a:gd name="T37" fmla="*/ 0 h 26"/>
              <a:gd name="T38" fmla="*/ 16 w 40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" h="26">
                <a:moveTo>
                  <a:pt x="16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6" y="25"/>
                </a:lnTo>
                <a:lnTo>
                  <a:pt x="39" y="25"/>
                </a:lnTo>
                <a:lnTo>
                  <a:pt x="39" y="0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75" name="Freeform 719"/>
          <p:cNvSpPr>
            <a:spLocks/>
          </p:cNvSpPr>
          <p:nvPr/>
        </p:nvSpPr>
        <p:spPr bwMode="auto">
          <a:xfrm>
            <a:off x="2336800" y="2063750"/>
            <a:ext cx="44450" cy="38100"/>
          </a:xfrm>
          <a:custGeom>
            <a:avLst/>
            <a:gdLst>
              <a:gd name="T0" fmla="*/ 31 w 32"/>
              <a:gd name="T1" fmla="*/ 13 h 25"/>
              <a:gd name="T2" fmla="*/ 28 w 32"/>
              <a:gd name="T3" fmla="*/ 6 h 25"/>
              <a:gd name="T4" fmla="*/ 27 w 32"/>
              <a:gd name="T5" fmla="*/ 5 h 25"/>
              <a:gd name="T6" fmla="*/ 24 w 32"/>
              <a:gd name="T7" fmla="*/ 3 h 25"/>
              <a:gd name="T8" fmla="*/ 23 w 32"/>
              <a:gd name="T9" fmla="*/ 1 h 25"/>
              <a:gd name="T10" fmla="*/ 20 w 32"/>
              <a:gd name="T11" fmla="*/ 1 h 25"/>
              <a:gd name="T12" fmla="*/ 19 w 32"/>
              <a:gd name="T13" fmla="*/ 0 h 25"/>
              <a:gd name="T14" fmla="*/ 18 w 32"/>
              <a:gd name="T15" fmla="*/ 0 h 25"/>
              <a:gd name="T16" fmla="*/ 16 w 32"/>
              <a:gd name="T17" fmla="*/ 0 h 25"/>
              <a:gd name="T18" fmla="*/ 13 w 32"/>
              <a:gd name="T19" fmla="*/ 0 h 25"/>
              <a:gd name="T20" fmla="*/ 12 w 32"/>
              <a:gd name="T21" fmla="*/ 0 h 25"/>
              <a:gd name="T22" fmla="*/ 9 w 32"/>
              <a:gd name="T23" fmla="*/ 1 h 25"/>
              <a:gd name="T24" fmla="*/ 8 w 32"/>
              <a:gd name="T25" fmla="*/ 1 h 25"/>
              <a:gd name="T26" fmla="*/ 7 w 32"/>
              <a:gd name="T27" fmla="*/ 3 h 25"/>
              <a:gd name="T28" fmla="*/ 4 w 32"/>
              <a:gd name="T29" fmla="*/ 5 h 25"/>
              <a:gd name="T30" fmla="*/ 3 w 32"/>
              <a:gd name="T31" fmla="*/ 6 h 25"/>
              <a:gd name="T32" fmla="*/ 0 w 32"/>
              <a:gd name="T33" fmla="*/ 13 h 25"/>
              <a:gd name="T34" fmla="*/ 0 w 32"/>
              <a:gd name="T35" fmla="*/ 24 h 25"/>
              <a:gd name="T36" fmla="*/ 31 w 32"/>
              <a:gd name="T37" fmla="*/ 24 h 25"/>
              <a:gd name="T38" fmla="*/ 31 w 32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2" h="25">
                <a:moveTo>
                  <a:pt x="31" y="13"/>
                </a:moveTo>
                <a:lnTo>
                  <a:pt x="28" y="6"/>
                </a:lnTo>
                <a:lnTo>
                  <a:pt x="27" y="5"/>
                </a:lnTo>
                <a:lnTo>
                  <a:pt x="24" y="3"/>
                </a:lnTo>
                <a:lnTo>
                  <a:pt x="23" y="1"/>
                </a:lnTo>
                <a:lnTo>
                  <a:pt x="20" y="1"/>
                </a:lnTo>
                <a:lnTo>
                  <a:pt x="19" y="0"/>
                </a:lnTo>
                <a:lnTo>
                  <a:pt x="18" y="0"/>
                </a:lnTo>
                <a:lnTo>
                  <a:pt x="16" y="0"/>
                </a:lnTo>
                <a:lnTo>
                  <a:pt x="13" y="0"/>
                </a:lnTo>
                <a:lnTo>
                  <a:pt x="12" y="0"/>
                </a:lnTo>
                <a:lnTo>
                  <a:pt x="9" y="1"/>
                </a:lnTo>
                <a:lnTo>
                  <a:pt x="8" y="1"/>
                </a:lnTo>
                <a:lnTo>
                  <a:pt x="7" y="3"/>
                </a:lnTo>
                <a:lnTo>
                  <a:pt x="4" y="5"/>
                </a:lnTo>
                <a:lnTo>
                  <a:pt x="3" y="6"/>
                </a:lnTo>
                <a:lnTo>
                  <a:pt x="0" y="13"/>
                </a:lnTo>
                <a:lnTo>
                  <a:pt x="0" y="24"/>
                </a:lnTo>
                <a:lnTo>
                  <a:pt x="31" y="24"/>
                </a:lnTo>
                <a:lnTo>
                  <a:pt x="31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76" name="Freeform 720"/>
          <p:cNvSpPr>
            <a:spLocks/>
          </p:cNvSpPr>
          <p:nvPr/>
        </p:nvSpPr>
        <p:spPr bwMode="auto">
          <a:xfrm>
            <a:off x="2336800" y="2079625"/>
            <a:ext cx="85725" cy="39688"/>
          </a:xfrm>
          <a:custGeom>
            <a:avLst/>
            <a:gdLst>
              <a:gd name="T0" fmla="*/ 16 w 63"/>
              <a:gd name="T1" fmla="*/ 0 h 26"/>
              <a:gd name="T2" fmla="*/ 8 w 63"/>
              <a:gd name="T3" fmla="*/ 2 h 26"/>
              <a:gd name="T4" fmla="*/ 5 w 63"/>
              <a:gd name="T5" fmla="*/ 3 h 26"/>
              <a:gd name="T6" fmla="*/ 4 w 63"/>
              <a:gd name="T7" fmla="*/ 5 h 26"/>
              <a:gd name="T8" fmla="*/ 3 w 63"/>
              <a:gd name="T9" fmla="*/ 6 h 26"/>
              <a:gd name="T10" fmla="*/ 1 w 63"/>
              <a:gd name="T11" fmla="*/ 8 h 26"/>
              <a:gd name="T12" fmla="*/ 1 w 63"/>
              <a:gd name="T13" fmla="*/ 9 h 26"/>
              <a:gd name="T14" fmla="*/ 1 w 63"/>
              <a:gd name="T15" fmla="*/ 11 h 26"/>
              <a:gd name="T16" fmla="*/ 0 w 63"/>
              <a:gd name="T17" fmla="*/ 13 h 26"/>
              <a:gd name="T18" fmla="*/ 1 w 63"/>
              <a:gd name="T19" fmla="*/ 15 h 26"/>
              <a:gd name="T20" fmla="*/ 1 w 63"/>
              <a:gd name="T21" fmla="*/ 16 h 26"/>
              <a:gd name="T22" fmla="*/ 1 w 63"/>
              <a:gd name="T23" fmla="*/ 18 h 26"/>
              <a:gd name="T24" fmla="*/ 3 w 63"/>
              <a:gd name="T25" fmla="*/ 19 h 26"/>
              <a:gd name="T26" fmla="*/ 4 w 63"/>
              <a:gd name="T27" fmla="*/ 20 h 26"/>
              <a:gd name="T28" fmla="*/ 5 w 63"/>
              <a:gd name="T29" fmla="*/ 23 h 26"/>
              <a:gd name="T30" fmla="*/ 8 w 63"/>
              <a:gd name="T31" fmla="*/ 24 h 26"/>
              <a:gd name="T32" fmla="*/ 16 w 63"/>
              <a:gd name="T33" fmla="*/ 25 h 26"/>
              <a:gd name="T34" fmla="*/ 62 w 63"/>
              <a:gd name="T35" fmla="*/ 25 h 26"/>
              <a:gd name="T36" fmla="*/ 62 w 63"/>
              <a:gd name="T37" fmla="*/ 0 h 26"/>
              <a:gd name="T38" fmla="*/ 16 w 63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3" h="26">
                <a:moveTo>
                  <a:pt x="16" y="0"/>
                </a:moveTo>
                <a:lnTo>
                  <a:pt x="8" y="2"/>
                </a:lnTo>
                <a:lnTo>
                  <a:pt x="5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6" y="25"/>
                </a:lnTo>
                <a:lnTo>
                  <a:pt x="62" y="25"/>
                </a:lnTo>
                <a:lnTo>
                  <a:pt x="62" y="0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77" name="Freeform 721"/>
          <p:cNvSpPr>
            <a:spLocks/>
          </p:cNvSpPr>
          <p:nvPr/>
        </p:nvSpPr>
        <p:spPr bwMode="auto">
          <a:xfrm>
            <a:off x="2401888" y="2079625"/>
            <a:ext cx="39687" cy="39688"/>
          </a:xfrm>
          <a:custGeom>
            <a:avLst/>
            <a:gdLst>
              <a:gd name="T0" fmla="*/ 28 w 29"/>
              <a:gd name="T1" fmla="*/ 13 h 25"/>
              <a:gd name="T2" fmla="*/ 25 w 29"/>
              <a:gd name="T3" fmla="*/ 7 h 25"/>
              <a:gd name="T4" fmla="*/ 24 w 29"/>
              <a:gd name="T5" fmla="*/ 5 h 25"/>
              <a:gd name="T6" fmla="*/ 22 w 29"/>
              <a:gd name="T7" fmla="*/ 3 h 25"/>
              <a:gd name="T8" fmla="*/ 20 w 29"/>
              <a:gd name="T9" fmla="*/ 2 h 25"/>
              <a:gd name="T10" fmla="*/ 19 w 29"/>
              <a:gd name="T11" fmla="*/ 1 h 25"/>
              <a:gd name="T12" fmla="*/ 18 w 29"/>
              <a:gd name="T13" fmla="*/ 0 h 25"/>
              <a:gd name="T14" fmla="*/ 15 w 29"/>
              <a:gd name="T15" fmla="*/ 0 h 25"/>
              <a:gd name="T16" fmla="*/ 14 w 29"/>
              <a:gd name="T17" fmla="*/ 0 h 25"/>
              <a:gd name="T18" fmla="*/ 11 w 29"/>
              <a:gd name="T19" fmla="*/ 0 h 25"/>
              <a:gd name="T20" fmla="*/ 10 w 29"/>
              <a:gd name="T21" fmla="*/ 0 h 25"/>
              <a:gd name="T22" fmla="*/ 8 w 29"/>
              <a:gd name="T23" fmla="*/ 1 h 25"/>
              <a:gd name="T24" fmla="*/ 6 w 29"/>
              <a:gd name="T25" fmla="*/ 2 h 25"/>
              <a:gd name="T26" fmla="*/ 5 w 29"/>
              <a:gd name="T27" fmla="*/ 3 h 25"/>
              <a:gd name="T28" fmla="*/ 4 w 29"/>
              <a:gd name="T29" fmla="*/ 5 h 25"/>
              <a:gd name="T30" fmla="*/ 1 w 29"/>
              <a:gd name="T31" fmla="*/ 7 h 25"/>
              <a:gd name="T32" fmla="*/ 0 w 29"/>
              <a:gd name="T33" fmla="*/ 13 h 25"/>
              <a:gd name="T34" fmla="*/ 0 w 29"/>
              <a:gd name="T35" fmla="*/ 24 h 25"/>
              <a:gd name="T36" fmla="*/ 28 w 29"/>
              <a:gd name="T37" fmla="*/ 24 h 25"/>
              <a:gd name="T38" fmla="*/ 28 w 29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5">
                <a:moveTo>
                  <a:pt x="28" y="13"/>
                </a:moveTo>
                <a:lnTo>
                  <a:pt x="25" y="7"/>
                </a:lnTo>
                <a:lnTo>
                  <a:pt x="24" y="5"/>
                </a:lnTo>
                <a:lnTo>
                  <a:pt x="22" y="3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0"/>
                </a:lnTo>
                <a:lnTo>
                  <a:pt x="8" y="1"/>
                </a:lnTo>
                <a:lnTo>
                  <a:pt x="6" y="2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8" y="24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78" name="Freeform 722"/>
          <p:cNvSpPr>
            <a:spLocks/>
          </p:cNvSpPr>
          <p:nvPr/>
        </p:nvSpPr>
        <p:spPr bwMode="auto">
          <a:xfrm>
            <a:off x="2401888" y="2098675"/>
            <a:ext cx="52387" cy="41275"/>
          </a:xfrm>
          <a:custGeom>
            <a:avLst/>
            <a:gdLst>
              <a:gd name="T0" fmla="*/ 14 w 38"/>
              <a:gd name="T1" fmla="*/ 0 h 27"/>
              <a:gd name="T2" fmla="*/ 8 w 38"/>
              <a:gd name="T3" fmla="*/ 2 h 27"/>
              <a:gd name="T4" fmla="*/ 5 w 38"/>
              <a:gd name="T5" fmla="*/ 3 h 27"/>
              <a:gd name="T6" fmla="*/ 3 w 38"/>
              <a:gd name="T7" fmla="*/ 6 h 27"/>
              <a:gd name="T8" fmla="*/ 1 w 38"/>
              <a:gd name="T9" fmla="*/ 7 h 27"/>
              <a:gd name="T10" fmla="*/ 1 w 38"/>
              <a:gd name="T11" fmla="*/ 8 h 27"/>
              <a:gd name="T12" fmla="*/ 0 w 38"/>
              <a:gd name="T13" fmla="*/ 9 h 27"/>
              <a:gd name="T14" fmla="*/ 0 w 38"/>
              <a:gd name="T15" fmla="*/ 11 h 27"/>
              <a:gd name="T16" fmla="*/ 0 w 38"/>
              <a:gd name="T17" fmla="*/ 12 h 27"/>
              <a:gd name="T18" fmla="*/ 0 w 38"/>
              <a:gd name="T19" fmla="*/ 15 h 27"/>
              <a:gd name="T20" fmla="*/ 0 w 38"/>
              <a:gd name="T21" fmla="*/ 16 h 27"/>
              <a:gd name="T22" fmla="*/ 1 w 38"/>
              <a:gd name="T23" fmla="*/ 18 h 27"/>
              <a:gd name="T24" fmla="*/ 1 w 38"/>
              <a:gd name="T25" fmla="*/ 19 h 27"/>
              <a:gd name="T26" fmla="*/ 3 w 38"/>
              <a:gd name="T27" fmla="*/ 20 h 27"/>
              <a:gd name="T28" fmla="*/ 5 w 38"/>
              <a:gd name="T29" fmla="*/ 23 h 27"/>
              <a:gd name="T30" fmla="*/ 8 w 38"/>
              <a:gd name="T31" fmla="*/ 24 h 27"/>
              <a:gd name="T32" fmla="*/ 14 w 38"/>
              <a:gd name="T33" fmla="*/ 26 h 27"/>
              <a:gd name="T34" fmla="*/ 37 w 38"/>
              <a:gd name="T35" fmla="*/ 26 h 27"/>
              <a:gd name="T36" fmla="*/ 37 w 38"/>
              <a:gd name="T37" fmla="*/ 0 h 27"/>
              <a:gd name="T38" fmla="*/ 14 w 38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37" y="26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79" name="Freeform 723"/>
          <p:cNvSpPr>
            <a:spLocks/>
          </p:cNvSpPr>
          <p:nvPr/>
        </p:nvSpPr>
        <p:spPr bwMode="auto">
          <a:xfrm>
            <a:off x="2433638" y="2098675"/>
            <a:ext cx="39687" cy="38100"/>
          </a:xfrm>
          <a:custGeom>
            <a:avLst/>
            <a:gdLst>
              <a:gd name="T0" fmla="*/ 28 w 29"/>
              <a:gd name="T1" fmla="*/ 13 h 25"/>
              <a:gd name="T2" fmla="*/ 27 w 29"/>
              <a:gd name="T3" fmla="*/ 7 h 25"/>
              <a:gd name="T4" fmla="*/ 24 w 29"/>
              <a:gd name="T5" fmla="*/ 5 h 25"/>
              <a:gd name="T6" fmla="*/ 23 w 29"/>
              <a:gd name="T7" fmla="*/ 3 h 25"/>
              <a:gd name="T8" fmla="*/ 22 w 29"/>
              <a:gd name="T9" fmla="*/ 2 h 25"/>
              <a:gd name="T10" fmla="*/ 19 w 29"/>
              <a:gd name="T11" fmla="*/ 1 h 25"/>
              <a:gd name="T12" fmla="*/ 18 w 29"/>
              <a:gd name="T13" fmla="*/ 1 h 25"/>
              <a:gd name="T14" fmla="*/ 15 w 29"/>
              <a:gd name="T15" fmla="*/ 0 h 25"/>
              <a:gd name="T16" fmla="*/ 14 w 29"/>
              <a:gd name="T17" fmla="*/ 0 h 25"/>
              <a:gd name="T18" fmla="*/ 11 w 29"/>
              <a:gd name="T19" fmla="*/ 0 h 25"/>
              <a:gd name="T20" fmla="*/ 10 w 29"/>
              <a:gd name="T21" fmla="*/ 1 h 25"/>
              <a:gd name="T22" fmla="*/ 8 w 29"/>
              <a:gd name="T23" fmla="*/ 1 h 25"/>
              <a:gd name="T24" fmla="*/ 6 w 29"/>
              <a:gd name="T25" fmla="*/ 2 h 25"/>
              <a:gd name="T26" fmla="*/ 5 w 29"/>
              <a:gd name="T27" fmla="*/ 3 h 25"/>
              <a:gd name="T28" fmla="*/ 3 w 29"/>
              <a:gd name="T29" fmla="*/ 5 h 25"/>
              <a:gd name="T30" fmla="*/ 1 w 29"/>
              <a:gd name="T31" fmla="*/ 7 h 25"/>
              <a:gd name="T32" fmla="*/ 0 w 29"/>
              <a:gd name="T33" fmla="*/ 13 h 25"/>
              <a:gd name="T34" fmla="*/ 0 w 29"/>
              <a:gd name="T35" fmla="*/ 24 h 25"/>
              <a:gd name="T36" fmla="*/ 28 w 29"/>
              <a:gd name="T37" fmla="*/ 24 h 25"/>
              <a:gd name="T38" fmla="*/ 28 w 29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5">
                <a:moveTo>
                  <a:pt x="28" y="13"/>
                </a:moveTo>
                <a:lnTo>
                  <a:pt x="27" y="7"/>
                </a:lnTo>
                <a:lnTo>
                  <a:pt x="24" y="5"/>
                </a:lnTo>
                <a:lnTo>
                  <a:pt x="23" y="3"/>
                </a:lnTo>
                <a:lnTo>
                  <a:pt x="22" y="2"/>
                </a:lnTo>
                <a:lnTo>
                  <a:pt x="19" y="1"/>
                </a:lnTo>
                <a:lnTo>
                  <a:pt x="18" y="1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8" y="1"/>
                </a:lnTo>
                <a:lnTo>
                  <a:pt x="6" y="2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8" y="24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80" name="Freeform 724"/>
          <p:cNvSpPr>
            <a:spLocks/>
          </p:cNvSpPr>
          <p:nvPr/>
        </p:nvSpPr>
        <p:spPr bwMode="auto">
          <a:xfrm>
            <a:off x="2433638" y="2117725"/>
            <a:ext cx="52387" cy="39688"/>
          </a:xfrm>
          <a:custGeom>
            <a:avLst/>
            <a:gdLst>
              <a:gd name="T0" fmla="*/ 14 w 39"/>
              <a:gd name="T1" fmla="*/ 0 h 26"/>
              <a:gd name="T2" fmla="*/ 8 w 39"/>
              <a:gd name="T3" fmla="*/ 1 h 26"/>
              <a:gd name="T4" fmla="*/ 5 w 39"/>
              <a:gd name="T5" fmla="*/ 2 h 26"/>
              <a:gd name="T6" fmla="*/ 3 w 39"/>
              <a:gd name="T7" fmla="*/ 5 h 26"/>
              <a:gd name="T8" fmla="*/ 1 w 39"/>
              <a:gd name="T9" fmla="*/ 6 h 26"/>
              <a:gd name="T10" fmla="*/ 1 w 39"/>
              <a:gd name="T11" fmla="*/ 8 h 26"/>
              <a:gd name="T12" fmla="*/ 0 w 39"/>
              <a:gd name="T13" fmla="*/ 9 h 26"/>
              <a:gd name="T14" fmla="*/ 0 w 39"/>
              <a:gd name="T15" fmla="*/ 10 h 26"/>
              <a:gd name="T16" fmla="*/ 0 w 39"/>
              <a:gd name="T17" fmla="*/ 11 h 26"/>
              <a:gd name="T18" fmla="*/ 0 w 39"/>
              <a:gd name="T19" fmla="*/ 14 h 26"/>
              <a:gd name="T20" fmla="*/ 0 w 39"/>
              <a:gd name="T21" fmla="*/ 15 h 26"/>
              <a:gd name="T22" fmla="*/ 1 w 39"/>
              <a:gd name="T23" fmla="*/ 17 h 26"/>
              <a:gd name="T24" fmla="*/ 1 w 39"/>
              <a:gd name="T25" fmla="*/ 18 h 26"/>
              <a:gd name="T26" fmla="*/ 3 w 39"/>
              <a:gd name="T27" fmla="*/ 20 h 26"/>
              <a:gd name="T28" fmla="*/ 5 w 39"/>
              <a:gd name="T29" fmla="*/ 22 h 26"/>
              <a:gd name="T30" fmla="*/ 8 w 39"/>
              <a:gd name="T31" fmla="*/ 23 h 26"/>
              <a:gd name="T32" fmla="*/ 14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4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5"/>
                </a:lnTo>
                <a:lnTo>
                  <a:pt x="1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1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81" name="Freeform 725"/>
          <p:cNvSpPr>
            <a:spLocks/>
          </p:cNvSpPr>
          <p:nvPr/>
        </p:nvSpPr>
        <p:spPr bwMode="auto">
          <a:xfrm>
            <a:off x="2465388" y="2117725"/>
            <a:ext cx="41275" cy="38100"/>
          </a:xfrm>
          <a:custGeom>
            <a:avLst/>
            <a:gdLst>
              <a:gd name="T0" fmla="*/ 29 w 30"/>
              <a:gd name="T1" fmla="*/ 11 h 25"/>
              <a:gd name="T2" fmla="*/ 26 w 30"/>
              <a:gd name="T3" fmla="*/ 6 h 25"/>
              <a:gd name="T4" fmla="*/ 25 w 30"/>
              <a:gd name="T5" fmla="*/ 3 h 25"/>
              <a:gd name="T6" fmla="*/ 24 w 30"/>
              <a:gd name="T7" fmla="*/ 2 h 25"/>
              <a:gd name="T8" fmla="*/ 22 w 30"/>
              <a:gd name="T9" fmla="*/ 1 h 25"/>
              <a:gd name="T10" fmla="*/ 20 w 30"/>
              <a:gd name="T11" fmla="*/ 0 h 25"/>
              <a:gd name="T12" fmla="*/ 18 w 30"/>
              <a:gd name="T13" fmla="*/ 0 h 25"/>
              <a:gd name="T14" fmla="*/ 16 w 30"/>
              <a:gd name="T15" fmla="*/ 0 h 25"/>
              <a:gd name="T16" fmla="*/ 15 w 30"/>
              <a:gd name="T17" fmla="*/ 0 h 25"/>
              <a:gd name="T18" fmla="*/ 12 w 30"/>
              <a:gd name="T19" fmla="*/ 0 h 25"/>
              <a:gd name="T20" fmla="*/ 11 w 30"/>
              <a:gd name="T21" fmla="*/ 0 h 25"/>
              <a:gd name="T22" fmla="*/ 9 w 30"/>
              <a:gd name="T23" fmla="*/ 0 h 25"/>
              <a:gd name="T24" fmla="*/ 8 w 30"/>
              <a:gd name="T25" fmla="*/ 1 h 25"/>
              <a:gd name="T26" fmla="*/ 5 w 30"/>
              <a:gd name="T27" fmla="*/ 2 h 25"/>
              <a:gd name="T28" fmla="*/ 4 w 30"/>
              <a:gd name="T29" fmla="*/ 3 h 25"/>
              <a:gd name="T30" fmla="*/ 1 w 30"/>
              <a:gd name="T31" fmla="*/ 6 h 25"/>
              <a:gd name="T32" fmla="*/ 0 w 30"/>
              <a:gd name="T33" fmla="*/ 11 h 25"/>
              <a:gd name="T34" fmla="*/ 0 w 30"/>
              <a:gd name="T35" fmla="*/ 24 h 25"/>
              <a:gd name="T36" fmla="*/ 29 w 30"/>
              <a:gd name="T37" fmla="*/ 24 h 25"/>
              <a:gd name="T38" fmla="*/ 29 w 30"/>
              <a:gd name="T39" fmla="*/ 1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5">
                <a:moveTo>
                  <a:pt x="29" y="11"/>
                </a:moveTo>
                <a:lnTo>
                  <a:pt x="26" y="6"/>
                </a:lnTo>
                <a:lnTo>
                  <a:pt x="25" y="3"/>
                </a:lnTo>
                <a:lnTo>
                  <a:pt x="24" y="2"/>
                </a:lnTo>
                <a:lnTo>
                  <a:pt x="22" y="1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9" y="0"/>
                </a:lnTo>
                <a:lnTo>
                  <a:pt x="8" y="1"/>
                </a:lnTo>
                <a:lnTo>
                  <a:pt x="5" y="2"/>
                </a:lnTo>
                <a:lnTo>
                  <a:pt x="4" y="3"/>
                </a:lnTo>
                <a:lnTo>
                  <a:pt x="1" y="6"/>
                </a:lnTo>
                <a:lnTo>
                  <a:pt x="0" y="11"/>
                </a:lnTo>
                <a:lnTo>
                  <a:pt x="0" y="24"/>
                </a:lnTo>
                <a:lnTo>
                  <a:pt x="29" y="24"/>
                </a:lnTo>
                <a:lnTo>
                  <a:pt x="29" y="11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82" name="Freeform 726"/>
          <p:cNvSpPr>
            <a:spLocks/>
          </p:cNvSpPr>
          <p:nvPr/>
        </p:nvSpPr>
        <p:spPr bwMode="auto">
          <a:xfrm>
            <a:off x="2465388" y="2135188"/>
            <a:ext cx="52387" cy="38100"/>
          </a:xfrm>
          <a:custGeom>
            <a:avLst/>
            <a:gdLst>
              <a:gd name="T0" fmla="*/ 14 w 38"/>
              <a:gd name="T1" fmla="*/ 0 h 25"/>
              <a:gd name="T2" fmla="*/ 8 w 38"/>
              <a:gd name="T3" fmla="*/ 1 h 25"/>
              <a:gd name="T4" fmla="*/ 5 w 38"/>
              <a:gd name="T5" fmla="*/ 3 h 25"/>
              <a:gd name="T6" fmla="*/ 3 w 38"/>
              <a:gd name="T7" fmla="*/ 4 h 25"/>
              <a:gd name="T8" fmla="*/ 1 w 38"/>
              <a:gd name="T9" fmla="*/ 5 h 25"/>
              <a:gd name="T10" fmla="*/ 1 w 38"/>
              <a:gd name="T11" fmla="*/ 8 h 25"/>
              <a:gd name="T12" fmla="*/ 0 w 38"/>
              <a:gd name="T13" fmla="*/ 9 h 25"/>
              <a:gd name="T14" fmla="*/ 0 w 38"/>
              <a:gd name="T15" fmla="*/ 11 h 25"/>
              <a:gd name="T16" fmla="*/ 0 w 38"/>
              <a:gd name="T17" fmla="*/ 12 h 25"/>
              <a:gd name="T18" fmla="*/ 0 w 38"/>
              <a:gd name="T19" fmla="*/ 13 h 25"/>
              <a:gd name="T20" fmla="*/ 0 w 38"/>
              <a:gd name="T21" fmla="*/ 14 h 25"/>
              <a:gd name="T22" fmla="*/ 1 w 38"/>
              <a:gd name="T23" fmla="*/ 16 h 25"/>
              <a:gd name="T24" fmla="*/ 1 w 38"/>
              <a:gd name="T25" fmla="*/ 17 h 25"/>
              <a:gd name="T26" fmla="*/ 3 w 38"/>
              <a:gd name="T27" fmla="*/ 20 h 25"/>
              <a:gd name="T28" fmla="*/ 5 w 38"/>
              <a:gd name="T29" fmla="*/ 21 h 25"/>
              <a:gd name="T30" fmla="*/ 8 w 38"/>
              <a:gd name="T31" fmla="*/ 23 h 25"/>
              <a:gd name="T32" fmla="*/ 14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4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37" y="24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83" name="Freeform 727"/>
          <p:cNvSpPr>
            <a:spLocks/>
          </p:cNvSpPr>
          <p:nvPr/>
        </p:nvSpPr>
        <p:spPr bwMode="auto">
          <a:xfrm>
            <a:off x="2495550" y="2135188"/>
            <a:ext cx="41275" cy="36512"/>
          </a:xfrm>
          <a:custGeom>
            <a:avLst/>
            <a:gdLst>
              <a:gd name="T0" fmla="*/ 29 w 30"/>
              <a:gd name="T1" fmla="*/ 12 h 24"/>
              <a:gd name="T2" fmla="*/ 28 w 30"/>
              <a:gd name="T3" fmla="*/ 5 h 24"/>
              <a:gd name="T4" fmla="*/ 25 w 30"/>
              <a:gd name="T5" fmla="*/ 3 h 24"/>
              <a:gd name="T6" fmla="*/ 24 w 30"/>
              <a:gd name="T7" fmla="*/ 3 h 24"/>
              <a:gd name="T8" fmla="*/ 22 w 30"/>
              <a:gd name="T9" fmla="*/ 2 h 24"/>
              <a:gd name="T10" fmla="*/ 20 w 30"/>
              <a:gd name="T11" fmla="*/ 0 h 24"/>
              <a:gd name="T12" fmla="*/ 18 w 30"/>
              <a:gd name="T13" fmla="*/ 0 h 24"/>
              <a:gd name="T14" fmla="*/ 16 w 30"/>
              <a:gd name="T15" fmla="*/ 0 h 24"/>
              <a:gd name="T16" fmla="*/ 15 w 30"/>
              <a:gd name="T17" fmla="*/ 0 h 24"/>
              <a:gd name="T18" fmla="*/ 12 w 30"/>
              <a:gd name="T19" fmla="*/ 0 h 24"/>
              <a:gd name="T20" fmla="*/ 11 w 30"/>
              <a:gd name="T21" fmla="*/ 0 h 24"/>
              <a:gd name="T22" fmla="*/ 9 w 30"/>
              <a:gd name="T23" fmla="*/ 0 h 24"/>
              <a:gd name="T24" fmla="*/ 8 w 30"/>
              <a:gd name="T25" fmla="*/ 2 h 24"/>
              <a:gd name="T26" fmla="*/ 5 w 30"/>
              <a:gd name="T27" fmla="*/ 3 h 24"/>
              <a:gd name="T28" fmla="*/ 4 w 30"/>
              <a:gd name="T29" fmla="*/ 3 h 24"/>
              <a:gd name="T30" fmla="*/ 1 w 30"/>
              <a:gd name="T31" fmla="*/ 5 h 24"/>
              <a:gd name="T32" fmla="*/ 0 w 30"/>
              <a:gd name="T33" fmla="*/ 12 h 24"/>
              <a:gd name="T34" fmla="*/ 0 w 30"/>
              <a:gd name="T35" fmla="*/ 23 h 24"/>
              <a:gd name="T36" fmla="*/ 29 w 30"/>
              <a:gd name="T37" fmla="*/ 23 h 24"/>
              <a:gd name="T38" fmla="*/ 29 w 30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4">
                <a:moveTo>
                  <a:pt x="29" y="12"/>
                </a:moveTo>
                <a:lnTo>
                  <a:pt x="28" y="5"/>
                </a:lnTo>
                <a:lnTo>
                  <a:pt x="25" y="3"/>
                </a:lnTo>
                <a:lnTo>
                  <a:pt x="24" y="3"/>
                </a:lnTo>
                <a:lnTo>
                  <a:pt x="22" y="2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9" y="0"/>
                </a:lnTo>
                <a:lnTo>
                  <a:pt x="8" y="2"/>
                </a:lnTo>
                <a:lnTo>
                  <a:pt x="5" y="3"/>
                </a:lnTo>
                <a:lnTo>
                  <a:pt x="4" y="3"/>
                </a:lnTo>
                <a:lnTo>
                  <a:pt x="1" y="5"/>
                </a:lnTo>
                <a:lnTo>
                  <a:pt x="0" y="12"/>
                </a:lnTo>
                <a:lnTo>
                  <a:pt x="0" y="23"/>
                </a:lnTo>
                <a:lnTo>
                  <a:pt x="29" y="23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84" name="Freeform 728"/>
          <p:cNvSpPr>
            <a:spLocks/>
          </p:cNvSpPr>
          <p:nvPr/>
        </p:nvSpPr>
        <p:spPr bwMode="auto">
          <a:xfrm>
            <a:off x="2495550" y="2152650"/>
            <a:ext cx="85725" cy="39688"/>
          </a:xfrm>
          <a:custGeom>
            <a:avLst/>
            <a:gdLst>
              <a:gd name="T0" fmla="*/ 14 w 62"/>
              <a:gd name="T1" fmla="*/ 0 h 26"/>
              <a:gd name="T2" fmla="*/ 8 w 62"/>
              <a:gd name="T3" fmla="*/ 2 h 26"/>
              <a:gd name="T4" fmla="*/ 5 w 62"/>
              <a:gd name="T5" fmla="*/ 3 h 26"/>
              <a:gd name="T6" fmla="*/ 3 w 62"/>
              <a:gd name="T7" fmla="*/ 5 h 26"/>
              <a:gd name="T8" fmla="*/ 1 w 62"/>
              <a:gd name="T9" fmla="*/ 6 h 26"/>
              <a:gd name="T10" fmla="*/ 1 w 62"/>
              <a:gd name="T11" fmla="*/ 8 h 26"/>
              <a:gd name="T12" fmla="*/ 1 w 62"/>
              <a:gd name="T13" fmla="*/ 9 h 26"/>
              <a:gd name="T14" fmla="*/ 0 w 62"/>
              <a:gd name="T15" fmla="*/ 11 h 26"/>
              <a:gd name="T16" fmla="*/ 0 w 62"/>
              <a:gd name="T17" fmla="*/ 13 h 26"/>
              <a:gd name="T18" fmla="*/ 0 w 62"/>
              <a:gd name="T19" fmla="*/ 15 h 26"/>
              <a:gd name="T20" fmla="*/ 1 w 62"/>
              <a:gd name="T21" fmla="*/ 16 h 26"/>
              <a:gd name="T22" fmla="*/ 1 w 62"/>
              <a:gd name="T23" fmla="*/ 18 h 26"/>
              <a:gd name="T24" fmla="*/ 3 w 62"/>
              <a:gd name="T25" fmla="*/ 20 h 26"/>
              <a:gd name="T26" fmla="*/ 5 w 62"/>
              <a:gd name="T27" fmla="*/ 22 h 26"/>
              <a:gd name="T28" fmla="*/ 8 w 62"/>
              <a:gd name="T29" fmla="*/ 24 h 26"/>
              <a:gd name="T30" fmla="*/ 14 w 62"/>
              <a:gd name="T31" fmla="*/ 25 h 26"/>
              <a:gd name="T32" fmla="*/ 61 w 62"/>
              <a:gd name="T33" fmla="*/ 25 h 26"/>
              <a:gd name="T34" fmla="*/ 61 w 62"/>
              <a:gd name="T35" fmla="*/ 0 h 26"/>
              <a:gd name="T36" fmla="*/ 14 w 62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2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1" y="6"/>
                </a:lnTo>
                <a:lnTo>
                  <a:pt x="1" y="8"/>
                </a:lnTo>
                <a:lnTo>
                  <a:pt x="1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1" y="18"/>
                </a:lnTo>
                <a:lnTo>
                  <a:pt x="3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61" y="25"/>
                </a:lnTo>
                <a:lnTo>
                  <a:pt x="61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85" name="Freeform 729"/>
          <p:cNvSpPr>
            <a:spLocks/>
          </p:cNvSpPr>
          <p:nvPr/>
        </p:nvSpPr>
        <p:spPr bwMode="auto">
          <a:xfrm>
            <a:off x="2559050" y="2152650"/>
            <a:ext cx="39688" cy="38100"/>
          </a:xfrm>
          <a:custGeom>
            <a:avLst/>
            <a:gdLst>
              <a:gd name="T0" fmla="*/ 28 w 29"/>
              <a:gd name="T1" fmla="*/ 13 h 25"/>
              <a:gd name="T2" fmla="*/ 27 w 29"/>
              <a:gd name="T3" fmla="*/ 7 h 25"/>
              <a:gd name="T4" fmla="*/ 24 w 29"/>
              <a:gd name="T5" fmla="*/ 5 h 25"/>
              <a:gd name="T6" fmla="*/ 23 w 29"/>
              <a:gd name="T7" fmla="*/ 3 h 25"/>
              <a:gd name="T8" fmla="*/ 22 w 29"/>
              <a:gd name="T9" fmla="*/ 2 h 25"/>
              <a:gd name="T10" fmla="*/ 19 w 29"/>
              <a:gd name="T11" fmla="*/ 1 h 25"/>
              <a:gd name="T12" fmla="*/ 18 w 29"/>
              <a:gd name="T13" fmla="*/ 0 h 25"/>
              <a:gd name="T14" fmla="*/ 15 w 29"/>
              <a:gd name="T15" fmla="*/ 0 h 25"/>
              <a:gd name="T16" fmla="*/ 13 w 29"/>
              <a:gd name="T17" fmla="*/ 0 h 25"/>
              <a:gd name="T18" fmla="*/ 11 w 29"/>
              <a:gd name="T19" fmla="*/ 0 h 25"/>
              <a:gd name="T20" fmla="*/ 9 w 29"/>
              <a:gd name="T21" fmla="*/ 1 h 25"/>
              <a:gd name="T22" fmla="*/ 8 w 29"/>
              <a:gd name="T23" fmla="*/ 2 h 25"/>
              <a:gd name="T24" fmla="*/ 5 w 29"/>
              <a:gd name="T25" fmla="*/ 3 h 25"/>
              <a:gd name="T26" fmla="*/ 4 w 29"/>
              <a:gd name="T27" fmla="*/ 5 h 25"/>
              <a:gd name="T28" fmla="*/ 1 w 29"/>
              <a:gd name="T29" fmla="*/ 7 h 25"/>
              <a:gd name="T30" fmla="*/ 0 w 29"/>
              <a:gd name="T31" fmla="*/ 13 h 25"/>
              <a:gd name="T32" fmla="*/ 0 w 29"/>
              <a:gd name="T33" fmla="*/ 24 h 25"/>
              <a:gd name="T34" fmla="*/ 28 w 29"/>
              <a:gd name="T35" fmla="*/ 24 h 25"/>
              <a:gd name="T36" fmla="*/ 28 w 29"/>
              <a:gd name="T37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" h="25">
                <a:moveTo>
                  <a:pt x="28" y="13"/>
                </a:moveTo>
                <a:lnTo>
                  <a:pt x="27" y="7"/>
                </a:lnTo>
                <a:lnTo>
                  <a:pt x="24" y="5"/>
                </a:lnTo>
                <a:lnTo>
                  <a:pt x="23" y="3"/>
                </a:lnTo>
                <a:lnTo>
                  <a:pt x="22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1"/>
                </a:lnTo>
                <a:lnTo>
                  <a:pt x="8" y="2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8" y="24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86" name="Freeform 730"/>
          <p:cNvSpPr>
            <a:spLocks/>
          </p:cNvSpPr>
          <p:nvPr/>
        </p:nvSpPr>
        <p:spPr bwMode="auto">
          <a:xfrm>
            <a:off x="2559050" y="2170113"/>
            <a:ext cx="85725" cy="39687"/>
          </a:xfrm>
          <a:custGeom>
            <a:avLst/>
            <a:gdLst>
              <a:gd name="T0" fmla="*/ 16 w 62"/>
              <a:gd name="T1" fmla="*/ 0 h 25"/>
              <a:gd name="T2" fmla="*/ 8 w 62"/>
              <a:gd name="T3" fmla="*/ 1 h 25"/>
              <a:gd name="T4" fmla="*/ 5 w 62"/>
              <a:gd name="T5" fmla="*/ 2 h 25"/>
              <a:gd name="T6" fmla="*/ 4 w 62"/>
              <a:gd name="T7" fmla="*/ 5 h 25"/>
              <a:gd name="T8" fmla="*/ 1 w 62"/>
              <a:gd name="T9" fmla="*/ 6 h 25"/>
              <a:gd name="T10" fmla="*/ 1 w 62"/>
              <a:gd name="T11" fmla="*/ 7 h 25"/>
              <a:gd name="T12" fmla="*/ 1 w 62"/>
              <a:gd name="T13" fmla="*/ 8 h 25"/>
              <a:gd name="T14" fmla="*/ 1 w 62"/>
              <a:gd name="T15" fmla="*/ 10 h 25"/>
              <a:gd name="T16" fmla="*/ 0 w 62"/>
              <a:gd name="T17" fmla="*/ 11 h 25"/>
              <a:gd name="T18" fmla="*/ 1 w 62"/>
              <a:gd name="T19" fmla="*/ 14 h 25"/>
              <a:gd name="T20" fmla="*/ 1 w 62"/>
              <a:gd name="T21" fmla="*/ 15 h 25"/>
              <a:gd name="T22" fmla="*/ 1 w 62"/>
              <a:gd name="T23" fmla="*/ 17 h 25"/>
              <a:gd name="T24" fmla="*/ 1 w 62"/>
              <a:gd name="T25" fmla="*/ 18 h 25"/>
              <a:gd name="T26" fmla="*/ 4 w 62"/>
              <a:gd name="T27" fmla="*/ 21 h 25"/>
              <a:gd name="T28" fmla="*/ 5 w 62"/>
              <a:gd name="T29" fmla="*/ 21 h 25"/>
              <a:gd name="T30" fmla="*/ 8 w 62"/>
              <a:gd name="T31" fmla="*/ 23 h 25"/>
              <a:gd name="T32" fmla="*/ 16 w 62"/>
              <a:gd name="T33" fmla="*/ 24 h 25"/>
              <a:gd name="T34" fmla="*/ 61 w 62"/>
              <a:gd name="T35" fmla="*/ 24 h 25"/>
              <a:gd name="T36" fmla="*/ 61 w 62"/>
              <a:gd name="T37" fmla="*/ 0 h 25"/>
              <a:gd name="T38" fmla="*/ 16 w 62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2" h="25">
                <a:moveTo>
                  <a:pt x="16" y="0"/>
                </a:moveTo>
                <a:lnTo>
                  <a:pt x="8" y="1"/>
                </a:lnTo>
                <a:lnTo>
                  <a:pt x="5" y="2"/>
                </a:lnTo>
                <a:lnTo>
                  <a:pt x="4" y="5"/>
                </a:lnTo>
                <a:lnTo>
                  <a:pt x="1" y="6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1" y="14"/>
                </a:lnTo>
                <a:lnTo>
                  <a:pt x="1" y="15"/>
                </a:lnTo>
                <a:lnTo>
                  <a:pt x="1" y="17"/>
                </a:lnTo>
                <a:lnTo>
                  <a:pt x="1" y="18"/>
                </a:lnTo>
                <a:lnTo>
                  <a:pt x="4" y="21"/>
                </a:lnTo>
                <a:lnTo>
                  <a:pt x="5" y="21"/>
                </a:lnTo>
                <a:lnTo>
                  <a:pt x="8" y="23"/>
                </a:lnTo>
                <a:lnTo>
                  <a:pt x="16" y="24"/>
                </a:lnTo>
                <a:lnTo>
                  <a:pt x="61" y="24"/>
                </a:lnTo>
                <a:lnTo>
                  <a:pt x="61" y="0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87" name="Freeform 731"/>
          <p:cNvSpPr>
            <a:spLocks/>
          </p:cNvSpPr>
          <p:nvPr/>
        </p:nvSpPr>
        <p:spPr bwMode="auto">
          <a:xfrm>
            <a:off x="2624138" y="2170113"/>
            <a:ext cx="38100" cy="38100"/>
          </a:xfrm>
          <a:custGeom>
            <a:avLst/>
            <a:gdLst>
              <a:gd name="T0" fmla="*/ 27 w 28"/>
              <a:gd name="T1" fmla="*/ 12 h 24"/>
              <a:gd name="T2" fmla="*/ 26 w 28"/>
              <a:gd name="T3" fmla="*/ 6 h 24"/>
              <a:gd name="T4" fmla="*/ 23 w 28"/>
              <a:gd name="T5" fmla="*/ 3 h 24"/>
              <a:gd name="T6" fmla="*/ 22 w 28"/>
              <a:gd name="T7" fmla="*/ 2 h 24"/>
              <a:gd name="T8" fmla="*/ 21 w 28"/>
              <a:gd name="T9" fmla="*/ 1 h 24"/>
              <a:gd name="T10" fmla="*/ 19 w 28"/>
              <a:gd name="T11" fmla="*/ 0 h 24"/>
              <a:gd name="T12" fmla="*/ 17 w 28"/>
              <a:gd name="T13" fmla="*/ 0 h 24"/>
              <a:gd name="T14" fmla="*/ 15 w 28"/>
              <a:gd name="T15" fmla="*/ 0 h 24"/>
              <a:gd name="T16" fmla="*/ 13 w 28"/>
              <a:gd name="T17" fmla="*/ 0 h 24"/>
              <a:gd name="T18" fmla="*/ 12 w 28"/>
              <a:gd name="T19" fmla="*/ 0 h 24"/>
              <a:gd name="T20" fmla="*/ 10 w 28"/>
              <a:gd name="T21" fmla="*/ 0 h 24"/>
              <a:gd name="T22" fmla="*/ 8 w 28"/>
              <a:gd name="T23" fmla="*/ 0 h 24"/>
              <a:gd name="T24" fmla="*/ 6 w 28"/>
              <a:gd name="T25" fmla="*/ 1 h 24"/>
              <a:gd name="T26" fmla="*/ 4 w 28"/>
              <a:gd name="T27" fmla="*/ 2 h 24"/>
              <a:gd name="T28" fmla="*/ 4 w 28"/>
              <a:gd name="T29" fmla="*/ 3 h 24"/>
              <a:gd name="T30" fmla="*/ 1 w 28"/>
              <a:gd name="T31" fmla="*/ 6 h 24"/>
              <a:gd name="T32" fmla="*/ 0 w 28"/>
              <a:gd name="T33" fmla="*/ 12 h 24"/>
              <a:gd name="T34" fmla="*/ 0 w 28"/>
              <a:gd name="T35" fmla="*/ 23 h 24"/>
              <a:gd name="T36" fmla="*/ 27 w 28"/>
              <a:gd name="T37" fmla="*/ 23 h 24"/>
              <a:gd name="T38" fmla="*/ 27 w 28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4">
                <a:moveTo>
                  <a:pt x="27" y="12"/>
                </a:moveTo>
                <a:lnTo>
                  <a:pt x="26" y="6"/>
                </a:lnTo>
                <a:lnTo>
                  <a:pt x="23" y="3"/>
                </a:lnTo>
                <a:lnTo>
                  <a:pt x="22" y="2"/>
                </a:lnTo>
                <a:lnTo>
                  <a:pt x="21" y="1"/>
                </a:lnTo>
                <a:lnTo>
                  <a:pt x="19" y="0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2" y="0"/>
                </a:lnTo>
                <a:lnTo>
                  <a:pt x="10" y="0"/>
                </a:lnTo>
                <a:lnTo>
                  <a:pt x="8" y="0"/>
                </a:lnTo>
                <a:lnTo>
                  <a:pt x="6" y="1"/>
                </a:lnTo>
                <a:lnTo>
                  <a:pt x="4" y="2"/>
                </a:lnTo>
                <a:lnTo>
                  <a:pt x="4" y="3"/>
                </a:lnTo>
                <a:lnTo>
                  <a:pt x="1" y="6"/>
                </a:lnTo>
                <a:lnTo>
                  <a:pt x="0" y="12"/>
                </a:lnTo>
                <a:lnTo>
                  <a:pt x="0" y="23"/>
                </a:lnTo>
                <a:lnTo>
                  <a:pt x="27" y="23"/>
                </a:lnTo>
                <a:lnTo>
                  <a:pt x="27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88" name="Freeform 732"/>
          <p:cNvSpPr>
            <a:spLocks/>
          </p:cNvSpPr>
          <p:nvPr/>
        </p:nvSpPr>
        <p:spPr bwMode="auto">
          <a:xfrm>
            <a:off x="2624138" y="2189163"/>
            <a:ext cx="49212" cy="39687"/>
          </a:xfrm>
          <a:custGeom>
            <a:avLst/>
            <a:gdLst>
              <a:gd name="T0" fmla="*/ 13 w 36"/>
              <a:gd name="T1" fmla="*/ 0 h 26"/>
              <a:gd name="T2" fmla="*/ 6 w 36"/>
              <a:gd name="T3" fmla="*/ 1 h 26"/>
              <a:gd name="T4" fmla="*/ 4 w 36"/>
              <a:gd name="T5" fmla="*/ 2 h 26"/>
              <a:gd name="T6" fmla="*/ 3 w 36"/>
              <a:gd name="T7" fmla="*/ 5 h 26"/>
              <a:gd name="T8" fmla="*/ 1 w 36"/>
              <a:gd name="T9" fmla="*/ 6 h 26"/>
              <a:gd name="T10" fmla="*/ 0 w 36"/>
              <a:gd name="T11" fmla="*/ 8 h 26"/>
              <a:gd name="T12" fmla="*/ 0 w 36"/>
              <a:gd name="T13" fmla="*/ 9 h 26"/>
              <a:gd name="T14" fmla="*/ 0 w 36"/>
              <a:gd name="T15" fmla="*/ 11 h 26"/>
              <a:gd name="T16" fmla="*/ 0 w 36"/>
              <a:gd name="T17" fmla="*/ 14 h 26"/>
              <a:gd name="T18" fmla="*/ 0 w 36"/>
              <a:gd name="T19" fmla="*/ 15 h 26"/>
              <a:gd name="T20" fmla="*/ 0 w 36"/>
              <a:gd name="T21" fmla="*/ 17 h 26"/>
              <a:gd name="T22" fmla="*/ 1 w 36"/>
              <a:gd name="T23" fmla="*/ 18 h 26"/>
              <a:gd name="T24" fmla="*/ 3 w 36"/>
              <a:gd name="T25" fmla="*/ 20 h 26"/>
              <a:gd name="T26" fmla="*/ 4 w 36"/>
              <a:gd name="T27" fmla="*/ 22 h 26"/>
              <a:gd name="T28" fmla="*/ 6 w 36"/>
              <a:gd name="T29" fmla="*/ 23 h 26"/>
              <a:gd name="T30" fmla="*/ 13 w 36"/>
              <a:gd name="T31" fmla="*/ 25 h 26"/>
              <a:gd name="T32" fmla="*/ 35 w 36"/>
              <a:gd name="T33" fmla="*/ 25 h 26"/>
              <a:gd name="T34" fmla="*/ 35 w 36"/>
              <a:gd name="T35" fmla="*/ 0 h 26"/>
              <a:gd name="T36" fmla="*/ 13 w 36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6" h="26">
                <a:moveTo>
                  <a:pt x="13" y="0"/>
                </a:moveTo>
                <a:lnTo>
                  <a:pt x="6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3" y="25"/>
                </a:lnTo>
                <a:lnTo>
                  <a:pt x="35" y="25"/>
                </a:lnTo>
                <a:lnTo>
                  <a:pt x="35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89" name="Freeform 733"/>
          <p:cNvSpPr>
            <a:spLocks/>
          </p:cNvSpPr>
          <p:nvPr/>
        </p:nvSpPr>
        <p:spPr bwMode="auto">
          <a:xfrm>
            <a:off x="2654300" y="2189163"/>
            <a:ext cx="39688" cy="38100"/>
          </a:xfrm>
          <a:custGeom>
            <a:avLst/>
            <a:gdLst>
              <a:gd name="T0" fmla="*/ 28 w 29"/>
              <a:gd name="T1" fmla="*/ 11 h 25"/>
              <a:gd name="T2" fmla="*/ 28 w 29"/>
              <a:gd name="T3" fmla="*/ 6 h 25"/>
              <a:gd name="T4" fmla="*/ 25 w 29"/>
              <a:gd name="T5" fmla="*/ 3 h 25"/>
              <a:gd name="T6" fmla="*/ 24 w 29"/>
              <a:gd name="T7" fmla="*/ 2 h 25"/>
              <a:gd name="T8" fmla="*/ 21 w 29"/>
              <a:gd name="T9" fmla="*/ 1 h 25"/>
              <a:gd name="T10" fmla="*/ 20 w 29"/>
              <a:gd name="T11" fmla="*/ 0 h 25"/>
              <a:gd name="T12" fmla="*/ 17 w 29"/>
              <a:gd name="T13" fmla="*/ 0 h 25"/>
              <a:gd name="T14" fmla="*/ 16 w 29"/>
              <a:gd name="T15" fmla="*/ 0 h 25"/>
              <a:gd name="T16" fmla="*/ 13 w 29"/>
              <a:gd name="T17" fmla="*/ 0 h 25"/>
              <a:gd name="T18" fmla="*/ 12 w 29"/>
              <a:gd name="T19" fmla="*/ 0 h 25"/>
              <a:gd name="T20" fmla="*/ 11 w 29"/>
              <a:gd name="T21" fmla="*/ 0 h 25"/>
              <a:gd name="T22" fmla="*/ 8 w 29"/>
              <a:gd name="T23" fmla="*/ 0 h 25"/>
              <a:gd name="T24" fmla="*/ 7 w 29"/>
              <a:gd name="T25" fmla="*/ 1 h 25"/>
              <a:gd name="T26" fmla="*/ 4 w 29"/>
              <a:gd name="T27" fmla="*/ 2 h 25"/>
              <a:gd name="T28" fmla="*/ 4 w 29"/>
              <a:gd name="T29" fmla="*/ 3 h 25"/>
              <a:gd name="T30" fmla="*/ 1 w 29"/>
              <a:gd name="T31" fmla="*/ 6 h 25"/>
              <a:gd name="T32" fmla="*/ 0 w 29"/>
              <a:gd name="T33" fmla="*/ 11 h 25"/>
              <a:gd name="T34" fmla="*/ 0 w 29"/>
              <a:gd name="T35" fmla="*/ 24 h 25"/>
              <a:gd name="T36" fmla="*/ 28 w 29"/>
              <a:gd name="T37" fmla="*/ 24 h 25"/>
              <a:gd name="T38" fmla="*/ 28 w 29"/>
              <a:gd name="T39" fmla="*/ 1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5">
                <a:moveTo>
                  <a:pt x="28" y="11"/>
                </a:moveTo>
                <a:lnTo>
                  <a:pt x="28" y="6"/>
                </a:lnTo>
                <a:lnTo>
                  <a:pt x="25" y="3"/>
                </a:lnTo>
                <a:lnTo>
                  <a:pt x="24" y="2"/>
                </a:lnTo>
                <a:lnTo>
                  <a:pt x="21" y="1"/>
                </a:lnTo>
                <a:lnTo>
                  <a:pt x="20" y="0"/>
                </a:lnTo>
                <a:lnTo>
                  <a:pt x="17" y="0"/>
                </a:lnTo>
                <a:lnTo>
                  <a:pt x="16" y="0"/>
                </a:lnTo>
                <a:lnTo>
                  <a:pt x="13" y="0"/>
                </a:lnTo>
                <a:lnTo>
                  <a:pt x="12" y="0"/>
                </a:lnTo>
                <a:lnTo>
                  <a:pt x="11" y="0"/>
                </a:lnTo>
                <a:lnTo>
                  <a:pt x="8" y="0"/>
                </a:lnTo>
                <a:lnTo>
                  <a:pt x="7" y="1"/>
                </a:lnTo>
                <a:lnTo>
                  <a:pt x="4" y="2"/>
                </a:lnTo>
                <a:lnTo>
                  <a:pt x="4" y="3"/>
                </a:lnTo>
                <a:lnTo>
                  <a:pt x="1" y="6"/>
                </a:lnTo>
                <a:lnTo>
                  <a:pt x="0" y="11"/>
                </a:lnTo>
                <a:lnTo>
                  <a:pt x="0" y="24"/>
                </a:lnTo>
                <a:lnTo>
                  <a:pt x="28" y="24"/>
                </a:lnTo>
                <a:lnTo>
                  <a:pt x="28" y="11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90" name="Freeform 734"/>
          <p:cNvSpPr>
            <a:spLocks/>
          </p:cNvSpPr>
          <p:nvPr/>
        </p:nvSpPr>
        <p:spPr bwMode="auto">
          <a:xfrm>
            <a:off x="2654300" y="2206625"/>
            <a:ext cx="50800" cy="38100"/>
          </a:xfrm>
          <a:custGeom>
            <a:avLst/>
            <a:gdLst>
              <a:gd name="T0" fmla="*/ 13 w 37"/>
              <a:gd name="T1" fmla="*/ 0 h 25"/>
              <a:gd name="T2" fmla="*/ 6 w 37"/>
              <a:gd name="T3" fmla="*/ 1 h 25"/>
              <a:gd name="T4" fmla="*/ 4 w 37"/>
              <a:gd name="T5" fmla="*/ 3 h 25"/>
              <a:gd name="T6" fmla="*/ 3 w 37"/>
              <a:gd name="T7" fmla="*/ 4 h 25"/>
              <a:gd name="T8" fmla="*/ 1 w 37"/>
              <a:gd name="T9" fmla="*/ 5 h 25"/>
              <a:gd name="T10" fmla="*/ 0 w 37"/>
              <a:gd name="T11" fmla="*/ 8 h 25"/>
              <a:gd name="T12" fmla="*/ 0 w 37"/>
              <a:gd name="T13" fmla="*/ 9 h 25"/>
              <a:gd name="T14" fmla="*/ 0 w 37"/>
              <a:gd name="T15" fmla="*/ 11 h 25"/>
              <a:gd name="T16" fmla="*/ 0 w 37"/>
              <a:gd name="T17" fmla="*/ 12 h 25"/>
              <a:gd name="T18" fmla="*/ 0 w 37"/>
              <a:gd name="T19" fmla="*/ 14 h 25"/>
              <a:gd name="T20" fmla="*/ 0 w 37"/>
              <a:gd name="T21" fmla="*/ 16 h 25"/>
              <a:gd name="T22" fmla="*/ 1 w 37"/>
              <a:gd name="T23" fmla="*/ 17 h 25"/>
              <a:gd name="T24" fmla="*/ 3 w 37"/>
              <a:gd name="T25" fmla="*/ 20 h 25"/>
              <a:gd name="T26" fmla="*/ 4 w 37"/>
              <a:gd name="T27" fmla="*/ 21 h 25"/>
              <a:gd name="T28" fmla="*/ 6 w 37"/>
              <a:gd name="T29" fmla="*/ 23 h 25"/>
              <a:gd name="T30" fmla="*/ 13 w 37"/>
              <a:gd name="T31" fmla="*/ 24 h 25"/>
              <a:gd name="T32" fmla="*/ 36 w 37"/>
              <a:gd name="T33" fmla="*/ 24 h 25"/>
              <a:gd name="T34" fmla="*/ 36 w 37"/>
              <a:gd name="T35" fmla="*/ 0 h 25"/>
              <a:gd name="T36" fmla="*/ 13 w 37"/>
              <a:gd name="T37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7" h="25">
                <a:moveTo>
                  <a:pt x="13" y="0"/>
                </a:moveTo>
                <a:lnTo>
                  <a:pt x="6" y="1"/>
                </a:lnTo>
                <a:lnTo>
                  <a:pt x="4" y="3"/>
                </a:lnTo>
                <a:lnTo>
                  <a:pt x="3" y="4"/>
                </a:lnTo>
                <a:lnTo>
                  <a:pt x="1" y="5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20"/>
                </a:lnTo>
                <a:lnTo>
                  <a:pt x="4" y="21"/>
                </a:lnTo>
                <a:lnTo>
                  <a:pt x="6" y="23"/>
                </a:lnTo>
                <a:lnTo>
                  <a:pt x="13" y="24"/>
                </a:lnTo>
                <a:lnTo>
                  <a:pt x="36" y="24"/>
                </a:lnTo>
                <a:lnTo>
                  <a:pt x="36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91" name="Freeform 735"/>
          <p:cNvSpPr>
            <a:spLocks/>
          </p:cNvSpPr>
          <p:nvPr/>
        </p:nvSpPr>
        <p:spPr bwMode="auto">
          <a:xfrm>
            <a:off x="2686050" y="2206625"/>
            <a:ext cx="38100" cy="36513"/>
          </a:xfrm>
          <a:custGeom>
            <a:avLst/>
            <a:gdLst>
              <a:gd name="T0" fmla="*/ 27 w 28"/>
              <a:gd name="T1" fmla="*/ 12 h 24"/>
              <a:gd name="T2" fmla="*/ 27 w 28"/>
              <a:gd name="T3" fmla="*/ 5 h 24"/>
              <a:gd name="T4" fmla="*/ 24 w 28"/>
              <a:gd name="T5" fmla="*/ 4 h 24"/>
              <a:gd name="T6" fmla="*/ 23 w 28"/>
              <a:gd name="T7" fmla="*/ 3 h 24"/>
              <a:gd name="T8" fmla="*/ 21 w 28"/>
              <a:gd name="T9" fmla="*/ 1 h 24"/>
              <a:gd name="T10" fmla="*/ 19 w 28"/>
              <a:gd name="T11" fmla="*/ 0 h 24"/>
              <a:gd name="T12" fmla="*/ 17 w 28"/>
              <a:gd name="T13" fmla="*/ 0 h 24"/>
              <a:gd name="T14" fmla="*/ 15 w 28"/>
              <a:gd name="T15" fmla="*/ 0 h 24"/>
              <a:gd name="T16" fmla="*/ 13 w 28"/>
              <a:gd name="T17" fmla="*/ 0 h 24"/>
              <a:gd name="T18" fmla="*/ 12 w 28"/>
              <a:gd name="T19" fmla="*/ 0 h 24"/>
              <a:gd name="T20" fmla="*/ 10 w 28"/>
              <a:gd name="T21" fmla="*/ 0 h 24"/>
              <a:gd name="T22" fmla="*/ 9 w 28"/>
              <a:gd name="T23" fmla="*/ 0 h 24"/>
              <a:gd name="T24" fmla="*/ 6 w 28"/>
              <a:gd name="T25" fmla="*/ 1 h 24"/>
              <a:gd name="T26" fmla="*/ 5 w 28"/>
              <a:gd name="T27" fmla="*/ 3 h 24"/>
              <a:gd name="T28" fmla="*/ 4 w 28"/>
              <a:gd name="T29" fmla="*/ 4 h 24"/>
              <a:gd name="T30" fmla="*/ 1 w 28"/>
              <a:gd name="T31" fmla="*/ 5 h 24"/>
              <a:gd name="T32" fmla="*/ 0 w 28"/>
              <a:gd name="T33" fmla="*/ 12 h 24"/>
              <a:gd name="T34" fmla="*/ 0 w 28"/>
              <a:gd name="T35" fmla="*/ 23 h 24"/>
              <a:gd name="T36" fmla="*/ 27 w 28"/>
              <a:gd name="T37" fmla="*/ 23 h 24"/>
              <a:gd name="T38" fmla="*/ 27 w 28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4">
                <a:moveTo>
                  <a:pt x="27" y="12"/>
                </a:moveTo>
                <a:lnTo>
                  <a:pt x="27" y="5"/>
                </a:lnTo>
                <a:lnTo>
                  <a:pt x="24" y="4"/>
                </a:lnTo>
                <a:lnTo>
                  <a:pt x="23" y="3"/>
                </a:lnTo>
                <a:lnTo>
                  <a:pt x="21" y="1"/>
                </a:lnTo>
                <a:lnTo>
                  <a:pt x="19" y="0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2" y="0"/>
                </a:lnTo>
                <a:lnTo>
                  <a:pt x="10" y="0"/>
                </a:lnTo>
                <a:lnTo>
                  <a:pt x="9" y="0"/>
                </a:lnTo>
                <a:lnTo>
                  <a:pt x="6" y="1"/>
                </a:lnTo>
                <a:lnTo>
                  <a:pt x="5" y="3"/>
                </a:lnTo>
                <a:lnTo>
                  <a:pt x="4" y="4"/>
                </a:lnTo>
                <a:lnTo>
                  <a:pt x="1" y="5"/>
                </a:lnTo>
                <a:lnTo>
                  <a:pt x="0" y="12"/>
                </a:lnTo>
                <a:lnTo>
                  <a:pt x="0" y="23"/>
                </a:lnTo>
                <a:lnTo>
                  <a:pt x="27" y="23"/>
                </a:lnTo>
                <a:lnTo>
                  <a:pt x="27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92" name="Freeform 736"/>
          <p:cNvSpPr>
            <a:spLocks/>
          </p:cNvSpPr>
          <p:nvPr/>
        </p:nvSpPr>
        <p:spPr bwMode="auto">
          <a:xfrm>
            <a:off x="2686050" y="2224088"/>
            <a:ext cx="147638" cy="38100"/>
          </a:xfrm>
          <a:custGeom>
            <a:avLst/>
            <a:gdLst>
              <a:gd name="T0" fmla="*/ 13 w 108"/>
              <a:gd name="T1" fmla="*/ 0 h 25"/>
              <a:gd name="T2" fmla="*/ 6 w 108"/>
              <a:gd name="T3" fmla="*/ 1 h 25"/>
              <a:gd name="T4" fmla="*/ 4 w 108"/>
              <a:gd name="T5" fmla="*/ 3 h 25"/>
              <a:gd name="T6" fmla="*/ 3 w 108"/>
              <a:gd name="T7" fmla="*/ 4 h 25"/>
              <a:gd name="T8" fmla="*/ 1 w 108"/>
              <a:gd name="T9" fmla="*/ 7 h 25"/>
              <a:gd name="T10" fmla="*/ 0 w 108"/>
              <a:gd name="T11" fmla="*/ 8 h 25"/>
              <a:gd name="T12" fmla="*/ 0 w 108"/>
              <a:gd name="T13" fmla="*/ 9 h 25"/>
              <a:gd name="T14" fmla="*/ 0 w 108"/>
              <a:gd name="T15" fmla="*/ 11 h 25"/>
              <a:gd name="T16" fmla="*/ 0 w 108"/>
              <a:gd name="T17" fmla="*/ 12 h 25"/>
              <a:gd name="T18" fmla="*/ 0 w 108"/>
              <a:gd name="T19" fmla="*/ 14 h 25"/>
              <a:gd name="T20" fmla="*/ 0 w 108"/>
              <a:gd name="T21" fmla="*/ 15 h 25"/>
              <a:gd name="T22" fmla="*/ 0 w 108"/>
              <a:gd name="T23" fmla="*/ 17 h 25"/>
              <a:gd name="T24" fmla="*/ 1 w 108"/>
              <a:gd name="T25" fmla="*/ 19 h 25"/>
              <a:gd name="T26" fmla="*/ 3 w 108"/>
              <a:gd name="T27" fmla="*/ 20 h 25"/>
              <a:gd name="T28" fmla="*/ 4 w 108"/>
              <a:gd name="T29" fmla="*/ 21 h 25"/>
              <a:gd name="T30" fmla="*/ 6 w 108"/>
              <a:gd name="T31" fmla="*/ 23 h 25"/>
              <a:gd name="T32" fmla="*/ 13 w 108"/>
              <a:gd name="T33" fmla="*/ 24 h 25"/>
              <a:gd name="T34" fmla="*/ 107 w 108"/>
              <a:gd name="T35" fmla="*/ 24 h 25"/>
              <a:gd name="T36" fmla="*/ 107 w 108"/>
              <a:gd name="T37" fmla="*/ 0 h 25"/>
              <a:gd name="T38" fmla="*/ 13 w 10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8" h="25">
                <a:moveTo>
                  <a:pt x="13" y="0"/>
                </a:moveTo>
                <a:lnTo>
                  <a:pt x="6" y="1"/>
                </a:lnTo>
                <a:lnTo>
                  <a:pt x="4" y="3"/>
                </a:lnTo>
                <a:lnTo>
                  <a:pt x="3" y="4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1"/>
                </a:lnTo>
                <a:lnTo>
                  <a:pt x="6" y="23"/>
                </a:lnTo>
                <a:lnTo>
                  <a:pt x="13" y="24"/>
                </a:lnTo>
                <a:lnTo>
                  <a:pt x="107" y="24"/>
                </a:lnTo>
                <a:lnTo>
                  <a:pt x="107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93" name="Freeform 737"/>
          <p:cNvSpPr>
            <a:spLocks/>
          </p:cNvSpPr>
          <p:nvPr/>
        </p:nvSpPr>
        <p:spPr bwMode="auto">
          <a:xfrm>
            <a:off x="2813050" y="2224088"/>
            <a:ext cx="39688" cy="38100"/>
          </a:xfrm>
          <a:custGeom>
            <a:avLst/>
            <a:gdLst>
              <a:gd name="T0" fmla="*/ 29 w 30"/>
              <a:gd name="T1" fmla="*/ 12 h 24"/>
              <a:gd name="T2" fmla="*/ 28 w 30"/>
              <a:gd name="T3" fmla="*/ 7 h 24"/>
              <a:gd name="T4" fmla="*/ 25 w 30"/>
              <a:gd name="T5" fmla="*/ 4 h 24"/>
              <a:gd name="T6" fmla="*/ 24 w 30"/>
              <a:gd name="T7" fmla="*/ 3 h 24"/>
              <a:gd name="T8" fmla="*/ 22 w 30"/>
              <a:gd name="T9" fmla="*/ 1 h 24"/>
              <a:gd name="T10" fmla="*/ 21 w 30"/>
              <a:gd name="T11" fmla="*/ 1 h 24"/>
              <a:gd name="T12" fmla="*/ 18 w 30"/>
              <a:gd name="T13" fmla="*/ 0 h 24"/>
              <a:gd name="T14" fmla="*/ 17 w 30"/>
              <a:gd name="T15" fmla="*/ 0 h 24"/>
              <a:gd name="T16" fmla="*/ 15 w 30"/>
              <a:gd name="T17" fmla="*/ 0 h 24"/>
              <a:gd name="T18" fmla="*/ 13 w 30"/>
              <a:gd name="T19" fmla="*/ 0 h 24"/>
              <a:gd name="T20" fmla="*/ 11 w 30"/>
              <a:gd name="T21" fmla="*/ 0 h 24"/>
              <a:gd name="T22" fmla="*/ 9 w 30"/>
              <a:gd name="T23" fmla="*/ 1 h 24"/>
              <a:gd name="T24" fmla="*/ 7 w 30"/>
              <a:gd name="T25" fmla="*/ 1 h 24"/>
              <a:gd name="T26" fmla="*/ 5 w 30"/>
              <a:gd name="T27" fmla="*/ 3 h 24"/>
              <a:gd name="T28" fmla="*/ 4 w 30"/>
              <a:gd name="T29" fmla="*/ 4 h 24"/>
              <a:gd name="T30" fmla="*/ 1 w 30"/>
              <a:gd name="T31" fmla="*/ 7 h 24"/>
              <a:gd name="T32" fmla="*/ 0 w 30"/>
              <a:gd name="T33" fmla="*/ 12 h 24"/>
              <a:gd name="T34" fmla="*/ 0 w 30"/>
              <a:gd name="T35" fmla="*/ 23 h 24"/>
              <a:gd name="T36" fmla="*/ 29 w 30"/>
              <a:gd name="T37" fmla="*/ 23 h 24"/>
              <a:gd name="T38" fmla="*/ 29 w 30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4">
                <a:moveTo>
                  <a:pt x="29" y="12"/>
                </a:moveTo>
                <a:lnTo>
                  <a:pt x="28" y="7"/>
                </a:lnTo>
                <a:lnTo>
                  <a:pt x="25" y="4"/>
                </a:lnTo>
                <a:lnTo>
                  <a:pt x="24" y="3"/>
                </a:lnTo>
                <a:lnTo>
                  <a:pt x="22" y="1"/>
                </a:lnTo>
                <a:lnTo>
                  <a:pt x="21" y="1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1"/>
                </a:lnTo>
                <a:lnTo>
                  <a:pt x="7" y="1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0" y="23"/>
                </a:lnTo>
                <a:lnTo>
                  <a:pt x="29" y="23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94" name="Freeform 738"/>
          <p:cNvSpPr>
            <a:spLocks/>
          </p:cNvSpPr>
          <p:nvPr/>
        </p:nvSpPr>
        <p:spPr bwMode="auto">
          <a:xfrm>
            <a:off x="2813050" y="2241550"/>
            <a:ext cx="50800" cy="39688"/>
          </a:xfrm>
          <a:custGeom>
            <a:avLst/>
            <a:gdLst>
              <a:gd name="T0" fmla="*/ 14 w 39"/>
              <a:gd name="T1" fmla="*/ 0 h 26"/>
              <a:gd name="T2" fmla="*/ 7 w 39"/>
              <a:gd name="T3" fmla="*/ 1 h 26"/>
              <a:gd name="T4" fmla="*/ 5 w 39"/>
              <a:gd name="T5" fmla="*/ 2 h 26"/>
              <a:gd name="T6" fmla="*/ 4 w 39"/>
              <a:gd name="T7" fmla="*/ 4 h 26"/>
              <a:gd name="T8" fmla="*/ 1 w 39"/>
              <a:gd name="T9" fmla="*/ 6 h 26"/>
              <a:gd name="T10" fmla="*/ 1 w 39"/>
              <a:gd name="T11" fmla="*/ 7 h 26"/>
              <a:gd name="T12" fmla="*/ 0 w 39"/>
              <a:gd name="T13" fmla="*/ 8 h 26"/>
              <a:gd name="T14" fmla="*/ 0 w 39"/>
              <a:gd name="T15" fmla="*/ 11 h 26"/>
              <a:gd name="T16" fmla="*/ 0 w 39"/>
              <a:gd name="T17" fmla="*/ 12 h 26"/>
              <a:gd name="T18" fmla="*/ 0 w 39"/>
              <a:gd name="T19" fmla="*/ 14 h 26"/>
              <a:gd name="T20" fmla="*/ 0 w 39"/>
              <a:gd name="T21" fmla="*/ 15 h 26"/>
              <a:gd name="T22" fmla="*/ 1 w 39"/>
              <a:gd name="T23" fmla="*/ 18 h 26"/>
              <a:gd name="T24" fmla="*/ 1 w 39"/>
              <a:gd name="T25" fmla="*/ 19 h 26"/>
              <a:gd name="T26" fmla="*/ 4 w 39"/>
              <a:gd name="T27" fmla="*/ 21 h 26"/>
              <a:gd name="T28" fmla="*/ 5 w 39"/>
              <a:gd name="T29" fmla="*/ 23 h 26"/>
              <a:gd name="T30" fmla="*/ 7 w 39"/>
              <a:gd name="T31" fmla="*/ 24 h 26"/>
              <a:gd name="T32" fmla="*/ 14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4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7" y="1"/>
                </a:lnTo>
                <a:lnTo>
                  <a:pt x="5" y="2"/>
                </a:lnTo>
                <a:lnTo>
                  <a:pt x="4" y="4"/>
                </a:lnTo>
                <a:lnTo>
                  <a:pt x="1" y="6"/>
                </a:lnTo>
                <a:lnTo>
                  <a:pt x="1" y="7"/>
                </a:lnTo>
                <a:lnTo>
                  <a:pt x="0" y="8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8"/>
                </a:lnTo>
                <a:lnTo>
                  <a:pt x="1" y="19"/>
                </a:lnTo>
                <a:lnTo>
                  <a:pt x="4" y="21"/>
                </a:lnTo>
                <a:lnTo>
                  <a:pt x="5" y="23"/>
                </a:lnTo>
                <a:lnTo>
                  <a:pt x="7" y="24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95" name="Freeform 739"/>
          <p:cNvSpPr>
            <a:spLocks/>
          </p:cNvSpPr>
          <p:nvPr/>
        </p:nvSpPr>
        <p:spPr bwMode="auto">
          <a:xfrm>
            <a:off x="2843213" y="2241550"/>
            <a:ext cx="41275" cy="36513"/>
          </a:xfrm>
          <a:custGeom>
            <a:avLst/>
            <a:gdLst>
              <a:gd name="T0" fmla="*/ 29 w 30"/>
              <a:gd name="T1" fmla="*/ 12 h 24"/>
              <a:gd name="T2" fmla="*/ 28 w 30"/>
              <a:gd name="T3" fmla="*/ 6 h 24"/>
              <a:gd name="T4" fmla="*/ 25 w 30"/>
              <a:gd name="T5" fmla="*/ 3 h 24"/>
              <a:gd name="T6" fmla="*/ 24 w 30"/>
              <a:gd name="T7" fmla="*/ 2 h 24"/>
              <a:gd name="T8" fmla="*/ 21 w 30"/>
              <a:gd name="T9" fmla="*/ 1 h 24"/>
              <a:gd name="T10" fmla="*/ 21 w 30"/>
              <a:gd name="T11" fmla="*/ 0 h 24"/>
              <a:gd name="T12" fmla="*/ 18 w 30"/>
              <a:gd name="T13" fmla="*/ 0 h 24"/>
              <a:gd name="T14" fmla="*/ 17 w 30"/>
              <a:gd name="T15" fmla="*/ 0 h 24"/>
              <a:gd name="T16" fmla="*/ 15 w 30"/>
              <a:gd name="T17" fmla="*/ 0 h 24"/>
              <a:gd name="T18" fmla="*/ 13 w 30"/>
              <a:gd name="T19" fmla="*/ 0 h 24"/>
              <a:gd name="T20" fmla="*/ 11 w 30"/>
              <a:gd name="T21" fmla="*/ 0 h 24"/>
              <a:gd name="T22" fmla="*/ 9 w 30"/>
              <a:gd name="T23" fmla="*/ 0 h 24"/>
              <a:gd name="T24" fmla="*/ 7 w 30"/>
              <a:gd name="T25" fmla="*/ 1 h 24"/>
              <a:gd name="T26" fmla="*/ 5 w 30"/>
              <a:gd name="T27" fmla="*/ 2 h 24"/>
              <a:gd name="T28" fmla="*/ 4 w 30"/>
              <a:gd name="T29" fmla="*/ 3 h 24"/>
              <a:gd name="T30" fmla="*/ 3 w 30"/>
              <a:gd name="T31" fmla="*/ 6 h 24"/>
              <a:gd name="T32" fmla="*/ 0 w 30"/>
              <a:gd name="T33" fmla="*/ 12 h 24"/>
              <a:gd name="T34" fmla="*/ 0 w 30"/>
              <a:gd name="T35" fmla="*/ 23 h 24"/>
              <a:gd name="T36" fmla="*/ 29 w 30"/>
              <a:gd name="T37" fmla="*/ 23 h 24"/>
              <a:gd name="T38" fmla="*/ 29 w 30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4">
                <a:moveTo>
                  <a:pt x="29" y="12"/>
                </a:moveTo>
                <a:lnTo>
                  <a:pt x="28" y="6"/>
                </a:lnTo>
                <a:lnTo>
                  <a:pt x="25" y="3"/>
                </a:lnTo>
                <a:lnTo>
                  <a:pt x="24" y="2"/>
                </a:lnTo>
                <a:lnTo>
                  <a:pt x="21" y="1"/>
                </a:lnTo>
                <a:lnTo>
                  <a:pt x="21" y="0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0"/>
                </a:lnTo>
                <a:lnTo>
                  <a:pt x="7" y="1"/>
                </a:lnTo>
                <a:lnTo>
                  <a:pt x="5" y="2"/>
                </a:lnTo>
                <a:lnTo>
                  <a:pt x="4" y="3"/>
                </a:lnTo>
                <a:lnTo>
                  <a:pt x="3" y="6"/>
                </a:lnTo>
                <a:lnTo>
                  <a:pt x="0" y="12"/>
                </a:lnTo>
                <a:lnTo>
                  <a:pt x="0" y="23"/>
                </a:lnTo>
                <a:lnTo>
                  <a:pt x="29" y="23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96" name="Freeform 740"/>
          <p:cNvSpPr>
            <a:spLocks/>
          </p:cNvSpPr>
          <p:nvPr/>
        </p:nvSpPr>
        <p:spPr bwMode="auto">
          <a:xfrm>
            <a:off x="2843213" y="2260600"/>
            <a:ext cx="53975" cy="41275"/>
          </a:xfrm>
          <a:custGeom>
            <a:avLst/>
            <a:gdLst>
              <a:gd name="T0" fmla="*/ 14 w 39"/>
              <a:gd name="T1" fmla="*/ 0 h 27"/>
              <a:gd name="T2" fmla="*/ 8 w 39"/>
              <a:gd name="T3" fmla="*/ 1 h 27"/>
              <a:gd name="T4" fmla="*/ 5 w 39"/>
              <a:gd name="T5" fmla="*/ 4 h 27"/>
              <a:gd name="T6" fmla="*/ 4 w 39"/>
              <a:gd name="T7" fmla="*/ 5 h 27"/>
              <a:gd name="T8" fmla="*/ 3 w 39"/>
              <a:gd name="T9" fmla="*/ 6 h 27"/>
              <a:gd name="T10" fmla="*/ 1 w 39"/>
              <a:gd name="T11" fmla="*/ 7 h 27"/>
              <a:gd name="T12" fmla="*/ 0 w 39"/>
              <a:gd name="T13" fmla="*/ 9 h 27"/>
              <a:gd name="T14" fmla="*/ 0 w 39"/>
              <a:gd name="T15" fmla="*/ 11 h 27"/>
              <a:gd name="T16" fmla="*/ 0 w 39"/>
              <a:gd name="T17" fmla="*/ 12 h 27"/>
              <a:gd name="T18" fmla="*/ 0 w 39"/>
              <a:gd name="T19" fmla="*/ 14 h 27"/>
              <a:gd name="T20" fmla="*/ 0 w 39"/>
              <a:gd name="T21" fmla="*/ 15 h 27"/>
              <a:gd name="T22" fmla="*/ 1 w 39"/>
              <a:gd name="T23" fmla="*/ 18 h 27"/>
              <a:gd name="T24" fmla="*/ 3 w 39"/>
              <a:gd name="T25" fmla="*/ 19 h 27"/>
              <a:gd name="T26" fmla="*/ 4 w 39"/>
              <a:gd name="T27" fmla="*/ 21 h 27"/>
              <a:gd name="T28" fmla="*/ 5 w 39"/>
              <a:gd name="T29" fmla="*/ 22 h 27"/>
              <a:gd name="T30" fmla="*/ 8 w 39"/>
              <a:gd name="T31" fmla="*/ 24 h 27"/>
              <a:gd name="T32" fmla="*/ 14 w 39"/>
              <a:gd name="T33" fmla="*/ 26 h 27"/>
              <a:gd name="T34" fmla="*/ 38 w 39"/>
              <a:gd name="T35" fmla="*/ 26 h 27"/>
              <a:gd name="T36" fmla="*/ 38 w 39"/>
              <a:gd name="T37" fmla="*/ 0 h 27"/>
              <a:gd name="T38" fmla="*/ 14 w 39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7">
                <a:moveTo>
                  <a:pt x="14" y="0"/>
                </a:moveTo>
                <a:lnTo>
                  <a:pt x="8" y="1"/>
                </a:lnTo>
                <a:lnTo>
                  <a:pt x="5" y="4"/>
                </a:lnTo>
                <a:lnTo>
                  <a:pt x="4" y="5"/>
                </a:lnTo>
                <a:lnTo>
                  <a:pt x="3" y="6"/>
                </a:lnTo>
                <a:lnTo>
                  <a:pt x="1" y="7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8"/>
                </a:lnTo>
                <a:lnTo>
                  <a:pt x="3" y="19"/>
                </a:lnTo>
                <a:lnTo>
                  <a:pt x="4" y="21"/>
                </a:lnTo>
                <a:lnTo>
                  <a:pt x="5" y="22"/>
                </a:lnTo>
                <a:lnTo>
                  <a:pt x="8" y="24"/>
                </a:lnTo>
                <a:lnTo>
                  <a:pt x="14" y="26"/>
                </a:lnTo>
                <a:lnTo>
                  <a:pt x="38" y="26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97" name="Freeform 741"/>
          <p:cNvSpPr>
            <a:spLocks/>
          </p:cNvSpPr>
          <p:nvPr/>
        </p:nvSpPr>
        <p:spPr bwMode="auto">
          <a:xfrm>
            <a:off x="2876550" y="2260600"/>
            <a:ext cx="38100" cy="36513"/>
          </a:xfrm>
          <a:custGeom>
            <a:avLst/>
            <a:gdLst>
              <a:gd name="T0" fmla="*/ 28 w 29"/>
              <a:gd name="T1" fmla="*/ 12 h 24"/>
              <a:gd name="T2" fmla="*/ 27 w 29"/>
              <a:gd name="T3" fmla="*/ 6 h 24"/>
              <a:gd name="T4" fmla="*/ 25 w 29"/>
              <a:gd name="T5" fmla="*/ 3 h 24"/>
              <a:gd name="T6" fmla="*/ 23 w 29"/>
              <a:gd name="T7" fmla="*/ 2 h 24"/>
              <a:gd name="T8" fmla="*/ 22 w 29"/>
              <a:gd name="T9" fmla="*/ 1 h 24"/>
              <a:gd name="T10" fmla="*/ 19 w 29"/>
              <a:gd name="T11" fmla="*/ 0 h 24"/>
              <a:gd name="T12" fmla="*/ 18 w 29"/>
              <a:gd name="T13" fmla="*/ 0 h 24"/>
              <a:gd name="T14" fmla="*/ 17 w 29"/>
              <a:gd name="T15" fmla="*/ 0 h 24"/>
              <a:gd name="T16" fmla="*/ 14 w 29"/>
              <a:gd name="T17" fmla="*/ 0 h 24"/>
              <a:gd name="T18" fmla="*/ 13 w 29"/>
              <a:gd name="T19" fmla="*/ 0 h 24"/>
              <a:gd name="T20" fmla="*/ 10 w 29"/>
              <a:gd name="T21" fmla="*/ 0 h 24"/>
              <a:gd name="T22" fmla="*/ 9 w 29"/>
              <a:gd name="T23" fmla="*/ 0 h 24"/>
              <a:gd name="T24" fmla="*/ 6 w 29"/>
              <a:gd name="T25" fmla="*/ 1 h 24"/>
              <a:gd name="T26" fmla="*/ 5 w 29"/>
              <a:gd name="T27" fmla="*/ 2 h 24"/>
              <a:gd name="T28" fmla="*/ 4 w 29"/>
              <a:gd name="T29" fmla="*/ 3 h 24"/>
              <a:gd name="T30" fmla="*/ 3 w 29"/>
              <a:gd name="T31" fmla="*/ 6 h 24"/>
              <a:gd name="T32" fmla="*/ 0 w 29"/>
              <a:gd name="T33" fmla="*/ 12 h 24"/>
              <a:gd name="T34" fmla="*/ 0 w 29"/>
              <a:gd name="T35" fmla="*/ 23 h 24"/>
              <a:gd name="T36" fmla="*/ 28 w 29"/>
              <a:gd name="T37" fmla="*/ 23 h 24"/>
              <a:gd name="T38" fmla="*/ 28 w 29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4">
                <a:moveTo>
                  <a:pt x="28" y="12"/>
                </a:moveTo>
                <a:lnTo>
                  <a:pt x="27" y="6"/>
                </a:lnTo>
                <a:lnTo>
                  <a:pt x="25" y="3"/>
                </a:lnTo>
                <a:lnTo>
                  <a:pt x="23" y="2"/>
                </a:lnTo>
                <a:lnTo>
                  <a:pt x="22" y="1"/>
                </a:lnTo>
                <a:lnTo>
                  <a:pt x="19" y="0"/>
                </a:lnTo>
                <a:lnTo>
                  <a:pt x="18" y="0"/>
                </a:lnTo>
                <a:lnTo>
                  <a:pt x="17" y="0"/>
                </a:lnTo>
                <a:lnTo>
                  <a:pt x="14" y="0"/>
                </a:lnTo>
                <a:lnTo>
                  <a:pt x="13" y="0"/>
                </a:lnTo>
                <a:lnTo>
                  <a:pt x="10" y="0"/>
                </a:lnTo>
                <a:lnTo>
                  <a:pt x="9" y="0"/>
                </a:lnTo>
                <a:lnTo>
                  <a:pt x="6" y="1"/>
                </a:lnTo>
                <a:lnTo>
                  <a:pt x="5" y="2"/>
                </a:lnTo>
                <a:lnTo>
                  <a:pt x="4" y="3"/>
                </a:lnTo>
                <a:lnTo>
                  <a:pt x="3" y="6"/>
                </a:lnTo>
                <a:lnTo>
                  <a:pt x="0" y="12"/>
                </a:lnTo>
                <a:lnTo>
                  <a:pt x="0" y="23"/>
                </a:lnTo>
                <a:lnTo>
                  <a:pt x="28" y="23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98" name="Freeform 742"/>
          <p:cNvSpPr>
            <a:spLocks/>
          </p:cNvSpPr>
          <p:nvPr/>
        </p:nvSpPr>
        <p:spPr bwMode="auto">
          <a:xfrm>
            <a:off x="2876550" y="2276475"/>
            <a:ext cx="115888" cy="42863"/>
          </a:xfrm>
          <a:custGeom>
            <a:avLst/>
            <a:gdLst>
              <a:gd name="T0" fmla="*/ 14 w 86"/>
              <a:gd name="T1" fmla="*/ 0 h 28"/>
              <a:gd name="T2" fmla="*/ 8 w 86"/>
              <a:gd name="T3" fmla="*/ 1 h 28"/>
              <a:gd name="T4" fmla="*/ 5 w 86"/>
              <a:gd name="T5" fmla="*/ 4 h 28"/>
              <a:gd name="T6" fmla="*/ 4 w 86"/>
              <a:gd name="T7" fmla="*/ 5 h 28"/>
              <a:gd name="T8" fmla="*/ 3 w 86"/>
              <a:gd name="T9" fmla="*/ 6 h 28"/>
              <a:gd name="T10" fmla="*/ 1 w 86"/>
              <a:gd name="T11" fmla="*/ 9 h 28"/>
              <a:gd name="T12" fmla="*/ 0 w 86"/>
              <a:gd name="T13" fmla="*/ 10 h 28"/>
              <a:gd name="T14" fmla="*/ 0 w 86"/>
              <a:gd name="T15" fmla="*/ 11 h 28"/>
              <a:gd name="T16" fmla="*/ 0 w 86"/>
              <a:gd name="T17" fmla="*/ 12 h 28"/>
              <a:gd name="T18" fmla="*/ 0 w 86"/>
              <a:gd name="T19" fmla="*/ 15 h 28"/>
              <a:gd name="T20" fmla="*/ 0 w 86"/>
              <a:gd name="T21" fmla="*/ 16 h 28"/>
              <a:gd name="T22" fmla="*/ 1 w 86"/>
              <a:gd name="T23" fmla="*/ 18 h 28"/>
              <a:gd name="T24" fmla="*/ 3 w 86"/>
              <a:gd name="T25" fmla="*/ 20 h 28"/>
              <a:gd name="T26" fmla="*/ 4 w 86"/>
              <a:gd name="T27" fmla="*/ 22 h 28"/>
              <a:gd name="T28" fmla="*/ 5 w 86"/>
              <a:gd name="T29" fmla="*/ 23 h 28"/>
              <a:gd name="T30" fmla="*/ 8 w 86"/>
              <a:gd name="T31" fmla="*/ 26 h 28"/>
              <a:gd name="T32" fmla="*/ 14 w 86"/>
              <a:gd name="T33" fmla="*/ 27 h 28"/>
              <a:gd name="T34" fmla="*/ 85 w 86"/>
              <a:gd name="T35" fmla="*/ 27 h 28"/>
              <a:gd name="T36" fmla="*/ 85 w 86"/>
              <a:gd name="T37" fmla="*/ 0 h 28"/>
              <a:gd name="T38" fmla="*/ 14 w 86"/>
              <a:gd name="T3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6" h="28">
                <a:moveTo>
                  <a:pt x="14" y="0"/>
                </a:moveTo>
                <a:lnTo>
                  <a:pt x="8" y="1"/>
                </a:lnTo>
                <a:lnTo>
                  <a:pt x="5" y="4"/>
                </a:lnTo>
                <a:lnTo>
                  <a:pt x="4" y="5"/>
                </a:lnTo>
                <a:lnTo>
                  <a:pt x="3" y="6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5" y="23"/>
                </a:lnTo>
                <a:lnTo>
                  <a:pt x="8" y="26"/>
                </a:lnTo>
                <a:lnTo>
                  <a:pt x="14" y="27"/>
                </a:lnTo>
                <a:lnTo>
                  <a:pt x="85" y="27"/>
                </a:lnTo>
                <a:lnTo>
                  <a:pt x="85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6999" name="Freeform 743"/>
          <p:cNvSpPr>
            <a:spLocks/>
          </p:cNvSpPr>
          <p:nvPr/>
        </p:nvSpPr>
        <p:spPr bwMode="auto">
          <a:xfrm>
            <a:off x="2968625" y="2276475"/>
            <a:ext cx="44450" cy="39688"/>
          </a:xfrm>
          <a:custGeom>
            <a:avLst/>
            <a:gdLst>
              <a:gd name="T0" fmla="*/ 31 w 32"/>
              <a:gd name="T1" fmla="*/ 12 h 26"/>
              <a:gd name="T2" fmla="*/ 28 w 32"/>
              <a:gd name="T3" fmla="*/ 6 h 26"/>
              <a:gd name="T4" fmla="*/ 27 w 32"/>
              <a:gd name="T5" fmla="*/ 4 h 26"/>
              <a:gd name="T6" fmla="*/ 24 w 32"/>
              <a:gd name="T7" fmla="*/ 2 h 26"/>
              <a:gd name="T8" fmla="*/ 23 w 32"/>
              <a:gd name="T9" fmla="*/ 1 h 26"/>
              <a:gd name="T10" fmla="*/ 20 w 32"/>
              <a:gd name="T11" fmla="*/ 0 h 26"/>
              <a:gd name="T12" fmla="*/ 19 w 32"/>
              <a:gd name="T13" fmla="*/ 0 h 26"/>
              <a:gd name="T14" fmla="*/ 18 w 32"/>
              <a:gd name="T15" fmla="*/ 0 h 26"/>
              <a:gd name="T16" fmla="*/ 16 w 32"/>
              <a:gd name="T17" fmla="*/ 0 h 26"/>
              <a:gd name="T18" fmla="*/ 13 w 32"/>
              <a:gd name="T19" fmla="*/ 0 h 26"/>
              <a:gd name="T20" fmla="*/ 12 w 32"/>
              <a:gd name="T21" fmla="*/ 0 h 26"/>
              <a:gd name="T22" fmla="*/ 11 w 32"/>
              <a:gd name="T23" fmla="*/ 0 h 26"/>
              <a:gd name="T24" fmla="*/ 8 w 32"/>
              <a:gd name="T25" fmla="*/ 1 h 26"/>
              <a:gd name="T26" fmla="*/ 7 w 32"/>
              <a:gd name="T27" fmla="*/ 2 h 26"/>
              <a:gd name="T28" fmla="*/ 4 w 32"/>
              <a:gd name="T29" fmla="*/ 4 h 26"/>
              <a:gd name="T30" fmla="*/ 3 w 32"/>
              <a:gd name="T31" fmla="*/ 6 h 26"/>
              <a:gd name="T32" fmla="*/ 0 w 32"/>
              <a:gd name="T33" fmla="*/ 12 h 26"/>
              <a:gd name="T34" fmla="*/ 0 w 32"/>
              <a:gd name="T35" fmla="*/ 25 h 26"/>
              <a:gd name="T36" fmla="*/ 31 w 32"/>
              <a:gd name="T37" fmla="*/ 25 h 26"/>
              <a:gd name="T38" fmla="*/ 31 w 32"/>
              <a:gd name="T39" fmla="*/ 1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2" h="26">
                <a:moveTo>
                  <a:pt x="31" y="12"/>
                </a:moveTo>
                <a:lnTo>
                  <a:pt x="28" y="6"/>
                </a:lnTo>
                <a:lnTo>
                  <a:pt x="27" y="4"/>
                </a:lnTo>
                <a:lnTo>
                  <a:pt x="24" y="2"/>
                </a:lnTo>
                <a:lnTo>
                  <a:pt x="23" y="1"/>
                </a:lnTo>
                <a:lnTo>
                  <a:pt x="20" y="0"/>
                </a:lnTo>
                <a:lnTo>
                  <a:pt x="19" y="0"/>
                </a:lnTo>
                <a:lnTo>
                  <a:pt x="18" y="0"/>
                </a:lnTo>
                <a:lnTo>
                  <a:pt x="16" y="0"/>
                </a:lnTo>
                <a:lnTo>
                  <a:pt x="13" y="0"/>
                </a:lnTo>
                <a:lnTo>
                  <a:pt x="12" y="0"/>
                </a:lnTo>
                <a:lnTo>
                  <a:pt x="11" y="0"/>
                </a:lnTo>
                <a:lnTo>
                  <a:pt x="8" y="1"/>
                </a:lnTo>
                <a:lnTo>
                  <a:pt x="7" y="2"/>
                </a:lnTo>
                <a:lnTo>
                  <a:pt x="4" y="4"/>
                </a:lnTo>
                <a:lnTo>
                  <a:pt x="3" y="6"/>
                </a:lnTo>
                <a:lnTo>
                  <a:pt x="0" y="12"/>
                </a:lnTo>
                <a:lnTo>
                  <a:pt x="0" y="25"/>
                </a:lnTo>
                <a:lnTo>
                  <a:pt x="31" y="25"/>
                </a:lnTo>
                <a:lnTo>
                  <a:pt x="31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00" name="Freeform 744"/>
          <p:cNvSpPr>
            <a:spLocks/>
          </p:cNvSpPr>
          <p:nvPr/>
        </p:nvSpPr>
        <p:spPr bwMode="auto">
          <a:xfrm>
            <a:off x="2968625" y="2295525"/>
            <a:ext cx="85725" cy="39688"/>
          </a:xfrm>
          <a:custGeom>
            <a:avLst/>
            <a:gdLst>
              <a:gd name="T0" fmla="*/ 16 w 63"/>
              <a:gd name="T1" fmla="*/ 0 h 26"/>
              <a:gd name="T2" fmla="*/ 8 w 63"/>
              <a:gd name="T3" fmla="*/ 1 h 26"/>
              <a:gd name="T4" fmla="*/ 6 w 63"/>
              <a:gd name="T5" fmla="*/ 3 h 26"/>
              <a:gd name="T6" fmla="*/ 4 w 63"/>
              <a:gd name="T7" fmla="*/ 5 h 26"/>
              <a:gd name="T8" fmla="*/ 3 w 63"/>
              <a:gd name="T9" fmla="*/ 7 h 26"/>
              <a:gd name="T10" fmla="*/ 1 w 63"/>
              <a:gd name="T11" fmla="*/ 8 h 26"/>
              <a:gd name="T12" fmla="*/ 1 w 63"/>
              <a:gd name="T13" fmla="*/ 9 h 26"/>
              <a:gd name="T14" fmla="*/ 0 w 63"/>
              <a:gd name="T15" fmla="*/ 11 h 26"/>
              <a:gd name="T16" fmla="*/ 0 w 63"/>
              <a:gd name="T17" fmla="*/ 13 h 26"/>
              <a:gd name="T18" fmla="*/ 0 w 63"/>
              <a:gd name="T19" fmla="*/ 14 h 26"/>
              <a:gd name="T20" fmla="*/ 1 w 63"/>
              <a:gd name="T21" fmla="*/ 15 h 26"/>
              <a:gd name="T22" fmla="*/ 1 w 63"/>
              <a:gd name="T23" fmla="*/ 17 h 26"/>
              <a:gd name="T24" fmla="*/ 3 w 63"/>
              <a:gd name="T25" fmla="*/ 18 h 26"/>
              <a:gd name="T26" fmla="*/ 4 w 63"/>
              <a:gd name="T27" fmla="*/ 20 h 26"/>
              <a:gd name="T28" fmla="*/ 6 w 63"/>
              <a:gd name="T29" fmla="*/ 22 h 26"/>
              <a:gd name="T30" fmla="*/ 8 w 63"/>
              <a:gd name="T31" fmla="*/ 24 h 26"/>
              <a:gd name="T32" fmla="*/ 16 w 63"/>
              <a:gd name="T33" fmla="*/ 25 h 26"/>
              <a:gd name="T34" fmla="*/ 62 w 63"/>
              <a:gd name="T35" fmla="*/ 25 h 26"/>
              <a:gd name="T36" fmla="*/ 62 w 63"/>
              <a:gd name="T37" fmla="*/ 0 h 26"/>
              <a:gd name="T38" fmla="*/ 16 w 63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3" h="26">
                <a:moveTo>
                  <a:pt x="16" y="0"/>
                </a:moveTo>
                <a:lnTo>
                  <a:pt x="8" y="1"/>
                </a:lnTo>
                <a:lnTo>
                  <a:pt x="6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1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4" y="20"/>
                </a:lnTo>
                <a:lnTo>
                  <a:pt x="6" y="22"/>
                </a:lnTo>
                <a:lnTo>
                  <a:pt x="8" y="24"/>
                </a:lnTo>
                <a:lnTo>
                  <a:pt x="16" y="25"/>
                </a:lnTo>
                <a:lnTo>
                  <a:pt x="62" y="25"/>
                </a:lnTo>
                <a:lnTo>
                  <a:pt x="62" y="0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01" name="Freeform 745"/>
          <p:cNvSpPr>
            <a:spLocks/>
          </p:cNvSpPr>
          <p:nvPr/>
        </p:nvSpPr>
        <p:spPr bwMode="auto">
          <a:xfrm>
            <a:off x="3032125" y="2295525"/>
            <a:ext cx="41275" cy="38100"/>
          </a:xfrm>
          <a:custGeom>
            <a:avLst/>
            <a:gdLst>
              <a:gd name="T0" fmla="*/ 29 w 30"/>
              <a:gd name="T1" fmla="*/ 13 h 25"/>
              <a:gd name="T2" fmla="*/ 26 w 30"/>
              <a:gd name="T3" fmla="*/ 7 h 25"/>
              <a:gd name="T4" fmla="*/ 25 w 30"/>
              <a:gd name="T5" fmla="*/ 3 h 25"/>
              <a:gd name="T6" fmla="*/ 23 w 30"/>
              <a:gd name="T7" fmla="*/ 3 h 25"/>
              <a:gd name="T8" fmla="*/ 23 w 30"/>
              <a:gd name="T9" fmla="*/ 2 h 25"/>
              <a:gd name="T10" fmla="*/ 20 w 30"/>
              <a:gd name="T11" fmla="*/ 0 h 25"/>
              <a:gd name="T12" fmla="*/ 19 w 30"/>
              <a:gd name="T13" fmla="*/ 0 h 25"/>
              <a:gd name="T14" fmla="*/ 16 w 30"/>
              <a:gd name="T15" fmla="*/ 0 h 25"/>
              <a:gd name="T16" fmla="*/ 15 w 30"/>
              <a:gd name="T17" fmla="*/ 0 h 25"/>
              <a:gd name="T18" fmla="*/ 13 w 30"/>
              <a:gd name="T19" fmla="*/ 0 h 25"/>
              <a:gd name="T20" fmla="*/ 11 w 30"/>
              <a:gd name="T21" fmla="*/ 0 h 25"/>
              <a:gd name="T22" fmla="*/ 10 w 30"/>
              <a:gd name="T23" fmla="*/ 0 h 25"/>
              <a:gd name="T24" fmla="*/ 8 w 30"/>
              <a:gd name="T25" fmla="*/ 2 h 25"/>
              <a:gd name="T26" fmla="*/ 6 w 30"/>
              <a:gd name="T27" fmla="*/ 3 h 25"/>
              <a:gd name="T28" fmla="*/ 4 w 30"/>
              <a:gd name="T29" fmla="*/ 3 h 25"/>
              <a:gd name="T30" fmla="*/ 3 w 30"/>
              <a:gd name="T31" fmla="*/ 7 h 25"/>
              <a:gd name="T32" fmla="*/ 0 w 30"/>
              <a:gd name="T33" fmla="*/ 13 h 25"/>
              <a:gd name="T34" fmla="*/ 0 w 30"/>
              <a:gd name="T35" fmla="*/ 24 h 25"/>
              <a:gd name="T36" fmla="*/ 29 w 30"/>
              <a:gd name="T37" fmla="*/ 24 h 25"/>
              <a:gd name="T38" fmla="*/ 29 w 30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5">
                <a:moveTo>
                  <a:pt x="29" y="13"/>
                </a:moveTo>
                <a:lnTo>
                  <a:pt x="26" y="7"/>
                </a:lnTo>
                <a:lnTo>
                  <a:pt x="25" y="3"/>
                </a:lnTo>
                <a:lnTo>
                  <a:pt x="23" y="3"/>
                </a:lnTo>
                <a:lnTo>
                  <a:pt x="23" y="2"/>
                </a:lnTo>
                <a:lnTo>
                  <a:pt x="20" y="0"/>
                </a:ln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10" y="0"/>
                </a:lnTo>
                <a:lnTo>
                  <a:pt x="8" y="2"/>
                </a:lnTo>
                <a:lnTo>
                  <a:pt x="6" y="3"/>
                </a:lnTo>
                <a:lnTo>
                  <a:pt x="4" y="3"/>
                </a:lnTo>
                <a:lnTo>
                  <a:pt x="3" y="7"/>
                </a:lnTo>
                <a:lnTo>
                  <a:pt x="0" y="13"/>
                </a:lnTo>
                <a:lnTo>
                  <a:pt x="0" y="24"/>
                </a:lnTo>
                <a:lnTo>
                  <a:pt x="29" y="24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02" name="Freeform 746"/>
          <p:cNvSpPr>
            <a:spLocks/>
          </p:cNvSpPr>
          <p:nvPr/>
        </p:nvSpPr>
        <p:spPr bwMode="auto">
          <a:xfrm>
            <a:off x="3032125" y="2314575"/>
            <a:ext cx="53975" cy="39688"/>
          </a:xfrm>
          <a:custGeom>
            <a:avLst/>
            <a:gdLst>
              <a:gd name="T0" fmla="*/ 15 w 39"/>
              <a:gd name="T1" fmla="*/ 0 h 25"/>
              <a:gd name="T2" fmla="*/ 8 w 39"/>
              <a:gd name="T3" fmla="*/ 1 h 25"/>
              <a:gd name="T4" fmla="*/ 6 w 39"/>
              <a:gd name="T5" fmla="*/ 2 h 25"/>
              <a:gd name="T6" fmla="*/ 4 w 39"/>
              <a:gd name="T7" fmla="*/ 3 h 25"/>
              <a:gd name="T8" fmla="*/ 3 w 39"/>
              <a:gd name="T9" fmla="*/ 6 h 25"/>
              <a:gd name="T10" fmla="*/ 3 w 39"/>
              <a:gd name="T11" fmla="*/ 7 h 25"/>
              <a:gd name="T12" fmla="*/ 1 w 39"/>
              <a:gd name="T13" fmla="*/ 8 h 25"/>
              <a:gd name="T14" fmla="*/ 1 w 39"/>
              <a:gd name="T15" fmla="*/ 10 h 25"/>
              <a:gd name="T16" fmla="*/ 0 w 39"/>
              <a:gd name="T17" fmla="*/ 11 h 25"/>
              <a:gd name="T18" fmla="*/ 1 w 39"/>
              <a:gd name="T19" fmla="*/ 14 h 25"/>
              <a:gd name="T20" fmla="*/ 1 w 39"/>
              <a:gd name="T21" fmla="*/ 15 h 25"/>
              <a:gd name="T22" fmla="*/ 3 w 39"/>
              <a:gd name="T23" fmla="*/ 17 h 25"/>
              <a:gd name="T24" fmla="*/ 4 w 39"/>
              <a:gd name="T25" fmla="*/ 19 h 25"/>
              <a:gd name="T26" fmla="*/ 6 w 39"/>
              <a:gd name="T27" fmla="*/ 21 h 25"/>
              <a:gd name="T28" fmla="*/ 8 w 39"/>
              <a:gd name="T29" fmla="*/ 23 h 25"/>
              <a:gd name="T30" fmla="*/ 15 w 39"/>
              <a:gd name="T31" fmla="*/ 24 h 25"/>
              <a:gd name="T32" fmla="*/ 38 w 39"/>
              <a:gd name="T33" fmla="*/ 24 h 25"/>
              <a:gd name="T34" fmla="*/ 38 w 39"/>
              <a:gd name="T35" fmla="*/ 0 h 25"/>
              <a:gd name="T36" fmla="*/ 15 w 39"/>
              <a:gd name="T37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" h="25">
                <a:moveTo>
                  <a:pt x="15" y="0"/>
                </a:moveTo>
                <a:lnTo>
                  <a:pt x="8" y="1"/>
                </a:lnTo>
                <a:lnTo>
                  <a:pt x="6" y="2"/>
                </a:lnTo>
                <a:lnTo>
                  <a:pt x="4" y="3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1" y="14"/>
                </a:lnTo>
                <a:lnTo>
                  <a:pt x="1" y="15"/>
                </a:lnTo>
                <a:lnTo>
                  <a:pt x="3" y="17"/>
                </a:lnTo>
                <a:lnTo>
                  <a:pt x="4" y="19"/>
                </a:lnTo>
                <a:lnTo>
                  <a:pt x="6" y="21"/>
                </a:lnTo>
                <a:lnTo>
                  <a:pt x="8" y="23"/>
                </a:lnTo>
                <a:lnTo>
                  <a:pt x="15" y="24"/>
                </a:lnTo>
                <a:lnTo>
                  <a:pt x="38" y="24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03" name="Freeform 747"/>
          <p:cNvSpPr>
            <a:spLocks/>
          </p:cNvSpPr>
          <p:nvPr/>
        </p:nvSpPr>
        <p:spPr bwMode="auto">
          <a:xfrm>
            <a:off x="3067050" y="2314575"/>
            <a:ext cx="38100" cy="36513"/>
          </a:xfrm>
          <a:custGeom>
            <a:avLst/>
            <a:gdLst>
              <a:gd name="T0" fmla="*/ 28 w 29"/>
              <a:gd name="T1" fmla="*/ 11 h 23"/>
              <a:gd name="T2" fmla="*/ 25 w 29"/>
              <a:gd name="T3" fmla="*/ 6 h 23"/>
              <a:gd name="T4" fmla="*/ 24 w 29"/>
              <a:gd name="T5" fmla="*/ 3 h 23"/>
              <a:gd name="T6" fmla="*/ 22 w 29"/>
              <a:gd name="T7" fmla="*/ 2 h 23"/>
              <a:gd name="T8" fmla="*/ 22 w 29"/>
              <a:gd name="T9" fmla="*/ 1 h 23"/>
              <a:gd name="T10" fmla="*/ 19 w 29"/>
              <a:gd name="T11" fmla="*/ 0 h 23"/>
              <a:gd name="T12" fmla="*/ 18 w 29"/>
              <a:gd name="T13" fmla="*/ 0 h 23"/>
              <a:gd name="T14" fmla="*/ 15 w 29"/>
              <a:gd name="T15" fmla="*/ 0 h 23"/>
              <a:gd name="T16" fmla="*/ 14 w 29"/>
              <a:gd name="T17" fmla="*/ 0 h 23"/>
              <a:gd name="T18" fmla="*/ 11 w 29"/>
              <a:gd name="T19" fmla="*/ 0 h 23"/>
              <a:gd name="T20" fmla="*/ 10 w 29"/>
              <a:gd name="T21" fmla="*/ 0 h 23"/>
              <a:gd name="T22" fmla="*/ 9 w 29"/>
              <a:gd name="T23" fmla="*/ 0 h 23"/>
              <a:gd name="T24" fmla="*/ 6 w 29"/>
              <a:gd name="T25" fmla="*/ 1 h 23"/>
              <a:gd name="T26" fmla="*/ 5 w 29"/>
              <a:gd name="T27" fmla="*/ 2 h 23"/>
              <a:gd name="T28" fmla="*/ 4 w 29"/>
              <a:gd name="T29" fmla="*/ 3 h 23"/>
              <a:gd name="T30" fmla="*/ 3 w 29"/>
              <a:gd name="T31" fmla="*/ 6 h 23"/>
              <a:gd name="T32" fmla="*/ 0 w 29"/>
              <a:gd name="T33" fmla="*/ 11 h 23"/>
              <a:gd name="T34" fmla="*/ 0 w 29"/>
              <a:gd name="T35" fmla="*/ 22 h 23"/>
              <a:gd name="T36" fmla="*/ 28 w 29"/>
              <a:gd name="T37" fmla="*/ 22 h 23"/>
              <a:gd name="T38" fmla="*/ 28 w 29"/>
              <a:gd name="T39" fmla="*/ 11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3">
                <a:moveTo>
                  <a:pt x="28" y="11"/>
                </a:moveTo>
                <a:lnTo>
                  <a:pt x="25" y="6"/>
                </a:lnTo>
                <a:lnTo>
                  <a:pt x="24" y="3"/>
                </a:lnTo>
                <a:lnTo>
                  <a:pt x="22" y="2"/>
                </a:lnTo>
                <a:lnTo>
                  <a:pt x="22" y="1"/>
                </a:lnTo>
                <a:lnTo>
                  <a:pt x="19" y="0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lnTo>
                  <a:pt x="6" y="1"/>
                </a:lnTo>
                <a:lnTo>
                  <a:pt x="5" y="2"/>
                </a:lnTo>
                <a:lnTo>
                  <a:pt x="4" y="3"/>
                </a:lnTo>
                <a:lnTo>
                  <a:pt x="3" y="6"/>
                </a:lnTo>
                <a:lnTo>
                  <a:pt x="0" y="11"/>
                </a:lnTo>
                <a:lnTo>
                  <a:pt x="0" y="22"/>
                </a:lnTo>
                <a:lnTo>
                  <a:pt x="28" y="22"/>
                </a:lnTo>
                <a:lnTo>
                  <a:pt x="28" y="11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04" name="Freeform 748"/>
          <p:cNvSpPr>
            <a:spLocks/>
          </p:cNvSpPr>
          <p:nvPr/>
        </p:nvSpPr>
        <p:spPr bwMode="auto">
          <a:xfrm>
            <a:off x="3067050" y="2332038"/>
            <a:ext cx="50800" cy="38100"/>
          </a:xfrm>
          <a:custGeom>
            <a:avLst/>
            <a:gdLst>
              <a:gd name="T0" fmla="*/ 14 w 39"/>
              <a:gd name="T1" fmla="*/ 0 h 25"/>
              <a:gd name="T2" fmla="*/ 8 w 39"/>
              <a:gd name="T3" fmla="*/ 1 h 25"/>
              <a:gd name="T4" fmla="*/ 5 w 39"/>
              <a:gd name="T5" fmla="*/ 3 h 25"/>
              <a:gd name="T6" fmla="*/ 3 w 39"/>
              <a:gd name="T7" fmla="*/ 5 h 25"/>
              <a:gd name="T8" fmla="*/ 3 w 39"/>
              <a:gd name="T9" fmla="*/ 6 h 25"/>
              <a:gd name="T10" fmla="*/ 1 w 39"/>
              <a:gd name="T11" fmla="*/ 7 h 25"/>
              <a:gd name="T12" fmla="*/ 0 w 39"/>
              <a:gd name="T13" fmla="*/ 9 h 25"/>
              <a:gd name="T14" fmla="*/ 0 w 39"/>
              <a:gd name="T15" fmla="*/ 10 h 25"/>
              <a:gd name="T16" fmla="*/ 0 w 39"/>
              <a:gd name="T17" fmla="*/ 11 h 25"/>
              <a:gd name="T18" fmla="*/ 0 w 39"/>
              <a:gd name="T19" fmla="*/ 14 h 25"/>
              <a:gd name="T20" fmla="*/ 0 w 39"/>
              <a:gd name="T21" fmla="*/ 15 h 25"/>
              <a:gd name="T22" fmla="*/ 1 w 39"/>
              <a:gd name="T23" fmla="*/ 17 h 25"/>
              <a:gd name="T24" fmla="*/ 3 w 39"/>
              <a:gd name="T25" fmla="*/ 18 h 25"/>
              <a:gd name="T26" fmla="*/ 3 w 39"/>
              <a:gd name="T27" fmla="*/ 21 h 25"/>
              <a:gd name="T28" fmla="*/ 5 w 39"/>
              <a:gd name="T29" fmla="*/ 21 h 25"/>
              <a:gd name="T30" fmla="*/ 8 w 39"/>
              <a:gd name="T31" fmla="*/ 23 h 25"/>
              <a:gd name="T32" fmla="*/ 14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4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8"/>
                </a:lnTo>
                <a:lnTo>
                  <a:pt x="3" y="21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38" y="24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05" name="Freeform 749"/>
          <p:cNvSpPr>
            <a:spLocks/>
          </p:cNvSpPr>
          <p:nvPr/>
        </p:nvSpPr>
        <p:spPr bwMode="auto">
          <a:xfrm>
            <a:off x="3097213" y="2332038"/>
            <a:ext cx="41275" cy="38100"/>
          </a:xfrm>
          <a:custGeom>
            <a:avLst/>
            <a:gdLst>
              <a:gd name="T0" fmla="*/ 29 w 30"/>
              <a:gd name="T1" fmla="*/ 11 h 25"/>
              <a:gd name="T2" fmla="*/ 28 w 30"/>
              <a:gd name="T3" fmla="*/ 6 h 25"/>
              <a:gd name="T4" fmla="*/ 26 w 30"/>
              <a:gd name="T5" fmla="*/ 3 h 25"/>
              <a:gd name="T6" fmla="*/ 24 w 30"/>
              <a:gd name="T7" fmla="*/ 2 h 25"/>
              <a:gd name="T8" fmla="*/ 22 w 30"/>
              <a:gd name="T9" fmla="*/ 1 h 25"/>
              <a:gd name="T10" fmla="*/ 20 w 30"/>
              <a:gd name="T11" fmla="*/ 0 h 25"/>
              <a:gd name="T12" fmla="*/ 18 w 30"/>
              <a:gd name="T13" fmla="*/ 0 h 25"/>
              <a:gd name="T14" fmla="*/ 16 w 30"/>
              <a:gd name="T15" fmla="*/ 0 h 25"/>
              <a:gd name="T16" fmla="*/ 15 w 30"/>
              <a:gd name="T17" fmla="*/ 0 h 25"/>
              <a:gd name="T18" fmla="*/ 12 w 30"/>
              <a:gd name="T19" fmla="*/ 0 h 25"/>
              <a:gd name="T20" fmla="*/ 11 w 30"/>
              <a:gd name="T21" fmla="*/ 0 h 25"/>
              <a:gd name="T22" fmla="*/ 9 w 30"/>
              <a:gd name="T23" fmla="*/ 0 h 25"/>
              <a:gd name="T24" fmla="*/ 7 w 30"/>
              <a:gd name="T25" fmla="*/ 1 h 25"/>
              <a:gd name="T26" fmla="*/ 5 w 30"/>
              <a:gd name="T27" fmla="*/ 2 h 25"/>
              <a:gd name="T28" fmla="*/ 4 w 30"/>
              <a:gd name="T29" fmla="*/ 3 h 25"/>
              <a:gd name="T30" fmla="*/ 3 w 30"/>
              <a:gd name="T31" fmla="*/ 6 h 25"/>
              <a:gd name="T32" fmla="*/ 0 w 30"/>
              <a:gd name="T33" fmla="*/ 11 h 25"/>
              <a:gd name="T34" fmla="*/ 0 w 30"/>
              <a:gd name="T35" fmla="*/ 24 h 25"/>
              <a:gd name="T36" fmla="*/ 29 w 30"/>
              <a:gd name="T37" fmla="*/ 24 h 25"/>
              <a:gd name="T38" fmla="*/ 29 w 30"/>
              <a:gd name="T39" fmla="*/ 1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5">
                <a:moveTo>
                  <a:pt x="29" y="11"/>
                </a:moveTo>
                <a:lnTo>
                  <a:pt x="28" y="6"/>
                </a:lnTo>
                <a:lnTo>
                  <a:pt x="26" y="3"/>
                </a:lnTo>
                <a:lnTo>
                  <a:pt x="24" y="2"/>
                </a:lnTo>
                <a:lnTo>
                  <a:pt x="22" y="1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9" y="0"/>
                </a:lnTo>
                <a:lnTo>
                  <a:pt x="7" y="1"/>
                </a:lnTo>
                <a:lnTo>
                  <a:pt x="5" y="2"/>
                </a:lnTo>
                <a:lnTo>
                  <a:pt x="4" y="3"/>
                </a:lnTo>
                <a:lnTo>
                  <a:pt x="3" y="6"/>
                </a:lnTo>
                <a:lnTo>
                  <a:pt x="0" y="11"/>
                </a:lnTo>
                <a:lnTo>
                  <a:pt x="0" y="24"/>
                </a:lnTo>
                <a:lnTo>
                  <a:pt x="29" y="24"/>
                </a:lnTo>
                <a:lnTo>
                  <a:pt x="29" y="11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06" name="Freeform 750"/>
          <p:cNvSpPr>
            <a:spLocks/>
          </p:cNvSpPr>
          <p:nvPr/>
        </p:nvSpPr>
        <p:spPr bwMode="auto">
          <a:xfrm>
            <a:off x="3097213" y="2349500"/>
            <a:ext cx="84137" cy="41275"/>
          </a:xfrm>
          <a:custGeom>
            <a:avLst/>
            <a:gdLst>
              <a:gd name="T0" fmla="*/ 14 w 61"/>
              <a:gd name="T1" fmla="*/ 0 h 27"/>
              <a:gd name="T2" fmla="*/ 8 w 61"/>
              <a:gd name="T3" fmla="*/ 1 h 27"/>
              <a:gd name="T4" fmla="*/ 5 w 61"/>
              <a:gd name="T5" fmla="*/ 4 h 27"/>
              <a:gd name="T6" fmla="*/ 3 w 61"/>
              <a:gd name="T7" fmla="*/ 5 h 27"/>
              <a:gd name="T8" fmla="*/ 3 w 61"/>
              <a:gd name="T9" fmla="*/ 6 h 27"/>
              <a:gd name="T10" fmla="*/ 1 w 61"/>
              <a:gd name="T11" fmla="*/ 8 h 27"/>
              <a:gd name="T12" fmla="*/ 0 w 61"/>
              <a:gd name="T13" fmla="*/ 9 h 27"/>
              <a:gd name="T14" fmla="*/ 0 w 61"/>
              <a:gd name="T15" fmla="*/ 12 h 27"/>
              <a:gd name="T16" fmla="*/ 0 w 61"/>
              <a:gd name="T17" fmla="*/ 13 h 27"/>
              <a:gd name="T18" fmla="*/ 0 w 61"/>
              <a:gd name="T19" fmla="*/ 14 h 27"/>
              <a:gd name="T20" fmla="*/ 0 w 61"/>
              <a:gd name="T21" fmla="*/ 15 h 27"/>
              <a:gd name="T22" fmla="*/ 1 w 61"/>
              <a:gd name="T23" fmla="*/ 18 h 27"/>
              <a:gd name="T24" fmla="*/ 3 w 61"/>
              <a:gd name="T25" fmla="*/ 19 h 27"/>
              <a:gd name="T26" fmla="*/ 3 w 61"/>
              <a:gd name="T27" fmla="*/ 21 h 27"/>
              <a:gd name="T28" fmla="*/ 5 w 61"/>
              <a:gd name="T29" fmla="*/ 22 h 27"/>
              <a:gd name="T30" fmla="*/ 8 w 61"/>
              <a:gd name="T31" fmla="*/ 25 h 27"/>
              <a:gd name="T32" fmla="*/ 14 w 61"/>
              <a:gd name="T33" fmla="*/ 26 h 27"/>
              <a:gd name="T34" fmla="*/ 60 w 61"/>
              <a:gd name="T35" fmla="*/ 26 h 27"/>
              <a:gd name="T36" fmla="*/ 60 w 61"/>
              <a:gd name="T37" fmla="*/ 0 h 27"/>
              <a:gd name="T38" fmla="*/ 14 w 61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1" h="27">
                <a:moveTo>
                  <a:pt x="14" y="0"/>
                </a:moveTo>
                <a:lnTo>
                  <a:pt x="8" y="1"/>
                </a:lnTo>
                <a:lnTo>
                  <a:pt x="5" y="4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8"/>
                </a:lnTo>
                <a:lnTo>
                  <a:pt x="3" y="19"/>
                </a:lnTo>
                <a:lnTo>
                  <a:pt x="3" y="21"/>
                </a:lnTo>
                <a:lnTo>
                  <a:pt x="5" y="22"/>
                </a:lnTo>
                <a:lnTo>
                  <a:pt x="8" y="25"/>
                </a:lnTo>
                <a:lnTo>
                  <a:pt x="14" y="26"/>
                </a:lnTo>
                <a:lnTo>
                  <a:pt x="60" y="26"/>
                </a:lnTo>
                <a:lnTo>
                  <a:pt x="60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07" name="Freeform 751"/>
          <p:cNvSpPr>
            <a:spLocks/>
          </p:cNvSpPr>
          <p:nvPr/>
        </p:nvSpPr>
        <p:spPr bwMode="auto">
          <a:xfrm>
            <a:off x="3159125" y="2349500"/>
            <a:ext cx="41275" cy="74613"/>
          </a:xfrm>
          <a:custGeom>
            <a:avLst/>
            <a:gdLst>
              <a:gd name="T0" fmla="*/ 29 w 30"/>
              <a:gd name="T1" fmla="*/ 13 h 49"/>
              <a:gd name="T2" fmla="*/ 28 w 30"/>
              <a:gd name="T3" fmla="*/ 6 h 49"/>
              <a:gd name="T4" fmla="*/ 25 w 30"/>
              <a:gd name="T5" fmla="*/ 4 h 49"/>
              <a:gd name="T6" fmla="*/ 24 w 30"/>
              <a:gd name="T7" fmla="*/ 2 h 49"/>
              <a:gd name="T8" fmla="*/ 22 w 30"/>
              <a:gd name="T9" fmla="*/ 1 h 49"/>
              <a:gd name="T10" fmla="*/ 20 w 30"/>
              <a:gd name="T11" fmla="*/ 0 h 49"/>
              <a:gd name="T12" fmla="*/ 18 w 30"/>
              <a:gd name="T13" fmla="*/ 0 h 49"/>
              <a:gd name="T14" fmla="*/ 16 w 30"/>
              <a:gd name="T15" fmla="*/ 0 h 49"/>
              <a:gd name="T16" fmla="*/ 15 w 30"/>
              <a:gd name="T17" fmla="*/ 0 h 49"/>
              <a:gd name="T18" fmla="*/ 12 w 30"/>
              <a:gd name="T19" fmla="*/ 0 h 49"/>
              <a:gd name="T20" fmla="*/ 11 w 30"/>
              <a:gd name="T21" fmla="*/ 0 h 49"/>
              <a:gd name="T22" fmla="*/ 9 w 30"/>
              <a:gd name="T23" fmla="*/ 0 h 49"/>
              <a:gd name="T24" fmla="*/ 8 w 30"/>
              <a:gd name="T25" fmla="*/ 1 h 49"/>
              <a:gd name="T26" fmla="*/ 5 w 30"/>
              <a:gd name="T27" fmla="*/ 2 h 49"/>
              <a:gd name="T28" fmla="*/ 4 w 30"/>
              <a:gd name="T29" fmla="*/ 4 h 49"/>
              <a:gd name="T30" fmla="*/ 3 w 30"/>
              <a:gd name="T31" fmla="*/ 6 h 49"/>
              <a:gd name="T32" fmla="*/ 0 w 30"/>
              <a:gd name="T33" fmla="*/ 13 h 49"/>
              <a:gd name="T34" fmla="*/ 0 w 30"/>
              <a:gd name="T35" fmla="*/ 48 h 49"/>
              <a:gd name="T36" fmla="*/ 29 w 30"/>
              <a:gd name="T37" fmla="*/ 48 h 49"/>
              <a:gd name="T38" fmla="*/ 29 w 30"/>
              <a:gd name="T39" fmla="*/ 13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49">
                <a:moveTo>
                  <a:pt x="29" y="13"/>
                </a:moveTo>
                <a:lnTo>
                  <a:pt x="28" y="6"/>
                </a:lnTo>
                <a:lnTo>
                  <a:pt x="25" y="4"/>
                </a:lnTo>
                <a:lnTo>
                  <a:pt x="24" y="2"/>
                </a:lnTo>
                <a:lnTo>
                  <a:pt x="22" y="1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9" y="0"/>
                </a:lnTo>
                <a:lnTo>
                  <a:pt x="8" y="1"/>
                </a:lnTo>
                <a:lnTo>
                  <a:pt x="5" y="2"/>
                </a:lnTo>
                <a:lnTo>
                  <a:pt x="4" y="4"/>
                </a:lnTo>
                <a:lnTo>
                  <a:pt x="3" y="6"/>
                </a:lnTo>
                <a:lnTo>
                  <a:pt x="0" y="13"/>
                </a:lnTo>
                <a:lnTo>
                  <a:pt x="0" y="48"/>
                </a:lnTo>
                <a:lnTo>
                  <a:pt x="29" y="48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08" name="Freeform 752"/>
          <p:cNvSpPr>
            <a:spLocks/>
          </p:cNvSpPr>
          <p:nvPr/>
        </p:nvSpPr>
        <p:spPr bwMode="auto">
          <a:xfrm>
            <a:off x="3159125" y="2405063"/>
            <a:ext cx="149225" cy="38100"/>
          </a:xfrm>
          <a:custGeom>
            <a:avLst/>
            <a:gdLst>
              <a:gd name="T0" fmla="*/ 14 w 109"/>
              <a:gd name="T1" fmla="*/ 0 h 25"/>
              <a:gd name="T2" fmla="*/ 8 w 109"/>
              <a:gd name="T3" fmla="*/ 0 h 25"/>
              <a:gd name="T4" fmla="*/ 5 w 109"/>
              <a:gd name="T5" fmla="*/ 2 h 25"/>
              <a:gd name="T6" fmla="*/ 3 w 109"/>
              <a:gd name="T7" fmla="*/ 3 h 25"/>
              <a:gd name="T8" fmla="*/ 3 w 109"/>
              <a:gd name="T9" fmla="*/ 6 h 25"/>
              <a:gd name="T10" fmla="*/ 1 w 109"/>
              <a:gd name="T11" fmla="*/ 7 h 25"/>
              <a:gd name="T12" fmla="*/ 1 w 109"/>
              <a:gd name="T13" fmla="*/ 9 h 25"/>
              <a:gd name="T14" fmla="*/ 0 w 109"/>
              <a:gd name="T15" fmla="*/ 10 h 25"/>
              <a:gd name="T16" fmla="*/ 0 w 109"/>
              <a:gd name="T17" fmla="*/ 11 h 25"/>
              <a:gd name="T18" fmla="*/ 0 w 109"/>
              <a:gd name="T19" fmla="*/ 14 h 25"/>
              <a:gd name="T20" fmla="*/ 1 w 109"/>
              <a:gd name="T21" fmla="*/ 15 h 25"/>
              <a:gd name="T22" fmla="*/ 1 w 109"/>
              <a:gd name="T23" fmla="*/ 17 h 25"/>
              <a:gd name="T24" fmla="*/ 3 w 109"/>
              <a:gd name="T25" fmla="*/ 18 h 25"/>
              <a:gd name="T26" fmla="*/ 3 w 109"/>
              <a:gd name="T27" fmla="*/ 21 h 25"/>
              <a:gd name="T28" fmla="*/ 5 w 109"/>
              <a:gd name="T29" fmla="*/ 22 h 25"/>
              <a:gd name="T30" fmla="*/ 8 w 109"/>
              <a:gd name="T31" fmla="*/ 23 h 25"/>
              <a:gd name="T32" fmla="*/ 14 w 109"/>
              <a:gd name="T33" fmla="*/ 24 h 25"/>
              <a:gd name="T34" fmla="*/ 108 w 109"/>
              <a:gd name="T35" fmla="*/ 24 h 25"/>
              <a:gd name="T36" fmla="*/ 108 w 109"/>
              <a:gd name="T37" fmla="*/ 0 h 25"/>
              <a:gd name="T38" fmla="*/ 14 w 10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9" h="25">
                <a:moveTo>
                  <a:pt x="14" y="0"/>
                </a:moveTo>
                <a:lnTo>
                  <a:pt x="8" y="0"/>
                </a:lnTo>
                <a:lnTo>
                  <a:pt x="5" y="2"/>
                </a:lnTo>
                <a:lnTo>
                  <a:pt x="3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3" y="21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108" y="24"/>
                </a:lnTo>
                <a:lnTo>
                  <a:pt x="10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09" name="Freeform 753"/>
          <p:cNvSpPr>
            <a:spLocks/>
          </p:cNvSpPr>
          <p:nvPr/>
        </p:nvSpPr>
        <p:spPr bwMode="auto">
          <a:xfrm>
            <a:off x="3287713" y="2405063"/>
            <a:ext cx="36512" cy="38100"/>
          </a:xfrm>
          <a:custGeom>
            <a:avLst/>
            <a:gdLst>
              <a:gd name="T0" fmla="*/ 26 w 27"/>
              <a:gd name="T1" fmla="*/ 11 h 25"/>
              <a:gd name="T2" fmla="*/ 25 w 27"/>
              <a:gd name="T3" fmla="*/ 6 h 25"/>
              <a:gd name="T4" fmla="*/ 22 w 27"/>
              <a:gd name="T5" fmla="*/ 3 h 25"/>
              <a:gd name="T6" fmla="*/ 21 w 27"/>
              <a:gd name="T7" fmla="*/ 2 h 25"/>
              <a:gd name="T8" fmla="*/ 20 w 27"/>
              <a:gd name="T9" fmla="*/ 1 h 25"/>
              <a:gd name="T10" fmla="*/ 19 w 27"/>
              <a:gd name="T11" fmla="*/ 0 h 25"/>
              <a:gd name="T12" fmla="*/ 16 w 27"/>
              <a:gd name="T13" fmla="*/ 0 h 25"/>
              <a:gd name="T14" fmla="*/ 15 w 27"/>
              <a:gd name="T15" fmla="*/ 0 h 25"/>
              <a:gd name="T16" fmla="*/ 14 w 27"/>
              <a:gd name="T17" fmla="*/ 0 h 25"/>
              <a:gd name="T18" fmla="*/ 11 w 27"/>
              <a:gd name="T19" fmla="*/ 0 h 25"/>
              <a:gd name="T20" fmla="*/ 10 w 27"/>
              <a:gd name="T21" fmla="*/ 0 h 25"/>
              <a:gd name="T22" fmla="*/ 7 w 27"/>
              <a:gd name="T23" fmla="*/ 0 h 25"/>
              <a:gd name="T24" fmla="*/ 6 w 27"/>
              <a:gd name="T25" fmla="*/ 1 h 25"/>
              <a:gd name="T26" fmla="*/ 5 w 27"/>
              <a:gd name="T27" fmla="*/ 2 h 25"/>
              <a:gd name="T28" fmla="*/ 4 w 27"/>
              <a:gd name="T29" fmla="*/ 3 h 25"/>
              <a:gd name="T30" fmla="*/ 1 w 27"/>
              <a:gd name="T31" fmla="*/ 6 h 25"/>
              <a:gd name="T32" fmla="*/ 0 w 27"/>
              <a:gd name="T33" fmla="*/ 11 h 25"/>
              <a:gd name="T34" fmla="*/ 0 w 27"/>
              <a:gd name="T35" fmla="*/ 24 h 25"/>
              <a:gd name="T36" fmla="*/ 26 w 27"/>
              <a:gd name="T37" fmla="*/ 24 h 25"/>
              <a:gd name="T38" fmla="*/ 26 w 27"/>
              <a:gd name="T39" fmla="*/ 1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7" h="25">
                <a:moveTo>
                  <a:pt x="26" y="11"/>
                </a:moveTo>
                <a:lnTo>
                  <a:pt x="25" y="6"/>
                </a:lnTo>
                <a:lnTo>
                  <a:pt x="22" y="3"/>
                </a:lnTo>
                <a:lnTo>
                  <a:pt x="21" y="2"/>
                </a:lnTo>
                <a:lnTo>
                  <a:pt x="20" y="1"/>
                </a:ln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0"/>
                </a:lnTo>
                <a:lnTo>
                  <a:pt x="7" y="0"/>
                </a:lnTo>
                <a:lnTo>
                  <a:pt x="6" y="1"/>
                </a:lnTo>
                <a:lnTo>
                  <a:pt x="5" y="2"/>
                </a:lnTo>
                <a:lnTo>
                  <a:pt x="4" y="3"/>
                </a:lnTo>
                <a:lnTo>
                  <a:pt x="1" y="6"/>
                </a:lnTo>
                <a:lnTo>
                  <a:pt x="0" y="11"/>
                </a:lnTo>
                <a:lnTo>
                  <a:pt x="0" y="24"/>
                </a:lnTo>
                <a:lnTo>
                  <a:pt x="26" y="24"/>
                </a:lnTo>
                <a:lnTo>
                  <a:pt x="26" y="11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10" name="Freeform 754"/>
          <p:cNvSpPr>
            <a:spLocks/>
          </p:cNvSpPr>
          <p:nvPr/>
        </p:nvSpPr>
        <p:spPr bwMode="auto">
          <a:xfrm>
            <a:off x="3287713" y="2422525"/>
            <a:ext cx="84137" cy="38100"/>
          </a:xfrm>
          <a:custGeom>
            <a:avLst/>
            <a:gdLst>
              <a:gd name="T0" fmla="*/ 14 w 61"/>
              <a:gd name="T1" fmla="*/ 0 h 25"/>
              <a:gd name="T2" fmla="*/ 8 w 61"/>
              <a:gd name="T3" fmla="*/ 1 h 25"/>
              <a:gd name="T4" fmla="*/ 4 w 61"/>
              <a:gd name="T5" fmla="*/ 3 h 25"/>
              <a:gd name="T6" fmla="*/ 3 w 61"/>
              <a:gd name="T7" fmla="*/ 4 h 25"/>
              <a:gd name="T8" fmla="*/ 1 w 61"/>
              <a:gd name="T9" fmla="*/ 5 h 25"/>
              <a:gd name="T10" fmla="*/ 0 w 61"/>
              <a:gd name="T11" fmla="*/ 7 h 25"/>
              <a:gd name="T12" fmla="*/ 0 w 61"/>
              <a:gd name="T13" fmla="*/ 9 h 25"/>
              <a:gd name="T14" fmla="*/ 0 w 61"/>
              <a:gd name="T15" fmla="*/ 10 h 25"/>
              <a:gd name="T16" fmla="*/ 0 w 61"/>
              <a:gd name="T17" fmla="*/ 12 h 25"/>
              <a:gd name="T18" fmla="*/ 0 w 61"/>
              <a:gd name="T19" fmla="*/ 13 h 25"/>
              <a:gd name="T20" fmla="*/ 0 w 61"/>
              <a:gd name="T21" fmla="*/ 14 h 25"/>
              <a:gd name="T22" fmla="*/ 0 w 61"/>
              <a:gd name="T23" fmla="*/ 16 h 25"/>
              <a:gd name="T24" fmla="*/ 1 w 61"/>
              <a:gd name="T25" fmla="*/ 17 h 25"/>
              <a:gd name="T26" fmla="*/ 3 w 61"/>
              <a:gd name="T27" fmla="*/ 20 h 25"/>
              <a:gd name="T28" fmla="*/ 4 w 61"/>
              <a:gd name="T29" fmla="*/ 21 h 25"/>
              <a:gd name="T30" fmla="*/ 8 w 61"/>
              <a:gd name="T31" fmla="*/ 23 h 25"/>
              <a:gd name="T32" fmla="*/ 14 w 61"/>
              <a:gd name="T33" fmla="*/ 24 h 25"/>
              <a:gd name="T34" fmla="*/ 60 w 61"/>
              <a:gd name="T35" fmla="*/ 24 h 25"/>
              <a:gd name="T36" fmla="*/ 60 w 61"/>
              <a:gd name="T37" fmla="*/ 0 h 25"/>
              <a:gd name="T38" fmla="*/ 14 w 61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1" h="25">
                <a:moveTo>
                  <a:pt x="14" y="0"/>
                </a:moveTo>
                <a:lnTo>
                  <a:pt x="8" y="1"/>
                </a:lnTo>
                <a:lnTo>
                  <a:pt x="4" y="3"/>
                </a:lnTo>
                <a:lnTo>
                  <a:pt x="3" y="4"/>
                </a:lnTo>
                <a:lnTo>
                  <a:pt x="1" y="5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20"/>
                </a:lnTo>
                <a:lnTo>
                  <a:pt x="4" y="21"/>
                </a:lnTo>
                <a:lnTo>
                  <a:pt x="8" y="23"/>
                </a:lnTo>
                <a:lnTo>
                  <a:pt x="14" y="24"/>
                </a:lnTo>
                <a:lnTo>
                  <a:pt x="60" y="24"/>
                </a:lnTo>
                <a:lnTo>
                  <a:pt x="60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11" name="Freeform 755"/>
          <p:cNvSpPr>
            <a:spLocks/>
          </p:cNvSpPr>
          <p:nvPr/>
        </p:nvSpPr>
        <p:spPr bwMode="auto">
          <a:xfrm>
            <a:off x="3349625" y="2422525"/>
            <a:ext cx="38100" cy="36513"/>
          </a:xfrm>
          <a:custGeom>
            <a:avLst/>
            <a:gdLst>
              <a:gd name="T0" fmla="*/ 27 w 28"/>
              <a:gd name="T1" fmla="*/ 12 h 24"/>
              <a:gd name="T2" fmla="*/ 27 w 28"/>
              <a:gd name="T3" fmla="*/ 7 h 24"/>
              <a:gd name="T4" fmla="*/ 24 w 28"/>
              <a:gd name="T5" fmla="*/ 3 h 24"/>
              <a:gd name="T6" fmla="*/ 23 w 28"/>
              <a:gd name="T7" fmla="*/ 2 h 24"/>
              <a:gd name="T8" fmla="*/ 21 w 28"/>
              <a:gd name="T9" fmla="*/ 1 h 24"/>
              <a:gd name="T10" fmla="*/ 19 w 28"/>
              <a:gd name="T11" fmla="*/ 0 h 24"/>
              <a:gd name="T12" fmla="*/ 17 w 28"/>
              <a:gd name="T13" fmla="*/ 0 h 24"/>
              <a:gd name="T14" fmla="*/ 15 w 28"/>
              <a:gd name="T15" fmla="*/ 0 h 24"/>
              <a:gd name="T16" fmla="*/ 14 w 28"/>
              <a:gd name="T17" fmla="*/ 0 h 24"/>
              <a:gd name="T18" fmla="*/ 12 w 28"/>
              <a:gd name="T19" fmla="*/ 0 h 24"/>
              <a:gd name="T20" fmla="*/ 10 w 28"/>
              <a:gd name="T21" fmla="*/ 0 h 24"/>
              <a:gd name="T22" fmla="*/ 9 w 28"/>
              <a:gd name="T23" fmla="*/ 0 h 24"/>
              <a:gd name="T24" fmla="*/ 8 w 28"/>
              <a:gd name="T25" fmla="*/ 1 h 24"/>
              <a:gd name="T26" fmla="*/ 5 w 28"/>
              <a:gd name="T27" fmla="*/ 2 h 24"/>
              <a:gd name="T28" fmla="*/ 4 w 28"/>
              <a:gd name="T29" fmla="*/ 3 h 24"/>
              <a:gd name="T30" fmla="*/ 1 w 28"/>
              <a:gd name="T31" fmla="*/ 7 h 24"/>
              <a:gd name="T32" fmla="*/ 0 w 28"/>
              <a:gd name="T33" fmla="*/ 12 h 24"/>
              <a:gd name="T34" fmla="*/ 0 w 28"/>
              <a:gd name="T35" fmla="*/ 23 h 24"/>
              <a:gd name="T36" fmla="*/ 27 w 28"/>
              <a:gd name="T37" fmla="*/ 23 h 24"/>
              <a:gd name="T38" fmla="*/ 27 w 28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4">
                <a:moveTo>
                  <a:pt x="27" y="12"/>
                </a:moveTo>
                <a:lnTo>
                  <a:pt x="27" y="7"/>
                </a:lnTo>
                <a:lnTo>
                  <a:pt x="24" y="3"/>
                </a:lnTo>
                <a:lnTo>
                  <a:pt x="23" y="2"/>
                </a:lnTo>
                <a:lnTo>
                  <a:pt x="21" y="1"/>
                </a:lnTo>
                <a:lnTo>
                  <a:pt x="19" y="0"/>
                </a:lnTo>
                <a:lnTo>
                  <a:pt x="17" y="0"/>
                </a:lnTo>
                <a:lnTo>
                  <a:pt x="15" y="0"/>
                </a:lnTo>
                <a:lnTo>
                  <a:pt x="14" y="0"/>
                </a:lnTo>
                <a:lnTo>
                  <a:pt x="12" y="0"/>
                </a:lnTo>
                <a:lnTo>
                  <a:pt x="10" y="0"/>
                </a:lnTo>
                <a:lnTo>
                  <a:pt x="9" y="0"/>
                </a:lnTo>
                <a:lnTo>
                  <a:pt x="8" y="1"/>
                </a:lnTo>
                <a:lnTo>
                  <a:pt x="5" y="2"/>
                </a:lnTo>
                <a:lnTo>
                  <a:pt x="4" y="3"/>
                </a:lnTo>
                <a:lnTo>
                  <a:pt x="1" y="7"/>
                </a:lnTo>
                <a:lnTo>
                  <a:pt x="0" y="12"/>
                </a:lnTo>
                <a:lnTo>
                  <a:pt x="0" y="23"/>
                </a:lnTo>
                <a:lnTo>
                  <a:pt x="27" y="23"/>
                </a:lnTo>
                <a:lnTo>
                  <a:pt x="27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12" name="Freeform 756"/>
          <p:cNvSpPr>
            <a:spLocks/>
          </p:cNvSpPr>
          <p:nvPr/>
        </p:nvSpPr>
        <p:spPr bwMode="auto">
          <a:xfrm>
            <a:off x="3349625" y="2439988"/>
            <a:ext cx="53975" cy="39687"/>
          </a:xfrm>
          <a:custGeom>
            <a:avLst/>
            <a:gdLst>
              <a:gd name="T0" fmla="*/ 14 w 39"/>
              <a:gd name="T1" fmla="*/ 0 h 26"/>
              <a:gd name="T2" fmla="*/ 8 w 39"/>
              <a:gd name="T3" fmla="*/ 1 h 26"/>
              <a:gd name="T4" fmla="*/ 4 w 39"/>
              <a:gd name="T5" fmla="*/ 3 h 26"/>
              <a:gd name="T6" fmla="*/ 3 w 39"/>
              <a:gd name="T7" fmla="*/ 5 h 26"/>
              <a:gd name="T8" fmla="*/ 1 w 39"/>
              <a:gd name="T9" fmla="*/ 7 h 26"/>
              <a:gd name="T10" fmla="*/ 0 w 39"/>
              <a:gd name="T11" fmla="*/ 8 h 26"/>
              <a:gd name="T12" fmla="*/ 0 w 39"/>
              <a:gd name="T13" fmla="*/ 9 h 26"/>
              <a:gd name="T14" fmla="*/ 0 w 39"/>
              <a:gd name="T15" fmla="*/ 10 h 26"/>
              <a:gd name="T16" fmla="*/ 0 w 39"/>
              <a:gd name="T17" fmla="*/ 13 h 26"/>
              <a:gd name="T18" fmla="*/ 0 w 39"/>
              <a:gd name="T19" fmla="*/ 14 h 26"/>
              <a:gd name="T20" fmla="*/ 0 w 39"/>
              <a:gd name="T21" fmla="*/ 16 h 26"/>
              <a:gd name="T22" fmla="*/ 0 w 39"/>
              <a:gd name="T23" fmla="*/ 17 h 26"/>
              <a:gd name="T24" fmla="*/ 1 w 39"/>
              <a:gd name="T25" fmla="*/ 18 h 26"/>
              <a:gd name="T26" fmla="*/ 3 w 39"/>
              <a:gd name="T27" fmla="*/ 20 h 26"/>
              <a:gd name="T28" fmla="*/ 4 w 39"/>
              <a:gd name="T29" fmla="*/ 22 h 26"/>
              <a:gd name="T30" fmla="*/ 8 w 39"/>
              <a:gd name="T31" fmla="*/ 24 h 26"/>
              <a:gd name="T32" fmla="*/ 14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4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8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8" y="24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13" name="Freeform 757"/>
          <p:cNvSpPr>
            <a:spLocks/>
          </p:cNvSpPr>
          <p:nvPr/>
        </p:nvSpPr>
        <p:spPr bwMode="auto">
          <a:xfrm>
            <a:off x="3382963" y="2439988"/>
            <a:ext cx="38100" cy="38100"/>
          </a:xfrm>
          <a:custGeom>
            <a:avLst/>
            <a:gdLst>
              <a:gd name="T0" fmla="*/ 27 w 28"/>
              <a:gd name="T1" fmla="*/ 13 h 25"/>
              <a:gd name="T2" fmla="*/ 26 w 28"/>
              <a:gd name="T3" fmla="*/ 7 h 25"/>
              <a:gd name="T4" fmla="*/ 23 w 28"/>
              <a:gd name="T5" fmla="*/ 3 h 25"/>
              <a:gd name="T6" fmla="*/ 22 w 28"/>
              <a:gd name="T7" fmla="*/ 2 h 25"/>
              <a:gd name="T8" fmla="*/ 20 w 28"/>
              <a:gd name="T9" fmla="*/ 1 h 25"/>
              <a:gd name="T10" fmla="*/ 18 w 28"/>
              <a:gd name="T11" fmla="*/ 1 h 25"/>
              <a:gd name="T12" fmla="*/ 16 w 28"/>
              <a:gd name="T13" fmla="*/ 1 h 25"/>
              <a:gd name="T14" fmla="*/ 15 w 28"/>
              <a:gd name="T15" fmla="*/ 0 h 25"/>
              <a:gd name="T16" fmla="*/ 14 w 28"/>
              <a:gd name="T17" fmla="*/ 0 h 25"/>
              <a:gd name="T18" fmla="*/ 11 w 28"/>
              <a:gd name="T19" fmla="*/ 0 h 25"/>
              <a:gd name="T20" fmla="*/ 10 w 28"/>
              <a:gd name="T21" fmla="*/ 1 h 25"/>
              <a:gd name="T22" fmla="*/ 9 w 28"/>
              <a:gd name="T23" fmla="*/ 1 h 25"/>
              <a:gd name="T24" fmla="*/ 7 w 28"/>
              <a:gd name="T25" fmla="*/ 1 h 25"/>
              <a:gd name="T26" fmla="*/ 5 w 28"/>
              <a:gd name="T27" fmla="*/ 2 h 25"/>
              <a:gd name="T28" fmla="*/ 4 w 28"/>
              <a:gd name="T29" fmla="*/ 3 h 25"/>
              <a:gd name="T30" fmla="*/ 1 w 28"/>
              <a:gd name="T31" fmla="*/ 7 h 25"/>
              <a:gd name="T32" fmla="*/ 0 w 28"/>
              <a:gd name="T33" fmla="*/ 13 h 25"/>
              <a:gd name="T34" fmla="*/ 0 w 28"/>
              <a:gd name="T35" fmla="*/ 24 h 25"/>
              <a:gd name="T36" fmla="*/ 27 w 28"/>
              <a:gd name="T37" fmla="*/ 24 h 25"/>
              <a:gd name="T38" fmla="*/ 27 w 28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5">
                <a:moveTo>
                  <a:pt x="27" y="13"/>
                </a:moveTo>
                <a:lnTo>
                  <a:pt x="26" y="7"/>
                </a:lnTo>
                <a:lnTo>
                  <a:pt x="23" y="3"/>
                </a:lnTo>
                <a:lnTo>
                  <a:pt x="22" y="2"/>
                </a:lnTo>
                <a:lnTo>
                  <a:pt x="20" y="1"/>
                </a:lnTo>
                <a:lnTo>
                  <a:pt x="18" y="1"/>
                </a:lnTo>
                <a:lnTo>
                  <a:pt x="16" y="1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9" y="1"/>
                </a:lnTo>
                <a:lnTo>
                  <a:pt x="7" y="1"/>
                </a:lnTo>
                <a:lnTo>
                  <a:pt x="5" y="2"/>
                </a:lnTo>
                <a:lnTo>
                  <a:pt x="4" y="3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7" y="24"/>
                </a:lnTo>
                <a:lnTo>
                  <a:pt x="27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14" name="Freeform 758"/>
          <p:cNvSpPr>
            <a:spLocks/>
          </p:cNvSpPr>
          <p:nvPr/>
        </p:nvSpPr>
        <p:spPr bwMode="auto">
          <a:xfrm>
            <a:off x="3382963" y="2455863"/>
            <a:ext cx="115887" cy="41275"/>
          </a:xfrm>
          <a:custGeom>
            <a:avLst/>
            <a:gdLst>
              <a:gd name="T0" fmla="*/ 14 w 85"/>
              <a:gd name="T1" fmla="*/ 0 h 26"/>
              <a:gd name="T2" fmla="*/ 8 w 85"/>
              <a:gd name="T3" fmla="*/ 1 h 26"/>
              <a:gd name="T4" fmla="*/ 4 w 85"/>
              <a:gd name="T5" fmla="*/ 3 h 26"/>
              <a:gd name="T6" fmla="*/ 3 w 85"/>
              <a:gd name="T7" fmla="*/ 5 h 26"/>
              <a:gd name="T8" fmla="*/ 1 w 85"/>
              <a:gd name="T9" fmla="*/ 7 h 26"/>
              <a:gd name="T10" fmla="*/ 0 w 85"/>
              <a:gd name="T11" fmla="*/ 8 h 26"/>
              <a:gd name="T12" fmla="*/ 0 w 85"/>
              <a:gd name="T13" fmla="*/ 10 h 26"/>
              <a:gd name="T14" fmla="*/ 0 w 85"/>
              <a:gd name="T15" fmla="*/ 11 h 26"/>
              <a:gd name="T16" fmla="*/ 0 w 85"/>
              <a:gd name="T17" fmla="*/ 13 h 26"/>
              <a:gd name="T18" fmla="*/ 0 w 85"/>
              <a:gd name="T19" fmla="*/ 14 h 26"/>
              <a:gd name="T20" fmla="*/ 0 w 85"/>
              <a:gd name="T21" fmla="*/ 16 h 26"/>
              <a:gd name="T22" fmla="*/ 0 w 85"/>
              <a:gd name="T23" fmla="*/ 17 h 26"/>
              <a:gd name="T24" fmla="*/ 1 w 85"/>
              <a:gd name="T25" fmla="*/ 18 h 26"/>
              <a:gd name="T26" fmla="*/ 3 w 85"/>
              <a:gd name="T27" fmla="*/ 20 h 26"/>
              <a:gd name="T28" fmla="*/ 4 w 85"/>
              <a:gd name="T29" fmla="*/ 22 h 26"/>
              <a:gd name="T30" fmla="*/ 8 w 85"/>
              <a:gd name="T31" fmla="*/ 24 h 26"/>
              <a:gd name="T32" fmla="*/ 14 w 85"/>
              <a:gd name="T33" fmla="*/ 25 h 26"/>
              <a:gd name="T34" fmla="*/ 84 w 85"/>
              <a:gd name="T35" fmla="*/ 25 h 26"/>
              <a:gd name="T36" fmla="*/ 84 w 85"/>
              <a:gd name="T37" fmla="*/ 0 h 26"/>
              <a:gd name="T38" fmla="*/ 14 w 85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5" h="26">
                <a:moveTo>
                  <a:pt x="14" y="0"/>
                </a:moveTo>
                <a:lnTo>
                  <a:pt x="8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8" y="24"/>
                </a:lnTo>
                <a:lnTo>
                  <a:pt x="14" y="25"/>
                </a:lnTo>
                <a:lnTo>
                  <a:pt x="84" y="25"/>
                </a:lnTo>
                <a:lnTo>
                  <a:pt x="84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15" name="Freeform 759"/>
          <p:cNvSpPr>
            <a:spLocks/>
          </p:cNvSpPr>
          <p:nvPr/>
        </p:nvSpPr>
        <p:spPr bwMode="auto">
          <a:xfrm>
            <a:off x="3475038" y="2455863"/>
            <a:ext cx="41275" cy="74612"/>
          </a:xfrm>
          <a:custGeom>
            <a:avLst/>
            <a:gdLst>
              <a:gd name="T0" fmla="*/ 29 w 30"/>
              <a:gd name="T1" fmla="*/ 12 h 48"/>
              <a:gd name="T2" fmla="*/ 28 w 30"/>
              <a:gd name="T3" fmla="*/ 7 h 48"/>
              <a:gd name="T4" fmla="*/ 25 w 30"/>
              <a:gd name="T5" fmla="*/ 4 h 48"/>
              <a:gd name="T6" fmla="*/ 24 w 30"/>
              <a:gd name="T7" fmla="*/ 3 h 48"/>
              <a:gd name="T8" fmla="*/ 22 w 30"/>
              <a:gd name="T9" fmla="*/ 1 h 48"/>
              <a:gd name="T10" fmla="*/ 21 w 30"/>
              <a:gd name="T11" fmla="*/ 1 h 48"/>
              <a:gd name="T12" fmla="*/ 18 w 30"/>
              <a:gd name="T13" fmla="*/ 1 h 48"/>
              <a:gd name="T14" fmla="*/ 17 w 30"/>
              <a:gd name="T15" fmla="*/ 1 h 48"/>
              <a:gd name="T16" fmla="*/ 15 w 30"/>
              <a:gd name="T17" fmla="*/ 0 h 48"/>
              <a:gd name="T18" fmla="*/ 13 w 30"/>
              <a:gd name="T19" fmla="*/ 1 h 48"/>
              <a:gd name="T20" fmla="*/ 11 w 30"/>
              <a:gd name="T21" fmla="*/ 1 h 48"/>
              <a:gd name="T22" fmla="*/ 9 w 30"/>
              <a:gd name="T23" fmla="*/ 1 h 48"/>
              <a:gd name="T24" fmla="*/ 7 w 30"/>
              <a:gd name="T25" fmla="*/ 1 h 48"/>
              <a:gd name="T26" fmla="*/ 5 w 30"/>
              <a:gd name="T27" fmla="*/ 3 h 48"/>
              <a:gd name="T28" fmla="*/ 4 w 30"/>
              <a:gd name="T29" fmla="*/ 4 h 48"/>
              <a:gd name="T30" fmla="*/ 1 w 30"/>
              <a:gd name="T31" fmla="*/ 7 h 48"/>
              <a:gd name="T32" fmla="*/ 0 w 30"/>
              <a:gd name="T33" fmla="*/ 12 h 48"/>
              <a:gd name="T34" fmla="*/ 0 w 30"/>
              <a:gd name="T35" fmla="*/ 47 h 48"/>
              <a:gd name="T36" fmla="*/ 29 w 30"/>
              <a:gd name="T37" fmla="*/ 47 h 48"/>
              <a:gd name="T38" fmla="*/ 29 w 30"/>
              <a:gd name="T39" fmla="*/ 1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48">
                <a:moveTo>
                  <a:pt x="29" y="12"/>
                </a:moveTo>
                <a:lnTo>
                  <a:pt x="28" y="7"/>
                </a:lnTo>
                <a:lnTo>
                  <a:pt x="25" y="4"/>
                </a:lnTo>
                <a:lnTo>
                  <a:pt x="24" y="3"/>
                </a:lnTo>
                <a:lnTo>
                  <a:pt x="22" y="1"/>
                </a:lnTo>
                <a:lnTo>
                  <a:pt x="21" y="1"/>
                </a:lnTo>
                <a:lnTo>
                  <a:pt x="18" y="1"/>
                </a:lnTo>
                <a:lnTo>
                  <a:pt x="17" y="1"/>
                </a:lnTo>
                <a:lnTo>
                  <a:pt x="15" y="0"/>
                </a:lnTo>
                <a:lnTo>
                  <a:pt x="13" y="1"/>
                </a:lnTo>
                <a:lnTo>
                  <a:pt x="11" y="1"/>
                </a:lnTo>
                <a:lnTo>
                  <a:pt x="9" y="1"/>
                </a:lnTo>
                <a:lnTo>
                  <a:pt x="7" y="1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0" y="47"/>
                </a:lnTo>
                <a:lnTo>
                  <a:pt x="29" y="47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16" name="Freeform 760"/>
          <p:cNvSpPr>
            <a:spLocks/>
          </p:cNvSpPr>
          <p:nvPr/>
        </p:nvSpPr>
        <p:spPr bwMode="auto">
          <a:xfrm>
            <a:off x="3475038" y="2511425"/>
            <a:ext cx="52387" cy="38100"/>
          </a:xfrm>
          <a:custGeom>
            <a:avLst/>
            <a:gdLst>
              <a:gd name="T0" fmla="*/ 14 w 38"/>
              <a:gd name="T1" fmla="*/ 0 h 25"/>
              <a:gd name="T2" fmla="*/ 6 w 38"/>
              <a:gd name="T3" fmla="*/ 1 h 25"/>
              <a:gd name="T4" fmla="*/ 5 w 38"/>
              <a:gd name="T5" fmla="*/ 3 h 25"/>
              <a:gd name="T6" fmla="*/ 4 w 38"/>
              <a:gd name="T7" fmla="*/ 4 h 25"/>
              <a:gd name="T8" fmla="*/ 1 w 38"/>
              <a:gd name="T9" fmla="*/ 7 h 25"/>
              <a:gd name="T10" fmla="*/ 1 w 38"/>
              <a:gd name="T11" fmla="*/ 8 h 25"/>
              <a:gd name="T12" fmla="*/ 0 w 38"/>
              <a:gd name="T13" fmla="*/ 9 h 25"/>
              <a:gd name="T14" fmla="*/ 0 w 38"/>
              <a:gd name="T15" fmla="*/ 10 h 25"/>
              <a:gd name="T16" fmla="*/ 0 w 38"/>
              <a:gd name="T17" fmla="*/ 12 h 25"/>
              <a:gd name="T18" fmla="*/ 0 w 38"/>
              <a:gd name="T19" fmla="*/ 13 h 25"/>
              <a:gd name="T20" fmla="*/ 0 w 38"/>
              <a:gd name="T21" fmla="*/ 15 h 25"/>
              <a:gd name="T22" fmla="*/ 1 w 38"/>
              <a:gd name="T23" fmla="*/ 16 h 25"/>
              <a:gd name="T24" fmla="*/ 1 w 38"/>
              <a:gd name="T25" fmla="*/ 17 h 25"/>
              <a:gd name="T26" fmla="*/ 4 w 38"/>
              <a:gd name="T27" fmla="*/ 20 h 25"/>
              <a:gd name="T28" fmla="*/ 5 w 38"/>
              <a:gd name="T29" fmla="*/ 21 h 25"/>
              <a:gd name="T30" fmla="*/ 6 w 38"/>
              <a:gd name="T31" fmla="*/ 23 h 25"/>
              <a:gd name="T32" fmla="*/ 14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4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4" y="0"/>
                </a:moveTo>
                <a:lnTo>
                  <a:pt x="6" y="1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4" y="20"/>
                </a:lnTo>
                <a:lnTo>
                  <a:pt x="5" y="21"/>
                </a:lnTo>
                <a:lnTo>
                  <a:pt x="6" y="23"/>
                </a:lnTo>
                <a:lnTo>
                  <a:pt x="14" y="24"/>
                </a:lnTo>
                <a:lnTo>
                  <a:pt x="37" y="24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17" name="Freeform 761"/>
          <p:cNvSpPr>
            <a:spLocks/>
          </p:cNvSpPr>
          <p:nvPr/>
        </p:nvSpPr>
        <p:spPr bwMode="auto">
          <a:xfrm>
            <a:off x="3508375" y="2511425"/>
            <a:ext cx="38100" cy="57150"/>
          </a:xfrm>
          <a:custGeom>
            <a:avLst/>
            <a:gdLst>
              <a:gd name="T0" fmla="*/ 27 w 28"/>
              <a:gd name="T1" fmla="*/ 12 h 37"/>
              <a:gd name="T2" fmla="*/ 26 w 28"/>
              <a:gd name="T3" fmla="*/ 7 h 37"/>
              <a:gd name="T4" fmla="*/ 23 w 28"/>
              <a:gd name="T5" fmla="*/ 3 h 37"/>
              <a:gd name="T6" fmla="*/ 22 w 28"/>
              <a:gd name="T7" fmla="*/ 2 h 37"/>
              <a:gd name="T8" fmla="*/ 21 w 28"/>
              <a:gd name="T9" fmla="*/ 1 h 37"/>
              <a:gd name="T10" fmla="*/ 20 w 28"/>
              <a:gd name="T11" fmla="*/ 1 h 37"/>
              <a:gd name="T12" fmla="*/ 17 w 28"/>
              <a:gd name="T13" fmla="*/ 0 h 37"/>
              <a:gd name="T14" fmla="*/ 16 w 28"/>
              <a:gd name="T15" fmla="*/ 0 h 37"/>
              <a:gd name="T16" fmla="*/ 14 w 28"/>
              <a:gd name="T17" fmla="*/ 0 h 37"/>
              <a:gd name="T18" fmla="*/ 12 w 28"/>
              <a:gd name="T19" fmla="*/ 0 h 37"/>
              <a:gd name="T20" fmla="*/ 10 w 28"/>
              <a:gd name="T21" fmla="*/ 0 h 37"/>
              <a:gd name="T22" fmla="*/ 9 w 28"/>
              <a:gd name="T23" fmla="*/ 1 h 37"/>
              <a:gd name="T24" fmla="*/ 6 w 28"/>
              <a:gd name="T25" fmla="*/ 1 h 37"/>
              <a:gd name="T26" fmla="*/ 6 w 28"/>
              <a:gd name="T27" fmla="*/ 2 h 37"/>
              <a:gd name="T28" fmla="*/ 4 w 28"/>
              <a:gd name="T29" fmla="*/ 3 h 37"/>
              <a:gd name="T30" fmla="*/ 2 w 28"/>
              <a:gd name="T31" fmla="*/ 7 h 37"/>
              <a:gd name="T32" fmla="*/ 0 w 28"/>
              <a:gd name="T33" fmla="*/ 12 h 37"/>
              <a:gd name="T34" fmla="*/ 0 w 28"/>
              <a:gd name="T35" fmla="*/ 36 h 37"/>
              <a:gd name="T36" fmla="*/ 27 w 28"/>
              <a:gd name="T37" fmla="*/ 36 h 37"/>
              <a:gd name="T38" fmla="*/ 27 w 28"/>
              <a:gd name="T39" fmla="*/ 1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37">
                <a:moveTo>
                  <a:pt x="27" y="12"/>
                </a:moveTo>
                <a:lnTo>
                  <a:pt x="26" y="7"/>
                </a:lnTo>
                <a:lnTo>
                  <a:pt x="23" y="3"/>
                </a:lnTo>
                <a:lnTo>
                  <a:pt x="22" y="2"/>
                </a:lnTo>
                <a:lnTo>
                  <a:pt x="21" y="1"/>
                </a:lnTo>
                <a:lnTo>
                  <a:pt x="20" y="1"/>
                </a:lnTo>
                <a:lnTo>
                  <a:pt x="17" y="0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10" y="0"/>
                </a:lnTo>
                <a:lnTo>
                  <a:pt x="9" y="1"/>
                </a:lnTo>
                <a:lnTo>
                  <a:pt x="6" y="1"/>
                </a:lnTo>
                <a:lnTo>
                  <a:pt x="6" y="2"/>
                </a:lnTo>
                <a:lnTo>
                  <a:pt x="4" y="3"/>
                </a:lnTo>
                <a:lnTo>
                  <a:pt x="2" y="7"/>
                </a:lnTo>
                <a:lnTo>
                  <a:pt x="0" y="12"/>
                </a:lnTo>
                <a:lnTo>
                  <a:pt x="0" y="36"/>
                </a:lnTo>
                <a:lnTo>
                  <a:pt x="27" y="36"/>
                </a:lnTo>
                <a:lnTo>
                  <a:pt x="27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18" name="Freeform 762"/>
          <p:cNvSpPr>
            <a:spLocks/>
          </p:cNvSpPr>
          <p:nvPr/>
        </p:nvSpPr>
        <p:spPr bwMode="auto">
          <a:xfrm>
            <a:off x="3508375" y="2546350"/>
            <a:ext cx="50800" cy="39688"/>
          </a:xfrm>
          <a:custGeom>
            <a:avLst/>
            <a:gdLst>
              <a:gd name="T0" fmla="*/ 14 w 37"/>
              <a:gd name="T1" fmla="*/ 0 h 26"/>
              <a:gd name="T2" fmla="*/ 7 w 37"/>
              <a:gd name="T3" fmla="*/ 1 h 26"/>
              <a:gd name="T4" fmla="*/ 5 w 37"/>
              <a:gd name="T5" fmla="*/ 3 h 26"/>
              <a:gd name="T6" fmla="*/ 4 w 37"/>
              <a:gd name="T7" fmla="*/ 5 h 26"/>
              <a:gd name="T8" fmla="*/ 2 w 37"/>
              <a:gd name="T9" fmla="*/ 7 h 26"/>
              <a:gd name="T10" fmla="*/ 1 w 37"/>
              <a:gd name="T11" fmla="*/ 8 h 26"/>
              <a:gd name="T12" fmla="*/ 0 w 37"/>
              <a:gd name="T13" fmla="*/ 10 h 26"/>
              <a:gd name="T14" fmla="*/ 0 w 37"/>
              <a:gd name="T15" fmla="*/ 11 h 26"/>
              <a:gd name="T16" fmla="*/ 0 w 37"/>
              <a:gd name="T17" fmla="*/ 14 h 26"/>
              <a:gd name="T18" fmla="*/ 0 w 37"/>
              <a:gd name="T19" fmla="*/ 15 h 26"/>
              <a:gd name="T20" fmla="*/ 0 w 37"/>
              <a:gd name="T21" fmla="*/ 16 h 26"/>
              <a:gd name="T22" fmla="*/ 1 w 37"/>
              <a:gd name="T23" fmla="*/ 18 h 26"/>
              <a:gd name="T24" fmla="*/ 2 w 37"/>
              <a:gd name="T25" fmla="*/ 19 h 26"/>
              <a:gd name="T26" fmla="*/ 4 w 37"/>
              <a:gd name="T27" fmla="*/ 20 h 26"/>
              <a:gd name="T28" fmla="*/ 5 w 37"/>
              <a:gd name="T29" fmla="*/ 22 h 26"/>
              <a:gd name="T30" fmla="*/ 7 w 37"/>
              <a:gd name="T31" fmla="*/ 24 h 26"/>
              <a:gd name="T32" fmla="*/ 14 w 37"/>
              <a:gd name="T33" fmla="*/ 25 h 26"/>
              <a:gd name="T34" fmla="*/ 36 w 37"/>
              <a:gd name="T35" fmla="*/ 25 h 26"/>
              <a:gd name="T36" fmla="*/ 36 w 37"/>
              <a:gd name="T37" fmla="*/ 0 h 26"/>
              <a:gd name="T38" fmla="*/ 14 w 37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6">
                <a:moveTo>
                  <a:pt x="14" y="0"/>
                </a:moveTo>
                <a:lnTo>
                  <a:pt x="7" y="1"/>
                </a:lnTo>
                <a:lnTo>
                  <a:pt x="5" y="3"/>
                </a:lnTo>
                <a:lnTo>
                  <a:pt x="4" y="5"/>
                </a:lnTo>
                <a:lnTo>
                  <a:pt x="2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2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4" y="25"/>
                </a:lnTo>
                <a:lnTo>
                  <a:pt x="36" y="25"/>
                </a:lnTo>
                <a:lnTo>
                  <a:pt x="36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19" name="Freeform 763"/>
          <p:cNvSpPr>
            <a:spLocks/>
          </p:cNvSpPr>
          <p:nvPr/>
        </p:nvSpPr>
        <p:spPr bwMode="auto">
          <a:xfrm>
            <a:off x="3538538" y="2546350"/>
            <a:ext cx="39687" cy="39688"/>
          </a:xfrm>
          <a:custGeom>
            <a:avLst/>
            <a:gdLst>
              <a:gd name="T0" fmla="*/ 28 w 29"/>
              <a:gd name="T1" fmla="*/ 14 h 26"/>
              <a:gd name="T2" fmla="*/ 26 w 29"/>
              <a:gd name="T3" fmla="*/ 7 h 26"/>
              <a:gd name="T4" fmla="*/ 24 w 29"/>
              <a:gd name="T5" fmla="*/ 5 h 26"/>
              <a:gd name="T6" fmla="*/ 22 w 29"/>
              <a:gd name="T7" fmla="*/ 3 h 26"/>
              <a:gd name="T8" fmla="*/ 21 w 29"/>
              <a:gd name="T9" fmla="*/ 1 h 26"/>
              <a:gd name="T10" fmla="*/ 19 w 29"/>
              <a:gd name="T11" fmla="*/ 1 h 26"/>
              <a:gd name="T12" fmla="*/ 17 w 29"/>
              <a:gd name="T13" fmla="*/ 1 h 26"/>
              <a:gd name="T14" fmla="*/ 16 w 29"/>
              <a:gd name="T15" fmla="*/ 0 h 26"/>
              <a:gd name="T16" fmla="*/ 13 w 29"/>
              <a:gd name="T17" fmla="*/ 0 h 26"/>
              <a:gd name="T18" fmla="*/ 12 w 29"/>
              <a:gd name="T19" fmla="*/ 0 h 26"/>
              <a:gd name="T20" fmla="*/ 10 w 29"/>
              <a:gd name="T21" fmla="*/ 1 h 26"/>
              <a:gd name="T22" fmla="*/ 9 w 29"/>
              <a:gd name="T23" fmla="*/ 1 h 26"/>
              <a:gd name="T24" fmla="*/ 6 w 29"/>
              <a:gd name="T25" fmla="*/ 1 h 26"/>
              <a:gd name="T26" fmla="*/ 5 w 29"/>
              <a:gd name="T27" fmla="*/ 3 h 26"/>
              <a:gd name="T28" fmla="*/ 4 w 29"/>
              <a:gd name="T29" fmla="*/ 5 h 26"/>
              <a:gd name="T30" fmla="*/ 2 w 29"/>
              <a:gd name="T31" fmla="*/ 7 h 26"/>
              <a:gd name="T32" fmla="*/ 0 w 29"/>
              <a:gd name="T33" fmla="*/ 14 h 26"/>
              <a:gd name="T34" fmla="*/ 0 w 29"/>
              <a:gd name="T35" fmla="*/ 25 h 26"/>
              <a:gd name="T36" fmla="*/ 28 w 29"/>
              <a:gd name="T37" fmla="*/ 25 h 26"/>
              <a:gd name="T38" fmla="*/ 28 w 29"/>
              <a:gd name="T39" fmla="*/ 1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6">
                <a:moveTo>
                  <a:pt x="28" y="14"/>
                </a:moveTo>
                <a:lnTo>
                  <a:pt x="26" y="7"/>
                </a:lnTo>
                <a:lnTo>
                  <a:pt x="24" y="5"/>
                </a:lnTo>
                <a:lnTo>
                  <a:pt x="22" y="3"/>
                </a:lnTo>
                <a:lnTo>
                  <a:pt x="21" y="1"/>
                </a:lnTo>
                <a:lnTo>
                  <a:pt x="19" y="1"/>
                </a:lnTo>
                <a:lnTo>
                  <a:pt x="17" y="1"/>
                </a:lnTo>
                <a:lnTo>
                  <a:pt x="16" y="0"/>
                </a:lnTo>
                <a:lnTo>
                  <a:pt x="13" y="0"/>
                </a:lnTo>
                <a:lnTo>
                  <a:pt x="12" y="0"/>
                </a:lnTo>
                <a:lnTo>
                  <a:pt x="10" y="1"/>
                </a:lnTo>
                <a:lnTo>
                  <a:pt x="9" y="1"/>
                </a:lnTo>
                <a:lnTo>
                  <a:pt x="6" y="1"/>
                </a:lnTo>
                <a:lnTo>
                  <a:pt x="5" y="3"/>
                </a:lnTo>
                <a:lnTo>
                  <a:pt x="4" y="5"/>
                </a:lnTo>
                <a:lnTo>
                  <a:pt x="2" y="7"/>
                </a:lnTo>
                <a:lnTo>
                  <a:pt x="0" y="14"/>
                </a:lnTo>
                <a:lnTo>
                  <a:pt x="0" y="25"/>
                </a:lnTo>
                <a:lnTo>
                  <a:pt x="28" y="25"/>
                </a:lnTo>
                <a:lnTo>
                  <a:pt x="28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20" name="Freeform 764"/>
          <p:cNvSpPr>
            <a:spLocks/>
          </p:cNvSpPr>
          <p:nvPr/>
        </p:nvSpPr>
        <p:spPr bwMode="auto">
          <a:xfrm>
            <a:off x="3538538" y="2565400"/>
            <a:ext cx="84137" cy="38100"/>
          </a:xfrm>
          <a:custGeom>
            <a:avLst/>
            <a:gdLst>
              <a:gd name="T0" fmla="*/ 14 w 61"/>
              <a:gd name="T1" fmla="*/ 0 h 25"/>
              <a:gd name="T2" fmla="*/ 8 w 61"/>
              <a:gd name="T3" fmla="*/ 1 h 25"/>
              <a:gd name="T4" fmla="*/ 5 w 61"/>
              <a:gd name="T5" fmla="*/ 2 h 25"/>
              <a:gd name="T6" fmla="*/ 4 w 61"/>
              <a:gd name="T7" fmla="*/ 3 h 25"/>
              <a:gd name="T8" fmla="*/ 3 w 61"/>
              <a:gd name="T9" fmla="*/ 6 h 25"/>
              <a:gd name="T10" fmla="*/ 1 w 61"/>
              <a:gd name="T11" fmla="*/ 7 h 25"/>
              <a:gd name="T12" fmla="*/ 0 w 61"/>
              <a:gd name="T13" fmla="*/ 9 h 25"/>
              <a:gd name="T14" fmla="*/ 0 w 61"/>
              <a:gd name="T15" fmla="*/ 10 h 25"/>
              <a:gd name="T16" fmla="*/ 0 w 61"/>
              <a:gd name="T17" fmla="*/ 13 h 25"/>
              <a:gd name="T18" fmla="*/ 0 w 61"/>
              <a:gd name="T19" fmla="*/ 14 h 25"/>
              <a:gd name="T20" fmla="*/ 0 w 61"/>
              <a:gd name="T21" fmla="*/ 15 h 25"/>
              <a:gd name="T22" fmla="*/ 1 w 61"/>
              <a:gd name="T23" fmla="*/ 17 h 25"/>
              <a:gd name="T24" fmla="*/ 3 w 61"/>
              <a:gd name="T25" fmla="*/ 18 h 25"/>
              <a:gd name="T26" fmla="*/ 4 w 61"/>
              <a:gd name="T27" fmla="*/ 21 h 25"/>
              <a:gd name="T28" fmla="*/ 5 w 61"/>
              <a:gd name="T29" fmla="*/ 22 h 25"/>
              <a:gd name="T30" fmla="*/ 8 w 61"/>
              <a:gd name="T31" fmla="*/ 23 h 25"/>
              <a:gd name="T32" fmla="*/ 14 w 61"/>
              <a:gd name="T33" fmla="*/ 24 h 25"/>
              <a:gd name="T34" fmla="*/ 60 w 61"/>
              <a:gd name="T35" fmla="*/ 24 h 25"/>
              <a:gd name="T36" fmla="*/ 60 w 61"/>
              <a:gd name="T37" fmla="*/ 0 h 25"/>
              <a:gd name="T38" fmla="*/ 14 w 61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1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8"/>
                </a:lnTo>
                <a:lnTo>
                  <a:pt x="4" y="21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60" y="24"/>
                </a:lnTo>
                <a:lnTo>
                  <a:pt x="60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21" name="Freeform 765"/>
          <p:cNvSpPr>
            <a:spLocks/>
          </p:cNvSpPr>
          <p:nvPr/>
        </p:nvSpPr>
        <p:spPr bwMode="auto">
          <a:xfrm>
            <a:off x="3602038" y="2565400"/>
            <a:ext cx="41275" cy="38100"/>
          </a:xfrm>
          <a:custGeom>
            <a:avLst/>
            <a:gdLst>
              <a:gd name="T0" fmla="*/ 29 w 30"/>
              <a:gd name="T1" fmla="*/ 13 h 25"/>
              <a:gd name="T2" fmla="*/ 26 w 30"/>
              <a:gd name="T3" fmla="*/ 6 h 25"/>
              <a:gd name="T4" fmla="*/ 25 w 30"/>
              <a:gd name="T5" fmla="*/ 3 h 25"/>
              <a:gd name="T6" fmla="*/ 23 w 30"/>
              <a:gd name="T7" fmla="*/ 2 h 25"/>
              <a:gd name="T8" fmla="*/ 21 w 30"/>
              <a:gd name="T9" fmla="*/ 1 h 25"/>
              <a:gd name="T10" fmla="*/ 20 w 30"/>
              <a:gd name="T11" fmla="*/ 1 h 25"/>
              <a:gd name="T12" fmla="*/ 18 w 30"/>
              <a:gd name="T13" fmla="*/ 0 h 25"/>
              <a:gd name="T14" fmla="*/ 16 w 30"/>
              <a:gd name="T15" fmla="*/ 0 h 25"/>
              <a:gd name="T16" fmla="*/ 14 w 30"/>
              <a:gd name="T17" fmla="*/ 0 h 25"/>
              <a:gd name="T18" fmla="*/ 13 w 30"/>
              <a:gd name="T19" fmla="*/ 0 h 25"/>
              <a:gd name="T20" fmla="*/ 10 w 30"/>
              <a:gd name="T21" fmla="*/ 0 h 25"/>
              <a:gd name="T22" fmla="*/ 10 w 30"/>
              <a:gd name="T23" fmla="*/ 1 h 25"/>
              <a:gd name="T24" fmla="*/ 8 w 30"/>
              <a:gd name="T25" fmla="*/ 1 h 25"/>
              <a:gd name="T26" fmla="*/ 6 w 30"/>
              <a:gd name="T27" fmla="*/ 2 h 25"/>
              <a:gd name="T28" fmla="*/ 4 w 30"/>
              <a:gd name="T29" fmla="*/ 3 h 25"/>
              <a:gd name="T30" fmla="*/ 3 w 30"/>
              <a:gd name="T31" fmla="*/ 6 h 25"/>
              <a:gd name="T32" fmla="*/ 0 w 30"/>
              <a:gd name="T33" fmla="*/ 13 h 25"/>
              <a:gd name="T34" fmla="*/ 0 w 30"/>
              <a:gd name="T35" fmla="*/ 24 h 25"/>
              <a:gd name="T36" fmla="*/ 29 w 30"/>
              <a:gd name="T37" fmla="*/ 24 h 25"/>
              <a:gd name="T38" fmla="*/ 29 w 30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5">
                <a:moveTo>
                  <a:pt x="29" y="13"/>
                </a:moveTo>
                <a:lnTo>
                  <a:pt x="26" y="6"/>
                </a:lnTo>
                <a:lnTo>
                  <a:pt x="25" y="3"/>
                </a:lnTo>
                <a:lnTo>
                  <a:pt x="23" y="2"/>
                </a:lnTo>
                <a:lnTo>
                  <a:pt x="21" y="1"/>
                </a:lnTo>
                <a:lnTo>
                  <a:pt x="20" y="1"/>
                </a:lnTo>
                <a:lnTo>
                  <a:pt x="18" y="0"/>
                </a:lnTo>
                <a:lnTo>
                  <a:pt x="16" y="0"/>
                </a:lnTo>
                <a:lnTo>
                  <a:pt x="14" y="0"/>
                </a:lnTo>
                <a:lnTo>
                  <a:pt x="13" y="0"/>
                </a:lnTo>
                <a:lnTo>
                  <a:pt x="10" y="0"/>
                </a:lnTo>
                <a:lnTo>
                  <a:pt x="10" y="1"/>
                </a:lnTo>
                <a:lnTo>
                  <a:pt x="8" y="1"/>
                </a:lnTo>
                <a:lnTo>
                  <a:pt x="6" y="2"/>
                </a:lnTo>
                <a:lnTo>
                  <a:pt x="4" y="3"/>
                </a:lnTo>
                <a:lnTo>
                  <a:pt x="3" y="6"/>
                </a:lnTo>
                <a:lnTo>
                  <a:pt x="0" y="13"/>
                </a:lnTo>
                <a:lnTo>
                  <a:pt x="0" y="24"/>
                </a:lnTo>
                <a:lnTo>
                  <a:pt x="29" y="24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22" name="Freeform 766"/>
          <p:cNvSpPr>
            <a:spLocks/>
          </p:cNvSpPr>
          <p:nvPr/>
        </p:nvSpPr>
        <p:spPr bwMode="auto">
          <a:xfrm>
            <a:off x="3602038" y="2582863"/>
            <a:ext cx="114300" cy="38100"/>
          </a:xfrm>
          <a:custGeom>
            <a:avLst/>
            <a:gdLst>
              <a:gd name="T0" fmla="*/ 14 w 84"/>
              <a:gd name="T1" fmla="*/ 0 h 25"/>
              <a:gd name="T2" fmla="*/ 8 w 84"/>
              <a:gd name="T3" fmla="*/ 1 h 25"/>
              <a:gd name="T4" fmla="*/ 5 w 84"/>
              <a:gd name="T5" fmla="*/ 3 h 25"/>
              <a:gd name="T6" fmla="*/ 4 w 84"/>
              <a:gd name="T7" fmla="*/ 4 h 25"/>
              <a:gd name="T8" fmla="*/ 3 w 84"/>
              <a:gd name="T9" fmla="*/ 5 h 25"/>
              <a:gd name="T10" fmla="*/ 1 w 84"/>
              <a:gd name="T11" fmla="*/ 7 h 25"/>
              <a:gd name="T12" fmla="*/ 1 w 84"/>
              <a:gd name="T13" fmla="*/ 9 h 25"/>
              <a:gd name="T14" fmla="*/ 0 w 84"/>
              <a:gd name="T15" fmla="*/ 10 h 25"/>
              <a:gd name="T16" fmla="*/ 0 w 84"/>
              <a:gd name="T17" fmla="*/ 12 h 25"/>
              <a:gd name="T18" fmla="*/ 0 w 84"/>
              <a:gd name="T19" fmla="*/ 13 h 25"/>
              <a:gd name="T20" fmla="*/ 1 w 84"/>
              <a:gd name="T21" fmla="*/ 15 h 25"/>
              <a:gd name="T22" fmla="*/ 1 w 84"/>
              <a:gd name="T23" fmla="*/ 16 h 25"/>
              <a:gd name="T24" fmla="*/ 3 w 84"/>
              <a:gd name="T25" fmla="*/ 17 h 25"/>
              <a:gd name="T26" fmla="*/ 4 w 84"/>
              <a:gd name="T27" fmla="*/ 20 h 25"/>
              <a:gd name="T28" fmla="*/ 5 w 84"/>
              <a:gd name="T29" fmla="*/ 21 h 25"/>
              <a:gd name="T30" fmla="*/ 8 w 84"/>
              <a:gd name="T31" fmla="*/ 23 h 25"/>
              <a:gd name="T32" fmla="*/ 14 w 84"/>
              <a:gd name="T33" fmla="*/ 24 h 25"/>
              <a:gd name="T34" fmla="*/ 83 w 84"/>
              <a:gd name="T35" fmla="*/ 24 h 25"/>
              <a:gd name="T36" fmla="*/ 83 w 84"/>
              <a:gd name="T37" fmla="*/ 0 h 25"/>
              <a:gd name="T38" fmla="*/ 14 w 84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4" h="25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4"/>
                </a:lnTo>
                <a:lnTo>
                  <a:pt x="3" y="5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4" y="20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83" y="24"/>
                </a:lnTo>
                <a:lnTo>
                  <a:pt x="83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23" name="Freeform 767"/>
          <p:cNvSpPr>
            <a:spLocks/>
          </p:cNvSpPr>
          <p:nvPr/>
        </p:nvSpPr>
        <p:spPr bwMode="auto">
          <a:xfrm>
            <a:off x="3697288" y="2582863"/>
            <a:ext cx="39687" cy="38100"/>
          </a:xfrm>
          <a:custGeom>
            <a:avLst/>
            <a:gdLst>
              <a:gd name="T0" fmla="*/ 28 w 29"/>
              <a:gd name="T1" fmla="*/ 13 h 25"/>
              <a:gd name="T2" fmla="*/ 26 w 29"/>
              <a:gd name="T3" fmla="*/ 7 h 25"/>
              <a:gd name="T4" fmla="*/ 24 w 29"/>
              <a:gd name="T5" fmla="*/ 3 h 25"/>
              <a:gd name="T6" fmla="*/ 23 w 29"/>
              <a:gd name="T7" fmla="*/ 2 h 25"/>
              <a:gd name="T8" fmla="*/ 22 w 29"/>
              <a:gd name="T9" fmla="*/ 1 h 25"/>
              <a:gd name="T10" fmla="*/ 19 w 29"/>
              <a:gd name="T11" fmla="*/ 1 h 25"/>
              <a:gd name="T12" fmla="*/ 18 w 29"/>
              <a:gd name="T13" fmla="*/ 0 h 25"/>
              <a:gd name="T14" fmla="*/ 16 w 29"/>
              <a:gd name="T15" fmla="*/ 0 h 25"/>
              <a:gd name="T16" fmla="*/ 15 w 29"/>
              <a:gd name="T17" fmla="*/ 0 h 25"/>
              <a:gd name="T18" fmla="*/ 13 w 29"/>
              <a:gd name="T19" fmla="*/ 0 h 25"/>
              <a:gd name="T20" fmla="*/ 11 w 29"/>
              <a:gd name="T21" fmla="*/ 0 h 25"/>
              <a:gd name="T22" fmla="*/ 10 w 29"/>
              <a:gd name="T23" fmla="*/ 1 h 25"/>
              <a:gd name="T24" fmla="*/ 7 w 29"/>
              <a:gd name="T25" fmla="*/ 1 h 25"/>
              <a:gd name="T26" fmla="*/ 6 w 29"/>
              <a:gd name="T27" fmla="*/ 2 h 25"/>
              <a:gd name="T28" fmla="*/ 4 w 29"/>
              <a:gd name="T29" fmla="*/ 3 h 25"/>
              <a:gd name="T30" fmla="*/ 2 w 29"/>
              <a:gd name="T31" fmla="*/ 7 h 25"/>
              <a:gd name="T32" fmla="*/ 0 w 29"/>
              <a:gd name="T33" fmla="*/ 13 h 25"/>
              <a:gd name="T34" fmla="*/ 0 w 29"/>
              <a:gd name="T35" fmla="*/ 24 h 25"/>
              <a:gd name="T36" fmla="*/ 28 w 29"/>
              <a:gd name="T37" fmla="*/ 24 h 25"/>
              <a:gd name="T38" fmla="*/ 28 w 29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5">
                <a:moveTo>
                  <a:pt x="28" y="13"/>
                </a:moveTo>
                <a:lnTo>
                  <a:pt x="26" y="7"/>
                </a:lnTo>
                <a:lnTo>
                  <a:pt x="24" y="3"/>
                </a:lnTo>
                <a:lnTo>
                  <a:pt x="23" y="2"/>
                </a:lnTo>
                <a:lnTo>
                  <a:pt x="22" y="1"/>
                </a:lnTo>
                <a:lnTo>
                  <a:pt x="19" y="1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10" y="1"/>
                </a:lnTo>
                <a:lnTo>
                  <a:pt x="7" y="1"/>
                </a:lnTo>
                <a:lnTo>
                  <a:pt x="6" y="2"/>
                </a:lnTo>
                <a:lnTo>
                  <a:pt x="4" y="3"/>
                </a:lnTo>
                <a:lnTo>
                  <a:pt x="2" y="7"/>
                </a:lnTo>
                <a:lnTo>
                  <a:pt x="0" y="13"/>
                </a:lnTo>
                <a:lnTo>
                  <a:pt x="0" y="24"/>
                </a:lnTo>
                <a:lnTo>
                  <a:pt x="28" y="24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24" name="Freeform 768"/>
          <p:cNvSpPr>
            <a:spLocks/>
          </p:cNvSpPr>
          <p:nvPr/>
        </p:nvSpPr>
        <p:spPr bwMode="auto">
          <a:xfrm>
            <a:off x="3697288" y="2600325"/>
            <a:ext cx="144462" cy="39688"/>
          </a:xfrm>
          <a:custGeom>
            <a:avLst/>
            <a:gdLst>
              <a:gd name="T0" fmla="*/ 15 w 107"/>
              <a:gd name="T1" fmla="*/ 0 h 25"/>
              <a:gd name="T2" fmla="*/ 8 w 107"/>
              <a:gd name="T3" fmla="*/ 1 h 25"/>
              <a:gd name="T4" fmla="*/ 6 w 107"/>
              <a:gd name="T5" fmla="*/ 3 h 25"/>
              <a:gd name="T6" fmla="*/ 4 w 107"/>
              <a:gd name="T7" fmla="*/ 4 h 25"/>
              <a:gd name="T8" fmla="*/ 3 w 107"/>
              <a:gd name="T9" fmla="*/ 7 h 25"/>
              <a:gd name="T10" fmla="*/ 3 w 107"/>
              <a:gd name="T11" fmla="*/ 8 h 25"/>
              <a:gd name="T12" fmla="*/ 1 w 107"/>
              <a:gd name="T13" fmla="*/ 9 h 25"/>
              <a:gd name="T14" fmla="*/ 1 w 107"/>
              <a:gd name="T15" fmla="*/ 10 h 25"/>
              <a:gd name="T16" fmla="*/ 0 w 107"/>
              <a:gd name="T17" fmla="*/ 12 h 25"/>
              <a:gd name="T18" fmla="*/ 1 w 107"/>
              <a:gd name="T19" fmla="*/ 13 h 25"/>
              <a:gd name="T20" fmla="*/ 1 w 107"/>
              <a:gd name="T21" fmla="*/ 15 h 25"/>
              <a:gd name="T22" fmla="*/ 3 w 107"/>
              <a:gd name="T23" fmla="*/ 16 h 25"/>
              <a:gd name="T24" fmla="*/ 3 w 107"/>
              <a:gd name="T25" fmla="*/ 19 h 25"/>
              <a:gd name="T26" fmla="*/ 4 w 107"/>
              <a:gd name="T27" fmla="*/ 20 h 25"/>
              <a:gd name="T28" fmla="*/ 6 w 107"/>
              <a:gd name="T29" fmla="*/ 21 h 25"/>
              <a:gd name="T30" fmla="*/ 8 w 107"/>
              <a:gd name="T31" fmla="*/ 23 h 25"/>
              <a:gd name="T32" fmla="*/ 15 w 107"/>
              <a:gd name="T33" fmla="*/ 24 h 25"/>
              <a:gd name="T34" fmla="*/ 106 w 107"/>
              <a:gd name="T35" fmla="*/ 24 h 25"/>
              <a:gd name="T36" fmla="*/ 106 w 107"/>
              <a:gd name="T37" fmla="*/ 0 h 25"/>
              <a:gd name="T38" fmla="*/ 15 w 107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7" h="25">
                <a:moveTo>
                  <a:pt x="15" y="0"/>
                </a:moveTo>
                <a:lnTo>
                  <a:pt x="8" y="1"/>
                </a:lnTo>
                <a:lnTo>
                  <a:pt x="6" y="3"/>
                </a:lnTo>
                <a:lnTo>
                  <a:pt x="4" y="4"/>
                </a:lnTo>
                <a:lnTo>
                  <a:pt x="3" y="7"/>
                </a:lnTo>
                <a:lnTo>
                  <a:pt x="3" y="8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1" y="13"/>
                </a:lnTo>
                <a:lnTo>
                  <a:pt x="1" y="15"/>
                </a:lnTo>
                <a:lnTo>
                  <a:pt x="3" y="16"/>
                </a:lnTo>
                <a:lnTo>
                  <a:pt x="3" y="19"/>
                </a:lnTo>
                <a:lnTo>
                  <a:pt x="4" y="20"/>
                </a:lnTo>
                <a:lnTo>
                  <a:pt x="6" y="21"/>
                </a:lnTo>
                <a:lnTo>
                  <a:pt x="8" y="23"/>
                </a:lnTo>
                <a:lnTo>
                  <a:pt x="15" y="24"/>
                </a:lnTo>
                <a:lnTo>
                  <a:pt x="106" y="24"/>
                </a:lnTo>
                <a:lnTo>
                  <a:pt x="106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25" name="Freeform 769"/>
          <p:cNvSpPr>
            <a:spLocks/>
          </p:cNvSpPr>
          <p:nvPr/>
        </p:nvSpPr>
        <p:spPr bwMode="auto">
          <a:xfrm>
            <a:off x="3824288" y="2600325"/>
            <a:ext cx="39687" cy="39688"/>
          </a:xfrm>
          <a:custGeom>
            <a:avLst/>
            <a:gdLst>
              <a:gd name="T0" fmla="*/ 28 w 29"/>
              <a:gd name="T1" fmla="*/ 12 h 25"/>
              <a:gd name="T2" fmla="*/ 27 w 29"/>
              <a:gd name="T3" fmla="*/ 7 h 25"/>
              <a:gd name="T4" fmla="*/ 25 w 29"/>
              <a:gd name="T5" fmla="*/ 4 h 25"/>
              <a:gd name="T6" fmla="*/ 23 w 29"/>
              <a:gd name="T7" fmla="*/ 2 h 25"/>
              <a:gd name="T8" fmla="*/ 22 w 29"/>
              <a:gd name="T9" fmla="*/ 1 h 25"/>
              <a:gd name="T10" fmla="*/ 19 w 29"/>
              <a:gd name="T11" fmla="*/ 1 h 25"/>
              <a:gd name="T12" fmla="*/ 18 w 29"/>
              <a:gd name="T13" fmla="*/ 1 h 25"/>
              <a:gd name="T14" fmla="*/ 15 w 29"/>
              <a:gd name="T15" fmla="*/ 0 h 25"/>
              <a:gd name="T16" fmla="*/ 14 w 29"/>
              <a:gd name="T17" fmla="*/ 0 h 25"/>
              <a:gd name="T18" fmla="*/ 11 w 29"/>
              <a:gd name="T19" fmla="*/ 0 h 25"/>
              <a:gd name="T20" fmla="*/ 11 w 29"/>
              <a:gd name="T21" fmla="*/ 1 h 25"/>
              <a:gd name="T22" fmla="*/ 9 w 29"/>
              <a:gd name="T23" fmla="*/ 1 h 25"/>
              <a:gd name="T24" fmla="*/ 8 w 29"/>
              <a:gd name="T25" fmla="*/ 1 h 25"/>
              <a:gd name="T26" fmla="*/ 5 w 29"/>
              <a:gd name="T27" fmla="*/ 2 h 25"/>
              <a:gd name="T28" fmla="*/ 4 w 29"/>
              <a:gd name="T29" fmla="*/ 4 h 25"/>
              <a:gd name="T30" fmla="*/ 3 w 29"/>
              <a:gd name="T31" fmla="*/ 7 h 25"/>
              <a:gd name="T32" fmla="*/ 0 w 29"/>
              <a:gd name="T33" fmla="*/ 12 h 25"/>
              <a:gd name="T34" fmla="*/ 0 w 29"/>
              <a:gd name="T35" fmla="*/ 24 h 25"/>
              <a:gd name="T36" fmla="*/ 28 w 29"/>
              <a:gd name="T37" fmla="*/ 24 h 25"/>
              <a:gd name="T38" fmla="*/ 28 w 29"/>
              <a:gd name="T39" fmla="*/ 1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5">
                <a:moveTo>
                  <a:pt x="28" y="12"/>
                </a:moveTo>
                <a:lnTo>
                  <a:pt x="27" y="7"/>
                </a:lnTo>
                <a:lnTo>
                  <a:pt x="25" y="4"/>
                </a:lnTo>
                <a:lnTo>
                  <a:pt x="23" y="2"/>
                </a:lnTo>
                <a:lnTo>
                  <a:pt x="22" y="1"/>
                </a:lnTo>
                <a:lnTo>
                  <a:pt x="19" y="1"/>
                </a:lnTo>
                <a:lnTo>
                  <a:pt x="18" y="1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1" y="1"/>
                </a:lnTo>
                <a:lnTo>
                  <a:pt x="9" y="1"/>
                </a:lnTo>
                <a:lnTo>
                  <a:pt x="8" y="1"/>
                </a:lnTo>
                <a:lnTo>
                  <a:pt x="5" y="2"/>
                </a:lnTo>
                <a:lnTo>
                  <a:pt x="4" y="4"/>
                </a:lnTo>
                <a:lnTo>
                  <a:pt x="3" y="7"/>
                </a:lnTo>
                <a:lnTo>
                  <a:pt x="0" y="12"/>
                </a:lnTo>
                <a:lnTo>
                  <a:pt x="0" y="24"/>
                </a:lnTo>
                <a:lnTo>
                  <a:pt x="28" y="24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26" name="Freeform 770"/>
          <p:cNvSpPr>
            <a:spLocks/>
          </p:cNvSpPr>
          <p:nvPr/>
        </p:nvSpPr>
        <p:spPr bwMode="auto">
          <a:xfrm>
            <a:off x="3824288" y="2617788"/>
            <a:ext cx="52387" cy="38100"/>
          </a:xfrm>
          <a:custGeom>
            <a:avLst/>
            <a:gdLst>
              <a:gd name="T0" fmla="*/ 14 w 39"/>
              <a:gd name="T1" fmla="*/ 0 h 25"/>
              <a:gd name="T2" fmla="*/ 8 w 39"/>
              <a:gd name="T3" fmla="*/ 1 h 25"/>
              <a:gd name="T4" fmla="*/ 5 w 39"/>
              <a:gd name="T5" fmla="*/ 3 h 25"/>
              <a:gd name="T6" fmla="*/ 3 w 39"/>
              <a:gd name="T7" fmla="*/ 4 h 25"/>
              <a:gd name="T8" fmla="*/ 3 w 39"/>
              <a:gd name="T9" fmla="*/ 7 h 25"/>
              <a:gd name="T10" fmla="*/ 1 w 39"/>
              <a:gd name="T11" fmla="*/ 8 h 25"/>
              <a:gd name="T12" fmla="*/ 1 w 39"/>
              <a:gd name="T13" fmla="*/ 10 h 25"/>
              <a:gd name="T14" fmla="*/ 0 w 39"/>
              <a:gd name="T15" fmla="*/ 11 h 25"/>
              <a:gd name="T16" fmla="*/ 0 w 39"/>
              <a:gd name="T17" fmla="*/ 13 h 25"/>
              <a:gd name="T18" fmla="*/ 1 w 39"/>
              <a:gd name="T19" fmla="*/ 15 h 25"/>
              <a:gd name="T20" fmla="*/ 1 w 39"/>
              <a:gd name="T21" fmla="*/ 16 h 25"/>
              <a:gd name="T22" fmla="*/ 3 w 39"/>
              <a:gd name="T23" fmla="*/ 19 h 25"/>
              <a:gd name="T24" fmla="*/ 3 w 39"/>
              <a:gd name="T25" fmla="*/ 20 h 25"/>
              <a:gd name="T26" fmla="*/ 5 w 39"/>
              <a:gd name="T27" fmla="*/ 21 h 25"/>
              <a:gd name="T28" fmla="*/ 8 w 39"/>
              <a:gd name="T29" fmla="*/ 23 h 25"/>
              <a:gd name="T30" fmla="*/ 14 w 39"/>
              <a:gd name="T31" fmla="*/ 24 h 25"/>
              <a:gd name="T32" fmla="*/ 38 w 39"/>
              <a:gd name="T33" fmla="*/ 24 h 25"/>
              <a:gd name="T34" fmla="*/ 38 w 39"/>
              <a:gd name="T35" fmla="*/ 0 h 25"/>
              <a:gd name="T36" fmla="*/ 14 w 39"/>
              <a:gd name="T37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" h="25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3" y="19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38" y="24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27" name="Freeform 771"/>
          <p:cNvSpPr>
            <a:spLocks/>
          </p:cNvSpPr>
          <p:nvPr/>
        </p:nvSpPr>
        <p:spPr bwMode="auto">
          <a:xfrm>
            <a:off x="3854450" y="2617788"/>
            <a:ext cx="39688" cy="38100"/>
          </a:xfrm>
          <a:custGeom>
            <a:avLst/>
            <a:gdLst>
              <a:gd name="T0" fmla="*/ 28 w 29"/>
              <a:gd name="T1" fmla="*/ 13 h 25"/>
              <a:gd name="T2" fmla="*/ 27 w 29"/>
              <a:gd name="T3" fmla="*/ 7 h 25"/>
              <a:gd name="T4" fmla="*/ 25 w 29"/>
              <a:gd name="T5" fmla="*/ 4 h 25"/>
              <a:gd name="T6" fmla="*/ 23 w 29"/>
              <a:gd name="T7" fmla="*/ 3 h 25"/>
              <a:gd name="T8" fmla="*/ 22 w 29"/>
              <a:gd name="T9" fmla="*/ 1 h 25"/>
              <a:gd name="T10" fmla="*/ 19 w 29"/>
              <a:gd name="T11" fmla="*/ 1 h 25"/>
              <a:gd name="T12" fmla="*/ 18 w 29"/>
              <a:gd name="T13" fmla="*/ 1 h 25"/>
              <a:gd name="T14" fmla="*/ 17 w 29"/>
              <a:gd name="T15" fmla="*/ 1 h 25"/>
              <a:gd name="T16" fmla="*/ 15 w 29"/>
              <a:gd name="T17" fmla="*/ 0 h 25"/>
              <a:gd name="T18" fmla="*/ 13 w 29"/>
              <a:gd name="T19" fmla="*/ 1 h 25"/>
              <a:gd name="T20" fmla="*/ 11 w 29"/>
              <a:gd name="T21" fmla="*/ 1 h 25"/>
              <a:gd name="T22" fmla="*/ 9 w 29"/>
              <a:gd name="T23" fmla="*/ 1 h 25"/>
              <a:gd name="T24" fmla="*/ 8 w 29"/>
              <a:gd name="T25" fmla="*/ 1 h 25"/>
              <a:gd name="T26" fmla="*/ 5 w 29"/>
              <a:gd name="T27" fmla="*/ 3 h 25"/>
              <a:gd name="T28" fmla="*/ 4 w 29"/>
              <a:gd name="T29" fmla="*/ 4 h 25"/>
              <a:gd name="T30" fmla="*/ 3 w 29"/>
              <a:gd name="T31" fmla="*/ 7 h 25"/>
              <a:gd name="T32" fmla="*/ 0 w 29"/>
              <a:gd name="T33" fmla="*/ 13 h 25"/>
              <a:gd name="T34" fmla="*/ 0 w 29"/>
              <a:gd name="T35" fmla="*/ 24 h 25"/>
              <a:gd name="T36" fmla="*/ 28 w 29"/>
              <a:gd name="T37" fmla="*/ 24 h 25"/>
              <a:gd name="T38" fmla="*/ 28 w 29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5">
                <a:moveTo>
                  <a:pt x="28" y="13"/>
                </a:moveTo>
                <a:lnTo>
                  <a:pt x="27" y="7"/>
                </a:lnTo>
                <a:lnTo>
                  <a:pt x="25" y="4"/>
                </a:lnTo>
                <a:lnTo>
                  <a:pt x="23" y="3"/>
                </a:lnTo>
                <a:lnTo>
                  <a:pt x="22" y="1"/>
                </a:lnTo>
                <a:lnTo>
                  <a:pt x="19" y="1"/>
                </a:lnTo>
                <a:lnTo>
                  <a:pt x="18" y="1"/>
                </a:lnTo>
                <a:lnTo>
                  <a:pt x="17" y="1"/>
                </a:lnTo>
                <a:lnTo>
                  <a:pt x="15" y="0"/>
                </a:lnTo>
                <a:lnTo>
                  <a:pt x="13" y="1"/>
                </a:lnTo>
                <a:lnTo>
                  <a:pt x="11" y="1"/>
                </a:lnTo>
                <a:lnTo>
                  <a:pt x="9" y="1"/>
                </a:lnTo>
                <a:lnTo>
                  <a:pt x="8" y="1"/>
                </a:lnTo>
                <a:lnTo>
                  <a:pt x="5" y="3"/>
                </a:lnTo>
                <a:lnTo>
                  <a:pt x="4" y="4"/>
                </a:lnTo>
                <a:lnTo>
                  <a:pt x="3" y="7"/>
                </a:lnTo>
                <a:lnTo>
                  <a:pt x="0" y="13"/>
                </a:lnTo>
                <a:lnTo>
                  <a:pt x="0" y="24"/>
                </a:lnTo>
                <a:lnTo>
                  <a:pt x="28" y="24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28" name="Freeform 772"/>
          <p:cNvSpPr>
            <a:spLocks/>
          </p:cNvSpPr>
          <p:nvPr/>
        </p:nvSpPr>
        <p:spPr bwMode="auto">
          <a:xfrm>
            <a:off x="3854450" y="2636838"/>
            <a:ext cx="149225" cy="38100"/>
          </a:xfrm>
          <a:custGeom>
            <a:avLst/>
            <a:gdLst>
              <a:gd name="T0" fmla="*/ 15 w 109"/>
              <a:gd name="T1" fmla="*/ 0 h 25"/>
              <a:gd name="T2" fmla="*/ 8 w 109"/>
              <a:gd name="T3" fmla="*/ 1 h 25"/>
              <a:gd name="T4" fmla="*/ 5 w 109"/>
              <a:gd name="T5" fmla="*/ 2 h 25"/>
              <a:gd name="T6" fmla="*/ 4 w 109"/>
              <a:gd name="T7" fmla="*/ 3 h 25"/>
              <a:gd name="T8" fmla="*/ 3 w 109"/>
              <a:gd name="T9" fmla="*/ 6 h 25"/>
              <a:gd name="T10" fmla="*/ 1 w 109"/>
              <a:gd name="T11" fmla="*/ 7 h 25"/>
              <a:gd name="T12" fmla="*/ 1 w 109"/>
              <a:gd name="T13" fmla="*/ 9 h 25"/>
              <a:gd name="T14" fmla="*/ 0 w 109"/>
              <a:gd name="T15" fmla="*/ 10 h 25"/>
              <a:gd name="T16" fmla="*/ 0 w 109"/>
              <a:gd name="T17" fmla="*/ 13 h 25"/>
              <a:gd name="T18" fmla="*/ 0 w 109"/>
              <a:gd name="T19" fmla="*/ 14 h 25"/>
              <a:gd name="T20" fmla="*/ 1 w 109"/>
              <a:gd name="T21" fmla="*/ 16 h 25"/>
              <a:gd name="T22" fmla="*/ 3 w 109"/>
              <a:gd name="T23" fmla="*/ 18 h 25"/>
              <a:gd name="T24" fmla="*/ 4 w 109"/>
              <a:gd name="T25" fmla="*/ 19 h 25"/>
              <a:gd name="T26" fmla="*/ 5 w 109"/>
              <a:gd name="T27" fmla="*/ 22 h 25"/>
              <a:gd name="T28" fmla="*/ 8 w 109"/>
              <a:gd name="T29" fmla="*/ 23 h 25"/>
              <a:gd name="T30" fmla="*/ 15 w 109"/>
              <a:gd name="T31" fmla="*/ 24 h 25"/>
              <a:gd name="T32" fmla="*/ 108 w 109"/>
              <a:gd name="T33" fmla="*/ 24 h 25"/>
              <a:gd name="T34" fmla="*/ 108 w 109"/>
              <a:gd name="T35" fmla="*/ 0 h 25"/>
              <a:gd name="T36" fmla="*/ 15 w 109"/>
              <a:gd name="T37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9" h="25">
                <a:moveTo>
                  <a:pt x="15" y="0"/>
                </a:moveTo>
                <a:lnTo>
                  <a:pt x="8" y="1"/>
                </a:lnTo>
                <a:lnTo>
                  <a:pt x="5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3" y="18"/>
                </a:lnTo>
                <a:lnTo>
                  <a:pt x="4" y="19"/>
                </a:lnTo>
                <a:lnTo>
                  <a:pt x="5" y="22"/>
                </a:lnTo>
                <a:lnTo>
                  <a:pt x="8" y="23"/>
                </a:lnTo>
                <a:lnTo>
                  <a:pt x="15" y="24"/>
                </a:lnTo>
                <a:lnTo>
                  <a:pt x="108" y="24"/>
                </a:lnTo>
                <a:lnTo>
                  <a:pt x="10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29" name="Freeform 773"/>
          <p:cNvSpPr>
            <a:spLocks/>
          </p:cNvSpPr>
          <p:nvPr/>
        </p:nvSpPr>
        <p:spPr bwMode="auto">
          <a:xfrm>
            <a:off x="3981450" y="2636838"/>
            <a:ext cx="41275" cy="53975"/>
          </a:xfrm>
          <a:custGeom>
            <a:avLst/>
            <a:gdLst>
              <a:gd name="T0" fmla="*/ 29 w 30"/>
              <a:gd name="T1" fmla="*/ 12 h 36"/>
              <a:gd name="T2" fmla="*/ 28 w 30"/>
              <a:gd name="T3" fmla="*/ 7 h 36"/>
              <a:gd name="T4" fmla="*/ 25 w 30"/>
              <a:gd name="T5" fmla="*/ 3 h 36"/>
              <a:gd name="T6" fmla="*/ 24 w 30"/>
              <a:gd name="T7" fmla="*/ 2 h 36"/>
              <a:gd name="T8" fmla="*/ 21 w 30"/>
              <a:gd name="T9" fmla="*/ 1 h 36"/>
              <a:gd name="T10" fmla="*/ 20 w 30"/>
              <a:gd name="T11" fmla="*/ 1 h 36"/>
              <a:gd name="T12" fmla="*/ 18 w 30"/>
              <a:gd name="T13" fmla="*/ 0 h 36"/>
              <a:gd name="T14" fmla="*/ 16 w 30"/>
              <a:gd name="T15" fmla="*/ 0 h 36"/>
              <a:gd name="T16" fmla="*/ 15 w 30"/>
              <a:gd name="T17" fmla="*/ 0 h 36"/>
              <a:gd name="T18" fmla="*/ 12 w 30"/>
              <a:gd name="T19" fmla="*/ 0 h 36"/>
              <a:gd name="T20" fmla="*/ 11 w 30"/>
              <a:gd name="T21" fmla="*/ 0 h 36"/>
              <a:gd name="T22" fmla="*/ 8 w 30"/>
              <a:gd name="T23" fmla="*/ 1 h 36"/>
              <a:gd name="T24" fmla="*/ 7 w 30"/>
              <a:gd name="T25" fmla="*/ 1 h 36"/>
              <a:gd name="T26" fmla="*/ 4 w 30"/>
              <a:gd name="T27" fmla="*/ 2 h 36"/>
              <a:gd name="T28" fmla="*/ 4 w 30"/>
              <a:gd name="T29" fmla="*/ 3 h 36"/>
              <a:gd name="T30" fmla="*/ 1 w 30"/>
              <a:gd name="T31" fmla="*/ 7 h 36"/>
              <a:gd name="T32" fmla="*/ 0 w 30"/>
              <a:gd name="T33" fmla="*/ 12 h 36"/>
              <a:gd name="T34" fmla="*/ 0 w 30"/>
              <a:gd name="T35" fmla="*/ 35 h 36"/>
              <a:gd name="T36" fmla="*/ 29 w 30"/>
              <a:gd name="T37" fmla="*/ 35 h 36"/>
              <a:gd name="T38" fmla="*/ 29 w 30"/>
              <a:gd name="T39" fmla="*/ 12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36">
                <a:moveTo>
                  <a:pt x="29" y="12"/>
                </a:moveTo>
                <a:lnTo>
                  <a:pt x="28" y="7"/>
                </a:lnTo>
                <a:lnTo>
                  <a:pt x="25" y="3"/>
                </a:lnTo>
                <a:lnTo>
                  <a:pt x="24" y="2"/>
                </a:lnTo>
                <a:lnTo>
                  <a:pt x="21" y="1"/>
                </a:lnTo>
                <a:lnTo>
                  <a:pt x="20" y="1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8" y="1"/>
                </a:lnTo>
                <a:lnTo>
                  <a:pt x="7" y="1"/>
                </a:lnTo>
                <a:lnTo>
                  <a:pt x="4" y="2"/>
                </a:lnTo>
                <a:lnTo>
                  <a:pt x="4" y="3"/>
                </a:lnTo>
                <a:lnTo>
                  <a:pt x="1" y="7"/>
                </a:lnTo>
                <a:lnTo>
                  <a:pt x="0" y="12"/>
                </a:lnTo>
                <a:lnTo>
                  <a:pt x="0" y="35"/>
                </a:lnTo>
                <a:lnTo>
                  <a:pt x="29" y="35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30" name="Freeform 774"/>
          <p:cNvSpPr>
            <a:spLocks/>
          </p:cNvSpPr>
          <p:nvPr/>
        </p:nvSpPr>
        <p:spPr bwMode="auto">
          <a:xfrm>
            <a:off x="3981450" y="2671763"/>
            <a:ext cx="84138" cy="39687"/>
          </a:xfrm>
          <a:custGeom>
            <a:avLst/>
            <a:gdLst>
              <a:gd name="T0" fmla="*/ 14 w 61"/>
              <a:gd name="T1" fmla="*/ 0 h 26"/>
              <a:gd name="T2" fmla="*/ 8 w 61"/>
              <a:gd name="T3" fmla="*/ 1 h 26"/>
              <a:gd name="T4" fmla="*/ 4 w 61"/>
              <a:gd name="T5" fmla="*/ 3 h 26"/>
              <a:gd name="T6" fmla="*/ 3 w 61"/>
              <a:gd name="T7" fmla="*/ 5 h 26"/>
              <a:gd name="T8" fmla="*/ 1 w 61"/>
              <a:gd name="T9" fmla="*/ 7 h 26"/>
              <a:gd name="T10" fmla="*/ 1 w 61"/>
              <a:gd name="T11" fmla="*/ 8 h 26"/>
              <a:gd name="T12" fmla="*/ 0 w 61"/>
              <a:gd name="T13" fmla="*/ 10 h 26"/>
              <a:gd name="T14" fmla="*/ 0 w 61"/>
              <a:gd name="T15" fmla="*/ 13 h 26"/>
              <a:gd name="T16" fmla="*/ 0 w 61"/>
              <a:gd name="T17" fmla="*/ 14 h 26"/>
              <a:gd name="T18" fmla="*/ 0 w 61"/>
              <a:gd name="T19" fmla="*/ 16 h 26"/>
              <a:gd name="T20" fmla="*/ 1 w 61"/>
              <a:gd name="T21" fmla="*/ 17 h 26"/>
              <a:gd name="T22" fmla="*/ 1 w 61"/>
              <a:gd name="T23" fmla="*/ 19 h 26"/>
              <a:gd name="T24" fmla="*/ 3 w 61"/>
              <a:gd name="T25" fmla="*/ 20 h 26"/>
              <a:gd name="T26" fmla="*/ 4 w 61"/>
              <a:gd name="T27" fmla="*/ 22 h 26"/>
              <a:gd name="T28" fmla="*/ 8 w 61"/>
              <a:gd name="T29" fmla="*/ 24 h 26"/>
              <a:gd name="T30" fmla="*/ 14 w 61"/>
              <a:gd name="T31" fmla="*/ 25 h 26"/>
              <a:gd name="T32" fmla="*/ 60 w 61"/>
              <a:gd name="T33" fmla="*/ 25 h 26"/>
              <a:gd name="T34" fmla="*/ 60 w 61"/>
              <a:gd name="T35" fmla="*/ 0 h 26"/>
              <a:gd name="T36" fmla="*/ 14 w 61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1" h="26">
                <a:moveTo>
                  <a:pt x="14" y="0"/>
                </a:moveTo>
                <a:lnTo>
                  <a:pt x="8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1" y="8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8" y="24"/>
                </a:lnTo>
                <a:lnTo>
                  <a:pt x="14" y="25"/>
                </a:lnTo>
                <a:lnTo>
                  <a:pt x="60" y="25"/>
                </a:lnTo>
                <a:lnTo>
                  <a:pt x="60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31" name="Freeform 775"/>
          <p:cNvSpPr>
            <a:spLocks/>
          </p:cNvSpPr>
          <p:nvPr/>
        </p:nvSpPr>
        <p:spPr bwMode="auto">
          <a:xfrm>
            <a:off x="4044950" y="2671763"/>
            <a:ext cx="39688" cy="39687"/>
          </a:xfrm>
          <a:custGeom>
            <a:avLst/>
            <a:gdLst>
              <a:gd name="T0" fmla="*/ 27 w 28"/>
              <a:gd name="T1" fmla="*/ 13 h 26"/>
              <a:gd name="T2" fmla="*/ 26 w 28"/>
              <a:gd name="T3" fmla="*/ 7 h 26"/>
              <a:gd name="T4" fmla="*/ 23 w 28"/>
              <a:gd name="T5" fmla="*/ 5 h 26"/>
              <a:gd name="T6" fmla="*/ 22 w 28"/>
              <a:gd name="T7" fmla="*/ 2 h 26"/>
              <a:gd name="T8" fmla="*/ 20 w 28"/>
              <a:gd name="T9" fmla="*/ 1 h 26"/>
              <a:gd name="T10" fmla="*/ 18 w 28"/>
              <a:gd name="T11" fmla="*/ 1 h 26"/>
              <a:gd name="T12" fmla="*/ 17 w 28"/>
              <a:gd name="T13" fmla="*/ 0 h 26"/>
              <a:gd name="T14" fmla="*/ 15 w 28"/>
              <a:gd name="T15" fmla="*/ 0 h 26"/>
              <a:gd name="T16" fmla="*/ 14 w 28"/>
              <a:gd name="T17" fmla="*/ 0 h 26"/>
              <a:gd name="T18" fmla="*/ 11 w 28"/>
              <a:gd name="T19" fmla="*/ 0 h 26"/>
              <a:gd name="T20" fmla="*/ 10 w 28"/>
              <a:gd name="T21" fmla="*/ 0 h 26"/>
              <a:gd name="T22" fmla="*/ 9 w 28"/>
              <a:gd name="T23" fmla="*/ 1 h 26"/>
              <a:gd name="T24" fmla="*/ 7 w 28"/>
              <a:gd name="T25" fmla="*/ 1 h 26"/>
              <a:gd name="T26" fmla="*/ 5 w 28"/>
              <a:gd name="T27" fmla="*/ 2 h 26"/>
              <a:gd name="T28" fmla="*/ 4 w 28"/>
              <a:gd name="T29" fmla="*/ 5 h 26"/>
              <a:gd name="T30" fmla="*/ 1 w 28"/>
              <a:gd name="T31" fmla="*/ 7 h 26"/>
              <a:gd name="T32" fmla="*/ 0 w 28"/>
              <a:gd name="T33" fmla="*/ 13 h 26"/>
              <a:gd name="T34" fmla="*/ 0 w 28"/>
              <a:gd name="T35" fmla="*/ 25 h 26"/>
              <a:gd name="T36" fmla="*/ 27 w 28"/>
              <a:gd name="T37" fmla="*/ 25 h 26"/>
              <a:gd name="T38" fmla="*/ 27 w 28"/>
              <a:gd name="T39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6">
                <a:moveTo>
                  <a:pt x="27" y="13"/>
                </a:moveTo>
                <a:lnTo>
                  <a:pt x="26" y="7"/>
                </a:lnTo>
                <a:lnTo>
                  <a:pt x="23" y="5"/>
                </a:lnTo>
                <a:lnTo>
                  <a:pt x="22" y="2"/>
                </a:lnTo>
                <a:lnTo>
                  <a:pt x="20" y="1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0"/>
                </a:lnTo>
                <a:lnTo>
                  <a:pt x="9" y="1"/>
                </a:lnTo>
                <a:lnTo>
                  <a:pt x="7" y="1"/>
                </a:lnTo>
                <a:lnTo>
                  <a:pt x="5" y="2"/>
                </a:lnTo>
                <a:lnTo>
                  <a:pt x="4" y="5"/>
                </a:lnTo>
                <a:lnTo>
                  <a:pt x="1" y="7"/>
                </a:lnTo>
                <a:lnTo>
                  <a:pt x="0" y="13"/>
                </a:lnTo>
                <a:lnTo>
                  <a:pt x="0" y="25"/>
                </a:lnTo>
                <a:lnTo>
                  <a:pt x="27" y="25"/>
                </a:lnTo>
                <a:lnTo>
                  <a:pt x="27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32" name="Freeform 776"/>
          <p:cNvSpPr>
            <a:spLocks/>
          </p:cNvSpPr>
          <p:nvPr/>
        </p:nvSpPr>
        <p:spPr bwMode="auto">
          <a:xfrm>
            <a:off x="4044950" y="2689225"/>
            <a:ext cx="50800" cy="39688"/>
          </a:xfrm>
          <a:custGeom>
            <a:avLst/>
            <a:gdLst>
              <a:gd name="T0" fmla="*/ 14 w 37"/>
              <a:gd name="T1" fmla="*/ 0 h 26"/>
              <a:gd name="T2" fmla="*/ 7 w 37"/>
              <a:gd name="T3" fmla="*/ 1 h 26"/>
              <a:gd name="T4" fmla="*/ 4 w 37"/>
              <a:gd name="T5" fmla="*/ 3 h 26"/>
              <a:gd name="T6" fmla="*/ 2 w 37"/>
              <a:gd name="T7" fmla="*/ 5 h 26"/>
              <a:gd name="T8" fmla="*/ 1 w 37"/>
              <a:gd name="T9" fmla="*/ 7 h 26"/>
              <a:gd name="T10" fmla="*/ 1 w 37"/>
              <a:gd name="T11" fmla="*/ 8 h 26"/>
              <a:gd name="T12" fmla="*/ 1 w 37"/>
              <a:gd name="T13" fmla="*/ 10 h 26"/>
              <a:gd name="T14" fmla="*/ 0 w 37"/>
              <a:gd name="T15" fmla="*/ 11 h 26"/>
              <a:gd name="T16" fmla="*/ 0 w 37"/>
              <a:gd name="T17" fmla="*/ 14 h 26"/>
              <a:gd name="T18" fmla="*/ 0 w 37"/>
              <a:gd name="T19" fmla="*/ 15 h 26"/>
              <a:gd name="T20" fmla="*/ 1 w 37"/>
              <a:gd name="T21" fmla="*/ 16 h 26"/>
              <a:gd name="T22" fmla="*/ 1 w 37"/>
              <a:gd name="T23" fmla="*/ 17 h 26"/>
              <a:gd name="T24" fmla="*/ 1 w 37"/>
              <a:gd name="T25" fmla="*/ 19 h 26"/>
              <a:gd name="T26" fmla="*/ 2 w 37"/>
              <a:gd name="T27" fmla="*/ 20 h 26"/>
              <a:gd name="T28" fmla="*/ 4 w 37"/>
              <a:gd name="T29" fmla="*/ 22 h 26"/>
              <a:gd name="T30" fmla="*/ 7 w 37"/>
              <a:gd name="T31" fmla="*/ 24 h 26"/>
              <a:gd name="T32" fmla="*/ 14 w 37"/>
              <a:gd name="T33" fmla="*/ 25 h 26"/>
              <a:gd name="T34" fmla="*/ 36 w 37"/>
              <a:gd name="T35" fmla="*/ 25 h 26"/>
              <a:gd name="T36" fmla="*/ 36 w 37"/>
              <a:gd name="T37" fmla="*/ 0 h 26"/>
              <a:gd name="T38" fmla="*/ 14 w 37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6">
                <a:moveTo>
                  <a:pt x="14" y="0"/>
                </a:moveTo>
                <a:lnTo>
                  <a:pt x="7" y="1"/>
                </a:lnTo>
                <a:lnTo>
                  <a:pt x="4" y="3"/>
                </a:lnTo>
                <a:lnTo>
                  <a:pt x="2" y="5"/>
                </a:lnTo>
                <a:lnTo>
                  <a:pt x="1" y="7"/>
                </a:lnTo>
                <a:lnTo>
                  <a:pt x="1" y="8"/>
                </a:lnTo>
                <a:lnTo>
                  <a:pt x="1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1" y="19"/>
                </a:lnTo>
                <a:lnTo>
                  <a:pt x="2" y="20"/>
                </a:lnTo>
                <a:lnTo>
                  <a:pt x="4" y="22"/>
                </a:lnTo>
                <a:lnTo>
                  <a:pt x="7" y="24"/>
                </a:lnTo>
                <a:lnTo>
                  <a:pt x="14" y="25"/>
                </a:lnTo>
                <a:lnTo>
                  <a:pt x="36" y="25"/>
                </a:lnTo>
                <a:lnTo>
                  <a:pt x="36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33" name="Freeform 777"/>
          <p:cNvSpPr>
            <a:spLocks/>
          </p:cNvSpPr>
          <p:nvPr/>
        </p:nvSpPr>
        <p:spPr bwMode="auto">
          <a:xfrm>
            <a:off x="4078288" y="2689225"/>
            <a:ext cx="38100" cy="55563"/>
          </a:xfrm>
          <a:custGeom>
            <a:avLst/>
            <a:gdLst>
              <a:gd name="T0" fmla="*/ 27 w 28"/>
              <a:gd name="T1" fmla="*/ 14 h 37"/>
              <a:gd name="T2" fmla="*/ 26 w 28"/>
              <a:gd name="T3" fmla="*/ 7 h 37"/>
              <a:gd name="T4" fmla="*/ 23 w 28"/>
              <a:gd name="T5" fmla="*/ 5 h 37"/>
              <a:gd name="T6" fmla="*/ 22 w 28"/>
              <a:gd name="T7" fmla="*/ 3 h 37"/>
              <a:gd name="T8" fmla="*/ 20 w 28"/>
              <a:gd name="T9" fmla="*/ 1 h 37"/>
              <a:gd name="T10" fmla="*/ 18 w 28"/>
              <a:gd name="T11" fmla="*/ 1 h 37"/>
              <a:gd name="T12" fmla="*/ 17 w 28"/>
              <a:gd name="T13" fmla="*/ 1 h 37"/>
              <a:gd name="T14" fmla="*/ 16 w 28"/>
              <a:gd name="T15" fmla="*/ 0 h 37"/>
              <a:gd name="T16" fmla="*/ 14 w 28"/>
              <a:gd name="T17" fmla="*/ 0 h 37"/>
              <a:gd name="T18" fmla="*/ 12 w 28"/>
              <a:gd name="T19" fmla="*/ 0 h 37"/>
              <a:gd name="T20" fmla="*/ 10 w 28"/>
              <a:gd name="T21" fmla="*/ 1 h 37"/>
              <a:gd name="T22" fmla="*/ 9 w 28"/>
              <a:gd name="T23" fmla="*/ 1 h 37"/>
              <a:gd name="T24" fmla="*/ 7 w 28"/>
              <a:gd name="T25" fmla="*/ 1 h 37"/>
              <a:gd name="T26" fmla="*/ 5 w 28"/>
              <a:gd name="T27" fmla="*/ 3 h 37"/>
              <a:gd name="T28" fmla="*/ 4 w 28"/>
              <a:gd name="T29" fmla="*/ 5 h 37"/>
              <a:gd name="T30" fmla="*/ 1 w 28"/>
              <a:gd name="T31" fmla="*/ 7 h 37"/>
              <a:gd name="T32" fmla="*/ 0 w 28"/>
              <a:gd name="T33" fmla="*/ 14 h 37"/>
              <a:gd name="T34" fmla="*/ 0 w 28"/>
              <a:gd name="T35" fmla="*/ 36 h 37"/>
              <a:gd name="T36" fmla="*/ 27 w 28"/>
              <a:gd name="T37" fmla="*/ 36 h 37"/>
              <a:gd name="T38" fmla="*/ 27 w 28"/>
              <a:gd name="T39" fmla="*/ 14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37">
                <a:moveTo>
                  <a:pt x="27" y="14"/>
                </a:moveTo>
                <a:lnTo>
                  <a:pt x="26" y="7"/>
                </a:lnTo>
                <a:lnTo>
                  <a:pt x="23" y="5"/>
                </a:lnTo>
                <a:lnTo>
                  <a:pt x="22" y="3"/>
                </a:lnTo>
                <a:lnTo>
                  <a:pt x="20" y="1"/>
                </a:lnTo>
                <a:lnTo>
                  <a:pt x="18" y="1"/>
                </a:lnTo>
                <a:lnTo>
                  <a:pt x="17" y="1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10" y="1"/>
                </a:lnTo>
                <a:lnTo>
                  <a:pt x="9" y="1"/>
                </a:lnTo>
                <a:lnTo>
                  <a:pt x="7" y="1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0" y="14"/>
                </a:lnTo>
                <a:lnTo>
                  <a:pt x="0" y="36"/>
                </a:lnTo>
                <a:lnTo>
                  <a:pt x="27" y="36"/>
                </a:lnTo>
                <a:lnTo>
                  <a:pt x="27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34" name="Freeform 778"/>
          <p:cNvSpPr>
            <a:spLocks/>
          </p:cNvSpPr>
          <p:nvPr/>
        </p:nvSpPr>
        <p:spPr bwMode="auto">
          <a:xfrm>
            <a:off x="4078288" y="2725738"/>
            <a:ext cx="50800" cy="39687"/>
          </a:xfrm>
          <a:custGeom>
            <a:avLst/>
            <a:gdLst>
              <a:gd name="T0" fmla="*/ 14 w 38"/>
              <a:gd name="T1" fmla="*/ 0 h 26"/>
              <a:gd name="T2" fmla="*/ 8 w 38"/>
              <a:gd name="T3" fmla="*/ 1 h 26"/>
              <a:gd name="T4" fmla="*/ 5 w 38"/>
              <a:gd name="T5" fmla="*/ 2 h 26"/>
              <a:gd name="T6" fmla="*/ 4 w 38"/>
              <a:gd name="T7" fmla="*/ 5 h 26"/>
              <a:gd name="T8" fmla="*/ 1 w 38"/>
              <a:gd name="T9" fmla="*/ 6 h 26"/>
              <a:gd name="T10" fmla="*/ 1 w 38"/>
              <a:gd name="T11" fmla="*/ 7 h 26"/>
              <a:gd name="T12" fmla="*/ 1 w 38"/>
              <a:gd name="T13" fmla="*/ 9 h 26"/>
              <a:gd name="T14" fmla="*/ 0 w 38"/>
              <a:gd name="T15" fmla="*/ 10 h 26"/>
              <a:gd name="T16" fmla="*/ 0 w 38"/>
              <a:gd name="T17" fmla="*/ 13 h 26"/>
              <a:gd name="T18" fmla="*/ 0 w 38"/>
              <a:gd name="T19" fmla="*/ 14 h 26"/>
              <a:gd name="T20" fmla="*/ 1 w 38"/>
              <a:gd name="T21" fmla="*/ 16 h 26"/>
              <a:gd name="T22" fmla="*/ 1 w 38"/>
              <a:gd name="T23" fmla="*/ 17 h 26"/>
              <a:gd name="T24" fmla="*/ 1 w 38"/>
              <a:gd name="T25" fmla="*/ 18 h 26"/>
              <a:gd name="T26" fmla="*/ 4 w 38"/>
              <a:gd name="T27" fmla="*/ 20 h 26"/>
              <a:gd name="T28" fmla="*/ 5 w 38"/>
              <a:gd name="T29" fmla="*/ 22 h 26"/>
              <a:gd name="T30" fmla="*/ 8 w 38"/>
              <a:gd name="T31" fmla="*/ 23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4" y="5"/>
                </a:lnTo>
                <a:lnTo>
                  <a:pt x="1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35" name="Freeform 779"/>
          <p:cNvSpPr>
            <a:spLocks/>
          </p:cNvSpPr>
          <p:nvPr/>
        </p:nvSpPr>
        <p:spPr bwMode="auto">
          <a:xfrm>
            <a:off x="4110038" y="2725738"/>
            <a:ext cx="38100" cy="55562"/>
          </a:xfrm>
          <a:custGeom>
            <a:avLst/>
            <a:gdLst>
              <a:gd name="T0" fmla="*/ 27 w 28"/>
              <a:gd name="T1" fmla="*/ 12 h 36"/>
              <a:gd name="T2" fmla="*/ 26 w 28"/>
              <a:gd name="T3" fmla="*/ 6 h 36"/>
              <a:gd name="T4" fmla="*/ 23 w 28"/>
              <a:gd name="T5" fmla="*/ 5 h 36"/>
              <a:gd name="T6" fmla="*/ 22 w 28"/>
              <a:gd name="T7" fmla="*/ 2 h 36"/>
              <a:gd name="T8" fmla="*/ 19 w 28"/>
              <a:gd name="T9" fmla="*/ 1 h 36"/>
              <a:gd name="T10" fmla="*/ 18 w 28"/>
              <a:gd name="T11" fmla="*/ 1 h 36"/>
              <a:gd name="T12" fmla="*/ 15 w 28"/>
              <a:gd name="T13" fmla="*/ 0 h 36"/>
              <a:gd name="T14" fmla="*/ 13 w 28"/>
              <a:gd name="T15" fmla="*/ 0 h 36"/>
              <a:gd name="T16" fmla="*/ 12 w 28"/>
              <a:gd name="T17" fmla="*/ 0 h 36"/>
              <a:gd name="T18" fmla="*/ 9 w 28"/>
              <a:gd name="T19" fmla="*/ 0 h 36"/>
              <a:gd name="T20" fmla="*/ 8 w 28"/>
              <a:gd name="T21" fmla="*/ 1 h 36"/>
              <a:gd name="T22" fmla="*/ 6 w 28"/>
              <a:gd name="T23" fmla="*/ 1 h 36"/>
              <a:gd name="T24" fmla="*/ 4 w 28"/>
              <a:gd name="T25" fmla="*/ 2 h 36"/>
              <a:gd name="T26" fmla="*/ 3 w 28"/>
              <a:gd name="T27" fmla="*/ 5 h 36"/>
              <a:gd name="T28" fmla="*/ 0 w 28"/>
              <a:gd name="T29" fmla="*/ 6 h 36"/>
              <a:gd name="T30" fmla="*/ 0 w 28"/>
              <a:gd name="T31" fmla="*/ 12 h 36"/>
              <a:gd name="T32" fmla="*/ 0 w 28"/>
              <a:gd name="T33" fmla="*/ 35 h 36"/>
              <a:gd name="T34" fmla="*/ 27 w 28"/>
              <a:gd name="T35" fmla="*/ 35 h 36"/>
              <a:gd name="T36" fmla="*/ 27 w 28"/>
              <a:gd name="T37" fmla="*/ 12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" h="36">
                <a:moveTo>
                  <a:pt x="27" y="12"/>
                </a:moveTo>
                <a:lnTo>
                  <a:pt x="26" y="6"/>
                </a:lnTo>
                <a:lnTo>
                  <a:pt x="23" y="5"/>
                </a:lnTo>
                <a:lnTo>
                  <a:pt x="22" y="2"/>
                </a:lnTo>
                <a:lnTo>
                  <a:pt x="19" y="1"/>
                </a:lnTo>
                <a:lnTo>
                  <a:pt x="18" y="1"/>
                </a:lnTo>
                <a:lnTo>
                  <a:pt x="15" y="0"/>
                </a:lnTo>
                <a:lnTo>
                  <a:pt x="13" y="0"/>
                </a:lnTo>
                <a:lnTo>
                  <a:pt x="12" y="0"/>
                </a:lnTo>
                <a:lnTo>
                  <a:pt x="9" y="0"/>
                </a:lnTo>
                <a:lnTo>
                  <a:pt x="8" y="1"/>
                </a:lnTo>
                <a:lnTo>
                  <a:pt x="6" y="1"/>
                </a:lnTo>
                <a:lnTo>
                  <a:pt x="4" y="2"/>
                </a:lnTo>
                <a:lnTo>
                  <a:pt x="3" y="5"/>
                </a:lnTo>
                <a:lnTo>
                  <a:pt x="0" y="6"/>
                </a:lnTo>
                <a:lnTo>
                  <a:pt x="0" y="12"/>
                </a:lnTo>
                <a:lnTo>
                  <a:pt x="0" y="35"/>
                </a:lnTo>
                <a:lnTo>
                  <a:pt x="27" y="35"/>
                </a:lnTo>
                <a:lnTo>
                  <a:pt x="27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36" name="Freeform 780"/>
          <p:cNvSpPr>
            <a:spLocks/>
          </p:cNvSpPr>
          <p:nvPr/>
        </p:nvSpPr>
        <p:spPr bwMode="auto">
          <a:xfrm>
            <a:off x="4110038" y="2760663"/>
            <a:ext cx="50800" cy="39687"/>
          </a:xfrm>
          <a:custGeom>
            <a:avLst/>
            <a:gdLst>
              <a:gd name="T0" fmla="*/ 13 w 37"/>
              <a:gd name="T1" fmla="*/ 0 h 26"/>
              <a:gd name="T2" fmla="*/ 6 w 37"/>
              <a:gd name="T3" fmla="*/ 2 h 26"/>
              <a:gd name="T4" fmla="*/ 4 w 37"/>
              <a:gd name="T5" fmla="*/ 3 h 26"/>
              <a:gd name="T6" fmla="*/ 3 w 37"/>
              <a:gd name="T7" fmla="*/ 5 h 26"/>
              <a:gd name="T8" fmla="*/ 1 w 37"/>
              <a:gd name="T9" fmla="*/ 7 h 26"/>
              <a:gd name="T10" fmla="*/ 0 w 37"/>
              <a:gd name="T11" fmla="*/ 8 h 26"/>
              <a:gd name="T12" fmla="*/ 0 w 37"/>
              <a:gd name="T13" fmla="*/ 9 h 26"/>
              <a:gd name="T14" fmla="*/ 0 w 37"/>
              <a:gd name="T15" fmla="*/ 10 h 26"/>
              <a:gd name="T16" fmla="*/ 0 w 37"/>
              <a:gd name="T17" fmla="*/ 13 h 26"/>
              <a:gd name="T18" fmla="*/ 0 w 37"/>
              <a:gd name="T19" fmla="*/ 14 h 26"/>
              <a:gd name="T20" fmla="*/ 0 w 37"/>
              <a:gd name="T21" fmla="*/ 16 h 26"/>
              <a:gd name="T22" fmla="*/ 0 w 37"/>
              <a:gd name="T23" fmla="*/ 17 h 26"/>
              <a:gd name="T24" fmla="*/ 1 w 37"/>
              <a:gd name="T25" fmla="*/ 19 h 26"/>
              <a:gd name="T26" fmla="*/ 3 w 37"/>
              <a:gd name="T27" fmla="*/ 20 h 26"/>
              <a:gd name="T28" fmla="*/ 4 w 37"/>
              <a:gd name="T29" fmla="*/ 23 h 26"/>
              <a:gd name="T30" fmla="*/ 6 w 37"/>
              <a:gd name="T31" fmla="*/ 24 h 26"/>
              <a:gd name="T32" fmla="*/ 13 w 37"/>
              <a:gd name="T33" fmla="*/ 25 h 26"/>
              <a:gd name="T34" fmla="*/ 36 w 37"/>
              <a:gd name="T35" fmla="*/ 25 h 26"/>
              <a:gd name="T36" fmla="*/ 36 w 37"/>
              <a:gd name="T37" fmla="*/ 0 h 26"/>
              <a:gd name="T38" fmla="*/ 13 w 37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6">
                <a:moveTo>
                  <a:pt x="13" y="0"/>
                </a:moveTo>
                <a:lnTo>
                  <a:pt x="6" y="2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3"/>
                </a:lnTo>
                <a:lnTo>
                  <a:pt x="6" y="24"/>
                </a:lnTo>
                <a:lnTo>
                  <a:pt x="13" y="25"/>
                </a:lnTo>
                <a:lnTo>
                  <a:pt x="36" y="25"/>
                </a:lnTo>
                <a:lnTo>
                  <a:pt x="36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37" name="Freeform 781"/>
          <p:cNvSpPr>
            <a:spLocks/>
          </p:cNvSpPr>
          <p:nvPr/>
        </p:nvSpPr>
        <p:spPr bwMode="auto">
          <a:xfrm>
            <a:off x="4138613" y="2760663"/>
            <a:ext cx="41275" cy="39687"/>
          </a:xfrm>
          <a:custGeom>
            <a:avLst/>
            <a:gdLst>
              <a:gd name="T0" fmla="*/ 29 w 30"/>
              <a:gd name="T1" fmla="*/ 13 h 26"/>
              <a:gd name="T2" fmla="*/ 28 w 30"/>
              <a:gd name="T3" fmla="*/ 7 h 26"/>
              <a:gd name="T4" fmla="*/ 25 w 30"/>
              <a:gd name="T5" fmla="*/ 5 h 26"/>
              <a:gd name="T6" fmla="*/ 25 w 30"/>
              <a:gd name="T7" fmla="*/ 2 h 26"/>
              <a:gd name="T8" fmla="*/ 22 w 30"/>
              <a:gd name="T9" fmla="*/ 2 h 26"/>
              <a:gd name="T10" fmla="*/ 21 w 30"/>
              <a:gd name="T11" fmla="*/ 1 h 26"/>
              <a:gd name="T12" fmla="*/ 18 w 30"/>
              <a:gd name="T13" fmla="*/ 1 h 26"/>
              <a:gd name="T14" fmla="*/ 17 w 30"/>
              <a:gd name="T15" fmla="*/ 0 h 26"/>
              <a:gd name="T16" fmla="*/ 15 w 30"/>
              <a:gd name="T17" fmla="*/ 0 h 26"/>
              <a:gd name="T18" fmla="*/ 13 w 30"/>
              <a:gd name="T19" fmla="*/ 0 h 26"/>
              <a:gd name="T20" fmla="*/ 11 w 30"/>
              <a:gd name="T21" fmla="*/ 1 h 26"/>
              <a:gd name="T22" fmla="*/ 9 w 30"/>
              <a:gd name="T23" fmla="*/ 1 h 26"/>
              <a:gd name="T24" fmla="*/ 8 w 30"/>
              <a:gd name="T25" fmla="*/ 2 h 26"/>
              <a:gd name="T26" fmla="*/ 5 w 30"/>
              <a:gd name="T27" fmla="*/ 2 h 26"/>
              <a:gd name="T28" fmla="*/ 4 w 30"/>
              <a:gd name="T29" fmla="*/ 5 h 26"/>
              <a:gd name="T30" fmla="*/ 1 w 30"/>
              <a:gd name="T31" fmla="*/ 7 h 26"/>
              <a:gd name="T32" fmla="*/ 0 w 30"/>
              <a:gd name="T33" fmla="*/ 13 h 26"/>
              <a:gd name="T34" fmla="*/ 0 w 30"/>
              <a:gd name="T35" fmla="*/ 25 h 26"/>
              <a:gd name="T36" fmla="*/ 29 w 30"/>
              <a:gd name="T37" fmla="*/ 25 h 26"/>
              <a:gd name="T38" fmla="*/ 29 w 30"/>
              <a:gd name="T39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6">
                <a:moveTo>
                  <a:pt x="29" y="13"/>
                </a:moveTo>
                <a:lnTo>
                  <a:pt x="28" y="7"/>
                </a:lnTo>
                <a:lnTo>
                  <a:pt x="25" y="5"/>
                </a:lnTo>
                <a:lnTo>
                  <a:pt x="25" y="2"/>
                </a:lnTo>
                <a:lnTo>
                  <a:pt x="22" y="2"/>
                </a:lnTo>
                <a:lnTo>
                  <a:pt x="21" y="1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1" y="1"/>
                </a:lnTo>
                <a:lnTo>
                  <a:pt x="9" y="1"/>
                </a:lnTo>
                <a:lnTo>
                  <a:pt x="8" y="2"/>
                </a:lnTo>
                <a:lnTo>
                  <a:pt x="5" y="2"/>
                </a:lnTo>
                <a:lnTo>
                  <a:pt x="4" y="5"/>
                </a:lnTo>
                <a:lnTo>
                  <a:pt x="1" y="7"/>
                </a:lnTo>
                <a:lnTo>
                  <a:pt x="0" y="13"/>
                </a:lnTo>
                <a:lnTo>
                  <a:pt x="0" y="25"/>
                </a:lnTo>
                <a:lnTo>
                  <a:pt x="29" y="25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38" name="Freeform 782"/>
          <p:cNvSpPr>
            <a:spLocks/>
          </p:cNvSpPr>
          <p:nvPr/>
        </p:nvSpPr>
        <p:spPr bwMode="auto">
          <a:xfrm>
            <a:off x="4138613" y="2778125"/>
            <a:ext cx="52387" cy="38100"/>
          </a:xfrm>
          <a:custGeom>
            <a:avLst/>
            <a:gdLst>
              <a:gd name="T0" fmla="*/ 14 w 38"/>
              <a:gd name="T1" fmla="*/ 0 h 25"/>
              <a:gd name="T2" fmla="*/ 8 w 38"/>
              <a:gd name="T3" fmla="*/ 2 h 25"/>
              <a:gd name="T4" fmla="*/ 5 w 38"/>
              <a:gd name="T5" fmla="*/ 3 h 25"/>
              <a:gd name="T6" fmla="*/ 4 w 38"/>
              <a:gd name="T7" fmla="*/ 4 h 25"/>
              <a:gd name="T8" fmla="*/ 3 w 38"/>
              <a:gd name="T9" fmla="*/ 7 h 25"/>
              <a:gd name="T10" fmla="*/ 1 w 38"/>
              <a:gd name="T11" fmla="*/ 8 h 25"/>
              <a:gd name="T12" fmla="*/ 1 w 38"/>
              <a:gd name="T13" fmla="*/ 10 h 25"/>
              <a:gd name="T14" fmla="*/ 1 w 38"/>
              <a:gd name="T15" fmla="*/ 11 h 25"/>
              <a:gd name="T16" fmla="*/ 0 w 38"/>
              <a:gd name="T17" fmla="*/ 13 h 25"/>
              <a:gd name="T18" fmla="*/ 1 w 38"/>
              <a:gd name="T19" fmla="*/ 13 h 25"/>
              <a:gd name="T20" fmla="*/ 1 w 38"/>
              <a:gd name="T21" fmla="*/ 15 h 25"/>
              <a:gd name="T22" fmla="*/ 1 w 38"/>
              <a:gd name="T23" fmla="*/ 16 h 25"/>
              <a:gd name="T24" fmla="*/ 3 w 38"/>
              <a:gd name="T25" fmla="*/ 19 h 25"/>
              <a:gd name="T26" fmla="*/ 4 w 38"/>
              <a:gd name="T27" fmla="*/ 20 h 25"/>
              <a:gd name="T28" fmla="*/ 5 w 38"/>
              <a:gd name="T29" fmla="*/ 22 h 25"/>
              <a:gd name="T30" fmla="*/ 8 w 38"/>
              <a:gd name="T31" fmla="*/ 23 h 25"/>
              <a:gd name="T32" fmla="*/ 14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4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3"/>
                </a:lnTo>
                <a:lnTo>
                  <a:pt x="1" y="15"/>
                </a:lnTo>
                <a:lnTo>
                  <a:pt x="1" y="16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8" y="23"/>
                </a:lnTo>
                <a:lnTo>
                  <a:pt x="14" y="24"/>
                </a:lnTo>
                <a:lnTo>
                  <a:pt x="37" y="24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39" name="Freeform 783"/>
          <p:cNvSpPr>
            <a:spLocks/>
          </p:cNvSpPr>
          <p:nvPr/>
        </p:nvSpPr>
        <p:spPr bwMode="auto">
          <a:xfrm>
            <a:off x="4171950" y="2778125"/>
            <a:ext cx="38100" cy="38100"/>
          </a:xfrm>
          <a:custGeom>
            <a:avLst/>
            <a:gdLst>
              <a:gd name="T0" fmla="*/ 26 w 27"/>
              <a:gd name="T1" fmla="*/ 13 h 25"/>
              <a:gd name="T2" fmla="*/ 25 w 27"/>
              <a:gd name="T3" fmla="*/ 7 h 25"/>
              <a:gd name="T4" fmla="*/ 22 w 27"/>
              <a:gd name="T5" fmla="*/ 4 h 25"/>
              <a:gd name="T6" fmla="*/ 21 w 27"/>
              <a:gd name="T7" fmla="*/ 3 h 25"/>
              <a:gd name="T8" fmla="*/ 20 w 27"/>
              <a:gd name="T9" fmla="*/ 2 h 25"/>
              <a:gd name="T10" fmla="*/ 19 w 27"/>
              <a:gd name="T11" fmla="*/ 1 h 25"/>
              <a:gd name="T12" fmla="*/ 16 w 27"/>
              <a:gd name="T13" fmla="*/ 1 h 25"/>
              <a:gd name="T14" fmla="*/ 15 w 27"/>
              <a:gd name="T15" fmla="*/ 1 h 25"/>
              <a:gd name="T16" fmla="*/ 12 w 27"/>
              <a:gd name="T17" fmla="*/ 0 h 25"/>
              <a:gd name="T18" fmla="*/ 11 w 27"/>
              <a:gd name="T19" fmla="*/ 1 h 25"/>
              <a:gd name="T20" fmla="*/ 9 w 27"/>
              <a:gd name="T21" fmla="*/ 1 h 25"/>
              <a:gd name="T22" fmla="*/ 7 w 27"/>
              <a:gd name="T23" fmla="*/ 1 h 25"/>
              <a:gd name="T24" fmla="*/ 6 w 27"/>
              <a:gd name="T25" fmla="*/ 2 h 25"/>
              <a:gd name="T26" fmla="*/ 5 w 27"/>
              <a:gd name="T27" fmla="*/ 3 h 25"/>
              <a:gd name="T28" fmla="*/ 2 w 27"/>
              <a:gd name="T29" fmla="*/ 4 h 25"/>
              <a:gd name="T30" fmla="*/ 1 w 27"/>
              <a:gd name="T31" fmla="*/ 7 h 25"/>
              <a:gd name="T32" fmla="*/ 0 w 27"/>
              <a:gd name="T33" fmla="*/ 13 h 25"/>
              <a:gd name="T34" fmla="*/ 0 w 27"/>
              <a:gd name="T35" fmla="*/ 24 h 25"/>
              <a:gd name="T36" fmla="*/ 26 w 27"/>
              <a:gd name="T37" fmla="*/ 24 h 25"/>
              <a:gd name="T38" fmla="*/ 26 w 27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7" h="25">
                <a:moveTo>
                  <a:pt x="26" y="13"/>
                </a:moveTo>
                <a:lnTo>
                  <a:pt x="25" y="7"/>
                </a:lnTo>
                <a:lnTo>
                  <a:pt x="22" y="4"/>
                </a:lnTo>
                <a:lnTo>
                  <a:pt x="21" y="3"/>
                </a:lnTo>
                <a:lnTo>
                  <a:pt x="20" y="2"/>
                </a:lnTo>
                <a:lnTo>
                  <a:pt x="19" y="1"/>
                </a:lnTo>
                <a:lnTo>
                  <a:pt x="16" y="1"/>
                </a:lnTo>
                <a:lnTo>
                  <a:pt x="15" y="1"/>
                </a:lnTo>
                <a:lnTo>
                  <a:pt x="12" y="0"/>
                </a:lnTo>
                <a:lnTo>
                  <a:pt x="11" y="1"/>
                </a:lnTo>
                <a:lnTo>
                  <a:pt x="9" y="1"/>
                </a:lnTo>
                <a:lnTo>
                  <a:pt x="7" y="1"/>
                </a:lnTo>
                <a:lnTo>
                  <a:pt x="6" y="2"/>
                </a:lnTo>
                <a:lnTo>
                  <a:pt x="5" y="3"/>
                </a:lnTo>
                <a:lnTo>
                  <a:pt x="2" y="4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6" y="24"/>
                </a:lnTo>
                <a:lnTo>
                  <a:pt x="26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40" name="Freeform 784"/>
          <p:cNvSpPr>
            <a:spLocks/>
          </p:cNvSpPr>
          <p:nvPr/>
        </p:nvSpPr>
        <p:spPr bwMode="auto">
          <a:xfrm>
            <a:off x="4171950" y="2797175"/>
            <a:ext cx="82550" cy="38100"/>
          </a:xfrm>
          <a:custGeom>
            <a:avLst/>
            <a:gdLst>
              <a:gd name="T0" fmla="*/ 13 w 59"/>
              <a:gd name="T1" fmla="*/ 0 h 25"/>
              <a:gd name="T2" fmla="*/ 6 w 59"/>
              <a:gd name="T3" fmla="*/ 1 h 25"/>
              <a:gd name="T4" fmla="*/ 4 w 59"/>
              <a:gd name="T5" fmla="*/ 2 h 25"/>
              <a:gd name="T6" fmla="*/ 3 w 59"/>
              <a:gd name="T7" fmla="*/ 4 h 25"/>
              <a:gd name="T8" fmla="*/ 1 w 59"/>
              <a:gd name="T9" fmla="*/ 5 h 25"/>
              <a:gd name="T10" fmla="*/ 0 w 59"/>
              <a:gd name="T11" fmla="*/ 7 h 25"/>
              <a:gd name="T12" fmla="*/ 0 w 59"/>
              <a:gd name="T13" fmla="*/ 9 h 25"/>
              <a:gd name="T14" fmla="*/ 0 w 59"/>
              <a:gd name="T15" fmla="*/ 10 h 25"/>
              <a:gd name="T16" fmla="*/ 0 w 59"/>
              <a:gd name="T17" fmla="*/ 12 h 25"/>
              <a:gd name="T18" fmla="*/ 0 w 59"/>
              <a:gd name="T19" fmla="*/ 13 h 25"/>
              <a:gd name="T20" fmla="*/ 0 w 59"/>
              <a:gd name="T21" fmla="*/ 15 h 25"/>
              <a:gd name="T22" fmla="*/ 1 w 59"/>
              <a:gd name="T23" fmla="*/ 17 h 25"/>
              <a:gd name="T24" fmla="*/ 3 w 59"/>
              <a:gd name="T25" fmla="*/ 19 h 25"/>
              <a:gd name="T26" fmla="*/ 4 w 59"/>
              <a:gd name="T27" fmla="*/ 21 h 25"/>
              <a:gd name="T28" fmla="*/ 6 w 59"/>
              <a:gd name="T29" fmla="*/ 22 h 25"/>
              <a:gd name="T30" fmla="*/ 13 w 59"/>
              <a:gd name="T31" fmla="*/ 24 h 25"/>
              <a:gd name="T32" fmla="*/ 58 w 59"/>
              <a:gd name="T33" fmla="*/ 24 h 25"/>
              <a:gd name="T34" fmla="*/ 58 w 59"/>
              <a:gd name="T35" fmla="*/ 0 h 25"/>
              <a:gd name="T36" fmla="*/ 13 w 59"/>
              <a:gd name="T37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" h="25">
                <a:moveTo>
                  <a:pt x="13" y="0"/>
                </a:moveTo>
                <a:lnTo>
                  <a:pt x="6" y="1"/>
                </a:lnTo>
                <a:lnTo>
                  <a:pt x="4" y="2"/>
                </a:lnTo>
                <a:lnTo>
                  <a:pt x="3" y="4"/>
                </a:lnTo>
                <a:lnTo>
                  <a:pt x="1" y="5"/>
                </a:lnTo>
                <a:lnTo>
                  <a:pt x="0" y="7"/>
                </a:lnTo>
                <a:lnTo>
                  <a:pt x="0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7"/>
                </a:lnTo>
                <a:lnTo>
                  <a:pt x="3" y="19"/>
                </a:lnTo>
                <a:lnTo>
                  <a:pt x="4" y="21"/>
                </a:lnTo>
                <a:lnTo>
                  <a:pt x="6" y="22"/>
                </a:lnTo>
                <a:lnTo>
                  <a:pt x="13" y="24"/>
                </a:lnTo>
                <a:lnTo>
                  <a:pt x="58" y="24"/>
                </a:lnTo>
                <a:lnTo>
                  <a:pt x="58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41" name="Freeform 785"/>
          <p:cNvSpPr>
            <a:spLocks/>
          </p:cNvSpPr>
          <p:nvPr/>
        </p:nvSpPr>
        <p:spPr bwMode="auto">
          <a:xfrm>
            <a:off x="4235450" y="2797175"/>
            <a:ext cx="39688" cy="36513"/>
          </a:xfrm>
          <a:custGeom>
            <a:avLst/>
            <a:gdLst>
              <a:gd name="T0" fmla="*/ 28 w 29"/>
              <a:gd name="T1" fmla="*/ 12 h 24"/>
              <a:gd name="T2" fmla="*/ 25 w 29"/>
              <a:gd name="T3" fmla="*/ 7 h 24"/>
              <a:gd name="T4" fmla="*/ 24 w 29"/>
              <a:gd name="T5" fmla="*/ 4 h 24"/>
              <a:gd name="T6" fmla="*/ 23 w 29"/>
              <a:gd name="T7" fmla="*/ 2 h 24"/>
              <a:gd name="T8" fmla="*/ 20 w 29"/>
              <a:gd name="T9" fmla="*/ 1 h 24"/>
              <a:gd name="T10" fmla="*/ 19 w 29"/>
              <a:gd name="T11" fmla="*/ 1 h 24"/>
              <a:gd name="T12" fmla="*/ 17 w 29"/>
              <a:gd name="T13" fmla="*/ 0 h 24"/>
              <a:gd name="T14" fmla="*/ 15 w 29"/>
              <a:gd name="T15" fmla="*/ 0 h 24"/>
              <a:gd name="T16" fmla="*/ 13 w 29"/>
              <a:gd name="T17" fmla="*/ 0 h 24"/>
              <a:gd name="T18" fmla="*/ 11 w 29"/>
              <a:gd name="T19" fmla="*/ 0 h 24"/>
              <a:gd name="T20" fmla="*/ 10 w 29"/>
              <a:gd name="T21" fmla="*/ 0 h 24"/>
              <a:gd name="T22" fmla="*/ 9 w 29"/>
              <a:gd name="T23" fmla="*/ 1 h 24"/>
              <a:gd name="T24" fmla="*/ 6 w 29"/>
              <a:gd name="T25" fmla="*/ 1 h 24"/>
              <a:gd name="T26" fmla="*/ 5 w 29"/>
              <a:gd name="T27" fmla="*/ 2 h 24"/>
              <a:gd name="T28" fmla="*/ 3 w 29"/>
              <a:gd name="T29" fmla="*/ 4 h 24"/>
              <a:gd name="T30" fmla="*/ 1 w 29"/>
              <a:gd name="T31" fmla="*/ 7 h 24"/>
              <a:gd name="T32" fmla="*/ 0 w 29"/>
              <a:gd name="T33" fmla="*/ 12 h 24"/>
              <a:gd name="T34" fmla="*/ 0 w 29"/>
              <a:gd name="T35" fmla="*/ 23 h 24"/>
              <a:gd name="T36" fmla="*/ 28 w 29"/>
              <a:gd name="T37" fmla="*/ 23 h 24"/>
              <a:gd name="T38" fmla="*/ 28 w 29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4">
                <a:moveTo>
                  <a:pt x="28" y="12"/>
                </a:moveTo>
                <a:lnTo>
                  <a:pt x="25" y="7"/>
                </a:lnTo>
                <a:lnTo>
                  <a:pt x="24" y="4"/>
                </a:lnTo>
                <a:lnTo>
                  <a:pt x="23" y="2"/>
                </a:lnTo>
                <a:lnTo>
                  <a:pt x="20" y="1"/>
                </a:lnTo>
                <a:lnTo>
                  <a:pt x="19" y="1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10" y="0"/>
                </a:lnTo>
                <a:lnTo>
                  <a:pt x="9" y="1"/>
                </a:lnTo>
                <a:lnTo>
                  <a:pt x="6" y="1"/>
                </a:lnTo>
                <a:lnTo>
                  <a:pt x="5" y="2"/>
                </a:lnTo>
                <a:lnTo>
                  <a:pt x="3" y="4"/>
                </a:lnTo>
                <a:lnTo>
                  <a:pt x="1" y="7"/>
                </a:lnTo>
                <a:lnTo>
                  <a:pt x="0" y="12"/>
                </a:lnTo>
                <a:lnTo>
                  <a:pt x="0" y="23"/>
                </a:lnTo>
                <a:lnTo>
                  <a:pt x="28" y="23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42" name="Freeform 786"/>
          <p:cNvSpPr>
            <a:spLocks/>
          </p:cNvSpPr>
          <p:nvPr/>
        </p:nvSpPr>
        <p:spPr bwMode="auto">
          <a:xfrm>
            <a:off x="4235450" y="2813050"/>
            <a:ext cx="50800" cy="41275"/>
          </a:xfrm>
          <a:custGeom>
            <a:avLst/>
            <a:gdLst>
              <a:gd name="T0" fmla="*/ 13 w 37"/>
              <a:gd name="T1" fmla="*/ 0 h 27"/>
              <a:gd name="T2" fmla="*/ 6 w 37"/>
              <a:gd name="T3" fmla="*/ 1 h 27"/>
              <a:gd name="T4" fmla="*/ 4 w 37"/>
              <a:gd name="T5" fmla="*/ 4 h 27"/>
              <a:gd name="T6" fmla="*/ 3 w 37"/>
              <a:gd name="T7" fmla="*/ 5 h 27"/>
              <a:gd name="T8" fmla="*/ 1 w 37"/>
              <a:gd name="T9" fmla="*/ 7 h 27"/>
              <a:gd name="T10" fmla="*/ 0 w 37"/>
              <a:gd name="T11" fmla="*/ 8 h 27"/>
              <a:gd name="T12" fmla="*/ 0 w 37"/>
              <a:gd name="T13" fmla="*/ 9 h 27"/>
              <a:gd name="T14" fmla="*/ 0 w 37"/>
              <a:gd name="T15" fmla="*/ 11 h 27"/>
              <a:gd name="T16" fmla="*/ 0 w 37"/>
              <a:gd name="T17" fmla="*/ 13 h 27"/>
              <a:gd name="T18" fmla="*/ 0 w 37"/>
              <a:gd name="T19" fmla="*/ 14 h 27"/>
              <a:gd name="T20" fmla="*/ 0 w 37"/>
              <a:gd name="T21" fmla="*/ 17 h 27"/>
              <a:gd name="T22" fmla="*/ 0 w 37"/>
              <a:gd name="T23" fmla="*/ 18 h 27"/>
              <a:gd name="T24" fmla="*/ 1 w 37"/>
              <a:gd name="T25" fmla="*/ 20 h 27"/>
              <a:gd name="T26" fmla="*/ 3 w 37"/>
              <a:gd name="T27" fmla="*/ 21 h 27"/>
              <a:gd name="T28" fmla="*/ 4 w 37"/>
              <a:gd name="T29" fmla="*/ 22 h 27"/>
              <a:gd name="T30" fmla="*/ 6 w 37"/>
              <a:gd name="T31" fmla="*/ 24 h 27"/>
              <a:gd name="T32" fmla="*/ 13 w 37"/>
              <a:gd name="T33" fmla="*/ 26 h 27"/>
              <a:gd name="T34" fmla="*/ 36 w 37"/>
              <a:gd name="T35" fmla="*/ 26 h 27"/>
              <a:gd name="T36" fmla="*/ 36 w 37"/>
              <a:gd name="T37" fmla="*/ 0 h 27"/>
              <a:gd name="T38" fmla="*/ 13 w 37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7">
                <a:moveTo>
                  <a:pt x="13" y="0"/>
                </a:moveTo>
                <a:lnTo>
                  <a:pt x="6" y="1"/>
                </a:lnTo>
                <a:lnTo>
                  <a:pt x="4" y="4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7"/>
                </a:lnTo>
                <a:lnTo>
                  <a:pt x="0" y="18"/>
                </a:lnTo>
                <a:lnTo>
                  <a:pt x="1" y="20"/>
                </a:lnTo>
                <a:lnTo>
                  <a:pt x="3" y="21"/>
                </a:lnTo>
                <a:lnTo>
                  <a:pt x="4" y="22"/>
                </a:lnTo>
                <a:lnTo>
                  <a:pt x="6" y="24"/>
                </a:lnTo>
                <a:lnTo>
                  <a:pt x="13" y="26"/>
                </a:lnTo>
                <a:lnTo>
                  <a:pt x="36" y="26"/>
                </a:lnTo>
                <a:lnTo>
                  <a:pt x="36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43" name="Freeform 787"/>
          <p:cNvSpPr>
            <a:spLocks/>
          </p:cNvSpPr>
          <p:nvPr/>
        </p:nvSpPr>
        <p:spPr bwMode="auto">
          <a:xfrm>
            <a:off x="4268788" y="2813050"/>
            <a:ext cx="38100" cy="39688"/>
          </a:xfrm>
          <a:custGeom>
            <a:avLst/>
            <a:gdLst>
              <a:gd name="T0" fmla="*/ 27 w 28"/>
              <a:gd name="T1" fmla="*/ 13 h 26"/>
              <a:gd name="T2" fmla="*/ 25 w 28"/>
              <a:gd name="T3" fmla="*/ 7 h 26"/>
              <a:gd name="T4" fmla="*/ 23 w 28"/>
              <a:gd name="T5" fmla="*/ 5 h 26"/>
              <a:gd name="T6" fmla="*/ 22 w 28"/>
              <a:gd name="T7" fmla="*/ 2 h 26"/>
              <a:gd name="T8" fmla="*/ 20 w 28"/>
              <a:gd name="T9" fmla="*/ 1 h 26"/>
              <a:gd name="T10" fmla="*/ 18 w 28"/>
              <a:gd name="T11" fmla="*/ 1 h 26"/>
              <a:gd name="T12" fmla="*/ 16 w 28"/>
              <a:gd name="T13" fmla="*/ 0 h 26"/>
              <a:gd name="T14" fmla="*/ 15 w 28"/>
              <a:gd name="T15" fmla="*/ 0 h 26"/>
              <a:gd name="T16" fmla="*/ 12 w 28"/>
              <a:gd name="T17" fmla="*/ 0 h 26"/>
              <a:gd name="T18" fmla="*/ 11 w 28"/>
              <a:gd name="T19" fmla="*/ 0 h 26"/>
              <a:gd name="T20" fmla="*/ 10 w 28"/>
              <a:gd name="T21" fmla="*/ 0 h 26"/>
              <a:gd name="T22" fmla="*/ 9 w 28"/>
              <a:gd name="T23" fmla="*/ 1 h 26"/>
              <a:gd name="T24" fmla="*/ 6 w 28"/>
              <a:gd name="T25" fmla="*/ 1 h 26"/>
              <a:gd name="T26" fmla="*/ 5 w 28"/>
              <a:gd name="T27" fmla="*/ 2 h 26"/>
              <a:gd name="T28" fmla="*/ 2 w 28"/>
              <a:gd name="T29" fmla="*/ 5 h 26"/>
              <a:gd name="T30" fmla="*/ 1 w 28"/>
              <a:gd name="T31" fmla="*/ 7 h 26"/>
              <a:gd name="T32" fmla="*/ 0 w 28"/>
              <a:gd name="T33" fmla="*/ 13 h 26"/>
              <a:gd name="T34" fmla="*/ 0 w 28"/>
              <a:gd name="T35" fmla="*/ 25 h 26"/>
              <a:gd name="T36" fmla="*/ 27 w 28"/>
              <a:gd name="T37" fmla="*/ 25 h 26"/>
              <a:gd name="T38" fmla="*/ 27 w 28"/>
              <a:gd name="T39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6">
                <a:moveTo>
                  <a:pt x="27" y="13"/>
                </a:moveTo>
                <a:lnTo>
                  <a:pt x="25" y="7"/>
                </a:lnTo>
                <a:lnTo>
                  <a:pt x="23" y="5"/>
                </a:lnTo>
                <a:lnTo>
                  <a:pt x="22" y="2"/>
                </a:lnTo>
                <a:lnTo>
                  <a:pt x="20" y="1"/>
                </a:lnTo>
                <a:lnTo>
                  <a:pt x="18" y="1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10" y="0"/>
                </a:lnTo>
                <a:lnTo>
                  <a:pt x="9" y="1"/>
                </a:lnTo>
                <a:lnTo>
                  <a:pt x="6" y="1"/>
                </a:lnTo>
                <a:lnTo>
                  <a:pt x="5" y="2"/>
                </a:lnTo>
                <a:lnTo>
                  <a:pt x="2" y="5"/>
                </a:lnTo>
                <a:lnTo>
                  <a:pt x="1" y="7"/>
                </a:lnTo>
                <a:lnTo>
                  <a:pt x="0" y="13"/>
                </a:lnTo>
                <a:lnTo>
                  <a:pt x="0" y="25"/>
                </a:lnTo>
                <a:lnTo>
                  <a:pt x="27" y="25"/>
                </a:lnTo>
                <a:lnTo>
                  <a:pt x="27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44" name="Freeform 788"/>
          <p:cNvSpPr>
            <a:spLocks/>
          </p:cNvSpPr>
          <p:nvPr/>
        </p:nvSpPr>
        <p:spPr bwMode="auto">
          <a:xfrm>
            <a:off x="4268788" y="2832100"/>
            <a:ext cx="50800" cy="39688"/>
          </a:xfrm>
          <a:custGeom>
            <a:avLst/>
            <a:gdLst>
              <a:gd name="T0" fmla="*/ 12 w 37"/>
              <a:gd name="T1" fmla="*/ 0 h 26"/>
              <a:gd name="T2" fmla="*/ 6 w 37"/>
              <a:gd name="T3" fmla="*/ 2 h 26"/>
              <a:gd name="T4" fmla="*/ 4 w 37"/>
              <a:gd name="T5" fmla="*/ 3 h 26"/>
              <a:gd name="T6" fmla="*/ 2 w 37"/>
              <a:gd name="T7" fmla="*/ 5 h 26"/>
              <a:gd name="T8" fmla="*/ 1 w 37"/>
              <a:gd name="T9" fmla="*/ 7 h 26"/>
              <a:gd name="T10" fmla="*/ 0 w 37"/>
              <a:gd name="T11" fmla="*/ 8 h 26"/>
              <a:gd name="T12" fmla="*/ 0 w 37"/>
              <a:gd name="T13" fmla="*/ 10 h 26"/>
              <a:gd name="T14" fmla="*/ 0 w 37"/>
              <a:gd name="T15" fmla="*/ 13 h 26"/>
              <a:gd name="T16" fmla="*/ 0 w 37"/>
              <a:gd name="T17" fmla="*/ 14 h 26"/>
              <a:gd name="T18" fmla="*/ 0 w 37"/>
              <a:gd name="T19" fmla="*/ 16 h 26"/>
              <a:gd name="T20" fmla="*/ 0 w 37"/>
              <a:gd name="T21" fmla="*/ 17 h 26"/>
              <a:gd name="T22" fmla="*/ 1 w 37"/>
              <a:gd name="T23" fmla="*/ 19 h 26"/>
              <a:gd name="T24" fmla="*/ 2 w 37"/>
              <a:gd name="T25" fmla="*/ 20 h 26"/>
              <a:gd name="T26" fmla="*/ 4 w 37"/>
              <a:gd name="T27" fmla="*/ 23 h 26"/>
              <a:gd name="T28" fmla="*/ 6 w 37"/>
              <a:gd name="T29" fmla="*/ 24 h 26"/>
              <a:gd name="T30" fmla="*/ 12 w 37"/>
              <a:gd name="T31" fmla="*/ 25 h 26"/>
              <a:gd name="T32" fmla="*/ 36 w 37"/>
              <a:gd name="T33" fmla="*/ 25 h 26"/>
              <a:gd name="T34" fmla="*/ 36 w 37"/>
              <a:gd name="T35" fmla="*/ 0 h 26"/>
              <a:gd name="T36" fmla="*/ 12 w 37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7" h="26">
                <a:moveTo>
                  <a:pt x="12" y="0"/>
                </a:moveTo>
                <a:lnTo>
                  <a:pt x="6" y="2"/>
                </a:lnTo>
                <a:lnTo>
                  <a:pt x="4" y="3"/>
                </a:lnTo>
                <a:lnTo>
                  <a:pt x="2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2" y="20"/>
                </a:lnTo>
                <a:lnTo>
                  <a:pt x="4" y="23"/>
                </a:lnTo>
                <a:lnTo>
                  <a:pt x="6" y="24"/>
                </a:lnTo>
                <a:lnTo>
                  <a:pt x="12" y="25"/>
                </a:lnTo>
                <a:lnTo>
                  <a:pt x="36" y="25"/>
                </a:lnTo>
                <a:lnTo>
                  <a:pt x="36" y="0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45" name="Freeform 789"/>
          <p:cNvSpPr>
            <a:spLocks/>
          </p:cNvSpPr>
          <p:nvPr/>
        </p:nvSpPr>
        <p:spPr bwMode="auto">
          <a:xfrm>
            <a:off x="4298950" y="2832100"/>
            <a:ext cx="39688" cy="39688"/>
          </a:xfrm>
          <a:custGeom>
            <a:avLst/>
            <a:gdLst>
              <a:gd name="T0" fmla="*/ 27 w 28"/>
              <a:gd name="T1" fmla="*/ 13 h 26"/>
              <a:gd name="T2" fmla="*/ 25 w 28"/>
              <a:gd name="T3" fmla="*/ 7 h 26"/>
              <a:gd name="T4" fmla="*/ 23 w 28"/>
              <a:gd name="T5" fmla="*/ 5 h 26"/>
              <a:gd name="T6" fmla="*/ 22 w 28"/>
              <a:gd name="T7" fmla="*/ 2 h 26"/>
              <a:gd name="T8" fmla="*/ 20 w 28"/>
              <a:gd name="T9" fmla="*/ 2 h 26"/>
              <a:gd name="T10" fmla="*/ 18 w 28"/>
              <a:gd name="T11" fmla="*/ 1 h 26"/>
              <a:gd name="T12" fmla="*/ 17 w 28"/>
              <a:gd name="T13" fmla="*/ 0 h 26"/>
              <a:gd name="T14" fmla="*/ 15 w 28"/>
              <a:gd name="T15" fmla="*/ 0 h 26"/>
              <a:gd name="T16" fmla="*/ 14 w 28"/>
              <a:gd name="T17" fmla="*/ 0 h 26"/>
              <a:gd name="T18" fmla="*/ 12 w 28"/>
              <a:gd name="T19" fmla="*/ 0 h 26"/>
              <a:gd name="T20" fmla="*/ 10 w 28"/>
              <a:gd name="T21" fmla="*/ 0 h 26"/>
              <a:gd name="T22" fmla="*/ 9 w 28"/>
              <a:gd name="T23" fmla="*/ 1 h 26"/>
              <a:gd name="T24" fmla="*/ 6 w 28"/>
              <a:gd name="T25" fmla="*/ 2 h 26"/>
              <a:gd name="T26" fmla="*/ 5 w 28"/>
              <a:gd name="T27" fmla="*/ 2 h 26"/>
              <a:gd name="T28" fmla="*/ 2 w 28"/>
              <a:gd name="T29" fmla="*/ 5 h 26"/>
              <a:gd name="T30" fmla="*/ 1 w 28"/>
              <a:gd name="T31" fmla="*/ 7 h 26"/>
              <a:gd name="T32" fmla="*/ 0 w 28"/>
              <a:gd name="T33" fmla="*/ 13 h 26"/>
              <a:gd name="T34" fmla="*/ 0 w 28"/>
              <a:gd name="T35" fmla="*/ 25 h 26"/>
              <a:gd name="T36" fmla="*/ 27 w 28"/>
              <a:gd name="T37" fmla="*/ 25 h 26"/>
              <a:gd name="T38" fmla="*/ 27 w 28"/>
              <a:gd name="T39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6">
                <a:moveTo>
                  <a:pt x="27" y="13"/>
                </a:moveTo>
                <a:lnTo>
                  <a:pt x="25" y="7"/>
                </a:lnTo>
                <a:lnTo>
                  <a:pt x="23" y="5"/>
                </a:lnTo>
                <a:lnTo>
                  <a:pt x="22" y="2"/>
                </a:lnTo>
                <a:lnTo>
                  <a:pt x="20" y="2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14" y="0"/>
                </a:lnTo>
                <a:lnTo>
                  <a:pt x="12" y="0"/>
                </a:lnTo>
                <a:lnTo>
                  <a:pt x="10" y="0"/>
                </a:lnTo>
                <a:lnTo>
                  <a:pt x="9" y="1"/>
                </a:lnTo>
                <a:lnTo>
                  <a:pt x="6" y="2"/>
                </a:lnTo>
                <a:lnTo>
                  <a:pt x="5" y="2"/>
                </a:lnTo>
                <a:lnTo>
                  <a:pt x="2" y="5"/>
                </a:lnTo>
                <a:lnTo>
                  <a:pt x="1" y="7"/>
                </a:lnTo>
                <a:lnTo>
                  <a:pt x="0" y="13"/>
                </a:lnTo>
                <a:lnTo>
                  <a:pt x="0" y="25"/>
                </a:lnTo>
                <a:lnTo>
                  <a:pt x="27" y="25"/>
                </a:lnTo>
                <a:lnTo>
                  <a:pt x="27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46" name="Freeform 790"/>
          <p:cNvSpPr>
            <a:spLocks/>
          </p:cNvSpPr>
          <p:nvPr/>
        </p:nvSpPr>
        <p:spPr bwMode="auto">
          <a:xfrm>
            <a:off x="4298950" y="2847975"/>
            <a:ext cx="82550" cy="41275"/>
          </a:xfrm>
          <a:custGeom>
            <a:avLst/>
            <a:gdLst>
              <a:gd name="T0" fmla="*/ 14 w 59"/>
              <a:gd name="T1" fmla="*/ 0 h 27"/>
              <a:gd name="T2" fmla="*/ 6 w 59"/>
              <a:gd name="T3" fmla="*/ 2 h 27"/>
              <a:gd name="T4" fmla="*/ 5 w 59"/>
              <a:gd name="T5" fmla="*/ 4 h 27"/>
              <a:gd name="T6" fmla="*/ 2 w 59"/>
              <a:gd name="T7" fmla="*/ 6 h 27"/>
              <a:gd name="T8" fmla="*/ 1 w 59"/>
              <a:gd name="T9" fmla="*/ 7 h 27"/>
              <a:gd name="T10" fmla="*/ 1 w 59"/>
              <a:gd name="T11" fmla="*/ 8 h 27"/>
              <a:gd name="T12" fmla="*/ 0 w 59"/>
              <a:gd name="T13" fmla="*/ 11 h 27"/>
              <a:gd name="T14" fmla="*/ 0 w 59"/>
              <a:gd name="T15" fmla="*/ 12 h 27"/>
              <a:gd name="T16" fmla="*/ 0 w 59"/>
              <a:gd name="T17" fmla="*/ 14 h 27"/>
              <a:gd name="T18" fmla="*/ 0 w 59"/>
              <a:gd name="T19" fmla="*/ 15 h 27"/>
              <a:gd name="T20" fmla="*/ 0 w 59"/>
              <a:gd name="T21" fmla="*/ 17 h 27"/>
              <a:gd name="T22" fmla="*/ 1 w 59"/>
              <a:gd name="T23" fmla="*/ 18 h 27"/>
              <a:gd name="T24" fmla="*/ 1 w 59"/>
              <a:gd name="T25" fmla="*/ 20 h 27"/>
              <a:gd name="T26" fmla="*/ 2 w 59"/>
              <a:gd name="T27" fmla="*/ 21 h 27"/>
              <a:gd name="T28" fmla="*/ 5 w 59"/>
              <a:gd name="T29" fmla="*/ 24 h 27"/>
              <a:gd name="T30" fmla="*/ 6 w 59"/>
              <a:gd name="T31" fmla="*/ 25 h 27"/>
              <a:gd name="T32" fmla="*/ 14 w 59"/>
              <a:gd name="T33" fmla="*/ 26 h 27"/>
              <a:gd name="T34" fmla="*/ 58 w 59"/>
              <a:gd name="T35" fmla="*/ 26 h 27"/>
              <a:gd name="T36" fmla="*/ 58 w 59"/>
              <a:gd name="T37" fmla="*/ 0 h 27"/>
              <a:gd name="T38" fmla="*/ 14 w 59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9" h="27">
                <a:moveTo>
                  <a:pt x="14" y="0"/>
                </a:moveTo>
                <a:lnTo>
                  <a:pt x="6" y="2"/>
                </a:lnTo>
                <a:lnTo>
                  <a:pt x="5" y="4"/>
                </a:lnTo>
                <a:lnTo>
                  <a:pt x="2" y="6"/>
                </a:lnTo>
                <a:lnTo>
                  <a:pt x="1" y="7"/>
                </a:lnTo>
                <a:lnTo>
                  <a:pt x="1" y="8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1" y="20"/>
                </a:lnTo>
                <a:lnTo>
                  <a:pt x="2" y="21"/>
                </a:lnTo>
                <a:lnTo>
                  <a:pt x="5" y="24"/>
                </a:lnTo>
                <a:lnTo>
                  <a:pt x="6" y="25"/>
                </a:lnTo>
                <a:lnTo>
                  <a:pt x="14" y="26"/>
                </a:lnTo>
                <a:lnTo>
                  <a:pt x="58" y="26"/>
                </a:lnTo>
                <a:lnTo>
                  <a:pt x="5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47" name="Freeform 791"/>
          <p:cNvSpPr>
            <a:spLocks/>
          </p:cNvSpPr>
          <p:nvPr/>
        </p:nvSpPr>
        <p:spPr bwMode="auto">
          <a:xfrm>
            <a:off x="4360863" y="2847975"/>
            <a:ext cx="39687" cy="76200"/>
          </a:xfrm>
          <a:custGeom>
            <a:avLst/>
            <a:gdLst>
              <a:gd name="T0" fmla="*/ 29 w 30"/>
              <a:gd name="T1" fmla="*/ 14 h 49"/>
              <a:gd name="T2" fmla="*/ 26 w 30"/>
              <a:gd name="T3" fmla="*/ 7 h 49"/>
              <a:gd name="T4" fmla="*/ 25 w 30"/>
              <a:gd name="T5" fmla="*/ 5 h 49"/>
              <a:gd name="T6" fmla="*/ 24 w 30"/>
              <a:gd name="T7" fmla="*/ 3 h 49"/>
              <a:gd name="T8" fmla="*/ 22 w 30"/>
              <a:gd name="T9" fmla="*/ 2 h 49"/>
              <a:gd name="T10" fmla="*/ 20 w 30"/>
              <a:gd name="T11" fmla="*/ 1 h 49"/>
              <a:gd name="T12" fmla="*/ 18 w 30"/>
              <a:gd name="T13" fmla="*/ 1 h 49"/>
              <a:gd name="T14" fmla="*/ 16 w 30"/>
              <a:gd name="T15" fmla="*/ 0 h 49"/>
              <a:gd name="T16" fmla="*/ 15 w 30"/>
              <a:gd name="T17" fmla="*/ 0 h 49"/>
              <a:gd name="T18" fmla="*/ 13 w 30"/>
              <a:gd name="T19" fmla="*/ 0 h 49"/>
              <a:gd name="T20" fmla="*/ 11 w 30"/>
              <a:gd name="T21" fmla="*/ 1 h 49"/>
              <a:gd name="T22" fmla="*/ 9 w 30"/>
              <a:gd name="T23" fmla="*/ 1 h 49"/>
              <a:gd name="T24" fmla="*/ 7 w 30"/>
              <a:gd name="T25" fmla="*/ 2 h 49"/>
              <a:gd name="T26" fmla="*/ 5 w 30"/>
              <a:gd name="T27" fmla="*/ 3 h 49"/>
              <a:gd name="T28" fmla="*/ 3 w 30"/>
              <a:gd name="T29" fmla="*/ 5 h 49"/>
              <a:gd name="T30" fmla="*/ 1 w 30"/>
              <a:gd name="T31" fmla="*/ 7 h 49"/>
              <a:gd name="T32" fmla="*/ 0 w 30"/>
              <a:gd name="T33" fmla="*/ 14 h 49"/>
              <a:gd name="T34" fmla="*/ 0 w 30"/>
              <a:gd name="T35" fmla="*/ 48 h 49"/>
              <a:gd name="T36" fmla="*/ 29 w 30"/>
              <a:gd name="T37" fmla="*/ 48 h 49"/>
              <a:gd name="T38" fmla="*/ 29 w 30"/>
              <a:gd name="T39" fmla="*/ 1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49">
                <a:moveTo>
                  <a:pt x="29" y="14"/>
                </a:moveTo>
                <a:lnTo>
                  <a:pt x="26" y="7"/>
                </a:lnTo>
                <a:lnTo>
                  <a:pt x="25" y="5"/>
                </a:lnTo>
                <a:lnTo>
                  <a:pt x="24" y="3"/>
                </a:lnTo>
                <a:lnTo>
                  <a:pt x="22" y="2"/>
                </a:lnTo>
                <a:lnTo>
                  <a:pt x="20" y="1"/>
                </a:lnTo>
                <a:lnTo>
                  <a:pt x="18" y="1"/>
                </a:lnTo>
                <a:lnTo>
                  <a:pt x="16" y="0"/>
                </a:lnTo>
                <a:lnTo>
                  <a:pt x="15" y="0"/>
                </a:lnTo>
                <a:lnTo>
                  <a:pt x="13" y="0"/>
                </a:lnTo>
                <a:lnTo>
                  <a:pt x="11" y="1"/>
                </a:lnTo>
                <a:lnTo>
                  <a:pt x="9" y="1"/>
                </a:lnTo>
                <a:lnTo>
                  <a:pt x="7" y="2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0" y="14"/>
                </a:lnTo>
                <a:lnTo>
                  <a:pt x="0" y="48"/>
                </a:lnTo>
                <a:lnTo>
                  <a:pt x="29" y="48"/>
                </a:lnTo>
                <a:lnTo>
                  <a:pt x="29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48" name="Freeform 792"/>
          <p:cNvSpPr>
            <a:spLocks/>
          </p:cNvSpPr>
          <p:nvPr/>
        </p:nvSpPr>
        <p:spPr bwMode="auto">
          <a:xfrm>
            <a:off x="4360863" y="2903538"/>
            <a:ext cx="52387" cy="38100"/>
          </a:xfrm>
          <a:custGeom>
            <a:avLst/>
            <a:gdLst>
              <a:gd name="T0" fmla="*/ 14 w 39"/>
              <a:gd name="T1" fmla="*/ 0 h 25"/>
              <a:gd name="T2" fmla="*/ 7 w 39"/>
              <a:gd name="T3" fmla="*/ 2 h 25"/>
              <a:gd name="T4" fmla="*/ 5 w 39"/>
              <a:gd name="T5" fmla="*/ 3 h 25"/>
              <a:gd name="T6" fmla="*/ 3 w 39"/>
              <a:gd name="T7" fmla="*/ 4 h 25"/>
              <a:gd name="T8" fmla="*/ 3 w 39"/>
              <a:gd name="T9" fmla="*/ 5 h 25"/>
              <a:gd name="T10" fmla="*/ 1 w 39"/>
              <a:gd name="T11" fmla="*/ 8 h 25"/>
              <a:gd name="T12" fmla="*/ 0 w 39"/>
              <a:gd name="T13" fmla="*/ 9 h 25"/>
              <a:gd name="T14" fmla="*/ 0 w 39"/>
              <a:gd name="T15" fmla="*/ 10 h 25"/>
              <a:gd name="T16" fmla="*/ 0 w 39"/>
              <a:gd name="T17" fmla="*/ 12 h 25"/>
              <a:gd name="T18" fmla="*/ 0 w 39"/>
              <a:gd name="T19" fmla="*/ 13 h 25"/>
              <a:gd name="T20" fmla="*/ 0 w 39"/>
              <a:gd name="T21" fmla="*/ 15 h 25"/>
              <a:gd name="T22" fmla="*/ 1 w 39"/>
              <a:gd name="T23" fmla="*/ 16 h 25"/>
              <a:gd name="T24" fmla="*/ 3 w 39"/>
              <a:gd name="T25" fmla="*/ 19 h 25"/>
              <a:gd name="T26" fmla="*/ 3 w 39"/>
              <a:gd name="T27" fmla="*/ 20 h 25"/>
              <a:gd name="T28" fmla="*/ 5 w 39"/>
              <a:gd name="T29" fmla="*/ 22 h 25"/>
              <a:gd name="T30" fmla="*/ 7 w 39"/>
              <a:gd name="T31" fmla="*/ 23 h 25"/>
              <a:gd name="T32" fmla="*/ 14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4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4" y="0"/>
                </a:moveTo>
                <a:lnTo>
                  <a:pt x="7" y="2"/>
                </a:lnTo>
                <a:lnTo>
                  <a:pt x="5" y="3"/>
                </a:lnTo>
                <a:lnTo>
                  <a:pt x="3" y="4"/>
                </a:lnTo>
                <a:lnTo>
                  <a:pt x="3" y="5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3" y="19"/>
                </a:lnTo>
                <a:lnTo>
                  <a:pt x="3" y="20"/>
                </a:lnTo>
                <a:lnTo>
                  <a:pt x="5" y="22"/>
                </a:lnTo>
                <a:lnTo>
                  <a:pt x="7" y="23"/>
                </a:lnTo>
                <a:lnTo>
                  <a:pt x="14" y="24"/>
                </a:lnTo>
                <a:lnTo>
                  <a:pt x="38" y="24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49" name="Freeform 793"/>
          <p:cNvSpPr>
            <a:spLocks/>
          </p:cNvSpPr>
          <p:nvPr/>
        </p:nvSpPr>
        <p:spPr bwMode="auto">
          <a:xfrm>
            <a:off x="4392613" y="2903538"/>
            <a:ext cx="39687" cy="36512"/>
          </a:xfrm>
          <a:custGeom>
            <a:avLst/>
            <a:gdLst>
              <a:gd name="T0" fmla="*/ 28 w 29"/>
              <a:gd name="T1" fmla="*/ 12 h 24"/>
              <a:gd name="T2" fmla="*/ 25 w 29"/>
              <a:gd name="T3" fmla="*/ 7 h 24"/>
              <a:gd name="T4" fmla="*/ 24 w 29"/>
              <a:gd name="T5" fmla="*/ 4 h 24"/>
              <a:gd name="T6" fmla="*/ 22 w 29"/>
              <a:gd name="T7" fmla="*/ 2 h 24"/>
              <a:gd name="T8" fmla="*/ 19 w 29"/>
              <a:gd name="T9" fmla="*/ 1 h 24"/>
              <a:gd name="T10" fmla="*/ 18 w 29"/>
              <a:gd name="T11" fmla="*/ 0 h 24"/>
              <a:gd name="T12" fmla="*/ 15 w 29"/>
              <a:gd name="T13" fmla="*/ 0 h 24"/>
              <a:gd name="T14" fmla="*/ 14 w 29"/>
              <a:gd name="T15" fmla="*/ 0 h 24"/>
              <a:gd name="T16" fmla="*/ 13 w 29"/>
              <a:gd name="T17" fmla="*/ 0 h 24"/>
              <a:gd name="T18" fmla="*/ 10 w 29"/>
              <a:gd name="T19" fmla="*/ 0 h 24"/>
              <a:gd name="T20" fmla="*/ 9 w 29"/>
              <a:gd name="T21" fmla="*/ 1 h 24"/>
              <a:gd name="T22" fmla="*/ 6 w 29"/>
              <a:gd name="T23" fmla="*/ 2 h 24"/>
              <a:gd name="T24" fmla="*/ 4 w 29"/>
              <a:gd name="T25" fmla="*/ 4 h 24"/>
              <a:gd name="T26" fmla="*/ 3 w 29"/>
              <a:gd name="T27" fmla="*/ 7 h 24"/>
              <a:gd name="T28" fmla="*/ 0 w 29"/>
              <a:gd name="T29" fmla="*/ 12 h 24"/>
              <a:gd name="T30" fmla="*/ 0 w 29"/>
              <a:gd name="T31" fmla="*/ 23 h 24"/>
              <a:gd name="T32" fmla="*/ 28 w 29"/>
              <a:gd name="T33" fmla="*/ 23 h 24"/>
              <a:gd name="T34" fmla="*/ 28 w 29"/>
              <a:gd name="T35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9" h="24">
                <a:moveTo>
                  <a:pt x="28" y="12"/>
                </a:moveTo>
                <a:lnTo>
                  <a:pt x="25" y="7"/>
                </a:lnTo>
                <a:lnTo>
                  <a:pt x="24" y="4"/>
                </a:lnTo>
                <a:lnTo>
                  <a:pt x="22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3" y="0"/>
                </a:lnTo>
                <a:lnTo>
                  <a:pt x="10" y="0"/>
                </a:lnTo>
                <a:lnTo>
                  <a:pt x="9" y="1"/>
                </a:lnTo>
                <a:lnTo>
                  <a:pt x="6" y="2"/>
                </a:lnTo>
                <a:lnTo>
                  <a:pt x="4" y="4"/>
                </a:lnTo>
                <a:lnTo>
                  <a:pt x="3" y="7"/>
                </a:lnTo>
                <a:lnTo>
                  <a:pt x="0" y="12"/>
                </a:lnTo>
                <a:lnTo>
                  <a:pt x="0" y="23"/>
                </a:lnTo>
                <a:lnTo>
                  <a:pt x="28" y="23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50" name="Freeform 794"/>
          <p:cNvSpPr>
            <a:spLocks/>
          </p:cNvSpPr>
          <p:nvPr/>
        </p:nvSpPr>
        <p:spPr bwMode="auto">
          <a:xfrm>
            <a:off x="4392613" y="2921000"/>
            <a:ext cx="52387" cy="41275"/>
          </a:xfrm>
          <a:custGeom>
            <a:avLst/>
            <a:gdLst>
              <a:gd name="T0" fmla="*/ 14 w 38"/>
              <a:gd name="T1" fmla="*/ 0 h 27"/>
              <a:gd name="T2" fmla="*/ 8 w 38"/>
              <a:gd name="T3" fmla="*/ 2 h 27"/>
              <a:gd name="T4" fmla="*/ 5 w 38"/>
              <a:gd name="T5" fmla="*/ 3 h 27"/>
              <a:gd name="T6" fmla="*/ 3 w 38"/>
              <a:gd name="T7" fmla="*/ 6 h 27"/>
              <a:gd name="T8" fmla="*/ 3 w 38"/>
              <a:gd name="T9" fmla="*/ 7 h 27"/>
              <a:gd name="T10" fmla="*/ 1 w 38"/>
              <a:gd name="T11" fmla="*/ 8 h 27"/>
              <a:gd name="T12" fmla="*/ 0 w 38"/>
              <a:gd name="T13" fmla="*/ 9 h 27"/>
              <a:gd name="T14" fmla="*/ 0 w 38"/>
              <a:gd name="T15" fmla="*/ 11 h 27"/>
              <a:gd name="T16" fmla="*/ 0 w 38"/>
              <a:gd name="T17" fmla="*/ 12 h 27"/>
              <a:gd name="T18" fmla="*/ 0 w 38"/>
              <a:gd name="T19" fmla="*/ 14 h 27"/>
              <a:gd name="T20" fmla="*/ 0 w 38"/>
              <a:gd name="T21" fmla="*/ 16 h 27"/>
              <a:gd name="T22" fmla="*/ 1 w 38"/>
              <a:gd name="T23" fmla="*/ 17 h 27"/>
              <a:gd name="T24" fmla="*/ 3 w 38"/>
              <a:gd name="T25" fmla="*/ 19 h 27"/>
              <a:gd name="T26" fmla="*/ 3 w 38"/>
              <a:gd name="T27" fmla="*/ 20 h 27"/>
              <a:gd name="T28" fmla="*/ 5 w 38"/>
              <a:gd name="T29" fmla="*/ 23 h 27"/>
              <a:gd name="T30" fmla="*/ 8 w 38"/>
              <a:gd name="T31" fmla="*/ 24 h 27"/>
              <a:gd name="T32" fmla="*/ 14 w 38"/>
              <a:gd name="T33" fmla="*/ 26 h 27"/>
              <a:gd name="T34" fmla="*/ 37 w 38"/>
              <a:gd name="T35" fmla="*/ 26 h 27"/>
              <a:gd name="T36" fmla="*/ 37 w 38"/>
              <a:gd name="T37" fmla="*/ 0 h 27"/>
              <a:gd name="T38" fmla="*/ 14 w 38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7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8" y="24"/>
                </a:lnTo>
                <a:lnTo>
                  <a:pt x="14" y="26"/>
                </a:lnTo>
                <a:lnTo>
                  <a:pt x="37" y="26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51" name="Freeform 795"/>
          <p:cNvSpPr>
            <a:spLocks/>
          </p:cNvSpPr>
          <p:nvPr/>
        </p:nvSpPr>
        <p:spPr bwMode="auto">
          <a:xfrm>
            <a:off x="4424363" y="2921000"/>
            <a:ext cx="41275" cy="39688"/>
          </a:xfrm>
          <a:custGeom>
            <a:avLst/>
            <a:gdLst>
              <a:gd name="T0" fmla="*/ 29 w 30"/>
              <a:gd name="T1" fmla="*/ 13 h 26"/>
              <a:gd name="T2" fmla="*/ 26 w 30"/>
              <a:gd name="T3" fmla="*/ 7 h 26"/>
              <a:gd name="T4" fmla="*/ 25 w 30"/>
              <a:gd name="T5" fmla="*/ 5 h 26"/>
              <a:gd name="T6" fmla="*/ 23 w 30"/>
              <a:gd name="T7" fmla="*/ 2 h 26"/>
              <a:gd name="T8" fmla="*/ 21 w 30"/>
              <a:gd name="T9" fmla="*/ 2 h 26"/>
              <a:gd name="T10" fmla="*/ 19 w 30"/>
              <a:gd name="T11" fmla="*/ 1 h 26"/>
              <a:gd name="T12" fmla="*/ 18 w 30"/>
              <a:gd name="T13" fmla="*/ 1 h 26"/>
              <a:gd name="T14" fmla="*/ 15 w 30"/>
              <a:gd name="T15" fmla="*/ 0 h 26"/>
              <a:gd name="T16" fmla="*/ 14 w 30"/>
              <a:gd name="T17" fmla="*/ 0 h 26"/>
              <a:gd name="T18" fmla="*/ 13 w 30"/>
              <a:gd name="T19" fmla="*/ 0 h 26"/>
              <a:gd name="T20" fmla="*/ 10 w 30"/>
              <a:gd name="T21" fmla="*/ 1 h 26"/>
              <a:gd name="T22" fmla="*/ 9 w 30"/>
              <a:gd name="T23" fmla="*/ 1 h 26"/>
              <a:gd name="T24" fmla="*/ 6 w 30"/>
              <a:gd name="T25" fmla="*/ 2 h 26"/>
              <a:gd name="T26" fmla="*/ 4 w 30"/>
              <a:gd name="T27" fmla="*/ 5 h 26"/>
              <a:gd name="T28" fmla="*/ 3 w 30"/>
              <a:gd name="T29" fmla="*/ 7 h 26"/>
              <a:gd name="T30" fmla="*/ 0 w 30"/>
              <a:gd name="T31" fmla="*/ 13 h 26"/>
              <a:gd name="T32" fmla="*/ 0 w 30"/>
              <a:gd name="T33" fmla="*/ 25 h 26"/>
              <a:gd name="T34" fmla="*/ 29 w 30"/>
              <a:gd name="T35" fmla="*/ 25 h 26"/>
              <a:gd name="T36" fmla="*/ 29 w 30"/>
              <a:gd name="T37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" h="26">
                <a:moveTo>
                  <a:pt x="29" y="13"/>
                </a:moveTo>
                <a:lnTo>
                  <a:pt x="26" y="7"/>
                </a:lnTo>
                <a:lnTo>
                  <a:pt x="25" y="5"/>
                </a:lnTo>
                <a:lnTo>
                  <a:pt x="23" y="2"/>
                </a:lnTo>
                <a:lnTo>
                  <a:pt x="21" y="2"/>
                </a:lnTo>
                <a:lnTo>
                  <a:pt x="19" y="1"/>
                </a:lnTo>
                <a:lnTo>
                  <a:pt x="18" y="1"/>
                </a:lnTo>
                <a:lnTo>
                  <a:pt x="15" y="0"/>
                </a:lnTo>
                <a:lnTo>
                  <a:pt x="14" y="0"/>
                </a:lnTo>
                <a:lnTo>
                  <a:pt x="13" y="0"/>
                </a:lnTo>
                <a:lnTo>
                  <a:pt x="10" y="1"/>
                </a:lnTo>
                <a:lnTo>
                  <a:pt x="9" y="1"/>
                </a:lnTo>
                <a:lnTo>
                  <a:pt x="6" y="2"/>
                </a:lnTo>
                <a:lnTo>
                  <a:pt x="4" y="5"/>
                </a:lnTo>
                <a:lnTo>
                  <a:pt x="3" y="7"/>
                </a:lnTo>
                <a:lnTo>
                  <a:pt x="0" y="13"/>
                </a:lnTo>
                <a:lnTo>
                  <a:pt x="0" y="25"/>
                </a:lnTo>
                <a:lnTo>
                  <a:pt x="29" y="25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52" name="Freeform 796"/>
          <p:cNvSpPr>
            <a:spLocks/>
          </p:cNvSpPr>
          <p:nvPr/>
        </p:nvSpPr>
        <p:spPr bwMode="auto">
          <a:xfrm>
            <a:off x="4424363" y="2936875"/>
            <a:ext cx="52387" cy="42863"/>
          </a:xfrm>
          <a:custGeom>
            <a:avLst/>
            <a:gdLst>
              <a:gd name="T0" fmla="*/ 14 w 38"/>
              <a:gd name="T1" fmla="*/ 0 h 28"/>
              <a:gd name="T2" fmla="*/ 8 w 38"/>
              <a:gd name="T3" fmla="*/ 2 h 28"/>
              <a:gd name="T4" fmla="*/ 5 w 38"/>
              <a:gd name="T5" fmla="*/ 4 h 28"/>
              <a:gd name="T6" fmla="*/ 3 w 38"/>
              <a:gd name="T7" fmla="*/ 6 h 28"/>
              <a:gd name="T8" fmla="*/ 3 w 38"/>
              <a:gd name="T9" fmla="*/ 7 h 28"/>
              <a:gd name="T10" fmla="*/ 1 w 38"/>
              <a:gd name="T11" fmla="*/ 8 h 28"/>
              <a:gd name="T12" fmla="*/ 0 w 38"/>
              <a:gd name="T13" fmla="*/ 11 h 28"/>
              <a:gd name="T14" fmla="*/ 0 w 38"/>
              <a:gd name="T15" fmla="*/ 12 h 28"/>
              <a:gd name="T16" fmla="*/ 0 w 38"/>
              <a:gd name="T17" fmla="*/ 14 h 28"/>
              <a:gd name="T18" fmla="*/ 0 w 38"/>
              <a:gd name="T19" fmla="*/ 15 h 28"/>
              <a:gd name="T20" fmla="*/ 0 w 38"/>
              <a:gd name="T21" fmla="*/ 16 h 28"/>
              <a:gd name="T22" fmla="*/ 1 w 38"/>
              <a:gd name="T23" fmla="*/ 18 h 28"/>
              <a:gd name="T24" fmla="*/ 3 w 38"/>
              <a:gd name="T25" fmla="*/ 20 h 28"/>
              <a:gd name="T26" fmla="*/ 3 w 38"/>
              <a:gd name="T27" fmla="*/ 21 h 28"/>
              <a:gd name="T28" fmla="*/ 5 w 38"/>
              <a:gd name="T29" fmla="*/ 23 h 28"/>
              <a:gd name="T30" fmla="*/ 8 w 38"/>
              <a:gd name="T31" fmla="*/ 25 h 28"/>
              <a:gd name="T32" fmla="*/ 14 w 38"/>
              <a:gd name="T33" fmla="*/ 27 h 28"/>
              <a:gd name="T34" fmla="*/ 37 w 38"/>
              <a:gd name="T35" fmla="*/ 27 h 28"/>
              <a:gd name="T36" fmla="*/ 37 w 38"/>
              <a:gd name="T37" fmla="*/ 0 h 28"/>
              <a:gd name="T38" fmla="*/ 14 w 38"/>
              <a:gd name="T3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8">
                <a:moveTo>
                  <a:pt x="14" y="0"/>
                </a:moveTo>
                <a:lnTo>
                  <a:pt x="8" y="2"/>
                </a:lnTo>
                <a:lnTo>
                  <a:pt x="5" y="4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20"/>
                </a:lnTo>
                <a:lnTo>
                  <a:pt x="3" y="21"/>
                </a:lnTo>
                <a:lnTo>
                  <a:pt x="5" y="23"/>
                </a:lnTo>
                <a:lnTo>
                  <a:pt x="8" y="25"/>
                </a:lnTo>
                <a:lnTo>
                  <a:pt x="14" y="27"/>
                </a:lnTo>
                <a:lnTo>
                  <a:pt x="37" y="27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53" name="Freeform 797"/>
          <p:cNvSpPr>
            <a:spLocks/>
          </p:cNvSpPr>
          <p:nvPr/>
        </p:nvSpPr>
        <p:spPr bwMode="auto">
          <a:xfrm>
            <a:off x="4456113" y="2936875"/>
            <a:ext cx="41275" cy="39688"/>
          </a:xfrm>
          <a:custGeom>
            <a:avLst/>
            <a:gdLst>
              <a:gd name="T0" fmla="*/ 29 w 30"/>
              <a:gd name="T1" fmla="*/ 14 h 26"/>
              <a:gd name="T2" fmla="*/ 26 w 30"/>
              <a:gd name="T3" fmla="*/ 7 h 26"/>
              <a:gd name="T4" fmla="*/ 25 w 30"/>
              <a:gd name="T5" fmla="*/ 5 h 26"/>
              <a:gd name="T6" fmla="*/ 23 w 30"/>
              <a:gd name="T7" fmla="*/ 3 h 26"/>
              <a:gd name="T8" fmla="*/ 21 w 30"/>
              <a:gd name="T9" fmla="*/ 2 h 26"/>
              <a:gd name="T10" fmla="*/ 19 w 30"/>
              <a:gd name="T11" fmla="*/ 1 h 26"/>
              <a:gd name="T12" fmla="*/ 18 w 30"/>
              <a:gd name="T13" fmla="*/ 1 h 26"/>
              <a:gd name="T14" fmla="*/ 15 w 30"/>
              <a:gd name="T15" fmla="*/ 1 h 26"/>
              <a:gd name="T16" fmla="*/ 14 w 30"/>
              <a:gd name="T17" fmla="*/ 0 h 26"/>
              <a:gd name="T18" fmla="*/ 13 w 30"/>
              <a:gd name="T19" fmla="*/ 1 h 26"/>
              <a:gd name="T20" fmla="*/ 11 w 30"/>
              <a:gd name="T21" fmla="*/ 1 h 26"/>
              <a:gd name="T22" fmla="*/ 9 w 30"/>
              <a:gd name="T23" fmla="*/ 1 h 26"/>
              <a:gd name="T24" fmla="*/ 8 w 30"/>
              <a:gd name="T25" fmla="*/ 2 h 26"/>
              <a:gd name="T26" fmla="*/ 6 w 30"/>
              <a:gd name="T27" fmla="*/ 3 h 26"/>
              <a:gd name="T28" fmla="*/ 4 w 30"/>
              <a:gd name="T29" fmla="*/ 5 h 26"/>
              <a:gd name="T30" fmla="*/ 3 w 30"/>
              <a:gd name="T31" fmla="*/ 7 h 26"/>
              <a:gd name="T32" fmla="*/ 0 w 30"/>
              <a:gd name="T33" fmla="*/ 14 h 26"/>
              <a:gd name="T34" fmla="*/ 0 w 30"/>
              <a:gd name="T35" fmla="*/ 25 h 26"/>
              <a:gd name="T36" fmla="*/ 29 w 30"/>
              <a:gd name="T37" fmla="*/ 25 h 26"/>
              <a:gd name="T38" fmla="*/ 29 w 30"/>
              <a:gd name="T39" fmla="*/ 1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6">
                <a:moveTo>
                  <a:pt x="29" y="14"/>
                </a:moveTo>
                <a:lnTo>
                  <a:pt x="26" y="7"/>
                </a:lnTo>
                <a:lnTo>
                  <a:pt x="25" y="5"/>
                </a:lnTo>
                <a:lnTo>
                  <a:pt x="23" y="3"/>
                </a:lnTo>
                <a:lnTo>
                  <a:pt x="21" y="2"/>
                </a:lnTo>
                <a:lnTo>
                  <a:pt x="19" y="1"/>
                </a:lnTo>
                <a:lnTo>
                  <a:pt x="18" y="1"/>
                </a:lnTo>
                <a:lnTo>
                  <a:pt x="15" y="1"/>
                </a:lnTo>
                <a:lnTo>
                  <a:pt x="14" y="0"/>
                </a:lnTo>
                <a:lnTo>
                  <a:pt x="13" y="1"/>
                </a:lnTo>
                <a:lnTo>
                  <a:pt x="11" y="1"/>
                </a:lnTo>
                <a:lnTo>
                  <a:pt x="9" y="1"/>
                </a:lnTo>
                <a:lnTo>
                  <a:pt x="8" y="2"/>
                </a:lnTo>
                <a:lnTo>
                  <a:pt x="6" y="3"/>
                </a:lnTo>
                <a:lnTo>
                  <a:pt x="4" y="5"/>
                </a:lnTo>
                <a:lnTo>
                  <a:pt x="3" y="7"/>
                </a:lnTo>
                <a:lnTo>
                  <a:pt x="0" y="14"/>
                </a:lnTo>
                <a:lnTo>
                  <a:pt x="0" y="25"/>
                </a:lnTo>
                <a:lnTo>
                  <a:pt x="29" y="25"/>
                </a:lnTo>
                <a:lnTo>
                  <a:pt x="29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54" name="Freeform 798"/>
          <p:cNvSpPr>
            <a:spLocks/>
          </p:cNvSpPr>
          <p:nvPr/>
        </p:nvSpPr>
        <p:spPr bwMode="auto">
          <a:xfrm>
            <a:off x="4456113" y="2957513"/>
            <a:ext cx="50800" cy="39687"/>
          </a:xfrm>
          <a:custGeom>
            <a:avLst/>
            <a:gdLst>
              <a:gd name="T0" fmla="*/ 14 w 37"/>
              <a:gd name="T1" fmla="*/ 0 h 26"/>
              <a:gd name="T2" fmla="*/ 7 w 37"/>
              <a:gd name="T3" fmla="*/ 2 h 26"/>
              <a:gd name="T4" fmla="*/ 5 w 37"/>
              <a:gd name="T5" fmla="*/ 2 h 26"/>
              <a:gd name="T6" fmla="*/ 2 w 37"/>
              <a:gd name="T7" fmla="*/ 5 h 26"/>
              <a:gd name="T8" fmla="*/ 2 w 37"/>
              <a:gd name="T9" fmla="*/ 6 h 26"/>
              <a:gd name="T10" fmla="*/ 1 w 37"/>
              <a:gd name="T11" fmla="*/ 8 h 26"/>
              <a:gd name="T12" fmla="*/ 0 w 37"/>
              <a:gd name="T13" fmla="*/ 9 h 26"/>
              <a:gd name="T14" fmla="*/ 0 w 37"/>
              <a:gd name="T15" fmla="*/ 10 h 26"/>
              <a:gd name="T16" fmla="*/ 0 w 37"/>
              <a:gd name="T17" fmla="*/ 13 h 26"/>
              <a:gd name="T18" fmla="*/ 0 w 37"/>
              <a:gd name="T19" fmla="*/ 14 h 26"/>
              <a:gd name="T20" fmla="*/ 0 w 37"/>
              <a:gd name="T21" fmla="*/ 16 h 26"/>
              <a:gd name="T22" fmla="*/ 1 w 37"/>
              <a:gd name="T23" fmla="*/ 16 h 26"/>
              <a:gd name="T24" fmla="*/ 2 w 37"/>
              <a:gd name="T25" fmla="*/ 18 h 26"/>
              <a:gd name="T26" fmla="*/ 2 w 37"/>
              <a:gd name="T27" fmla="*/ 19 h 26"/>
              <a:gd name="T28" fmla="*/ 5 w 37"/>
              <a:gd name="T29" fmla="*/ 22 h 26"/>
              <a:gd name="T30" fmla="*/ 7 w 37"/>
              <a:gd name="T31" fmla="*/ 23 h 26"/>
              <a:gd name="T32" fmla="*/ 14 w 37"/>
              <a:gd name="T33" fmla="*/ 25 h 26"/>
              <a:gd name="T34" fmla="*/ 36 w 37"/>
              <a:gd name="T35" fmla="*/ 25 h 26"/>
              <a:gd name="T36" fmla="*/ 36 w 37"/>
              <a:gd name="T37" fmla="*/ 0 h 26"/>
              <a:gd name="T38" fmla="*/ 14 w 37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6">
                <a:moveTo>
                  <a:pt x="14" y="0"/>
                </a:moveTo>
                <a:lnTo>
                  <a:pt x="7" y="2"/>
                </a:lnTo>
                <a:lnTo>
                  <a:pt x="5" y="2"/>
                </a:lnTo>
                <a:lnTo>
                  <a:pt x="2" y="5"/>
                </a:lnTo>
                <a:lnTo>
                  <a:pt x="2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6"/>
                </a:lnTo>
                <a:lnTo>
                  <a:pt x="2" y="18"/>
                </a:lnTo>
                <a:lnTo>
                  <a:pt x="2" y="19"/>
                </a:lnTo>
                <a:lnTo>
                  <a:pt x="5" y="22"/>
                </a:lnTo>
                <a:lnTo>
                  <a:pt x="7" y="23"/>
                </a:lnTo>
                <a:lnTo>
                  <a:pt x="14" y="25"/>
                </a:lnTo>
                <a:lnTo>
                  <a:pt x="36" y="25"/>
                </a:lnTo>
                <a:lnTo>
                  <a:pt x="36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55" name="Freeform 799"/>
          <p:cNvSpPr>
            <a:spLocks/>
          </p:cNvSpPr>
          <p:nvPr/>
        </p:nvSpPr>
        <p:spPr bwMode="auto">
          <a:xfrm>
            <a:off x="4486275" y="2957513"/>
            <a:ext cx="42863" cy="38100"/>
          </a:xfrm>
          <a:custGeom>
            <a:avLst/>
            <a:gdLst>
              <a:gd name="T0" fmla="*/ 31 w 32"/>
              <a:gd name="T1" fmla="*/ 13 h 25"/>
              <a:gd name="T2" fmla="*/ 28 w 32"/>
              <a:gd name="T3" fmla="*/ 7 h 25"/>
              <a:gd name="T4" fmla="*/ 27 w 32"/>
              <a:gd name="T5" fmla="*/ 5 h 25"/>
              <a:gd name="T6" fmla="*/ 24 w 32"/>
              <a:gd name="T7" fmla="*/ 2 h 25"/>
              <a:gd name="T8" fmla="*/ 23 w 32"/>
              <a:gd name="T9" fmla="*/ 2 h 25"/>
              <a:gd name="T10" fmla="*/ 20 w 32"/>
              <a:gd name="T11" fmla="*/ 1 h 25"/>
              <a:gd name="T12" fmla="*/ 19 w 32"/>
              <a:gd name="T13" fmla="*/ 0 h 25"/>
              <a:gd name="T14" fmla="*/ 16 w 32"/>
              <a:gd name="T15" fmla="*/ 0 h 25"/>
              <a:gd name="T16" fmla="*/ 15 w 32"/>
              <a:gd name="T17" fmla="*/ 0 h 25"/>
              <a:gd name="T18" fmla="*/ 13 w 32"/>
              <a:gd name="T19" fmla="*/ 0 h 25"/>
              <a:gd name="T20" fmla="*/ 12 w 32"/>
              <a:gd name="T21" fmla="*/ 0 h 25"/>
              <a:gd name="T22" fmla="*/ 9 w 32"/>
              <a:gd name="T23" fmla="*/ 1 h 25"/>
              <a:gd name="T24" fmla="*/ 8 w 32"/>
              <a:gd name="T25" fmla="*/ 2 h 25"/>
              <a:gd name="T26" fmla="*/ 7 w 32"/>
              <a:gd name="T27" fmla="*/ 2 h 25"/>
              <a:gd name="T28" fmla="*/ 4 w 32"/>
              <a:gd name="T29" fmla="*/ 5 h 25"/>
              <a:gd name="T30" fmla="*/ 3 w 32"/>
              <a:gd name="T31" fmla="*/ 7 h 25"/>
              <a:gd name="T32" fmla="*/ 0 w 32"/>
              <a:gd name="T33" fmla="*/ 13 h 25"/>
              <a:gd name="T34" fmla="*/ 0 w 32"/>
              <a:gd name="T35" fmla="*/ 24 h 25"/>
              <a:gd name="T36" fmla="*/ 31 w 32"/>
              <a:gd name="T37" fmla="*/ 24 h 25"/>
              <a:gd name="T38" fmla="*/ 31 w 32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2" h="25">
                <a:moveTo>
                  <a:pt x="31" y="13"/>
                </a:moveTo>
                <a:lnTo>
                  <a:pt x="28" y="7"/>
                </a:lnTo>
                <a:lnTo>
                  <a:pt x="27" y="5"/>
                </a:lnTo>
                <a:lnTo>
                  <a:pt x="24" y="2"/>
                </a:lnTo>
                <a:lnTo>
                  <a:pt x="23" y="2"/>
                </a:lnTo>
                <a:lnTo>
                  <a:pt x="20" y="1"/>
                </a:ln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3" y="0"/>
                </a:lnTo>
                <a:lnTo>
                  <a:pt x="12" y="0"/>
                </a:lnTo>
                <a:lnTo>
                  <a:pt x="9" y="1"/>
                </a:lnTo>
                <a:lnTo>
                  <a:pt x="8" y="2"/>
                </a:lnTo>
                <a:lnTo>
                  <a:pt x="7" y="2"/>
                </a:lnTo>
                <a:lnTo>
                  <a:pt x="4" y="5"/>
                </a:lnTo>
                <a:lnTo>
                  <a:pt x="3" y="7"/>
                </a:lnTo>
                <a:lnTo>
                  <a:pt x="0" y="13"/>
                </a:lnTo>
                <a:lnTo>
                  <a:pt x="0" y="24"/>
                </a:lnTo>
                <a:lnTo>
                  <a:pt x="31" y="24"/>
                </a:lnTo>
                <a:lnTo>
                  <a:pt x="31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56" name="Freeform 800"/>
          <p:cNvSpPr>
            <a:spLocks/>
          </p:cNvSpPr>
          <p:nvPr/>
        </p:nvSpPr>
        <p:spPr bwMode="auto">
          <a:xfrm>
            <a:off x="4486275" y="2974975"/>
            <a:ext cx="53975" cy="39688"/>
          </a:xfrm>
          <a:custGeom>
            <a:avLst/>
            <a:gdLst>
              <a:gd name="T0" fmla="*/ 14 w 40"/>
              <a:gd name="T1" fmla="*/ 0 h 26"/>
              <a:gd name="T2" fmla="*/ 8 w 40"/>
              <a:gd name="T3" fmla="*/ 2 h 26"/>
              <a:gd name="T4" fmla="*/ 5 w 40"/>
              <a:gd name="T5" fmla="*/ 3 h 26"/>
              <a:gd name="T6" fmla="*/ 3 w 40"/>
              <a:gd name="T7" fmla="*/ 5 h 26"/>
              <a:gd name="T8" fmla="*/ 3 w 40"/>
              <a:gd name="T9" fmla="*/ 7 h 26"/>
              <a:gd name="T10" fmla="*/ 1 w 40"/>
              <a:gd name="T11" fmla="*/ 8 h 26"/>
              <a:gd name="T12" fmla="*/ 1 w 40"/>
              <a:gd name="T13" fmla="*/ 9 h 26"/>
              <a:gd name="T14" fmla="*/ 0 w 40"/>
              <a:gd name="T15" fmla="*/ 11 h 26"/>
              <a:gd name="T16" fmla="*/ 0 w 40"/>
              <a:gd name="T17" fmla="*/ 13 h 26"/>
              <a:gd name="T18" fmla="*/ 0 w 40"/>
              <a:gd name="T19" fmla="*/ 14 h 26"/>
              <a:gd name="T20" fmla="*/ 1 w 40"/>
              <a:gd name="T21" fmla="*/ 16 h 26"/>
              <a:gd name="T22" fmla="*/ 1 w 40"/>
              <a:gd name="T23" fmla="*/ 17 h 26"/>
              <a:gd name="T24" fmla="*/ 3 w 40"/>
              <a:gd name="T25" fmla="*/ 19 h 26"/>
              <a:gd name="T26" fmla="*/ 3 w 40"/>
              <a:gd name="T27" fmla="*/ 20 h 26"/>
              <a:gd name="T28" fmla="*/ 5 w 40"/>
              <a:gd name="T29" fmla="*/ 22 h 26"/>
              <a:gd name="T30" fmla="*/ 8 w 40"/>
              <a:gd name="T31" fmla="*/ 23 h 26"/>
              <a:gd name="T32" fmla="*/ 14 w 40"/>
              <a:gd name="T33" fmla="*/ 25 h 26"/>
              <a:gd name="T34" fmla="*/ 39 w 40"/>
              <a:gd name="T35" fmla="*/ 25 h 26"/>
              <a:gd name="T36" fmla="*/ 39 w 40"/>
              <a:gd name="T37" fmla="*/ 0 h 26"/>
              <a:gd name="T38" fmla="*/ 14 w 40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8"/>
                </a:lnTo>
                <a:lnTo>
                  <a:pt x="1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39" y="25"/>
                </a:lnTo>
                <a:lnTo>
                  <a:pt x="39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57" name="Freeform 801"/>
          <p:cNvSpPr>
            <a:spLocks/>
          </p:cNvSpPr>
          <p:nvPr/>
        </p:nvSpPr>
        <p:spPr bwMode="auto">
          <a:xfrm>
            <a:off x="4518025" y="2974975"/>
            <a:ext cx="41275" cy="74613"/>
          </a:xfrm>
          <a:custGeom>
            <a:avLst/>
            <a:gdLst>
              <a:gd name="T0" fmla="*/ 29 w 30"/>
              <a:gd name="T1" fmla="*/ 13 h 49"/>
              <a:gd name="T2" fmla="*/ 26 w 30"/>
              <a:gd name="T3" fmla="*/ 7 h 49"/>
              <a:gd name="T4" fmla="*/ 25 w 30"/>
              <a:gd name="T5" fmla="*/ 5 h 49"/>
              <a:gd name="T6" fmla="*/ 23 w 30"/>
              <a:gd name="T7" fmla="*/ 2 h 49"/>
              <a:gd name="T8" fmla="*/ 21 w 30"/>
              <a:gd name="T9" fmla="*/ 2 h 49"/>
              <a:gd name="T10" fmla="*/ 19 w 30"/>
              <a:gd name="T11" fmla="*/ 1 h 49"/>
              <a:gd name="T12" fmla="*/ 19 w 30"/>
              <a:gd name="T13" fmla="*/ 0 h 49"/>
              <a:gd name="T14" fmla="*/ 16 w 30"/>
              <a:gd name="T15" fmla="*/ 0 h 49"/>
              <a:gd name="T16" fmla="*/ 15 w 30"/>
              <a:gd name="T17" fmla="*/ 0 h 49"/>
              <a:gd name="T18" fmla="*/ 13 w 30"/>
              <a:gd name="T19" fmla="*/ 0 h 49"/>
              <a:gd name="T20" fmla="*/ 11 w 30"/>
              <a:gd name="T21" fmla="*/ 0 h 49"/>
              <a:gd name="T22" fmla="*/ 9 w 30"/>
              <a:gd name="T23" fmla="*/ 1 h 49"/>
              <a:gd name="T24" fmla="*/ 8 w 30"/>
              <a:gd name="T25" fmla="*/ 2 h 49"/>
              <a:gd name="T26" fmla="*/ 6 w 30"/>
              <a:gd name="T27" fmla="*/ 2 h 49"/>
              <a:gd name="T28" fmla="*/ 4 w 30"/>
              <a:gd name="T29" fmla="*/ 5 h 49"/>
              <a:gd name="T30" fmla="*/ 3 w 30"/>
              <a:gd name="T31" fmla="*/ 7 h 49"/>
              <a:gd name="T32" fmla="*/ 0 w 30"/>
              <a:gd name="T33" fmla="*/ 13 h 49"/>
              <a:gd name="T34" fmla="*/ 0 w 30"/>
              <a:gd name="T35" fmla="*/ 48 h 49"/>
              <a:gd name="T36" fmla="*/ 29 w 30"/>
              <a:gd name="T37" fmla="*/ 48 h 49"/>
              <a:gd name="T38" fmla="*/ 29 w 30"/>
              <a:gd name="T39" fmla="*/ 13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49">
                <a:moveTo>
                  <a:pt x="29" y="13"/>
                </a:moveTo>
                <a:lnTo>
                  <a:pt x="26" y="7"/>
                </a:lnTo>
                <a:lnTo>
                  <a:pt x="25" y="5"/>
                </a:lnTo>
                <a:lnTo>
                  <a:pt x="23" y="2"/>
                </a:lnTo>
                <a:lnTo>
                  <a:pt x="21" y="2"/>
                </a:lnTo>
                <a:lnTo>
                  <a:pt x="19" y="1"/>
                </a:ln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1"/>
                </a:lnTo>
                <a:lnTo>
                  <a:pt x="8" y="2"/>
                </a:lnTo>
                <a:lnTo>
                  <a:pt x="6" y="2"/>
                </a:lnTo>
                <a:lnTo>
                  <a:pt x="4" y="5"/>
                </a:lnTo>
                <a:lnTo>
                  <a:pt x="3" y="7"/>
                </a:lnTo>
                <a:lnTo>
                  <a:pt x="0" y="13"/>
                </a:lnTo>
                <a:lnTo>
                  <a:pt x="0" y="48"/>
                </a:lnTo>
                <a:lnTo>
                  <a:pt x="29" y="48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58" name="Freeform 802"/>
          <p:cNvSpPr>
            <a:spLocks/>
          </p:cNvSpPr>
          <p:nvPr/>
        </p:nvSpPr>
        <p:spPr bwMode="auto">
          <a:xfrm>
            <a:off x="4518025" y="3025775"/>
            <a:ext cx="53975" cy="44450"/>
          </a:xfrm>
          <a:custGeom>
            <a:avLst/>
            <a:gdLst>
              <a:gd name="T0" fmla="*/ 15 w 39"/>
              <a:gd name="T1" fmla="*/ 0 h 28"/>
              <a:gd name="T2" fmla="*/ 8 w 39"/>
              <a:gd name="T3" fmla="*/ 2 h 28"/>
              <a:gd name="T4" fmla="*/ 6 w 39"/>
              <a:gd name="T5" fmla="*/ 4 h 28"/>
              <a:gd name="T6" fmla="*/ 4 w 39"/>
              <a:gd name="T7" fmla="*/ 6 h 28"/>
              <a:gd name="T8" fmla="*/ 3 w 39"/>
              <a:gd name="T9" fmla="*/ 7 h 28"/>
              <a:gd name="T10" fmla="*/ 3 w 39"/>
              <a:gd name="T11" fmla="*/ 9 h 28"/>
              <a:gd name="T12" fmla="*/ 1 w 39"/>
              <a:gd name="T13" fmla="*/ 11 h 28"/>
              <a:gd name="T14" fmla="*/ 0 w 39"/>
              <a:gd name="T15" fmla="*/ 12 h 28"/>
              <a:gd name="T16" fmla="*/ 0 w 39"/>
              <a:gd name="T17" fmla="*/ 14 h 28"/>
              <a:gd name="T18" fmla="*/ 0 w 39"/>
              <a:gd name="T19" fmla="*/ 15 h 28"/>
              <a:gd name="T20" fmla="*/ 1 w 39"/>
              <a:gd name="T21" fmla="*/ 18 h 28"/>
              <a:gd name="T22" fmla="*/ 3 w 39"/>
              <a:gd name="T23" fmla="*/ 19 h 28"/>
              <a:gd name="T24" fmla="*/ 3 w 39"/>
              <a:gd name="T25" fmla="*/ 20 h 28"/>
              <a:gd name="T26" fmla="*/ 4 w 39"/>
              <a:gd name="T27" fmla="*/ 21 h 28"/>
              <a:gd name="T28" fmla="*/ 6 w 39"/>
              <a:gd name="T29" fmla="*/ 23 h 28"/>
              <a:gd name="T30" fmla="*/ 8 w 39"/>
              <a:gd name="T31" fmla="*/ 25 h 28"/>
              <a:gd name="T32" fmla="*/ 15 w 39"/>
              <a:gd name="T33" fmla="*/ 27 h 28"/>
              <a:gd name="T34" fmla="*/ 38 w 39"/>
              <a:gd name="T35" fmla="*/ 27 h 28"/>
              <a:gd name="T36" fmla="*/ 38 w 39"/>
              <a:gd name="T37" fmla="*/ 0 h 28"/>
              <a:gd name="T38" fmla="*/ 15 w 39"/>
              <a:gd name="T3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8">
                <a:moveTo>
                  <a:pt x="15" y="0"/>
                </a:moveTo>
                <a:lnTo>
                  <a:pt x="8" y="2"/>
                </a:lnTo>
                <a:lnTo>
                  <a:pt x="6" y="4"/>
                </a:lnTo>
                <a:lnTo>
                  <a:pt x="4" y="6"/>
                </a:lnTo>
                <a:lnTo>
                  <a:pt x="3" y="7"/>
                </a:lnTo>
                <a:lnTo>
                  <a:pt x="3" y="9"/>
                </a:lnTo>
                <a:lnTo>
                  <a:pt x="1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4" y="21"/>
                </a:lnTo>
                <a:lnTo>
                  <a:pt x="6" y="23"/>
                </a:lnTo>
                <a:lnTo>
                  <a:pt x="8" y="25"/>
                </a:lnTo>
                <a:lnTo>
                  <a:pt x="15" y="27"/>
                </a:lnTo>
                <a:lnTo>
                  <a:pt x="38" y="27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59" name="Freeform 803"/>
          <p:cNvSpPr>
            <a:spLocks/>
          </p:cNvSpPr>
          <p:nvPr/>
        </p:nvSpPr>
        <p:spPr bwMode="auto">
          <a:xfrm>
            <a:off x="4551363" y="3025775"/>
            <a:ext cx="39687" cy="41275"/>
          </a:xfrm>
          <a:custGeom>
            <a:avLst/>
            <a:gdLst>
              <a:gd name="T0" fmla="*/ 28 w 29"/>
              <a:gd name="T1" fmla="*/ 14 h 26"/>
              <a:gd name="T2" fmla="*/ 25 w 29"/>
              <a:gd name="T3" fmla="*/ 7 h 26"/>
              <a:gd name="T4" fmla="*/ 24 w 29"/>
              <a:gd name="T5" fmla="*/ 6 h 26"/>
              <a:gd name="T6" fmla="*/ 22 w 29"/>
              <a:gd name="T7" fmla="*/ 3 h 26"/>
              <a:gd name="T8" fmla="*/ 20 w 29"/>
              <a:gd name="T9" fmla="*/ 2 h 26"/>
              <a:gd name="T10" fmla="*/ 18 w 29"/>
              <a:gd name="T11" fmla="*/ 2 h 26"/>
              <a:gd name="T12" fmla="*/ 17 w 29"/>
              <a:gd name="T13" fmla="*/ 1 h 26"/>
              <a:gd name="T14" fmla="*/ 15 w 29"/>
              <a:gd name="T15" fmla="*/ 0 h 26"/>
              <a:gd name="T16" fmla="*/ 14 w 29"/>
              <a:gd name="T17" fmla="*/ 0 h 26"/>
              <a:gd name="T18" fmla="*/ 11 w 29"/>
              <a:gd name="T19" fmla="*/ 0 h 26"/>
              <a:gd name="T20" fmla="*/ 10 w 29"/>
              <a:gd name="T21" fmla="*/ 1 h 26"/>
              <a:gd name="T22" fmla="*/ 8 w 29"/>
              <a:gd name="T23" fmla="*/ 2 h 26"/>
              <a:gd name="T24" fmla="*/ 6 w 29"/>
              <a:gd name="T25" fmla="*/ 2 h 26"/>
              <a:gd name="T26" fmla="*/ 5 w 29"/>
              <a:gd name="T27" fmla="*/ 3 h 26"/>
              <a:gd name="T28" fmla="*/ 3 w 29"/>
              <a:gd name="T29" fmla="*/ 6 h 26"/>
              <a:gd name="T30" fmla="*/ 1 w 29"/>
              <a:gd name="T31" fmla="*/ 7 h 26"/>
              <a:gd name="T32" fmla="*/ 0 w 29"/>
              <a:gd name="T33" fmla="*/ 14 h 26"/>
              <a:gd name="T34" fmla="*/ 0 w 29"/>
              <a:gd name="T35" fmla="*/ 25 h 26"/>
              <a:gd name="T36" fmla="*/ 28 w 29"/>
              <a:gd name="T37" fmla="*/ 25 h 26"/>
              <a:gd name="T38" fmla="*/ 28 w 29"/>
              <a:gd name="T39" fmla="*/ 1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6">
                <a:moveTo>
                  <a:pt x="28" y="14"/>
                </a:moveTo>
                <a:lnTo>
                  <a:pt x="25" y="7"/>
                </a:lnTo>
                <a:lnTo>
                  <a:pt x="24" y="6"/>
                </a:lnTo>
                <a:lnTo>
                  <a:pt x="22" y="3"/>
                </a:lnTo>
                <a:lnTo>
                  <a:pt x="20" y="2"/>
                </a:lnTo>
                <a:lnTo>
                  <a:pt x="18" y="2"/>
                </a:lnTo>
                <a:lnTo>
                  <a:pt x="17" y="1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8" y="2"/>
                </a:lnTo>
                <a:lnTo>
                  <a:pt x="6" y="2"/>
                </a:lnTo>
                <a:lnTo>
                  <a:pt x="5" y="3"/>
                </a:lnTo>
                <a:lnTo>
                  <a:pt x="3" y="6"/>
                </a:lnTo>
                <a:lnTo>
                  <a:pt x="1" y="7"/>
                </a:lnTo>
                <a:lnTo>
                  <a:pt x="0" y="14"/>
                </a:lnTo>
                <a:lnTo>
                  <a:pt x="0" y="25"/>
                </a:lnTo>
                <a:lnTo>
                  <a:pt x="28" y="25"/>
                </a:lnTo>
                <a:lnTo>
                  <a:pt x="28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60" name="Freeform 804"/>
          <p:cNvSpPr>
            <a:spLocks/>
          </p:cNvSpPr>
          <p:nvPr/>
        </p:nvSpPr>
        <p:spPr bwMode="auto">
          <a:xfrm>
            <a:off x="4551363" y="3046413"/>
            <a:ext cx="115887" cy="41275"/>
          </a:xfrm>
          <a:custGeom>
            <a:avLst/>
            <a:gdLst>
              <a:gd name="T0" fmla="*/ 14 w 84"/>
              <a:gd name="T1" fmla="*/ 0 h 27"/>
              <a:gd name="T2" fmla="*/ 6 w 84"/>
              <a:gd name="T3" fmla="*/ 1 h 27"/>
              <a:gd name="T4" fmla="*/ 5 w 84"/>
              <a:gd name="T5" fmla="*/ 2 h 27"/>
              <a:gd name="T6" fmla="*/ 3 w 84"/>
              <a:gd name="T7" fmla="*/ 5 h 27"/>
              <a:gd name="T8" fmla="*/ 1 w 84"/>
              <a:gd name="T9" fmla="*/ 6 h 27"/>
              <a:gd name="T10" fmla="*/ 0 w 84"/>
              <a:gd name="T11" fmla="*/ 8 h 27"/>
              <a:gd name="T12" fmla="*/ 0 w 84"/>
              <a:gd name="T13" fmla="*/ 9 h 27"/>
              <a:gd name="T14" fmla="*/ 0 w 84"/>
              <a:gd name="T15" fmla="*/ 12 h 27"/>
              <a:gd name="T16" fmla="*/ 0 w 84"/>
              <a:gd name="T17" fmla="*/ 13 h 27"/>
              <a:gd name="T18" fmla="*/ 0 w 84"/>
              <a:gd name="T19" fmla="*/ 14 h 27"/>
              <a:gd name="T20" fmla="*/ 0 w 84"/>
              <a:gd name="T21" fmla="*/ 17 h 27"/>
              <a:gd name="T22" fmla="*/ 0 w 84"/>
              <a:gd name="T23" fmla="*/ 18 h 27"/>
              <a:gd name="T24" fmla="*/ 1 w 84"/>
              <a:gd name="T25" fmla="*/ 20 h 27"/>
              <a:gd name="T26" fmla="*/ 3 w 84"/>
              <a:gd name="T27" fmla="*/ 21 h 27"/>
              <a:gd name="T28" fmla="*/ 5 w 84"/>
              <a:gd name="T29" fmla="*/ 24 h 27"/>
              <a:gd name="T30" fmla="*/ 6 w 84"/>
              <a:gd name="T31" fmla="*/ 24 h 27"/>
              <a:gd name="T32" fmla="*/ 14 w 84"/>
              <a:gd name="T33" fmla="*/ 26 h 27"/>
              <a:gd name="T34" fmla="*/ 83 w 84"/>
              <a:gd name="T35" fmla="*/ 26 h 27"/>
              <a:gd name="T36" fmla="*/ 83 w 84"/>
              <a:gd name="T37" fmla="*/ 0 h 27"/>
              <a:gd name="T38" fmla="*/ 14 w 84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4" h="27">
                <a:moveTo>
                  <a:pt x="14" y="0"/>
                </a:moveTo>
                <a:lnTo>
                  <a:pt x="6" y="1"/>
                </a:lnTo>
                <a:lnTo>
                  <a:pt x="5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7"/>
                </a:lnTo>
                <a:lnTo>
                  <a:pt x="0" y="18"/>
                </a:lnTo>
                <a:lnTo>
                  <a:pt x="1" y="20"/>
                </a:lnTo>
                <a:lnTo>
                  <a:pt x="3" y="21"/>
                </a:lnTo>
                <a:lnTo>
                  <a:pt x="5" y="24"/>
                </a:lnTo>
                <a:lnTo>
                  <a:pt x="6" y="24"/>
                </a:lnTo>
                <a:lnTo>
                  <a:pt x="14" y="26"/>
                </a:lnTo>
                <a:lnTo>
                  <a:pt x="83" y="26"/>
                </a:lnTo>
                <a:lnTo>
                  <a:pt x="83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61" name="Freeform 805"/>
          <p:cNvSpPr>
            <a:spLocks/>
          </p:cNvSpPr>
          <p:nvPr/>
        </p:nvSpPr>
        <p:spPr bwMode="auto">
          <a:xfrm>
            <a:off x="4645025" y="3046413"/>
            <a:ext cx="41275" cy="38100"/>
          </a:xfrm>
          <a:custGeom>
            <a:avLst/>
            <a:gdLst>
              <a:gd name="T0" fmla="*/ 29 w 30"/>
              <a:gd name="T1" fmla="*/ 13 h 25"/>
              <a:gd name="T2" fmla="*/ 28 w 30"/>
              <a:gd name="T3" fmla="*/ 6 h 25"/>
              <a:gd name="T4" fmla="*/ 25 w 30"/>
              <a:gd name="T5" fmla="*/ 5 h 25"/>
              <a:gd name="T6" fmla="*/ 24 w 30"/>
              <a:gd name="T7" fmla="*/ 2 h 25"/>
              <a:gd name="T8" fmla="*/ 21 w 30"/>
              <a:gd name="T9" fmla="*/ 2 h 25"/>
              <a:gd name="T10" fmla="*/ 20 w 30"/>
              <a:gd name="T11" fmla="*/ 1 h 25"/>
              <a:gd name="T12" fmla="*/ 18 w 30"/>
              <a:gd name="T13" fmla="*/ 0 h 25"/>
              <a:gd name="T14" fmla="*/ 16 w 30"/>
              <a:gd name="T15" fmla="*/ 0 h 25"/>
              <a:gd name="T16" fmla="*/ 15 w 30"/>
              <a:gd name="T17" fmla="*/ 0 h 25"/>
              <a:gd name="T18" fmla="*/ 12 w 30"/>
              <a:gd name="T19" fmla="*/ 0 h 25"/>
              <a:gd name="T20" fmla="*/ 11 w 30"/>
              <a:gd name="T21" fmla="*/ 0 h 25"/>
              <a:gd name="T22" fmla="*/ 8 w 30"/>
              <a:gd name="T23" fmla="*/ 1 h 25"/>
              <a:gd name="T24" fmla="*/ 7 w 30"/>
              <a:gd name="T25" fmla="*/ 2 h 25"/>
              <a:gd name="T26" fmla="*/ 5 w 30"/>
              <a:gd name="T27" fmla="*/ 2 h 25"/>
              <a:gd name="T28" fmla="*/ 4 w 30"/>
              <a:gd name="T29" fmla="*/ 5 h 25"/>
              <a:gd name="T30" fmla="*/ 1 w 30"/>
              <a:gd name="T31" fmla="*/ 6 h 25"/>
              <a:gd name="T32" fmla="*/ 0 w 30"/>
              <a:gd name="T33" fmla="*/ 13 h 25"/>
              <a:gd name="T34" fmla="*/ 0 w 30"/>
              <a:gd name="T35" fmla="*/ 24 h 25"/>
              <a:gd name="T36" fmla="*/ 29 w 30"/>
              <a:gd name="T37" fmla="*/ 24 h 25"/>
              <a:gd name="T38" fmla="*/ 29 w 30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5">
                <a:moveTo>
                  <a:pt x="29" y="13"/>
                </a:moveTo>
                <a:lnTo>
                  <a:pt x="28" y="6"/>
                </a:lnTo>
                <a:lnTo>
                  <a:pt x="25" y="5"/>
                </a:lnTo>
                <a:lnTo>
                  <a:pt x="24" y="2"/>
                </a:lnTo>
                <a:lnTo>
                  <a:pt x="21" y="2"/>
                </a:lnTo>
                <a:lnTo>
                  <a:pt x="20" y="1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8" y="1"/>
                </a:lnTo>
                <a:lnTo>
                  <a:pt x="7" y="2"/>
                </a:lnTo>
                <a:lnTo>
                  <a:pt x="5" y="2"/>
                </a:lnTo>
                <a:lnTo>
                  <a:pt x="4" y="5"/>
                </a:lnTo>
                <a:lnTo>
                  <a:pt x="1" y="6"/>
                </a:lnTo>
                <a:lnTo>
                  <a:pt x="0" y="13"/>
                </a:lnTo>
                <a:lnTo>
                  <a:pt x="0" y="24"/>
                </a:lnTo>
                <a:lnTo>
                  <a:pt x="29" y="24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62" name="Freeform 806"/>
          <p:cNvSpPr>
            <a:spLocks/>
          </p:cNvSpPr>
          <p:nvPr/>
        </p:nvSpPr>
        <p:spPr bwMode="auto">
          <a:xfrm>
            <a:off x="4645025" y="3063875"/>
            <a:ext cx="84138" cy="42863"/>
          </a:xfrm>
          <a:custGeom>
            <a:avLst/>
            <a:gdLst>
              <a:gd name="T0" fmla="*/ 14 w 61"/>
              <a:gd name="T1" fmla="*/ 0 h 28"/>
              <a:gd name="T2" fmla="*/ 8 w 61"/>
              <a:gd name="T3" fmla="*/ 2 h 28"/>
              <a:gd name="T4" fmla="*/ 5 w 61"/>
              <a:gd name="T5" fmla="*/ 4 h 28"/>
              <a:gd name="T6" fmla="*/ 3 w 61"/>
              <a:gd name="T7" fmla="*/ 5 h 28"/>
              <a:gd name="T8" fmla="*/ 1 w 61"/>
              <a:gd name="T9" fmla="*/ 6 h 28"/>
              <a:gd name="T10" fmla="*/ 1 w 61"/>
              <a:gd name="T11" fmla="*/ 8 h 28"/>
              <a:gd name="T12" fmla="*/ 0 w 61"/>
              <a:gd name="T13" fmla="*/ 9 h 28"/>
              <a:gd name="T14" fmla="*/ 0 w 61"/>
              <a:gd name="T15" fmla="*/ 12 h 28"/>
              <a:gd name="T16" fmla="*/ 0 w 61"/>
              <a:gd name="T17" fmla="*/ 13 h 28"/>
              <a:gd name="T18" fmla="*/ 0 w 61"/>
              <a:gd name="T19" fmla="*/ 14 h 28"/>
              <a:gd name="T20" fmla="*/ 0 w 61"/>
              <a:gd name="T21" fmla="*/ 16 h 28"/>
              <a:gd name="T22" fmla="*/ 1 w 61"/>
              <a:gd name="T23" fmla="*/ 18 h 28"/>
              <a:gd name="T24" fmla="*/ 1 w 61"/>
              <a:gd name="T25" fmla="*/ 20 h 28"/>
              <a:gd name="T26" fmla="*/ 3 w 61"/>
              <a:gd name="T27" fmla="*/ 21 h 28"/>
              <a:gd name="T28" fmla="*/ 5 w 61"/>
              <a:gd name="T29" fmla="*/ 23 h 28"/>
              <a:gd name="T30" fmla="*/ 8 w 61"/>
              <a:gd name="T31" fmla="*/ 25 h 28"/>
              <a:gd name="T32" fmla="*/ 14 w 61"/>
              <a:gd name="T33" fmla="*/ 27 h 28"/>
              <a:gd name="T34" fmla="*/ 60 w 61"/>
              <a:gd name="T35" fmla="*/ 27 h 28"/>
              <a:gd name="T36" fmla="*/ 60 w 61"/>
              <a:gd name="T37" fmla="*/ 0 h 28"/>
              <a:gd name="T38" fmla="*/ 14 w 61"/>
              <a:gd name="T3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1" h="28">
                <a:moveTo>
                  <a:pt x="14" y="0"/>
                </a:moveTo>
                <a:lnTo>
                  <a:pt x="8" y="2"/>
                </a:lnTo>
                <a:lnTo>
                  <a:pt x="5" y="4"/>
                </a:lnTo>
                <a:lnTo>
                  <a:pt x="3" y="5"/>
                </a:lnTo>
                <a:lnTo>
                  <a:pt x="1" y="6"/>
                </a:lnTo>
                <a:lnTo>
                  <a:pt x="1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8"/>
                </a:lnTo>
                <a:lnTo>
                  <a:pt x="1" y="20"/>
                </a:lnTo>
                <a:lnTo>
                  <a:pt x="3" y="21"/>
                </a:lnTo>
                <a:lnTo>
                  <a:pt x="5" y="23"/>
                </a:lnTo>
                <a:lnTo>
                  <a:pt x="8" y="25"/>
                </a:lnTo>
                <a:lnTo>
                  <a:pt x="14" y="27"/>
                </a:lnTo>
                <a:lnTo>
                  <a:pt x="60" y="27"/>
                </a:lnTo>
                <a:lnTo>
                  <a:pt x="60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63" name="Freeform 807"/>
          <p:cNvSpPr>
            <a:spLocks/>
          </p:cNvSpPr>
          <p:nvPr/>
        </p:nvSpPr>
        <p:spPr bwMode="auto">
          <a:xfrm>
            <a:off x="4708525" y="3063875"/>
            <a:ext cx="39688" cy="36513"/>
          </a:xfrm>
          <a:custGeom>
            <a:avLst/>
            <a:gdLst>
              <a:gd name="T0" fmla="*/ 28 w 29"/>
              <a:gd name="T1" fmla="*/ 12 h 24"/>
              <a:gd name="T2" fmla="*/ 27 w 29"/>
              <a:gd name="T3" fmla="*/ 7 h 24"/>
              <a:gd name="T4" fmla="*/ 24 w 29"/>
              <a:gd name="T5" fmla="*/ 4 h 24"/>
              <a:gd name="T6" fmla="*/ 23 w 29"/>
              <a:gd name="T7" fmla="*/ 2 h 24"/>
              <a:gd name="T8" fmla="*/ 20 w 29"/>
              <a:gd name="T9" fmla="*/ 2 h 24"/>
              <a:gd name="T10" fmla="*/ 19 w 29"/>
              <a:gd name="T11" fmla="*/ 1 h 24"/>
              <a:gd name="T12" fmla="*/ 18 w 29"/>
              <a:gd name="T13" fmla="*/ 0 h 24"/>
              <a:gd name="T14" fmla="*/ 15 w 29"/>
              <a:gd name="T15" fmla="*/ 0 h 24"/>
              <a:gd name="T16" fmla="*/ 14 w 29"/>
              <a:gd name="T17" fmla="*/ 0 h 24"/>
              <a:gd name="T18" fmla="*/ 11 w 29"/>
              <a:gd name="T19" fmla="*/ 0 h 24"/>
              <a:gd name="T20" fmla="*/ 9 w 29"/>
              <a:gd name="T21" fmla="*/ 1 h 24"/>
              <a:gd name="T22" fmla="*/ 8 w 29"/>
              <a:gd name="T23" fmla="*/ 2 h 24"/>
              <a:gd name="T24" fmla="*/ 5 w 29"/>
              <a:gd name="T25" fmla="*/ 2 h 24"/>
              <a:gd name="T26" fmla="*/ 4 w 29"/>
              <a:gd name="T27" fmla="*/ 4 h 24"/>
              <a:gd name="T28" fmla="*/ 1 w 29"/>
              <a:gd name="T29" fmla="*/ 7 h 24"/>
              <a:gd name="T30" fmla="*/ 0 w 29"/>
              <a:gd name="T31" fmla="*/ 12 h 24"/>
              <a:gd name="T32" fmla="*/ 0 w 29"/>
              <a:gd name="T33" fmla="*/ 23 h 24"/>
              <a:gd name="T34" fmla="*/ 28 w 29"/>
              <a:gd name="T35" fmla="*/ 23 h 24"/>
              <a:gd name="T36" fmla="*/ 28 w 29"/>
              <a:gd name="T3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" h="24">
                <a:moveTo>
                  <a:pt x="28" y="12"/>
                </a:moveTo>
                <a:lnTo>
                  <a:pt x="27" y="7"/>
                </a:lnTo>
                <a:lnTo>
                  <a:pt x="24" y="4"/>
                </a:lnTo>
                <a:lnTo>
                  <a:pt x="23" y="2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9" y="1"/>
                </a:lnTo>
                <a:lnTo>
                  <a:pt x="8" y="2"/>
                </a:lnTo>
                <a:lnTo>
                  <a:pt x="5" y="2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0" y="23"/>
                </a:lnTo>
                <a:lnTo>
                  <a:pt x="28" y="23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64" name="Freeform 808"/>
          <p:cNvSpPr>
            <a:spLocks/>
          </p:cNvSpPr>
          <p:nvPr/>
        </p:nvSpPr>
        <p:spPr bwMode="auto">
          <a:xfrm>
            <a:off x="4708525" y="3081338"/>
            <a:ext cx="52388" cy="41275"/>
          </a:xfrm>
          <a:custGeom>
            <a:avLst/>
            <a:gdLst>
              <a:gd name="T0" fmla="*/ 14 w 38"/>
              <a:gd name="T1" fmla="*/ 0 h 27"/>
              <a:gd name="T2" fmla="*/ 8 w 38"/>
              <a:gd name="T3" fmla="*/ 2 h 27"/>
              <a:gd name="T4" fmla="*/ 4 w 38"/>
              <a:gd name="T5" fmla="*/ 3 h 27"/>
              <a:gd name="T6" fmla="*/ 3 w 38"/>
              <a:gd name="T7" fmla="*/ 6 h 27"/>
              <a:gd name="T8" fmla="*/ 1 w 38"/>
              <a:gd name="T9" fmla="*/ 7 h 27"/>
              <a:gd name="T10" fmla="*/ 1 w 38"/>
              <a:gd name="T11" fmla="*/ 9 h 27"/>
              <a:gd name="T12" fmla="*/ 0 w 38"/>
              <a:gd name="T13" fmla="*/ 11 h 27"/>
              <a:gd name="T14" fmla="*/ 0 w 38"/>
              <a:gd name="T15" fmla="*/ 12 h 27"/>
              <a:gd name="T16" fmla="*/ 0 w 38"/>
              <a:gd name="T17" fmla="*/ 15 h 27"/>
              <a:gd name="T18" fmla="*/ 1 w 38"/>
              <a:gd name="T19" fmla="*/ 16 h 27"/>
              <a:gd name="T20" fmla="*/ 1 w 38"/>
              <a:gd name="T21" fmla="*/ 17 h 27"/>
              <a:gd name="T22" fmla="*/ 1 w 38"/>
              <a:gd name="T23" fmla="*/ 19 h 27"/>
              <a:gd name="T24" fmla="*/ 3 w 38"/>
              <a:gd name="T25" fmla="*/ 20 h 27"/>
              <a:gd name="T26" fmla="*/ 4 w 38"/>
              <a:gd name="T27" fmla="*/ 23 h 27"/>
              <a:gd name="T28" fmla="*/ 8 w 38"/>
              <a:gd name="T29" fmla="*/ 24 h 27"/>
              <a:gd name="T30" fmla="*/ 14 w 38"/>
              <a:gd name="T31" fmla="*/ 26 h 27"/>
              <a:gd name="T32" fmla="*/ 37 w 38"/>
              <a:gd name="T33" fmla="*/ 26 h 27"/>
              <a:gd name="T34" fmla="*/ 37 w 38"/>
              <a:gd name="T35" fmla="*/ 0 h 27"/>
              <a:gd name="T36" fmla="*/ 14 w 38"/>
              <a:gd name="T3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8" h="27">
                <a:moveTo>
                  <a:pt x="14" y="0"/>
                </a:moveTo>
                <a:lnTo>
                  <a:pt x="8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0" y="11"/>
                </a:lnTo>
                <a:lnTo>
                  <a:pt x="0" y="12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1" y="19"/>
                </a:lnTo>
                <a:lnTo>
                  <a:pt x="3" y="20"/>
                </a:lnTo>
                <a:lnTo>
                  <a:pt x="4" y="23"/>
                </a:lnTo>
                <a:lnTo>
                  <a:pt x="8" y="24"/>
                </a:lnTo>
                <a:lnTo>
                  <a:pt x="14" y="26"/>
                </a:lnTo>
                <a:lnTo>
                  <a:pt x="37" y="26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65" name="Freeform 809"/>
          <p:cNvSpPr>
            <a:spLocks/>
          </p:cNvSpPr>
          <p:nvPr/>
        </p:nvSpPr>
        <p:spPr bwMode="auto">
          <a:xfrm>
            <a:off x="4740275" y="3081338"/>
            <a:ext cx="41275" cy="38100"/>
          </a:xfrm>
          <a:custGeom>
            <a:avLst/>
            <a:gdLst>
              <a:gd name="T0" fmla="*/ 29 w 30"/>
              <a:gd name="T1" fmla="*/ 12 h 24"/>
              <a:gd name="T2" fmla="*/ 28 w 30"/>
              <a:gd name="T3" fmla="*/ 7 h 24"/>
              <a:gd name="T4" fmla="*/ 25 w 30"/>
              <a:gd name="T5" fmla="*/ 4 h 24"/>
              <a:gd name="T6" fmla="*/ 24 w 30"/>
              <a:gd name="T7" fmla="*/ 2 h 24"/>
              <a:gd name="T8" fmla="*/ 21 w 30"/>
              <a:gd name="T9" fmla="*/ 2 h 24"/>
              <a:gd name="T10" fmla="*/ 20 w 30"/>
              <a:gd name="T11" fmla="*/ 1 h 24"/>
              <a:gd name="T12" fmla="*/ 18 w 30"/>
              <a:gd name="T13" fmla="*/ 1 h 24"/>
              <a:gd name="T14" fmla="*/ 17 w 30"/>
              <a:gd name="T15" fmla="*/ 0 h 24"/>
              <a:gd name="T16" fmla="*/ 15 w 30"/>
              <a:gd name="T17" fmla="*/ 0 h 24"/>
              <a:gd name="T18" fmla="*/ 13 w 30"/>
              <a:gd name="T19" fmla="*/ 0 h 24"/>
              <a:gd name="T20" fmla="*/ 12 w 30"/>
              <a:gd name="T21" fmla="*/ 1 h 24"/>
              <a:gd name="T22" fmla="*/ 9 w 30"/>
              <a:gd name="T23" fmla="*/ 1 h 24"/>
              <a:gd name="T24" fmla="*/ 8 w 30"/>
              <a:gd name="T25" fmla="*/ 2 h 24"/>
              <a:gd name="T26" fmla="*/ 5 w 30"/>
              <a:gd name="T27" fmla="*/ 2 h 24"/>
              <a:gd name="T28" fmla="*/ 4 w 30"/>
              <a:gd name="T29" fmla="*/ 4 h 24"/>
              <a:gd name="T30" fmla="*/ 1 w 30"/>
              <a:gd name="T31" fmla="*/ 7 h 24"/>
              <a:gd name="T32" fmla="*/ 0 w 30"/>
              <a:gd name="T33" fmla="*/ 12 h 24"/>
              <a:gd name="T34" fmla="*/ 0 w 30"/>
              <a:gd name="T35" fmla="*/ 23 h 24"/>
              <a:gd name="T36" fmla="*/ 29 w 30"/>
              <a:gd name="T37" fmla="*/ 23 h 24"/>
              <a:gd name="T38" fmla="*/ 29 w 30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4">
                <a:moveTo>
                  <a:pt x="29" y="12"/>
                </a:moveTo>
                <a:lnTo>
                  <a:pt x="28" y="7"/>
                </a:lnTo>
                <a:lnTo>
                  <a:pt x="25" y="4"/>
                </a:lnTo>
                <a:lnTo>
                  <a:pt x="24" y="2"/>
                </a:lnTo>
                <a:lnTo>
                  <a:pt x="21" y="2"/>
                </a:lnTo>
                <a:lnTo>
                  <a:pt x="20" y="1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2" y="1"/>
                </a:lnTo>
                <a:lnTo>
                  <a:pt x="9" y="1"/>
                </a:lnTo>
                <a:lnTo>
                  <a:pt x="8" y="2"/>
                </a:lnTo>
                <a:lnTo>
                  <a:pt x="5" y="2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0" y="23"/>
                </a:lnTo>
                <a:lnTo>
                  <a:pt x="29" y="23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66" name="Freeform 810"/>
          <p:cNvSpPr>
            <a:spLocks/>
          </p:cNvSpPr>
          <p:nvPr/>
        </p:nvSpPr>
        <p:spPr bwMode="auto">
          <a:xfrm>
            <a:off x="4740275" y="3097213"/>
            <a:ext cx="82550" cy="44450"/>
          </a:xfrm>
          <a:custGeom>
            <a:avLst/>
            <a:gdLst>
              <a:gd name="T0" fmla="*/ 14 w 61"/>
              <a:gd name="T1" fmla="*/ 0 h 29"/>
              <a:gd name="T2" fmla="*/ 8 w 61"/>
              <a:gd name="T3" fmla="*/ 2 h 29"/>
              <a:gd name="T4" fmla="*/ 5 w 61"/>
              <a:gd name="T5" fmla="*/ 4 h 29"/>
              <a:gd name="T6" fmla="*/ 4 w 61"/>
              <a:gd name="T7" fmla="*/ 6 h 29"/>
              <a:gd name="T8" fmla="*/ 1 w 61"/>
              <a:gd name="T9" fmla="*/ 7 h 29"/>
              <a:gd name="T10" fmla="*/ 1 w 61"/>
              <a:gd name="T11" fmla="*/ 10 h 29"/>
              <a:gd name="T12" fmla="*/ 1 w 61"/>
              <a:gd name="T13" fmla="*/ 11 h 29"/>
              <a:gd name="T14" fmla="*/ 0 w 61"/>
              <a:gd name="T15" fmla="*/ 12 h 29"/>
              <a:gd name="T16" fmla="*/ 0 w 61"/>
              <a:gd name="T17" fmla="*/ 13 h 29"/>
              <a:gd name="T18" fmla="*/ 0 w 61"/>
              <a:gd name="T19" fmla="*/ 16 h 29"/>
              <a:gd name="T20" fmla="*/ 1 w 61"/>
              <a:gd name="T21" fmla="*/ 17 h 29"/>
              <a:gd name="T22" fmla="*/ 1 w 61"/>
              <a:gd name="T23" fmla="*/ 19 h 29"/>
              <a:gd name="T24" fmla="*/ 1 w 61"/>
              <a:gd name="T25" fmla="*/ 21 h 29"/>
              <a:gd name="T26" fmla="*/ 4 w 61"/>
              <a:gd name="T27" fmla="*/ 22 h 29"/>
              <a:gd name="T28" fmla="*/ 5 w 61"/>
              <a:gd name="T29" fmla="*/ 24 h 29"/>
              <a:gd name="T30" fmla="*/ 8 w 61"/>
              <a:gd name="T31" fmla="*/ 26 h 29"/>
              <a:gd name="T32" fmla="*/ 14 w 61"/>
              <a:gd name="T33" fmla="*/ 28 h 29"/>
              <a:gd name="T34" fmla="*/ 60 w 61"/>
              <a:gd name="T35" fmla="*/ 28 h 29"/>
              <a:gd name="T36" fmla="*/ 60 w 61"/>
              <a:gd name="T37" fmla="*/ 0 h 29"/>
              <a:gd name="T38" fmla="*/ 14 w 61"/>
              <a:gd name="T39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1" h="29">
                <a:moveTo>
                  <a:pt x="14" y="0"/>
                </a:moveTo>
                <a:lnTo>
                  <a:pt x="8" y="2"/>
                </a:lnTo>
                <a:lnTo>
                  <a:pt x="5" y="4"/>
                </a:lnTo>
                <a:lnTo>
                  <a:pt x="4" y="6"/>
                </a:lnTo>
                <a:lnTo>
                  <a:pt x="1" y="7"/>
                </a:lnTo>
                <a:lnTo>
                  <a:pt x="1" y="10"/>
                </a:lnTo>
                <a:lnTo>
                  <a:pt x="1" y="11"/>
                </a:lnTo>
                <a:lnTo>
                  <a:pt x="0" y="12"/>
                </a:lnTo>
                <a:lnTo>
                  <a:pt x="0" y="13"/>
                </a:lnTo>
                <a:lnTo>
                  <a:pt x="0" y="16"/>
                </a:lnTo>
                <a:lnTo>
                  <a:pt x="1" y="17"/>
                </a:lnTo>
                <a:lnTo>
                  <a:pt x="1" y="19"/>
                </a:lnTo>
                <a:lnTo>
                  <a:pt x="1" y="21"/>
                </a:lnTo>
                <a:lnTo>
                  <a:pt x="4" y="22"/>
                </a:lnTo>
                <a:lnTo>
                  <a:pt x="5" y="24"/>
                </a:lnTo>
                <a:lnTo>
                  <a:pt x="8" y="26"/>
                </a:lnTo>
                <a:lnTo>
                  <a:pt x="14" y="28"/>
                </a:lnTo>
                <a:lnTo>
                  <a:pt x="60" y="28"/>
                </a:lnTo>
                <a:lnTo>
                  <a:pt x="60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67" name="Freeform 811"/>
          <p:cNvSpPr>
            <a:spLocks/>
          </p:cNvSpPr>
          <p:nvPr/>
        </p:nvSpPr>
        <p:spPr bwMode="auto">
          <a:xfrm>
            <a:off x="4805363" y="3097213"/>
            <a:ext cx="39687" cy="42862"/>
          </a:xfrm>
          <a:custGeom>
            <a:avLst/>
            <a:gdLst>
              <a:gd name="T0" fmla="*/ 28 w 29"/>
              <a:gd name="T1" fmla="*/ 14 h 28"/>
              <a:gd name="T2" fmla="*/ 27 w 29"/>
              <a:gd name="T3" fmla="*/ 7 h 28"/>
              <a:gd name="T4" fmla="*/ 24 w 29"/>
              <a:gd name="T5" fmla="*/ 5 h 28"/>
              <a:gd name="T6" fmla="*/ 24 w 29"/>
              <a:gd name="T7" fmla="*/ 4 h 28"/>
              <a:gd name="T8" fmla="*/ 21 w 29"/>
              <a:gd name="T9" fmla="*/ 2 h 28"/>
              <a:gd name="T10" fmla="*/ 20 w 29"/>
              <a:gd name="T11" fmla="*/ 1 h 28"/>
              <a:gd name="T12" fmla="*/ 17 w 29"/>
              <a:gd name="T13" fmla="*/ 1 h 28"/>
              <a:gd name="T14" fmla="*/ 16 w 29"/>
              <a:gd name="T15" fmla="*/ 1 h 28"/>
              <a:gd name="T16" fmla="*/ 13 w 29"/>
              <a:gd name="T17" fmla="*/ 0 h 28"/>
              <a:gd name="T18" fmla="*/ 12 w 29"/>
              <a:gd name="T19" fmla="*/ 1 h 28"/>
              <a:gd name="T20" fmla="*/ 11 w 29"/>
              <a:gd name="T21" fmla="*/ 1 h 28"/>
              <a:gd name="T22" fmla="*/ 8 w 29"/>
              <a:gd name="T23" fmla="*/ 1 h 28"/>
              <a:gd name="T24" fmla="*/ 7 w 29"/>
              <a:gd name="T25" fmla="*/ 2 h 28"/>
              <a:gd name="T26" fmla="*/ 4 w 29"/>
              <a:gd name="T27" fmla="*/ 4 h 28"/>
              <a:gd name="T28" fmla="*/ 3 w 29"/>
              <a:gd name="T29" fmla="*/ 5 h 28"/>
              <a:gd name="T30" fmla="*/ 0 w 29"/>
              <a:gd name="T31" fmla="*/ 7 h 28"/>
              <a:gd name="T32" fmla="*/ 0 w 29"/>
              <a:gd name="T33" fmla="*/ 14 h 28"/>
              <a:gd name="T34" fmla="*/ 0 w 29"/>
              <a:gd name="T35" fmla="*/ 27 h 28"/>
              <a:gd name="T36" fmla="*/ 28 w 29"/>
              <a:gd name="T37" fmla="*/ 27 h 28"/>
              <a:gd name="T38" fmla="*/ 28 w 29"/>
              <a:gd name="T39" fmla="*/ 1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8">
                <a:moveTo>
                  <a:pt x="28" y="14"/>
                </a:moveTo>
                <a:lnTo>
                  <a:pt x="27" y="7"/>
                </a:lnTo>
                <a:lnTo>
                  <a:pt x="24" y="5"/>
                </a:lnTo>
                <a:lnTo>
                  <a:pt x="24" y="4"/>
                </a:lnTo>
                <a:lnTo>
                  <a:pt x="21" y="2"/>
                </a:lnTo>
                <a:lnTo>
                  <a:pt x="20" y="1"/>
                </a:lnTo>
                <a:lnTo>
                  <a:pt x="17" y="1"/>
                </a:lnTo>
                <a:lnTo>
                  <a:pt x="16" y="1"/>
                </a:lnTo>
                <a:lnTo>
                  <a:pt x="13" y="0"/>
                </a:lnTo>
                <a:lnTo>
                  <a:pt x="12" y="1"/>
                </a:lnTo>
                <a:lnTo>
                  <a:pt x="11" y="1"/>
                </a:lnTo>
                <a:lnTo>
                  <a:pt x="8" y="1"/>
                </a:lnTo>
                <a:lnTo>
                  <a:pt x="7" y="2"/>
                </a:lnTo>
                <a:lnTo>
                  <a:pt x="4" y="4"/>
                </a:lnTo>
                <a:lnTo>
                  <a:pt x="3" y="5"/>
                </a:lnTo>
                <a:lnTo>
                  <a:pt x="0" y="7"/>
                </a:lnTo>
                <a:lnTo>
                  <a:pt x="0" y="14"/>
                </a:lnTo>
                <a:lnTo>
                  <a:pt x="0" y="27"/>
                </a:lnTo>
                <a:lnTo>
                  <a:pt x="28" y="27"/>
                </a:lnTo>
                <a:lnTo>
                  <a:pt x="28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68" name="Freeform 812"/>
          <p:cNvSpPr>
            <a:spLocks/>
          </p:cNvSpPr>
          <p:nvPr/>
        </p:nvSpPr>
        <p:spPr bwMode="auto">
          <a:xfrm>
            <a:off x="4805363" y="3117850"/>
            <a:ext cx="177800" cy="41275"/>
          </a:xfrm>
          <a:custGeom>
            <a:avLst/>
            <a:gdLst>
              <a:gd name="T0" fmla="*/ 13 w 131"/>
              <a:gd name="T1" fmla="*/ 0 h 27"/>
              <a:gd name="T2" fmla="*/ 6 w 131"/>
              <a:gd name="T3" fmla="*/ 2 h 27"/>
              <a:gd name="T4" fmla="*/ 4 w 131"/>
              <a:gd name="T5" fmla="*/ 2 h 27"/>
              <a:gd name="T6" fmla="*/ 3 w 131"/>
              <a:gd name="T7" fmla="*/ 5 h 27"/>
              <a:gd name="T8" fmla="*/ 1 w 131"/>
              <a:gd name="T9" fmla="*/ 6 h 27"/>
              <a:gd name="T10" fmla="*/ 0 w 131"/>
              <a:gd name="T11" fmla="*/ 8 h 27"/>
              <a:gd name="T12" fmla="*/ 0 w 131"/>
              <a:gd name="T13" fmla="*/ 9 h 27"/>
              <a:gd name="T14" fmla="*/ 0 w 131"/>
              <a:gd name="T15" fmla="*/ 12 h 27"/>
              <a:gd name="T16" fmla="*/ 0 w 131"/>
              <a:gd name="T17" fmla="*/ 13 h 27"/>
              <a:gd name="T18" fmla="*/ 0 w 131"/>
              <a:gd name="T19" fmla="*/ 14 h 27"/>
              <a:gd name="T20" fmla="*/ 0 w 131"/>
              <a:gd name="T21" fmla="*/ 17 h 27"/>
              <a:gd name="T22" fmla="*/ 0 w 131"/>
              <a:gd name="T23" fmla="*/ 18 h 27"/>
              <a:gd name="T24" fmla="*/ 1 w 131"/>
              <a:gd name="T25" fmla="*/ 19 h 27"/>
              <a:gd name="T26" fmla="*/ 3 w 131"/>
              <a:gd name="T27" fmla="*/ 20 h 27"/>
              <a:gd name="T28" fmla="*/ 4 w 131"/>
              <a:gd name="T29" fmla="*/ 22 h 27"/>
              <a:gd name="T30" fmla="*/ 6 w 131"/>
              <a:gd name="T31" fmla="*/ 24 h 27"/>
              <a:gd name="T32" fmla="*/ 13 w 131"/>
              <a:gd name="T33" fmla="*/ 26 h 27"/>
              <a:gd name="T34" fmla="*/ 130 w 131"/>
              <a:gd name="T35" fmla="*/ 26 h 27"/>
              <a:gd name="T36" fmla="*/ 130 w 131"/>
              <a:gd name="T37" fmla="*/ 0 h 27"/>
              <a:gd name="T38" fmla="*/ 13 w 131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31" h="27">
                <a:moveTo>
                  <a:pt x="13" y="0"/>
                </a:moveTo>
                <a:lnTo>
                  <a:pt x="6" y="2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7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6" y="24"/>
                </a:lnTo>
                <a:lnTo>
                  <a:pt x="13" y="26"/>
                </a:lnTo>
                <a:lnTo>
                  <a:pt x="130" y="26"/>
                </a:lnTo>
                <a:lnTo>
                  <a:pt x="130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69" name="Freeform 813"/>
          <p:cNvSpPr>
            <a:spLocks/>
          </p:cNvSpPr>
          <p:nvPr/>
        </p:nvSpPr>
        <p:spPr bwMode="auto">
          <a:xfrm>
            <a:off x="4960938" y="3117850"/>
            <a:ext cx="41275" cy="39688"/>
          </a:xfrm>
          <a:custGeom>
            <a:avLst/>
            <a:gdLst>
              <a:gd name="T0" fmla="*/ 29 w 30"/>
              <a:gd name="T1" fmla="*/ 13 h 26"/>
              <a:gd name="T2" fmla="*/ 26 w 30"/>
              <a:gd name="T3" fmla="*/ 7 h 26"/>
              <a:gd name="T4" fmla="*/ 25 w 30"/>
              <a:gd name="T5" fmla="*/ 5 h 26"/>
              <a:gd name="T6" fmla="*/ 24 w 30"/>
              <a:gd name="T7" fmla="*/ 2 h 26"/>
              <a:gd name="T8" fmla="*/ 21 w 30"/>
              <a:gd name="T9" fmla="*/ 2 h 26"/>
              <a:gd name="T10" fmla="*/ 20 w 30"/>
              <a:gd name="T11" fmla="*/ 1 h 26"/>
              <a:gd name="T12" fmla="*/ 18 w 30"/>
              <a:gd name="T13" fmla="*/ 0 h 26"/>
              <a:gd name="T14" fmla="*/ 17 w 30"/>
              <a:gd name="T15" fmla="*/ 0 h 26"/>
              <a:gd name="T16" fmla="*/ 15 w 30"/>
              <a:gd name="T17" fmla="*/ 0 h 26"/>
              <a:gd name="T18" fmla="*/ 13 w 30"/>
              <a:gd name="T19" fmla="*/ 0 h 26"/>
              <a:gd name="T20" fmla="*/ 11 w 30"/>
              <a:gd name="T21" fmla="*/ 0 h 26"/>
              <a:gd name="T22" fmla="*/ 9 w 30"/>
              <a:gd name="T23" fmla="*/ 1 h 26"/>
              <a:gd name="T24" fmla="*/ 7 w 30"/>
              <a:gd name="T25" fmla="*/ 2 h 26"/>
              <a:gd name="T26" fmla="*/ 5 w 30"/>
              <a:gd name="T27" fmla="*/ 2 h 26"/>
              <a:gd name="T28" fmla="*/ 3 w 30"/>
              <a:gd name="T29" fmla="*/ 5 h 26"/>
              <a:gd name="T30" fmla="*/ 1 w 30"/>
              <a:gd name="T31" fmla="*/ 7 h 26"/>
              <a:gd name="T32" fmla="*/ 0 w 30"/>
              <a:gd name="T33" fmla="*/ 13 h 26"/>
              <a:gd name="T34" fmla="*/ 0 w 30"/>
              <a:gd name="T35" fmla="*/ 25 h 26"/>
              <a:gd name="T36" fmla="*/ 29 w 30"/>
              <a:gd name="T37" fmla="*/ 25 h 26"/>
              <a:gd name="T38" fmla="*/ 29 w 30"/>
              <a:gd name="T39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6">
                <a:moveTo>
                  <a:pt x="29" y="13"/>
                </a:moveTo>
                <a:lnTo>
                  <a:pt x="26" y="7"/>
                </a:lnTo>
                <a:lnTo>
                  <a:pt x="25" y="5"/>
                </a:lnTo>
                <a:lnTo>
                  <a:pt x="24" y="2"/>
                </a:lnTo>
                <a:lnTo>
                  <a:pt x="21" y="2"/>
                </a:lnTo>
                <a:lnTo>
                  <a:pt x="20" y="1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1"/>
                </a:lnTo>
                <a:lnTo>
                  <a:pt x="7" y="2"/>
                </a:lnTo>
                <a:lnTo>
                  <a:pt x="5" y="2"/>
                </a:lnTo>
                <a:lnTo>
                  <a:pt x="3" y="5"/>
                </a:lnTo>
                <a:lnTo>
                  <a:pt x="1" y="7"/>
                </a:lnTo>
                <a:lnTo>
                  <a:pt x="0" y="13"/>
                </a:lnTo>
                <a:lnTo>
                  <a:pt x="0" y="25"/>
                </a:lnTo>
                <a:lnTo>
                  <a:pt x="29" y="25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70" name="Freeform 814"/>
          <p:cNvSpPr>
            <a:spLocks/>
          </p:cNvSpPr>
          <p:nvPr/>
        </p:nvSpPr>
        <p:spPr bwMode="auto">
          <a:xfrm>
            <a:off x="4960938" y="3133725"/>
            <a:ext cx="52387" cy="42863"/>
          </a:xfrm>
          <a:custGeom>
            <a:avLst/>
            <a:gdLst>
              <a:gd name="T0" fmla="*/ 14 w 38"/>
              <a:gd name="T1" fmla="*/ 0 h 28"/>
              <a:gd name="T2" fmla="*/ 6 w 38"/>
              <a:gd name="T3" fmla="*/ 2 h 28"/>
              <a:gd name="T4" fmla="*/ 5 w 38"/>
              <a:gd name="T5" fmla="*/ 4 h 28"/>
              <a:gd name="T6" fmla="*/ 3 w 38"/>
              <a:gd name="T7" fmla="*/ 6 h 28"/>
              <a:gd name="T8" fmla="*/ 1 w 38"/>
              <a:gd name="T9" fmla="*/ 6 h 28"/>
              <a:gd name="T10" fmla="*/ 1 w 38"/>
              <a:gd name="T11" fmla="*/ 9 h 28"/>
              <a:gd name="T12" fmla="*/ 0 w 38"/>
              <a:gd name="T13" fmla="*/ 10 h 28"/>
              <a:gd name="T14" fmla="*/ 0 w 38"/>
              <a:gd name="T15" fmla="*/ 12 h 28"/>
              <a:gd name="T16" fmla="*/ 0 w 38"/>
              <a:gd name="T17" fmla="*/ 14 h 28"/>
              <a:gd name="T18" fmla="*/ 0 w 38"/>
              <a:gd name="T19" fmla="*/ 16 h 28"/>
              <a:gd name="T20" fmla="*/ 0 w 38"/>
              <a:gd name="T21" fmla="*/ 17 h 28"/>
              <a:gd name="T22" fmla="*/ 1 w 38"/>
              <a:gd name="T23" fmla="*/ 18 h 28"/>
              <a:gd name="T24" fmla="*/ 1 w 38"/>
              <a:gd name="T25" fmla="*/ 21 h 28"/>
              <a:gd name="T26" fmla="*/ 3 w 38"/>
              <a:gd name="T27" fmla="*/ 22 h 28"/>
              <a:gd name="T28" fmla="*/ 5 w 38"/>
              <a:gd name="T29" fmla="*/ 23 h 28"/>
              <a:gd name="T30" fmla="*/ 6 w 38"/>
              <a:gd name="T31" fmla="*/ 25 h 28"/>
              <a:gd name="T32" fmla="*/ 14 w 38"/>
              <a:gd name="T33" fmla="*/ 27 h 28"/>
              <a:gd name="T34" fmla="*/ 37 w 38"/>
              <a:gd name="T35" fmla="*/ 27 h 28"/>
              <a:gd name="T36" fmla="*/ 37 w 38"/>
              <a:gd name="T37" fmla="*/ 0 h 28"/>
              <a:gd name="T38" fmla="*/ 14 w 38"/>
              <a:gd name="T3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8">
                <a:moveTo>
                  <a:pt x="14" y="0"/>
                </a:moveTo>
                <a:lnTo>
                  <a:pt x="6" y="2"/>
                </a:lnTo>
                <a:lnTo>
                  <a:pt x="5" y="4"/>
                </a:lnTo>
                <a:lnTo>
                  <a:pt x="3" y="6"/>
                </a:lnTo>
                <a:lnTo>
                  <a:pt x="1" y="6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1" y="21"/>
                </a:lnTo>
                <a:lnTo>
                  <a:pt x="3" y="22"/>
                </a:lnTo>
                <a:lnTo>
                  <a:pt x="5" y="23"/>
                </a:lnTo>
                <a:lnTo>
                  <a:pt x="6" y="25"/>
                </a:lnTo>
                <a:lnTo>
                  <a:pt x="14" y="27"/>
                </a:lnTo>
                <a:lnTo>
                  <a:pt x="37" y="27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71" name="Freeform 815"/>
          <p:cNvSpPr>
            <a:spLocks/>
          </p:cNvSpPr>
          <p:nvPr/>
        </p:nvSpPr>
        <p:spPr bwMode="auto">
          <a:xfrm>
            <a:off x="4992688" y="3133725"/>
            <a:ext cx="41275" cy="41275"/>
          </a:xfrm>
          <a:custGeom>
            <a:avLst/>
            <a:gdLst>
              <a:gd name="T0" fmla="*/ 29 w 30"/>
              <a:gd name="T1" fmla="*/ 14 h 27"/>
              <a:gd name="T2" fmla="*/ 26 w 30"/>
              <a:gd name="T3" fmla="*/ 7 h 27"/>
              <a:gd name="T4" fmla="*/ 25 w 30"/>
              <a:gd name="T5" fmla="*/ 5 h 27"/>
              <a:gd name="T6" fmla="*/ 24 w 30"/>
              <a:gd name="T7" fmla="*/ 2 h 27"/>
              <a:gd name="T8" fmla="*/ 21 w 30"/>
              <a:gd name="T9" fmla="*/ 2 h 27"/>
              <a:gd name="T10" fmla="*/ 20 w 30"/>
              <a:gd name="T11" fmla="*/ 1 h 27"/>
              <a:gd name="T12" fmla="*/ 18 w 30"/>
              <a:gd name="T13" fmla="*/ 0 h 27"/>
              <a:gd name="T14" fmla="*/ 17 w 30"/>
              <a:gd name="T15" fmla="*/ 0 h 27"/>
              <a:gd name="T16" fmla="*/ 15 w 30"/>
              <a:gd name="T17" fmla="*/ 0 h 27"/>
              <a:gd name="T18" fmla="*/ 13 w 30"/>
              <a:gd name="T19" fmla="*/ 0 h 27"/>
              <a:gd name="T20" fmla="*/ 11 w 30"/>
              <a:gd name="T21" fmla="*/ 0 h 27"/>
              <a:gd name="T22" fmla="*/ 9 w 30"/>
              <a:gd name="T23" fmla="*/ 1 h 27"/>
              <a:gd name="T24" fmla="*/ 7 w 30"/>
              <a:gd name="T25" fmla="*/ 2 h 27"/>
              <a:gd name="T26" fmla="*/ 5 w 30"/>
              <a:gd name="T27" fmla="*/ 2 h 27"/>
              <a:gd name="T28" fmla="*/ 3 w 30"/>
              <a:gd name="T29" fmla="*/ 5 h 27"/>
              <a:gd name="T30" fmla="*/ 1 w 30"/>
              <a:gd name="T31" fmla="*/ 7 h 27"/>
              <a:gd name="T32" fmla="*/ 0 w 30"/>
              <a:gd name="T33" fmla="*/ 14 h 27"/>
              <a:gd name="T34" fmla="*/ 0 w 30"/>
              <a:gd name="T35" fmla="*/ 26 h 27"/>
              <a:gd name="T36" fmla="*/ 29 w 30"/>
              <a:gd name="T37" fmla="*/ 26 h 27"/>
              <a:gd name="T38" fmla="*/ 29 w 30"/>
              <a:gd name="T39" fmla="*/ 1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7">
                <a:moveTo>
                  <a:pt x="29" y="14"/>
                </a:moveTo>
                <a:lnTo>
                  <a:pt x="26" y="7"/>
                </a:lnTo>
                <a:lnTo>
                  <a:pt x="25" y="5"/>
                </a:lnTo>
                <a:lnTo>
                  <a:pt x="24" y="2"/>
                </a:lnTo>
                <a:lnTo>
                  <a:pt x="21" y="2"/>
                </a:lnTo>
                <a:lnTo>
                  <a:pt x="20" y="1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1"/>
                </a:lnTo>
                <a:lnTo>
                  <a:pt x="7" y="2"/>
                </a:lnTo>
                <a:lnTo>
                  <a:pt x="5" y="2"/>
                </a:lnTo>
                <a:lnTo>
                  <a:pt x="3" y="5"/>
                </a:lnTo>
                <a:lnTo>
                  <a:pt x="1" y="7"/>
                </a:lnTo>
                <a:lnTo>
                  <a:pt x="0" y="14"/>
                </a:lnTo>
                <a:lnTo>
                  <a:pt x="0" y="26"/>
                </a:lnTo>
                <a:lnTo>
                  <a:pt x="29" y="26"/>
                </a:lnTo>
                <a:lnTo>
                  <a:pt x="29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72" name="Freeform 816"/>
          <p:cNvSpPr>
            <a:spLocks/>
          </p:cNvSpPr>
          <p:nvPr/>
        </p:nvSpPr>
        <p:spPr bwMode="auto">
          <a:xfrm>
            <a:off x="4992688" y="3152775"/>
            <a:ext cx="53975" cy="39688"/>
          </a:xfrm>
          <a:custGeom>
            <a:avLst/>
            <a:gdLst>
              <a:gd name="T0" fmla="*/ 14 w 39"/>
              <a:gd name="T1" fmla="*/ 0 h 26"/>
              <a:gd name="T2" fmla="*/ 7 w 39"/>
              <a:gd name="T3" fmla="*/ 2 h 26"/>
              <a:gd name="T4" fmla="*/ 5 w 39"/>
              <a:gd name="T5" fmla="*/ 3 h 26"/>
              <a:gd name="T6" fmla="*/ 3 w 39"/>
              <a:gd name="T7" fmla="*/ 6 h 26"/>
              <a:gd name="T8" fmla="*/ 3 w 39"/>
              <a:gd name="T9" fmla="*/ 7 h 26"/>
              <a:gd name="T10" fmla="*/ 0 w 39"/>
              <a:gd name="T11" fmla="*/ 9 h 26"/>
              <a:gd name="T12" fmla="*/ 0 w 39"/>
              <a:gd name="T13" fmla="*/ 10 h 26"/>
              <a:gd name="T14" fmla="*/ 0 w 39"/>
              <a:gd name="T15" fmla="*/ 11 h 26"/>
              <a:gd name="T16" fmla="*/ 0 w 39"/>
              <a:gd name="T17" fmla="*/ 13 h 26"/>
              <a:gd name="T18" fmla="*/ 0 w 39"/>
              <a:gd name="T19" fmla="*/ 15 h 26"/>
              <a:gd name="T20" fmla="*/ 0 w 39"/>
              <a:gd name="T21" fmla="*/ 16 h 26"/>
              <a:gd name="T22" fmla="*/ 0 w 39"/>
              <a:gd name="T23" fmla="*/ 17 h 26"/>
              <a:gd name="T24" fmla="*/ 3 w 39"/>
              <a:gd name="T25" fmla="*/ 19 h 26"/>
              <a:gd name="T26" fmla="*/ 3 w 39"/>
              <a:gd name="T27" fmla="*/ 20 h 26"/>
              <a:gd name="T28" fmla="*/ 5 w 39"/>
              <a:gd name="T29" fmla="*/ 23 h 26"/>
              <a:gd name="T30" fmla="*/ 7 w 39"/>
              <a:gd name="T31" fmla="*/ 24 h 26"/>
              <a:gd name="T32" fmla="*/ 14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4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7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7"/>
                </a:lnTo>
                <a:lnTo>
                  <a:pt x="3" y="19"/>
                </a:lnTo>
                <a:lnTo>
                  <a:pt x="3" y="20"/>
                </a:lnTo>
                <a:lnTo>
                  <a:pt x="5" y="23"/>
                </a:lnTo>
                <a:lnTo>
                  <a:pt x="7" y="24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73" name="Freeform 817"/>
          <p:cNvSpPr>
            <a:spLocks/>
          </p:cNvSpPr>
          <p:nvPr/>
        </p:nvSpPr>
        <p:spPr bwMode="auto">
          <a:xfrm>
            <a:off x="5024438" y="3152775"/>
            <a:ext cx="39687" cy="58738"/>
          </a:xfrm>
          <a:custGeom>
            <a:avLst/>
            <a:gdLst>
              <a:gd name="T0" fmla="*/ 28 w 29"/>
              <a:gd name="T1" fmla="*/ 13 h 38"/>
              <a:gd name="T2" fmla="*/ 25 w 29"/>
              <a:gd name="T3" fmla="*/ 7 h 38"/>
              <a:gd name="T4" fmla="*/ 24 w 29"/>
              <a:gd name="T5" fmla="*/ 5 h 38"/>
              <a:gd name="T6" fmla="*/ 23 w 29"/>
              <a:gd name="T7" fmla="*/ 3 h 38"/>
              <a:gd name="T8" fmla="*/ 22 w 29"/>
              <a:gd name="T9" fmla="*/ 2 h 38"/>
              <a:gd name="T10" fmla="*/ 19 w 29"/>
              <a:gd name="T11" fmla="*/ 1 h 38"/>
              <a:gd name="T12" fmla="*/ 18 w 29"/>
              <a:gd name="T13" fmla="*/ 0 h 38"/>
              <a:gd name="T14" fmla="*/ 17 w 29"/>
              <a:gd name="T15" fmla="*/ 0 h 38"/>
              <a:gd name="T16" fmla="*/ 14 w 29"/>
              <a:gd name="T17" fmla="*/ 0 h 38"/>
              <a:gd name="T18" fmla="*/ 13 w 29"/>
              <a:gd name="T19" fmla="*/ 0 h 38"/>
              <a:gd name="T20" fmla="*/ 10 w 29"/>
              <a:gd name="T21" fmla="*/ 0 h 38"/>
              <a:gd name="T22" fmla="*/ 9 w 29"/>
              <a:gd name="T23" fmla="*/ 1 h 38"/>
              <a:gd name="T24" fmla="*/ 6 w 29"/>
              <a:gd name="T25" fmla="*/ 2 h 38"/>
              <a:gd name="T26" fmla="*/ 5 w 29"/>
              <a:gd name="T27" fmla="*/ 3 h 38"/>
              <a:gd name="T28" fmla="*/ 3 w 29"/>
              <a:gd name="T29" fmla="*/ 5 h 38"/>
              <a:gd name="T30" fmla="*/ 1 w 29"/>
              <a:gd name="T31" fmla="*/ 7 h 38"/>
              <a:gd name="T32" fmla="*/ 0 w 29"/>
              <a:gd name="T33" fmla="*/ 13 h 38"/>
              <a:gd name="T34" fmla="*/ 0 w 29"/>
              <a:gd name="T35" fmla="*/ 37 h 38"/>
              <a:gd name="T36" fmla="*/ 28 w 29"/>
              <a:gd name="T37" fmla="*/ 37 h 38"/>
              <a:gd name="T38" fmla="*/ 28 w 29"/>
              <a:gd name="T39" fmla="*/ 13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38">
                <a:moveTo>
                  <a:pt x="28" y="13"/>
                </a:moveTo>
                <a:lnTo>
                  <a:pt x="25" y="7"/>
                </a:lnTo>
                <a:lnTo>
                  <a:pt x="24" y="5"/>
                </a:lnTo>
                <a:lnTo>
                  <a:pt x="23" y="3"/>
                </a:lnTo>
                <a:lnTo>
                  <a:pt x="22" y="2"/>
                </a:lnTo>
                <a:lnTo>
                  <a:pt x="19" y="1"/>
                </a:lnTo>
                <a:lnTo>
                  <a:pt x="18" y="0"/>
                </a:lnTo>
                <a:lnTo>
                  <a:pt x="17" y="0"/>
                </a:lnTo>
                <a:lnTo>
                  <a:pt x="14" y="0"/>
                </a:lnTo>
                <a:lnTo>
                  <a:pt x="13" y="0"/>
                </a:lnTo>
                <a:lnTo>
                  <a:pt x="10" y="0"/>
                </a:lnTo>
                <a:lnTo>
                  <a:pt x="9" y="1"/>
                </a:lnTo>
                <a:lnTo>
                  <a:pt x="6" y="2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0" y="13"/>
                </a:lnTo>
                <a:lnTo>
                  <a:pt x="0" y="37"/>
                </a:lnTo>
                <a:lnTo>
                  <a:pt x="28" y="37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74" name="Freeform 818"/>
          <p:cNvSpPr>
            <a:spLocks/>
          </p:cNvSpPr>
          <p:nvPr/>
        </p:nvSpPr>
        <p:spPr bwMode="auto">
          <a:xfrm>
            <a:off x="5024438" y="3190875"/>
            <a:ext cx="52387" cy="38100"/>
          </a:xfrm>
          <a:custGeom>
            <a:avLst/>
            <a:gdLst>
              <a:gd name="T0" fmla="*/ 14 w 38"/>
              <a:gd name="T1" fmla="*/ 0 h 25"/>
              <a:gd name="T2" fmla="*/ 6 w 38"/>
              <a:gd name="T3" fmla="*/ 1 h 25"/>
              <a:gd name="T4" fmla="*/ 5 w 38"/>
              <a:gd name="T5" fmla="*/ 2 h 25"/>
              <a:gd name="T6" fmla="*/ 3 w 38"/>
              <a:gd name="T7" fmla="*/ 4 h 25"/>
              <a:gd name="T8" fmla="*/ 3 w 38"/>
              <a:gd name="T9" fmla="*/ 5 h 25"/>
              <a:gd name="T10" fmla="*/ 1 w 38"/>
              <a:gd name="T11" fmla="*/ 8 h 25"/>
              <a:gd name="T12" fmla="*/ 0 w 38"/>
              <a:gd name="T13" fmla="*/ 9 h 25"/>
              <a:gd name="T14" fmla="*/ 0 w 38"/>
              <a:gd name="T15" fmla="*/ 11 h 25"/>
              <a:gd name="T16" fmla="*/ 0 w 38"/>
              <a:gd name="T17" fmla="*/ 12 h 25"/>
              <a:gd name="T18" fmla="*/ 0 w 38"/>
              <a:gd name="T19" fmla="*/ 13 h 25"/>
              <a:gd name="T20" fmla="*/ 0 w 38"/>
              <a:gd name="T21" fmla="*/ 15 h 25"/>
              <a:gd name="T22" fmla="*/ 1 w 38"/>
              <a:gd name="T23" fmla="*/ 16 h 25"/>
              <a:gd name="T24" fmla="*/ 3 w 38"/>
              <a:gd name="T25" fmla="*/ 17 h 25"/>
              <a:gd name="T26" fmla="*/ 3 w 38"/>
              <a:gd name="T27" fmla="*/ 20 h 25"/>
              <a:gd name="T28" fmla="*/ 5 w 38"/>
              <a:gd name="T29" fmla="*/ 21 h 25"/>
              <a:gd name="T30" fmla="*/ 6 w 38"/>
              <a:gd name="T31" fmla="*/ 22 h 25"/>
              <a:gd name="T32" fmla="*/ 14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4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4" y="0"/>
                </a:moveTo>
                <a:lnTo>
                  <a:pt x="6" y="1"/>
                </a:lnTo>
                <a:lnTo>
                  <a:pt x="5" y="2"/>
                </a:lnTo>
                <a:lnTo>
                  <a:pt x="3" y="4"/>
                </a:lnTo>
                <a:lnTo>
                  <a:pt x="3" y="5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3" y="17"/>
                </a:lnTo>
                <a:lnTo>
                  <a:pt x="3" y="20"/>
                </a:lnTo>
                <a:lnTo>
                  <a:pt x="5" y="21"/>
                </a:lnTo>
                <a:lnTo>
                  <a:pt x="6" y="22"/>
                </a:lnTo>
                <a:lnTo>
                  <a:pt x="14" y="24"/>
                </a:lnTo>
                <a:lnTo>
                  <a:pt x="37" y="24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75" name="Freeform 819"/>
          <p:cNvSpPr>
            <a:spLocks/>
          </p:cNvSpPr>
          <p:nvPr/>
        </p:nvSpPr>
        <p:spPr bwMode="auto">
          <a:xfrm>
            <a:off x="5057775" y="3190875"/>
            <a:ext cx="39688" cy="36513"/>
          </a:xfrm>
          <a:custGeom>
            <a:avLst/>
            <a:gdLst>
              <a:gd name="T0" fmla="*/ 28 w 29"/>
              <a:gd name="T1" fmla="*/ 12 h 24"/>
              <a:gd name="T2" fmla="*/ 25 w 29"/>
              <a:gd name="T3" fmla="*/ 5 h 24"/>
              <a:gd name="T4" fmla="*/ 24 w 29"/>
              <a:gd name="T5" fmla="*/ 4 h 24"/>
              <a:gd name="T6" fmla="*/ 23 w 29"/>
              <a:gd name="T7" fmla="*/ 2 h 24"/>
              <a:gd name="T8" fmla="*/ 22 w 29"/>
              <a:gd name="T9" fmla="*/ 1 h 24"/>
              <a:gd name="T10" fmla="*/ 19 w 29"/>
              <a:gd name="T11" fmla="*/ 1 h 24"/>
              <a:gd name="T12" fmla="*/ 18 w 29"/>
              <a:gd name="T13" fmla="*/ 0 h 24"/>
              <a:gd name="T14" fmla="*/ 17 w 29"/>
              <a:gd name="T15" fmla="*/ 0 h 24"/>
              <a:gd name="T16" fmla="*/ 14 w 29"/>
              <a:gd name="T17" fmla="*/ 0 h 24"/>
              <a:gd name="T18" fmla="*/ 13 w 29"/>
              <a:gd name="T19" fmla="*/ 0 h 24"/>
              <a:gd name="T20" fmla="*/ 10 w 29"/>
              <a:gd name="T21" fmla="*/ 0 h 24"/>
              <a:gd name="T22" fmla="*/ 9 w 29"/>
              <a:gd name="T23" fmla="*/ 1 h 24"/>
              <a:gd name="T24" fmla="*/ 8 w 29"/>
              <a:gd name="T25" fmla="*/ 1 h 24"/>
              <a:gd name="T26" fmla="*/ 6 w 29"/>
              <a:gd name="T27" fmla="*/ 2 h 24"/>
              <a:gd name="T28" fmla="*/ 4 w 29"/>
              <a:gd name="T29" fmla="*/ 4 h 24"/>
              <a:gd name="T30" fmla="*/ 3 w 29"/>
              <a:gd name="T31" fmla="*/ 5 h 24"/>
              <a:gd name="T32" fmla="*/ 0 w 29"/>
              <a:gd name="T33" fmla="*/ 12 h 24"/>
              <a:gd name="T34" fmla="*/ 0 w 29"/>
              <a:gd name="T35" fmla="*/ 23 h 24"/>
              <a:gd name="T36" fmla="*/ 28 w 29"/>
              <a:gd name="T37" fmla="*/ 23 h 24"/>
              <a:gd name="T38" fmla="*/ 28 w 29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4">
                <a:moveTo>
                  <a:pt x="28" y="12"/>
                </a:moveTo>
                <a:lnTo>
                  <a:pt x="25" y="5"/>
                </a:lnTo>
                <a:lnTo>
                  <a:pt x="24" y="4"/>
                </a:lnTo>
                <a:lnTo>
                  <a:pt x="23" y="2"/>
                </a:lnTo>
                <a:lnTo>
                  <a:pt x="22" y="1"/>
                </a:lnTo>
                <a:lnTo>
                  <a:pt x="19" y="1"/>
                </a:lnTo>
                <a:lnTo>
                  <a:pt x="18" y="0"/>
                </a:lnTo>
                <a:lnTo>
                  <a:pt x="17" y="0"/>
                </a:lnTo>
                <a:lnTo>
                  <a:pt x="14" y="0"/>
                </a:lnTo>
                <a:lnTo>
                  <a:pt x="13" y="0"/>
                </a:lnTo>
                <a:lnTo>
                  <a:pt x="10" y="0"/>
                </a:lnTo>
                <a:lnTo>
                  <a:pt x="9" y="1"/>
                </a:lnTo>
                <a:lnTo>
                  <a:pt x="8" y="1"/>
                </a:lnTo>
                <a:lnTo>
                  <a:pt x="6" y="2"/>
                </a:lnTo>
                <a:lnTo>
                  <a:pt x="4" y="4"/>
                </a:lnTo>
                <a:lnTo>
                  <a:pt x="3" y="5"/>
                </a:lnTo>
                <a:lnTo>
                  <a:pt x="0" y="12"/>
                </a:lnTo>
                <a:lnTo>
                  <a:pt x="0" y="23"/>
                </a:lnTo>
                <a:lnTo>
                  <a:pt x="28" y="23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76" name="Freeform 820"/>
          <p:cNvSpPr>
            <a:spLocks/>
          </p:cNvSpPr>
          <p:nvPr/>
        </p:nvSpPr>
        <p:spPr bwMode="auto">
          <a:xfrm>
            <a:off x="5057775" y="3208338"/>
            <a:ext cx="82550" cy="39687"/>
          </a:xfrm>
          <a:custGeom>
            <a:avLst/>
            <a:gdLst>
              <a:gd name="T0" fmla="*/ 14 w 61"/>
              <a:gd name="T1" fmla="*/ 0 h 26"/>
              <a:gd name="T2" fmla="*/ 8 w 61"/>
              <a:gd name="T3" fmla="*/ 1 h 26"/>
              <a:gd name="T4" fmla="*/ 5 w 61"/>
              <a:gd name="T5" fmla="*/ 2 h 26"/>
              <a:gd name="T6" fmla="*/ 3 w 61"/>
              <a:gd name="T7" fmla="*/ 5 h 26"/>
              <a:gd name="T8" fmla="*/ 3 w 61"/>
              <a:gd name="T9" fmla="*/ 6 h 26"/>
              <a:gd name="T10" fmla="*/ 1 w 61"/>
              <a:gd name="T11" fmla="*/ 8 h 26"/>
              <a:gd name="T12" fmla="*/ 0 w 61"/>
              <a:gd name="T13" fmla="*/ 9 h 26"/>
              <a:gd name="T14" fmla="*/ 0 w 61"/>
              <a:gd name="T15" fmla="*/ 11 h 26"/>
              <a:gd name="T16" fmla="*/ 0 w 61"/>
              <a:gd name="T17" fmla="*/ 13 h 26"/>
              <a:gd name="T18" fmla="*/ 0 w 61"/>
              <a:gd name="T19" fmla="*/ 15 h 26"/>
              <a:gd name="T20" fmla="*/ 0 w 61"/>
              <a:gd name="T21" fmla="*/ 16 h 26"/>
              <a:gd name="T22" fmla="*/ 1 w 61"/>
              <a:gd name="T23" fmla="*/ 17 h 26"/>
              <a:gd name="T24" fmla="*/ 3 w 61"/>
              <a:gd name="T25" fmla="*/ 19 h 26"/>
              <a:gd name="T26" fmla="*/ 3 w 61"/>
              <a:gd name="T27" fmla="*/ 20 h 26"/>
              <a:gd name="T28" fmla="*/ 5 w 61"/>
              <a:gd name="T29" fmla="*/ 22 h 26"/>
              <a:gd name="T30" fmla="*/ 8 w 61"/>
              <a:gd name="T31" fmla="*/ 23 h 26"/>
              <a:gd name="T32" fmla="*/ 14 w 61"/>
              <a:gd name="T33" fmla="*/ 25 h 26"/>
              <a:gd name="T34" fmla="*/ 60 w 61"/>
              <a:gd name="T35" fmla="*/ 25 h 26"/>
              <a:gd name="T36" fmla="*/ 60 w 61"/>
              <a:gd name="T37" fmla="*/ 0 h 26"/>
              <a:gd name="T38" fmla="*/ 14 w 61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1" h="26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60" y="25"/>
                </a:lnTo>
                <a:lnTo>
                  <a:pt x="60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77" name="Freeform 821"/>
          <p:cNvSpPr>
            <a:spLocks/>
          </p:cNvSpPr>
          <p:nvPr/>
        </p:nvSpPr>
        <p:spPr bwMode="auto">
          <a:xfrm>
            <a:off x="5118100" y="3208338"/>
            <a:ext cx="44450" cy="38100"/>
          </a:xfrm>
          <a:custGeom>
            <a:avLst/>
            <a:gdLst>
              <a:gd name="T0" fmla="*/ 31 w 32"/>
              <a:gd name="T1" fmla="*/ 13 h 25"/>
              <a:gd name="T2" fmla="*/ 28 w 32"/>
              <a:gd name="T3" fmla="*/ 6 h 25"/>
              <a:gd name="T4" fmla="*/ 27 w 32"/>
              <a:gd name="T5" fmla="*/ 5 h 25"/>
              <a:gd name="T6" fmla="*/ 24 w 32"/>
              <a:gd name="T7" fmla="*/ 2 h 25"/>
              <a:gd name="T8" fmla="*/ 23 w 32"/>
              <a:gd name="T9" fmla="*/ 2 h 25"/>
              <a:gd name="T10" fmla="*/ 20 w 32"/>
              <a:gd name="T11" fmla="*/ 1 h 25"/>
              <a:gd name="T12" fmla="*/ 19 w 32"/>
              <a:gd name="T13" fmla="*/ 0 h 25"/>
              <a:gd name="T14" fmla="*/ 18 w 32"/>
              <a:gd name="T15" fmla="*/ 0 h 25"/>
              <a:gd name="T16" fmla="*/ 15 w 32"/>
              <a:gd name="T17" fmla="*/ 0 h 25"/>
              <a:gd name="T18" fmla="*/ 13 w 32"/>
              <a:gd name="T19" fmla="*/ 0 h 25"/>
              <a:gd name="T20" fmla="*/ 12 w 32"/>
              <a:gd name="T21" fmla="*/ 0 h 25"/>
              <a:gd name="T22" fmla="*/ 9 w 32"/>
              <a:gd name="T23" fmla="*/ 1 h 25"/>
              <a:gd name="T24" fmla="*/ 8 w 32"/>
              <a:gd name="T25" fmla="*/ 2 h 25"/>
              <a:gd name="T26" fmla="*/ 7 w 32"/>
              <a:gd name="T27" fmla="*/ 2 h 25"/>
              <a:gd name="T28" fmla="*/ 4 w 32"/>
              <a:gd name="T29" fmla="*/ 5 h 25"/>
              <a:gd name="T30" fmla="*/ 3 w 32"/>
              <a:gd name="T31" fmla="*/ 6 h 25"/>
              <a:gd name="T32" fmla="*/ 0 w 32"/>
              <a:gd name="T33" fmla="*/ 13 h 25"/>
              <a:gd name="T34" fmla="*/ 0 w 32"/>
              <a:gd name="T35" fmla="*/ 24 h 25"/>
              <a:gd name="T36" fmla="*/ 31 w 32"/>
              <a:gd name="T37" fmla="*/ 24 h 25"/>
              <a:gd name="T38" fmla="*/ 31 w 32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2" h="25">
                <a:moveTo>
                  <a:pt x="31" y="13"/>
                </a:moveTo>
                <a:lnTo>
                  <a:pt x="28" y="6"/>
                </a:lnTo>
                <a:lnTo>
                  <a:pt x="27" y="5"/>
                </a:lnTo>
                <a:lnTo>
                  <a:pt x="24" y="2"/>
                </a:lnTo>
                <a:lnTo>
                  <a:pt x="23" y="2"/>
                </a:lnTo>
                <a:lnTo>
                  <a:pt x="20" y="1"/>
                </a:lnTo>
                <a:lnTo>
                  <a:pt x="19" y="0"/>
                </a:lnTo>
                <a:lnTo>
                  <a:pt x="18" y="0"/>
                </a:lnTo>
                <a:lnTo>
                  <a:pt x="15" y="0"/>
                </a:lnTo>
                <a:lnTo>
                  <a:pt x="13" y="0"/>
                </a:lnTo>
                <a:lnTo>
                  <a:pt x="12" y="0"/>
                </a:lnTo>
                <a:lnTo>
                  <a:pt x="9" y="1"/>
                </a:lnTo>
                <a:lnTo>
                  <a:pt x="8" y="2"/>
                </a:lnTo>
                <a:lnTo>
                  <a:pt x="7" y="2"/>
                </a:lnTo>
                <a:lnTo>
                  <a:pt x="4" y="5"/>
                </a:lnTo>
                <a:lnTo>
                  <a:pt x="3" y="6"/>
                </a:lnTo>
                <a:lnTo>
                  <a:pt x="0" y="13"/>
                </a:lnTo>
                <a:lnTo>
                  <a:pt x="0" y="24"/>
                </a:lnTo>
                <a:lnTo>
                  <a:pt x="31" y="24"/>
                </a:lnTo>
                <a:lnTo>
                  <a:pt x="31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78" name="Freeform 822"/>
          <p:cNvSpPr>
            <a:spLocks/>
          </p:cNvSpPr>
          <p:nvPr/>
        </p:nvSpPr>
        <p:spPr bwMode="auto">
          <a:xfrm>
            <a:off x="5118100" y="3224213"/>
            <a:ext cx="53975" cy="42862"/>
          </a:xfrm>
          <a:custGeom>
            <a:avLst/>
            <a:gdLst>
              <a:gd name="T0" fmla="*/ 14 w 39"/>
              <a:gd name="T1" fmla="*/ 0 h 28"/>
              <a:gd name="T2" fmla="*/ 8 w 39"/>
              <a:gd name="T3" fmla="*/ 2 h 28"/>
              <a:gd name="T4" fmla="*/ 5 w 39"/>
              <a:gd name="T5" fmla="*/ 4 h 28"/>
              <a:gd name="T6" fmla="*/ 4 w 39"/>
              <a:gd name="T7" fmla="*/ 5 h 28"/>
              <a:gd name="T8" fmla="*/ 3 w 39"/>
              <a:gd name="T9" fmla="*/ 6 h 28"/>
              <a:gd name="T10" fmla="*/ 1 w 39"/>
              <a:gd name="T11" fmla="*/ 8 h 28"/>
              <a:gd name="T12" fmla="*/ 0 w 39"/>
              <a:gd name="T13" fmla="*/ 9 h 28"/>
              <a:gd name="T14" fmla="*/ 0 w 39"/>
              <a:gd name="T15" fmla="*/ 12 h 28"/>
              <a:gd name="T16" fmla="*/ 0 w 39"/>
              <a:gd name="T17" fmla="*/ 13 h 28"/>
              <a:gd name="T18" fmla="*/ 0 w 39"/>
              <a:gd name="T19" fmla="*/ 15 h 28"/>
              <a:gd name="T20" fmla="*/ 0 w 39"/>
              <a:gd name="T21" fmla="*/ 16 h 28"/>
              <a:gd name="T22" fmla="*/ 1 w 39"/>
              <a:gd name="T23" fmla="*/ 18 h 28"/>
              <a:gd name="T24" fmla="*/ 3 w 39"/>
              <a:gd name="T25" fmla="*/ 20 h 28"/>
              <a:gd name="T26" fmla="*/ 4 w 39"/>
              <a:gd name="T27" fmla="*/ 21 h 28"/>
              <a:gd name="T28" fmla="*/ 5 w 39"/>
              <a:gd name="T29" fmla="*/ 23 h 28"/>
              <a:gd name="T30" fmla="*/ 8 w 39"/>
              <a:gd name="T31" fmla="*/ 25 h 28"/>
              <a:gd name="T32" fmla="*/ 14 w 39"/>
              <a:gd name="T33" fmla="*/ 27 h 28"/>
              <a:gd name="T34" fmla="*/ 38 w 39"/>
              <a:gd name="T35" fmla="*/ 27 h 28"/>
              <a:gd name="T36" fmla="*/ 38 w 39"/>
              <a:gd name="T37" fmla="*/ 0 h 28"/>
              <a:gd name="T38" fmla="*/ 14 w 39"/>
              <a:gd name="T3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8">
                <a:moveTo>
                  <a:pt x="14" y="0"/>
                </a:moveTo>
                <a:lnTo>
                  <a:pt x="8" y="2"/>
                </a:lnTo>
                <a:lnTo>
                  <a:pt x="5" y="4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20"/>
                </a:lnTo>
                <a:lnTo>
                  <a:pt x="4" y="21"/>
                </a:lnTo>
                <a:lnTo>
                  <a:pt x="5" y="23"/>
                </a:lnTo>
                <a:lnTo>
                  <a:pt x="8" y="25"/>
                </a:lnTo>
                <a:lnTo>
                  <a:pt x="14" y="27"/>
                </a:lnTo>
                <a:lnTo>
                  <a:pt x="38" y="27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79" name="Freeform 823"/>
          <p:cNvSpPr>
            <a:spLocks/>
          </p:cNvSpPr>
          <p:nvPr/>
        </p:nvSpPr>
        <p:spPr bwMode="auto">
          <a:xfrm>
            <a:off x="5149850" y="3224213"/>
            <a:ext cx="42863" cy="57150"/>
          </a:xfrm>
          <a:custGeom>
            <a:avLst/>
            <a:gdLst>
              <a:gd name="T0" fmla="*/ 30 w 31"/>
              <a:gd name="T1" fmla="*/ 13 h 37"/>
              <a:gd name="T2" fmla="*/ 27 w 31"/>
              <a:gd name="T3" fmla="*/ 7 h 37"/>
              <a:gd name="T4" fmla="*/ 26 w 31"/>
              <a:gd name="T5" fmla="*/ 5 h 37"/>
              <a:gd name="T6" fmla="*/ 23 w 31"/>
              <a:gd name="T7" fmla="*/ 3 h 37"/>
              <a:gd name="T8" fmla="*/ 22 w 31"/>
              <a:gd name="T9" fmla="*/ 2 h 37"/>
              <a:gd name="T10" fmla="*/ 20 w 31"/>
              <a:gd name="T11" fmla="*/ 1 h 37"/>
              <a:gd name="T12" fmla="*/ 18 w 31"/>
              <a:gd name="T13" fmla="*/ 0 h 37"/>
              <a:gd name="T14" fmla="*/ 17 w 31"/>
              <a:gd name="T15" fmla="*/ 0 h 37"/>
              <a:gd name="T16" fmla="*/ 14 w 31"/>
              <a:gd name="T17" fmla="*/ 0 h 37"/>
              <a:gd name="T18" fmla="*/ 13 w 31"/>
              <a:gd name="T19" fmla="*/ 0 h 37"/>
              <a:gd name="T20" fmla="*/ 12 w 31"/>
              <a:gd name="T21" fmla="*/ 0 h 37"/>
              <a:gd name="T22" fmla="*/ 9 w 31"/>
              <a:gd name="T23" fmla="*/ 1 h 37"/>
              <a:gd name="T24" fmla="*/ 8 w 31"/>
              <a:gd name="T25" fmla="*/ 2 h 37"/>
              <a:gd name="T26" fmla="*/ 7 w 31"/>
              <a:gd name="T27" fmla="*/ 3 h 37"/>
              <a:gd name="T28" fmla="*/ 4 w 31"/>
              <a:gd name="T29" fmla="*/ 5 h 37"/>
              <a:gd name="T30" fmla="*/ 3 w 31"/>
              <a:gd name="T31" fmla="*/ 7 h 37"/>
              <a:gd name="T32" fmla="*/ 0 w 31"/>
              <a:gd name="T33" fmla="*/ 13 h 37"/>
              <a:gd name="T34" fmla="*/ 0 w 31"/>
              <a:gd name="T35" fmla="*/ 36 h 37"/>
              <a:gd name="T36" fmla="*/ 30 w 31"/>
              <a:gd name="T37" fmla="*/ 36 h 37"/>
              <a:gd name="T38" fmla="*/ 30 w 31"/>
              <a:gd name="T39" fmla="*/ 13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" h="37">
                <a:moveTo>
                  <a:pt x="30" y="13"/>
                </a:moveTo>
                <a:lnTo>
                  <a:pt x="27" y="7"/>
                </a:lnTo>
                <a:lnTo>
                  <a:pt x="26" y="5"/>
                </a:lnTo>
                <a:lnTo>
                  <a:pt x="23" y="3"/>
                </a:lnTo>
                <a:lnTo>
                  <a:pt x="22" y="2"/>
                </a:lnTo>
                <a:lnTo>
                  <a:pt x="20" y="1"/>
                </a:lnTo>
                <a:lnTo>
                  <a:pt x="18" y="0"/>
                </a:lnTo>
                <a:lnTo>
                  <a:pt x="17" y="0"/>
                </a:lnTo>
                <a:lnTo>
                  <a:pt x="14" y="0"/>
                </a:lnTo>
                <a:lnTo>
                  <a:pt x="13" y="0"/>
                </a:lnTo>
                <a:lnTo>
                  <a:pt x="12" y="0"/>
                </a:lnTo>
                <a:lnTo>
                  <a:pt x="9" y="1"/>
                </a:lnTo>
                <a:lnTo>
                  <a:pt x="8" y="2"/>
                </a:lnTo>
                <a:lnTo>
                  <a:pt x="7" y="3"/>
                </a:lnTo>
                <a:lnTo>
                  <a:pt x="4" y="5"/>
                </a:lnTo>
                <a:lnTo>
                  <a:pt x="3" y="7"/>
                </a:lnTo>
                <a:lnTo>
                  <a:pt x="0" y="13"/>
                </a:lnTo>
                <a:lnTo>
                  <a:pt x="0" y="36"/>
                </a:lnTo>
                <a:lnTo>
                  <a:pt x="30" y="36"/>
                </a:lnTo>
                <a:lnTo>
                  <a:pt x="30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80" name="Freeform 824"/>
          <p:cNvSpPr>
            <a:spLocks/>
          </p:cNvSpPr>
          <p:nvPr/>
        </p:nvSpPr>
        <p:spPr bwMode="auto">
          <a:xfrm>
            <a:off x="5149850" y="3262313"/>
            <a:ext cx="117475" cy="39687"/>
          </a:xfrm>
          <a:custGeom>
            <a:avLst/>
            <a:gdLst>
              <a:gd name="T0" fmla="*/ 14 w 85"/>
              <a:gd name="T1" fmla="*/ 0 h 26"/>
              <a:gd name="T2" fmla="*/ 8 w 85"/>
              <a:gd name="T3" fmla="*/ 1 h 26"/>
              <a:gd name="T4" fmla="*/ 5 w 85"/>
              <a:gd name="T5" fmla="*/ 2 h 26"/>
              <a:gd name="T6" fmla="*/ 3 w 85"/>
              <a:gd name="T7" fmla="*/ 5 h 26"/>
              <a:gd name="T8" fmla="*/ 3 w 85"/>
              <a:gd name="T9" fmla="*/ 6 h 26"/>
              <a:gd name="T10" fmla="*/ 1 w 85"/>
              <a:gd name="T11" fmla="*/ 8 h 26"/>
              <a:gd name="T12" fmla="*/ 1 w 85"/>
              <a:gd name="T13" fmla="*/ 9 h 26"/>
              <a:gd name="T14" fmla="*/ 0 w 85"/>
              <a:gd name="T15" fmla="*/ 11 h 26"/>
              <a:gd name="T16" fmla="*/ 0 w 85"/>
              <a:gd name="T17" fmla="*/ 14 h 26"/>
              <a:gd name="T18" fmla="*/ 1 w 85"/>
              <a:gd name="T19" fmla="*/ 15 h 26"/>
              <a:gd name="T20" fmla="*/ 1 w 85"/>
              <a:gd name="T21" fmla="*/ 17 h 26"/>
              <a:gd name="T22" fmla="*/ 3 w 85"/>
              <a:gd name="T23" fmla="*/ 18 h 26"/>
              <a:gd name="T24" fmla="*/ 3 w 85"/>
              <a:gd name="T25" fmla="*/ 20 h 26"/>
              <a:gd name="T26" fmla="*/ 5 w 85"/>
              <a:gd name="T27" fmla="*/ 22 h 26"/>
              <a:gd name="T28" fmla="*/ 8 w 85"/>
              <a:gd name="T29" fmla="*/ 23 h 26"/>
              <a:gd name="T30" fmla="*/ 14 w 85"/>
              <a:gd name="T31" fmla="*/ 25 h 26"/>
              <a:gd name="T32" fmla="*/ 84 w 85"/>
              <a:gd name="T33" fmla="*/ 25 h 26"/>
              <a:gd name="T34" fmla="*/ 84 w 85"/>
              <a:gd name="T35" fmla="*/ 0 h 26"/>
              <a:gd name="T36" fmla="*/ 14 w 85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5" h="26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84" y="25"/>
                </a:lnTo>
                <a:lnTo>
                  <a:pt x="84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81" name="Freeform 825"/>
          <p:cNvSpPr>
            <a:spLocks/>
          </p:cNvSpPr>
          <p:nvPr/>
        </p:nvSpPr>
        <p:spPr bwMode="auto">
          <a:xfrm>
            <a:off x="5246688" y="3262313"/>
            <a:ext cx="41275" cy="53975"/>
          </a:xfrm>
          <a:custGeom>
            <a:avLst/>
            <a:gdLst>
              <a:gd name="T0" fmla="*/ 29 w 30"/>
              <a:gd name="T1" fmla="*/ 11 h 36"/>
              <a:gd name="T2" fmla="*/ 26 w 30"/>
              <a:gd name="T3" fmla="*/ 6 h 36"/>
              <a:gd name="T4" fmla="*/ 25 w 30"/>
              <a:gd name="T5" fmla="*/ 3 h 36"/>
              <a:gd name="T6" fmla="*/ 24 w 30"/>
              <a:gd name="T7" fmla="*/ 2 h 36"/>
              <a:gd name="T8" fmla="*/ 22 w 30"/>
              <a:gd name="T9" fmla="*/ 1 h 36"/>
              <a:gd name="T10" fmla="*/ 20 w 30"/>
              <a:gd name="T11" fmla="*/ 0 h 36"/>
              <a:gd name="T12" fmla="*/ 18 w 30"/>
              <a:gd name="T13" fmla="*/ 0 h 36"/>
              <a:gd name="T14" fmla="*/ 16 w 30"/>
              <a:gd name="T15" fmla="*/ 0 h 36"/>
              <a:gd name="T16" fmla="*/ 15 w 30"/>
              <a:gd name="T17" fmla="*/ 0 h 36"/>
              <a:gd name="T18" fmla="*/ 12 w 30"/>
              <a:gd name="T19" fmla="*/ 0 h 36"/>
              <a:gd name="T20" fmla="*/ 11 w 30"/>
              <a:gd name="T21" fmla="*/ 0 h 36"/>
              <a:gd name="T22" fmla="*/ 8 w 30"/>
              <a:gd name="T23" fmla="*/ 0 h 36"/>
              <a:gd name="T24" fmla="*/ 7 w 30"/>
              <a:gd name="T25" fmla="*/ 1 h 36"/>
              <a:gd name="T26" fmla="*/ 5 w 30"/>
              <a:gd name="T27" fmla="*/ 2 h 36"/>
              <a:gd name="T28" fmla="*/ 3 w 30"/>
              <a:gd name="T29" fmla="*/ 3 h 36"/>
              <a:gd name="T30" fmla="*/ 1 w 30"/>
              <a:gd name="T31" fmla="*/ 6 h 36"/>
              <a:gd name="T32" fmla="*/ 0 w 30"/>
              <a:gd name="T33" fmla="*/ 11 h 36"/>
              <a:gd name="T34" fmla="*/ 0 w 30"/>
              <a:gd name="T35" fmla="*/ 35 h 36"/>
              <a:gd name="T36" fmla="*/ 29 w 30"/>
              <a:gd name="T37" fmla="*/ 35 h 36"/>
              <a:gd name="T38" fmla="*/ 29 w 30"/>
              <a:gd name="T39" fmla="*/ 1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36">
                <a:moveTo>
                  <a:pt x="29" y="11"/>
                </a:moveTo>
                <a:lnTo>
                  <a:pt x="26" y="6"/>
                </a:lnTo>
                <a:lnTo>
                  <a:pt x="25" y="3"/>
                </a:lnTo>
                <a:lnTo>
                  <a:pt x="24" y="2"/>
                </a:lnTo>
                <a:lnTo>
                  <a:pt x="22" y="1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8" y="0"/>
                </a:lnTo>
                <a:lnTo>
                  <a:pt x="7" y="1"/>
                </a:lnTo>
                <a:lnTo>
                  <a:pt x="5" y="2"/>
                </a:lnTo>
                <a:lnTo>
                  <a:pt x="3" y="3"/>
                </a:lnTo>
                <a:lnTo>
                  <a:pt x="1" y="6"/>
                </a:lnTo>
                <a:lnTo>
                  <a:pt x="0" y="11"/>
                </a:lnTo>
                <a:lnTo>
                  <a:pt x="0" y="35"/>
                </a:lnTo>
                <a:lnTo>
                  <a:pt x="29" y="35"/>
                </a:lnTo>
                <a:lnTo>
                  <a:pt x="29" y="11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82" name="Freeform 826"/>
          <p:cNvSpPr>
            <a:spLocks/>
          </p:cNvSpPr>
          <p:nvPr/>
        </p:nvSpPr>
        <p:spPr bwMode="auto">
          <a:xfrm>
            <a:off x="5246688" y="3297238"/>
            <a:ext cx="53975" cy="39687"/>
          </a:xfrm>
          <a:custGeom>
            <a:avLst/>
            <a:gdLst>
              <a:gd name="T0" fmla="*/ 14 w 39"/>
              <a:gd name="T1" fmla="*/ 0 h 26"/>
              <a:gd name="T2" fmla="*/ 7 w 39"/>
              <a:gd name="T3" fmla="*/ 2 h 26"/>
              <a:gd name="T4" fmla="*/ 5 w 39"/>
              <a:gd name="T5" fmla="*/ 3 h 26"/>
              <a:gd name="T6" fmla="*/ 3 w 39"/>
              <a:gd name="T7" fmla="*/ 6 h 26"/>
              <a:gd name="T8" fmla="*/ 1 w 39"/>
              <a:gd name="T9" fmla="*/ 6 h 26"/>
              <a:gd name="T10" fmla="*/ 1 w 39"/>
              <a:gd name="T11" fmla="*/ 8 h 26"/>
              <a:gd name="T12" fmla="*/ 0 w 39"/>
              <a:gd name="T13" fmla="*/ 9 h 26"/>
              <a:gd name="T14" fmla="*/ 0 w 39"/>
              <a:gd name="T15" fmla="*/ 11 h 26"/>
              <a:gd name="T16" fmla="*/ 0 w 39"/>
              <a:gd name="T17" fmla="*/ 13 h 26"/>
              <a:gd name="T18" fmla="*/ 0 w 39"/>
              <a:gd name="T19" fmla="*/ 15 h 26"/>
              <a:gd name="T20" fmla="*/ 0 w 39"/>
              <a:gd name="T21" fmla="*/ 16 h 26"/>
              <a:gd name="T22" fmla="*/ 1 w 39"/>
              <a:gd name="T23" fmla="*/ 18 h 26"/>
              <a:gd name="T24" fmla="*/ 1 w 39"/>
              <a:gd name="T25" fmla="*/ 19 h 26"/>
              <a:gd name="T26" fmla="*/ 3 w 39"/>
              <a:gd name="T27" fmla="*/ 20 h 26"/>
              <a:gd name="T28" fmla="*/ 5 w 39"/>
              <a:gd name="T29" fmla="*/ 22 h 26"/>
              <a:gd name="T30" fmla="*/ 7 w 39"/>
              <a:gd name="T31" fmla="*/ 24 h 26"/>
              <a:gd name="T32" fmla="*/ 14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4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7" y="2"/>
                </a:lnTo>
                <a:lnTo>
                  <a:pt x="5" y="3"/>
                </a:lnTo>
                <a:lnTo>
                  <a:pt x="3" y="6"/>
                </a:lnTo>
                <a:lnTo>
                  <a:pt x="1" y="6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3" y="20"/>
                </a:lnTo>
                <a:lnTo>
                  <a:pt x="5" y="22"/>
                </a:lnTo>
                <a:lnTo>
                  <a:pt x="7" y="24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83" name="Freeform 827"/>
          <p:cNvSpPr>
            <a:spLocks/>
          </p:cNvSpPr>
          <p:nvPr/>
        </p:nvSpPr>
        <p:spPr bwMode="auto">
          <a:xfrm>
            <a:off x="5278438" y="3297238"/>
            <a:ext cx="39687" cy="38100"/>
          </a:xfrm>
          <a:custGeom>
            <a:avLst/>
            <a:gdLst>
              <a:gd name="T0" fmla="*/ 28 w 29"/>
              <a:gd name="T1" fmla="*/ 13 h 25"/>
              <a:gd name="T2" fmla="*/ 25 w 29"/>
              <a:gd name="T3" fmla="*/ 7 h 25"/>
              <a:gd name="T4" fmla="*/ 24 w 29"/>
              <a:gd name="T5" fmla="*/ 5 h 25"/>
              <a:gd name="T6" fmla="*/ 23 w 29"/>
              <a:gd name="T7" fmla="*/ 3 h 25"/>
              <a:gd name="T8" fmla="*/ 22 w 29"/>
              <a:gd name="T9" fmla="*/ 2 h 25"/>
              <a:gd name="T10" fmla="*/ 19 w 29"/>
              <a:gd name="T11" fmla="*/ 1 h 25"/>
              <a:gd name="T12" fmla="*/ 18 w 29"/>
              <a:gd name="T13" fmla="*/ 0 h 25"/>
              <a:gd name="T14" fmla="*/ 15 w 29"/>
              <a:gd name="T15" fmla="*/ 0 h 25"/>
              <a:gd name="T16" fmla="*/ 14 w 29"/>
              <a:gd name="T17" fmla="*/ 0 h 25"/>
              <a:gd name="T18" fmla="*/ 11 w 29"/>
              <a:gd name="T19" fmla="*/ 0 h 25"/>
              <a:gd name="T20" fmla="*/ 10 w 29"/>
              <a:gd name="T21" fmla="*/ 0 h 25"/>
              <a:gd name="T22" fmla="*/ 8 w 29"/>
              <a:gd name="T23" fmla="*/ 1 h 25"/>
              <a:gd name="T24" fmla="*/ 8 w 29"/>
              <a:gd name="T25" fmla="*/ 2 h 25"/>
              <a:gd name="T26" fmla="*/ 5 w 29"/>
              <a:gd name="T27" fmla="*/ 3 h 25"/>
              <a:gd name="T28" fmla="*/ 4 w 29"/>
              <a:gd name="T29" fmla="*/ 5 h 25"/>
              <a:gd name="T30" fmla="*/ 1 w 29"/>
              <a:gd name="T31" fmla="*/ 7 h 25"/>
              <a:gd name="T32" fmla="*/ 0 w 29"/>
              <a:gd name="T33" fmla="*/ 13 h 25"/>
              <a:gd name="T34" fmla="*/ 0 w 29"/>
              <a:gd name="T35" fmla="*/ 24 h 25"/>
              <a:gd name="T36" fmla="*/ 28 w 29"/>
              <a:gd name="T37" fmla="*/ 24 h 25"/>
              <a:gd name="T38" fmla="*/ 28 w 29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5">
                <a:moveTo>
                  <a:pt x="28" y="13"/>
                </a:moveTo>
                <a:lnTo>
                  <a:pt x="25" y="7"/>
                </a:lnTo>
                <a:lnTo>
                  <a:pt x="24" y="5"/>
                </a:lnTo>
                <a:lnTo>
                  <a:pt x="23" y="3"/>
                </a:lnTo>
                <a:lnTo>
                  <a:pt x="22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0"/>
                </a:lnTo>
                <a:lnTo>
                  <a:pt x="8" y="1"/>
                </a:lnTo>
                <a:lnTo>
                  <a:pt x="8" y="2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8" y="24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84" name="Freeform 828"/>
          <p:cNvSpPr>
            <a:spLocks/>
          </p:cNvSpPr>
          <p:nvPr/>
        </p:nvSpPr>
        <p:spPr bwMode="auto">
          <a:xfrm>
            <a:off x="5278438" y="3313113"/>
            <a:ext cx="50800" cy="41275"/>
          </a:xfrm>
          <a:custGeom>
            <a:avLst/>
            <a:gdLst>
              <a:gd name="T0" fmla="*/ 14 w 37"/>
              <a:gd name="T1" fmla="*/ 0 h 26"/>
              <a:gd name="T2" fmla="*/ 7 w 37"/>
              <a:gd name="T3" fmla="*/ 2 h 26"/>
              <a:gd name="T4" fmla="*/ 5 w 37"/>
              <a:gd name="T5" fmla="*/ 3 h 26"/>
              <a:gd name="T6" fmla="*/ 2 w 37"/>
              <a:gd name="T7" fmla="*/ 6 h 26"/>
              <a:gd name="T8" fmla="*/ 1 w 37"/>
              <a:gd name="T9" fmla="*/ 7 h 26"/>
              <a:gd name="T10" fmla="*/ 1 w 37"/>
              <a:gd name="T11" fmla="*/ 9 h 26"/>
              <a:gd name="T12" fmla="*/ 0 w 37"/>
              <a:gd name="T13" fmla="*/ 10 h 26"/>
              <a:gd name="T14" fmla="*/ 0 w 37"/>
              <a:gd name="T15" fmla="*/ 11 h 26"/>
              <a:gd name="T16" fmla="*/ 0 w 37"/>
              <a:gd name="T17" fmla="*/ 13 h 26"/>
              <a:gd name="T18" fmla="*/ 0 w 37"/>
              <a:gd name="T19" fmla="*/ 15 h 26"/>
              <a:gd name="T20" fmla="*/ 0 w 37"/>
              <a:gd name="T21" fmla="*/ 16 h 26"/>
              <a:gd name="T22" fmla="*/ 1 w 37"/>
              <a:gd name="T23" fmla="*/ 18 h 26"/>
              <a:gd name="T24" fmla="*/ 1 w 37"/>
              <a:gd name="T25" fmla="*/ 19 h 26"/>
              <a:gd name="T26" fmla="*/ 2 w 37"/>
              <a:gd name="T27" fmla="*/ 20 h 26"/>
              <a:gd name="T28" fmla="*/ 5 w 37"/>
              <a:gd name="T29" fmla="*/ 23 h 26"/>
              <a:gd name="T30" fmla="*/ 7 w 37"/>
              <a:gd name="T31" fmla="*/ 24 h 26"/>
              <a:gd name="T32" fmla="*/ 14 w 37"/>
              <a:gd name="T33" fmla="*/ 25 h 26"/>
              <a:gd name="T34" fmla="*/ 36 w 37"/>
              <a:gd name="T35" fmla="*/ 25 h 26"/>
              <a:gd name="T36" fmla="*/ 36 w 37"/>
              <a:gd name="T37" fmla="*/ 0 h 26"/>
              <a:gd name="T38" fmla="*/ 14 w 37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6">
                <a:moveTo>
                  <a:pt x="14" y="0"/>
                </a:moveTo>
                <a:lnTo>
                  <a:pt x="7" y="2"/>
                </a:lnTo>
                <a:lnTo>
                  <a:pt x="5" y="3"/>
                </a:lnTo>
                <a:lnTo>
                  <a:pt x="2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2" y="20"/>
                </a:lnTo>
                <a:lnTo>
                  <a:pt x="5" y="23"/>
                </a:lnTo>
                <a:lnTo>
                  <a:pt x="7" y="24"/>
                </a:lnTo>
                <a:lnTo>
                  <a:pt x="14" y="25"/>
                </a:lnTo>
                <a:lnTo>
                  <a:pt x="36" y="25"/>
                </a:lnTo>
                <a:lnTo>
                  <a:pt x="36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85" name="Freeform 829"/>
          <p:cNvSpPr>
            <a:spLocks/>
          </p:cNvSpPr>
          <p:nvPr/>
        </p:nvSpPr>
        <p:spPr bwMode="auto">
          <a:xfrm>
            <a:off x="5310188" y="3313113"/>
            <a:ext cx="41275" cy="58737"/>
          </a:xfrm>
          <a:custGeom>
            <a:avLst/>
            <a:gdLst>
              <a:gd name="T0" fmla="*/ 29 w 30"/>
              <a:gd name="T1" fmla="*/ 13 h 38"/>
              <a:gd name="T2" fmla="*/ 28 w 30"/>
              <a:gd name="T3" fmla="*/ 7 h 38"/>
              <a:gd name="T4" fmla="*/ 25 w 30"/>
              <a:gd name="T5" fmla="*/ 5 h 38"/>
              <a:gd name="T6" fmla="*/ 24 w 30"/>
              <a:gd name="T7" fmla="*/ 3 h 38"/>
              <a:gd name="T8" fmla="*/ 22 w 30"/>
              <a:gd name="T9" fmla="*/ 2 h 38"/>
              <a:gd name="T10" fmla="*/ 20 w 30"/>
              <a:gd name="T11" fmla="*/ 1 h 38"/>
              <a:gd name="T12" fmla="*/ 18 w 30"/>
              <a:gd name="T13" fmla="*/ 0 h 38"/>
              <a:gd name="T14" fmla="*/ 16 w 30"/>
              <a:gd name="T15" fmla="*/ 0 h 38"/>
              <a:gd name="T16" fmla="*/ 15 w 30"/>
              <a:gd name="T17" fmla="*/ 0 h 38"/>
              <a:gd name="T18" fmla="*/ 12 w 30"/>
              <a:gd name="T19" fmla="*/ 0 h 38"/>
              <a:gd name="T20" fmla="*/ 11 w 30"/>
              <a:gd name="T21" fmla="*/ 0 h 38"/>
              <a:gd name="T22" fmla="*/ 8 w 30"/>
              <a:gd name="T23" fmla="*/ 1 h 38"/>
              <a:gd name="T24" fmla="*/ 7 w 30"/>
              <a:gd name="T25" fmla="*/ 2 h 38"/>
              <a:gd name="T26" fmla="*/ 5 w 30"/>
              <a:gd name="T27" fmla="*/ 3 h 38"/>
              <a:gd name="T28" fmla="*/ 4 w 30"/>
              <a:gd name="T29" fmla="*/ 5 h 38"/>
              <a:gd name="T30" fmla="*/ 1 w 30"/>
              <a:gd name="T31" fmla="*/ 7 h 38"/>
              <a:gd name="T32" fmla="*/ 0 w 30"/>
              <a:gd name="T33" fmla="*/ 13 h 38"/>
              <a:gd name="T34" fmla="*/ 0 w 30"/>
              <a:gd name="T35" fmla="*/ 37 h 38"/>
              <a:gd name="T36" fmla="*/ 29 w 30"/>
              <a:gd name="T37" fmla="*/ 37 h 38"/>
              <a:gd name="T38" fmla="*/ 29 w 30"/>
              <a:gd name="T39" fmla="*/ 13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38">
                <a:moveTo>
                  <a:pt x="29" y="13"/>
                </a:moveTo>
                <a:lnTo>
                  <a:pt x="28" y="7"/>
                </a:lnTo>
                <a:lnTo>
                  <a:pt x="25" y="5"/>
                </a:lnTo>
                <a:lnTo>
                  <a:pt x="24" y="3"/>
                </a:lnTo>
                <a:lnTo>
                  <a:pt x="22" y="2"/>
                </a:lnTo>
                <a:lnTo>
                  <a:pt x="20" y="1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8" y="1"/>
                </a:lnTo>
                <a:lnTo>
                  <a:pt x="7" y="2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0" y="13"/>
                </a:lnTo>
                <a:lnTo>
                  <a:pt x="0" y="37"/>
                </a:lnTo>
                <a:lnTo>
                  <a:pt x="29" y="37"/>
                </a:lnTo>
                <a:lnTo>
                  <a:pt x="29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86" name="Freeform 830"/>
          <p:cNvSpPr>
            <a:spLocks/>
          </p:cNvSpPr>
          <p:nvPr/>
        </p:nvSpPr>
        <p:spPr bwMode="auto">
          <a:xfrm>
            <a:off x="5310188" y="3351213"/>
            <a:ext cx="50800" cy="38100"/>
          </a:xfrm>
          <a:custGeom>
            <a:avLst/>
            <a:gdLst>
              <a:gd name="T0" fmla="*/ 14 w 38"/>
              <a:gd name="T1" fmla="*/ 0 h 25"/>
              <a:gd name="T2" fmla="*/ 8 w 38"/>
              <a:gd name="T3" fmla="*/ 1 h 25"/>
              <a:gd name="T4" fmla="*/ 5 w 38"/>
              <a:gd name="T5" fmla="*/ 3 h 25"/>
              <a:gd name="T6" fmla="*/ 3 w 38"/>
              <a:gd name="T7" fmla="*/ 4 h 25"/>
              <a:gd name="T8" fmla="*/ 1 w 38"/>
              <a:gd name="T9" fmla="*/ 5 h 25"/>
              <a:gd name="T10" fmla="*/ 1 w 38"/>
              <a:gd name="T11" fmla="*/ 8 h 25"/>
              <a:gd name="T12" fmla="*/ 1 w 38"/>
              <a:gd name="T13" fmla="*/ 9 h 25"/>
              <a:gd name="T14" fmla="*/ 0 w 38"/>
              <a:gd name="T15" fmla="*/ 11 h 25"/>
              <a:gd name="T16" fmla="*/ 0 w 38"/>
              <a:gd name="T17" fmla="*/ 12 h 25"/>
              <a:gd name="T18" fmla="*/ 0 w 38"/>
              <a:gd name="T19" fmla="*/ 14 h 25"/>
              <a:gd name="T20" fmla="*/ 1 w 38"/>
              <a:gd name="T21" fmla="*/ 15 h 25"/>
              <a:gd name="T22" fmla="*/ 1 w 38"/>
              <a:gd name="T23" fmla="*/ 16 h 25"/>
              <a:gd name="T24" fmla="*/ 1 w 38"/>
              <a:gd name="T25" fmla="*/ 17 h 25"/>
              <a:gd name="T26" fmla="*/ 3 w 38"/>
              <a:gd name="T27" fmla="*/ 20 h 25"/>
              <a:gd name="T28" fmla="*/ 5 w 38"/>
              <a:gd name="T29" fmla="*/ 21 h 25"/>
              <a:gd name="T30" fmla="*/ 8 w 38"/>
              <a:gd name="T31" fmla="*/ 23 h 25"/>
              <a:gd name="T32" fmla="*/ 14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4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1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7"/>
                </a:lnTo>
                <a:lnTo>
                  <a:pt x="3" y="20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37" y="24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87" name="Freeform 831"/>
          <p:cNvSpPr>
            <a:spLocks/>
          </p:cNvSpPr>
          <p:nvPr/>
        </p:nvSpPr>
        <p:spPr bwMode="auto">
          <a:xfrm>
            <a:off x="5340350" y="3351213"/>
            <a:ext cx="39688" cy="36512"/>
          </a:xfrm>
          <a:custGeom>
            <a:avLst/>
            <a:gdLst>
              <a:gd name="T0" fmla="*/ 28 w 29"/>
              <a:gd name="T1" fmla="*/ 12 h 24"/>
              <a:gd name="T2" fmla="*/ 27 w 29"/>
              <a:gd name="T3" fmla="*/ 5 h 24"/>
              <a:gd name="T4" fmla="*/ 24 w 29"/>
              <a:gd name="T5" fmla="*/ 4 h 24"/>
              <a:gd name="T6" fmla="*/ 23 w 29"/>
              <a:gd name="T7" fmla="*/ 3 h 24"/>
              <a:gd name="T8" fmla="*/ 22 w 29"/>
              <a:gd name="T9" fmla="*/ 1 h 24"/>
              <a:gd name="T10" fmla="*/ 19 w 29"/>
              <a:gd name="T11" fmla="*/ 1 h 24"/>
              <a:gd name="T12" fmla="*/ 18 w 29"/>
              <a:gd name="T13" fmla="*/ 0 h 24"/>
              <a:gd name="T14" fmla="*/ 15 w 29"/>
              <a:gd name="T15" fmla="*/ 0 h 24"/>
              <a:gd name="T16" fmla="*/ 14 w 29"/>
              <a:gd name="T17" fmla="*/ 0 h 24"/>
              <a:gd name="T18" fmla="*/ 13 w 29"/>
              <a:gd name="T19" fmla="*/ 0 h 24"/>
              <a:gd name="T20" fmla="*/ 11 w 29"/>
              <a:gd name="T21" fmla="*/ 0 h 24"/>
              <a:gd name="T22" fmla="*/ 9 w 29"/>
              <a:gd name="T23" fmla="*/ 1 h 24"/>
              <a:gd name="T24" fmla="*/ 8 w 29"/>
              <a:gd name="T25" fmla="*/ 1 h 24"/>
              <a:gd name="T26" fmla="*/ 5 w 29"/>
              <a:gd name="T27" fmla="*/ 3 h 24"/>
              <a:gd name="T28" fmla="*/ 4 w 29"/>
              <a:gd name="T29" fmla="*/ 4 h 24"/>
              <a:gd name="T30" fmla="*/ 1 w 29"/>
              <a:gd name="T31" fmla="*/ 5 h 24"/>
              <a:gd name="T32" fmla="*/ 0 w 29"/>
              <a:gd name="T33" fmla="*/ 12 h 24"/>
              <a:gd name="T34" fmla="*/ 0 w 29"/>
              <a:gd name="T35" fmla="*/ 23 h 24"/>
              <a:gd name="T36" fmla="*/ 28 w 29"/>
              <a:gd name="T37" fmla="*/ 23 h 24"/>
              <a:gd name="T38" fmla="*/ 28 w 29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4">
                <a:moveTo>
                  <a:pt x="28" y="12"/>
                </a:moveTo>
                <a:lnTo>
                  <a:pt x="27" y="5"/>
                </a:lnTo>
                <a:lnTo>
                  <a:pt x="24" y="4"/>
                </a:lnTo>
                <a:lnTo>
                  <a:pt x="23" y="3"/>
                </a:lnTo>
                <a:lnTo>
                  <a:pt x="22" y="1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3" y="0"/>
                </a:lnTo>
                <a:lnTo>
                  <a:pt x="11" y="0"/>
                </a:lnTo>
                <a:lnTo>
                  <a:pt x="9" y="1"/>
                </a:lnTo>
                <a:lnTo>
                  <a:pt x="8" y="1"/>
                </a:lnTo>
                <a:lnTo>
                  <a:pt x="5" y="3"/>
                </a:lnTo>
                <a:lnTo>
                  <a:pt x="4" y="4"/>
                </a:lnTo>
                <a:lnTo>
                  <a:pt x="1" y="5"/>
                </a:lnTo>
                <a:lnTo>
                  <a:pt x="0" y="12"/>
                </a:lnTo>
                <a:lnTo>
                  <a:pt x="0" y="23"/>
                </a:lnTo>
                <a:lnTo>
                  <a:pt x="28" y="23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88" name="Freeform 832"/>
          <p:cNvSpPr>
            <a:spLocks/>
          </p:cNvSpPr>
          <p:nvPr/>
        </p:nvSpPr>
        <p:spPr bwMode="auto">
          <a:xfrm>
            <a:off x="5340350" y="3368675"/>
            <a:ext cx="52388" cy="38100"/>
          </a:xfrm>
          <a:custGeom>
            <a:avLst/>
            <a:gdLst>
              <a:gd name="T0" fmla="*/ 14 w 38"/>
              <a:gd name="T1" fmla="*/ 0 h 25"/>
              <a:gd name="T2" fmla="*/ 8 w 38"/>
              <a:gd name="T3" fmla="*/ 1 h 25"/>
              <a:gd name="T4" fmla="*/ 5 w 38"/>
              <a:gd name="T5" fmla="*/ 3 h 25"/>
              <a:gd name="T6" fmla="*/ 4 w 38"/>
              <a:gd name="T7" fmla="*/ 4 h 25"/>
              <a:gd name="T8" fmla="*/ 1 w 38"/>
              <a:gd name="T9" fmla="*/ 5 h 25"/>
              <a:gd name="T10" fmla="*/ 1 w 38"/>
              <a:gd name="T11" fmla="*/ 8 h 25"/>
              <a:gd name="T12" fmla="*/ 0 w 38"/>
              <a:gd name="T13" fmla="*/ 9 h 25"/>
              <a:gd name="T14" fmla="*/ 0 w 38"/>
              <a:gd name="T15" fmla="*/ 11 h 25"/>
              <a:gd name="T16" fmla="*/ 0 w 38"/>
              <a:gd name="T17" fmla="*/ 12 h 25"/>
              <a:gd name="T18" fmla="*/ 0 w 38"/>
              <a:gd name="T19" fmla="*/ 14 h 25"/>
              <a:gd name="T20" fmla="*/ 0 w 38"/>
              <a:gd name="T21" fmla="*/ 15 h 25"/>
              <a:gd name="T22" fmla="*/ 1 w 38"/>
              <a:gd name="T23" fmla="*/ 17 h 25"/>
              <a:gd name="T24" fmla="*/ 1 w 38"/>
              <a:gd name="T25" fmla="*/ 19 h 25"/>
              <a:gd name="T26" fmla="*/ 4 w 38"/>
              <a:gd name="T27" fmla="*/ 20 h 25"/>
              <a:gd name="T28" fmla="*/ 5 w 38"/>
              <a:gd name="T29" fmla="*/ 21 h 25"/>
              <a:gd name="T30" fmla="*/ 8 w 38"/>
              <a:gd name="T31" fmla="*/ 23 h 25"/>
              <a:gd name="T32" fmla="*/ 14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4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1" y="19"/>
                </a:lnTo>
                <a:lnTo>
                  <a:pt x="4" y="20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37" y="24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89" name="Freeform 833"/>
          <p:cNvSpPr>
            <a:spLocks/>
          </p:cNvSpPr>
          <p:nvPr/>
        </p:nvSpPr>
        <p:spPr bwMode="auto">
          <a:xfrm>
            <a:off x="5372100" y="3368675"/>
            <a:ext cx="41275" cy="36513"/>
          </a:xfrm>
          <a:custGeom>
            <a:avLst/>
            <a:gdLst>
              <a:gd name="T0" fmla="*/ 29 w 30"/>
              <a:gd name="T1" fmla="*/ 12 h 24"/>
              <a:gd name="T2" fmla="*/ 28 w 30"/>
              <a:gd name="T3" fmla="*/ 5 h 24"/>
              <a:gd name="T4" fmla="*/ 25 w 30"/>
              <a:gd name="T5" fmla="*/ 4 h 24"/>
              <a:gd name="T6" fmla="*/ 24 w 30"/>
              <a:gd name="T7" fmla="*/ 3 h 24"/>
              <a:gd name="T8" fmla="*/ 22 w 30"/>
              <a:gd name="T9" fmla="*/ 2 h 24"/>
              <a:gd name="T10" fmla="*/ 20 w 30"/>
              <a:gd name="T11" fmla="*/ 1 h 24"/>
              <a:gd name="T12" fmla="*/ 18 w 30"/>
              <a:gd name="T13" fmla="*/ 0 h 24"/>
              <a:gd name="T14" fmla="*/ 16 w 30"/>
              <a:gd name="T15" fmla="*/ 0 h 24"/>
              <a:gd name="T16" fmla="*/ 15 w 30"/>
              <a:gd name="T17" fmla="*/ 0 h 24"/>
              <a:gd name="T18" fmla="*/ 12 w 30"/>
              <a:gd name="T19" fmla="*/ 0 h 24"/>
              <a:gd name="T20" fmla="*/ 9 w 30"/>
              <a:gd name="T21" fmla="*/ 1 h 24"/>
              <a:gd name="T22" fmla="*/ 8 w 30"/>
              <a:gd name="T23" fmla="*/ 2 h 24"/>
              <a:gd name="T24" fmla="*/ 5 w 30"/>
              <a:gd name="T25" fmla="*/ 3 h 24"/>
              <a:gd name="T26" fmla="*/ 4 w 30"/>
              <a:gd name="T27" fmla="*/ 4 h 24"/>
              <a:gd name="T28" fmla="*/ 1 w 30"/>
              <a:gd name="T29" fmla="*/ 5 h 24"/>
              <a:gd name="T30" fmla="*/ 0 w 30"/>
              <a:gd name="T31" fmla="*/ 12 h 24"/>
              <a:gd name="T32" fmla="*/ 0 w 30"/>
              <a:gd name="T33" fmla="*/ 23 h 24"/>
              <a:gd name="T34" fmla="*/ 29 w 30"/>
              <a:gd name="T35" fmla="*/ 23 h 24"/>
              <a:gd name="T36" fmla="*/ 29 w 30"/>
              <a:gd name="T37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" h="24">
                <a:moveTo>
                  <a:pt x="29" y="12"/>
                </a:moveTo>
                <a:lnTo>
                  <a:pt x="28" y="5"/>
                </a:lnTo>
                <a:lnTo>
                  <a:pt x="25" y="4"/>
                </a:lnTo>
                <a:lnTo>
                  <a:pt x="24" y="3"/>
                </a:lnTo>
                <a:lnTo>
                  <a:pt x="22" y="2"/>
                </a:lnTo>
                <a:lnTo>
                  <a:pt x="20" y="1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9" y="1"/>
                </a:ln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5"/>
                </a:lnTo>
                <a:lnTo>
                  <a:pt x="0" y="12"/>
                </a:lnTo>
                <a:lnTo>
                  <a:pt x="0" y="23"/>
                </a:lnTo>
                <a:lnTo>
                  <a:pt x="29" y="23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90" name="Freeform 834"/>
          <p:cNvSpPr>
            <a:spLocks/>
          </p:cNvSpPr>
          <p:nvPr/>
        </p:nvSpPr>
        <p:spPr bwMode="auto">
          <a:xfrm>
            <a:off x="5372100" y="3386138"/>
            <a:ext cx="53975" cy="41275"/>
          </a:xfrm>
          <a:custGeom>
            <a:avLst/>
            <a:gdLst>
              <a:gd name="T0" fmla="*/ 14 w 39"/>
              <a:gd name="T1" fmla="*/ 0 h 27"/>
              <a:gd name="T2" fmla="*/ 8 w 39"/>
              <a:gd name="T3" fmla="*/ 1 h 27"/>
              <a:gd name="T4" fmla="*/ 5 w 39"/>
              <a:gd name="T5" fmla="*/ 2 h 27"/>
              <a:gd name="T6" fmla="*/ 3 w 39"/>
              <a:gd name="T7" fmla="*/ 4 h 27"/>
              <a:gd name="T8" fmla="*/ 1 w 39"/>
              <a:gd name="T9" fmla="*/ 6 h 27"/>
              <a:gd name="T10" fmla="*/ 1 w 39"/>
              <a:gd name="T11" fmla="*/ 7 h 27"/>
              <a:gd name="T12" fmla="*/ 1 w 39"/>
              <a:gd name="T13" fmla="*/ 8 h 27"/>
              <a:gd name="T14" fmla="*/ 0 w 39"/>
              <a:gd name="T15" fmla="*/ 11 h 27"/>
              <a:gd name="T16" fmla="*/ 0 w 39"/>
              <a:gd name="T17" fmla="*/ 12 h 27"/>
              <a:gd name="T18" fmla="*/ 0 w 39"/>
              <a:gd name="T19" fmla="*/ 14 h 27"/>
              <a:gd name="T20" fmla="*/ 1 w 39"/>
              <a:gd name="T21" fmla="*/ 15 h 27"/>
              <a:gd name="T22" fmla="*/ 1 w 39"/>
              <a:gd name="T23" fmla="*/ 18 h 27"/>
              <a:gd name="T24" fmla="*/ 1 w 39"/>
              <a:gd name="T25" fmla="*/ 19 h 27"/>
              <a:gd name="T26" fmla="*/ 3 w 39"/>
              <a:gd name="T27" fmla="*/ 21 h 27"/>
              <a:gd name="T28" fmla="*/ 5 w 39"/>
              <a:gd name="T29" fmla="*/ 22 h 27"/>
              <a:gd name="T30" fmla="*/ 8 w 39"/>
              <a:gd name="T31" fmla="*/ 24 h 27"/>
              <a:gd name="T32" fmla="*/ 14 w 39"/>
              <a:gd name="T33" fmla="*/ 26 h 27"/>
              <a:gd name="T34" fmla="*/ 38 w 39"/>
              <a:gd name="T35" fmla="*/ 26 h 27"/>
              <a:gd name="T36" fmla="*/ 38 w 39"/>
              <a:gd name="T37" fmla="*/ 0 h 27"/>
              <a:gd name="T38" fmla="*/ 14 w 39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7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4"/>
                </a:lnTo>
                <a:lnTo>
                  <a:pt x="1" y="6"/>
                </a:lnTo>
                <a:lnTo>
                  <a:pt x="1" y="7"/>
                </a:lnTo>
                <a:lnTo>
                  <a:pt x="1" y="8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1" y="15"/>
                </a:lnTo>
                <a:lnTo>
                  <a:pt x="1" y="18"/>
                </a:lnTo>
                <a:lnTo>
                  <a:pt x="1" y="19"/>
                </a:lnTo>
                <a:lnTo>
                  <a:pt x="3" y="21"/>
                </a:lnTo>
                <a:lnTo>
                  <a:pt x="5" y="22"/>
                </a:lnTo>
                <a:lnTo>
                  <a:pt x="8" y="24"/>
                </a:lnTo>
                <a:lnTo>
                  <a:pt x="14" y="26"/>
                </a:lnTo>
                <a:lnTo>
                  <a:pt x="38" y="26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91" name="Freeform 835"/>
          <p:cNvSpPr>
            <a:spLocks/>
          </p:cNvSpPr>
          <p:nvPr/>
        </p:nvSpPr>
        <p:spPr bwMode="auto">
          <a:xfrm>
            <a:off x="5403850" y="3386138"/>
            <a:ext cx="39688" cy="74612"/>
          </a:xfrm>
          <a:custGeom>
            <a:avLst/>
            <a:gdLst>
              <a:gd name="T0" fmla="*/ 28 w 29"/>
              <a:gd name="T1" fmla="*/ 12 h 49"/>
              <a:gd name="T2" fmla="*/ 27 w 29"/>
              <a:gd name="T3" fmla="*/ 6 h 49"/>
              <a:gd name="T4" fmla="*/ 24 w 29"/>
              <a:gd name="T5" fmla="*/ 4 h 49"/>
              <a:gd name="T6" fmla="*/ 23 w 29"/>
              <a:gd name="T7" fmla="*/ 2 h 49"/>
              <a:gd name="T8" fmla="*/ 22 w 29"/>
              <a:gd name="T9" fmla="*/ 1 h 49"/>
              <a:gd name="T10" fmla="*/ 19 w 29"/>
              <a:gd name="T11" fmla="*/ 0 h 49"/>
              <a:gd name="T12" fmla="*/ 18 w 29"/>
              <a:gd name="T13" fmla="*/ 0 h 49"/>
              <a:gd name="T14" fmla="*/ 17 w 29"/>
              <a:gd name="T15" fmla="*/ 0 h 49"/>
              <a:gd name="T16" fmla="*/ 14 w 29"/>
              <a:gd name="T17" fmla="*/ 0 h 49"/>
              <a:gd name="T18" fmla="*/ 13 w 29"/>
              <a:gd name="T19" fmla="*/ 0 h 49"/>
              <a:gd name="T20" fmla="*/ 11 w 29"/>
              <a:gd name="T21" fmla="*/ 0 h 49"/>
              <a:gd name="T22" fmla="*/ 9 w 29"/>
              <a:gd name="T23" fmla="*/ 0 h 49"/>
              <a:gd name="T24" fmla="*/ 8 w 29"/>
              <a:gd name="T25" fmla="*/ 1 h 49"/>
              <a:gd name="T26" fmla="*/ 5 w 29"/>
              <a:gd name="T27" fmla="*/ 2 h 49"/>
              <a:gd name="T28" fmla="*/ 4 w 29"/>
              <a:gd name="T29" fmla="*/ 4 h 49"/>
              <a:gd name="T30" fmla="*/ 1 w 29"/>
              <a:gd name="T31" fmla="*/ 6 h 49"/>
              <a:gd name="T32" fmla="*/ 0 w 29"/>
              <a:gd name="T33" fmla="*/ 12 h 49"/>
              <a:gd name="T34" fmla="*/ 0 w 29"/>
              <a:gd name="T35" fmla="*/ 48 h 49"/>
              <a:gd name="T36" fmla="*/ 28 w 29"/>
              <a:gd name="T37" fmla="*/ 48 h 49"/>
              <a:gd name="T38" fmla="*/ 28 w 29"/>
              <a:gd name="T39" fmla="*/ 1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49">
                <a:moveTo>
                  <a:pt x="28" y="12"/>
                </a:moveTo>
                <a:lnTo>
                  <a:pt x="27" y="6"/>
                </a:lnTo>
                <a:lnTo>
                  <a:pt x="24" y="4"/>
                </a:lnTo>
                <a:lnTo>
                  <a:pt x="23" y="2"/>
                </a:lnTo>
                <a:lnTo>
                  <a:pt x="22" y="1"/>
                </a:lnTo>
                <a:lnTo>
                  <a:pt x="19" y="0"/>
                </a:lnTo>
                <a:lnTo>
                  <a:pt x="18" y="0"/>
                </a:lnTo>
                <a:lnTo>
                  <a:pt x="17" y="0"/>
                </a:lnTo>
                <a:lnTo>
                  <a:pt x="14" y="0"/>
                </a:lnTo>
                <a:lnTo>
                  <a:pt x="13" y="0"/>
                </a:lnTo>
                <a:lnTo>
                  <a:pt x="11" y="0"/>
                </a:lnTo>
                <a:lnTo>
                  <a:pt x="9" y="0"/>
                </a:lnTo>
                <a:lnTo>
                  <a:pt x="8" y="1"/>
                </a:lnTo>
                <a:lnTo>
                  <a:pt x="5" y="2"/>
                </a:lnTo>
                <a:lnTo>
                  <a:pt x="4" y="4"/>
                </a:lnTo>
                <a:lnTo>
                  <a:pt x="1" y="6"/>
                </a:lnTo>
                <a:lnTo>
                  <a:pt x="0" y="12"/>
                </a:lnTo>
                <a:lnTo>
                  <a:pt x="0" y="48"/>
                </a:lnTo>
                <a:lnTo>
                  <a:pt x="28" y="48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92" name="Freeform 836"/>
          <p:cNvSpPr>
            <a:spLocks/>
          </p:cNvSpPr>
          <p:nvPr/>
        </p:nvSpPr>
        <p:spPr bwMode="auto">
          <a:xfrm>
            <a:off x="5403850" y="3440113"/>
            <a:ext cx="52388" cy="38100"/>
          </a:xfrm>
          <a:custGeom>
            <a:avLst/>
            <a:gdLst>
              <a:gd name="T0" fmla="*/ 14 w 38"/>
              <a:gd name="T1" fmla="*/ 0 h 25"/>
              <a:gd name="T2" fmla="*/ 8 w 38"/>
              <a:gd name="T3" fmla="*/ 2 h 25"/>
              <a:gd name="T4" fmla="*/ 5 w 38"/>
              <a:gd name="T5" fmla="*/ 3 h 25"/>
              <a:gd name="T6" fmla="*/ 4 w 38"/>
              <a:gd name="T7" fmla="*/ 4 h 25"/>
              <a:gd name="T8" fmla="*/ 1 w 38"/>
              <a:gd name="T9" fmla="*/ 5 h 25"/>
              <a:gd name="T10" fmla="*/ 1 w 38"/>
              <a:gd name="T11" fmla="*/ 8 h 25"/>
              <a:gd name="T12" fmla="*/ 1 w 38"/>
              <a:gd name="T13" fmla="*/ 9 h 25"/>
              <a:gd name="T14" fmla="*/ 0 w 38"/>
              <a:gd name="T15" fmla="*/ 11 h 25"/>
              <a:gd name="T16" fmla="*/ 0 w 38"/>
              <a:gd name="T17" fmla="*/ 12 h 25"/>
              <a:gd name="T18" fmla="*/ 0 w 38"/>
              <a:gd name="T19" fmla="*/ 14 h 25"/>
              <a:gd name="T20" fmla="*/ 1 w 38"/>
              <a:gd name="T21" fmla="*/ 15 h 25"/>
              <a:gd name="T22" fmla="*/ 1 w 38"/>
              <a:gd name="T23" fmla="*/ 16 h 25"/>
              <a:gd name="T24" fmla="*/ 1 w 38"/>
              <a:gd name="T25" fmla="*/ 17 h 25"/>
              <a:gd name="T26" fmla="*/ 4 w 38"/>
              <a:gd name="T27" fmla="*/ 20 h 25"/>
              <a:gd name="T28" fmla="*/ 5 w 38"/>
              <a:gd name="T29" fmla="*/ 21 h 25"/>
              <a:gd name="T30" fmla="*/ 8 w 38"/>
              <a:gd name="T31" fmla="*/ 23 h 25"/>
              <a:gd name="T32" fmla="*/ 14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4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4"/>
                </a:lnTo>
                <a:lnTo>
                  <a:pt x="1" y="5"/>
                </a:lnTo>
                <a:lnTo>
                  <a:pt x="1" y="8"/>
                </a:lnTo>
                <a:lnTo>
                  <a:pt x="1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1" y="17"/>
                </a:lnTo>
                <a:lnTo>
                  <a:pt x="4" y="20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37" y="24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93" name="Freeform 837"/>
          <p:cNvSpPr>
            <a:spLocks/>
          </p:cNvSpPr>
          <p:nvPr/>
        </p:nvSpPr>
        <p:spPr bwMode="auto">
          <a:xfrm>
            <a:off x="5438775" y="3440113"/>
            <a:ext cx="38100" cy="38100"/>
          </a:xfrm>
          <a:custGeom>
            <a:avLst/>
            <a:gdLst>
              <a:gd name="T0" fmla="*/ 27 w 28"/>
              <a:gd name="T1" fmla="*/ 13 h 25"/>
              <a:gd name="T2" fmla="*/ 26 w 28"/>
              <a:gd name="T3" fmla="*/ 6 h 25"/>
              <a:gd name="T4" fmla="*/ 23 w 28"/>
              <a:gd name="T5" fmla="*/ 5 h 25"/>
              <a:gd name="T6" fmla="*/ 22 w 28"/>
              <a:gd name="T7" fmla="*/ 3 h 25"/>
              <a:gd name="T8" fmla="*/ 21 w 28"/>
              <a:gd name="T9" fmla="*/ 2 h 25"/>
              <a:gd name="T10" fmla="*/ 18 w 28"/>
              <a:gd name="T11" fmla="*/ 1 h 25"/>
              <a:gd name="T12" fmla="*/ 17 w 28"/>
              <a:gd name="T13" fmla="*/ 0 h 25"/>
              <a:gd name="T14" fmla="*/ 15 w 28"/>
              <a:gd name="T15" fmla="*/ 0 h 25"/>
              <a:gd name="T16" fmla="*/ 13 w 28"/>
              <a:gd name="T17" fmla="*/ 0 h 25"/>
              <a:gd name="T18" fmla="*/ 12 w 28"/>
              <a:gd name="T19" fmla="*/ 0 h 25"/>
              <a:gd name="T20" fmla="*/ 10 w 28"/>
              <a:gd name="T21" fmla="*/ 0 h 25"/>
              <a:gd name="T22" fmla="*/ 8 w 28"/>
              <a:gd name="T23" fmla="*/ 1 h 25"/>
              <a:gd name="T24" fmla="*/ 6 w 28"/>
              <a:gd name="T25" fmla="*/ 2 h 25"/>
              <a:gd name="T26" fmla="*/ 4 w 28"/>
              <a:gd name="T27" fmla="*/ 3 h 25"/>
              <a:gd name="T28" fmla="*/ 3 w 28"/>
              <a:gd name="T29" fmla="*/ 5 h 25"/>
              <a:gd name="T30" fmla="*/ 1 w 28"/>
              <a:gd name="T31" fmla="*/ 6 h 25"/>
              <a:gd name="T32" fmla="*/ 0 w 28"/>
              <a:gd name="T33" fmla="*/ 13 h 25"/>
              <a:gd name="T34" fmla="*/ 0 w 28"/>
              <a:gd name="T35" fmla="*/ 24 h 25"/>
              <a:gd name="T36" fmla="*/ 27 w 28"/>
              <a:gd name="T37" fmla="*/ 24 h 25"/>
              <a:gd name="T38" fmla="*/ 27 w 28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5">
                <a:moveTo>
                  <a:pt x="27" y="13"/>
                </a:moveTo>
                <a:lnTo>
                  <a:pt x="26" y="6"/>
                </a:lnTo>
                <a:lnTo>
                  <a:pt x="23" y="5"/>
                </a:lnTo>
                <a:lnTo>
                  <a:pt x="22" y="3"/>
                </a:lnTo>
                <a:lnTo>
                  <a:pt x="21" y="2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2" y="0"/>
                </a:lnTo>
                <a:lnTo>
                  <a:pt x="10" y="0"/>
                </a:lnTo>
                <a:lnTo>
                  <a:pt x="8" y="1"/>
                </a:lnTo>
                <a:lnTo>
                  <a:pt x="6" y="2"/>
                </a:lnTo>
                <a:lnTo>
                  <a:pt x="4" y="3"/>
                </a:lnTo>
                <a:lnTo>
                  <a:pt x="3" y="5"/>
                </a:lnTo>
                <a:lnTo>
                  <a:pt x="1" y="6"/>
                </a:lnTo>
                <a:lnTo>
                  <a:pt x="0" y="13"/>
                </a:lnTo>
                <a:lnTo>
                  <a:pt x="0" y="24"/>
                </a:lnTo>
                <a:lnTo>
                  <a:pt x="27" y="24"/>
                </a:lnTo>
                <a:lnTo>
                  <a:pt x="27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94" name="Freeform 838"/>
          <p:cNvSpPr>
            <a:spLocks/>
          </p:cNvSpPr>
          <p:nvPr/>
        </p:nvSpPr>
        <p:spPr bwMode="auto">
          <a:xfrm>
            <a:off x="5438775" y="3459163"/>
            <a:ext cx="207963" cy="38100"/>
          </a:xfrm>
          <a:custGeom>
            <a:avLst/>
            <a:gdLst>
              <a:gd name="T0" fmla="*/ 13 w 153"/>
              <a:gd name="T1" fmla="*/ 0 h 24"/>
              <a:gd name="T2" fmla="*/ 6 w 153"/>
              <a:gd name="T3" fmla="*/ 1 h 24"/>
              <a:gd name="T4" fmla="*/ 4 w 153"/>
              <a:gd name="T5" fmla="*/ 2 h 24"/>
              <a:gd name="T6" fmla="*/ 3 w 153"/>
              <a:gd name="T7" fmla="*/ 4 h 24"/>
              <a:gd name="T8" fmla="*/ 1 w 153"/>
              <a:gd name="T9" fmla="*/ 5 h 24"/>
              <a:gd name="T10" fmla="*/ 0 w 153"/>
              <a:gd name="T11" fmla="*/ 7 h 24"/>
              <a:gd name="T12" fmla="*/ 0 w 153"/>
              <a:gd name="T13" fmla="*/ 8 h 24"/>
              <a:gd name="T14" fmla="*/ 0 w 153"/>
              <a:gd name="T15" fmla="*/ 10 h 24"/>
              <a:gd name="T16" fmla="*/ 0 w 153"/>
              <a:gd name="T17" fmla="*/ 11 h 24"/>
              <a:gd name="T18" fmla="*/ 0 w 153"/>
              <a:gd name="T19" fmla="*/ 13 h 24"/>
              <a:gd name="T20" fmla="*/ 0 w 153"/>
              <a:gd name="T21" fmla="*/ 14 h 24"/>
              <a:gd name="T22" fmla="*/ 0 w 153"/>
              <a:gd name="T23" fmla="*/ 16 h 24"/>
              <a:gd name="T24" fmla="*/ 1 w 153"/>
              <a:gd name="T25" fmla="*/ 18 h 24"/>
              <a:gd name="T26" fmla="*/ 3 w 153"/>
              <a:gd name="T27" fmla="*/ 19 h 24"/>
              <a:gd name="T28" fmla="*/ 4 w 153"/>
              <a:gd name="T29" fmla="*/ 20 h 24"/>
              <a:gd name="T30" fmla="*/ 6 w 153"/>
              <a:gd name="T31" fmla="*/ 22 h 24"/>
              <a:gd name="T32" fmla="*/ 13 w 153"/>
              <a:gd name="T33" fmla="*/ 23 h 24"/>
              <a:gd name="T34" fmla="*/ 152 w 153"/>
              <a:gd name="T35" fmla="*/ 23 h 24"/>
              <a:gd name="T36" fmla="*/ 152 w 153"/>
              <a:gd name="T37" fmla="*/ 0 h 24"/>
              <a:gd name="T38" fmla="*/ 13 w 153"/>
              <a:gd name="T39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3" h="24">
                <a:moveTo>
                  <a:pt x="13" y="0"/>
                </a:moveTo>
                <a:lnTo>
                  <a:pt x="6" y="1"/>
                </a:lnTo>
                <a:lnTo>
                  <a:pt x="4" y="2"/>
                </a:lnTo>
                <a:lnTo>
                  <a:pt x="3" y="4"/>
                </a:lnTo>
                <a:lnTo>
                  <a:pt x="1" y="5"/>
                </a:lnTo>
                <a:lnTo>
                  <a:pt x="0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6" y="22"/>
                </a:lnTo>
                <a:lnTo>
                  <a:pt x="13" y="23"/>
                </a:lnTo>
                <a:lnTo>
                  <a:pt x="152" y="23"/>
                </a:lnTo>
                <a:lnTo>
                  <a:pt x="152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95" name="Freeform 839"/>
          <p:cNvSpPr>
            <a:spLocks/>
          </p:cNvSpPr>
          <p:nvPr/>
        </p:nvSpPr>
        <p:spPr bwMode="auto">
          <a:xfrm>
            <a:off x="5624513" y="3459163"/>
            <a:ext cx="42862" cy="36512"/>
          </a:xfrm>
          <a:custGeom>
            <a:avLst/>
            <a:gdLst>
              <a:gd name="T0" fmla="*/ 30 w 31"/>
              <a:gd name="T1" fmla="*/ 11 h 23"/>
              <a:gd name="T2" fmla="*/ 29 w 31"/>
              <a:gd name="T3" fmla="*/ 6 h 23"/>
              <a:gd name="T4" fmla="*/ 26 w 31"/>
              <a:gd name="T5" fmla="*/ 3 h 23"/>
              <a:gd name="T6" fmla="*/ 25 w 31"/>
              <a:gd name="T7" fmla="*/ 2 h 23"/>
              <a:gd name="T8" fmla="*/ 22 w 31"/>
              <a:gd name="T9" fmla="*/ 1 h 23"/>
              <a:gd name="T10" fmla="*/ 20 w 31"/>
              <a:gd name="T11" fmla="*/ 0 h 23"/>
              <a:gd name="T12" fmla="*/ 19 w 31"/>
              <a:gd name="T13" fmla="*/ 0 h 23"/>
              <a:gd name="T14" fmla="*/ 18 w 31"/>
              <a:gd name="T15" fmla="*/ 0 h 23"/>
              <a:gd name="T16" fmla="*/ 15 w 31"/>
              <a:gd name="T17" fmla="*/ 0 h 23"/>
              <a:gd name="T18" fmla="*/ 14 w 31"/>
              <a:gd name="T19" fmla="*/ 0 h 23"/>
              <a:gd name="T20" fmla="*/ 11 w 31"/>
              <a:gd name="T21" fmla="*/ 0 h 23"/>
              <a:gd name="T22" fmla="*/ 10 w 31"/>
              <a:gd name="T23" fmla="*/ 0 h 23"/>
              <a:gd name="T24" fmla="*/ 7 w 31"/>
              <a:gd name="T25" fmla="*/ 1 h 23"/>
              <a:gd name="T26" fmla="*/ 5 w 31"/>
              <a:gd name="T27" fmla="*/ 2 h 23"/>
              <a:gd name="T28" fmla="*/ 4 w 31"/>
              <a:gd name="T29" fmla="*/ 3 h 23"/>
              <a:gd name="T30" fmla="*/ 1 w 31"/>
              <a:gd name="T31" fmla="*/ 6 h 23"/>
              <a:gd name="T32" fmla="*/ 0 w 31"/>
              <a:gd name="T33" fmla="*/ 11 h 23"/>
              <a:gd name="T34" fmla="*/ 0 w 31"/>
              <a:gd name="T35" fmla="*/ 22 h 23"/>
              <a:gd name="T36" fmla="*/ 30 w 31"/>
              <a:gd name="T37" fmla="*/ 22 h 23"/>
              <a:gd name="T38" fmla="*/ 30 w 31"/>
              <a:gd name="T39" fmla="*/ 11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" h="23">
                <a:moveTo>
                  <a:pt x="30" y="11"/>
                </a:moveTo>
                <a:lnTo>
                  <a:pt x="29" y="6"/>
                </a:lnTo>
                <a:lnTo>
                  <a:pt x="26" y="3"/>
                </a:lnTo>
                <a:lnTo>
                  <a:pt x="25" y="2"/>
                </a:lnTo>
                <a:lnTo>
                  <a:pt x="22" y="1"/>
                </a:lnTo>
                <a:lnTo>
                  <a:pt x="20" y="0"/>
                </a:lnTo>
                <a:lnTo>
                  <a:pt x="19" y="0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0"/>
                </a:lnTo>
                <a:lnTo>
                  <a:pt x="7" y="1"/>
                </a:lnTo>
                <a:lnTo>
                  <a:pt x="5" y="2"/>
                </a:lnTo>
                <a:lnTo>
                  <a:pt x="4" y="3"/>
                </a:lnTo>
                <a:lnTo>
                  <a:pt x="1" y="6"/>
                </a:lnTo>
                <a:lnTo>
                  <a:pt x="0" y="11"/>
                </a:lnTo>
                <a:lnTo>
                  <a:pt x="0" y="22"/>
                </a:lnTo>
                <a:lnTo>
                  <a:pt x="30" y="22"/>
                </a:lnTo>
                <a:lnTo>
                  <a:pt x="30" y="11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96" name="Freeform 840"/>
          <p:cNvSpPr>
            <a:spLocks/>
          </p:cNvSpPr>
          <p:nvPr/>
        </p:nvSpPr>
        <p:spPr bwMode="auto">
          <a:xfrm>
            <a:off x="5624513" y="3476625"/>
            <a:ext cx="53975" cy="36513"/>
          </a:xfrm>
          <a:custGeom>
            <a:avLst/>
            <a:gdLst>
              <a:gd name="T0" fmla="*/ 14 w 39"/>
              <a:gd name="T1" fmla="*/ 0 h 24"/>
              <a:gd name="T2" fmla="*/ 7 w 39"/>
              <a:gd name="T3" fmla="*/ 1 h 24"/>
              <a:gd name="T4" fmla="*/ 5 w 39"/>
              <a:gd name="T5" fmla="*/ 2 h 24"/>
              <a:gd name="T6" fmla="*/ 4 w 39"/>
              <a:gd name="T7" fmla="*/ 4 h 24"/>
              <a:gd name="T8" fmla="*/ 1 w 39"/>
              <a:gd name="T9" fmla="*/ 5 h 24"/>
              <a:gd name="T10" fmla="*/ 1 w 39"/>
              <a:gd name="T11" fmla="*/ 8 h 24"/>
              <a:gd name="T12" fmla="*/ 0 w 39"/>
              <a:gd name="T13" fmla="*/ 9 h 24"/>
              <a:gd name="T14" fmla="*/ 0 w 39"/>
              <a:gd name="T15" fmla="*/ 10 h 24"/>
              <a:gd name="T16" fmla="*/ 0 w 39"/>
              <a:gd name="T17" fmla="*/ 11 h 24"/>
              <a:gd name="T18" fmla="*/ 0 w 39"/>
              <a:gd name="T19" fmla="*/ 13 h 24"/>
              <a:gd name="T20" fmla="*/ 0 w 39"/>
              <a:gd name="T21" fmla="*/ 14 h 24"/>
              <a:gd name="T22" fmla="*/ 1 w 39"/>
              <a:gd name="T23" fmla="*/ 16 h 24"/>
              <a:gd name="T24" fmla="*/ 1 w 39"/>
              <a:gd name="T25" fmla="*/ 18 h 24"/>
              <a:gd name="T26" fmla="*/ 4 w 39"/>
              <a:gd name="T27" fmla="*/ 20 h 24"/>
              <a:gd name="T28" fmla="*/ 5 w 39"/>
              <a:gd name="T29" fmla="*/ 21 h 24"/>
              <a:gd name="T30" fmla="*/ 7 w 39"/>
              <a:gd name="T31" fmla="*/ 22 h 24"/>
              <a:gd name="T32" fmla="*/ 14 w 39"/>
              <a:gd name="T33" fmla="*/ 23 h 24"/>
              <a:gd name="T34" fmla="*/ 38 w 39"/>
              <a:gd name="T35" fmla="*/ 23 h 24"/>
              <a:gd name="T36" fmla="*/ 38 w 39"/>
              <a:gd name="T37" fmla="*/ 0 h 24"/>
              <a:gd name="T38" fmla="*/ 14 w 39"/>
              <a:gd name="T39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4">
                <a:moveTo>
                  <a:pt x="14" y="0"/>
                </a:moveTo>
                <a:lnTo>
                  <a:pt x="7" y="1"/>
                </a:lnTo>
                <a:lnTo>
                  <a:pt x="5" y="2"/>
                </a:lnTo>
                <a:lnTo>
                  <a:pt x="4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8"/>
                </a:lnTo>
                <a:lnTo>
                  <a:pt x="4" y="20"/>
                </a:lnTo>
                <a:lnTo>
                  <a:pt x="5" y="21"/>
                </a:lnTo>
                <a:lnTo>
                  <a:pt x="7" y="22"/>
                </a:lnTo>
                <a:lnTo>
                  <a:pt x="14" y="23"/>
                </a:lnTo>
                <a:lnTo>
                  <a:pt x="38" y="23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97" name="Freeform 841"/>
          <p:cNvSpPr>
            <a:spLocks/>
          </p:cNvSpPr>
          <p:nvPr/>
        </p:nvSpPr>
        <p:spPr bwMode="auto">
          <a:xfrm>
            <a:off x="5657850" y="3476625"/>
            <a:ext cx="38100" cy="36513"/>
          </a:xfrm>
          <a:custGeom>
            <a:avLst/>
            <a:gdLst>
              <a:gd name="T0" fmla="*/ 27 w 28"/>
              <a:gd name="T1" fmla="*/ 11 h 24"/>
              <a:gd name="T2" fmla="*/ 26 w 28"/>
              <a:gd name="T3" fmla="*/ 5 h 24"/>
              <a:gd name="T4" fmla="*/ 23 w 28"/>
              <a:gd name="T5" fmla="*/ 3 h 24"/>
              <a:gd name="T6" fmla="*/ 22 w 28"/>
              <a:gd name="T7" fmla="*/ 2 h 24"/>
              <a:gd name="T8" fmla="*/ 20 w 28"/>
              <a:gd name="T9" fmla="*/ 1 h 24"/>
              <a:gd name="T10" fmla="*/ 18 w 28"/>
              <a:gd name="T11" fmla="*/ 0 h 24"/>
              <a:gd name="T12" fmla="*/ 17 w 28"/>
              <a:gd name="T13" fmla="*/ 0 h 24"/>
              <a:gd name="T14" fmla="*/ 16 w 28"/>
              <a:gd name="T15" fmla="*/ 0 h 24"/>
              <a:gd name="T16" fmla="*/ 14 w 28"/>
              <a:gd name="T17" fmla="*/ 0 h 24"/>
              <a:gd name="T18" fmla="*/ 12 w 28"/>
              <a:gd name="T19" fmla="*/ 0 h 24"/>
              <a:gd name="T20" fmla="*/ 10 w 28"/>
              <a:gd name="T21" fmla="*/ 0 h 24"/>
              <a:gd name="T22" fmla="*/ 9 w 28"/>
              <a:gd name="T23" fmla="*/ 0 h 24"/>
              <a:gd name="T24" fmla="*/ 6 w 28"/>
              <a:gd name="T25" fmla="*/ 1 h 24"/>
              <a:gd name="T26" fmla="*/ 5 w 28"/>
              <a:gd name="T27" fmla="*/ 2 h 24"/>
              <a:gd name="T28" fmla="*/ 4 w 28"/>
              <a:gd name="T29" fmla="*/ 3 h 24"/>
              <a:gd name="T30" fmla="*/ 2 w 28"/>
              <a:gd name="T31" fmla="*/ 5 h 24"/>
              <a:gd name="T32" fmla="*/ 0 w 28"/>
              <a:gd name="T33" fmla="*/ 11 h 24"/>
              <a:gd name="T34" fmla="*/ 0 w 28"/>
              <a:gd name="T35" fmla="*/ 23 h 24"/>
              <a:gd name="T36" fmla="*/ 27 w 28"/>
              <a:gd name="T37" fmla="*/ 23 h 24"/>
              <a:gd name="T38" fmla="*/ 27 w 28"/>
              <a:gd name="T39" fmla="*/ 1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4">
                <a:moveTo>
                  <a:pt x="27" y="11"/>
                </a:moveTo>
                <a:lnTo>
                  <a:pt x="26" y="5"/>
                </a:lnTo>
                <a:lnTo>
                  <a:pt x="23" y="3"/>
                </a:lnTo>
                <a:lnTo>
                  <a:pt x="22" y="2"/>
                </a:lnTo>
                <a:lnTo>
                  <a:pt x="20" y="1"/>
                </a:lnTo>
                <a:lnTo>
                  <a:pt x="18" y="0"/>
                </a:lnTo>
                <a:lnTo>
                  <a:pt x="17" y="0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10" y="0"/>
                </a:lnTo>
                <a:lnTo>
                  <a:pt x="9" y="0"/>
                </a:lnTo>
                <a:lnTo>
                  <a:pt x="6" y="1"/>
                </a:lnTo>
                <a:lnTo>
                  <a:pt x="5" y="2"/>
                </a:lnTo>
                <a:lnTo>
                  <a:pt x="4" y="3"/>
                </a:lnTo>
                <a:lnTo>
                  <a:pt x="2" y="5"/>
                </a:lnTo>
                <a:lnTo>
                  <a:pt x="0" y="11"/>
                </a:lnTo>
                <a:lnTo>
                  <a:pt x="0" y="23"/>
                </a:lnTo>
                <a:lnTo>
                  <a:pt x="27" y="23"/>
                </a:lnTo>
                <a:lnTo>
                  <a:pt x="27" y="11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98" name="Freeform 842"/>
          <p:cNvSpPr>
            <a:spLocks/>
          </p:cNvSpPr>
          <p:nvPr/>
        </p:nvSpPr>
        <p:spPr bwMode="auto">
          <a:xfrm>
            <a:off x="5657850" y="3494088"/>
            <a:ext cx="82550" cy="39687"/>
          </a:xfrm>
          <a:custGeom>
            <a:avLst/>
            <a:gdLst>
              <a:gd name="T0" fmla="*/ 14 w 61"/>
              <a:gd name="T1" fmla="*/ 0 h 26"/>
              <a:gd name="T2" fmla="*/ 8 w 61"/>
              <a:gd name="T3" fmla="*/ 1 h 26"/>
              <a:gd name="T4" fmla="*/ 5 w 61"/>
              <a:gd name="T5" fmla="*/ 3 h 26"/>
              <a:gd name="T6" fmla="*/ 4 w 61"/>
              <a:gd name="T7" fmla="*/ 5 h 26"/>
              <a:gd name="T8" fmla="*/ 3 w 61"/>
              <a:gd name="T9" fmla="*/ 6 h 26"/>
              <a:gd name="T10" fmla="*/ 1 w 61"/>
              <a:gd name="T11" fmla="*/ 8 h 26"/>
              <a:gd name="T12" fmla="*/ 0 w 61"/>
              <a:gd name="T13" fmla="*/ 9 h 26"/>
              <a:gd name="T14" fmla="*/ 0 w 61"/>
              <a:gd name="T15" fmla="*/ 11 h 26"/>
              <a:gd name="T16" fmla="*/ 0 w 61"/>
              <a:gd name="T17" fmla="*/ 13 h 26"/>
              <a:gd name="T18" fmla="*/ 0 w 61"/>
              <a:gd name="T19" fmla="*/ 14 h 26"/>
              <a:gd name="T20" fmla="*/ 0 w 61"/>
              <a:gd name="T21" fmla="*/ 15 h 26"/>
              <a:gd name="T22" fmla="*/ 1 w 61"/>
              <a:gd name="T23" fmla="*/ 17 h 26"/>
              <a:gd name="T24" fmla="*/ 3 w 61"/>
              <a:gd name="T25" fmla="*/ 18 h 26"/>
              <a:gd name="T26" fmla="*/ 4 w 61"/>
              <a:gd name="T27" fmla="*/ 20 h 26"/>
              <a:gd name="T28" fmla="*/ 5 w 61"/>
              <a:gd name="T29" fmla="*/ 22 h 26"/>
              <a:gd name="T30" fmla="*/ 8 w 61"/>
              <a:gd name="T31" fmla="*/ 24 h 26"/>
              <a:gd name="T32" fmla="*/ 14 w 61"/>
              <a:gd name="T33" fmla="*/ 25 h 26"/>
              <a:gd name="T34" fmla="*/ 60 w 61"/>
              <a:gd name="T35" fmla="*/ 25 h 26"/>
              <a:gd name="T36" fmla="*/ 60 w 61"/>
              <a:gd name="T37" fmla="*/ 0 h 26"/>
              <a:gd name="T38" fmla="*/ 14 w 61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1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60" y="25"/>
                </a:lnTo>
                <a:lnTo>
                  <a:pt x="60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099" name="Freeform 843"/>
          <p:cNvSpPr>
            <a:spLocks/>
          </p:cNvSpPr>
          <p:nvPr/>
        </p:nvSpPr>
        <p:spPr bwMode="auto">
          <a:xfrm>
            <a:off x="5721350" y="3494088"/>
            <a:ext cx="38100" cy="53975"/>
          </a:xfrm>
          <a:custGeom>
            <a:avLst/>
            <a:gdLst>
              <a:gd name="T0" fmla="*/ 27 w 28"/>
              <a:gd name="T1" fmla="*/ 12 h 36"/>
              <a:gd name="T2" fmla="*/ 26 w 28"/>
              <a:gd name="T3" fmla="*/ 6 h 36"/>
              <a:gd name="T4" fmla="*/ 23 w 28"/>
              <a:gd name="T5" fmla="*/ 3 h 36"/>
              <a:gd name="T6" fmla="*/ 22 w 28"/>
              <a:gd name="T7" fmla="*/ 3 h 36"/>
              <a:gd name="T8" fmla="*/ 21 w 28"/>
              <a:gd name="T9" fmla="*/ 1 h 36"/>
              <a:gd name="T10" fmla="*/ 18 w 28"/>
              <a:gd name="T11" fmla="*/ 0 h 36"/>
              <a:gd name="T12" fmla="*/ 17 w 28"/>
              <a:gd name="T13" fmla="*/ 0 h 36"/>
              <a:gd name="T14" fmla="*/ 16 w 28"/>
              <a:gd name="T15" fmla="*/ 0 h 36"/>
              <a:gd name="T16" fmla="*/ 14 w 28"/>
              <a:gd name="T17" fmla="*/ 0 h 36"/>
              <a:gd name="T18" fmla="*/ 12 w 28"/>
              <a:gd name="T19" fmla="*/ 0 h 36"/>
              <a:gd name="T20" fmla="*/ 10 w 28"/>
              <a:gd name="T21" fmla="*/ 0 h 36"/>
              <a:gd name="T22" fmla="*/ 9 w 28"/>
              <a:gd name="T23" fmla="*/ 0 h 36"/>
              <a:gd name="T24" fmla="*/ 7 w 28"/>
              <a:gd name="T25" fmla="*/ 1 h 36"/>
              <a:gd name="T26" fmla="*/ 6 w 28"/>
              <a:gd name="T27" fmla="*/ 3 h 36"/>
              <a:gd name="T28" fmla="*/ 4 w 28"/>
              <a:gd name="T29" fmla="*/ 3 h 36"/>
              <a:gd name="T30" fmla="*/ 2 w 28"/>
              <a:gd name="T31" fmla="*/ 6 h 36"/>
              <a:gd name="T32" fmla="*/ 0 w 28"/>
              <a:gd name="T33" fmla="*/ 12 h 36"/>
              <a:gd name="T34" fmla="*/ 0 w 28"/>
              <a:gd name="T35" fmla="*/ 35 h 36"/>
              <a:gd name="T36" fmla="*/ 27 w 28"/>
              <a:gd name="T37" fmla="*/ 35 h 36"/>
              <a:gd name="T38" fmla="*/ 27 w 28"/>
              <a:gd name="T39" fmla="*/ 12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36">
                <a:moveTo>
                  <a:pt x="27" y="12"/>
                </a:moveTo>
                <a:lnTo>
                  <a:pt x="26" y="6"/>
                </a:lnTo>
                <a:lnTo>
                  <a:pt x="23" y="3"/>
                </a:lnTo>
                <a:lnTo>
                  <a:pt x="22" y="3"/>
                </a:lnTo>
                <a:lnTo>
                  <a:pt x="21" y="1"/>
                </a:lnTo>
                <a:lnTo>
                  <a:pt x="18" y="0"/>
                </a:lnTo>
                <a:lnTo>
                  <a:pt x="17" y="0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10" y="0"/>
                </a:lnTo>
                <a:lnTo>
                  <a:pt x="9" y="0"/>
                </a:lnTo>
                <a:lnTo>
                  <a:pt x="7" y="1"/>
                </a:lnTo>
                <a:lnTo>
                  <a:pt x="6" y="3"/>
                </a:lnTo>
                <a:lnTo>
                  <a:pt x="4" y="3"/>
                </a:lnTo>
                <a:lnTo>
                  <a:pt x="2" y="6"/>
                </a:lnTo>
                <a:lnTo>
                  <a:pt x="0" y="12"/>
                </a:lnTo>
                <a:lnTo>
                  <a:pt x="0" y="35"/>
                </a:lnTo>
                <a:lnTo>
                  <a:pt x="27" y="35"/>
                </a:lnTo>
                <a:lnTo>
                  <a:pt x="27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00" name="Freeform 844"/>
          <p:cNvSpPr>
            <a:spLocks/>
          </p:cNvSpPr>
          <p:nvPr/>
        </p:nvSpPr>
        <p:spPr bwMode="auto">
          <a:xfrm>
            <a:off x="5721350" y="3530600"/>
            <a:ext cx="146050" cy="38100"/>
          </a:xfrm>
          <a:custGeom>
            <a:avLst/>
            <a:gdLst>
              <a:gd name="T0" fmla="*/ 14 w 108"/>
              <a:gd name="T1" fmla="*/ 0 h 25"/>
              <a:gd name="T2" fmla="*/ 8 w 108"/>
              <a:gd name="T3" fmla="*/ 0 h 25"/>
              <a:gd name="T4" fmla="*/ 5 w 108"/>
              <a:gd name="T5" fmla="*/ 2 h 25"/>
              <a:gd name="T6" fmla="*/ 4 w 108"/>
              <a:gd name="T7" fmla="*/ 3 h 25"/>
              <a:gd name="T8" fmla="*/ 3 w 108"/>
              <a:gd name="T9" fmla="*/ 6 h 25"/>
              <a:gd name="T10" fmla="*/ 1 w 108"/>
              <a:gd name="T11" fmla="*/ 7 h 25"/>
              <a:gd name="T12" fmla="*/ 0 w 108"/>
              <a:gd name="T13" fmla="*/ 8 h 25"/>
              <a:gd name="T14" fmla="*/ 0 w 108"/>
              <a:gd name="T15" fmla="*/ 10 h 25"/>
              <a:gd name="T16" fmla="*/ 0 w 108"/>
              <a:gd name="T17" fmla="*/ 11 h 25"/>
              <a:gd name="T18" fmla="*/ 0 w 108"/>
              <a:gd name="T19" fmla="*/ 14 h 25"/>
              <a:gd name="T20" fmla="*/ 0 w 108"/>
              <a:gd name="T21" fmla="*/ 15 h 25"/>
              <a:gd name="T22" fmla="*/ 1 w 108"/>
              <a:gd name="T23" fmla="*/ 17 h 25"/>
              <a:gd name="T24" fmla="*/ 3 w 108"/>
              <a:gd name="T25" fmla="*/ 18 h 25"/>
              <a:gd name="T26" fmla="*/ 4 w 108"/>
              <a:gd name="T27" fmla="*/ 21 h 25"/>
              <a:gd name="T28" fmla="*/ 5 w 108"/>
              <a:gd name="T29" fmla="*/ 21 h 25"/>
              <a:gd name="T30" fmla="*/ 8 w 108"/>
              <a:gd name="T31" fmla="*/ 23 h 25"/>
              <a:gd name="T32" fmla="*/ 14 w 108"/>
              <a:gd name="T33" fmla="*/ 24 h 25"/>
              <a:gd name="T34" fmla="*/ 107 w 108"/>
              <a:gd name="T35" fmla="*/ 24 h 25"/>
              <a:gd name="T36" fmla="*/ 107 w 108"/>
              <a:gd name="T37" fmla="*/ 0 h 25"/>
              <a:gd name="T38" fmla="*/ 14 w 10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8" h="25">
                <a:moveTo>
                  <a:pt x="14" y="0"/>
                </a:moveTo>
                <a:lnTo>
                  <a:pt x="8" y="0"/>
                </a:lnTo>
                <a:lnTo>
                  <a:pt x="5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8"/>
                </a:lnTo>
                <a:lnTo>
                  <a:pt x="4" y="21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107" y="24"/>
                </a:lnTo>
                <a:lnTo>
                  <a:pt x="10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01" name="Freeform 845"/>
          <p:cNvSpPr>
            <a:spLocks/>
          </p:cNvSpPr>
          <p:nvPr/>
        </p:nvSpPr>
        <p:spPr bwMode="auto">
          <a:xfrm>
            <a:off x="5846763" y="3530600"/>
            <a:ext cx="39687" cy="55563"/>
          </a:xfrm>
          <a:custGeom>
            <a:avLst/>
            <a:gdLst>
              <a:gd name="T0" fmla="*/ 28 w 29"/>
              <a:gd name="T1" fmla="*/ 11 h 36"/>
              <a:gd name="T2" fmla="*/ 26 w 29"/>
              <a:gd name="T3" fmla="*/ 6 h 36"/>
              <a:gd name="T4" fmla="*/ 24 w 29"/>
              <a:gd name="T5" fmla="*/ 3 h 36"/>
              <a:gd name="T6" fmla="*/ 22 w 29"/>
              <a:gd name="T7" fmla="*/ 2 h 36"/>
              <a:gd name="T8" fmla="*/ 21 w 29"/>
              <a:gd name="T9" fmla="*/ 1 h 36"/>
              <a:gd name="T10" fmla="*/ 19 w 29"/>
              <a:gd name="T11" fmla="*/ 0 h 36"/>
              <a:gd name="T12" fmla="*/ 18 w 29"/>
              <a:gd name="T13" fmla="*/ 0 h 36"/>
              <a:gd name="T14" fmla="*/ 16 w 29"/>
              <a:gd name="T15" fmla="*/ 0 h 36"/>
              <a:gd name="T16" fmla="*/ 15 w 29"/>
              <a:gd name="T17" fmla="*/ 0 h 36"/>
              <a:gd name="T18" fmla="*/ 12 w 29"/>
              <a:gd name="T19" fmla="*/ 0 h 36"/>
              <a:gd name="T20" fmla="*/ 11 w 29"/>
              <a:gd name="T21" fmla="*/ 0 h 36"/>
              <a:gd name="T22" fmla="*/ 10 w 29"/>
              <a:gd name="T23" fmla="*/ 0 h 36"/>
              <a:gd name="T24" fmla="*/ 7 w 29"/>
              <a:gd name="T25" fmla="*/ 1 h 36"/>
              <a:gd name="T26" fmla="*/ 6 w 29"/>
              <a:gd name="T27" fmla="*/ 2 h 36"/>
              <a:gd name="T28" fmla="*/ 4 w 29"/>
              <a:gd name="T29" fmla="*/ 3 h 36"/>
              <a:gd name="T30" fmla="*/ 2 w 29"/>
              <a:gd name="T31" fmla="*/ 6 h 36"/>
              <a:gd name="T32" fmla="*/ 0 w 29"/>
              <a:gd name="T33" fmla="*/ 11 h 36"/>
              <a:gd name="T34" fmla="*/ 0 w 29"/>
              <a:gd name="T35" fmla="*/ 35 h 36"/>
              <a:gd name="T36" fmla="*/ 28 w 29"/>
              <a:gd name="T37" fmla="*/ 35 h 36"/>
              <a:gd name="T38" fmla="*/ 28 w 29"/>
              <a:gd name="T39" fmla="*/ 1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36">
                <a:moveTo>
                  <a:pt x="28" y="11"/>
                </a:moveTo>
                <a:lnTo>
                  <a:pt x="26" y="6"/>
                </a:lnTo>
                <a:lnTo>
                  <a:pt x="24" y="3"/>
                </a:lnTo>
                <a:lnTo>
                  <a:pt x="22" y="2"/>
                </a:lnTo>
                <a:lnTo>
                  <a:pt x="21" y="1"/>
                </a:lnTo>
                <a:lnTo>
                  <a:pt x="19" y="0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10" y="0"/>
                </a:lnTo>
                <a:lnTo>
                  <a:pt x="7" y="1"/>
                </a:lnTo>
                <a:lnTo>
                  <a:pt x="6" y="2"/>
                </a:lnTo>
                <a:lnTo>
                  <a:pt x="4" y="3"/>
                </a:lnTo>
                <a:lnTo>
                  <a:pt x="2" y="6"/>
                </a:lnTo>
                <a:lnTo>
                  <a:pt x="0" y="11"/>
                </a:lnTo>
                <a:lnTo>
                  <a:pt x="0" y="35"/>
                </a:lnTo>
                <a:lnTo>
                  <a:pt x="28" y="35"/>
                </a:lnTo>
                <a:lnTo>
                  <a:pt x="28" y="11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02" name="Freeform 846"/>
          <p:cNvSpPr>
            <a:spLocks/>
          </p:cNvSpPr>
          <p:nvPr/>
        </p:nvSpPr>
        <p:spPr bwMode="auto">
          <a:xfrm>
            <a:off x="5846763" y="3565525"/>
            <a:ext cx="85725" cy="38100"/>
          </a:xfrm>
          <a:custGeom>
            <a:avLst/>
            <a:gdLst>
              <a:gd name="T0" fmla="*/ 16 w 63"/>
              <a:gd name="T1" fmla="*/ 0 h 25"/>
              <a:gd name="T2" fmla="*/ 8 w 63"/>
              <a:gd name="T3" fmla="*/ 1 h 25"/>
              <a:gd name="T4" fmla="*/ 6 w 63"/>
              <a:gd name="T5" fmla="*/ 3 h 25"/>
              <a:gd name="T6" fmla="*/ 4 w 63"/>
              <a:gd name="T7" fmla="*/ 4 h 25"/>
              <a:gd name="T8" fmla="*/ 3 w 63"/>
              <a:gd name="T9" fmla="*/ 5 h 25"/>
              <a:gd name="T10" fmla="*/ 3 w 63"/>
              <a:gd name="T11" fmla="*/ 8 h 25"/>
              <a:gd name="T12" fmla="*/ 1 w 63"/>
              <a:gd name="T13" fmla="*/ 9 h 25"/>
              <a:gd name="T14" fmla="*/ 0 w 63"/>
              <a:gd name="T15" fmla="*/ 10 h 25"/>
              <a:gd name="T16" fmla="*/ 0 w 63"/>
              <a:gd name="T17" fmla="*/ 12 h 25"/>
              <a:gd name="T18" fmla="*/ 0 w 63"/>
              <a:gd name="T19" fmla="*/ 13 h 25"/>
              <a:gd name="T20" fmla="*/ 1 w 63"/>
              <a:gd name="T21" fmla="*/ 14 h 25"/>
              <a:gd name="T22" fmla="*/ 3 w 63"/>
              <a:gd name="T23" fmla="*/ 16 h 25"/>
              <a:gd name="T24" fmla="*/ 3 w 63"/>
              <a:gd name="T25" fmla="*/ 17 h 25"/>
              <a:gd name="T26" fmla="*/ 4 w 63"/>
              <a:gd name="T27" fmla="*/ 20 h 25"/>
              <a:gd name="T28" fmla="*/ 6 w 63"/>
              <a:gd name="T29" fmla="*/ 21 h 25"/>
              <a:gd name="T30" fmla="*/ 8 w 63"/>
              <a:gd name="T31" fmla="*/ 23 h 25"/>
              <a:gd name="T32" fmla="*/ 16 w 63"/>
              <a:gd name="T33" fmla="*/ 24 h 25"/>
              <a:gd name="T34" fmla="*/ 62 w 63"/>
              <a:gd name="T35" fmla="*/ 24 h 25"/>
              <a:gd name="T36" fmla="*/ 62 w 63"/>
              <a:gd name="T37" fmla="*/ 0 h 25"/>
              <a:gd name="T38" fmla="*/ 16 w 63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3" h="25">
                <a:moveTo>
                  <a:pt x="16" y="0"/>
                </a:moveTo>
                <a:lnTo>
                  <a:pt x="8" y="1"/>
                </a:lnTo>
                <a:lnTo>
                  <a:pt x="6" y="3"/>
                </a:lnTo>
                <a:lnTo>
                  <a:pt x="4" y="4"/>
                </a:lnTo>
                <a:lnTo>
                  <a:pt x="3" y="5"/>
                </a:lnTo>
                <a:lnTo>
                  <a:pt x="3" y="8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4"/>
                </a:lnTo>
                <a:lnTo>
                  <a:pt x="3" y="16"/>
                </a:lnTo>
                <a:lnTo>
                  <a:pt x="3" y="17"/>
                </a:lnTo>
                <a:lnTo>
                  <a:pt x="4" y="20"/>
                </a:lnTo>
                <a:lnTo>
                  <a:pt x="6" y="21"/>
                </a:lnTo>
                <a:lnTo>
                  <a:pt x="8" y="23"/>
                </a:lnTo>
                <a:lnTo>
                  <a:pt x="16" y="24"/>
                </a:lnTo>
                <a:lnTo>
                  <a:pt x="62" y="24"/>
                </a:lnTo>
                <a:lnTo>
                  <a:pt x="62" y="0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03" name="Freeform 847"/>
          <p:cNvSpPr>
            <a:spLocks/>
          </p:cNvSpPr>
          <p:nvPr/>
        </p:nvSpPr>
        <p:spPr bwMode="auto">
          <a:xfrm>
            <a:off x="5911850" y="3565525"/>
            <a:ext cx="38100" cy="36513"/>
          </a:xfrm>
          <a:custGeom>
            <a:avLst/>
            <a:gdLst>
              <a:gd name="T0" fmla="*/ 27 w 28"/>
              <a:gd name="T1" fmla="*/ 12 h 24"/>
              <a:gd name="T2" fmla="*/ 25 w 28"/>
              <a:gd name="T3" fmla="*/ 5 h 24"/>
              <a:gd name="T4" fmla="*/ 23 w 28"/>
              <a:gd name="T5" fmla="*/ 3 h 24"/>
              <a:gd name="T6" fmla="*/ 22 w 28"/>
              <a:gd name="T7" fmla="*/ 2 h 24"/>
              <a:gd name="T8" fmla="*/ 21 w 28"/>
              <a:gd name="T9" fmla="*/ 1 h 24"/>
              <a:gd name="T10" fmla="*/ 18 w 28"/>
              <a:gd name="T11" fmla="*/ 0 h 24"/>
              <a:gd name="T12" fmla="*/ 17 w 28"/>
              <a:gd name="T13" fmla="*/ 0 h 24"/>
              <a:gd name="T14" fmla="*/ 15 w 28"/>
              <a:gd name="T15" fmla="*/ 0 h 24"/>
              <a:gd name="T16" fmla="*/ 14 w 28"/>
              <a:gd name="T17" fmla="*/ 0 h 24"/>
              <a:gd name="T18" fmla="*/ 11 w 28"/>
              <a:gd name="T19" fmla="*/ 0 h 24"/>
              <a:gd name="T20" fmla="*/ 10 w 28"/>
              <a:gd name="T21" fmla="*/ 0 h 24"/>
              <a:gd name="T22" fmla="*/ 9 w 28"/>
              <a:gd name="T23" fmla="*/ 0 h 24"/>
              <a:gd name="T24" fmla="*/ 6 w 28"/>
              <a:gd name="T25" fmla="*/ 1 h 24"/>
              <a:gd name="T26" fmla="*/ 5 w 28"/>
              <a:gd name="T27" fmla="*/ 2 h 24"/>
              <a:gd name="T28" fmla="*/ 2 w 28"/>
              <a:gd name="T29" fmla="*/ 3 h 24"/>
              <a:gd name="T30" fmla="*/ 1 w 28"/>
              <a:gd name="T31" fmla="*/ 5 h 24"/>
              <a:gd name="T32" fmla="*/ 0 w 28"/>
              <a:gd name="T33" fmla="*/ 12 h 24"/>
              <a:gd name="T34" fmla="*/ 0 w 28"/>
              <a:gd name="T35" fmla="*/ 23 h 24"/>
              <a:gd name="T36" fmla="*/ 27 w 28"/>
              <a:gd name="T37" fmla="*/ 23 h 24"/>
              <a:gd name="T38" fmla="*/ 27 w 28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4">
                <a:moveTo>
                  <a:pt x="27" y="12"/>
                </a:moveTo>
                <a:lnTo>
                  <a:pt x="25" y="5"/>
                </a:lnTo>
                <a:lnTo>
                  <a:pt x="23" y="3"/>
                </a:lnTo>
                <a:lnTo>
                  <a:pt x="22" y="2"/>
                </a:lnTo>
                <a:lnTo>
                  <a:pt x="21" y="1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lnTo>
                  <a:pt x="6" y="1"/>
                </a:lnTo>
                <a:lnTo>
                  <a:pt x="5" y="2"/>
                </a:lnTo>
                <a:lnTo>
                  <a:pt x="2" y="3"/>
                </a:lnTo>
                <a:lnTo>
                  <a:pt x="1" y="5"/>
                </a:lnTo>
                <a:lnTo>
                  <a:pt x="0" y="12"/>
                </a:lnTo>
                <a:lnTo>
                  <a:pt x="0" y="23"/>
                </a:lnTo>
                <a:lnTo>
                  <a:pt x="27" y="23"/>
                </a:lnTo>
                <a:lnTo>
                  <a:pt x="27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04" name="Freeform 848"/>
          <p:cNvSpPr>
            <a:spLocks/>
          </p:cNvSpPr>
          <p:nvPr/>
        </p:nvSpPr>
        <p:spPr bwMode="auto">
          <a:xfrm>
            <a:off x="5911850" y="3582988"/>
            <a:ext cx="50800" cy="39687"/>
          </a:xfrm>
          <a:custGeom>
            <a:avLst/>
            <a:gdLst>
              <a:gd name="T0" fmla="*/ 14 w 38"/>
              <a:gd name="T1" fmla="*/ 0 h 26"/>
              <a:gd name="T2" fmla="*/ 6 w 38"/>
              <a:gd name="T3" fmla="*/ 1 h 26"/>
              <a:gd name="T4" fmla="*/ 5 w 38"/>
              <a:gd name="T5" fmla="*/ 3 h 26"/>
              <a:gd name="T6" fmla="*/ 3 w 38"/>
              <a:gd name="T7" fmla="*/ 5 h 26"/>
              <a:gd name="T8" fmla="*/ 1 w 38"/>
              <a:gd name="T9" fmla="*/ 7 h 26"/>
              <a:gd name="T10" fmla="*/ 1 w 38"/>
              <a:gd name="T11" fmla="*/ 8 h 26"/>
              <a:gd name="T12" fmla="*/ 0 w 38"/>
              <a:gd name="T13" fmla="*/ 9 h 26"/>
              <a:gd name="T14" fmla="*/ 0 w 38"/>
              <a:gd name="T15" fmla="*/ 11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5 h 26"/>
              <a:gd name="T22" fmla="*/ 1 w 38"/>
              <a:gd name="T23" fmla="*/ 17 h 26"/>
              <a:gd name="T24" fmla="*/ 1 w 38"/>
              <a:gd name="T25" fmla="*/ 18 h 26"/>
              <a:gd name="T26" fmla="*/ 3 w 38"/>
              <a:gd name="T27" fmla="*/ 20 h 26"/>
              <a:gd name="T28" fmla="*/ 5 w 38"/>
              <a:gd name="T29" fmla="*/ 22 h 26"/>
              <a:gd name="T30" fmla="*/ 6 w 38"/>
              <a:gd name="T31" fmla="*/ 24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6" y="1"/>
                </a:lnTo>
                <a:lnTo>
                  <a:pt x="5" y="3"/>
                </a:lnTo>
                <a:lnTo>
                  <a:pt x="3" y="5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1" y="18"/>
                </a:lnTo>
                <a:lnTo>
                  <a:pt x="3" y="20"/>
                </a:lnTo>
                <a:lnTo>
                  <a:pt x="5" y="22"/>
                </a:lnTo>
                <a:lnTo>
                  <a:pt x="6" y="24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05" name="Freeform 849"/>
          <p:cNvSpPr>
            <a:spLocks/>
          </p:cNvSpPr>
          <p:nvPr/>
        </p:nvSpPr>
        <p:spPr bwMode="auto">
          <a:xfrm>
            <a:off x="5943600" y="3582988"/>
            <a:ext cx="38100" cy="38100"/>
          </a:xfrm>
          <a:custGeom>
            <a:avLst/>
            <a:gdLst>
              <a:gd name="T0" fmla="*/ 27 w 28"/>
              <a:gd name="T1" fmla="*/ 13 h 25"/>
              <a:gd name="T2" fmla="*/ 25 w 28"/>
              <a:gd name="T3" fmla="*/ 7 h 25"/>
              <a:gd name="T4" fmla="*/ 23 w 28"/>
              <a:gd name="T5" fmla="*/ 3 h 25"/>
              <a:gd name="T6" fmla="*/ 22 w 28"/>
              <a:gd name="T7" fmla="*/ 3 h 25"/>
              <a:gd name="T8" fmla="*/ 21 w 28"/>
              <a:gd name="T9" fmla="*/ 1 h 25"/>
              <a:gd name="T10" fmla="*/ 18 w 28"/>
              <a:gd name="T11" fmla="*/ 1 h 25"/>
              <a:gd name="T12" fmla="*/ 17 w 28"/>
              <a:gd name="T13" fmla="*/ 1 h 25"/>
              <a:gd name="T14" fmla="*/ 15 w 28"/>
              <a:gd name="T15" fmla="*/ 0 h 25"/>
              <a:gd name="T16" fmla="*/ 14 w 28"/>
              <a:gd name="T17" fmla="*/ 0 h 25"/>
              <a:gd name="T18" fmla="*/ 11 w 28"/>
              <a:gd name="T19" fmla="*/ 0 h 25"/>
              <a:gd name="T20" fmla="*/ 10 w 28"/>
              <a:gd name="T21" fmla="*/ 1 h 25"/>
              <a:gd name="T22" fmla="*/ 9 w 28"/>
              <a:gd name="T23" fmla="*/ 1 h 25"/>
              <a:gd name="T24" fmla="*/ 7 w 28"/>
              <a:gd name="T25" fmla="*/ 1 h 25"/>
              <a:gd name="T26" fmla="*/ 5 w 28"/>
              <a:gd name="T27" fmla="*/ 3 h 25"/>
              <a:gd name="T28" fmla="*/ 4 w 28"/>
              <a:gd name="T29" fmla="*/ 3 h 25"/>
              <a:gd name="T30" fmla="*/ 1 w 28"/>
              <a:gd name="T31" fmla="*/ 7 h 25"/>
              <a:gd name="T32" fmla="*/ 0 w 28"/>
              <a:gd name="T33" fmla="*/ 13 h 25"/>
              <a:gd name="T34" fmla="*/ 0 w 28"/>
              <a:gd name="T35" fmla="*/ 24 h 25"/>
              <a:gd name="T36" fmla="*/ 27 w 28"/>
              <a:gd name="T37" fmla="*/ 24 h 25"/>
              <a:gd name="T38" fmla="*/ 27 w 28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5">
                <a:moveTo>
                  <a:pt x="27" y="13"/>
                </a:moveTo>
                <a:lnTo>
                  <a:pt x="25" y="7"/>
                </a:lnTo>
                <a:lnTo>
                  <a:pt x="23" y="3"/>
                </a:lnTo>
                <a:lnTo>
                  <a:pt x="22" y="3"/>
                </a:lnTo>
                <a:lnTo>
                  <a:pt x="21" y="1"/>
                </a:lnTo>
                <a:lnTo>
                  <a:pt x="18" y="1"/>
                </a:lnTo>
                <a:lnTo>
                  <a:pt x="17" y="1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9" y="1"/>
                </a:lnTo>
                <a:lnTo>
                  <a:pt x="7" y="1"/>
                </a:lnTo>
                <a:lnTo>
                  <a:pt x="5" y="3"/>
                </a:lnTo>
                <a:lnTo>
                  <a:pt x="4" y="3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7" y="24"/>
                </a:lnTo>
                <a:lnTo>
                  <a:pt x="27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06" name="Freeform 850"/>
          <p:cNvSpPr>
            <a:spLocks/>
          </p:cNvSpPr>
          <p:nvPr/>
        </p:nvSpPr>
        <p:spPr bwMode="auto">
          <a:xfrm>
            <a:off x="5943600" y="3600450"/>
            <a:ext cx="47625" cy="39688"/>
          </a:xfrm>
          <a:custGeom>
            <a:avLst/>
            <a:gdLst>
              <a:gd name="T0" fmla="*/ 13 w 36"/>
              <a:gd name="T1" fmla="*/ 0 h 25"/>
              <a:gd name="T2" fmla="*/ 7 w 36"/>
              <a:gd name="T3" fmla="*/ 0 h 25"/>
              <a:gd name="T4" fmla="*/ 5 w 36"/>
              <a:gd name="T5" fmla="*/ 2 h 25"/>
              <a:gd name="T6" fmla="*/ 2 w 36"/>
              <a:gd name="T7" fmla="*/ 3 h 25"/>
              <a:gd name="T8" fmla="*/ 1 w 36"/>
              <a:gd name="T9" fmla="*/ 6 h 25"/>
              <a:gd name="T10" fmla="*/ 1 w 36"/>
              <a:gd name="T11" fmla="*/ 7 h 25"/>
              <a:gd name="T12" fmla="*/ 0 w 36"/>
              <a:gd name="T13" fmla="*/ 9 h 25"/>
              <a:gd name="T14" fmla="*/ 0 w 36"/>
              <a:gd name="T15" fmla="*/ 10 h 25"/>
              <a:gd name="T16" fmla="*/ 0 w 36"/>
              <a:gd name="T17" fmla="*/ 11 h 25"/>
              <a:gd name="T18" fmla="*/ 0 w 36"/>
              <a:gd name="T19" fmla="*/ 14 h 25"/>
              <a:gd name="T20" fmla="*/ 0 w 36"/>
              <a:gd name="T21" fmla="*/ 15 h 25"/>
              <a:gd name="T22" fmla="*/ 1 w 36"/>
              <a:gd name="T23" fmla="*/ 16 h 25"/>
              <a:gd name="T24" fmla="*/ 1 w 36"/>
              <a:gd name="T25" fmla="*/ 17 h 25"/>
              <a:gd name="T26" fmla="*/ 2 w 36"/>
              <a:gd name="T27" fmla="*/ 19 h 25"/>
              <a:gd name="T28" fmla="*/ 5 w 36"/>
              <a:gd name="T29" fmla="*/ 21 h 25"/>
              <a:gd name="T30" fmla="*/ 7 w 36"/>
              <a:gd name="T31" fmla="*/ 23 h 25"/>
              <a:gd name="T32" fmla="*/ 13 w 36"/>
              <a:gd name="T33" fmla="*/ 24 h 25"/>
              <a:gd name="T34" fmla="*/ 35 w 36"/>
              <a:gd name="T35" fmla="*/ 24 h 25"/>
              <a:gd name="T36" fmla="*/ 35 w 36"/>
              <a:gd name="T37" fmla="*/ 0 h 25"/>
              <a:gd name="T38" fmla="*/ 13 w 36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" h="25">
                <a:moveTo>
                  <a:pt x="13" y="0"/>
                </a:moveTo>
                <a:lnTo>
                  <a:pt x="7" y="0"/>
                </a:lnTo>
                <a:lnTo>
                  <a:pt x="5" y="2"/>
                </a:lnTo>
                <a:lnTo>
                  <a:pt x="2" y="3"/>
                </a:lnTo>
                <a:lnTo>
                  <a:pt x="1" y="6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7"/>
                </a:lnTo>
                <a:lnTo>
                  <a:pt x="2" y="19"/>
                </a:lnTo>
                <a:lnTo>
                  <a:pt x="5" y="21"/>
                </a:lnTo>
                <a:lnTo>
                  <a:pt x="7" y="23"/>
                </a:lnTo>
                <a:lnTo>
                  <a:pt x="13" y="24"/>
                </a:lnTo>
                <a:lnTo>
                  <a:pt x="35" y="24"/>
                </a:lnTo>
                <a:lnTo>
                  <a:pt x="35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07" name="Freeform 851"/>
          <p:cNvSpPr>
            <a:spLocks/>
          </p:cNvSpPr>
          <p:nvPr/>
        </p:nvSpPr>
        <p:spPr bwMode="auto">
          <a:xfrm>
            <a:off x="5973763" y="3600450"/>
            <a:ext cx="39687" cy="38100"/>
          </a:xfrm>
          <a:custGeom>
            <a:avLst/>
            <a:gdLst>
              <a:gd name="T0" fmla="*/ 28 w 29"/>
              <a:gd name="T1" fmla="*/ 12 h 24"/>
              <a:gd name="T2" fmla="*/ 27 w 29"/>
              <a:gd name="T3" fmla="*/ 6 h 24"/>
              <a:gd name="T4" fmla="*/ 24 w 29"/>
              <a:gd name="T5" fmla="*/ 3 h 24"/>
              <a:gd name="T6" fmla="*/ 23 w 29"/>
              <a:gd name="T7" fmla="*/ 2 h 24"/>
              <a:gd name="T8" fmla="*/ 22 w 29"/>
              <a:gd name="T9" fmla="*/ 1 h 24"/>
              <a:gd name="T10" fmla="*/ 19 w 29"/>
              <a:gd name="T11" fmla="*/ 0 h 24"/>
              <a:gd name="T12" fmla="*/ 18 w 29"/>
              <a:gd name="T13" fmla="*/ 0 h 24"/>
              <a:gd name="T14" fmla="*/ 15 w 29"/>
              <a:gd name="T15" fmla="*/ 0 h 24"/>
              <a:gd name="T16" fmla="*/ 14 w 29"/>
              <a:gd name="T17" fmla="*/ 0 h 24"/>
              <a:gd name="T18" fmla="*/ 11 w 29"/>
              <a:gd name="T19" fmla="*/ 0 h 24"/>
              <a:gd name="T20" fmla="*/ 10 w 29"/>
              <a:gd name="T21" fmla="*/ 0 h 24"/>
              <a:gd name="T22" fmla="*/ 9 w 29"/>
              <a:gd name="T23" fmla="*/ 0 h 24"/>
              <a:gd name="T24" fmla="*/ 8 w 29"/>
              <a:gd name="T25" fmla="*/ 1 h 24"/>
              <a:gd name="T26" fmla="*/ 5 w 29"/>
              <a:gd name="T27" fmla="*/ 2 h 24"/>
              <a:gd name="T28" fmla="*/ 4 w 29"/>
              <a:gd name="T29" fmla="*/ 3 h 24"/>
              <a:gd name="T30" fmla="*/ 1 w 29"/>
              <a:gd name="T31" fmla="*/ 6 h 24"/>
              <a:gd name="T32" fmla="*/ 0 w 29"/>
              <a:gd name="T33" fmla="*/ 12 h 24"/>
              <a:gd name="T34" fmla="*/ 0 w 29"/>
              <a:gd name="T35" fmla="*/ 23 h 24"/>
              <a:gd name="T36" fmla="*/ 28 w 29"/>
              <a:gd name="T37" fmla="*/ 23 h 24"/>
              <a:gd name="T38" fmla="*/ 28 w 29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4">
                <a:moveTo>
                  <a:pt x="28" y="12"/>
                </a:moveTo>
                <a:lnTo>
                  <a:pt x="27" y="6"/>
                </a:lnTo>
                <a:lnTo>
                  <a:pt x="24" y="3"/>
                </a:lnTo>
                <a:lnTo>
                  <a:pt x="23" y="2"/>
                </a:lnTo>
                <a:lnTo>
                  <a:pt x="22" y="1"/>
                </a:lnTo>
                <a:lnTo>
                  <a:pt x="19" y="0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lnTo>
                  <a:pt x="8" y="1"/>
                </a:lnTo>
                <a:lnTo>
                  <a:pt x="5" y="2"/>
                </a:lnTo>
                <a:lnTo>
                  <a:pt x="4" y="3"/>
                </a:lnTo>
                <a:lnTo>
                  <a:pt x="1" y="6"/>
                </a:lnTo>
                <a:lnTo>
                  <a:pt x="0" y="12"/>
                </a:lnTo>
                <a:lnTo>
                  <a:pt x="0" y="23"/>
                </a:lnTo>
                <a:lnTo>
                  <a:pt x="28" y="23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08" name="Freeform 852"/>
          <p:cNvSpPr>
            <a:spLocks/>
          </p:cNvSpPr>
          <p:nvPr/>
        </p:nvSpPr>
        <p:spPr bwMode="auto">
          <a:xfrm>
            <a:off x="5973763" y="3619500"/>
            <a:ext cx="115887" cy="38100"/>
          </a:xfrm>
          <a:custGeom>
            <a:avLst/>
            <a:gdLst>
              <a:gd name="T0" fmla="*/ 14 w 86"/>
              <a:gd name="T1" fmla="*/ 0 h 25"/>
              <a:gd name="T2" fmla="*/ 8 w 86"/>
              <a:gd name="T3" fmla="*/ 1 h 25"/>
              <a:gd name="T4" fmla="*/ 5 w 86"/>
              <a:gd name="T5" fmla="*/ 3 h 25"/>
              <a:gd name="T6" fmla="*/ 3 w 86"/>
              <a:gd name="T7" fmla="*/ 5 h 25"/>
              <a:gd name="T8" fmla="*/ 1 w 86"/>
              <a:gd name="T9" fmla="*/ 6 h 25"/>
              <a:gd name="T10" fmla="*/ 1 w 86"/>
              <a:gd name="T11" fmla="*/ 7 h 25"/>
              <a:gd name="T12" fmla="*/ 1 w 86"/>
              <a:gd name="T13" fmla="*/ 9 h 25"/>
              <a:gd name="T14" fmla="*/ 0 w 86"/>
              <a:gd name="T15" fmla="*/ 10 h 25"/>
              <a:gd name="T16" fmla="*/ 0 w 86"/>
              <a:gd name="T17" fmla="*/ 11 h 25"/>
              <a:gd name="T18" fmla="*/ 0 w 86"/>
              <a:gd name="T19" fmla="*/ 14 h 25"/>
              <a:gd name="T20" fmla="*/ 1 w 86"/>
              <a:gd name="T21" fmla="*/ 15 h 25"/>
              <a:gd name="T22" fmla="*/ 1 w 86"/>
              <a:gd name="T23" fmla="*/ 17 h 25"/>
              <a:gd name="T24" fmla="*/ 1 w 86"/>
              <a:gd name="T25" fmla="*/ 18 h 25"/>
              <a:gd name="T26" fmla="*/ 3 w 86"/>
              <a:gd name="T27" fmla="*/ 19 h 25"/>
              <a:gd name="T28" fmla="*/ 5 w 86"/>
              <a:gd name="T29" fmla="*/ 21 h 25"/>
              <a:gd name="T30" fmla="*/ 8 w 86"/>
              <a:gd name="T31" fmla="*/ 23 h 25"/>
              <a:gd name="T32" fmla="*/ 14 w 86"/>
              <a:gd name="T33" fmla="*/ 24 h 25"/>
              <a:gd name="T34" fmla="*/ 85 w 86"/>
              <a:gd name="T35" fmla="*/ 24 h 25"/>
              <a:gd name="T36" fmla="*/ 85 w 86"/>
              <a:gd name="T37" fmla="*/ 0 h 25"/>
              <a:gd name="T38" fmla="*/ 14 w 86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6" h="25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3" y="5"/>
                </a:lnTo>
                <a:lnTo>
                  <a:pt x="1" y="6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1" y="18"/>
                </a:lnTo>
                <a:lnTo>
                  <a:pt x="3" y="19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85" y="24"/>
                </a:lnTo>
                <a:lnTo>
                  <a:pt x="85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09" name="Freeform 853"/>
          <p:cNvSpPr>
            <a:spLocks/>
          </p:cNvSpPr>
          <p:nvPr/>
        </p:nvSpPr>
        <p:spPr bwMode="auto">
          <a:xfrm>
            <a:off x="6069013" y="3619500"/>
            <a:ext cx="38100" cy="53975"/>
          </a:xfrm>
          <a:custGeom>
            <a:avLst/>
            <a:gdLst>
              <a:gd name="T0" fmla="*/ 27 w 28"/>
              <a:gd name="T1" fmla="*/ 11 h 35"/>
              <a:gd name="T2" fmla="*/ 26 w 28"/>
              <a:gd name="T3" fmla="*/ 5 h 35"/>
              <a:gd name="T4" fmla="*/ 23 w 28"/>
              <a:gd name="T5" fmla="*/ 3 h 35"/>
              <a:gd name="T6" fmla="*/ 22 w 28"/>
              <a:gd name="T7" fmla="*/ 2 h 35"/>
              <a:gd name="T8" fmla="*/ 21 w 28"/>
              <a:gd name="T9" fmla="*/ 1 h 35"/>
              <a:gd name="T10" fmla="*/ 20 w 28"/>
              <a:gd name="T11" fmla="*/ 0 h 35"/>
              <a:gd name="T12" fmla="*/ 17 w 28"/>
              <a:gd name="T13" fmla="*/ 0 h 35"/>
              <a:gd name="T14" fmla="*/ 16 w 28"/>
              <a:gd name="T15" fmla="*/ 0 h 35"/>
              <a:gd name="T16" fmla="*/ 15 w 28"/>
              <a:gd name="T17" fmla="*/ 0 h 35"/>
              <a:gd name="T18" fmla="*/ 12 w 28"/>
              <a:gd name="T19" fmla="*/ 0 h 35"/>
              <a:gd name="T20" fmla="*/ 11 w 28"/>
              <a:gd name="T21" fmla="*/ 0 h 35"/>
              <a:gd name="T22" fmla="*/ 9 w 28"/>
              <a:gd name="T23" fmla="*/ 0 h 35"/>
              <a:gd name="T24" fmla="*/ 7 w 28"/>
              <a:gd name="T25" fmla="*/ 1 h 35"/>
              <a:gd name="T26" fmla="*/ 5 w 28"/>
              <a:gd name="T27" fmla="*/ 2 h 35"/>
              <a:gd name="T28" fmla="*/ 4 w 28"/>
              <a:gd name="T29" fmla="*/ 3 h 35"/>
              <a:gd name="T30" fmla="*/ 1 w 28"/>
              <a:gd name="T31" fmla="*/ 5 h 35"/>
              <a:gd name="T32" fmla="*/ 0 w 28"/>
              <a:gd name="T33" fmla="*/ 11 h 35"/>
              <a:gd name="T34" fmla="*/ 0 w 28"/>
              <a:gd name="T35" fmla="*/ 34 h 35"/>
              <a:gd name="T36" fmla="*/ 27 w 28"/>
              <a:gd name="T37" fmla="*/ 34 h 35"/>
              <a:gd name="T38" fmla="*/ 27 w 28"/>
              <a:gd name="T39" fmla="*/ 1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35">
                <a:moveTo>
                  <a:pt x="27" y="11"/>
                </a:moveTo>
                <a:lnTo>
                  <a:pt x="26" y="5"/>
                </a:lnTo>
                <a:lnTo>
                  <a:pt x="23" y="3"/>
                </a:lnTo>
                <a:lnTo>
                  <a:pt x="22" y="2"/>
                </a:lnTo>
                <a:lnTo>
                  <a:pt x="21" y="1"/>
                </a:lnTo>
                <a:lnTo>
                  <a:pt x="20" y="0"/>
                </a:lnTo>
                <a:lnTo>
                  <a:pt x="17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9" y="0"/>
                </a:lnTo>
                <a:lnTo>
                  <a:pt x="7" y="1"/>
                </a:lnTo>
                <a:lnTo>
                  <a:pt x="5" y="2"/>
                </a:lnTo>
                <a:lnTo>
                  <a:pt x="4" y="3"/>
                </a:lnTo>
                <a:lnTo>
                  <a:pt x="1" y="5"/>
                </a:lnTo>
                <a:lnTo>
                  <a:pt x="0" y="11"/>
                </a:lnTo>
                <a:lnTo>
                  <a:pt x="0" y="34"/>
                </a:lnTo>
                <a:lnTo>
                  <a:pt x="27" y="34"/>
                </a:lnTo>
                <a:lnTo>
                  <a:pt x="27" y="11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10" name="Freeform 854"/>
          <p:cNvSpPr>
            <a:spLocks/>
          </p:cNvSpPr>
          <p:nvPr/>
        </p:nvSpPr>
        <p:spPr bwMode="auto">
          <a:xfrm>
            <a:off x="6069013" y="3654425"/>
            <a:ext cx="176212" cy="38100"/>
          </a:xfrm>
          <a:custGeom>
            <a:avLst/>
            <a:gdLst>
              <a:gd name="T0" fmla="*/ 15 w 130"/>
              <a:gd name="T1" fmla="*/ 0 h 25"/>
              <a:gd name="T2" fmla="*/ 8 w 130"/>
              <a:gd name="T3" fmla="*/ 1 h 25"/>
              <a:gd name="T4" fmla="*/ 5 w 130"/>
              <a:gd name="T5" fmla="*/ 3 h 25"/>
              <a:gd name="T6" fmla="*/ 4 w 130"/>
              <a:gd name="T7" fmla="*/ 4 h 25"/>
              <a:gd name="T8" fmla="*/ 1 w 130"/>
              <a:gd name="T9" fmla="*/ 7 h 25"/>
              <a:gd name="T10" fmla="*/ 1 w 130"/>
              <a:gd name="T11" fmla="*/ 8 h 25"/>
              <a:gd name="T12" fmla="*/ 1 w 130"/>
              <a:gd name="T13" fmla="*/ 9 h 25"/>
              <a:gd name="T14" fmla="*/ 0 w 130"/>
              <a:gd name="T15" fmla="*/ 11 h 25"/>
              <a:gd name="T16" fmla="*/ 0 w 130"/>
              <a:gd name="T17" fmla="*/ 12 h 25"/>
              <a:gd name="T18" fmla="*/ 0 w 130"/>
              <a:gd name="T19" fmla="*/ 13 h 25"/>
              <a:gd name="T20" fmla="*/ 1 w 130"/>
              <a:gd name="T21" fmla="*/ 14 h 25"/>
              <a:gd name="T22" fmla="*/ 1 w 130"/>
              <a:gd name="T23" fmla="*/ 16 h 25"/>
              <a:gd name="T24" fmla="*/ 1 w 130"/>
              <a:gd name="T25" fmla="*/ 17 h 25"/>
              <a:gd name="T26" fmla="*/ 4 w 130"/>
              <a:gd name="T27" fmla="*/ 20 h 25"/>
              <a:gd name="T28" fmla="*/ 5 w 130"/>
              <a:gd name="T29" fmla="*/ 21 h 25"/>
              <a:gd name="T30" fmla="*/ 8 w 130"/>
              <a:gd name="T31" fmla="*/ 23 h 25"/>
              <a:gd name="T32" fmla="*/ 15 w 130"/>
              <a:gd name="T33" fmla="*/ 24 h 25"/>
              <a:gd name="T34" fmla="*/ 129 w 130"/>
              <a:gd name="T35" fmla="*/ 24 h 25"/>
              <a:gd name="T36" fmla="*/ 129 w 130"/>
              <a:gd name="T37" fmla="*/ 0 h 25"/>
              <a:gd name="T38" fmla="*/ 15 w 130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30" h="25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4" y="4"/>
                </a:lnTo>
                <a:lnTo>
                  <a:pt x="1" y="7"/>
                </a:lnTo>
                <a:lnTo>
                  <a:pt x="1" y="8"/>
                </a:lnTo>
                <a:lnTo>
                  <a:pt x="1" y="9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4" y="20"/>
                </a:lnTo>
                <a:lnTo>
                  <a:pt x="5" y="21"/>
                </a:lnTo>
                <a:lnTo>
                  <a:pt x="8" y="23"/>
                </a:lnTo>
                <a:lnTo>
                  <a:pt x="15" y="24"/>
                </a:lnTo>
                <a:lnTo>
                  <a:pt x="129" y="24"/>
                </a:lnTo>
                <a:lnTo>
                  <a:pt x="129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11" name="Freeform 855"/>
          <p:cNvSpPr>
            <a:spLocks/>
          </p:cNvSpPr>
          <p:nvPr/>
        </p:nvSpPr>
        <p:spPr bwMode="auto">
          <a:xfrm>
            <a:off x="6227763" y="3654425"/>
            <a:ext cx="38100" cy="36513"/>
          </a:xfrm>
          <a:custGeom>
            <a:avLst/>
            <a:gdLst>
              <a:gd name="T0" fmla="*/ 27 w 28"/>
              <a:gd name="T1" fmla="*/ 12 h 24"/>
              <a:gd name="T2" fmla="*/ 26 w 28"/>
              <a:gd name="T3" fmla="*/ 7 h 24"/>
              <a:gd name="T4" fmla="*/ 23 w 28"/>
              <a:gd name="T5" fmla="*/ 3 h 24"/>
              <a:gd name="T6" fmla="*/ 22 w 28"/>
              <a:gd name="T7" fmla="*/ 3 h 24"/>
              <a:gd name="T8" fmla="*/ 20 w 28"/>
              <a:gd name="T9" fmla="*/ 1 h 24"/>
              <a:gd name="T10" fmla="*/ 18 w 28"/>
              <a:gd name="T11" fmla="*/ 1 h 24"/>
              <a:gd name="T12" fmla="*/ 16 w 28"/>
              <a:gd name="T13" fmla="*/ 1 h 24"/>
              <a:gd name="T14" fmla="*/ 15 w 28"/>
              <a:gd name="T15" fmla="*/ 0 h 24"/>
              <a:gd name="T16" fmla="*/ 14 w 28"/>
              <a:gd name="T17" fmla="*/ 0 h 24"/>
              <a:gd name="T18" fmla="*/ 12 w 28"/>
              <a:gd name="T19" fmla="*/ 0 h 24"/>
              <a:gd name="T20" fmla="*/ 10 w 28"/>
              <a:gd name="T21" fmla="*/ 1 h 24"/>
              <a:gd name="T22" fmla="*/ 9 w 28"/>
              <a:gd name="T23" fmla="*/ 1 h 24"/>
              <a:gd name="T24" fmla="*/ 6 w 28"/>
              <a:gd name="T25" fmla="*/ 1 h 24"/>
              <a:gd name="T26" fmla="*/ 5 w 28"/>
              <a:gd name="T27" fmla="*/ 3 h 24"/>
              <a:gd name="T28" fmla="*/ 4 w 28"/>
              <a:gd name="T29" fmla="*/ 3 h 24"/>
              <a:gd name="T30" fmla="*/ 1 w 28"/>
              <a:gd name="T31" fmla="*/ 7 h 24"/>
              <a:gd name="T32" fmla="*/ 0 w 28"/>
              <a:gd name="T33" fmla="*/ 12 h 24"/>
              <a:gd name="T34" fmla="*/ 0 w 28"/>
              <a:gd name="T35" fmla="*/ 23 h 24"/>
              <a:gd name="T36" fmla="*/ 27 w 28"/>
              <a:gd name="T37" fmla="*/ 23 h 24"/>
              <a:gd name="T38" fmla="*/ 27 w 28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4">
                <a:moveTo>
                  <a:pt x="27" y="12"/>
                </a:moveTo>
                <a:lnTo>
                  <a:pt x="26" y="7"/>
                </a:lnTo>
                <a:lnTo>
                  <a:pt x="23" y="3"/>
                </a:lnTo>
                <a:lnTo>
                  <a:pt x="22" y="3"/>
                </a:lnTo>
                <a:lnTo>
                  <a:pt x="20" y="1"/>
                </a:lnTo>
                <a:lnTo>
                  <a:pt x="18" y="1"/>
                </a:lnTo>
                <a:lnTo>
                  <a:pt x="16" y="1"/>
                </a:lnTo>
                <a:lnTo>
                  <a:pt x="15" y="0"/>
                </a:lnTo>
                <a:lnTo>
                  <a:pt x="14" y="0"/>
                </a:lnTo>
                <a:lnTo>
                  <a:pt x="12" y="0"/>
                </a:lnTo>
                <a:lnTo>
                  <a:pt x="10" y="1"/>
                </a:lnTo>
                <a:lnTo>
                  <a:pt x="9" y="1"/>
                </a:lnTo>
                <a:lnTo>
                  <a:pt x="6" y="1"/>
                </a:lnTo>
                <a:lnTo>
                  <a:pt x="5" y="3"/>
                </a:lnTo>
                <a:lnTo>
                  <a:pt x="4" y="3"/>
                </a:lnTo>
                <a:lnTo>
                  <a:pt x="1" y="7"/>
                </a:lnTo>
                <a:lnTo>
                  <a:pt x="0" y="12"/>
                </a:lnTo>
                <a:lnTo>
                  <a:pt x="0" y="23"/>
                </a:lnTo>
                <a:lnTo>
                  <a:pt x="27" y="23"/>
                </a:lnTo>
                <a:lnTo>
                  <a:pt x="27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12" name="Freeform 856"/>
          <p:cNvSpPr>
            <a:spLocks/>
          </p:cNvSpPr>
          <p:nvPr/>
        </p:nvSpPr>
        <p:spPr bwMode="auto">
          <a:xfrm>
            <a:off x="6227763" y="3670300"/>
            <a:ext cx="50800" cy="41275"/>
          </a:xfrm>
          <a:custGeom>
            <a:avLst/>
            <a:gdLst>
              <a:gd name="T0" fmla="*/ 14 w 37"/>
              <a:gd name="T1" fmla="*/ 0 h 27"/>
              <a:gd name="T2" fmla="*/ 6 w 37"/>
              <a:gd name="T3" fmla="*/ 1 h 27"/>
              <a:gd name="T4" fmla="*/ 4 w 37"/>
              <a:gd name="T5" fmla="*/ 4 h 27"/>
              <a:gd name="T6" fmla="*/ 4 w 37"/>
              <a:gd name="T7" fmla="*/ 5 h 27"/>
              <a:gd name="T8" fmla="*/ 1 w 37"/>
              <a:gd name="T9" fmla="*/ 7 h 27"/>
              <a:gd name="T10" fmla="*/ 0 w 37"/>
              <a:gd name="T11" fmla="*/ 8 h 27"/>
              <a:gd name="T12" fmla="*/ 0 w 37"/>
              <a:gd name="T13" fmla="*/ 11 h 27"/>
              <a:gd name="T14" fmla="*/ 0 w 37"/>
              <a:gd name="T15" fmla="*/ 12 h 27"/>
              <a:gd name="T16" fmla="*/ 0 w 37"/>
              <a:gd name="T17" fmla="*/ 13 h 27"/>
              <a:gd name="T18" fmla="*/ 0 w 37"/>
              <a:gd name="T19" fmla="*/ 15 h 27"/>
              <a:gd name="T20" fmla="*/ 0 w 37"/>
              <a:gd name="T21" fmla="*/ 17 h 27"/>
              <a:gd name="T22" fmla="*/ 0 w 37"/>
              <a:gd name="T23" fmla="*/ 19 h 27"/>
              <a:gd name="T24" fmla="*/ 1 w 37"/>
              <a:gd name="T25" fmla="*/ 19 h 27"/>
              <a:gd name="T26" fmla="*/ 4 w 37"/>
              <a:gd name="T27" fmla="*/ 21 h 27"/>
              <a:gd name="T28" fmla="*/ 4 w 37"/>
              <a:gd name="T29" fmla="*/ 22 h 27"/>
              <a:gd name="T30" fmla="*/ 6 w 37"/>
              <a:gd name="T31" fmla="*/ 25 h 27"/>
              <a:gd name="T32" fmla="*/ 14 w 37"/>
              <a:gd name="T33" fmla="*/ 26 h 27"/>
              <a:gd name="T34" fmla="*/ 36 w 37"/>
              <a:gd name="T35" fmla="*/ 26 h 27"/>
              <a:gd name="T36" fmla="*/ 36 w 37"/>
              <a:gd name="T37" fmla="*/ 0 h 27"/>
              <a:gd name="T38" fmla="*/ 14 w 37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7">
                <a:moveTo>
                  <a:pt x="14" y="0"/>
                </a:moveTo>
                <a:lnTo>
                  <a:pt x="6" y="1"/>
                </a:lnTo>
                <a:lnTo>
                  <a:pt x="4" y="4"/>
                </a:lnTo>
                <a:lnTo>
                  <a:pt x="4" y="5"/>
                </a:lnTo>
                <a:lnTo>
                  <a:pt x="1" y="7"/>
                </a:lnTo>
                <a:lnTo>
                  <a:pt x="0" y="8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0" y="17"/>
                </a:lnTo>
                <a:lnTo>
                  <a:pt x="0" y="19"/>
                </a:lnTo>
                <a:lnTo>
                  <a:pt x="1" y="19"/>
                </a:lnTo>
                <a:lnTo>
                  <a:pt x="4" y="21"/>
                </a:lnTo>
                <a:lnTo>
                  <a:pt x="4" y="22"/>
                </a:lnTo>
                <a:lnTo>
                  <a:pt x="6" y="25"/>
                </a:lnTo>
                <a:lnTo>
                  <a:pt x="14" y="26"/>
                </a:lnTo>
                <a:lnTo>
                  <a:pt x="36" y="26"/>
                </a:lnTo>
                <a:lnTo>
                  <a:pt x="36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13" name="Freeform 857"/>
          <p:cNvSpPr>
            <a:spLocks/>
          </p:cNvSpPr>
          <p:nvPr/>
        </p:nvSpPr>
        <p:spPr bwMode="auto">
          <a:xfrm>
            <a:off x="6257925" y="3670300"/>
            <a:ext cx="39688" cy="39688"/>
          </a:xfrm>
          <a:custGeom>
            <a:avLst/>
            <a:gdLst>
              <a:gd name="T0" fmla="*/ 28 w 29"/>
              <a:gd name="T1" fmla="*/ 13 h 26"/>
              <a:gd name="T2" fmla="*/ 27 w 29"/>
              <a:gd name="T3" fmla="*/ 7 h 26"/>
              <a:gd name="T4" fmla="*/ 24 w 29"/>
              <a:gd name="T5" fmla="*/ 5 h 26"/>
              <a:gd name="T6" fmla="*/ 23 w 29"/>
              <a:gd name="T7" fmla="*/ 4 h 26"/>
              <a:gd name="T8" fmla="*/ 22 w 29"/>
              <a:gd name="T9" fmla="*/ 1 h 26"/>
              <a:gd name="T10" fmla="*/ 20 w 29"/>
              <a:gd name="T11" fmla="*/ 1 h 26"/>
              <a:gd name="T12" fmla="*/ 18 w 29"/>
              <a:gd name="T13" fmla="*/ 1 h 26"/>
              <a:gd name="T14" fmla="*/ 17 w 29"/>
              <a:gd name="T15" fmla="*/ 0 h 26"/>
              <a:gd name="T16" fmla="*/ 14 w 29"/>
              <a:gd name="T17" fmla="*/ 0 h 26"/>
              <a:gd name="T18" fmla="*/ 13 w 29"/>
              <a:gd name="T19" fmla="*/ 0 h 26"/>
              <a:gd name="T20" fmla="*/ 10 w 29"/>
              <a:gd name="T21" fmla="*/ 1 h 26"/>
              <a:gd name="T22" fmla="*/ 9 w 29"/>
              <a:gd name="T23" fmla="*/ 1 h 26"/>
              <a:gd name="T24" fmla="*/ 6 w 29"/>
              <a:gd name="T25" fmla="*/ 1 h 26"/>
              <a:gd name="T26" fmla="*/ 5 w 29"/>
              <a:gd name="T27" fmla="*/ 4 h 26"/>
              <a:gd name="T28" fmla="*/ 4 w 29"/>
              <a:gd name="T29" fmla="*/ 5 h 26"/>
              <a:gd name="T30" fmla="*/ 1 w 29"/>
              <a:gd name="T31" fmla="*/ 7 h 26"/>
              <a:gd name="T32" fmla="*/ 0 w 29"/>
              <a:gd name="T33" fmla="*/ 13 h 26"/>
              <a:gd name="T34" fmla="*/ 0 w 29"/>
              <a:gd name="T35" fmla="*/ 25 h 26"/>
              <a:gd name="T36" fmla="*/ 28 w 29"/>
              <a:gd name="T37" fmla="*/ 25 h 26"/>
              <a:gd name="T38" fmla="*/ 28 w 29"/>
              <a:gd name="T39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6">
                <a:moveTo>
                  <a:pt x="28" y="13"/>
                </a:moveTo>
                <a:lnTo>
                  <a:pt x="27" y="7"/>
                </a:lnTo>
                <a:lnTo>
                  <a:pt x="24" y="5"/>
                </a:lnTo>
                <a:lnTo>
                  <a:pt x="23" y="4"/>
                </a:lnTo>
                <a:lnTo>
                  <a:pt x="22" y="1"/>
                </a:lnTo>
                <a:lnTo>
                  <a:pt x="20" y="1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lnTo>
                  <a:pt x="13" y="0"/>
                </a:lnTo>
                <a:lnTo>
                  <a:pt x="10" y="1"/>
                </a:lnTo>
                <a:lnTo>
                  <a:pt x="9" y="1"/>
                </a:lnTo>
                <a:lnTo>
                  <a:pt x="6" y="1"/>
                </a:lnTo>
                <a:lnTo>
                  <a:pt x="5" y="4"/>
                </a:lnTo>
                <a:lnTo>
                  <a:pt x="4" y="5"/>
                </a:lnTo>
                <a:lnTo>
                  <a:pt x="1" y="7"/>
                </a:lnTo>
                <a:lnTo>
                  <a:pt x="0" y="13"/>
                </a:lnTo>
                <a:lnTo>
                  <a:pt x="0" y="25"/>
                </a:lnTo>
                <a:lnTo>
                  <a:pt x="28" y="25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14" name="Freeform 858"/>
          <p:cNvSpPr>
            <a:spLocks/>
          </p:cNvSpPr>
          <p:nvPr/>
        </p:nvSpPr>
        <p:spPr bwMode="auto">
          <a:xfrm>
            <a:off x="6257925" y="3689350"/>
            <a:ext cx="82550" cy="39688"/>
          </a:xfrm>
          <a:custGeom>
            <a:avLst/>
            <a:gdLst>
              <a:gd name="T0" fmla="*/ 14 w 60"/>
              <a:gd name="T1" fmla="*/ 0 h 26"/>
              <a:gd name="T2" fmla="*/ 6 w 60"/>
              <a:gd name="T3" fmla="*/ 1 h 26"/>
              <a:gd name="T4" fmla="*/ 5 w 60"/>
              <a:gd name="T5" fmla="*/ 3 h 26"/>
              <a:gd name="T6" fmla="*/ 4 w 60"/>
              <a:gd name="T7" fmla="*/ 5 h 26"/>
              <a:gd name="T8" fmla="*/ 1 w 60"/>
              <a:gd name="T9" fmla="*/ 7 h 26"/>
              <a:gd name="T10" fmla="*/ 1 w 60"/>
              <a:gd name="T11" fmla="*/ 8 h 26"/>
              <a:gd name="T12" fmla="*/ 0 w 60"/>
              <a:gd name="T13" fmla="*/ 10 h 26"/>
              <a:gd name="T14" fmla="*/ 0 w 60"/>
              <a:gd name="T15" fmla="*/ 11 h 26"/>
              <a:gd name="T16" fmla="*/ 0 w 60"/>
              <a:gd name="T17" fmla="*/ 13 h 26"/>
              <a:gd name="T18" fmla="*/ 0 w 60"/>
              <a:gd name="T19" fmla="*/ 15 h 26"/>
              <a:gd name="T20" fmla="*/ 0 w 60"/>
              <a:gd name="T21" fmla="*/ 16 h 26"/>
              <a:gd name="T22" fmla="*/ 1 w 60"/>
              <a:gd name="T23" fmla="*/ 18 h 26"/>
              <a:gd name="T24" fmla="*/ 1 w 60"/>
              <a:gd name="T25" fmla="*/ 19 h 26"/>
              <a:gd name="T26" fmla="*/ 4 w 60"/>
              <a:gd name="T27" fmla="*/ 22 h 26"/>
              <a:gd name="T28" fmla="*/ 5 w 60"/>
              <a:gd name="T29" fmla="*/ 22 h 26"/>
              <a:gd name="T30" fmla="*/ 6 w 60"/>
              <a:gd name="T31" fmla="*/ 24 h 26"/>
              <a:gd name="T32" fmla="*/ 14 w 60"/>
              <a:gd name="T33" fmla="*/ 25 h 26"/>
              <a:gd name="T34" fmla="*/ 59 w 60"/>
              <a:gd name="T35" fmla="*/ 25 h 26"/>
              <a:gd name="T36" fmla="*/ 59 w 60"/>
              <a:gd name="T37" fmla="*/ 0 h 26"/>
              <a:gd name="T38" fmla="*/ 14 w 60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0" h="26">
                <a:moveTo>
                  <a:pt x="14" y="0"/>
                </a:moveTo>
                <a:lnTo>
                  <a:pt x="6" y="1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4" y="22"/>
                </a:lnTo>
                <a:lnTo>
                  <a:pt x="5" y="22"/>
                </a:lnTo>
                <a:lnTo>
                  <a:pt x="6" y="24"/>
                </a:lnTo>
                <a:lnTo>
                  <a:pt x="14" y="25"/>
                </a:lnTo>
                <a:lnTo>
                  <a:pt x="59" y="25"/>
                </a:lnTo>
                <a:lnTo>
                  <a:pt x="59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15" name="Freeform 859"/>
          <p:cNvSpPr>
            <a:spLocks/>
          </p:cNvSpPr>
          <p:nvPr/>
        </p:nvSpPr>
        <p:spPr bwMode="auto">
          <a:xfrm>
            <a:off x="6319838" y="3689350"/>
            <a:ext cx="39687" cy="39688"/>
          </a:xfrm>
          <a:custGeom>
            <a:avLst/>
            <a:gdLst>
              <a:gd name="T0" fmla="*/ 28 w 29"/>
              <a:gd name="T1" fmla="*/ 13 h 26"/>
              <a:gd name="T2" fmla="*/ 27 w 29"/>
              <a:gd name="T3" fmla="*/ 7 h 26"/>
              <a:gd name="T4" fmla="*/ 25 w 29"/>
              <a:gd name="T5" fmla="*/ 5 h 26"/>
              <a:gd name="T6" fmla="*/ 23 w 29"/>
              <a:gd name="T7" fmla="*/ 3 h 26"/>
              <a:gd name="T8" fmla="*/ 22 w 29"/>
              <a:gd name="T9" fmla="*/ 2 h 26"/>
              <a:gd name="T10" fmla="*/ 20 w 29"/>
              <a:gd name="T11" fmla="*/ 1 h 26"/>
              <a:gd name="T12" fmla="*/ 18 w 29"/>
              <a:gd name="T13" fmla="*/ 1 h 26"/>
              <a:gd name="T14" fmla="*/ 17 w 29"/>
              <a:gd name="T15" fmla="*/ 1 h 26"/>
              <a:gd name="T16" fmla="*/ 14 w 29"/>
              <a:gd name="T17" fmla="*/ 0 h 26"/>
              <a:gd name="T18" fmla="*/ 13 w 29"/>
              <a:gd name="T19" fmla="*/ 1 h 26"/>
              <a:gd name="T20" fmla="*/ 10 w 29"/>
              <a:gd name="T21" fmla="*/ 1 h 26"/>
              <a:gd name="T22" fmla="*/ 9 w 29"/>
              <a:gd name="T23" fmla="*/ 1 h 26"/>
              <a:gd name="T24" fmla="*/ 6 w 29"/>
              <a:gd name="T25" fmla="*/ 2 h 26"/>
              <a:gd name="T26" fmla="*/ 5 w 29"/>
              <a:gd name="T27" fmla="*/ 3 h 26"/>
              <a:gd name="T28" fmla="*/ 4 w 29"/>
              <a:gd name="T29" fmla="*/ 5 h 26"/>
              <a:gd name="T30" fmla="*/ 3 w 29"/>
              <a:gd name="T31" fmla="*/ 7 h 26"/>
              <a:gd name="T32" fmla="*/ 0 w 29"/>
              <a:gd name="T33" fmla="*/ 13 h 26"/>
              <a:gd name="T34" fmla="*/ 0 w 29"/>
              <a:gd name="T35" fmla="*/ 25 h 26"/>
              <a:gd name="T36" fmla="*/ 28 w 29"/>
              <a:gd name="T37" fmla="*/ 25 h 26"/>
              <a:gd name="T38" fmla="*/ 28 w 29"/>
              <a:gd name="T39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6">
                <a:moveTo>
                  <a:pt x="28" y="13"/>
                </a:moveTo>
                <a:lnTo>
                  <a:pt x="27" y="7"/>
                </a:lnTo>
                <a:lnTo>
                  <a:pt x="25" y="5"/>
                </a:lnTo>
                <a:lnTo>
                  <a:pt x="23" y="3"/>
                </a:lnTo>
                <a:lnTo>
                  <a:pt x="22" y="2"/>
                </a:lnTo>
                <a:lnTo>
                  <a:pt x="20" y="1"/>
                </a:lnTo>
                <a:lnTo>
                  <a:pt x="18" y="1"/>
                </a:lnTo>
                <a:lnTo>
                  <a:pt x="17" y="1"/>
                </a:lnTo>
                <a:lnTo>
                  <a:pt x="14" y="0"/>
                </a:lnTo>
                <a:lnTo>
                  <a:pt x="13" y="1"/>
                </a:lnTo>
                <a:lnTo>
                  <a:pt x="10" y="1"/>
                </a:lnTo>
                <a:lnTo>
                  <a:pt x="9" y="1"/>
                </a:lnTo>
                <a:lnTo>
                  <a:pt x="6" y="2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0" y="13"/>
                </a:lnTo>
                <a:lnTo>
                  <a:pt x="0" y="25"/>
                </a:lnTo>
                <a:lnTo>
                  <a:pt x="28" y="25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16" name="Freeform 860"/>
          <p:cNvSpPr>
            <a:spLocks/>
          </p:cNvSpPr>
          <p:nvPr/>
        </p:nvSpPr>
        <p:spPr bwMode="auto">
          <a:xfrm>
            <a:off x="6319838" y="3708400"/>
            <a:ext cx="50800" cy="39688"/>
          </a:xfrm>
          <a:custGeom>
            <a:avLst/>
            <a:gdLst>
              <a:gd name="T0" fmla="*/ 14 w 38"/>
              <a:gd name="T1" fmla="*/ 0 h 26"/>
              <a:gd name="T2" fmla="*/ 8 w 38"/>
              <a:gd name="T3" fmla="*/ 1 h 26"/>
              <a:gd name="T4" fmla="*/ 5 w 38"/>
              <a:gd name="T5" fmla="*/ 3 h 26"/>
              <a:gd name="T6" fmla="*/ 4 w 38"/>
              <a:gd name="T7" fmla="*/ 3 h 26"/>
              <a:gd name="T8" fmla="*/ 3 w 38"/>
              <a:gd name="T9" fmla="*/ 6 h 26"/>
              <a:gd name="T10" fmla="*/ 1 w 38"/>
              <a:gd name="T11" fmla="*/ 7 h 26"/>
              <a:gd name="T12" fmla="*/ 0 w 38"/>
              <a:gd name="T13" fmla="*/ 9 h 26"/>
              <a:gd name="T14" fmla="*/ 0 w 38"/>
              <a:gd name="T15" fmla="*/ 10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5 h 26"/>
              <a:gd name="T22" fmla="*/ 1 w 38"/>
              <a:gd name="T23" fmla="*/ 17 h 26"/>
              <a:gd name="T24" fmla="*/ 3 w 38"/>
              <a:gd name="T25" fmla="*/ 18 h 26"/>
              <a:gd name="T26" fmla="*/ 4 w 38"/>
              <a:gd name="T27" fmla="*/ 20 h 26"/>
              <a:gd name="T28" fmla="*/ 5 w 38"/>
              <a:gd name="T29" fmla="*/ 22 h 26"/>
              <a:gd name="T30" fmla="*/ 8 w 38"/>
              <a:gd name="T31" fmla="*/ 24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8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17" name="Freeform 861"/>
          <p:cNvSpPr>
            <a:spLocks/>
          </p:cNvSpPr>
          <p:nvPr/>
        </p:nvSpPr>
        <p:spPr bwMode="auto">
          <a:xfrm>
            <a:off x="6351588" y="3708400"/>
            <a:ext cx="39687" cy="55563"/>
          </a:xfrm>
          <a:custGeom>
            <a:avLst/>
            <a:gdLst>
              <a:gd name="T0" fmla="*/ 28 w 29"/>
              <a:gd name="T1" fmla="*/ 12 h 36"/>
              <a:gd name="T2" fmla="*/ 27 w 29"/>
              <a:gd name="T3" fmla="*/ 7 h 36"/>
              <a:gd name="T4" fmla="*/ 25 w 29"/>
              <a:gd name="T5" fmla="*/ 3 h 36"/>
              <a:gd name="T6" fmla="*/ 23 w 29"/>
              <a:gd name="T7" fmla="*/ 2 h 36"/>
              <a:gd name="T8" fmla="*/ 22 w 29"/>
              <a:gd name="T9" fmla="*/ 1 h 36"/>
              <a:gd name="T10" fmla="*/ 20 w 29"/>
              <a:gd name="T11" fmla="*/ 0 h 36"/>
              <a:gd name="T12" fmla="*/ 18 w 29"/>
              <a:gd name="T13" fmla="*/ 0 h 36"/>
              <a:gd name="T14" fmla="*/ 17 w 29"/>
              <a:gd name="T15" fmla="*/ 0 h 36"/>
              <a:gd name="T16" fmla="*/ 14 w 29"/>
              <a:gd name="T17" fmla="*/ 0 h 36"/>
              <a:gd name="T18" fmla="*/ 13 w 29"/>
              <a:gd name="T19" fmla="*/ 0 h 36"/>
              <a:gd name="T20" fmla="*/ 10 w 29"/>
              <a:gd name="T21" fmla="*/ 0 h 36"/>
              <a:gd name="T22" fmla="*/ 8 w 29"/>
              <a:gd name="T23" fmla="*/ 1 h 36"/>
              <a:gd name="T24" fmla="*/ 6 w 29"/>
              <a:gd name="T25" fmla="*/ 2 h 36"/>
              <a:gd name="T26" fmla="*/ 4 w 29"/>
              <a:gd name="T27" fmla="*/ 3 h 36"/>
              <a:gd name="T28" fmla="*/ 3 w 29"/>
              <a:gd name="T29" fmla="*/ 7 h 36"/>
              <a:gd name="T30" fmla="*/ 0 w 29"/>
              <a:gd name="T31" fmla="*/ 12 h 36"/>
              <a:gd name="T32" fmla="*/ 0 w 29"/>
              <a:gd name="T33" fmla="*/ 35 h 36"/>
              <a:gd name="T34" fmla="*/ 28 w 29"/>
              <a:gd name="T35" fmla="*/ 35 h 36"/>
              <a:gd name="T36" fmla="*/ 28 w 29"/>
              <a:gd name="T37" fmla="*/ 12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" h="36">
                <a:moveTo>
                  <a:pt x="28" y="12"/>
                </a:moveTo>
                <a:lnTo>
                  <a:pt x="27" y="7"/>
                </a:lnTo>
                <a:lnTo>
                  <a:pt x="25" y="3"/>
                </a:lnTo>
                <a:lnTo>
                  <a:pt x="23" y="2"/>
                </a:lnTo>
                <a:lnTo>
                  <a:pt x="22" y="1"/>
                </a:lnTo>
                <a:lnTo>
                  <a:pt x="20" y="0"/>
                </a:lnTo>
                <a:lnTo>
                  <a:pt x="18" y="0"/>
                </a:lnTo>
                <a:lnTo>
                  <a:pt x="17" y="0"/>
                </a:lnTo>
                <a:lnTo>
                  <a:pt x="14" y="0"/>
                </a:lnTo>
                <a:lnTo>
                  <a:pt x="13" y="0"/>
                </a:lnTo>
                <a:lnTo>
                  <a:pt x="10" y="0"/>
                </a:lnTo>
                <a:lnTo>
                  <a:pt x="8" y="1"/>
                </a:lnTo>
                <a:lnTo>
                  <a:pt x="6" y="2"/>
                </a:lnTo>
                <a:lnTo>
                  <a:pt x="4" y="3"/>
                </a:lnTo>
                <a:lnTo>
                  <a:pt x="3" y="7"/>
                </a:lnTo>
                <a:lnTo>
                  <a:pt x="0" y="12"/>
                </a:lnTo>
                <a:lnTo>
                  <a:pt x="0" y="35"/>
                </a:lnTo>
                <a:lnTo>
                  <a:pt x="28" y="35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18" name="Freeform 862"/>
          <p:cNvSpPr>
            <a:spLocks/>
          </p:cNvSpPr>
          <p:nvPr/>
        </p:nvSpPr>
        <p:spPr bwMode="auto">
          <a:xfrm>
            <a:off x="6351588" y="3743325"/>
            <a:ext cx="52387" cy="39688"/>
          </a:xfrm>
          <a:custGeom>
            <a:avLst/>
            <a:gdLst>
              <a:gd name="T0" fmla="*/ 14 w 38"/>
              <a:gd name="T1" fmla="*/ 0 h 25"/>
              <a:gd name="T2" fmla="*/ 8 w 38"/>
              <a:gd name="T3" fmla="*/ 1 h 25"/>
              <a:gd name="T4" fmla="*/ 5 w 38"/>
              <a:gd name="T5" fmla="*/ 3 h 25"/>
              <a:gd name="T6" fmla="*/ 4 w 38"/>
              <a:gd name="T7" fmla="*/ 4 h 25"/>
              <a:gd name="T8" fmla="*/ 3 w 38"/>
              <a:gd name="T9" fmla="*/ 7 h 25"/>
              <a:gd name="T10" fmla="*/ 1 w 38"/>
              <a:gd name="T11" fmla="*/ 8 h 25"/>
              <a:gd name="T12" fmla="*/ 0 w 38"/>
              <a:gd name="T13" fmla="*/ 10 h 25"/>
              <a:gd name="T14" fmla="*/ 0 w 38"/>
              <a:gd name="T15" fmla="*/ 11 h 25"/>
              <a:gd name="T16" fmla="*/ 0 w 38"/>
              <a:gd name="T17" fmla="*/ 12 h 25"/>
              <a:gd name="T18" fmla="*/ 0 w 38"/>
              <a:gd name="T19" fmla="*/ 13 h 25"/>
              <a:gd name="T20" fmla="*/ 0 w 38"/>
              <a:gd name="T21" fmla="*/ 15 h 25"/>
              <a:gd name="T22" fmla="*/ 1 w 38"/>
              <a:gd name="T23" fmla="*/ 16 h 25"/>
              <a:gd name="T24" fmla="*/ 3 w 38"/>
              <a:gd name="T25" fmla="*/ 17 h 25"/>
              <a:gd name="T26" fmla="*/ 4 w 38"/>
              <a:gd name="T27" fmla="*/ 20 h 25"/>
              <a:gd name="T28" fmla="*/ 5 w 38"/>
              <a:gd name="T29" fmla="*/ 21 h 25"/>
              <a:gd name="T30" fmla="*/ 8 w 38"/>
              <a:gd name="T31" fmla="*/ 23 h 25"/>
              <a:gd name="T32" fmla="*/ 14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4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4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3" y="17"/>
                </a:lnTo>
                <a:lnTo>
                  <a:pt x="4" y="20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37" y="24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19" name="Freeform 863"/>
          <p:cNvSpPr>
            <a:spLocks/>
          </p:cNvSpPr>
          <p:nvPr/>
        </p:nvSpPr>
        <p:spPr bwMode="auto">
          <a:xfrm>
            <a:off x="6381750" y="3743325"/>
            <a:ext cx="42863" cy="39688"/>
          </a:xfrm>
          <a:custGeom>
            <a:avLst/>
            <a:gdLst>
              <a:gd name="T0" fmla="*/ 30 w 31"/>
              <a:gd name="T1" fmla="*/ 12 h 25"/>
              <a:gd name="T2" fmla="*/ 27 w 31"/>
              <a:gd name="T3" fmla="*/ 7 h 25"/>
              <a:gd name="T4" fmla="*/ 26 w 31"/>
              <a:gd name="T5" fmla="*/ 4 h 25"/>
              <a:gd name="T6" fmla="*/ 23 w 31"/>
              <a:gd name="T7" fmla="*/ 3 h 25"/>
              <a:gd name="T8" fmla="*/ 22 w 31"/>
              <a:gd name="T9" fmla="*/ 1 h 25"/>
              <a:gd name="T10" fmla="*/ 21 w 31"/>
              <a:gd name="T11" fmla="*/ 1 h 25"/>
              <a:gd name="T12" fmla="*/ 18 w 31"/>
              <a:gd name="T13" fmla="*/ 1 h 25"/>
              <a:gd name="T14" fmla="*/ 17 w 31"/>
              <a:gd name="T15" fmla="*/ 0 h 25"/>
              <a:gd name="T16" fmla="*/ 14 w 31"/>
              <a:gd name="T17" fmla="*/ 0 h 25"/>
              <a:gd name="T18" fmla="*/ 13 w 31"/>
              <a:gd name="T19" fmla="*/ 0 h 25"/>
              <a:gd name="T20" fmla="*/ 10 w 31"/>
              <a:gd name="T21" fmla="*/ 1 h 25"/>
              <a:gd name="T22" fmla="*/ 8 w 31"/>
              <a:gd name="T23" fmla="*/ 1 h 25"/>
              <a:gd name="T24" fmla="*/ 7 w 31"/>
              <a:gd name="T25" fmla="*/ 3 h 25"/>
              <a:gd name="T26" fmla="*/ 4 w 31"/>
              <a:gd name="T27" fmla="*/ 4 h 25"/>
              <a:gd name="T28" fmla="*/ 3 w 31"/>
              <a:gd name="T29" fmla="*/ 7 h 25"/>
              <a:gd name="T30" fmla="*/ 0 w 31"/>
              <a:gd name="T31" fmla="*/ 12 h 25"/>
              <a:gd name="T32" fmla="*/ 0 w 31"/>
              <a:gd name="T33" fmla="*/ 24 h 25"/>
              <a:gd name="T34" fmla="*/ 30 w 31"/>
              <a:gd name="T35" fmla="*/ 24 h 25"/>
              <a:gd name="T36" fmla="*/ 30 w 31"/>
              <a:gd name="T37" fmla="*/ 1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" h="25">
                <a:moveTo>
                  <a:pt x="30" y="12"/>
                </a:moveTo>
                <a:lnTo>
                  <a:pt x="27" y="7"/>
                </a:lnTo>
                <a:lnTo>
                  <a:pt x="26" y="4"/>
                </a:lnTo>
                <a:lnTo>
                  <a:pt x="23" y="3"/>
                </a:lnTo>
                <a:lnTo>
                  <a:pt x="22" y="1"/>
                </a:lnTo>
                <a:lnTo>
                  <a:pt x="21" y="1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lnTo>
                  <a:pt x="13" y="0"/>
                </a:lnTo>
                <a:lnTo>
                  <a:pt x="10" y="1"/>
                </a:lnTo>
                <a:lnTo>
                  <a:pt x="8" y="1"/>
                </a:lnTo>
                <a:lnTo>
                  <a:pt x="7" y="3"/>
                </a:lnTo>
                <a:lnTo>
                  <a:pt x="4" y="4"/>
                </a:lnTo>
                <a:lnTo>
                  <a:pt x="3" y="7"/>
                </a:lnTo>
                <a:lnTo>
                  <a:pt x="0" y="12"/>
                </a:lnTo>
                <a:lnTo>
                  <a:pt x="0" y="24"/>
                </a:lnTo>
                <a:lnTo>
                  <a:pt x="30" y="24"/>
                </a:lnTo>
                <a:lnTo>
                  <a:pt x="30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20" name="Freeform 864"/>
          <p:cNvSpPr>
            <a:spLocks/>
          </p:cNvSpPr>
          <p:nvPr/>
        </p:nvSpPr>
        <p:spPr bwMode="auto">
          <a:xfrm>
            <a:off x="6381750" y="3762375"/>
            <a:ext cx="87313" cy="36513"/>
          </a:xfrm>
          <a:custGeom>
            <a:avLst/>
            <a:gdLst>
              <a:gd name="T0" fmla="*/ 14 w 63"/>
              <a:gd name="T1" fmla="*/ 0 h 24"/>
              <a:gd name="T2" fmla="*/ 8 w 63"/>
              <a:gd name="T3" fmla="*/ 0 h 24"/>
              <a:gd name="T4" fmla="*/ 5 w 63"/>
              <a:gd name="T5" fmla="*/ 2 h 24"/>
              <a:gd name="T6" fmla="*/ 4 w 63"/>
              <a:gd name="T7" fmla="*/ 3 h 24"/>
              <a:gd name="T8" fmla="*/ 3 w 63"/>
              <a:gd name="T9" fmla="*/ 5 h 24"/>
              <a:gd name="T10" fmla="*/ 1 w 63"/>
              <a:gd name="T11" fmla="*/ 7 h 24"/>
              <a:gd name="T12" fmla="*/ 1 w 63"/>
              <a:gd name="T13" fmla="*/ 9 h 24"/>
              <a:gd name="T14" fmla="*/ 0 w 63"/>
              <a:gd name="T15" fmla="*/ 10 h 24"/>
              <a:gd name="T16" fmla="*/ 0 w 63"/>
              <a:gd name="T17" fmla="*/ 12 h 24"/>
              <a:gd name="T18" fmla="*/ 0 w 63"/>
              <a:gd name="T19" fmla="*/ 13 h 24"/>
              <a:gd name="T20" fmla="*/ 1 w 63"/>
              <a:gd name="T21" fmla="*/ 14 h 24"/>
              <a:gd name="T22" fmla="*/ 1 w 63"/>
              <a:gd name="T23" fmla="*/ 15 h 24"/>
              <a:gd name="T24" fmla="*/ 3 w 63"/>
              <a:gd name="T25" fmla="*/ 18 h 24"/>
              <a:gd name="T26" fmla="*/ 4 w 63"/>
              <a:gd name="T27" fmla="*/ 19 h 24"/>
              <a:gd name="T28" fmla="*/ 5 w 63"/>
              <a:gd name="T29" fmla="*/ 20 h 24"/>
              <a:gd name="T30" fmla="*/ 8 w 63"/>
              <a:gd name="T31" fmla="*/ 22 h 24"/>
              <a:gd name="T32" fmla="*/ 14 w 63"/>
              <a:gd name="T33" fmla="*/ 23 h 24"/>
              <a:gd name="T34" fmla="*/ 62 w 63"/>
              <a:gd name="T35" fmla="*/ 23 h 24"/>
              <a:gd name="T36" fmla="*/ 62 w 63"/>
              <a:gd name="T37" fmla="*/ 0 h 24"/>
              <a:gd name="T38" fmla="*/ 14 w 63"/>
              <a:gd name="T39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3" h="24">
                <a:moveTo>
                  <a:pt x="14" y="0"/>
                </a:moveTo>
                <a:lnTo>
                  <a:pt x="8" y="0"/>
                </a:lnTo>
                <a:lnTo>
                  <a:pt x="5" y="2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3" y="18"/>
                </a:lnTo>
                <a:lnTo>
                  <a:pt x="4" y="19"/>
                </a:lnTo>
                <a:lnTo>
                  <a:pt x="5" y="20"/>
                </a:lnTo>
                <a:lnTo>
                  <a:pt x="8" y="22"/>
                </a:lnTo>
                <a:lnTo>
                  <a:pt x="14" y="23"/>
                </a:lnTo>
                <a:lnTo>
                  <a:pt x="62" y="23"/>
                </a:lnTo>
                <a:lnTo>
                  <a:pt x="62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21" name="Freeform 865"/>
          <p:cNvSpPr>
            <a:spLocks/>
          </p:cNvSpPr>
          <p:nvPr/>
        </p:nvSpPr>
        <p:spPr bwMode="auto">
          <a:xfrm>
            <a:off x="6445250" y="3762375"/>
            <a:ext cx="42863" cy="36513"/>
          </a:xfrm>
          <a:custGeom>
            <a:avLst/>
            <a:gdLst>
              <a:gd name="T0" fmla="*/ 30 w 31"/>
              <a:gd name="T1" fmla="*/ 12 h 24"/>
              <a:gd name="T2" fmla="*/ 27 w 31"/>
              <a:gd name="T3" fmla="*/ 5 h 24"/>
              <a:gd name="T4" fmla="*/ 26 w 31"/>
              <a:gd name="T5" fmla="*/ 3 h 24"/>
              <a:gd name="T6" fmla="*/ 23 w 31"/>
              <a:gd name="T7" fmla="*/ 2 h 24"/>
              <a:gd name="T8" fmla="*/ 22 w 31"/>
              <a:gd name="T9" fmla="*/ 1 h 24"/>
              <a:gd name="T10" fmla="*/ 21 w 31"/>
              <a:gd name="T11" fmla="*/ 0 h 24"/>
              <a:gd name="T12" fmla="*/ 18 w 31"/>
              <a:gd name="T13" fmla="*/ 0 h 24"/>
              <a:gd name="T14" fmla="*/ 17 w 31"/>
              <a:gd name="T15" fmla="*/ 0 h 24"/>
              <a:gd name="T16" fmla="*/ 16 w 31"/>
              <a:gd name="T17" fmla="*/ 0 h 24"/>
              <a:gd name="T18" fmla="*/ 13 w 31"/>
              <a:gd name="T19" fmla="*/ 0 h 24"/>
              <a:gd name="T20" fmla="*/ 12 w 31"/>
              <a:gd name="T21" fmla="*/ 0 h 24"/>
              <a:gd name="T22" fmla="*/ 10 w 31"/>
              <a:gd name="T23" fmla="*/ 0 h 24"/>
              <a:gd name="T24" fmla="*/ 8 w 31"/>
              <a:gd name="T25" fmla="*/ 1 h 24"/>
              <a:gd name="T26" fmla="*/ 7 w 31"/>
              <a:gd name="T27" fmla="*/ 2 h 24"/>
              <a:gd name="T28" fmla="*/ 4 w 31"/>
              <a:gd name="T29" fmla="*/ 3 h 24"/>
              <a:gd name="T30" fmla="*/ 3 w 31"/>
              <a:gd name="T31" fmla="*/ 5 h 24"/>
              <a:gd name="T32" fmla="*/ 0 w 31"/>
              <a:gd name="T33" fmla="*/ 12 h 24"/>
              <a:gd name="T34" fmla="*/ 0 w 31"/>
              <a:gd name="T35" fmla="*/ 23 h 24"/>
              <a:gd name="T36" fmla="*/ 30 w 31"/>
              <a:gd name="T37" fmla="*/ 23 h 24"/>
              <a:gd name="T38" fmla="*/ 30 w 31"/>
              <a:gd name="T39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" h="24">
                <a:moveTo>
                  <a:pt x="30" y="12"/>
                </a:moveTo>
                <a:lnTo>
                  <a:pt x="27" y="5"/>
                </a:lnTo>
                <a:lnTo>
                  <a:pt x="26" y="3"/>
                </a:lnTo>
                <a:lnTo>
                  <a:pt x="23" y="2"/>
                </a:lnTo>
                <a:lnTo>
                  <a:pt x="22" y="1"/>
                </a:lnTo>
                <a:lnTo>
                  <a:pt x="21" y="0"/>
                </a:lnTo>
                <a:lnTo>
                  <a:pt x="18" y="0"/>
                </a:lnTo>
                <a:lnTo>
                  <a:pt x="17" y="0"/>
                </a:lnTo>
                <a:lnTo>
                  <a:pt x="16" y="0"/>
                </a:lnTo>
                <a:lnTo>
                  <a:pt x="13" y="0"/>
                </a:lnTo>
                <a:lnTo>
                  <a:pt x="12" y="0"/>
                </a:lnTo>
                <a:lnTo>
                  <a:pt x="10" y="0"/>
                </a:lnTo>
                <a:lnTo>
                  <a:pt x="8" y="1"/>
                </a:lnTo>
                <a:lnTo>
                  <a:pt x="7" y="2"/>
                </a:lnTo>
                <a:lnTo>
                  <a:pt x="4" y="3"/>
                </a:lnTo>
                <a:lnTo>
                  <a:pt x="3" y="5"/>
                </a:lnTo>
                <a:lnTo>
                  <a:pt x="0" y="12"/>
                </a:lnTo>
                <a:lnTo>
                  <a:pt x="0" y="23"/>
                </a:lnTo>
                <a:lnTo>
                  <a:pt x="30" y="23"/>
                </a:lnTo>
                <a:lnTo>
                  <a:pt x="30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22" name="Freeform 866"/>
          <p:cNvSpPr>
            <a:spLocks/>
          </p:cNvSpPr>
          <p:nvPr/>
        </p:nvSpPr>
        <p:spPr bwMode="auto">
          <a:xfrm>
            <a:off x="6445250" y="3779838"/>
            <a:ext cx="23813" cy="38100"/>
          </a:xfrm>
          <a:custGeom>
            <a:avLst/>
            <a:gdLst>
              <a:gd name="T0" fmla="*/ 16 w 17"/>
              <a:gd name="T1" fmla="*/ 0 h 25"/>
              <a:gd name="T2" fmla="*/ 8 w 17"/>
              <a:gd name="T3" fmla="*/ 1 h 25"/>
              <a:gd name="T4" fmla="*/ 5 w 17"/>
              <a:gd name="T5" fmla="*/ 3 h 25"/>
              <a:gd name="T6" fmla="*/ 4 w 17"/>
              <a:gd name="T7" fmla="*/ 5 h 25"/>
              <a:gd name="T8" fmla="*/ 3 w 17"/>
              <a:gd name="T9" fmla="*/ 6 h 25"/>
              <a:gd name="T10" fmla="*/ 1 w 17"/>
              <a:gd name="T11" fmla="*/ 7 h 25"/>
              <a:gd name="T12" fmla="*/ 1 w 17"/>
              <a:gd name="T13" fmla="*/ 9 h 25"/>
              <a:gd name="T14" fmla="*/ 1 w 17"/>
              <a:gd name="T15" fmla="*/ 10 h 25"/>
              <a:gd name="T16" fmla="*/ 0 w 17"/>
              <a:gd name="T17" fmla="*/ 13 h 25"/>
              <a:gd name="T18" fmla="*/ 1 w 17"/>
              <a:gd name="T19" fmla="*/ 14 h 25"/>
              <a:gd name="T20" fmla="*/ 1 w 17"/>
              <a:gd name="T21" fmla="*/ 15 h 25"/>
              <a:gd name="T22" fmla="*/ 1 w 17"/>
              <a:gd name="T23" fmla="*/ 17 h 25"/>
              <a:gd name="T24" fmla="*/ 3 w 17"/>
              <a:gd name="T25" fmla="*/ 18 h 25"/>
              <a:gd name="T26" fmla="*/ 4 w 17"/>
              <a:gd name="T27" fmla="*/ 19 h 25"/>
              <a:gd name="T28" fmla="*/ 5 w 17"/>
              <a:gd name="T29" fmla="*/ 22 h 25"/>
              <a:gd name="T30" fmla="*/ 8 w 17"/>
              <a:gd name="T31" fmla="*/ 23 h 25"/>
              <a:gd name="T32" fmla="*/ 16 w 17"/>
              <a:gd name="T33" fmla="*/ 24 h 25"/>
              <a:gd name="T34" fmla="*/ 16 w 17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" h="25">
                <a:moveTo>
                  <a:pt x="16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4" y="19"/>
                </a:lnTo>
                <a:lnTo>
                  <a:pt x="5" y="22"/>
                </a:lnTo>
                <a:lnTo>
                  <a:pt x="8" y="23"/>
                </a:lnTo>
                <a:lnTo>
                  <a:pt x="16" y="24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23" name="Freeform 867"/>
          <p:cNvSpPr>
            <a:spLocks/>
          </p:cNvSpPr>
          <p:nvPr/>
        </p:nvSpPr>
        <p:spPr bwMode="auto">
          <a:xfrm>
            <a:off x="6445250" y="3779838"/>
            <a:ext cx="23813" cy="38100"/>
          </a:xfrm>
          <a:custGeom>
            <a:avLst/>
            <a:gdLst>
              <a:gd name="T0" fmla="*/ 16 w 17"/>
              <a:gd name="T1" fmla="*/ 0 h 25"/>
              <a:gd name="T2" fmla="*/ 8 w 17"/>
              <a:gd name="T3" fmla="*/ 1 h 25"/>
              <a:gd name="T4" fmla="*/ 5 w 17"/>
              <a:gd name="T5" fmla="*/ 3 h 25"/>
              <a:gd name="T6" fmla="*/ 4 w 17"/>
              <a:gd name="T7" fmla="*/ 5 h 25"/>
              <a:gd name="T8" fmla="*/ 3 w 17"/>
              <a:gd name="T9" fmla="*/ 6 h 25"/>
              <a:gd name="T10" fmla="*/ 1 w 17"/>
              <a:gd name="T11" fmla="*/ 7 h 25"/>
              <a:gd name="T12" fmla="*/ 1 w 17"/>
              <a:gd name="T13" fmla="*/ 9 h 25"/>
              <a:gd name="T14" fmla="*/ 1 w 17"/>
              <a:gd name="T15" fmla="*/ 10 h 25"/>
              <a:gd name="T16" fmla="*/ 0 w 17"/>
              <a:gd name="T17" fmla="*/ 13 h 25"/>
              <a:gd name="T18" fmla="*/ 1 w 17"/>
              <a:gd name="T19" fmla="*/ 14 h 25"/>
              <a:gd name="T20" fmla="*/ 1 w 17"/>
              <a:gd name="T21" fmla="*/ 15 h 25"/>
              <a:gd name="T22" fmla="*/ 1 w 17"/>
              <a:gd name="T23" fmla="*/ 17 h 25"/>
              <a:gd name="T24" fmla="*/ 3 w 17"/>
              <a:gd name="T25" fmla="*/ 18 h 25"/>
              <a:gd name="T26" fmla="*/ 4 w 17"/>
              <a:gd name="T27" fmla="*/ 19 h 25"/>
              <a:gd name="T28" fmla="*/ 5 w 17"/>
              <a:gd name="T29" fmla="*/ 22 h 25"/>
              <a:gd name="T30" fmla="*/ 8 w 17"/>
              <a:gd name="T31" fmla="*/ 23 h 25"/>
              <a:gd name="T32" fmla="*/ 16 w 17"/>
              <a:gd name="T33" fmla="*/ 24 h 25"/>
              <a:gd name="T34" fmla="*/ 16 w 17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" h="25">
                <a:moveTo>
                  <a:pt x="16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4" y="19"/>
                </a:lnTo>
                <a:lnTo>
                  <a:pt x="5" y="22"/>
                </a:lnTo>
                <a:lnTo>
                  <a:pt x="8" y="23"/>
                </a:lnTo>
                <a:lnTo>
                  <a:pt x="16" y="24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24" name="Freeform 868"/>
          <p:cNvSpPr>
            <a:spLocks/>
          </p:cNvSpPr>
          <p:nvPr/>
        </p:nvSpPr>
        <p:spPr bwMode="auto">
          <a:xfrm>
            <a:off x="6445250" y="3779838"/>
            <a:ext cx="52388" cy="38100"/>
          </a:xfrm>
          <a:custGeom>
            <a:avLst/>
            <a:gdLst>
              <a:gd name="T0" fmla="*/ 15 w 39"/>
              <a:gd name="T1" fmla="*/ 0 h 25"/>
              <a:gd name="T2" fmla="*/ 8 w 39"/>
              <a:gd name="T3" fmla="*/ 1 h 25"/>
              <a:gd name="T4" fmla="*/ 5 w 39"/>
              <a:gd name="T5" fmla="*/ 3 h 25"/>
              <a:gd name="T6" fmla="*/ 4 w 39"/>
              <a:gd name="T7" fmla="*/ 5 h 25"/>
              <a:gd name="T8" fmla="*/ 3 w 39"/>
              <a:gd name="T9" fmla="*/ 6 h 25"/>
              <a:gd name="T10" fmla="*/ 1 w 39"/>
              <a:gd name="T11" fmla="*/ 7 h 25"/>
              <a:gd name="T12" fmla="*/ 1 w 39"/>
              <a:gd name="T13" fmla="*/ 9 h 25"/>
              <a:gd name="T14" fmla="*/ 1 w 39"/>
              <a:gd name="T15" fmla="*/ 10 h 25"/>
              <a:gd name="T16" fmla="*/ 0 w 39"/>
              <a:gd name="T17" fmla="*/ 13 h 25"/>
              <a:gd name="T18" fmla="*/ 1 w 39"/>
              <a:gd name="T19" fmla="*/ 14 h 25"/>
              <a:gd name="T20" fmla="*/ 1 w 39"/>
              <a:gd name="T21" fmla="*/ 15 h 25"/>
              <a:gd name="T22" fmla="*/ 1 w 39"/>
              <a:gd name="T23" fmla="*/ 17 h 25"/>
              <a:gd name="T24" fmla="*/ 3 w 39"/>
              <a:gd name="T25" fmla="*/ 18 h 25"/>
              <a:gd name="T26" fmla="*/ 4 w 39"/>
              <a:gd name="T27" fmla="*/ 19 h 25"/>
              <a:gd name="T28" fmla="*/ 5 w 39"/>
              <a:gd name="T29" fmla="*/ 22 h 25"/>
              <a:gd name="T30" fmla="*/ 8 w 39"/>
              <a:gd name="T31" fmla="*/ 23 h 25"/>
              <a:gd name="T32" fmla="*/ 15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5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6"/>
                </a:lnTo>
                <a:lnTo>
                  <a:pt x="1" y="7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4" y="19"/>
                </a:lnTo>
                <a:lnTo>
                  <a:pt x="5" y="22"/>
                </a:lnTo>
                <a:lnTo>
                  <a:pt x="8" y="23"/>
                </a:lnTo>
                <a:lnTo>
                  <a:pt x="15" y="24"/>
                </a:lnTo>
                <a:lnTo>
                  <a:pt x="38" y="24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25" name="Freeform 869"/>
          <p:cNvSpPr>
            <a:spLocks/>
          </p:cNvSpPr>
          <p:nvPr/>
        </p:nvSpPr>
        <p:spPr bwMode="auto">
          <a:xfrm>
            <a:off x="6477000" y="3779838"/>
            <a:ext cx="42863" cy="38100"/>
          </a:xfrm>
          <a:custGeom>
            <a:avLst/>
            <a:gdLst>
              <a:gd name="T0" fmla="*/ 30 w 31"/>
              <a:gd name="T1" fmla="*/ 13 h 25"/>
              <a:gd name="T2" fmla="*/ 27 w 31"/>
              <a:gd name="T3" fmla="*/ 7 h 25"/>
              <a:gd name="T4" fmla="*/ 26 w 31"/>
              <a:gd name="T5" fmla="*/ 3 h 25"/>
              <a:gd name="T6" fmla="*/ 23 w 31"/>
              <a:gd name="T7" fmla="*/ 2 h 25"/>
              <a:gd name="T8" fmla="*/ 23 w 31"/>
              <a:gd name="T9" fmla="*/ 1 h 25"/>
              <a:gd name="T10" fmla="*/ 21 w 31"/>
              <a:gd name="T11" fmla="*/ 1 h 25"/>
              <a:gd name="T12" fmla="*/ 20 w 31"/>
              <a:gd name="T13" fmla="*/ 0 h 25"/>
              <a:gd name="T14" fmla="*/ 17 w 31"/>
              <a:gd name="T15" fmla="*/ 0 h 25"/>
              <a:gd name="T16" fmla="*/ 16 w 31"/>
              <a:gd name="T17" fmla="*/ 0 h 25"/>
              <a:gd name="T18" fmla="*/ 13 w 31"/>
              <a:gd name="T19" fmla="*/ 0 h 25"/>
              <a:gd name="T20" fmla="*/ 12 w 31"/>
              <a:gd name="T21" fmla="*/ 0 h 25"/>
              <a:gd name="T22" fmla="*/ 10 w 31"/>
              <a:gd name="T23" fmla="*/ 1 h 25"/>
              <a:gd name="T24" fmla="*/ 8 w 31"/>
              <a:gd name="T25" fmla="*/ 1 h 25"/>
              <a:gd name="T26" fmla="*/ 7 w 31"/>
              <a:gd name="T27" fmla="*/ 2 h 25"/>
              <a:gd name="T28" fmla="*/ 4 w 31"/>
              <a:gd name="T29" fmla="*/ 3 h 25"/>
              <a:gd name="T30" fmla="*/ 3 w 31"/>
              <a:gd name="T31" fmla="*/ 7 h 25"/>
              <a:gd name="T32" fmla="*/ 0 w 31"/>
              <a:gd name="T33" fmla="*/ 13 h 25"/>
              <a:gd name="T34" fmla="*/ 0 w 31"/>
              <a:gd name="T35" fmla="*/ 24 h 25"/>
              <a:gd name="T36" fmla="*/ 30 w 31"/>
              <a:gd name="T37" fmla="*/ 24 h 25"/>
              <a:gd name="T38" fmla="*/ 30 w 31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" h="25">
                <a:moveTo>
                  <a:pt x="30" y="13"/>
                </a:moveTo>
                <a:lnTo>
                  <a:pt x="27" y="7"/>
                </a:lnTo>
                <a:lnTo>
                  <a:pt x="26" y="3"/>
                </a:lnTo>
                <a:lnTo>
                  <a:pt x="23" y="2"/>
                </a:lnTo>
                <a:lnTo>
                  <a:pt x="23" y="1"/>
                </a:lnTo>
                <a:lnTo>
                  <a:pt x="21" y="1"/>
                </a:lnTo>
                <a:lnTo>
                  <a:pt x="20" y="0"/>
                </a:lnTo>
                <a:lnTo>
                  <a:pt x="17" y="0"/>
                </a:lnTo>
                <a:lnTo>
                  <a:pt x="16" y="0"/>
                </a:lnTo>
                <a:lnTo>
                  <a:pt x="13" y="0"/>
                </a:lnTo>
                <a:lnTo>
                  <a:pt x="12" y="0"/>
                </a:lnTo>
                <a:lnTo>
                  <a:pt x="10" y="1"/>
                </a:lnTo>
                <a:lnTo>
                  <a:pt x="8" y="1"/>
                </a:lnTo>
                <a:lnTo>
                  <a:pt x="7" y="2"/>
                </a:lnTo>
                <a:lnTo>
                  <a:pt x="4" y="3"/>
                </a:lnTo>
                <a:lnTo>
                  <a:pt x="3" y="7"/>
                </a:lnTo>
                <a:lnTo>
                  <a:pt x="0" y="13"/>
                </a:lnTo>
                <a:lnTo>
                  <a:pt x="0" y="24"/>
                </a:lnTo>
                <a:lnTo>
                  <a:pt x="30" y="24"/>
                </a:lnTo>
                <a:lnTo>
                  <a:pt x="30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26" name="Freeform 870"/>
          <p:cNvSpPr>
            <a:spLocks/>
          </p:cNvSpPr>
          <p:nvPr/>
        </p:nvSpPr>
        <p:spPr bwMode="auto">
          <a:xfrm>
            <a:off x="6477000" y="3795713"/>
            <a:ext cx="212725" cy="38100"/>
          </a:xfrm>
          <a:custGeom>
            <a:avLst/>
            <a:gdLst>
              <a:gd name="T0" fmla="*/ 15 w 156"/>
              <a:gd name="T1" fmla="*/ 0 h 25"/>
              <a:gd name="T2" fmla="*/ 8 w 156"/>
              <a:gd name="T3" fmla="*/ 1 h 25"/>
              <a:gd name="T4" fmla="*/ 6 w 156"/>
              <a:gd name="T5" fmla="*/ 3 h 25"/>
              <a:gd name="T6" fmla="*/ 4 w 156"/>
              <a:gd name="T7" fmla="*/ 5 h 25"/>
              <a:gd name="T8" fmla="*/ 3 w 156"/>
              <a:gd name="T9" fmla="*/ 7 h 25"/>
              <a:gd name="T10" fmla="*/ 3 w 156"/>
              <a:gd name="T11" fmla="*/ 8 h 25"/>
              <a:gd name="T12" fmla="*/ 1 w 156"/>
              <a:gd name="T13" fmla="*/ 10 h 25"/>
              <a:gd name="T14" fmla="*/ 0 w 156"/>
              <a:gd name="T15" fmla="*/ 10 h 25"/>
              <a:gd name="T16" fmla="*/ 0 w 156"/>
              <a:gd name="T17" fmla="*/ 13 h 25"/>
              <a:gd name="T18" fmla="*/ 0 w 156"/>
              <a:gd name="T19" fmla="*/ 14 h 25"/>
              <a:gd name="T20" fmla="*/ 1 w 156"/>
              <a:gd name="T21" fmla="*/ 16 h 25"/>
              <a:gd name="T22" fmla="*/ 3 w 156"/>
              <a:gd name="T23" fmla="*/ 17 h 25"/>
              <a:gd name="T24" fmla="*/ 3 w 156"/>
              <a:gd name="T25" fmla="*/ 18 h 25"/>
              <a:gd name="T26" fmla="*/ 4 w 156"/>
              <a:gd name="T27" fmla="*/ 21 h 25"/>
              <a:gd name="T28" fmla="*/ 6 w 156"/>
              <a:gd name="T29" fmla="*/ 22 h 25"/>
              <a:gd name="T30" fmla="*/ 8 w 156"/>
              <a:gd name="T31" fmla="*/ 24 h 25"/>
              <a:gd name="T32" fmla="*/ 15 w 156"/>
              <a:gd name="T33" fmla="*/ 24 h 25"/>
              <a:gd name="T34" fmla="*/ 155 w 156"/>
              <a:gd name="T35" fmla="*/ 24 h 25"/>
              <a:gd name="T36" fmla="*/ 155 w 156"/>
              <a:gd name="T37" fmla="*/ 0 h 25"/>
              <a:gd name="T38" fmla="*/ 15 w 156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6" h="25">
                <a:moveTo>
                  <a:pt x="15" y="0"/>
                </a:moveTo>
                <a:lnTo>
                  <a:pt x="8" y="1"/>
                </a:lnTo>
                <a:lnTo>
                  <a:pt x="6" y="3"/>
                </a:lnTo>
                <a:lnTo>
                  <a:pt x="4" y="5"/>
                </a:lnTo>
                <a:lnTo>
                  <a:pt x="3" y="7"/>
                </a:lnTo>
                <a:lnTo>
                  <a:pt x="3" y="8"/>
                </a:lnTo>
                <a:lnTo>
                  <a:pt x="1" y="10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3" y="17"/>
                </a:lnTo>
                <a:lnTo>
                  <a:pt x="3" y="18"/>
                </a:lnTo>
                <a:lnTo>
                  <a:pt x="4" y="21"/>
                </a:lnTo>
                <a:lnTo>
                  <a:pt x="6" y="22"/>
                </a:lnTo>
                <a:lnTo>
                  <a:pt x="8" y="24"/>
                </a:lnTo>
                <a:lnTo>
                  <a:pt x="15" y="24"/>
                </a:lnTo>
                <a:lnTo>
                  <a:pt x="155" y="24"/>
                </a:lnTo>
                <a:lnTo>
                  <a:pt x="155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27" name="Freeform 871"/>
          <p:cNvSpPr>
            <a:spLocks/>
          </p:cNvSpPr>
          <p:nvPr/>
        </p:nvSpPr>
        <p:spPr bwMode="auto">
          <a:xfrm>
            <a:off x="6667500" y="3795713"/>
            <a:ext cx="22225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5 w 16"/>
              <a:gd name="T5" fmla="*/ 3 h 25"/>
              <a:gd name="T6" fmla="*/ 4 w 16"/>
              <a:gd name="T7" fmla="*/ 5 h 25"/>
              <a:gd name="T8" fmla="*/ 3 w 16"/>
              <a:gd name="T9" fmla="*/ 7 h 25"/>
              <a:gd name="T10" fmla="*/ 1 w 16"/>
              <a:gd name="T11" fmla="*/ 8 h 25"/>
              <a:gd name="T12" fmla="*/ 1 w 16"/>
              <a:gd name="T13" fmla="*/ 10 h 25"/>
              <a:gd name="T14" fmla="*/ 0 w 16"/>
              <a:gd name="T15" fmla="*/ 13 h 25"/>
              <a:gd name="T16" fmla="*/ 1 w 16"/>
              <a:gd name="T17" fmla="*/ 14 h 25"/>
              <a:gd name="T18" fmla="*/ 1 w 16"/>
              <a:gd name="T19" fmla="*/ 16 h 25"/>
              <a:gd name="T20" fmla="*/ 1 w 16"/>
              <a:gd name="T21" fmla="*/ 17 h 25"/>
              <a:gd name="T22" fmla="*/ 3 w 16"/>
              <a:gd name="T23" fmla="*/ 18 h 25"/>
              <a:gd name="T24" fmla="*/ 4 w 16"/>
              <a:gd name="T25" fmla="*/ 21 h 25"/>
              <a:gd name="T26" fmla="*/ 5 w 16"/>
              <a:gd name="T27" fmla="*/ 22 h 25"/>
              <a:gd name="T28" fmla="*/ 8 w 16"/>
              <a:gd name="T29" fmla="*/ 24 h 25"/>
              <a:gd name="T30" fmla="*/ 15 w 16"/>
              <a:gd name="T31" fmla="*/ 24 h 25"/>
              <a:gd name="T32" fmla="*/ 15 w 16"/>
              <a:gd name="T3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3" y="18"/>
                </a:lnTo>
                <a:lnTo>
                  <a:pt x="4" y="21"/>
                </a:lnTo>
                <a:lnTo>
                  <a:pt x="5" y="22"/>
                </a:lnTo>
                <a:lnTo>
                  <a:pt x="8" y="24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28" name="Freeform 872"/>
          <p:cNvSpPr>
            <a:spLocks/>
          </p:cNvSpPr>
          <p:nvPr/>
        </p:nvSpPr>
        <p:spPr bwMode="auto">
          <a:xfrm>
            <a:off x="6667500" y="3795713"/>
            <a:ext cx="53975" cy="38100"/>
          </a:xfrm>
          <a:custGeom>
            <a:avLst/>
            <a:gdLst>
              <a:gd name="T0" fmla="*/ 15 w 39"/>
              <a:gd name="T1" fmla="*/ 0 h 25"/>
              <a:gd name="T2" fmla="*/ 8 w 39"/>
              <a:gd name="T3" fmla="*/ 1 h 25"/>
              <a:gd name="T4" fmla="*/ 5 w 39"/>
              <a:gd name="T5" fmla="*/ 3 h 25"/>
              <a:gd name="T6" fmla="*/ 4 w 39"/>
              <a:gd name="T7" fmla="*/ 5 h 25"/>
              <a:gd name="T8" fmla="*/ 3 w 39"/>
              <a:gd name="T9" fmla="*/ 7 h 25"/>
              <a:gd name="T10" fmla="*/ 1 w 39"/>
              <a:gd name="T11" fmla="*/ 8 h 25"/>
              <a:gd name="T12" fmla="*/ 1 w 39"/>
              <a:gd name="T13" fmla="*/ 10 h 25"/>
              <a:gd name="T14" fmla="*/ 0 w 39"/>
              <a:gd name="T15" fmla="*/ 13 h 25"/>
              <a:gd name="T16" fmla="*/ 1 w 39"/>
              <a:gd name="T17" fmla="*/ 14 h 25"/>
              <a:gd name="T18" fmla="*/ 1 w 39"/>
              <a:gd name="T19" fmla="*/ 16 h 25"/>
              <a:gd name="T20" fmla="*/ 1 w 39"/>
              <a:gd name="T21" fmla="*/ 17 h 25"/>
              <a:gd name="T22" fmla="*/ 3 w 39"/>
              <a:gd name="T23" fmla="*/ 18 h 25"/>
              <a:gd name="T24" fmla="*/ 4 w 39"/>
              <a:gd name="T25" fmla="*/ 21 h 25"/>
              <a:gd name="T26" fmla="*/ 5 w 39"/>
              <a:gd name="T27" fmla="*/ 22 h 25"/>
              <a:gd name="T28" fmla="*/ 8 w 39"/>
              <a:gd name="T29" fmla="*/ 24 h 25"/>
              <a:gd name="T30" fmla="*/ 15 w 39"/>
              <a:gd name="T31" fmla="*/ 24 h 25"/>
              <a:gd name="T32" fmla="*/ 38 w 39"/>
              <a:gd name="T33" fmla="*/ 24 h 25"/>
              <a:gd name="T34" fmla="*/ 38 w 39"/>
              <a:gd name="T35" fmla="*/ 0 h 25"/>
              <a:gd name="T36" fmla="*/ 15 w 39"/>
              <a:gd name="T37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" h="25">
                <a:moveTo>
                  <a:pt x="15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3" y="7"/>
                </a:lnTo>
                <a:lnTo>
                  <a:pt x="1" y="8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3" y="18"/>
                </a:lnTo>
                <a:lnTo>
                  <a:pt x="4" y="21"/>
                </a:lnTo>
                <a:lnTo>
                  <a:pt x="5" y="22"/>
                </a:lnTo>
                <a:lnTo>
                  <a:pt x="8" y="24"/>
                </a:lnTo>
                <a:lnTo>
                  <a:pt x="15" y="24"/>
                </a:lnTo>
                <a:lnTo>
                  <a:pt x="38" y="24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29" name="Freeform 873"/>
          <p:cNvSpPr>
            <a:spLocks/>
          </p:cNvSpPr>
          <p:nvPr/>
        </p:nvSpPr>
        <p:spPr bwMode="auto">
          <a:xfrm>
            <a:off x="6699250" y="3795713"/>
            <a:ext cx="39688" cy="38100"/>
          </a:xfrm>
          <a:custGeom>
            <a:avLst/>
            <a:gdLst>
              <a:gd name="T0" fmla="*/ 28 w 29"/>
              <a:gd name="T1" fmla="*/ 13 h 25"/>
              <a:gd name="T2" fmla="*/ 27 w 29"/>
              <a:gd name="T3" fmla="*/ 7 h 25"/>
              <a:gd name="T4" fmla="*/ 25 w 29"/>
              <a:gd name="T5" fmla="*/ 3 h 25"/>
              <a:gd name="T6" fmla="*/ 23 w 29"/>
              <a:gd name="T7" fmla="*/ 2 h 25"/>
              <a:gd name="T8" fmla="*/ 22 w 29"/>
              <a:gd name="T9" fmla="*/ 1 h 25"/>
              <a:gd name="T10" fmla="*/ 20 w 29"/>
              <a:gd name="T11" fmla="*/ 1 h 25"/>
              <a:gd name="T12" fmla="*/ 19 w 29"/>
              <a:gd name="T13" fmla="*/ 0 h 25"/>
              <a:gd name="T14" fmla="*/ 17 w 29"/>
              <a:gd name="T15" fmla="*/ 0 h 25"/>
              <a:gd name="T16" fmla="*/ 15 w 29"/>
              <a:gd name="T17" fmla="*/ 0 h 25"/>
              <a:gd name="T18" fmla="*/ 13 w 29"/>
              <a:gd name="T19" fmla="*/ 0 h 25"/>
              <a:gd name="T20" fmla="*/ 11 w 29"/>
              <a:gd name="T21" fmla="*/ 0 h 25"/>
              <a:gd name="T22" fmla="*/ 9 w 29"/>
              <a:gd name="T23" fmla="*/ 1 h 25"/>
              <a:gd name="T24" fmla="*/ 8 w 29"/>
              <a:gd name="T25" fmla="*/ 1 h 25"/>
              <a:gd name="T26" fmla="*/ 5 w 29"/>
              <a:gd name="T27" fmla="*/ 2 h 25"/>
              <a:gd name="T28" fmla="*/ 4 w 29"/>
              <a:gd name="T29" fmla="*/ 3 h 25"/>
              <a:gd name="T30" fmla="*/ 3 w 29"/>
              <a:gd name="T31" fmla="*/ 7 h 25"/>
              <a:gd name="T32" fmla="*/ 0 w 29"/>
              <a:gd name="T33" fmla="*/ 13 h 25"/>
              <a:gd name="T34" fmla="*/ 0 w 29"/>
              <a:gd name="T35" fmla="*/ 24 h 25"/>
              <a:gd name="T36" fmla="*/ 28 w 29"/>
              <a:gd name="T37" fmla="*/ 24 h 25"/>
              <a:gd name="T38" fmla="*/ 28 w 29"/>
              <a:gd name="T39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5">
                <a:moveTo>
                  <a:pt x="28" y="13"/>
                </a:moveTo>
                <a:lnTo>
                  <a:pt x="27" y="7"/>
                </a:lnTo>
                <a:lnTo>
                  <a:pt x="25" y="3"/>
                </a:lnTo>
                <a:lnTo>
                  <a:pt x="23" y="2"/>
                </a:lnTo>
                <a:lnTo>
                  <a:pt x="22" y="1"/>
                </a:lnTo>
                <a:lnTo>
                  <a:pt x="20" y="1"/>
                </a:lnTo>
                <a:lnTo>
                  <a:pt x="19" y="0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1"/>
                </a:lnTo>
                <a:lnTo>
                  <a:pt x="8" y="1"/>
                </a:lnTo>
                <a:lnTo>
                  <a:pt x="5" y="2"/>
                </a:lnTo>
                <a:lnTo>
                  <a:pt x="4" y="3"/>
                </a:lnTo>
                <a:lnTo>
                  <a:pt x="3" y="7"/>
                </a:lnTo>
                <a:lnTo>
                  <a:pt x="0" y="13"/>
                </a:lnTo>
                <a:lnTo>
                  <a:pt x="0" y="24"/>
                </a:lnTo>
                <a:lnTo>
                  <a:pt x="28" y="24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30" name="Freeform 874"/>
          <p:cNvSpPr>
            <a:spLocks/>
          </p:cNvSpPr>
          <p:nvPr/>
        </p:nvSpPr>
        <p:spPr bwMode="auto">
          <a:xfrm>
            <a:off x="6699250" y="3814763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1 h 27"/>
              <a:gd name="T4" fmla="*/ 5 w 16"/>
              <a:gd name="T5" fmla="*/ 4 h 27"/>
              <a:gd name="T6" fmla="*/ 4 w 16"/>
              <a:gd name="T7" fmla="*/ 5 h 27"/>
              <a:gd name="T8" fmla="*/ 3 w 16"/>
              <a:gd name="T9" fmla="*/ 7 h 27"/>
              <a:gd name="T10" fmla="*/ 3 w 16"/>
              <a:gd name="T11" fmla="*/ 8 h 27"/>
              <a:gd name="T12" fmla="*/ 1 w 16"/>
              <a:gd name="T13" fmla="*/ 11 h 27"/>
              <a:gd name="T14" fmla="*/ 1 w 16"/>
              <a:gd name="T15" fmla="*/ 12 h 27"/>
              <a:gd name="T16" fmla="*/ 0 w 16"/>
              <a:gd name="T17" fmla="*/ 13 h 27"/>
              <a:gd name="T18" fmla="*/ 1 w 16"/>
              <a:gd name="T19" fmla="*/ 15 h 27"/>
              <a:gd name="T20" fmla="*/ 1 w 16"/>
              <a:gd name="T21" fmla="*/ 17 h 27"/>
              <a:gd name="T22" fmla="*/ 3 w 16"/>
              <a:gd name="T23" fmla="*/ 18 h 27"/>
              <a:gd name="T24" fmla="*/ 3 w 16"/>
              <a:gd name="T25" fmla="*/ 19 h 27"/>
              <a:gd name="T26" fmla="*/ 4 w 16"/>
              <a:gd name="T27" fmla="*/ 21 h 27"/>
              <a:gd name="T28" fmla="*/ 5 w 16"/>
              <a:gd name="T29" fmla="*/ 22 h 27"/>
              <a:gd name="T30" fmla="*/ 8 w 16"/>
              <a:gd name="T31" fmla="*/ 25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1"/>
                </a:lnTo>
                <a:lnTo>
                  <a:pt x="5" y="4"/>
                </a:lnTo>
                <a:lnTo>
                  <a:pt x="4" y="5"/>
                </a:lnTo>
                <a:lnTo>
                  <a:pt x="3" y="7"/>
                </a:lnTo>
                <a:lnTo>
                  <a:pt x="3" y="8"/>
                </a:lnTo>
                <a:lnTo>
                  <a:pt x="1" y="11"/>
                </a:lnTo>
                <a:lnTo>
                  <a:pt x="1" y="12"/>
                </a:lnTo>
                <a:lnTo>
                  <a:pt x="0" y="13"/>
                </a:ln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3" y="19"/>
                </a:lnTo>
                <a:lnTo>
                  <a:pt x="4" y="21"/>
                </a:lnTo>
                <a:lnTo>
                  <a:pt x="5" y="22"/>
                </a:lnTo>
                <a:lnTo>
                  <a:pt x="8" y="25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31" name="Freeform 875"/>
          <p:cNvSpPr>
            <a:spLocks/>
          </p:cNvSpPr>
          <p:nvPr/>
        </p:nvSpPr>
        <p:spPr bwMode="auto">
          <a:xfrm>
            <a:off x="6699250" y="3814763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1 h 27"/>
              <a:gd name="T4" fmla="*/ 5 w 16"/>
              <a:gd name="T5" fmla="*/ 4 h 27"/>
              <a:gd name="T6" fmla="*/ 4 w 16"/>
              <a:gd name="T7" fmla="*/ 5 h 27"/>
              <a:gd name="T8" fmla="*/ 3 w 16"/>
              <a:gd name="T9" fmla="*/ 7 h 27"/>
              <a:gd name="T10" fmla="*/ 3 w 16"/>
              <a:gd name="T11" fmla="*/ 8 h 27"/>
              <a:gd name="T12" fmla="*/ 1 w 16"/>
              <a:gd name="T13" fmla="*/ 11 h 27"/>
              <a:gd name="T14" fmla="*/ 1 w 16"/>
              <a:gd name="T15" fmla="*/ 12 h 27"/>
              <a:gd name="T16" fmla="*/ 0 w 16"/>
              <a:gd name="T17" fmla="*/ 13 h 27"/>
              <a:gd name="T18" fmla="*/ 1 w 16"/>
              <a:gd name="T19" fmla="*/ 15 h 27"/>
              <a:gd name="T20" fmla="*/ 1 w 16"/>
              <a:gd name="T21" fmla="*/ 17 h 27"/>
              <a:gd name="T22" fmla="*/ 3 w 16"/>
              <a:gd name="T23" fmla="*/ 18 h 27"/>
              <a:gd name="T24" fmla="*/ 3 w 16"/>
              <a:gd name="T25" fmla="*/ 19 h 27"/>
              <a:gd name="T26" fmla="*/ 4 w 16"/>
              <a:gd name="T27" fmla="*/ 21 h 27"/>
              <a:gd name="T28" fmla="*/ 5 w 16"/>
              <a:gd name="T29" fmla="*/ 22 h 27"/>
              <a:gd name="T30" fmla="*/ 8 w 16"/>
              <a:gd name="T31" fmla="*/ 25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1"/>
                </a:lnTo>
                <a:lnTo>
                  <a:pt x="5" y="4"/>
                </a:lnTo>
                <a:lnTo>
                  <a:pt x="4" y="5"/>
                </a:lnTo>
                <a:lnTo>
                  <a:pt x="3" y="7"/>
                </a:lnTo>
                <a:lnTo>
                  <a:pt x="3" y="8"/>
                </a:lnTo>
                <a:lnTo>
                  <a:pt x="1" y="11"/>
                </a:lnTo>
                <a:lnTo>
                  <a:pt x="1" y="12"/>
                </a:lnTo>
                <a:lnTo>
                  <a:pt x="0" y="13"/>
                </a:ln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3" y="19"/>
                </a:lnTo>
                <a:lnTo>
                  <a:pt x="4" y="21"/>
                </a:lnTo>
                <a:lnTo>
                  <a:pt x="5" y="22"/>
                </a:lnTo>
                <a:lnTo>
                  <a:pt x="8" y="25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32" name="Freeform 876"/>
          <p:cNvSpPr>
            <a:spLocks/>
          </p:cNvSpPr>
          <p:nvPr/>
        </p:nvSpPr>
        <p:spPr bwMode="auto">
          <a:xfrm>
            <a:off x="6699250" y="3814763"/>
            <a:ext cx="52388" cy="41275"/>
          </a:xfrm>
          <a:custGeom>
            <a:avLst/>
            <a:gdLst>
              <a:gd name="T0" fmla="*/ 15 w 39"/>
              <a:gd name="T1" fmla="*/ 0 h 27"/>
              <a:gd name="T2" fmla="*/ 8 w 39"/>
              <a:gd name="T3" fmla="*/ 1 h 27"/>
              <a:gd name="T4" fmla="*/ 5 w 39"/>
              <a:gd name="T5" fmla="*/ 4 h 27"/>
              <a:gd name="T6" fmla="*/ 4 w 39"/>
              <a:gd name="T7" fmla="*/ 5 h 27"/>
              <a:gd name="T8" fmla="*/ 3 w 39"/>
              <a:gd name="T9" fmla="*/ 7 h 27"/>
              <a:gd name="T10" fmla="*/ 3 w 39"/>
              <a:gd name="T11" fmla="*/ 8 h 27"/>
              <a:gd name="T12" fmla="*/ 1 w 39"/>
              <a:gd name="T13" fmla="*/ 11 h 27"/>
              <a:gd name="T14" fmla="*/ 1 w 39"/>
              <a:gd name="T15" fmla="*/ 12 h 27"/>
              <a:gd name="T16" fmla="*/ 0 w 39"/>
              <a:gd name="T17" fmla="*/ 13 h 27"/>
              <a:gd name="T18" fmla="*/ 1 w 39"/>
              <a:gd name="T19" fmla="*/ 15 h 27"/>
              <a:gd name="T20" fmla="*/ 1 w 39"/>
              <a:gd name="T21" fmla="*/ 17 h 27"/>
              <a:gd name="T22" fmla="*/ 3 w 39"/>
              <a:gd name="T23" fmla="*/ 18 h 27"/>
              <a:gd name="T24" fmla="*/ 3 w 39"/>
              <a:gd name="T25" fmla="*/ 19 h 27"/>
              <a:gd name="T26" fmla="*/ 4 w 39"/>
              <a:gd name="T27" fmla="*/ 21 h 27"/>
              <a:gd name="T28" fmla="*/ 5 w 39"/>
              <a:gd name="T29" fmla="*/ 22 h 27"/>
              <a:gd name="T30" fmla="*/ 8 w 39"/>
              <a:gd name="T31" fmla="*/ 25 h 27"/>
              <a:gd name="T32" fmla="*/ 15 w 39"/>
              <a:gd name="T33" fmla="*/ 26 h 27"/>
              <a:gd name="T34" fmla="*/ 38 w 39"/>
              <a:gd name="T35" fmla="*/ 26 h 27"/>
              <a:gd name="T36" fmla="*/ 38 w 39"/>
              <a:gd name="T37" fmla="*/ 0 h 27"/>
              <a:gd name="T38" fmla="*/ 15 w 39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7">
                <a:moveTo>
                  <a:pt x="15" y="0"/>
                </a:moveTo>
                <a:lnTo>
                  <a:pt x="8" y="1"/>
                </a:lnTo>
                <a:lnTo>
                  <a:pt x="5" y="4"/>
                </a:lnTo>
                <a:lnTo>
                  <a:pt x="4" y="5"/>
                </a:lnTo>
                <a:lnTo>
                  <a:pt x="3" y="7"/>
                </a:lnTo>
                <a:lnTo>
                  <a:pt x="3" y="8"/>
                </a:lnTo>
                <a:lnTo>
                  <a:pt x="1" y="11"/>
                </a:lnTo>
                <a:lnTo>
                  <a:pt x="1" y="12"/>
                </a:lnTo>
                <a:lnTo>
                  <a:pt x="0" y="13"/>
                </a:ln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3" y="19"/>
                </a:lnTo>
                <a:lnTo>
                  <a:pt x="4" y="21"/>
                </a:lnTo>
                <a:lnTo>
                  <a:pt x="5" y="22"/>
                </a:lnTo>
                <a:lnTo>
                  <a:pt x="8" y="25"/>
                </a:lnTo>
                <a:lnTo>
                  <a:pt x="15" y="26"/>
                </a:lnTo>
                <a:lnTo>
                  <a:pt x="38" y="26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33" name="Freeform 877"/>
          <p:cNvSpPr>
            <a:spLocks/>
          </p:cNvSpPr>
          <p:nvPr/>
        </p:nvSpPr>
        <p:spPr bwMode="auto">
          <a:xfrm>
            <a:off x="6732588" y="3814763"/>
            <a:ext cx="38100" cy="41275"/>
          </a:xfrm>
          <a:custGeom>
            <a:avLst/>
            <a:gdLst>
              <a:gd name="T0" fmla="*/ 27 w 28"/>
              <a:gd name="T1" fmla="*/ 13 h 27"/>
              <a:gd name="T2" fmla="*/ 26 w 28"/>
              <a:gd name="T3" fmla="*/ 7 h 27"/>
              <a:gd name="T4" fmla="*/ 24 w 28"/>
              <a:gd name="T5" fmla="*/ 5 h 27"/>
              <a:gd name="T6" fmla="*/ 22 w 28"/>
              <a:gd name="T7" fmla="*/ 4 h 27"/>
              <a:gd name="T8" fmla="*/ 21 w 28"/>
              <a:gd name="T9" fmla="*/ 1 h 27"/>
              <a:gd name="T10" fmla="*/ 19 w 28"/>
              <a:gd name="T11" fmla="*/ 1 h 27"/>
              <a:gd name="T12" fmla="*/ 17 w 28"/>
              <a:gd name="T13" fmla="*/ 1 h 27"/>
              <a:gd name="T14" fmla="*/ 15 w 28"/>
              <a:gd name="T15" fmla="*/ 0 h 27"/>
              <a:gd name="T16" fmla="*/ 14 w 28"/>
              <a:gd name="T17" fmla="*/ 0 h 27"/>
              <a:gd name="T18" fmla="*/ 12 w 28"/>
              <a:gd name="T19" fmla="*/ 0 h 27"/>
              <a:gd name="T20" fmla="*/ 10 w 28"/>
              <a:gd name="T21" fmla="*/ 1 h 27"/>
              <a:gd name="T22" fmla="*/ 8 w 28"/>
              <a:gd name="T23" fmla="*/ 1 h 27"/>
              <a:gd name="T24" fmla="*/ 6 w 28"/>
              <a:gd name="T25" fmla="*/ 1 h 27"/>
              <a:gd name="T26" fmla="*/ 4 w 28"/>
              <a:gd name="T27" fmla="*/ 4 h 27"/>
              <a:gd name="T28" fmla="*/ 4 w 28"/>
              <a:gd name="T29" fmla="*/ 5 h 27"/>
              <a:gd name="T30" fmla="*/ 1 w 28"/>
              <a:gd name="T31" fmla="*/ 7 h 27"/>
              <a:gd name="T32" fmla="*/ 0 w 28"/>
              <a:gd name="T33" fmla="*/ 13 h 27"/>
              <a:gd name="T34" fmla="*/ 0 w 28"/>
              <a:gd name="T35" fmla="*/ 26 h 27"/>
              <a:gd name="T36" fmla="*/ 27 w 28"/>
              <a:gd name="T37" fmla="*/ 26 h 27"/>
              <a:gd name="T38" fmla="*/ 27 w 28"/>
              <a:gd name="T39" fmla="*/ 13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27">
                <a:moveTo>
                  <a:pt x="27" y="13"/>
                </a:moveTo>
                <a:lnTo>
                  <a:pt x="26" y="7"/>
                </a:lnTo>
                <a:lnTo>
                  <a:pt x="24" y="5"/>
                </a:lnTo>
                <a:lnTo>
                  <a:pt x="22" y="4"/>
                </a:lnTo>
                <a:lnTo>
                  <a:pt x="21" y="1"/>
                </a:lnTo>
                <a:lnTo>
                  <a:pt x="19" y="1"/>
                </a:lnTo>
                <a:lnTo>
                  <a:pt x="17" y="1"/>
                </a:lnTo>
                <a:lnTo>
                  <a:pt x="15" y="0"/>
                </a:lnTo>
                <a:lnTo>
                  <a:pt x="14" y="0"/>
                </a:lnTo>
                <a:lnTo>
                  <a:pt x="12" y="0"/>
                </a:lnTo>
                <a:lnTo>
                  <a:pt x="10" y="1"/>
                </a:lnTo>
                <a:lnTo>
                  <a:pt x="8" y="1"/>
                </a:lnTo>
                <a:lnTo>
                  <a:pt x="6" y="1"/>
                </a:lnTo>
                <a:lnTo>
                  <a:pt x="4" y="4"/>
                </a:lnTo>
                <a:lnTo>
                  <a:pt x="4" y="5"/>
                </a:lnTo>
                <a:lnTo>
                  <a:pt x="1" y="7"/>
                </a:lnTo>
                <a:lnTo>
                  <a:pt x="0" y="13"/>
                </a:lnTo>
                <a:lnTo>
                  <a:pt x="0" y="26"/>
                </a:lnTo>
                <a:lnTo>
                  <a:pt x="27" y="26"/>
                </a:lnTo>
                <a:lnTo>
                  <a:pt x="27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34" name="Freeform 878"/>
          <p:cNvSpPr>
            <a:spLocks/>
          </p:cNvSpPr>
          <p:nvPr/>
        </p:nvSpPr>
        <p:spPr bwMode="auto">
          <a:xfrm>
            <a:off x="6732588" y="3833813"/>
            <a:ext cx="19050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4 w 15"/>
              <a:gd name="T5" fmla="*/ 2 h 26"/>
              <a:gd name="T6" fmla="*/ 3 w 15"/>
              <a:gd name="T7" fmla="*/ 4 h 26"/>
              <a:gd name="T8" fmla="*/ 1 w 15"/>
              <a:gd name="T9" fmla="*/ 6 h 26"/>
              <a:gd name="T10" fmla="*/ 1 w 15"/>
              <a:gd name="T11" fmla="*/ 7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8 h 26"/>
              <a:gd name="T24" fmla="*/ 1 w 15"/>
              <a:gd name="T25" fmla="*/ 19 h 26"/>
              <a:gd name="T26" fmla="*/ 3 w 15"/>
              <a:gd name="T27" fmla="*/ 21 h 26"/>
              <a:gd name="T28" fmla="*/ 4 w 15"/>
              <a:gd name="T29" fmla="*/ 23 h 26"/>
              <a:gd name="T30" fmla="*/ 8 w 15"/>
              <a:gd name="T31" fmla="*/ 25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4"/>
                </a:lnTo>
                <a:lnTo>
                  <a:pt x="1" y="6"/>
                </a:lnTo>
                <a:lnTo>
                  <a:pt x="1" y="7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8"/>
                </a:lnTo>
                <a:lnTo>
                  <a:pt x="1" y="19"/>
                </a:lnTo>
                <a:lnTo>
                  <a:pt x="3" y="21"/>
                </a:lnTo>
                <a:lnTo>
                  <a:pt x="4" y="23"/>
                </a:lnTo>
                <a:lnTo>
                  <a:pt x="8" y="25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35" name="Freeform 879"/>
          <p:cNvSpPr>
            <a:spLocks/>
          </p:cNvSpPr>
          <p:nvPr/>
        </p:nvSpPr>
        <p:spPr bwMode="auto">
          <a:xfrm>
            <a:off x="6732588" y="3833813"/>
            <a:ext cx="19050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4 w 15"/>
              <a:gd name="T5" fmla="*/ 2 h 26"/>
              <a:gd name="T6" fmla="*/ 3 w 15"/>
              <a:gd name="T7" fmla="*/ 4 h 26"/>
              <a:gd name="T8" fmla="*/ 1 w 15"/>
              <a:gd name="T9" fmla="*/ 6 h 26"/>
              <a:gd name="T10" fmla="*/ 1 w 15"/>
              <a:gd name="T11" fmla="*/ 7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8 h 26"/>
              <a:gd name="T24" fmla="*/ 1 w 15"/>
              <a:gd name="T25" fmla="*/ 19 h 26"/>
              <a:gd name="T26" fmla="*/ 3 w 15"/>
              <a:gd name="T27" fmla="*/ 21 h 26"/>
              <a:gd name="T28" fmla="*/ 4 w 15"/>
              <a:gd name="T29" fmla="*/ 23 h 26"/>
              <a:gd name="T30" fmla="*/ 8 w 15"/>
              <a:gd name="T31" fmla="*/ 25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4"/>
                </a:lnTo>
                <a:lnTo>
                  <a:pt x="1" y="6"/>
                </a:lnTo>
                <a:lnTo>
                  <a:pt x="1" y="7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8"/>
                </a:lnTo>
                <a:lnTo>
                  <a:pt x="1" y="19"/>
                </a:lnTo>
                <a:lnTo>
                  <a:pt x="3" y="21"/>
                </a:lnTo>
                <a:lnTo>
                  <a:pt x="4" y="23"/>
                </a:lnTo>
                <a:lnTo>
                  <a:pt x="8" y="25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36" name="Freeform 880"/>
          <p:cNvSpPr>
            <a:spLocks/>
          </p:cNvSpPr>
          <p:nvPr/>
        </p:nvSpPr>
        <p:spPr bwMode="auto">
          <a:xfrm>
            <a:off x="6732588" y="3833813"/>
            <a:ext cx="177800" cy="39687"/>
          </a:xfrm>
          <a:custGeom>
            <a:avLst/>
            <a:gdLst>
              <a:gd name="T0" fmla="*/ 14 w 130"/>
              <a:gd name="T1" fmla="*/ 0 h 26"/>
              <a:gd name="T2" fmla="*/ 8 w 130"/>
              <a:gd name="T3" fmla="*/ 1 h 26"/>
              <a:gd name="T4" fmla="*/ 4 w 130"/>
              <a:gd name="T5" fmla="*/ 2 h 26"/>
              <a:gd name="T6" fmla="*/ 3 w 130"/>
              <a:gd name="T7" fmla="*/ 4 h 26"/>
              <a:gd name="T8" fmla="*/ 1 w 130"/>
              <a:gd name="T9" fmla="*/ 6 h 26"/>
              <a:gd name="T10" fmla="*/ 1 w 130"/>
              <a:gd name="T11" fmla="*/ 7 h 26"/>
              <a:gd name="T12" fmla="*/ 0 w 130"/>
              <a:gd name="T13" fmla="*/ 10 h 26"/>
              <a:gd name="T14" fmla="*/ 0 w 130"/>
              <a:gd name="T15" fmla="*/ 11 h 26"/>
              <a:gd name="T16" fmla="*/ 0 w 130"/>
              <a:gd name="T17" fmla="*/ 13 h 26"/>
              <a:gd name="T18" fmla="*/ 0 w 130"/>
              <a:gd name="T19" fmla="*/ 14 h 26"/>
              <a:gd name="T20" fmla="*/ 0 w 130"/>
              <a:gd name="T21" fmla="*/ 15 h 26"/>
              <a:gd name="T22" fmla="*/ 1 w 130"/>
              <a:gd name="T23" fmla="*/ 18 h 26"/>
              <a:gd name="T24" fmla="*/ 1 w 130"/>
              <a:gd name="T25" fmla="*/ 19 h 26"/>
              <a:gd name="T26" fmla="*/ 3 w 130"/>
              <a:gd name="T27" fmla="*/ 21 h 26"/>
              <a:gd name="T28" fmla="*/ 4 w 130"/>
              <a:gd name="T29" fmla="*/ 23 h 26"/>
              <a:gd name="T30" fmla="*/ 8 w 130"/>
              <a:gd name="T31" fmla="*/ 25 h 26"/>
              <a:gd name="T32" fmla="*/ 14 w 130"/>
              <a:gd name="T33" fmla="*/ 25 h 26"/>
              <a:gd name="T34" fmla="*/ 129 w 130"/>
              <a:gd name="T35" fmla="*/ 25 h 26"/>
              <a:gd name="T36" fmla="*/ 129 w 130"/>
              <a:gd name="T37" fmla="*/ 0 h 26"/>
              <a:gd name="T38" fmla="*/ 14 w 130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30" h="26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4"/>
                </a:lnTo>
                <a:lnTo>
                  <a:pt x="1" y="6"/>
                </a:lnTo>
                <a:lnTo>
                  <a:pt x="1" y="7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8"/>
                </a:lnTo>
                <a:lnTo>
                  <a:pt x="1" y="19"/>
                </a:lnTo>
                <a:lnTo>
                  <a:pt x="3" y="21"/>
                </a:lnTo>
                <a:lnTo>
                  <a:pt x="4" y="23"/>
                </a:lnTo>
                <a:lnTo>
                  <a:pt x="8" y="25"/>
                </a:lnTo>
                <a:lnTo>
                  <a:pt x="14" y="25"/>
                </a:lnTo>
                <a:lnTo>
                  <a:pt x="129" y="25"/>
                </a:lnTo>
                <a:lnTo>
                  <a:pt x="129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37" name="Freeform 881"/>
          <p:cNvSpPr>
            <a:spLocks/>
          </p:cNvSpPr>
          <p:nvPr/>
        </p:nvSpPr>
        <p:spPr bwMode="auto">
          <a:xfrm>
            <a:off x="6889750" y="3833813"/>
            <a:ext cx="20638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4 w 15"/>
              <a:gd name="T5" fmla="*/ 2 h 26"/>
              <a:gd name="T6" fmla="*/ 4 w 15"/>
              <a:gd name="T7" fmla="*/ 4 h 26"/>
              <a:gd name="T8" fmla="*/ 3 w 15"/>
              <a:gd name="T9" fmla="*/ 6 h 26"/>
              <a:gd name="T10" fmla="*/ 1 w 15"/>
              <a:gd name="T11" fmla="*/ 7 h 26"/>
              <a:gd name="T12" fmla="*/ 1 w 15"/>
              <a:gd name="T13" fmla="*/ 10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4 h 26"/>
              <a:gd name="T20" fmla="*/ 1 w 15"/>
              <a:gd name="T21" fmla="*/ 15 h 26"/>
              <a:gd name="T22" fmla="*/ 1 w 15"/>
              <a:gd name="T23" fmla="*/ 18 h 26"/>
              <a:gd name="T24" fmla="*/ 3 w 15"/>
              <a:gd name="T25" fmla="*/ 19 h 26"/>
              <a:gd name="T26" fmla="*/ 4 w 15"/>
              <a:gd name="T27" fmla="*/ 21 h 26"/>
              <a:gd name="T28" fmla="*/ 4 w 15"/>
              <a:gd name="T29" fmla="*/ 23 h 26"/>
              <a:gd name="T30" fmla="*/ 8 w 15"/>
              <a:gd name="T31" fmla="*/ 25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4" y="4"/>
                </a:lnTo>
                <a:lnTo>
                  <a:pt x="3" y="6"/>
                </a:lnTo>
                <a:lnTo>
                  <a:pt x="1" y="7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8"/>
                </a:lnTo>
                <a:lnTo>
                  <a:pt x="3" y="19"/>
                </a:lnTo>
                <a:lnTo>
                  <a:pt x="4" y="21"/>
                </a:lnTo>
                <a:lnTo>
                  <a:pt x="4" y="23"/>
                </a:lnTo>
                <a:lnTo>
                  <a:pt x="8" y="25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38" name="Freeform 882"/>
          <p:cNvSpPr>
            <a:spLocks/>
          </p:cNvSpPr>
          <p:nvPr/>
        </p:nvSpPr>
        <p:spPr bwMode="auto">
          <a:xfrm>
            <a:off x="6889750" y="3833813"/>
            <a:ext cx="20638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4 w 15"/>
              <a:gd name="T5" fmla="*/ 2 h 26"/>
              <a:gd name="T6" fmla="*/ 4 w 15"/>
              <a:gd name="T7" fmla="*/ 4 h 26"/>
              <a:gd name="T8" fmla="*/ 3 w 15"/>
              <a:gd name="T9" fmla="*/ 6 h 26"/>
              <a:gd name="T10" fmla="*/ 1 w 15"/>
              <a:gd name="T11" fmla="*/ 7 h 26"/>
              <a:gd name="T12" fmla="*/ 1 w 15"/>
              <a:gd name="T13" fmla="*/ 10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4 h 26"/>
              <a:gd name="T20" fmla="*/ 1 w 15"/>
              <a:gd name="T21" fmla="*/ 15 h 26"/>
              <a:gd name="T22" fmla="*/ 1 w 15"/>
              <a:gd name="T23" fmla="*/ 18 h 26"/>
              <a:gd name="T24" fmla="*/ 3 w 15"/>
              <a:gd name="T25" fmla="*/ 19 h 26"/>
              <a:gd name="T26" fmla="*/ 4 w 15"/>
              <a:gd name="T27" fmla="*/ 21 h 26"/>
              <a:gd name="T28" fmla="*/ 4 w 15"/>
              <a:gd name="T29" fmla="*/ 23 h 26"/>
              <a:gd name="T30" fmla="*/ 8 w 15"/>
              <a:gd name="T31" fmla="*/ 25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4" y="4"/>
                </a:lnTo>
                <a:lnTo>
                  <a:pt x="3" y="6"/>
                </a:lnTo>
                <a:lnTo>
                  <a:pt x="1" y="7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8"/>
                </a:lnTo>
                <a:lnTo>
                  <a:pt x="3" y="19"/>
                </a:lnTo>
                <a:lnTo>
                  <a:pt x="4" y="21"/>
                </a:lnTo>
                <a:lnTo>
                  <a:pt x="4" y="23"/>
                </a:lnTo>
                <a:lnTo>
                  <a:pt x="8" y="25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39" name="Freeform 883"/>
          <p:cNvSpPr>
            <a:spLocks/>
          </p:cNvSpPr>
          <p:nvPr/>
        </p:nvSpPr>
        <p:spPr bwMode="auto">
          <a:xfrm>
            <a:off x="6889750" y="3833813"/>
            <a:ext cx="20638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4 w 15"/>
              <a:gd name="T5" fmla="*/ 2 h 26"/>
              <a:gd name="T6" fmla="*/ 4 w 15"/>
              <a:gd name="T7" fmla="*/ 4 h 26"/>
              <a:gd name="T8" fmla="*/ 3 w 15"/>
              <a:gd name="T9" fmla="*/ 6 h 26"/>
              <a:gd name="T10" fmla="*/ 1 w 15"/>
              <a:gd name="T11" fmla="*/ 7 h 26"/>
              <a:gd name="T12" fmla="*/ 1 w 15"/>
              <a:gd name="T13" fmla="*/ 10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4 h 26"/>
              <a:gd name="T20" fmla="*/ 1 w 15"/>
              <a:gd name="T21" fmla="*/ 15 h 26"/>
              <a:gd name="T22" fmla="*/ 1 w 15"/>
              <a:gd name="T23" fmla="*/ 18 h 26"/>
              <a:gd name="T24" fmla="*/ 3 w 15"/>
              <a:gd name="T25" fmla="*/ 19 h 26"/>
              <a:gd name="T26" fmla="*/ 4 w 15"/>
              <a:gd name="T27" fmla="*/ 21 h 26"/>
              <a:gd name="T28" fmla="*/ 4 w 15"/>
              <a:gd name="T29" fmla="*/ 23 h 26"/>
              <a:gd name="T30" fmla="*/ 8 w 15"/>
              <a:gd name="T31" fmla="*/ 25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4" y="4"/>
                </a:lnTo>
                <a:lnTo>
                  <a:pt x="3" y="6"/>
                </a:lnTo>
                <a:lnTo>
                  <a:pt x="1" y="7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8"/>
                </a:lnTo>
                <a:lnTo>
                  <a:pt x="3" y="19"/>
                </a:lnTo>
                <a:lnTo>
                  <a:pt x="4" y="21"/>
                </a:lnTo>
                <a:lnTo>
                  <a:pt x="4" y="23"/>
                </a:lnTo>
                <a:lnTo>
                  <a:pt x="8" y="25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40" name="Freeform 884"/>
          <p:cNvSpPr>
            <a:spLocks/>
          </p:cNvSpPr>
          <p:nvPr/>
        </p:nvSpPr>
        <p:spPr bwMode="auto">
          <a:xfrm>
            <a:off x="6889750" y="3833813"/>
            <a:ext cx="52388" cy="39687"/>
          </a:xfrm>
          <a:custGeom>
            <a:avLst/>
            <a:gdLst>
              <a:gd name="T0" fmla="*/ 14 w 39"/>
              <a:gd name="T1" fmla="*/ 0 h 26"/>
              <a:gd name="T2" fmla="*/ 8 w 39"/>
              <a:gd name="T3" fmla="*/ 1 h 26"/>
              <a:gd name="T4" fmla="*/ 4 w 39"/>
              <a:gd name="T5" fmla="*/ 2 h 26"/>
              <a:gd name="T6" fmla="*/ 4 w 39"/>
              <a:gd name="T7" fmla="*/ 4 h 26"/>
              <a:gd name="T8" fmla="*/ 3 w 39"/>
              <a:gd name="T9" fmla="*/ 6 h 26"/>
              <a:gd name="T10" fmla="*/ 1 w 39"/>
              <a:gd name="T11" fmla="*/ 7 h 26"/>
              <a:gd name="T12" fmla="*/ 1 w 39"/>
              <a:gd name="T13" fmla="*/ 10 h 26"/>
              <a:gd name="T14" fmla="*/ 1 w 39"/>
              <a:gd name="T15" fmla="*/ 11 h 26"/>
              <a:gd name="T16" fmla="*/ 0 w 39"/>
              <a:gd name="T17" fmla="*/ 13 h 26"/>
              <a:gd name="T18" fmla="*/ 1 w 39"/>
              <a:gd name="T19" fmla="*/ 14 h 26"/>
              <a:gd name="T20" fmla="*/ 1 w 39"/>
              <a:gd name="T21" fmla="*/ 15 h 26"/>
              <a:gd name="T22" fmla="*/ 1 w 39"/>
              <a:gd name="T23" fmla="*/ 18 h 26"/>
              <a:gd name="T24" fmla="*/ 3 w 39"/>
              <a:gd name="T25" fmla="*/ 19 h 26"/>
              <a:gd name="T26" fmla="*/ 4 w 39"/>
              <a:gd name="T27" fmla="*/ 21 h 26"/>
              <a:gd name="T28" fmla="*/ 4 w 39"/>
              <a:gd name="T29" fmla="*/ 23 h 26"/>
              <a:gd name="T30" fmla="*/ 8 w 39"/>
              <a:gd name="T31" fmla="*/ 25 h 26"/>
              <a:gd name="T32" fmla="*/ 14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4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4" y="4"/>
                </a:lnTo>
                <a:lnTo>
                  <a:pt x="3" y="6"/>
                </a:lnTo>
                <a:lnTo>
                  <a:pt x="1" y="7"/>
                </a:lnTo>
                <a:lnTo>
                  <a:pt x="1" y="10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8"/>
                </a:lnTo>
                <a:lnTo>
                  <a:pt x="3" y="19"/>
                </a:lnTo>
                <a:lnTo>
                  <a:pt x="4" y="21"/>
                </a:lnTo>
                <a:lnTo>
                  <a:pt x="4" y="23"/>
                </a:lnTo>
                <a:lnTo>
                  <a:pt x="8" y="25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41" name="Freeform 885"/>
          <p:cNvSpPr>
            <a:spLocks/>
          </p:cNvSpPr>
          <p:nvPr/>
        </p:nvSpPr>
        <p:spPr bwMode="auto">
          <a:xfrm>
            <a:off x="6921500" y="3833813"/>
            <a:ext cx="41275" cy="39687"/>
          </a:xfrm>
          <a:custGeom>
            <a:avLst/>
            <a:gdLst>
              <a:gd name="T0" fmla="*/ 28 w 29"/>
              <a:gd name="T1" fmla="*/ 13 h 26"/>
              <a:gd name="T2" fmla="*/ 27 w 29"/>
              <a:gd name="T3" fmla="*/ 6 h 26"/>
              <a:gd name="T4" fmla="*/ 24 w 29"/>
              <a:gd name="T5" fmla="*/ 4 h 26"/>
              <a:gd name="T6" fmla="*/ 23 w 29"/>
              <a:gd name="T7" fmla="*/ 2 h 26"/>
              <a:gd name="T8" fmla="*/ 22 w 29"/>
              <a:gd name="T9" fmla="*/ 1 h 26"/>
              <a:gd name="T10" fmla="*/ 20 w 29"/>
              <a:gd name="T11" fmla="*/ 0 h 26"/>
              <a:gd name="T12" fmla="*/ 18 w 29"/>
              <a:gd name="T13" fmla="*/ 0 h 26"/>
              <a:gd name="T14" fmla="*/ 17 w 29"/>
              <a:gd name="T15" fmla="*/ 0 h 26"/>
              <a:gd name="T16" fmla="*/ 14 w 29"/>
              <a:gd name="T17" fmla="*/ 0 h 26"/>
              <a:gd name="T18" fmla="*/ 13 w 29"/>
              <a:gd name="T19" fmla="*/ 0 h 26"/>
              <a:gd name="T20" fmla="*/ 10 w 29"/>
              <a:gd name="T21" fmla="*/ 0 h 26"/>
              <a:gd name="T22" fmla="*/ 9 w 29"/>
              <a:gd name="T23" fmla="*/ 0 h 26"/>
              <a:gd name="T24" fmla="*/ 8 w 29"/>
              <a:gd name="T25" fmla="*/ 1 h 26"/>
              <a:gd name="T26" fmla="*/ 5 w 29"/>
              <a:gd name="T27" fmla="*/ 2 h 26"/>
              <a:gd name="T28" fmla="*/ 4 w 29"/>
              <a:gd name="T29" fmla="*/ 4 h 26"/>
              <a:gd name="T30" fmla="*/ 1 w 29"/>
              <a:gd name="T31" fmla="*/ 6 h 26"/>
              <a:gd name="T32" fmla="*/ 0 w 29"/>
              <a:gd name="T33" fmla="*/ 13 h 26"/>
              <a:gd name="T34" fmla="*/ 0 w 29"/>
              <a:gd name="T35" fmla="*/ 25 h 26"/>
              <a:gd name="T36" fmla="*/ 28 w 29"/>
              <a:gd name="T37" fmla="*/ 25 h 26"/>
              <a:gd name="T38" fmla="*/ 28 w 29"/>
              <a:gd name="T39" fmla="*/ 1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6">
                <a:moveTo>
                  <a:pt x="28" y="13"/>
                </a:moveTo>
                <a:lnTo>
                  <a:pt x="27" y="6"/>
                </a:lnTo>
                <a:lnTo>
                  <a:pt x="24" y="4"/>
                </a:lnTo>
                <a:lnTo>
                  <a:pt x="23" y="2"/>
                </a:lnTo>
                <a:lnTo>
                  <a:pt x="22" y="1"/>
                </a:lnTo>
                <a:lnTo>
                  <a:pt x="20" y="0"/>
                </a:lnTo>
                <a:lnTo>
                  <a:pt x="18" y="0"/>
                </a:lnTo>
                <a:lnTo>
                  <a:pt x="17" y="0"/>
                </a:lnTo>
                <a:lnTo>
                  <a:pt x="14" y="0"/>
                </a:lnTo>
                <a:lnTo>
                  <a:pt x="13" y="0"/>
                </a:lnTo>
                <a:lnTo>
                  <a:pt x="10" y="0"/>
                </a:lnTo>
                <a:lnTo>
                  <a:pt x="9" y="0"/>
                </a:lnTo>
                <a:lnTo>
                  <a:pt x="8" y="1"/>
                </a:lnTo>
                <a:lnTo>
                  <a:pt x="5" y="2"/>
                </a:lnTo>
                <a:lnTo>
                  <a:pt x="4" y="4"/>
                </a:lnTo>
                <a:lnTo>
                  <a:pt x="1" y="6"/>
                </a:lnTo>
                <a:lnTo>
                  <a:pt x="0" y="13"/>
                </a:lnTo>
                <a:lnTo>
                  <a:pt x="0" y="25"/>
                </a:lnTo>
                <a:lnTo>
                  <a:pt x="28" y="25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42" name="Freeform 886"/>
          <p:cNvSpPr>
            <a:spLocks/>
          </p:cNvSpPr>
          <p:nvPr/>
        </p:nvSpPr>
        <p:spPr bwMode="auto">
          <a:xfrm>
            <a:off x="6921500" y="3851275"/>
            <a:ext cx="20638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1 w 15"/>
              <a:gd name="T9" fmla="*/ 7 h 26"/>
              <a:gd name="T10" fmla="*/ 1 w 15"/>
              <a:gd name="T11" fmla="*/ 8 h 26"/>
              <a:gd name="T12" fmla="*/ 1 w 15"/>
              <a:gd name="T13" fmla="*/ 9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4 h 26"/>
              <a:gd name="T20" fmla="*/ 1 w 15"/>
              <a:gd name="T21" fmla="*/ 15 h 26"/>
              <a:gd name="T22" fmla="*/ 1 w 15"/>
              <a:gd name="T23" fmla="*/ 17 h 26"/>
              <a:gd name="T24" fmla="*/ 1 w 15"/>
              <a:gd name="T25" fmla="*/ 18 h 26"/>
              <a:gd name="T26" fmla="*/ 4 w 15"/>
              <a:gd name="T27" fmla="*/ 20 h 26"/>
              <a:gd name="T28" fmla="*/ 5 w 15"/>
              <a:gd name="T29" fmla="*/ 22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7"/>
                </a:lnTo>
                <a:lnTo>
                  <a:pt x="1" y="18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43" name="Freeform 887"/>
          <p:cNvSpPr>
            <a:spLocks/>
          </p:cNvSpPr>
          <p:nvPr/>
        </p:nvSpPr>
        <p:spPr bwMode="auto">
          <a:xfrm>
            <a:off x="6921500" y="3851275"/>
            <a:ext cx="20638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1 w 15"/>
              <a:gd name="T9" fmla="*/ 7 h 26"/>
              <a:gd name="T10" fmla="*/ 1 w 15"/>
              <a:gd name="T11" fmla="*/ 8 h 26"/>
              <a:gd name="T12" fmla="*/ 1 w 15"/>
              <a:gd name="T13" fmla="*/ 9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4 h 26"/>
              <a:gd name="T20" fmla="*/ 1 w 15"/>
              <a:gd name="T21" fmla="*/ 15 h 26"/>
              <a:gd name="T22" fmla="*/ 1 w 15"/>
              <a:gd name="T23" fmla="*/ 17 h 26"/>
              <a:gd name="T24" fmla="*/ 1 w 15"/>
              <a:gd name="T25" fmla="*/ 18 h 26"/>
              <a:gd name="T26" fmla="*/ 4 w 15"/>
              <a:gd name="T27" fmla="*/ 20 h 26"/>
              <a:gd name="T28" fmla="*/ 5 w 15"/>
              <a:gd name="T29" fmla="*/ 22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7"/>
                </a:lnTo>
                <a:lnTo>
                  <a:pt x="1" y="18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44" name="Freeform 888"/>
          <p:cNvSpPr>
            <a:spLocks/>
          </p:cNvSpPr>
          <p:nvPr/>
        </p:nvSpPr>
        <p:spPr bwMode="auto">
          <a:xfrm>
            <a:off x="6921500" y="3851275"/>
            <a:ext cx="20638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1 w 15"/>
              <a:gd name="T9" fmla="*/ 7 h 26"/>
              <a:gd name="T10" fmla="*/ 1 w 15"/>
              <a:gd name="T11" fmla="*/ 8 h 26"/>
              <a:gd name="T12" fmla="*/ 1 w 15"/>
              <a:gd name="T13" fmla="*/ 9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4 h 26"/>
              <a:gd name="T20" fmla="*/ 1 w 15"/>
              <a:gd name="T21" fmla="*/ 15 h 26"/>
              <a:gd name="T22" fmla="*/ 1 w 15"/>
              <a:gd name="T23" fmla="*/ 17 h 26"/>
              <a:gd name="T24" fmla="*/ 1 w 15"/>
              <a:gd name="T25" fmla="*/ 18 h 26"/>
              <a:gd name="T26" fmla="*/ 4 w 15"/>
              <a:gd name="T27" fmla="*/ 20 h 26"/>
              <a:gd name="T28" fmla="*/ 5 w 15"/>
              <a:gd name="T29" fmla="*/ 22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7"/>
                </a:lnTo>
                <a:lnTo>
                  <a:pt x="1" y="18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45" name="Freeform 889"/>
          <p:cNvSpPr>
            <a:spLocks/>
          </p:cNvSpPr>
          <p:nvPr/>
        </p:nvSpPr>
        <p:spPr bwMode="auto">
          <a:xfrm>
            <a:off x="6921500" y="3851275"/>
            <a:ext cx="20638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1 h 26"/>
              <a:gd name="T4" fmla="*/ 5 w 15"/>
              <a:gd name="T5" fmla="*/ 3 h 26"/>
              <a:gd name="T6" fmla="*/ 4 w 15"/>
              <a:gd name="T7" fmla="*/ 5 h 26"/>
              <a:gd name="T8" fmla="*/ 1 w 15"/>
              <a:gd name="T9" fmla="*/ 7 h 26"/>
              <a:gd name="T10" fmla="*/ 1 w 15"/>
              <a:gd name="T11" fmla="*/ 8 h 26"/>
              <a:gd name="T12" fmla="*/ 1 w 15"/>
              <a:gd name="T13" fmla="*/ 9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4 h 26"/>
              <a:gd name="T20" fmla="*/ 1 w 15"/>
              <a:gd name="T21" fmla="*/ 15 h 26"/>
              <a:gd name="T22" fmla="*/ 1 w 15"/>
              <a:gd name="T23" fmla="*/ 17 h 26"/>
              <a:gd name="T24" fmla="*/ 1 w 15"/>
              <a:gd name="T25" fmla="*/ 18 h 26"/>
              <a:gd name="T26" fmla="*/ 4 w 15"/>
              <a:gd name="T27" fmla="*/ 20 h 26"/>
              <a:gd name="T28" fmla="*/ 5 w 15"/>
              <a:gd name="T29" fmla="*/ 22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7"/>
                </a:lnTo>
                <a:lnTo>
                  <a:pt x="1" y="18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46" name="Freeform 890"/>
          <p:cNvSpPr>
            <a:spLocks/>
          </p:cNvSpPr>
          <p:nvPr/>
        </p:nvSpPr>
        <p:spPr bwMode="auto">
          <a:xfrm>
            <a:off x="6921500" y="3851275"/>
            <a:ext cx="52388" cy="39688"/>
          </a:xfrm>
          <a:custGeom>
            <a:avLst/>
            <a:gdLst>
              <a:gd name="T0" fmla="*/ 14 w 38"/>
              <a:gd name="T1" fmla="*/ 0 h 26"/>
              <a:gd name="T2" fmla="*/ 8 w 38"/>
              <a:gd name="T3" fmla="*/ 1 h 26"/>
              <a:gd name="T4" fmla="*/ 5 w 38"/>
              <a:gd name="T5" fmla="*/ 3 h 26"/>
              <a:gd name="T6" fmla="*/ 4 w 38"/>
              <a:gd name="T7" fmla="*/ 5 h 26"/>
              <a:gd name="T8" fmla="*/ 1 w 38"/>
              <a:gd name="T9" fmla="*/ 7 h 26"/>
              <a:gd name="T10" fmla="*/ 1 w 38"/>
              <a:gd name="T11" fmla="*/ 8 h 26"/>
              <a:gd name="T12" fmla="*/ 1 w 38"/>
              <a:gd name="T13" fmla="*/ 9 h 26"/>
              <a:gd name="T14" fmla="*/ 1 w 38"/>
              <a:gd name="T15" fmla="*/ 11 h 26"/>
              <a:gd name="T16" fmla="*/ 0 w 38"/>
              <a:gd name="T17" fmla="*/ 13 h 26"/>
              <a:gd name="T18" fmla="*/ 1 w 38"/>
              <a:gd name="T19" fmla="*/ 14 h 26"/>
              <a:gd name="T20" fmla="*/ 1 w 38"/>
              <a:gd name="T21" fmla="*/ 15 h 26"/>
              <a:gd name="T22" fmla="*/ 1 w 38"/>
              <a:gd name="T23" fmla="*/ 17 h 26"/>
              <a:gd name="T24" fmla="*/ 1 w 38"/>
              <a:gd name="T25" fmla="*/ 18 h 26"/>
              <a:gd name="T26" fmla="*/ 4 w 38"/>
              <a:gd name="T27" fmla="*/ 20 h 26"/>
              <a:gd name="T28" fmla="*/ 5 w 38"/>
              <a:gd name="T29" fmla="*/ 22 h 26"/>
              <a:gd name="T30" fmla="*/ 8 w 38"/>
              <a:gd name="T31" fmla="*/ 24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1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5"/>
                </a:lnTo>
                <a:lnTo>
                  <a:pt x="1" y="17"/>
                </a:lnTo>
                <a:lnTo>
                  <a:pt x="1" y="18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47" name="Freeform 891"/>
          <p:cNvSpPr>
            <a:spLocks/>
          </p:cNvSpPr>
          <p:nvPr/>
        </p:nvSpPr>
        <p:spPr bwMode="auto">
          <a:xfrm>
            <a:off x="6954838" y="3851275"/>
            <a:ext cx="38100" cy="38100"/>
          </a:xfrm>
          <a:custGeom>
            <a:avLst/>
            <a:gdLst>
              <a:gd name="T0" fmla="*/ 27 w 28"/>
              <a:gd name="T1" fmla="*/ 13 h 25"/>
              <a:gd name="T2" fmla="*/ 26 w 28"/>
              <a:gd name="T3" fmla="*/ 7 h 25"/>
              <a:gd name="T4" fmla="*/ 23 w 28"/>
              <a:gd name="T5" fmla="*/ 3 h 25"/>
              <a:gd name="T6" fmla="*/ 22 w 28"/>
              <a:gd name="T7" fmla="*/ 3 h 25"/>
              <a:gd name="T8" fmla="*/ 19 w 28"/>
              <a:gd name="T9" fmla="*/ 1 h 25"/>
              <a:gd name="T10" fmla="*/ 17 w 28"/>
              <a:gd name="T11" fmla="*/ 1 h 25"/>
              <a:gd name="T12" fmla="*/ 15 w 28"/>
              <a:gd name="T13" fmla="*/ 1 h 25"/>
              <a:gd name="T14" fmla="*/ 13 w 28"/>
              <a:gd name="T15" fmla="*/ 0 h 25"/>
              <a:gd name="T16" fmla="*/ 12 w 28"/>
              <a:gd name="T17" fmla="*/ 1 h 25"/>
              <a:gd name="T18" fmla="*/ 9 w 28"/>
              <a:gd name="T19" fmla="*/ 1 h 25"/>
              <a:gd name="T20" fmla="*/ 8 w 28"/>
              <a:gd name="T21" fmla="*/ 1 h 25"/>
              <a:gd name="T22" fmla="*/ 6 w 28"/>
              <a:gd name="T23" fmla="*/ 1 h 25"/>
              <a:gd name="T24" fmla="*/ 4 w 28"/>
              <a:gd name="T25" fmla="*/ 3 h 25"/>
              <a:gd name="T26" fmla="*/ 3 w 28"/>
              <a:gd name="T27" fmla="*/ 3 h 25"/>
              <a:gd name="T28" fmla="*/ 1 w 28"/>
              <a:gd name="T29" fmla="*/ 7 h 25"/>
              <a:gd name="T30" fmla="*/ 0 w 28"/>
              <a:gd name="T31" fmla="*/ 13 h 25"/>
              <a:gd name="T32" fmla="*/ 0 w 28"/>
              <a:gd name="T33" fmla="*/ 24 h 25"/>
              <a:gd name="T34" fmla="*/ 27 w 28"/>
              <a:gd name="T35" fmla="*/ 24 h 25"/>
              <a:gd name="T36" fmla="*/ 27 w 28"/>
              <a:gd name="T37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" h="25">
                <a:moveTo>
                  <a:pt x="27" y="13"/>
                </a:moveTo>
                <a:lnTo>
                  <a:pt x="26" y="7"/>
                </a:lnTo>
                <a:lnTo>
                  <a:pt x="23" y="3"/>
                </a:lnTo>
                <a:lnTo>
                  <a:pt x="22" y="3"/>
                </a:lnTo>
                <a:lnTo>
                  <a:pt x="19" y="1"/>
                </a:lnTo>
                <a:lnTo>
                  <a:pt x="17" y="1"/>
                </a:lnTo>
                <a:lnTo>
                  <a:pt x="15" y="1"/>
                </a:lnTo>
                <a:lnTo>
                  <a:pt x="13" y="0"/>
                </a:lnTo>
                <a:lnTo>
                  <a:pt x="12" y="1"/>
                </a:lnTo>
                <a:lnTo>
                  <a:pt x="9" y="1"/>
                </a:lnTo>
                <a:lnTo>
                  <a:pt x="8" y="1"/>
                </a:lnTo>
                <a:lnTo>
                  <a:pt x="6" y="1"/>
                </a:lnTo>
                <a:lnTo>
                  <a:pt x="4" y="3"/>
                </a:lnTo>
                <a:lnTo>
                  <a:pt x="3" y="3"/>
                </a:lnTo>
                <a:lnTo>
                  <a:pt x="1" y="7"/>
                </a:lnTo>
                <a:lnTo>
                  <a:pt x="0" y="13"/>
                </a:lnTo>
                <a:lnTo>
                  <a:pt x="0" y="24"/>
                </a:lnTo>
                <a:lnTo>
                  <a:pt x="27" y="24"/>
                </a:lnTo>
                <a:lnTo>
                  <a:pt x="27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48" name="Freeform 892"/>
          <p:cNvSpPr>
            <a:spLocks/>
          </p:cNvSpPr>
          <p:nvPr/>
        </p:nvSpPr>
        <p:spPr bwMode="auto">
          <a:xfrm>
            <a:off x="6954838" y="38719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2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4 h 26"/>
              <a:gd name="T18" fmla="*/ 0 w 14"/>
              <a:gd name="T19" fmla="*/ 15 h 26"/>
              <a:gd name="T20" fmla="*/ 0 w 14"/>
              <a:gd name="T21" fmla="*/ 17 h 26"/>
              <a:gd name="T22" fmla="*/ 1 w 14"/>
              <a:gd name="T23" fmla="*/ 18 h 26"/>
              <a:gd name="T24" fmla="*/ 3 w 14"/>
              <a:gd name="T25" fmla="*/ 20 h 26"/>
              <a:gd name="T26" fmla="*/ 4 w 14"/>
              <a:gd name="T27" fmla="*/ 22 h 26"/>
              <a:gd name="T28" fmla="*/ 7 w 14"/>
              <a:gd name="T29" fmla="*/ 23 h 26"/>
              <a:gd name="T30" fmla="*/ 13 w 14"/>
              <a:gd name="T31" fmla="*/ 25 h 26"/>
              <a:gd name="T32" fmla="*/ 13 w 14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49" name="Freeform 893"/>
          <p:cNvSpPr>
            <a:spLocks/>
          </p:cNvSpPr>
          <p:nvPr/>
        </p:nvSpPr>
        <p:spPr bwMode="auto">
          <a:xfrm>
            <a:off x="6954838" y="38719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2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4 h 26"/>
              <a:gd name="T18" fmla="*/ 0 w 14"/>
              <a:gd name="T19" fmla="*/ 15 h 26"/>
              <a:gd name="T20" fmla="*/ 0 w 14"/>
              <a:gd name="T21" fmla="*/ 17 h 26"/>
              <a:gd name="T22" fmla="*/ 1 w 14"/>
              <a:gd name="T23" fmla="*/ 18 h 26"/>
              <a:gd name="T24" fmla="*/ 3 w 14"/>
              <a:gd name="T25" fmla="*/ 20 h 26"/>
              <a:gd name="T26" fmla="*/ 4 w 14"/>
              <a:gd name="T27" fmla="*/ 22 h 26"/>
              <a:gd name="T28" fmla="*/ 7 w 14"/>
              <a:gd name="T29" fmla="*/ 23 h 26"/>
              <a:gd name="T30" fmla="*/ 13 w 14"/>
              <a:gd name="T31" fmla="*/ 25 h 26"/>
              <a:gd name="T32" fmla="*/ 13 w 14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50" name="Freeform 894"/>
          <p:cNvSpPr>
            <a:spLocks/>
          </p:cNvSpPr>
          <p:nvPr/>
        </p:nvSpPr>
        <p:spPr bwMode="auto">
          <a:xfrm>
            <a:off x="6954838" y="3871913"/>
            <a:ext cx="49212" cy="39687"/>
          </a:xfrm>
          <a:custGeom>
            <a:avLst/>
            <a:gdLst>
              <a:gd name="T0" fmla="*/ 13 w 36"/>
              <a:gd name="T1" fmla="*/ 0 h 26"/>
              <a:gd name="T2" fmla="*/ 6 w 36"/>
              <a:gd name="T3" fmla="*/ 1 h 26"/>
              <a:gd name="T4" fmla="*/ 4 w 36"/>
              <a:gd name="T5" fmla="*/ 2 h 26"/>
              <a:gd name="T6" fmla="*/ 3 w 36"/>
              <a:gd name="T7" fmla="*/ 5 h 26"/>
              <a:gd name="T8" fmla="*/ 1 w 36"/>
              <a:gd name="T9" fmla="*/ 6 h 26"/>
              <a:gd name="T10" fmla="*/ 0 w 36"/>
              <a:gd name="T11" fmla="*/ 8 h 26"/>
              <a:gd name="T12" fmla="*/ 0 w 36"/>
              <a:gd name="T13" fmla="*/ 9 h 26"/>
              <a:gd name="T14" fmla="*/ 0 w 36"/>
              <a:gd name="T15" fmla="*/ 11 h 26"/>
              <a:gd name="T16" fmla="*/ 0 w 36"/>
              <a:gd name="T17" fmla="*/ 14 h 26"/>
              <a:gd name="T18" fmla="*/ 0 w 36"/>
              <a:gd name="T19" fmla="*/ 15 h 26"/>
              <a:gd name="T20" fmla="*/ 0 w 36"/>
              <a:gd name="T21" fmla="*/ 17 h 26"/>
              <a:gd name="T22" fmla="*/ 1 w 36"/>
              <a:gd name="T23" fmla="*/ 18 h 26"/>
              <a:gd name="T24" fmla="*/ 3 w 36"/>
              <a:gd name="T25" fmla="*/ 20 h 26"/>
              <a:gd name="T26" fmla="*/ 4 w 36"/>
              <a:gd name="T27" fmla="*/ 22 h 26"/>
              <a:gd name="T28" fmla="*/ 6 w 36"/>
              <a:gd name="T29" fmla="*/ 23 h 26"/>
              <a:gd name="T30" fmla="*/ 13 w 36"/>
              <a:gd name="T31" fmla="*/ 25 h 26"/>
              <a:gd name="T32" fmla="*/ 35 w 36"/>
              <a:gd name="T33" fmla="*/ 25 h 26"/>
              <a:gd name="T34" fmla="*/ 35 w 36"/>
              <a:gd name="T35" fmla="*/ 0 h 26"/>
              <a:gd name="T36" fmla="*/ 13 w 36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6" h="26">
                <a:moveTo>
                  <a:pt x="13" y="0"/>
                </a:moveTo>
                <a:lnTo>
                  <a:pt x="6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3" y="25"/>
                </a:lnTo>
                <a:lnTo>
                  <a:pt x="35" y="25"/>
                </a:lnTo>
                <a:lnTo>
                  <a:pt x="35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51" name="Freeform 895"/>
          <p:cNvSpPr>
            <a:spLocks/>
          </p:cNvSpPr>
          <p:nvPr/>
        </p:nvSpPr>
        <p:spPr bwMode="auto">
          <a:xfrm>
            <a:off x="6985000" y="38719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2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4 h 26"/>
              <a:gd name="T18" fmla="*/ 0 w 14"/>
              <a:gd name="T19" fmla="*/ 15 h 26"/>
              <a:gd name="T20" fmla="*/ 0 w 14"/>
              <a:gd name="T21" fmla="*/ 17 h 26"/>
              <a:gd name="T22" fmla="*/ 1 w 14"/>
              <a:gd name="T23" fmla="*/ 18 h 26"/>
              <a:gd name="T24" fmla="*/ 3 w 14"/>
              <a:gd name="T25" fmla="*/ 20 h 26"/>
              <a:gd name="T26" fmla="*/ 4 w 14"/>
              <a:gd name="T27" fmla="*/ 22 h 26"/>
              <a:gd name="T28" fmla="*/ 7 w 14"/>
              <a:gd name="T29" fmla="*/ 23 h 26"/>
              <a:gd name="T30" fmla="*/ 13 w 14"/>
              <a:gd name="T31" fmla="*/ 25 h 26"/>
              <a:gd name="T32" fmla="*/ 13 w 14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52" name="Freeform 896"/>
          <p:cNvSpPr>
            <a:spLocks/>
          </p:cNvSpPr>
          <p:nvPr/>
        </p:nvSpPr>
        <p:spPr bwMode="auto">
          <a:xfrm>
            <a:off x="6985000" y="38719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2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4 h 26"/>
              <a:gd name="T18" fmla="*/ 0 w 14"/>
              <a:gd name="T19" fmla="*/ 15 h 26"/>
              <a:gd name="T20" fmla="*/ 0 w 14"/>
              <a:gd name="T21" fmla="*/ 17 h 26"/>
              <a:gd name="T22" fmla="*/ 1 w 14"/>
              <a:gd name="T23" fmla="*/ 18 h 26"/>
              <a:gd name="T24" fmla="*/ 3 w 14"/>
              <a:gd name="T25" fmla="*/ 20 h 26"/>
              <a:gd name="T26" fmla="*/ 4 w 14"/>
              <a:gd name="T27" fmla="*/ 22 h 26"/>
              <a:gd name="T28" fmla="*/ 7 w 14"/>
              <a:gd name="T29" fmla="*/ 23 h 26"/>
              <a:gd name="T30" fmla="*/ 13 w 14"/>
              <a:gd name="T31" fmla="*/ 25 h 26"/>
              <a:gd name="T32" fmla="*/ 13 w 14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53" name="Freeform 897"/>
          <p:cNvSpPr>
            <a:spLocks/>
          </p:cNvSpPr>
          <p:nvPr/>
        </p:nvSpPr>
        <p:spPr bwMode="auto">
          <a:xfrm>
            <a:off x="6985000" y="38719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2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4 h 26"/>
              <a:gd name="T18" fmla="*/ 0 w 14"/>
              <a:gd name="T19" fmla="*/ 15 h 26"/>
              <a:gd name="T20" fmla="*/ 0 w 14"/>
              <a:gd name="T21" fmla="*/ 17 h 26"/>
              <a:gd name="T22" fmla="*/ 1 w 14"/>
              <a:gd name="T23" fmla="*/ 18 h 26"/>
              <a:gd name="T24" fmla="*/ 3 w 14"/>
              <a:gd name="T25" fmla="*/ 20 h 26"/>
              <a:gd name="T26" fmla="*/ 4 w 14"/>
              <a:gd name="T27" fmla="*/ 22 h 26"/>
              <a:gd name="T28" fmla="*/ 7 w 14"/>
              <a:gd name="T29" fmla="*/ 23 h 26"/>
              <a:gd name="T30" fmla="*/ 13 w 14"/>
              <a:gd name="T31" fmla="*/ 25 h 26"/>
              <a:gd name="T32" fmla="*/ 13 w 14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54" name="Freeform 898"/>
          <p:cNvSpPr>
            <a:spLocks/>
          </p:cNvSpPr>
          <p:nvPr/>
        </p:nvSpPr>
        <p:spPr bwMode="auto">
          <a:xfrm>
            <a:off x="6985000" y="38719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2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4 h 26"/>
              <a:gd name="T18" fmla="*/ 0 w 14"/>
              <a:gd name="T19" fmla="*/ 15 h 26"/>
              <a:gd name="T20" fmla="*/ 0 w 14"/>
              <a:gd name="T21" fmla="*/ 17 h 26"/>
              <a:gd name="T22" fmla="*/ 1 w 14"/>
              <a:gd name="T23" fmla="*/ 18 h 26"/>
              <a:gd name="T24" fmla="*/ 3 w 14"/>
              <a:gd name="T25" fmla="*/ 20 h 26"/>
              <a:gd name="T26" fmla="*/ 4 w 14"/>
              <a:gd name="T27" fmla="*/ 22 h 26"/>
              <a:gd name="T28" fmla="*/ 7 w 14"/>
              <a:gd name="T29" fmla="*/ 23 h 26"/>
              <a:gd name="T30" fmla="*/ 13 w 14"/>
              <a:gd name="T31" fmla="*/ 25 h 26"/>
              <a:gd name="T32" fmla="*/ 13 w 14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55" name="Freeform 899"/>
          <p:cNvSpPr>
            <a:spLocks/>
          </p:cNvSpPr>
          <p:nvPr/>
        </p:nvSpPr>
        <p:spPr bwMode="auto">
          <a:xfrm>
            <a:off x="6985000" y="38719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2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4 h 26"/>
              <a:gd name="T18" fmla="*/ 0 w 14"/>
              <a:gd name="T19" fmla="*/ 15 h 26"/>
              <a:gd name="T20" fmla="*/ 0 w 14"/>
              <a:gd name="T21" fmla="*/ 17 h 26"/>
              <a:gd name="T22" fmla="*/ 1 w 14"/>
              <a:gd name="T23" fmla="*/ 18 h 26"/>
              <a:gd name="T24" fmla="*/ 3 w 14"/>
              <a:gd name="T25" fmla="*/ 20 h 26"/>
              <a:gd name="T26" fmla="*/ 4 w 14"/>
              <a:gd name="T27" fmla="*/ 22 h 26"/>
              <a:gd name="T28" fmla="*/ 7 w 14"/>
              <a:gd name="T29" fmla="*/ 23 h 26"/>
              <a:gd name="T30" fmla="*/ 13 w 14"/>
              <a:gd name="T31" fmla="*/ 25 h 26"/>
              <a:gd name="T32" fmla="*/ 13 w 14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56" name="Freeform 900"/>
          <p:cNvSpPr>
            <a:spLocks/>
          </p:cNvSpPr>
          <p:nvPr/>
        </p:nvSpPr>
        <p:spPr bwMode="auto">
          <a:xfrm>
            <a:off x="6985000" y="38719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2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4 h 26"/>
              <a:gd name="T18" fmla="*/ 0 w 14"/>
              <a:gd name="T19" fmla="*/ 15 h 26"/>
              <a:gd name="T20" fmla="*/ 0 w 14"/>
              <a:gd name="T21" fmla="*/ 17 h 26"/>
              <a:gd name="T22" fmla="*/ 1 w 14"/>
              <a:gd name="T23" fmla="*/ 18 h 26"/>
              <a:gd name="T24" fmla="*/ 3 w 14"/>
              <a:gd name="T25" fmla="*/ 20 h 26"/>
              <a:gd name="T26" fmla="*/ 4 w 14"/>
              <a:gd name="T27" fmla="*/ 22 h 26"/>
              <a:gd name="T28" fmla="*/ 7 w 14"/>
              <a:gd name="T29" fmla="*/ 23 h 26"/>
              <a:gd name="T30" fmla="*/ 13 w 14"/>
              <a:gd name="T31" fmla="*/ 25 h 26"/>
              <a:gd name="T32" fmla="*/ 13 w 14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57" name="Freeform 901"/>
          <p:cNvSpPr>
            <a:spLocks/>
          </p:cNvSpPr>
          <p:nvPr/>
        </p:nvSpPr>
        <p:spPr bwMode="auto">
          <a:xfrm>
            <a:off x="6985000" y="38719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2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4 h 26"/>
              <a:gd name="T18" fmla="*/ 0 w 14"/>
              <a:gd name="T19" fmla="*/ 15 h 26"/>
              <a:gd name="T20" fmla="*/ 0 w 14"/>
              <a:gd name="T21" fmla="*/ 17 h 26"/>
              <a:gd name="T22" fmla="*/ 1 w 14"/>
              <a:gd name="T23" fmla="*/ 18 h 26"/>
              <a:gd name="T24" fmla="*/ 3 w 14"/>
              <a:gd name="T25" fmla="*/ 20 h 26"/>
              <a:gd name="T26" fmla="*/ 4 w 14"/>
              <a:gd name="T27" fmla="*/ 22 h 26"/>
              <a:gd name="T28" fmla="*/ 7 w 14"/>
              <a:gd name="T29" fmla="*/ 23 h 26"/>
              <a:gd name="T30" fmla="*/ 13 w 14"/>
              <a:gd name="T31" fmla="*/ 25 h 26"/>
              <a:gd name="T32" fmla="*/ 13 w 14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58" name="Freeform 902"/>
          <p:cNvSpPr>
            <a:spLocks/>
          </p:cNvSpPr>
          <p:nvPr/>
        </p:nvSpPr>
        <p:spPr bwMode="auto">
          <a:xfrm>
            <a:off x="6985000" y="3871913"/>
            <a:ext cx="50800" cy="39687"/>
          </a:xfrm>
          <a:custGeom>
            <a:avLst/>
            <a:gdLst>
              <a:gd name="T0" fmla="*/ 13 w 37"/>
              <a:gd name="T1" fmla="*/ 0 h 26"/>
              <a:gd name="T2" fmla="*/ 6 w 37"/>
              <a:gd name="T3" fmla="*/ 1 h 26"/>
              <a:gd name="T4" fmla="*/ 4 w 37"/>
              <a:gd name="T5" fmla="*/ 2 h 26"/>
              <a:gd name="T6" fmla="*/ 3 w 37"/>
              <a:gd name="T7" fmla="*/ 5 h 26"/>
              <a:gd name="T8" fmla="*/ 1 w 37"/>
              <a:gd name="T9" fmla="*/ 6 h 26"/>
              <a:gd name="T10" fmla="*/ 0 w 37"/>
              <a:gd name="T11" fmla="*/ 8 h 26"/>
              <a:gd name="T12" fmla="*/ 0 w 37"/>
              <a:gd name="T13" fmla="*/ 9 h 26"/>
              <a:gd name="T14" fmla="*/ 0 w 37"/>
              <a:gd name="T15" fmla="*/ 11 h 26"/>
              <a:gd name="T16" fmla="*/ 0 w 37"/>
              <a:gd name="T17" fmla="*/ 14 h 26"/>
              <a:gd name="T18" fmla="*/ 0 w 37"/>
              <a:gd name="T19" fmla="*/ 15 h 26"/>
              <a:gd name="T20" fmla="*/ 0 w 37"/>
              <a:gd name="T21" fmla="*/ 17 h 26"/>
              <a:gd name="T22" fmla="*/ 1 w 37"/>
              <a:gd name="T23" fmla="*/ 18 h 26"/>
              <a:gd name="T24" fmla="*/ 3 w 37"/>
              <a:gd name="T25" fmla="*/ 20 h 26"/>
              <a:gd name="T26" fmla="*/ 4 w 37"/>
              <a:gd name="T27" fmla="*/ 22 h 26"/>
              <a:gd name="T28" fmla="*/ 6 w 37"/>
              <a:gd name="T29" fmla="*/ 23 h 26"/>
              <a:gd name="T30" fmla="*/ 13 w 37"/>
              <a:gd name="T31" fmla="*/ 25 h 26"/>
              <a:gd name="T32" fmla="*/ 36 w 37"/>
              <a:gd name="T33" fmla="*/ 25 h 26"/>
              <a:gd name="T34" fmla="*/ 36 w 37"/>
              <a:gd name="T35" fmla="*/ 0 h 26"/>
              <a:gd name="T36" fmla="*/ 13 w 37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7" h="26">
                <a:moveTo>
                  <a:pt x="13" y="0"/>
                </a:moveTo>
                <a:lnTo>
                  <a:pt x="6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3" y="25"/>
                </a:lnTo>
                <a:lnTo>
                  <a:pt x="36" y="25"/>
                </a:lnTo>
                <a:lnTo>
                  <a:pt x="36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59" name="Freeform 903"/>
          <p:cNvSpPr>
            <a:spLocks/>
          </p:cNvSpPr>
          <p:nvPr/>
        </p:nvSpPr>
        <p:spPr bwMode="auto">
          <a:xfrm>
            <a:off x="7016750" y="38719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2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4 h 26"/>
              <a:gd name="T18" fmla="*/ 0 w 14"/>
              <a:gd name="T19" fmla="*/ 15 h 26"/>
              <a:gd name="T20" fmla="*/ 0 w 14"/>
              <a:gd name="T21" fmla="*/ 17 h 26"/>
              <a:gd name="T22" fmla="*/ 1 w 14"/>
              <a:gd name="T23" fmla="*/ 18 h 26"/>
              <a:gd name="T24" fmla="*/ 3 w 14"/>
              <a:gd name="T25" fmla="*/ 20 h 26"/>
              <a:gd name="T26" fmla="*/ 4 w 14"/>
              <a:gd name="T27" fmla="*/ 22 h 26"/>
              <a:gd name="T28" fmla="*/ 7 w 14"/>
              <a:gd name="T29" fmla="*/ 23 h 26"/>
              <a:gd name="T30" fmla="*/ 13 w 14"/>
              <a:gd name="T31" fmla="*/ 25 h 26"/>
              <a:gd name="T32" fmla="*/ 13 w 14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60" name="Freeform 904"/>
          <p:cNvSpPr>
            <a:spLocks/>
          </p:cNvSpPr>
          <p:nvPr/>
        </p:nvSpPr>
        <p:spPr bwMode="auto">
          <a:xfrm>
            <a:off x="7016750" y="38719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2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4 h 26"/>
              <a:gd name="T18" fmla="*/ 0 w 14"/>
              <a:gd name="T19" fmla="*/ 15 h 26"/>
              <a:gd name="T20" fmla="*/ 0 w 14"/>
              <a:gd name="T21" fmla="*/ 17 h 26"/>
              <a:gd name="T22" fmla="*/ 1 w 14"/>
              <a:gd name="T23" fmla="*/ 18 h 26"/>
              <a:gd name="T24" fmla="*/ 3 w 14"/>
              <a:gd name="T25" fmla="*/ 20 h 26"/>
              <a:gd name="T26" fmla="*/ 4 w 14"/>
              <a:gd name="T27" fmla="*/ 22 h 26"/>
              <a:gd name="T28" fmla="*/ 7 w 14"/>
              <a:gd name="T29" fmla="*/ 23 h 26"/>
              <a:gd name="T30" fmla="*/ 13 w 14"/>
              <a:gd name="T31" fmla="*/ 25 h 26"/>
              <a:gd name="T32" fmla="*/ 13 w 14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61" name="Freeform 905"/>
          <p:cNvSpPr>
            <a:spLocks/>
          </p:cNvSpPr>
          <p:nvPr/>
        </p:nvSpPr>
        <p:spPr bwMode="auto">
          <a:xfrm>
            <a:off x="7016750" y="38719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2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4 h 26"/>
              <a:gd name="T18" fmla="*/ 0 w 14"/>
              <a:gd name="T19" fmla="*/ 15 h 26"/>
              <a:gd name="T20" fmla="*/ 0 w 14"/>
              <a:gd name="T21" fmla="*/ 17 h 26"/>
              <a:gd name="T22" fmla="*/ 1 w 14"/>
              <a:gd name="T23" fmla="*/ 18 h 26"/>
              <a:gd name="T24" fmla="*/ 3 w 14"/>
              <a:gd name="T25" fmla="*/ 20 h 26"/>
              <a:gd name="T26" fmla="*/ 4 w 14"/>
              <a:gd name="T27" fmla="*/ 22 h 26"/>
              <a:gd name="T28" fmla="*/ 7 w 14"/>
              <a:gd name="T29" fmla="*/ 23 h 26"/>
              <a:gd name="T30" fmla="*/ 13 w 14"/>
              <a:gd name="T31" fmla="*/ 25 h 26"/>
              <a:gd name="T32" fmla="*/ 13 w 14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62" name="Freeform 906"/>
          <p:cNvSpPr>
            <a:spLocks/>
          </p:cNvSpPr>
          <p:nvPr/>
        </p:nvSpPr>
        <p:spPr bwMode="auto">
          <a:xfrm>
            <a:off x="7016750" y="38719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2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4 h 26"/>
              <a:gd name="T18" fmla="*/ 0 w 14"/>
              <a:gd name="T19" fmla="*/ 15 h 26"/>
              <a:gd name="T20" fmla="*/ 0 w 14"/>
              <a:gd name="T21" fmla="*/ 17 h 26"/>
              <a:gd name="T22" fmla="*/ 1 w 14"/>
              <a:gd name="T23" fmla="*/ 18 h 26"/>
              <a:gd name="T24" fmla="*/ 3 w 14"/>
              <a:gd name="T25" fmla="*/ 20 h 26"/>
              <a:gd name="T26" fmla="*/ 4 w 14"/>
              <a:gd name="T27" fmla="*/ 22 h 26"/>
              <a:gd name="T28" fmla="*/ 7 w 14"/>
              <a:gd name="T29" fmla="*/ 23 h 26"/>
              <a:gd name="T30" fmla="*/ 13 w 14"/>
              <a:gd name="T31" fmla="*/ 25 h 26"/>
              <a:gd name="T32" fmla="*/ 13 w 14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63" name="Freeform 907"/>
          <p:cNvSpPr>
            <a:spLocks/>
          </p:cNvSpPr>
          <p:nvPr/>
        </p:nvSpPr>
        <p:spPr bwMode="auto">
          <a:xfrm>
            <a:off x="7016750" y="38719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2 h 26"/>
              <a:gd name="T6" fmla="*/ 3 w 14"/>
              <a:gd name="T7" fmla="*/ 5 h 26"/>
              <a:gd name="T8" fmla="*/ 1 w 14"/>
              <a:gd name="T9" fmla="*/ 6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4 h 26"/>
              <a:gd name="T18" fmla="*/ 0 w 14"/>
              <a:gd name="T19" fmla="*/ 15 h 26"/>
              <a:gd name="T20" fmla="*/ 0 w 14"/>
              <a:gd name="T21" fmla="*/ 17 h 26"/>
              <a:gd name="T22" fmla="*/ 1 w 14"/>
              <a:gd name="T23" fmla="*/ 18 h 26"/>
              <a:gd name="T24" fmla="*/ 3 w 14"/>
              <a:gd name="T25" fmla="*/ 20 h 26"/>
              <a:gd name="T26" fmla="*/ 4 w 14"/>
              <a:gd name="T27" fmla="*/ 22 h 26"/>
              <a:gd name="T28" fmla="*/ 7 w 14"/>
              <a:gd name="T29" fmla="*/ 23 h 26"/>
              <a:gd name="T30" fmla="*/ 13 w 14"/>
              <a:gd name="T31" fmla="*/ 25 h 26"/>
              <a:gd name="T32" fmla="*/ 13 w 14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7" y="23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64" name="Freeform 908"/>
          <p:cNvSpPr>
            <a:spLocks/>
          </p:cNvSpPr>
          <p:nvPr/>
        </p:nvSpPr>
        <p:spPr bwMode="auto">
          <a:xfrm>
            <a:off x="7016750" y="3871913"/>
            <a:ext cx="84138" cy="39687"/>
          </a:xfrm>
          <a:custGeom>
            <a:avLst/>
            <a:gdLst>
              <a:gd name="T0" fmla="*/ 13 w 62"/>
              <a:gd name="T1" fmla="*/ 0 h 26"/>
              <a:gd name="T2" fmla="*/ 6 w 62"/>
              <a:gd name="T3" fmla="*/ 1 h 26"/>
              <a:gd name="T4" fmla="*/ 4 w 62"/>
              <a:gd name="T5" fmla="*/ 2 h 26"/>
              <a:gd name="T6" fmla="*/ 3 w 62"/>
              <a:gd name="T7" fmla="*/ 5 h 26"/>
              <a:gd name="T8" fmla="*/ 1 w 62"/>
              <a:gd name="T9" fmla="*/ 6 h 26"/>
              <a:gd name="T10" fmla="*/ 0 w 62"/>
              <a:gd name="T11" fmla="*/ 8 h 26"/>
              <a:gd name="T12" fmla="*/ 0 w 62"/>
              <a:gd name="T13" fmla="*/ 9 h 26"/>
              <a:gd name="T14" fmla="*/ 0 w 62"/>
              <a:gd name="T15" fmla="*/ 11 h 26"/>
              <a:gd name="T16" fmla="*/ 0 w 62"/>
              <a:gd name="T17" fmla="*/ 14 h 26"/>
              <a:gd name="T18" fmla="*/ 0 w 62"/>
              <a:gd name="T19" fmla="*/ 15 h 26"/>
              <a:gd name="T20" fmla="*/ 0 w 62"/>
              <a:gd name="T21" fmla="*/ 17 h 26"/>
              <a:gd name="T22" fmla="*/ 1 w 62"/>
              <a:gd name="T23" fmla="*/ 18 h 26"/>
              <a:gd name="T24" fmla="*/ 3 w 62"/>
              <a:gd name="T25" fmla="*/ 20 h 26"/>
              <a:gd name="T26" fmla="*/ 4 w 62"/>
              <a:gd name="T27" fmla="*/ 22 h 26"/>
              <a:gd name="T28" fmla="*/ 6 w 62"/>
              <a:gd name="T29" fmla="*/ 23 h 26"/>
              <a:gd name="T30" fmla="*/ 13 w 62"/>
              <a:gd name="T31" fmla="*/ 25 h 26"/>
              <a:gd name="T32" fmla="*/ 61 w 62"/>
              <a:gd name="T33" fmla="*/ 25 h 26"/>
              <a:gd name="T34" fmla="*/ 61 w 62"/>
              <a:gd name="T35" fmla="*/ 0 h 26"/>
              <a:gd name="T36" fmla="*/ 13 w 62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2" h="26">
                <a:moveTo>
                  <a:pt x="13" y="0"/>
                </a:moveTo>
                <a:lnTo>
                  <a:pt x="6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0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3" y="25"/>
                </a:lnTo>
                <a:lnTo>
                  <a:pt x="61" y="25"/>
                </a:lnTo>
                <a:lnTo>
                  <a:pt x="61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65" name="Freeform 909"/>
          <p:cNvSpPr>
            <a:spLocks/>
          </p:cNvSpPr>
          <p:nvPr/>
        </p:nvSpPr>
        <p:spPr bwMode="auto">
          <a:xfrm>
            <a:off x="7080250" y="3871913"/>
            <a:ext cx="20638" cy="39687"/>
          </a:xfrm>
          <a:custGeom>
            <a:avLst/>
            <a:gdLst>
              <a:gd name="T0" fmla="*/ 15 w 16"/>
              <a:gd name="T1" fmla="*/ 0 h 26"/>
              <a:gd name="T2" fmla="*/ 8 w 16"/>
              <a:gd name="T3" fmla="*/ 1 h 26"/>
              <a:gd name="T4" fmla="*/ 6 w 16"/>
              <a:gd name="T5" fmla="*/ 2 h 26"/>
              <a:gd name="T6" fmla="*/ 4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1 w 16"/>
              <a:gd name="T13" fmla="*/ 9 h 26"/>
              <a:gd name="T14" fmla="*/ 0 w 16"/>
              <a:gd name="T15" fmla="*/ 11 h 26"/>
              <a:gd name="T16" fmla="*/ 0 w 16"/>
              <a:gd name="T17" fmla="*/ 14 h 26"/>
              <a:gd name="T18" fmla="*/ 1 w 16"/>
              <a:gd name="T19" fmla="*/ 15 h 26"/>
              <a:gd name="T20" fmla="*/ 1 w 16"/>
              <a:gd name="T21" fmla="*/ 17 h 26"/>
              <a:gd name="T22" fmla="*/ 3 w 16"/>
              <a:gd name="T23" fmla="*/ 18 h 26"/>
              <a:gd name="T24" fmla="*/ 4 w 16"/>
              <a:gd name="T25" fmla="*/ 20 h 26"/>
              <a:gd name="T26" fmla="*/ 6 w 16"/>
              <a:gd name="T27" fmla="*/ 22 h 26"/>
              <a:gd name="T28" fmla="*/ 8 w 16"/>
              <a:gd name="T29" fmla="*/ 23 h 26"/>
              <a:gd name="T30" fmla="*/ 15 w 16"/>
              <a:gd name="T31" fmla="*/ 25 h 26"/>
              <a:gd name="T32" fmla="*/ 15 w 16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1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4" y="20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66" name="Freeform 910"/>
          <p:cNvSpPr>
            <a:spLocks/>
          </p:cNvSpPr>
          <p:nvPr/>
        </p:nvSpPr>
        <p:spPr bwMode="auto">
          <a:xfrm>
            <a:off x="7080250" y="3871913"/>
            <a:ext cx="20638" cy="39687"/>
          </a:xfrm>
          <a:custGeom>
            <a:avLst/>
            <a:gdLst>
              <a:gd name="T0" fmla="*/ 15 w 16"/>
              <a:gd name="T1" fmla="*/ 0 h 26"/>
              <a:gd name="T2" fmla="*/ 8 w 16"/>
              <a:gd name="T3" fmla="*/ 1 h 26"/>
              <a:gd name="T4" fmla="*/ 6 w 16"/>
              <a:gd name="T5" fmla="*/ 2 h 26"/>
              <a:gd name="T6" fmla="*/ 4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1 w 16"/>
              <a:gd name="T13" fmla="*/ 9 h 26"/>
              <a:gd name="T14" fmla="*/ 0 w 16"/>
              <a:gd name="T15" fmla="*/ 11 h 26"/>
              <a:gd name="T16" fmla="*/ 0 w 16"/>
              <a:gd name="T17" fmla="*/ 14 h 26"/>
              <a:gd name="T18" fmla="*/ 1 w 16"/>
              <a:gd name="T19" fmla="*/ 15 h 26"/>
              <a:gd name="T20" fmla="*/ 1 w 16"/>
              <a:gd name="T21" fmla="*/ 17 h 26"/>
              <a:gd name="T22" fmla="*/ 3 w 16"/>
              <a:gd name="T23" fmla="*/ 18 h 26"/>
              <a:gd name="T24" fmla="*/ 4 w 16"/>
              <a:gd name="T25" fmla="*/ 20 h 26"/>
              <a:gd name="T26" fmla="*/ 6 w 16"/>
              <a:gd name="T27" fmla="*/ 22 h 26"/>
              <a:gd name="T28" fmla="*/ 8 w 16"/>
              <a:gd name="T29" fmla="*/ 23 h 26"/>
              <a:gd name="T30" fmla="*/ 15 w 16"/>
              <a:gd name="T31" fmla="*/ 25 h 26"/>
              <a:gd name="T32" fmla="*/ 15 w 16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1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4" y="20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67" name="Freeform 911"/>
          <p:cNvSpPr>
            <a:spLocks/>
          </p:cNvSpPr>
          <p:nvPr/>
        </p:nvSpPr>
        <p:spPr bwMode="auto">
          <a:xfrm>
            <a:off x="7080250" y="3871913"/>
            <a:ext cx="20638" cy="39687"/>
          </a:xfrm>
          <a:custGeom>
            <a:avLst/>
            <a:gdLst>
              <a:gd name="T0" fmla="*/ 15 w 16"/>
              <a:gd name="T1" fmla="*/ 0 h 26"/>
              <a:gd name="T2" fmla="*/ 8 w 16"/>
              <a:gd name="T3" fmla="*/ 1 h 26"/>
              <a:gd name="T4" fmla="*/ 6 w 16"/>
              <a:gd name="T5" fmla="*/ 2 h 26"/>
              <a:gd name="T6" fmla="*/ 4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1 w 16"/>
              <a:gd name="T13" fmla="*/ 9 h 26"/>
              <a:gd name="T14" fmla="*/ 0 w 16"/>
              <a:gd name="T15" fmla="*/ 11 h 26"/>
              <a:gd name="T16" fmla="*/ 0 w 16"/>
              <a:gd name="T17" fmla="*/ 14 h 26"/>
              <a:gd name="T18" fmla="*/ 1 w 16"/>
              <a:gd name="T19" fmla="*/ 15 h 26"/>
              <a:gd name="T20" fmla="*/ 1 w 16"/>
              <a:gd name="T21" fmla="*/ 17 h 26"/>
              <a:gd name="T22" fmla="*/ 3 w 16"/>
              <a:gd name="T23" fmla="*/ 18 h 26"/>
              <a:gd name="T24" fmla="*/ 4 w 16"/>
              <a:gd name="T25" fmla="*/ 20 h 26"/>
              <a:gd name="T26" fmla="*/ 6 w 16"/>
              <a:gd name="T27" fmla="*/ 22 h 26"/>
              <a:gd name="T28" fmla="*/ 8 w 16"/>
              <a:gd name="T29" fmla="*/ 23 h 26"/>
              <a:gd name="T30" fmla="*/ 15 w 16"/>
              <a:gd name="T31" fmla="*/ 25 h 26"/>
              <a:gd name="T32" fmla="*/ 15 w 16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1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4" y="20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68" name="Freeform 912"/>
          <p:cNvSpPr>
            <a:spLocks/>
          </p:cNvSpPr>
          <p:nvPr/>
        </p:nvSpPr>
        <p:spPr bwMode="auto">
          <a:xfrm>
            <a:off x="7080250" y="3871913"/>
            <a:ext cx="82550" cy="39687"/>
          </a:xfrm>
          <a:custGeom>
            <a:avLst/>
            <a:gdLst>
              <a:gd name="T0" fmla="*/ 15 w 61"/>
              <a:gd name="T1" fmla="*/ 0 h 26"/>
              <a:gd name="T2" fmla="*/ 8 w 61"/>
              <a:gd name="T3" fmla="*/ 1 h 26"/>
              <a:gd name="T4" fmla="*/ 6 w 61"/>
              <a:gd name="T5" fmla="*/ 2 h 26"/>
              <a:gd name="T6" fmla="*/ 4 w 61"/>
              <a:gd name="T7" fmla="*/ 5 h 26"/>
              <a:gd name="T8" fmla="*/ 3 w 61"/>
              <a:gd name="T9" fmla="*/ 6 h 26"/>
              <a:gd name="T10" fmla="*/ 1 w 61"/>
              <a:gd name="T11" fmla="*/ 8 h 26"/>
              <a:gd name="T12" fmla="*/ 1 w 61"/>
              <a:gd name="T13" fmla="*/ 9 h 26"/>
              <a:gd name="T14" fmla="*/ 0 w 61"/>
              <a:gd name="T15" fmla="*/ 11 h 26"/>
              <a:gd name="T16" fmla="*/ 0 w 61"/>
              <a:gd name="T17" fmla="*/ 14 h 26"/>
              <a:gd name="T18" fmla="*/ 1 w 61"/>
              <a:gd name="T19" fmla="*/ 15 h 26"/>
              <a:gd name="T20" fmla="*/ 1 w 61"/>
              <a:gd name="T21" fmla="*/ 17 h 26"/>
              <a:gd name="T22" fmla="*/ 3 w 61"/>
              <a:gd name="T23" fmla="*/ 18 h 26"/>
              <a:gd name="T24" fmla="*/ 4 w 61"/>
              <a:gd name="T25" fmla="*/ 20 h 26"/>
              <a:gd name="T26" fmla="*/ 6 w 61"/>
              <a:gd name="T27" fmla="*/ 22 h 26"/>
              <a:gd name="T28" fmla="*/ 8 w 61"/>
              <a:gd name="T29" fmla="*/ 23 h 26"/>
              <a:gd name="T30" fmla="*/ 15 w 61"/>
              <a:gd name="T31" fmla="*/ 25 h 26"/>
              <a:gd name="T32" fmla="*/ 60 w 61"/>
              <a:gd name="T33" fmla="*/ 25 h 26"/>
              <a:gd name="T34" fmla="*/ 60 w 61"/>
              <a:gd name="T35" fmla="*/ 0 h 26"/>
              <a:gd name="T36" fmla="*/ 15 w 61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1" h="26">
                <a:moveTo>
                  <a:pt x="15" y="0"/>
                </a:moveTo>
                <a:lnTo>
                  <a:pt x="8" y="1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4" y="20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60" y="25"/>
                </a:lnTo>
                <a:lnTo>
                  <a:pt x="60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69" name="Freeform 913"/>
          <p:cNvSpPr>
            <a:spLocks/>
          </p:cNvSpPr>
          <p:nvPr/>
        </p:nvSpPr>
        <p:spPr bwMode="auto">
          <a:xfrm>
            <a:off x="7140575" y="3871913"/>
            <a:ext cx="22225" cy="39687"/>
          </a:xfrm>
          <a:custGeom>
            <a:avLst/>
            <a:gdLst>
              <a:gd name="T0" fmla="*/ 15 w 16"/>
              <a:gd name="T1" fmla="*/ 0 h 26"/>
              <a:gd name="T2" fmla="*/ 8 w 16"/>
              <a:gd name="T3" fmla="*/ 1 h 26"/>
              <a:gd name="T4" fmla="*/ 6 w 16"/>
              <a:gd name="T5" fmla="*/ 2 h 26"/>
              <a:gd name="T6" fmla="*/ 4 w 16"/>
              <a:gd name="T7" fmla="*/ 5 h 26"/>
              <a:gd name="T8" fmla="*/ 3 w 16"/>
              <a:gd name="T9" fmla="*/ 6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1 h 26"/>
              <a:gd name="T16" fmla="*/ 0 w 16"/>
              <a:gd name="T17" fmla="*/ 11 h 26"/>
              <a:gd name="T18" fmla="*/ 1 w 16"/>
              <a:gd name="T19" fmla="*/ 14 h 26"/>
              <a:gd name="T20" fmla="*/ 1 w 16"/>
              <a:gd name="T21" fmla="*/ 15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20 h 26"/>
              <a:gd name="T28" fmla="*/ 6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1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1"/>
                </a:lnTo>
                <a:lnTo>
                  <a:pt x="1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20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70" name="Freeform 914"/>
          <p:cNvSpPr>
            <a:spLocks/>
          </p:cNvSpPr>
          <p:nvPr/>
        </p:nvSpPr>
        <p:spPr bwMode="auto">
          <a:xfrm>
            <a:off x="7140575" y="3871913"/>
            <a:ext cx="22225" cy="39687"/>
          </a:xfrm>
          <a:custGeom>
            <a:avLst/>
            <a:gdLst>
              <a:gd name="T0" fmla="*/ 15 w 16"/>
              <a:gd name="T1" fmla="*/ 0 h 26"/>
              <a:gd name="T2" fmla="*/ 8 w 16"/>
              <a:gd name="T3" fmla="*/ 1 h 26"/>
              <a:gd name="T4" fmla="*/ 6 w 16"/>
              <a:gd name="T5" fmla="*/ 2 h 26"/>
              <a:gd name="T6" fmla="*/ 4 w 16"/>
              <a:gd name="T7" fmla="*/ 5 h 26"/>
              <a:gd name="T8" fmla="*/ 3 w 16"/>
              <a:gd name="T9" fmla="*/ 6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1 h 26"/>
              <a:gd name="T16" fmla="*/ 0 w 16"/>
              <a:gd name="T17" fmla="*/ 11 h 26"/>
              <a:gd name="T18" fmla="*/ 1 w 16"/>
              <a:gd name="T19" fmla="*/ 14 h 26"/>
              <a:gd name="T20" fmla="*/ 1 w 16"/>
              <a:gd name="T21" fmla="*/ 15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20 h 26"/>
              <a:gd name="T28" fmla="*/ 6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1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1"/>
                </a:lnTo>
                <a:lnTo>
                  <a:pt x="1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20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71" name="Freeform 915"/>
          <p:cNvSpPr>
            <a:spLocks/>
          </p:cNvSpPr>
          <p:nvPr/>
        </p:nvSpPr>
        <p:spPr bwMode="auto">
          <a:xfrm>
            <a:off x="7140575" y="3871913"/>
            <a:ext cx="22225" cy="39687"/>
          </a:xfrm>
          <a:custGeom>
            <a:avLst/>
            <a:gdLst>
              <a:gd name="T0" fmla="*/ 15 w 16"/>
              <a:gd name="T1" fmla="*/ 0 h 26"/>
              <a:gd name="T2" fmla="*/ 8 w 16"/>
              <a:gd name="T3" fmla="*/ 1 h 26"/>
              <a:gd name="T4" fmla="*/ 6 w 16"/>
              <a:gd name="T5" fmla="*/ 2 h 26"/>
              <a:gd name="T6" fmla="*/ 4 w 16"/>
              <a:gd name="T7" fmla="*/ 5 h 26"/>
              <a:gd name="T8" fmla="*/ 3 w 16"/>
              <a:gd name="T9" fmla="*/ 6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1 h 26"/>
              <a:gd name="T16" fmla="*/ 0 w 16"/>
              <a:gd name="T17" fmla="*/ 11 h 26"/>
              <a:gd name="T18" fmla="*/ 1 w 16"/>
              <a:gd name="T19" fmla="*/ 14 h 26"/>
              <a:gd name="T20" fmla="*/ 1 w 16"/>
              <a:gd name="T21" fmla="*/ 15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20 h 26"/>
              <a:gd name="T28" fmla="*/ 6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1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1"/>
                </a:lnTo>
                <a:lnTo>
                  <a:pt x="1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20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72" name="Freeform 916"/>
          <p:cNvSpPr>
            <a:spLocks/>
          </p:cNvSpPr>
          <p:nvPr/>
        </p:nvSpPr>
        <p:spPr bwMode="auto">
          <a:xfrm>
            <a:off x="7140575" y="3871913"/>
            <a:ext cx="22225" cy="39687"/>
          </a:xfrm>
          <a:custGeom>
            <a:avLst/>
            <a:gdLst>
              <a:gd name="T0" fmla="*/ 15 w 16"/>
              <a:gd name="T1" fmla="*/ 0 h 26"/>
              <a:gd name="T2" fmla="*/ 8 w 16"/>
              <a:gd name="T3" fmla="*/ 1 h 26"/>
              <a:gd name="T4" fmla="*/ 6 w 16"/>
              <a:gd name="T5" fmla="*/ 2 h 26"/>
              <a:gd name="T6" fmla="*/ 4 w 16"/>
              <a:gd name="T7" fmla="*/ 5 h 26"/>
              <a:gd name="T8" fmla="*/ 3 w 16"/>
              <a:gd name="T9" fmla="*/ 6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1 h 26"/>
              <a:gd name="T16" fmla="*/ 0 w 16"/>
              <a:gd name="T17" fmla="*/ 11 h 26"/>
              <a:gd name="T18" fmla="*/ 1 w 16"/>
              <a:gd name="T19" fmla="*/ 14 h 26"/>
              <a:gd name="T20" fmla="*/ 1 w 16"/>
              <a:gd name="T21" fmla="*/ 15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20 h 26"/>
              <a:gd name="T28" fmla="*/ 6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1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1"/>
                </a:lnTo>
                <a:lnTo>
                  <a:pt x="1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20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73" name="Freeform 917"/>
          <p:cNvSpPr>
            <a:spLocks/>
          </p:cNvSpPr>
          <p:nvPr/>
        </p:nvSpPr>
        <p:spPr bwMode="auto">
          <a:xfrm>
            <a:off x="7140575" y="3871913"/>
            <a:ext cx="22225" cy="39687"/>
          </a:xfrm>
          <a:custGeom>
            <a:avLst/>
            <a:gdLst>
              <a:gd name="T0" fmla="*/ 15 w 16"/>
              <a:gd name="T1" fmla="*/ 0 h 26"/>
              <a:gd name="T2" fmla="*/ 8 w 16"/>
              <a:gd name="T3" fmla="*/ 1 h 26"/>
              <a:gd name="T4" fmla="*/ 6 w 16"/>
              <a:gd name="T5" fmla="*/ 2 h 26"/>
              <a:gd name="T6" fmla="*/ 4 w 16"/>
              <a:gd name="T7" fmla="*/ 5 h 26"/>
              <a:gd name="T8" fmla="*/ 3 w 16"/>
              <a:gd name="T9" fmla="*/ 6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1 h 26"/>
              <a:gd name="T16" fmla="*/ 0 w 16"/>
              <a:gd name="T17" fmla="*/ 11 h 26"/>
              <a:gd name="T18" fmla="*/ 1 w 16"/>
              <a:gd name="T19" fmla="*/ 14 h 26"/>
              <a:gd name="T20" fmla="*/ 1 w 16"/>
              <a:gd name="T21" fmla="*/ 15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20 h 26"/>
              <a:gd name="T28" fmla="*/ 6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1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1"/>
                </a:lnTo>
                <a:lnTo>
                  <a:pt x="1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20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74" name="Freeform 918"/>
          <p:cNvSpPr>
            <a:spLocks/>
          </p:cNvSpPr>
          <p:nvPr/>
        </p:nvSpPr>
        <p:spPr bwMode="auto">
          <a:xfrm>
            <a:off x="7140575" y="3871913"/>
            <a:ext cx="53975" cy="39687"/>
          </a:xfrm>
          <a:custGeom>
            <a:avLst/>
            <a:gdLst>
              <a:gd name="T0" fmla="*/ 16 w 40"/>
              <a:gd name="T1" fmla="*/ 0 h 26"/>
              <a:gd name="T2" fmla="*/ 8 w 40"/>
              <a:gd name="T3" fmla="*/ 1 h 26"/>
              <a:gd name="T4" fmla="*/ 7 w 40"/>
              <a:gd name="T5" fmla="*/ 2 h 26"/>
              <a:gd name="T6" fmla="*/ 4 w 40"/>
              <a:gd name="T7" fmla="*/ 5 h 26"/>
              <a:gd name="T8" fmla="*/ 3 w 40"/>
              <a:gd name="T9" fmla="*/ 6 h 26"/>
              <a:gd name="T10" fmla="*/ 3 w 40"/>
              <a:gd name="T11" fmla="*/ 8 h 26"/>
              <a:gd name="T12" fmla="*/ 1 w 40"/>
              <a:gd name="T13" fmla="*/ 9 h 26"/>
              <a:gd name="T14" fmla="*/ 1 w 40"/>
              <a:gd name="T15" fmla="*/ 11 h 26"/>
              <a:gd name="T16" fmla="*/ 0 w 40"/>
              <a:gd name="T17" fmla="*/ 11 h 26"/>
              <a:gd name="T18" fmla="*/ 1 w 40"/>
              <a:gd name="T19" fmla="*/ 14 h 26"/>
              <a:gd name="T20" fmla="*/ 1 w 40"/>
              <a:gd name="T21" fmla="*/ 15 h 26"/>
              <a:gd name="T22" fmla="*/ 3 w 40"/>
              <a:gd name="T23" fmla="*/ 17 h 26"/>
              <a:gd name="T24" fmla="*/ 3 w 40"/>
              <a:gd name="T25" fmla="*/ 18 h 26"/>
              <a:gd name="T26" fmla="*/ 4 w 40"/>
              <a:gd name="T27" fmla="*/ 20 h 26"/>
              <a:gd name="T28" fmla="*/ 7 w 40"/>
              <a:gd name="T29" fmla="*/ 22 h 26"/>
              <a:gd name="T30" fmla="*/ 8 w 40"/>
              <a:gd name="T31" fmla="*/ 23 h 26"/>
              <a:gd name="T32" fmla="*/ 16 w 40"/>
              <a:gd name="T33" fmla="*/ 25 h 26"/>
              <a:gd name="T34" fmla="*/ 39 w 40"/>
              <a:gd name="T35" fmla="*/ 25 h 26"/>
              <a:gd name="T36" fmla="*/ 39 w 40"/>
              <a:gd name="T37" fmla="*/ 0 h 26"/>
              <a:gd name="T38" fmla="*/ 16 w 40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" h="26">
                <a:moveTo>
                  <a:pt x="16" y="0"/>
                </a:moveTo>
                <a:lnTo>
                  <a:pt x="8" y="1"/>
                </a:lnTo>
                <a:lnTo>
                  <a:pt x="7" y="2"/>
                </a:lnTo>
                <a:lnTo>
                  <a:pt x="4" y="5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1"/>
                </a:lnTo>
                <a:lnTo>
                  <a:pt x="1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20"/>
                </a:lnTo>
                <a:lnTo>
                  <a:pt x="7" y="22"/>
                </a:lnTo>
                <a:lnTo>
                  <a:pt x="8" y="23"/>
                </a:lnTo>
                <a:lnTo>
                  <a:pt x="16" y="25"/>
                </a:lnTo>
                <a:lnTo>
                  <a:pt x="39" y="25"/>
                </a:lnTo>
                <a:lnTo>
                  <a:pt x="39" y="0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75" name="Freeform 919"/>
          <p:cNvSpPr>
            <a:spLocks/>
          </p:cNvSpPr>
          <p:nvPr/>
        </p:nvSpPr>
        <p:spPr bwMode="auto">
          <a:xfrm>
            <a:off x="7173913" y="3871913"/>
            <a:ext cx="41275" cy="39687"/>
          </a:xfrm>
          <a:custGeom>
            <a:avLst/>
            <a:gdLst>
              <a:gd name="T0" fmla="*/ 29 w 30"/>
              <a:gd name="T1" fmla="*/ 11 h 26"/>
              <a:gd name="T2" fmla="*/ 26 w 30"/>
              <a:gd name="T3" fmla="*/ 6 h 26"/>
              <a:gd name="T4" fmla="*/ 25 w 30"/>
              <a:gd name="T5" fmla="*/ 3 h 26"/>
              <a:gd name="T6" fmla="*/ 22 w 30"/>
              <a:gd name="T7" fmla="*/ 2 h 26"/>
              <a:gd name="T8" fmla="*/ 22 w 30"/>
              <a:gd name="T9" fmla="*/ 1 h 26"/>
              <a:gd name="T10" fmla="*/ 20 w 30"/>
              <a:gd name="T11" fmla="*/ 0 h 26"/>
              <a:gd name="T12" fmla="*/ 18 w 30"/>
              <a:gd name="T13" fmla="*/ 0 h 26"/>
              <a:gd name="T14" fmla="*/ 16 w 30"/>
              <a:gd name="T15" fmla="*/ 0 h 26"/>
              <a:gd name="T16" fmla="*/ 15 w 30"/>
              <a:gd name="T17" fmla="*/ 0 h 26"/>
              <a:gd name="T18" fmla="*/ 13 w 30"/>
              <a:gd name="T19" fmla="*/ 0 h 26"/>
              <a:gd name="T20" fmla="*/ 11 w 30"/>
              <a:gd name="T21" fmla="*/ 0 h 26"/>
              <a:gd name="T22" fmla="*/ 9 w 30"/>
              <a:gd name="T23" fmla="*/ 0 h 26"/>
              <a:gd name="T24" fmla="*/ 7 w 30"/>
              <a:gd name="T25" fmla="*/ 1 h 26"/>
              <a:gd name="T26" fmla="*/ 5 w 30"/>
              <a:gd name="T27" fmla="*/ 2 h 26"/>
              <a:gd name="T28" fmla="*/ 4 w 30"/>
              <a:gd name="T29" fmla="*/ 3 h 26"/>
              <a:gd name="T30" fmla="*/ 3 w 30"/>
              <a:gd name="T31" fmla="*/ 6 h 26"/>
              <a:gd name="T32" fmla="*/ 0 w 30"/>
              <a:gd name="T33" fmla="*/ 11 h 26"/>
              <a:gd name="T34" fmla="*/ 0 w 30"/>
              <a:gd name="T35" fmla="*/ 25 h 26"/>
              <a:gd name="T36" fmla="*/ 29 w 30"/>
              <a:gd name="T37" fmla="*/ 25 h 26"/>
              <a:gd name="T38" fmla="*/ 29 w 30"/>
              <a:gd name="T39" fmla="*/ 11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26">
                <a:moveTo>
                  <a:pt x="29" y="11"/>
                </a:moveTo>
                <a:lnTo>
                  <a:pt x="26" y="6"/>
                </a:lnTo>
                <a:lnTo>
                  <a:pt x="25" y="3"/>
                </a:lnTo>
                <a:lnTo>
                  <a:pt x="22" y="2"/>
                </a:lnTo>
                <a:lnTo>
                  <a:pt x="22" y="1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0"/>
                </a:lnTo>
                <a:lnTo>
                  <a:pt x="7" y="1"/>
                </a:lnTo>
                <a:lnTo>
                  <a:pt x="5" y="2"/>
                </a:lnTo>
                <a:lnTo>
                  <a:pt x="4" y="3"/>
                </a:lnTo>
                <a:lnTo>
                  <a:pt x="3" y="6"/>
                </a:lnTo>
                <a:lnTo>
                  <a:pt x="0" y="11"/>
                </a:lnTo>
                <a:lnTo>
                  <a:pt x="0" y="25"/>
                </a:lnTo>
                <a:lnTo>
                  <a:pt x="29" y="25"/>
                </a:lnTo>
                <a:lnTo>
                  <a:pt x="29" y="11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76" name="Freeform 920"/>
          <p:cNvSpPr>
            <a:spLocks/>
          </p:cNvSpPr>
          <p:nvPr/>
        </p:nvSpPr>
        <p:spPr bwMode="auto">
          <a:xfrm>
            <a:off x="7173913" y="3889375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3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0 w 16"/>
              <a:gd name="T13" fmla="*/ 9 h 26"/>
              <a:gd name="T14" fmla="*/ 0 w 16"/>
              <a:gd name="T15" fmla="*/ 10 h 26"/>
              <a:gd name="T16" fmla="*/ 0 w 16"/>
              <a:gd name="T17" fmla="*/ 13 h 26"/>
              <a:gd name="T18" fmla="*/ 0 w 16"/>
              <a:gd name="T19" fmla="*/ 14 h 26"/>
              <a:gd name="T20" fmla="*/ 0 w 16"/>
              <a:gd name="T21" fmla="*/ 16 h 26"/>
              <a:gd name="T22" fmla="*/ 1 w 16"/>
              <a:gd name="T23" fmla="*/ 17 h 26"/>
              <a:gd name="T24" fmla="*/ 3 w 16"/>
              <a:gd name="T25" fmla="*/ 19 h 26"/>
              <a:gd name="T26" fmla="*/ 5 w 16"/>
              <a:gd name="T27" fmla="*/ 22 h 26"/>
              <a:gd name="T28" fmla="*/ 8 w 16"/>
              <a:gd name="T29" fmla="*/ 23 h 26"/>
              <a:gd name="T30" fmla="*/ 15 w 16"/>
              <a:gd name="T31" fmla="*/ 25 h 26"/>
              <a:gd name="T32" fmla="*/ 15 w 16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77" name="Freeform 921"/>
          <p:cNvSpPr>
            <a:spLocks/>
          </p:cNvSpPr>
          <p:nvPr/>
        </p:nvSpPr>
        <p:spPr bwMode="auto">
          <a:xfrm>
            <a:off x="7173913" y="3889375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3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0 w 16"/>
              <a:gd name="T13" fmla="*/ 9 h 26"/>
              <a:gd name="T14" fmla="*/ 0 w 16"/>
              <a:gd name="T15" fmla="*/ 10 h 26"/>
              <a:gd name="T16" fmla="*/ 0 w 16"/>
              <a:gd name="T17" fmla="*/ 13 h 26"/>
              <a:gd name="T18" fmla="*/ 0 w 16"/>
              <a:gd name="T19" fmla="*/ 14 h 26"/>
              <a:gd name="T20" fmla="*/ 0 w 16"/>
              <a:gd name="T21" fmla="*/ 16 h 26"/>
              <a:gd name="T22" fmla="*/ 1 w 16"/>
              <a:gd name="T23" fmla="*/ 17 h 26"/>
              <a:gd name="T24" fmla="*/ 3 w 16"/>
              <a:gd name="T25" fmla="*/ 19 h 26"/>
              <a:gd name="T26" fmla="*/ 5 w 16"/>
              <a:gd name="T27" fmla="*/ 22 h 26"/>
              <a:gd name="T28" fmla="*/ 8 w 16"/>
              <a:gd name="T29" fmla="*/ 23 h 26"/>
              <a:gd name="T30" fmla="*/ 15 w 16"/>
              <a:gd name="T31" fmla="*/ 25 h 26"/>
              <a:gd name="T32" fmla="*/ 15 w 16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78" name="Freeform 922"/>
          <p:cNvSpPr>
            <a:spLocks/>
          </p:cNvSpPr>
          <p:nvPr/>
        </p:nvSpPr>
        <p:spPr bwMode="auto">
          <a:xfrm>
            <a:off x="7173913" y="3889375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3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0 w 16"/>
              <a:gd name="T13" fmla="*/ 9 h 26"/>
              <a:gd name="T14" fmla="*/ 0 w 16"/>
              <a:gd name="T15" fmla="*/ 10 h 26"/>
              <a:gd name="T16" fmla="*/ 0 w 16"/>
              <a:gd name="T17" fmla="*/ 13 h 26"/>
              <a:gd name="T18" fmla="*/ 0 w 16"/>
              <a:gd name="T19" fmla="*/ 14 h 26"/>
              <a:gd name="T20" fmla="*/ 0 w 16"/>
              <a:gd name="T21" fmla="*/ 16 h 26"/>
              <a:gd name="T22" fmla="*/ 1 w 16"/>
              <a:gd name="T23" fmla="*/ 17 h 26"/>
              <a:gd name="T24" fmla="*/ 3 w 16"/>
              <a:gd name="T25" fmla="*/ 19 h 26"/>
              <a:gd name="T26" fmla="*/ 5 w 16"/>
              <a:gd name="T27" fmla="*/ 22 h 26"/>
              <a:gd name="T28" fmla="*/ 8 w 16"/>
              <a:gd name="T29" fmla="*/ 23 h 26"/>
              <a:gd name="T30" fmla="*/ 15 w 16"/>
              <a:gd name="T31" fmla="*/ 25 h 26"/>
              <a:gd name="T32" fmla="*/ 15 w 16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79" name="Freeform 923"/>
          <p:cNvSpPr>
            <a:spLocks/>
          </p:cNvSpPr>
          <p:nvPr/>
        </p:nvSpPr>
        <p:spPr bwMode="auto">
          <a:xfrm>
            <a:off x="7173913" y="3889375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3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0 w 16"/>
              <a:gd name="T13" fmla="*/ 9 h 26"/>
              <a:gd name="T14" fmla="*/ 0 w 16"/>
              <a:gd name="T15" fmla="*/ 10 h 26"/>
              <a:gd name="T16" fmla="*/ 0 w 16"/>
              <a:gd name="T17" fmla="*/ 13 h 26"/>
              <a:gd name="T18" fmla="*/ 0 w 16"/>
              <a:gd name="T19" fmla="*/ 14 h 26"/>
              <a:gd name="T20" fmla="*/ 0 w 16"/>
              <a:gd name="T21" fmla="*/ 16 h 26"/>
              <a:gd name="T22" fmla="*/ 1 w 16"/>
              <a:gd name="T23" fmla="*/ 17 h 26"/>
              <a:gd name="T24" fmla="*/ 3 w 16"/>
              <a:gd name="T25" fmla="*/ 19 h 26"/>
              <a:gd name="T26" fmla="*/ 5 w 16"/>
              <a:gd name="T27" fmla="*/ 22 h 26"/>
              <a:gd name="T28" fmla="*/ 8 w 16"/>
              <a:gd name="T29" fmla="*/ 23 h 26"/>
              <a:gd name="T30" fmla="*/ 15 w 16"/>
              <a:gd name="T31" fmla="*/ 25 h 26"/>
              <a:gd name="T32" fmla="*/ 15 w 16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80" name="Freeform 924"/>
          <p:cNvSpPr>
            <a:spLocks/>
          </p:cNvSpPr>
          <p:nvPr/>
        </p:nvSpPr>
        <p:spPr bwMode="auto">
          <a:xfrm>
            <a:off x="7173913" y="3889375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3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0 w 16"/>
              <a:gd name="T13" fmla="*/ 9 h 26"/>
              <a:gd name="T14" fmla="*/ 0 w 16"/>
              <a:gd name="T15" fmla="*/ 10 h 26"/>
              <a:gd name="T16" fmla="*/ 0 w 16"/>
              <a:gd name="T17" fmla="*/ 13 h 26"/>
              <a:gd name="T18" fmla="*/ 0 w 16"/>
              <a:gd name="T19" fmla="*/ 14 h 26"/>
              <a:gd name="T20" fmla="*/ 0 w 16"/>
              <a:gd name="T21" fmla="*/ 16 h 26"/>
              <a:gd name="T22" fmla="*/ 1 w 16"/>
              <a:gd name="T23" fmla="*/ 17 h 26"/>
              <a:gd name="T24" fmla="*/ 3 w 16"/>
              <a:gd name="T25" fmla="*/ 19 h 26"/>
              <a:gd name="T26" fmla="*/ 5 w 16"/>
              <a:gd name="T27" fmla="*/ 22 h 26"/>
              <a:gd name="T28" fmla="*/ 8 w 16"/>
              <a:gd name="T29" fmla="*/ 23 h 26"/>
              <a:gd name="T30" fmla="*/ 15 w 16"/>
              <a:gd name="T31" fmla="*/ 25 h 26"/>
              <a:gd name="T32" fmla="*/ 15 w 16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81" name="Freeform 925"/>
          <p:cNvSpPr>
            <a:spLocks/>
          </p:cNvSpPr>
          <p:nvPr/>
        </p:nvSpPr>
        <p:spPr bwMode="auto">
          <a:xfrm>
            <a:off x="7173913" y="3889375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3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0 w 16"/>
              <a:gd name="T13" fmla="*/ 9 h 26"/>
              <a:gd name="T14" fmla="*/ 0 w 16"/>
              <a:gd name="T15" fmla="*/ 10 h 26"/>
              <a:gd name="T16" fmla="*/ 0 w 16"/>
              <a:gd name="T17" fmla="*/ 13 h 26"/>
              <a:gd name="T18" fmla="*/ 0 w 16"/>
              <a:gd name="T19" fmla="*/ 14 h 26"/>
              <a:gd name="T20" fmla="*/ 0 w 16"/>
              <a:gd name="T21" fmla="*/ 16 h 26"/>
              <a:gd name="T22" fmla="*/ 1 w 16"/>
              <a:gd name="T23" fmla="*/ 17 h 26"/>
              <a:gd name="T24" fmla="*/ 3 w 16"/>
              <a:gd name="T25" fmla="*/ 19 h 26"/>
              <a:gd name="T26" fmla="*/ 5 w 16"/>
              <a:gd name="T27" fmla="*/ 22 h 26"/>
              <a:gd name="T28" fmla="*/ 8 w 16"/>
              <a:gd name="T29" fmla="*/ 23 h 26"/>
              <a:gd name="T30" fmla="*/ 15 w 16"/>
              <a:gd name="T31" fmla="*/ 25 h 26"/>
              <a:gd name="T32" fmla="*/ 15 w 16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82" name="Freeform 926"/>
          <p:cNvSpPr>
            <a:spLocks/>
          </p:cNvSpPr>
          <p:nvPr/>
        </p:nvSpPr>
        <p:spPr bwMode="auto">
          <a:xfrm>
            <a:off x="7173913" y="3889375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3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0 w 16"/>
              <a:gd name="T13" fmla="*/ 9 h 26"/>
              <a:gd name="T14" fmla="*/ 0 w 16"/>
              <a:gd name="T15" fmla="*/ 10 h 26"/>
              <a:gd name="T16" fmla="*/ 0 w 16"/>
              <a:gd name="T17" fmla="*/ 13 h 26"/>
              <a:gd name="T18" fmla="*/ 0 w 16"/>
              <a:gd name="T19" fmla="*/ 14 h 26"/>
              <a:gd name="T20" fmla="*/ 0 w 16"/>
              <a:gd name="T21" fmla="*/ 16 h 26"/>
              <a:gd name="T22" fmla="*/ 1 w 16"/>
              <a:gd name="T23" fmla="*/ 17 h 26"/>
              <a:gd name="T24" fmla="*/ 3 w 16"/>
              <a:gd name="T25" fmla="*/ 19 h 26"/>
              <a:gd name="T26" fmla="*/ 5 w 16"/>
              <a:gd name="T27" fmla="*/ 22 h 26"/>
              <a:gd name="T28" fmla="*/ 8 w 16"/>
              <a:gd name="T29" fmla="*/ 23 h 26"/>
              <a:gd name="T30" fmla="*/ 15 w 16"/>
              <a:gd name="T31" fmla="*/ 25 h 26"/>
              <a:gd name="T32" fmla="*/ 15 w 16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83" name="Freeform 927"/>
          <p:cNvSpPr>
            <a:spLocks/>
          </p:cNvSpPr>
          <p:nvPr/>
        </p:nvSpPr>
        <p:spPr bwMode="auto">
          <a:xfrm>
            <a:off x="7173913" y="3889375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3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0 w 16"/>
              <a:gd name="T13" fmla="*/ 9 h 26"/>
              <a:gd name="T14" fmla="*/ 0 w 16"/>
              <a:gd name="T15" fmla="*/ 10 h 26"/>
              <a:gd name="T16" fmla="*/ 0 w 16"/>
              <a:gd name="T17" fmla="*/ 13 h 26"/>
              <a:gd name="T18" fmla="*/ 0 w 16"/>
              <a:gd name="T19" fmla="*/ 14 h 26"/>
              <a:gd name="T20" fmla="*/ 0 w 16"/>
              <a:gd name="T21" fmla="*/ 16 h 26"/>
              <a:gd name="T22" fmla="*/ 1 w 16"/>
              <a:gd name="T23" fmla="*/ 17 h 26"/>
              <a:gd name="T24" fmla="*/ 3 w 16"/>
              <a:gd name="T25" fmla="*/ 19 h 26"/>
              <a:gd name="T26" fmla="*/ 5 w 16"/>
              <a:gd name="T27" fmla="*/ 22 h 26"/>
              <a:gd name="T28" fmla="*/ 8 w 16"/>
              <a:gd name="T29" fmla="*/ 23 h 26"/>
              <a:gd name="T30" fmla="*/ 15 w 16"/>
              <a:gd name="T31" fmla="*/ 25 h 26"/>
              <a:gd name="T32" fmla="*/ 15 w 16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84" name="Freeform 928"/>
          <p:cNvSpPr>
            <a:spLocks/>
          </p:cNvSpPr>
          <p:nvPr/>
        </p:nvSpPr>
        <p:spPr bwMode="auto">
          <a:xfrm>
            <a:off x="7173913" y="3889375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3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0 w 16"/>
              <a:gd name="T13" fmla="*/ 9 h 26"/>
              <a:gd name="T14" fmla="*/ 0 w 16"/>
              <a:gd name="T15" fmla="*/ 10 h 26"/>
              <a:gd name="T16" fmla="*/ 0 w 16"/>
              <a:gd name="T17" fmla="*/ 13 h 26"/>
              <a:gd name="T18" fmla="*/ 0 w 16"/>
              <a:gd name="T19" fmla="*/ 14 h 26"/>
              <a:gd name="T20" fmla="*/ 0 w 16"/>
              <a:gd name="T21" fmla="*/ 16 h 26"/>
              <a:gd name="T22" fmla="*/ 1 w 16"/>
              <a:gd name="T23" fmla="*/ 17 h 26"/>
              <a:gd name="T24" fmla="*/ 3 w 16"/>
              <a:gd name="T25" fmla="*/ 19 h 26"/>
              <a:gd name="T26" fmla="*/ 5 w 16"/>
              <a:gd name="T27" fmla="*/ 22 h 26"/>
              <a:gd name="T28" fmla="*/ 8 w 16"/>
              <a:gd name="T29" fmla="*/ 23 h 26"/>
              <a:gd name="T30" fmla="*/ 15 w 16"/>
              <a:gd name="T31" fmla="*/ 25 h 26"/>
              <a:gd name="T32" fmla="*/ 15 w 16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85" name="Freeform 929"/>
          <p:cNvSpPr>
            <a:spLocks/>
          </p:cNvSpPr>
          <p:nvPr/>
        </p:nvSpPr>
        <p:spPr bwMode="auto">
          <a:xfrm>
            <a:off x="7173913" y="3889375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3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0 w 16"/>
              <a:gd name="T13" fmla="*/ 9 h 26"/>
              <a:gd name="T14" fmla="*/ 0 w 16"/>
              <a:gd name="T15" fmla="*/ 10 h 26"/>
              <a:gd name="T16" fmla="*/ 0 w 16"/>
              <a:gd name="T17" fmla="*/ 13 h 26"/>
              <a:gd name="T18" fmla="*/ 0 w 16"/>
              <a:gd name="T19" fmla="*/ 14 h 26"/>
              <a:gd name="T20" fmla="*/ 0 w 16"/>
              <a:gd name="T21" fmla="*/ 16 h 26"/>
              <a:gd name="T22" fmla="*/ 1 w 16"/>
              <a:gd name="T23" fmla="*/ 17 h 26"/>
              <a:gd name="T24" fmla="*/ 3 w 16"/>
              <a:gd name="T25" fmla="*/ 19 h 26"/>
              <a:gd name="T26" fmla="*/ 5 w 16"/>
              <a:gd name="T27" fmla="*/ 22 h 26"/>
              <a:gd name="T28" fmla="*/ 8 w 16"/>
              <a:gd name="T29" fmla="*/ 23 h 26"/>
              <a:gd name="T30" fmla="*/ 15 w 16"/>
              <a:gd name="T31" fmla="*/ 25 h 26"/>
              <a:gd name="T32" fmla="*/ 15 w 16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86" name="Freeform 930"/>
          <p:cNvSpPr>
            <a:spLocks/>
          </p:cNvSpPr>
          <p:nvPr/>
        </p:nvSpPr>
        <p:spPr bwMode="auto">
          <a:xfrm>
            <a:off x="7173913" y="3889375"/>
            <a:ext cx="52387" cy="39688"/>
          </a:xfrm>
          <a:custGeom>
            <a:avLst/>
            <a:gdLst>
              <a:gd name="T0" fmla="*/ 14 w 39"/>
              <a:gd name="T1" fmla="*/ 0 h 26"/>
              <a:gd name="T2" fmla="*/ 8 w 39"/>
              <a:gd name="T3" fmla="*/ 2 h 26"/>
              <a:gd name="T4" fmla="*/ 5 w 39"/>
              <a:gd name="T5" fmla="*/ 3 h 26"/>
              <a:gd name="T6" fmla="*/ 3 w 39"/>
              <a:gd name="T7" fmla="*/ 5 h 26"/>
              <a:gd name="T8" fmla="*/ 3 w 39"/>
              <a:gd name="T9" fmla="*/ 6 h 26"/>
              <a:gd name="T10" fmla="*/ 1 w 39"/>
              <a:gd name="T11" fmla="*/ 8 h 26"/>
              <a:gd name="T12" fmla="*/ 0 w 39"/>
              <a:gd name="T13" fmla="*/ 9 h 26"/>
              <a:gd name="T14" fmla="*/ 0 w 39"/>
              <a:gd name="T15" fmla="*/ 10 h 26"/>
              <a:gd name="T16" fmla="*/ 0 w 39"/>
              <a:gd name="T17" fmla="*/ 13 h 26"/>
              <a:gd name="T18" fmla="*/ 0 w 39"/>
              <a:gd name="T19" fmla="*/ 14 h 26"/>
              <a:gd name="T20" fmla="*/ 0 w 39"/>
              <a:gd name="T21" fmla="*/ 16 h 26"/>
              <a:gd name="T22" fmla="*/ 1 w 39"/>
              <a:gd name="T23" fmla="*/ 17 h 26"/>
              <a:gd name="T24" fmla="*/ 3 w 39"/>
              <a:gd name="T25" fmla="*/ 19 h 26"/>
              <a:gd name="T26" fmla="*/ 5 w 39"/>
              <a:gd name="T27" fmla="*/ 22 h 26"/>
              <a:gd name="T28" fmla="*/ 8 w 39"/>
              <a:gd name="T29" fmla="*/ 23 h 26"/>
              <a:gd name="T30" fmla="*/ 14 w 39"/>
              <a:gd name="T31" fmla="*/ 25 h 26"/>
              <a:gd name="T32" fmla="*/ 38 w 39"/>
              <a:gd name="T33" fmla="*/ 25 h 26"/>
              <a:gd name="T34" fmla="*/ 38 w 39"/>
              <a:gd name="T35" fmla="*/ 0 h 26"/>
              <a:gd name="T36" fmla="*/ 14 w 39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87" name="Freeform 931"/>
          <p:cNvSpPr>
            <a:spLocks/>
          </p:cNvSpPr>
          <p:nvPr/>
        </p:nvSpPr>
        <p:spPr bwMode="auto">
          <a:xfrm>
            <a:off x="7207250" y="3889375"/>
            <a:ext cx="19050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88" name="Freeform 932"/>
          <p:cNvSpPr>
            <a:spLocks/>
          </p:cNvSpPr>
          <p:nvPr/>
        </p:nvSpPr>
        <p:spPr bwMode="auto">
          <a:xfrm>
            <a:off x="7207250" y="3889375"/>
            <a:ext cx="19050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89" name="Freeform 933"/>
          <p:cNvSpPr>
            <a:spLocks/>
          </p:cNvSpPr>
          <p:nvPr/>
        </p:nvSpPr>
        <p:spPr bwMode="auto">
          <a:xfrm>
            <a:off x="7207250" y="3889375"/>
            <a:ext cx="19050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90" name="Freeform 934"/>
          <p:cNvSpPr>
            <a:spLocks/>
          </p:cNvSpPr>
          <p:nvPr/>
        </p:nvSpPr>
        <p:spPr bwMode="auto">
          <a:xfrm>
            <a:off x="7207250" y="3889375"/>
            <a:ext cx="50800" cy="39688"/>
          </a:xfrm>
          <a:custGeom>
            <a:avLst/>
            <a:gdLst>
              <a:gd name="T0" fmla="*/ 14 w 38"/>
              <a:gd name="T1" fmla="*/ 0 h 26"/>
              <a:gd name="T2" fmla="*/ 8 w 38"/>
              <a:gd name="T3" fmla="*/ 2 h 26"/>
              <a:gd name="T4" fmla="*/ 5 w 38"/>
              <a:gd name="T5" fmla="*/ 3 h 26"/>
              <a:gd name="T6" fmla="*/ 3 w 38"/>
              <a:gd name="T7" fmla="*/ 5 h 26"/>
              <a:gd name="T8" fmla="*/ 3 w 38"/>
              <a:gd name="T9" fmla="*/ 6 h 26"/>
              <a:gd name="T10" fmla="*/ 1 w 38"/>
              <a:gd name="T11" fmla="*/ 8 h 26"/>
              <a:gd name="T12" fmla="*/ 0 w 38"/>
              <a:gd name="T13" fmla="*/ 9 h 26"/>
              <a:gd name="T14" fmla="*/ 0 w 38"/>
              <a:gd name="T15" fmla="*/ 10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6 h 26"/>
              <a:gd name="T22" fmla="*/ 1 w 38"/>
              <a:gd name="T23" fmla="*/ 17 h 26"/>
              <a:gd name="T24" fmla="*/ 3 w 38"/>
              <a:gd name="T25" fmla="*/ 19 h 26"/>
              <a:gd name="T26" fmla="*/ 5 w 38"/>
              <a:gd name="T27" fmla="*/ 22 h 26"/>
              <a:gd name="T28" fmla="*/ 8 w 38"/>
              <a:gd name="T29" fmla="*/ 23 h 26"/>
              <a:gd name="T30" fmla="*/ 14 w 38"/>
              <a:gd name="T31" fmla="*/ 25 h 26"/>
              <a:gd name="T32" fmla="*/ 37 w 38"/>
              <a:gd name="T33" fmla="*/ 25 h 26"/>
              <a:gd name="T34" fmla="*/ 37 w 38"/>
              <a:gd name="T35" fmla="*/ 0 h 26"/>
              <a:gd name="T36" fmla="*/ 14 w 38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91" name="Freeform 935"/>
          <p:cNvSpPr>
            <a:spLocks/>
          </p:cNvSpPr>
          <p:nvPr/>
        </p:nvSpPr>
        <p:spPr bwMode="auto">
          <a:xfrm>
            <a:off x="7237413" y="3889375"/>
            <a:ext cx="20637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92" name="Freeform 936"/>
          <p:cNvSpPr>
            <a:spLocks/>
          </p:cNvSpPr>
          <p:nvPr/>
        </p:nvSpPr>
        <p:spPr bwMode="auto">
          <a:xfrm>
            <a:off x="7237413" y="3889375"/>
            <a:ext cx="20637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93" name="Freeform 937"/>
          <p:cNvSpPr>
            <a:spLocks/>
          </p:cNvSpPr>
          <p:nvPr/>
        </p:nvSpPr>
        <p:spPr bwMode="auto">
          <a:xfrm>
            <a:off x="7237413" y="3889375"/>
            <a:ext cx="20637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94" name="Freeform 938"/>
          <p:cNvSpPr>
            <a:spLocks/>
          </p:cNvSpPr>
          <p:nvPr/>
        </p:nvSpPr>
        <p:spPr bwMode="auto">
          <a:xfrm>
            <a:off x="7237413" y="3889375"/>
            <a:ext cx="52387" cy="39688"/>
          </a:xfrm>
          <a:custGeom>
            <a:avLst/>
            <a:gdLst>
              <a:gd name="T0" fmla="*/ 14 w 38"/>
              <a:gd name="T1" fmla="*/ 0 h 26"/>
              <a:gd name="T2" fmla="*/ 8 w 38"/>
              <a:gd name="T3" fmla="*/ 2 h 26"/>
              <a:gd name="T4" fmla="*/ 5 w 38"/>
              <a:gd name="T5" fmla="*/ 3 h 26"/>
              <a:gd name="T6" fmla="*/ 3 w 38"/>
              <a:gd name="T7" fmla="*/ 5 h 26"/>
              <a:gd name="T8" fmla="*/ 3 w 38"/>
              <a:gd name="T9" fmla="*/ 6 h 26"/>
              <a:gd name="T10" fmla="*/ 1 w 38"/>
              <a:gd name="T11" fmla="*/ 8 h 26"/>
              <a:gd name="T12" fmla="*/ 0 w 38"/>
              <a:gd name="T13" fmla="*/ 9 h 26"/>
              <a:gd name="T14" fmla="*/ 0 w 38"/>
              <a:gd name="T15" fmla="*/ 10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6 h 26"/>
              <a:gd name="T22" fmla="*/ 1 w 38"/>
              <a:gd name="T23" fmla="*/ 17 h 26"/>
              <a:gd name="T24" fmla="*/ 3 w 38"/>
              <a:gd name="T25" fmla="*/ 19 h 26"/>
              <a:gd name="T26" fmla="*/ 5 w 38"/>
              <a:gd name="T27" fmla="*/ 22 h 26"/>
              <a:gd name="T28" fmla="*/ 8 w 38"/>
              <a:gd name="T29" fmla="*/ 23 h 26"/>
              <a:gd name="T30" fmla="*/ 14 w 38"/>
              <a:gd name="T31" fmla="*/ 25 h 26"/>
              <a:gd name="T32" fmla="*/ 37 w 38"/>
              <a:gd name="T33" fmla="*/ 25 h 26"/>
              <a:gd name="T34" fmla="*/ 37 w 38"/>
              <a:gd name="T35" fmla="*/ 0 h 26"/>
              <a:gd name="T36" fmla="*/ 14 w 38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95" name="Freeform 939"/>
          <p:cNvSpPr>
            <a:spLocks/>
          </p:cNvSpPr>
          <p:nvPr/>
        </p:nvSpPr>
        <p:spPr bwMode="auto">
          <a:xfrm>
            <a:off x="7269163" y="3889375"/>
            <a:ext cx="20637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1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1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96" name="Freeform 940"/>
          <p:cNvSpPr>
            <a:spLocks/>
          </p:cNvSpPr>
          <p:nvPr/>
        </p:nvSpPr>
        <p:spPr bwMode="auto">
          <a:xfrm>
            <a:off x="7269163" y="3889375"/>
            <a:ext cx="20637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1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1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97" name="Freeform 941"/>
          <p:cNvSpPr>
            <a:spLocks/>
          </p:cNvSpPr>
          <p:nvPr/>
        </p:nvSpPr>
        <p:spPr bwMode="auto">
          <a:xfrm>
            <a:off x="7269163" y="3889375"/>
            <a:ext cx="20637" cy="39688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6 h 26"/>
              <a:gd name="T10" fmla="*/ 1 w 15"/>
              <a:gd name="T11" fmla="*/ 8 h 26"/>
              <a:gd name="T12" fmla="*/ 1 w 15"/>
              <a:gd name="T13" fmla="*/ 9 h 26"/>
              <a:gd name="T14" fmla="*/ 0 w 15"/>
              <a:gd name="T15" fmla="*/ 10 h 26"/>
              <a:gd name="T16" fmla="*/ 0 w 15"/>
              <a:gd name="T17" fmla="*/ 13 h 26"/>
              <a:gd name="T18" fmla="*/ 0 w 15"/>
              <a:gd name="T19" fmla="*/ 14 h 26"/>
              <a:gd name="T20" fmla="*/ 1 w 15"/>
              <a:gd name="T21" fmla="*/ 16 h 26"/>
              <a:gd name="T22" fmla="*/ 1 w 15"/>
              <a:gd name="T23" fmla="*/ 17 h 26"/>
              <a:gd name="T24" fmla="*/ 3 w 15"/>
              <a:gd name="T25" fmla="*/ 19 h 26"/>
              <a:gd name="T26" fmla="*/ 5 w 15"/>
              <a:gd name="T27" fmla="*/ 22 h 26"/>
              <a:gd name="T28" fmla="*/ 8 w 15"/>
              <a:gd name="T29" fmla="*/ 23 h 26"/>
              <a:gd name="T30" fmla="*/ 14 w 15"/>
              <a:gd name="T31" fmla="*/ 25 h 26"/>
              <a:gd name="T32" fmla="*/ 14 w 15"/>
              <a:gd name="T3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98" name="Freeform 942"/>
          <p:cNvSpPr>
            <a:spLocks/>
          </p:cNvSpPr>
          <p:nvPr/>
        </p:nvSpPr>
        <p:spPr bwMode="auto">
          <a:xfrm>
            <a:off x="7269163" y="3889375"/>
            <a:ext cx="53975" cy="39688"/>
          </a:xfrm>
          <a:custGeom>
            <a:avLst/>
            <a:gdLst>
              <a:gd name="T0" fmla="*/ 14 w 40"/>
              <a:gd name="T1" fmla="*/ 0 h 26"/>
              <a:gd name="T2" fmla="*/ 8 w 40"/>
              <a:gd name="T3" fmla="*/ 2 h 26"/>
              <a:gd name="T4" fmla="*/ 5 w 40"/>
              <a:gd name="T5" fmla="*/ 3 h 26"/>
              <a:gd name="T6" fmla="*/ 3 w 40"/>
              <a:gd name="T7" fmla="*/ 5 h 26"/>
              <a:gd name="T8" fmla="*/ 3 w 40"/>
              <a:gd name="T9" fmla="*/ 6 h 26"/>
              <a:gd name="T10" fmla="*/ 1 w 40"/>
              <a:gd name="T11" fmla="*/ 8 h 26"/>
              <a:gd name="T12" fmla="*/ 1 w 40"/>
              <a:gd name="T13" fmla="*/ 9 h 26"/>
              <a:gd name="T14" fmla="*/ 0 w 40"/>
              <a:gd name="T15" fmla="*/ 10 h 26"/>
              <a:gd name="T16" fmla="*/ 0 w 40"/>
              <a:gd name="T17" fmla="*/ 13 h 26"/>
              <a:gd name="T18" fmla="*/ 0 w 40"/>
              <a:gd name="T19" fmla="*/ 14 h 26"/>
              <a:gd name="T20" fmla="*/ 1 w 40"/>
              <a:gd name="T21" fmla="*/ 16 h 26"/>
              <a:gd name="T22" fmla="*/ 1 w 40"/>
              <a:gd name="T23" fmla="*/ 17 h 26"/>
              <a:gd name="T24" fmla="*/ 3 w 40"/>
              <a:gd name="T25" fmla="*/ 19 h 26"/>
              <a:gd name="T26" fmla="*/ 5 w 40"/>
              <a:gd name="T27" fmla="*/ 22 h 26"/>
              <a:gd name="T28" fmla="*/ 8 w 40"/>
              <a:gd name="T29" fmla="*/ 23 h 26"/>
              <a:gd name="T30" fmla="*/ 14 w 40"/>
              <a:gd name="T31" fmla="*/ 25 h 26"/>
              <a:gd name="T32" fmla="*/ 39 w 40"/>
              <a:gd name="T33" fmla="*/ 25 h 26"/>
              <a:gd name="T34" fmla="*/ 39 w 40"/>
              <a:gd name="T35" fmla="*/ 0 h 26"/>
              <a:gd name="T36" fmla="*/ 14 w 40"/>
              <a:gd name="T3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0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39" y="25"/>
                </a:lnTo>
                <a:lnTo>
                  <a:pt x="39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199" name="Freeform 943"/>
          <p:cNvSpPr>
            <a:spLocks/>
          </p:cNvSpPr>
          <p:nvPr/>
        </p:nvSpPr>
        <p:spPr bwMode="auto">
          <a:xfrm>
            <a:off x="7299325" y="3889375"/>
            <a:ext cx="23813" cy="39688"/>
          </a:xfrm>
          <a:custGeom>
            <a:avLst/>
            <a:gdLst>
              <a:gd name="T0" fmla="*/ 17 w 18"/>
              <a:gd name="T1" fmla="*/ 0 h 26"/>
              <a:gd name="T2" fmla="*/ 9 w 18"/>
              <a:gd name="T3" fmla="*/ 2 h 26"/>
              <a:gd name="T4" fmla="*/ 7 w 18"/>
              <a:gd name="T5" fmla="*/ 3 h 26"/>
              <a:gd name="T6" fmla="*/ 4 w 18"/>
              <a:gd name="T7" fmla="*/ 5 h 26"/>
              <a:gd name="T8" fmla="*/ 3 w 18"/>
              <a:gd name="T9" fmla="*/ 6 h 26"/>
              <a:gd name="T10" fmla="*/ 1 w 18"/>
              <a:gd name="T11" fmla="*/ 8 h 26"/>
              <a:gd name="T12" fmla="*/ 1 w 18"/>
              <a:gd name="T13" fmla="*/ 9 h 26"/>
              <a:gd name="T14" fmla="*/ 0 w 18"/>
              <a:gd name="T15" fmla="*/ 10 h 26"/>
              <a:gd name="T16" fmla="*/ 0 w 18"/>
              <a:gd name="T17" fmla="*/ 13 h 26"/>
              <a:gd name="T18" fmla="*/ 0 w 18"/>
              <a:gd name="T19" fmla="*/ 14 h 26"/>
              <a:gd name="T20" fmla="*/ 1 w 18"/>
              <a:gd name="T21" fmla="*/ 16 h 26"/>
              <a:gd name="T22" fmla="*/ 1 w 18"/>
              <a:gd name="T23" fmla="*/ 17 h 26"/>
              <a:gd name="T24" fmla="*/ 3 w 18"/>
              <a:gd name="T25" fmla="*/ 19 h 26"/>
              <a:gd name="T26" fmla="*/ 4 w 18"/>
              <a:gd name="T27" fmla="*/ 19 h 26"/>
              <a:gd name="T28" fmla="*/ 7 w 18"/>
              <a:gd name="T29" fmla="*/ 22 h 26"/>
              <a:gd name="T30" fmla="*/ 9 w 18"/>
              <a:gd name="T31" fmla="*/ 23 h 26"/>
              <a:gd name="T32" fmla="*/ 17 w 18"/>
              <a:gd name="T33" fmla="*/ 25 h 26"/>
              <a:gd name="T34" fmla="*/ 17 w 18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6">
                <a:moveTo>
                  <a:pt x="17" y="0"/>
                </a:moveTo>
                <a:lnTo>
                  <a:pt x="9" y="2"/>
                </a:lnTo>
                <a:lnTo>
                  <a:pt x="7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19"/>
                </a:lnTo>
                <a:lnTo>
                  <a:pt x="7" y="22"/>
                </a:lnTo>
                <a:lnTo>
                  <a:pt x="9" y="23"/>
                </a:lnTo>
                <a:lnTo>
                  <a:pt x="17" y="25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00" name="Freeform 944"/>
          <p:cNvSpPr>
            <a:spLocks/>
          </p:cNvSpPr>
          <p:nvPr/>
        </p:nvSpPr>
        <p:spPr bwMode="auto">
          <a:xfrm>
            <a:off x="7299325" y="3889375"/>
            <a:ext cx="23813" cy="39688"/>
          </a:xfrm>
          <a:custGeom>
            <a:avLst/>
            <a:gdLst>
              <a:gd name="T0" fmla="*/ 17 w 18"/>
              <a:gd name="T1" fmla="*/ 0 h 26"/>
              <a:gd name="T2" fmla="*/ 9 w 18"/>
              <a:gd name="T3" fmla="*/ 2 h 26"/>
              <a:gd name="T4" fmla="*/ 7 w 18"/>
              <a:gd name="T5" fmla="*/ 3 h 26"/>
              <a:gd name="T6" fmla="*/ 4 w 18"/>
              <a:gd name="T7" fmla="*/ 5 h 26"/>
              <a:gd name="T8" fmla="*/ 3 w 18"/>
              <a:gd name="T9" fmla="*/ 6 h 26"/>
              <a:gd name="T10" fmla="*/ 1 w 18"/>
              <a:gd name="T11" fmla="*/ 8 h 26"/>
              <a:gd name="T12" fmla="*/ 1 w 18"/>
              <a:gd name="T13" fmla="*/ 9 h 26"/>
              <a:gd name="T14" fmla="*/ 0 w 18"/>
              <a:gd name="T15" fmla="*/ 10 h 26"/>
              <a:gd name="T16" fmla="*/ 0 w 18"/>
              <a:gd name="T17" fmla="*/ 13 h 26"/>
              <a:gd name="T18" fmla="*/ 0 w 18"/>
              <a:gd name="T19" fmla="*/ 14 h 26"/>
              <a:gd name="T20" fmla="*/ 1 w 18"/>
              <a:gd name="T21" fmla="*/ 16 h 26"/>
              <a:gd name="T22" fmla="*/ 1 w 18"/>
              <a:gd name="T23" fmla="*/ 17 h 26"/>
              <a:gd name="T24" fmla="*/ 3 w 18"/>
              <a:gd name="T25" fmla="*/ 19 h 26"/>
              <a:gd name="T26" fmla="*/ 4 w 18"/>
              <a:gd name="T27" fmla="*/ 19 h 26"/>
              <a:gd name="T28" fmla="*/ 7 w 18"/>
              <a:gd name="T29" fmla="*/ 22 h 26"/>
              <a:gd name="T30" fmla="*/ 9 w 18"/>
              <a:gd name="T31" fmla="*/ 23 h 26"/>
              <a:gd name="T32" fmla="*/ 17 w 18"/>
              <a:gd name="T33" fmla="*/ 25 h 26"/>
              <a:gd name="T34" fmla="*/ 17 w 18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6">
                <a:moveTo>
                  <a:pt x="17" y="0"/>
                </a:moveTo>
                <a:lnTo>
                  <a:pt x="9" y="2"/>
                </a:lnTo>
                <a:lnTo>
                  <a:pt x="7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19"/>
                </a:lnTo>
                <a:lnTo>
                  <a:pt x="7" y="22"/>
                </a:lnTo>
                <a:lnTo>
                  <a:pt x="9" y="23"/>
                </a:lnTo>
                <a:lnTo>
                  <a:pt x="17" y="25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01" name="Freeform 945"/>
          <p:cNvSpPr>
            <a:spLocks/>
          </p:cNvSpPr>
          <p:nvPr/>
        </p:nvSpPr>
        <p:spPr bwMode="auto">
          <a:xfrm>
            <a:off x="7299325" y="3889375"/>
            <a:ext cx="23813" cy="39688"/>
          </a:xfrm>
          <a:custGeom>
            <a:avLst/>
            <a:gdLst>
              <a:gd name="T0" fmla="*/ 17 w 18"/>
              <a:gd name="T1" fmla="*/ 0 h 26"/>
              <a:gd name="T2" fmla="*/ 9 w 18"/>
              <a:gd name="T3" fmla="*/ 2 h 26"/>
              <a:gd name="T4" fmla="*/ 7 w 18"/>
              <a:gd name="T5" fmla="*/ 3 h 26"/>
              <a:gd name="T6" fmla="*/ 4 w 18"/>
              <a:gd name="T7" fmla="*/ 5 h 26"/>
              <a:gd name="T8" fmla="*/ 3 w 18"/>
              <a:gd name="T9" fmla="*/ 6 h 26"/>
              <a:gd name="T10" fmla="*/ 1 w 18"/>
              <a:gd name="T11" fmla="*/ 8 h 26"/>
              <a:gd name="T12" fmla="*/ 1 w 18"/>
              <a:gd name="T13" fmla="*/ 9 h 26"/>
              <a:gd name="T14" fmla="*/ 0 w 18"/>
              <a:gd name="T15" fmla="*/ 10 h 26"/>
              <a:gd name="T16" fmla="*/ 0 w 18"/>
              <a:gd name="T17" fmla="*/ 13 h 26"/>
              <a:gd name="T18" fmla="*/ 0 w 18"/>
              <a:gd name="T19" fmla="*/ 14 h 26"/>
              <a:gd name="T20" fmla="*/ 1 w 18"/>
              <a:gd name="T21" fmla="*/ 16 h 26"/>
              <a:gd name="T22" fmla="*/ 1 w 18"/>
              <a:gd name="T23" fmla="*/ 17 h 26"/>
              <a:gd name="T24" fmla="*/ 3 w 18"/>
              <a:gd name="T25" fmla="*/ 19 h 26"/>
              <a:gd name="T26" fmla="*/ 4 w 18"/>
              <a:gd name="T27" fmla="*/ 19 h 26"/>
              <a:gd name="T28" fmla="*/ 7 w 18"/>
              <a:gd name="T29" fmla="*/ 22 h 26"/>
              <a:gd name="T30" fmla="*/ 9 w 18"/>
              <a:gd name="T31" fmla="*/ 23 h 26"/>
              <a:gd name="T32" fmla="*/ 17 w 18"/>
              <a:gd name="T33" fmla="*/ 25 h 26"/>
              <a:gd name="T34" fmla="*/ 17 w 18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6">
                <a:moveTo>
                  <a:pt x="17" y="0"/>
                </a:moveTo>
                <a:lnTo>
                  <a:pt x="9" y="2"/>
                </a:lnTo>
                <a:lnTo>
                  <a:pt x="7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19"/>
                </a:lnTo>
                <a:lnTo>
                  <a:pt x="7" y="22"/>
                </a:lnTo>
                <a:lnTo>
                  <a:pt x="9" y="23"/>
                </a:lnTo>
                <a:lnTo>
                  <a:pt x="17" y="25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02" name="Freeform 946"/>
          <p:cNvSpPr>
            <a:spLocks/>
          </p:cNvSpPr>
          <p:nvPr/>
        </p:nvSpPr>
        <p:spPr bwMode="auto">
          <a:xfrm>
            <a:off x="7299325" y="3889375"/>
            <a:ext cx="23813" cy="39688"/>
          </a:xfrm>
          <a:custGeom>
            <a:avLst/>
            <a:gdLst>
              <a:gd name="T0" fmla="*/ 17 w 18"/>
              <a:gd name="T1" fmla="*/ 0 h 26"/>
              <a:gd name="T2" fmla="*/ 9 w 18"/>
              <a:gd name="T3" fmla="*/ 2 h 26"/>
              <a:gd name="T4" fmla="*/ 7 w 18"/>
              <a:gd name="T5" fmla="*/ 3 h 26"/>
              <a:gd name="T6" fmla="*/ 4 w 18"/>
              <a:gd name="T7" fmla="*/ 5 h 26"/>
              <a:gd name="T8" fmla="*/ 3 w 18"/>
              <a:gd name="T9" fmla="*/ 6 h 26"/>
              <a:gd name="T10" fmla="*/ 1 w 18"/>
              <a:gd name="T11" fmla="*/ 8 h 26"/>
              <a:gd name="T12" fmla="*/ 1 w 18"/>
              <a:gd name="T13" fmla="*/ 9 h 26"/>
              <a:gd name="T14" fmla="*/ 0 w 18"/>
              <a:gd name="T15" fmla="*/ 10 h 26"/>
              <a:gd name="T16" fmla="*/ 0 w 18"/>
              <a:gd name="T17" fmla="*/ 13 h 26"/>
              <a:gd name="T18" fmla="*/ 0 w 18"/>
              <a:gd name="T19" fmla="*/ 14 h 26"/>
              <a:gd name="T20" fmla="*/ 1 w 18"/>
              <a:gd name="T21" fmla="*/ 16 h 26"/>
              <a:gd name="T22" fmla="*/ 1 w 18"/>
              <a:gd name="T23" fmla="*/ 17 h 26"/>
              <a:gd name="T24" fmla="*/ 3 w 18"/>
              <a:gd name="T25" fmla="*/ 19 h 26"/>
              <a:gd name="T26" fmla="*/ 4 w 18"/>
              <a:gd name="T27" fmla="*/ 19 h 26"/>
              <a:gd name="T28" fmla="*/ 7 w 18"/>
              <a:gd name="T29" fmla="*/ 22 h 26"/>
              <a:gd name="T30" fmla="*/ 9 w 18"/>
              <a:gd name="T31" fmla="*/ 23 h 26"/>
              <a:gd name="T32" fmla="*/ 17 w 18"/>
              <a:gd name="T33" fmla="*/ 25 h 26"/>
              <a:gd name="T34" fmla="*/ 17 w 18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6">
                <a:moveTo>
                  <a:pt x="17" y="0"/>
                </a:moveTo>
                <a:lnTo>
                  <a:pt x="9" y="2"/>
                </a:lnTo>
                <a:lnTo>
                  <a:pt x="7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19"/>
                </a:lnTo>
                <a:lnTo>
                  <a:pt x="7" y="22"/>
                </a:lnTo>
                <a:lnTo>
                  <a:pt x="9" y="23"/>
                </a:lnTo>
                <a:lnTo>
                  <a:pt x="17" y="25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03" name="Freeform 947"/>
          <p:cNvSpPr>
            <a:spLocks/>
          </p:cNvSpPr>
          <p:nvPr/>
        </p:nvSpPr>
        <p:spPr bwMode="auto">
          <a:xfrm>
            <a:off x="7299325" y="3889375"/>
            <a:ext cx="23813" cy="39688"/>
          </a:xfrm>
          <a:custGeom>
            <a:avLst/>
            <a:gdLst>
              <a:gd name="T0" fmla="*/ 17 w 18"/>
              <a:gd name="T1" fmla="*/ 0 h 26"/>
              <a:gd name="T2" fmla="*/ 9 w 18"/>
              <a:gd name="T3" fmla="*/ 2 h 26"/>
              <a:gd name="T4" fmla="*/ 7 w 18"/>
              <a:gd name="T5" fmla="*/ 3 h 26"/>
              <a:gd name="T6" fmla="*/ 4 w 18"/>
              <a:gd name="T7" fmla="*/ 5 h 26"/>
              <a:gd name="T8" fmla="*/ 3 w 18"/>
              <a:gd name="T9" fmla="*/ 6 h 26"/>
              <a:gd name="T10" fmla="*/ 1 w 18"/>
              <a:gd name="T11" fmla="*/ 8 h 26"/>
              <a:gd name="T12" fmla="*/ 1 w 18"/>
              <a:gd name="T13" fmla="*/ 9 h 26"/>
              <a:gd name="T14" fmla="*/ 0 w 18"/>
              <a:gd name="T15" fmla="*/ 10 h 26"/>
              <a:gd name="T16" fmla="*/ 0 w 18"/>
              <a:gd name="T17" fmla="*/ 13 h 26"/>
              <a:gd name="T18" fmla="*/ 0 w 18"/>
              <a:gd name="T19" fmla="*/ 14 h 26"/>
              <a:gd name="T20" fmla="*/ 1 w 18"/>
              <a:gd name="T21" fmla="*/ 16 h 26"/>
              <a:gd name="T22" fmla="*/ 1 w 18"/>
              <a:gd name="T23" fmla="*/ 17 h 26"/>
              <a:gd name="T24" fmla="*/ 3 w 18"/>
              <a:gd name="T25" fmla="*/ 19 h 26"/>
              <a:gd name="T26" fmla="*/ 4 w 18"/>
              <a:gd name="T27" fmla="*/ 19 h 26"/>
              <a:gd name="T28" fmla="*/ 7 w 18"/>
              <a:gd name="T29" fmla="*/ 22 h 26"/>
              <a:gd name="T30" fmla="*/ 9 w 18"/>
              <a:gd name="T31" fmla="*/ 23 h 26"/>
              <a:gd name="T32" fmla="*/ 17 w 18"/>
              <a:gd name="T33" fmla="*/ 25 h 26"/>
              <a:gd name="T34" fmla="*/ 17 w 18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6">
                <a:moveTo>
                  <a:pt x="17" y="0"/>
                </a:moveTo>
                <a:lnTo>
                  <a:pt x="9" y="2"/>
                </a:lnTo>
                <a:lnTo>
                  <a:pt x="7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19"/>
                </a:lnTo>
                <a:lnTo>
                  <a:pt x="7" y="22"/>
                </a:lnTo>
                <a:lnTo>
                  <a:pt x="9" y="23"/>
                </a:lnTo>
                <a:lnTo>
                  <a:pt x="17" y="25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04" name="Freeform 948"/>
          <p:cNvSpPr>
            <a:spLocks/>
          </p:cNvSpPr>
          <p:nvPr/>
        </p:nvSpPr>
        <p:spPr bwMode="auto">
          <a:xfrm>
            <a:off x="7299325" y="3889375"/>
            <a:ext cx="23813" cy="39688"/>
          </a:xfrm>
          <a:custGeom>
            <a:avLst/>
            <a:gdLst>
              <a:gd name="T0" fmla="*/ 17 w 18"/>
              <a:gd name="T1" fmla="*/ 0 h 26"/>
              <a:gd name="T2" fmla="*/ 9 w 18"/>
              <a:gd name="T3" fmla="*/ 2 h 26"/>
              <a:gd name="T4" fmla="*/ 7 w 18"/>
              <a:gd name="T5" fmla="*/ 3 h 26"/>
              <a:gd name="T6" fmla="*/ 4 w 18"/>
              <a:gd name="T7" fmla="*/ 5 h 26"/>
              <a:gd name="T8" fmla="*/ 3 w 18"/>
              <a:gd name="T9" fmla="*/ 6 h 26"/>
              <a:gd name="T10" fmla="*/ 1 w 18"/>
              <a:gd name="T11" fmla="*/ 8 h 26"/>
              <a:gd name="T12" fmla="*/ 1 w 18"/>
              <a:gd name="T13" fmla="*/ 9 h 26"/>
              <a:gd name="T14" fmla="*/ 0 w 18"/>
              <a:gd name="T15" fmla="*/ 10 h 26"/>
              <a:gd name="T16" fmla="*/ 0 w 18"/>
              <a:gd name="T17" fmla="*/ 13 h 26"/>
              <a:gd name="T18" fmla="*/ 0 w 18"/>
              <a:gd name="T19" fmla="*/ 14 h 26"/>
              <a:gd name="T20" fmla="*/ 1 w 18"/>
              <a:gd name="T21" fmla="*/ 16 h 26"/>
              <a:gd name="T22" fmla="*/ 1 w 18"/>
              <a:gd name="T23" fmla="*/ 17 h 26"/>
              <a:gd name="T24" fmla="*/ 3 w 18"/>
              <a:gd name="T25" fmla="*/ 19 h 26"/>
              <a:gd name="T26" fmla="*/ 4 w 18"/>
              <a:gd name="T27" fmla="*/ 19 h 26"/>
              <a:gd name="T28" fmla="*/ 7 w 18"/>
              <a:gd name="T29" fmla="*/ 22 h 26"/>
              <a:gd name="T30" fmla="*/ 9 w 18"/>
              <a:gd name="T31" fmla="*/ 23 h 26"/>
              <a:gd name="T32" fmla="*/ 17 w 18"/>
              <a:gd name="T33" fmla="*/ 25 h 26"/>
              <a:gd name="T34" fmla="*/ 17 w 18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6">
                <a:moveTo>
                  <a:pt x="17" y="0"/>
                </a:moveTo>
                <a:lnTo>
                  <a:pt x="9" y="2"/>
                </a:lnTo>
                <a:lnTo>
                  <a:pt x="7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19"/>
                </a:lnTo>
                <a:lnTo>
                  <a:pt x="7" y="22"/>
                </a:lnTo>
                <a:lnTo>
                  <a:pt x="9" y="23"/>
                </a:lnTo>
                <a:lnTo>
                  <a:pt x="17" y="25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05" name="Freeform 949"/>
          <p:cNvSpPr>
            <a:spLocks/>
          </p:cNvSpPr>
          <p:nvPr/>
        </p:nvSpPr>
        <p:spPr bwMode="auto">
          <a:xfrm>
            <a:off x="7299325" y="3889375"/>
            <a:ext cx="23813" cy="39688"/>
          </a:xfrm>
          <a:custGeom>
            <a:avLst/>
            <a:gdLst>
              <a:gd name="T0" fmla="*/ 17 w 18"/>
              <a:gd name="T1" fmla="*/ 0 h 26"/>
              <a:gd name="T2" fmla="*/ 9 w 18"/>
              <a:gd name="T3" fmla="*/ 2 h 26"/>
              <a:gd name="T4" fmla="*/ 7 w 18"/>
              <a:gd name="T5" fmla="*/ 3 h 26"/>
              <a:gd name="T6" fmla="*/ 4 w 18"/>
              <a:gd name="T7" fmla="*/ 5 h 26"/>
              <a:gd name="T8" fmla="*/ 3 w 18"/>
              <a:gd name="T9" fmla="*/ 6 h 26"/>
              <a:gd name="T10" fmla="*/ 1 w 18"/>
              <a:gd name="T11" fmla="*/ 8 h 26"/>
              <a:gd name="T12" fmla="*/ 1 w 18"/>
              <a:gd name="T13" fmla="*/ 9 h 26"/>
              <a:gd name="T14" fmla="*/ 0 w 18"/>
              <a:gd name="T15" fmla="*/ 10 h 26"/>
              <a:gd name="T16" fmla="*/ 0 w 18"/>
              <a:gd name="T17" fmla="*/ 13 h 26"/>
              <a:gd name="T18" fmla="*/ 0 w 18"/>
              <a:gd name="T19" fmla="*/ 14 h 26"/>
              <a:gd name="T20" fmla="*/ 1 w 18"/>
              <a:gd name="T21" fmla="*/ 16 h 26"/>
              <a:gd name="T22" fmla="*/ 1 w 18"/>
              <a:gd name="T23" fmla="*/ 17 h 26"/>
              <a:gd name="T24" fmla="*/ 3 w 18"/>
              <a:gd name="T25" fmla="*/ 19 h 26"/>
              <a:gd name="T26" fmla="*/ 4 w 18"/>
              <a:gd name="T27" fmla="*/ 19 h 26"/>
              <a:gd name="T28" fmla="*/ 7 w 18"/>
              <a:gd name="T29" fmla="*/ 22 h 26"/>
              <a:gd name="T30" fmla="*/ 9 w 18"/>
              <a:gd name="T31" fmla="*/ 23 h 26"/>
              <a:gd name="T32" fmla="*/ 17 w 18"/>
              <a:gd name="T33" fmla="*/ 25 h 26"/>
              <a:gd name="T34" fmla="*/ 17 w 18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6">
                <a:moveTo>
                  <a:pt x="17" y="0"/>
                </a:moveTo>
                <a:lnTo>
                  <a:pt x="9" y="2"/>
                </a:lnTo>
                <a:lnTo>
                  <a:pt x="7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19"/>
                </a:lnTo>
                <a:lnTo>
                  <a:pt x="7" y="22"/>
                </a:lnTo>
                <a:lnTo>
                  <a:pt x="9" y="23"/>
                </a:lnTo>
                <a:lnTo>
                  <a:pt x="17" y="25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06" name="Freeform 950"/>
          <p:cNvSpPr>
            <a:spLocks/>
          </p:cNvSpPr>
          <p:nvPr/>
        </p:nvSpPr>
        <p:spPr bwMode="auto">
          <a:xfrm>
            <a:off x="7299325" y="3889375"/>
            <a:ext cx="53975" cy="39688"/>
          </a:xfrm>
          <a:custGeom>
            <a:avLst/>
            <a:gdLst>
              <a:gd name="T0" fmla="*/ 16 w 40"/>
              <a:gd name="T1" fmla="*/ 0 h 26"/>
              <a:gd name="T2" fmla="*/ 8 w 40"/>
              <a:gd name="T3" fmla="*/ 2 h 26"/>
              <a:gd name="T4" fmla="*/ 7 w 40"/>
              <a:gd name="T5" fmla="*/ 3 h 26"/>
              <a:gd name="T6" fmla="*/ 4 w 40"/>
              <a:gd name="T7" fmla="*/ 5 h 26"/>
              <a:gd name="T8" fmla="*/ 3 w 40"/>
              <a:gd name="T9" fmla="*/ 6 h 26"/>
              <a:gd name="T10" fmla="*/ 1 w 40"/>
              <a:gd name="T11" fmla="*/ 8 h 26"/>
              <a:gd name="T12" fmla="*/ 1 w 40"/>
              <a:gd name="T13" fmla="*/ 9 h 26"/>
              <a:gd name="T14" fmla="*/ 0 w 40"/>
              <a:gd name="T15" fmla="*/ 10 h 26"/>
              <a:gd name="T16" fmla="*/ 0 w 40"/>
              <a:gd name="T17" fmla="*/ 13 h 26"/>
              <a:gd name="T18" fmla="*/ 0 w 40"/>
              <a:gd name="T19" fmla="*/ 14 h 26"/>
              <a:gd name="T20" fmla="*/ 1 w 40"/>
              <a:gd name="T21" fmla="*/ 16 h 26"/>
              <a:gd name="T22" fmla="*/ 1 w 40"/>
              <a:gd name="T23" fmla="*/ 17 h 26"/>
              <a:gd name="T24" fmla="*/ 3 w 40"/>
              <a:gd name="T25" fmla="*/ 19 h 26"/>
              <a:gd name="T26" fmla="*/ 4 w 40"/>
              <a:gd name="T27" fmla="*/ 19 h 26"/>
              <a:gd name="T28" fmla="*/ 7 w 40"/>
              <a:gd name="T29" fmla="*/ 22 h 26"/>
              <a:gd name="T30" fmla="*/ 8 w 40"/>
              <a:gd name="T31" fmla="*/ 23 h 26"/>
              <a:gd name="T32" fmla="*/ 16 w 40"/>
              <a:gd name="T33" fmla="*/ 25 h 26"/>
              <a:gd name="T34" fmla="*/ 39 w 40"/>
              <a:gd name="T35" fmla="*/ 25 h 26"/>
              <a:gd name="T36" fmla="*/ 39 w 40"/>
              <a:gd name="T37" fmla="*/ 0 h 26"/>
              <a:gd name="T38" fmla="*/ 16 w 40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" h="26">
                <a:moveTo>
                  <a:pt x="16" y="0"/>
                </a:moveTo>
                <a:lnTo>
                  <a:pt x="8" y="2"/>
                </a:lnTo>
                <a:lnTo>
                  <a:pt x="7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3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19"/>
                </a:lnTo>
                <a:lnTo>
                  <a:pt x="7" y="22"/>
                </a:lnTo>
                <a:lnTo>
                  <a:pt x="8" y="23"/>
                </a:lnTo>
                <a:lnTo>
                  <a:pt x="16" y="25"/>
                </a:lnTo>
                <a:lnTo>
                  <a:pt x="39" y="25"/>
                </a:lnTo>
                <a:lnTo>
                  <a:pt x="39" y="0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07" name="Freeform 951"/>
          <p:cNvSpPr>
            <a:spLocks/>
          </p:cNvSpPr>
          <p:nvPr/>
        </p:nvSpPr>
        <p:spPr bwMode="auto">
          <a:xfrm>
            <a:off x="7332663" y="3889375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1 w 16"/>
              <a:gd name="T13" fmla="*/ 9 h 26"/>
              <a:gd name="T14" fmla="*/ 1 w 16"/>
              <a:gd name="T15" fmla="*/ 10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6 h 26"/>
              <a:gd name="T22" fmla="*/ 1 w 16"/>
              <a:gd name="T23" fmla="*/ 17 h 26"/>
              <a:gd name="T24" fmla="*/ 3 w 16"/>
              <a:gd name="T25" fmla="*/ 19 h 26"/>
              <a:gd name="T26" fmla="*/ 4 w 16"/>
              <a:gd name="T27" fmla="*/ 19 h 26"/>
              <a:gd name="T28" fmla="*/ 5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08" name="Freeform 952"/>
          <p:cNvSpPr>
            <a:spLocks/>
          </p:cNvSpPr>
          <p:nvPr/>
        </p:nvSpPr>
        <p:spPr bwMode="auto">
          <a:xfrm>
            <a:off x="7332663" y="3889375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1 w 16"/>
              <a:gd name="T13" fmla="*/ 9 h 26"/>
              <a:gd name="T14" fmla="*/ 1 w 16"/>
              <a:gd name="T15" fmla="*/ 10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6 h 26"/>
              <a:gd name="T22" fmla="*/ 1 w 16"/>
              <a:gd name="T23" fmla="*/ 17 h 26"/>
              <a:gd name="T24" fmla="*/ 3 w 16"/>
              <a:gd name="T25" fmla="*/ 19 h 26"/>
              <a:gd name="T26" fmla="*/ 4 w 16"/>
              <a:gd name="T27" fmla="*/ 19 h 26"/>
              <a:gd name="T28" fmla="*/ 5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09" name="Freeform 953"/>
          <p:cNvSpPr>
            <a:spLocks/>
          </p:cNvSpPr>
          <p:nvPr/>
        </p:nvSpPr>
        <p:spPr bwMode="auto">
          <a:xfrm>
            <a:off x="7332663" y="3889375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1 w 16"/>
              <a:gd name="T13" fmla="*/ 9 h 26"/>
              <a:gd name="T14" fmla="*/ 1 w 16"/>
              <a:gd name="T15" fmla="*/ 10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6 h 26"/>
              <a:gd name="T22" fmla="*/ 1 w 16"/>
              <a:gd name="T23" fmla="*/ 17 h 26"/>
              <a:gd name="T24" fmla="*/ 3 w 16"/>
              <a:gd name="T25" fmla="*/ 19 h 26"/>
              <a:gd name="T26" fmla="*/ 4 w 16"/>
              <a:gd name="T27" fmla="*/ 19 h 26"/>
              <a:gd name="T28" fmla="*/ 5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10" name="Freeform 954"/>
          <p:cNvSpPr>
            <a:spLocks/>
          </p:cNvSpPr>
          <p:nvPr/>
        </p:nvSpPr>
        <p:spPr bwMode="auto">
          <a:xfrm>
            <a:off x="7332663" y="3889375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1 w 16"/>
              <a:gd name="T13" fmla="*/ 9 h 26"/>
              <a:gd name="T14" fmla="*/ 1 w 16"/>
              <a:gd name="T15" fmla="*/ 10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6 h 26"/>
              <a:gd name="T22" fmla="*/ 1 w 16"/>
              <a:gd name="T23" fmla="*/ 17 h 26"/>
              <a:gd name="T24" fmla="*/ 3 w 16"/>
              <a:gd name="T25" fmla="*/ 19 h 26"/>
              <a:gd name="T26" fmla="*/ 4 w 16"/>
              <a:gd name="T27" fmla="*/ 19 h 26"/>
              <a:gd name="T28" fmla="*/ 5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11" name="Freeform 955"/>
          <p:cNvSpPr>
            <a:spLocks/>
          </p:cNvSpPr>
          <p:nvPr/>
        </p:nvSpPr>
        <p:spPr bwMode="auto">
          <a:xfrm>
            <a:off x="7332663" y="3889375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1 w 16"/>
              <a:gd name="T13" fmla="*/ 9 h 26"/>
              <a:gd name="T14" fmla="*/ 1 w 16"/>
              <a:gd name="T15" fmla="*/ 10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6 h 26"/>
              <a:gd name="T22" fmla="*/ 1 w 16"/>
              <a:gd name="T23" fmla="*/ 17 h 26"/>
              <a:gd name="T24" fmla="*/ 3 w 16"/>
              <a:gd name="T25" fmla="*/ 19 h 26"/>
              <a:gd name="T26" fmla="*/ 4 w 16"/>
              <a:gd name="T27" fmla="*/ 19 h 26"/>
              <a:gd name="T28" fmla="*/ 5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12" name="Freeform 956"/>
          <p:cNvSpPr>
            <a:spLocks/>
          </p:cNvSpPr>
          <p:nvPr/>
        </p:nvSpPr>
        <p:spPr bwMode="auto">
          <a:xfrm>
            <a:off x="7332663" y="3889375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1 w 16"/>
              <a:gd name="T13" fmla="*/ 9 h 26"/>
              <a:gd name="T14" fmla="*/ 1 w 16"/>
              <a:gd name="T15" fmla="*/ 10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6 h 26"/>
              <a:gd name="T22" fmla="*/ 1 w 16"/>
              <a:gd name="T23" fmla="*/ 17 h 26"/>
              <a:gd name="T24" fmla="*/ 3 w 16"/>
              <a:gd name="T25" fmla="*/ 19 h 26"/>
              <a:gd name="T26" fmla="*/ 4 w 16"/>
              <a:gd name="T27" fmla="*/ 19 h 26"/>
              <a:gd name="T28" fmla="*/ 5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13" name="Freeform 957"/>
          <p:cNvSpPr>
            <a:spLocks/>
          </p:cNvSpPr>
          <p:nvPr/>
        </p:nvSpPr>
        <p:spPr bwMode="auto">
          <a:xfrm>
            <a:off x="7332663" y="3889375"/>
            <a:ext cx="20637" cy="39688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4 w 16"/>
              <a:gd name="T7" fmla="*/ 5 h 26"/>
              <a:gd name="T8" fmla="*/ 3 w 16"/>
              <a:gd name="T9" fmla="*/ 6 h 26"/>
              <a:gd name="T10" fmla="*/ 1 w 16"/>
              <a:gd name="T11" fmla="*/ 8 h 26"/>
              <a:gd name="T12" fmla="*/ 1 w 16"/>
              <a:gd name="T13" fmla="*/ 9 h 26"/>
              <a:gd name="T14" fmla="*/ 1 w 16"/>
              <a:gd name="T15" fmla="*/ 10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6 h 26"/>
              <a:gd name="T22" fmla="*/ 1 w 16"/>
              <a:gd name="T23" fmla="*/ 17 h 26"/>
              <a:gd name="T24" fmla="*/ 3 w 16"/>
              <a:gd name="T25" fmla="*/ 19 h 26"/>
              <a:gd name="T26" fmla="*/ 4 w 16"/>
              <a:gd name="T27" fmla="*/ 19 h 26"/>
              <a:gd name="T28" fmla="*/ 5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14" name="Freeform 958"/>
          <p:cNvSpPr>
            <a:spLocks/>
          </p:cNvSpPr>
          <p:nvPr/>
        </p:nvSpPr>
        <p:spPr bwMode="auto">
          <a:xfrm>
            <a:off x="7332663" y="3889375"/>
            <a:ext cx="52387" cy="39688"/>
          </a:xfrm>
          <a:custGeom>
            <a:avLst/>
            <a:gdLst>
              <a:gd name="T0" fmla="*/ 15 w 39"/>
              <a:gd name="T1" fmla="*/ 0 h 26"/>
              <a:gd name="T2" fmla="*/ 8 w 39"/>
              <a:gd name="T3" fmla="*/ 2 h 26"/>
              <a:gd name="T4" fmla="*/ 5 w 39"/>
              <a:gd name="T5" fmla="*/ 3 h 26"/>
              <a:gd name="T6" fmla="*/ 4 w 39"/>
              <a:gd name="T7" fmla="*/ 5 h 26"/>
              <a:gd name="T8" fmla="*/ 3 w 39"/>
              <a:gd name="T9" fmla="*/ 6 h 26"/>
              <a:gd name="T10" fmla="*/ 1 w 39"/>
              <a:gd name="T11" fmla="*/ 8 h 26"/>
              <a:gd name="T12" fmla="*/ 1 w 39"/>
              <a:gd name="T13" fmla="*/ 9 h 26"/>
              <a:gd name="T14" fmla="*/ 1 w 39"/>
              <a:gd name="T15" fmla="*/ 10 h 26"/>
              <a:gd name="T16" fmla="*/ 0 w 39"/>
              <a:gd name="T17" fmla="*/ 13 h 26"/>
              <a:gd name="T18" fmla="*/ 1 w 39"/>
              <a:gd name="T19" fmla="*/ 14 h 26"/>
              <a:gd name="T20" fmla="*/ 1 w 39"/>
              <a:gd name="T21" fmla="*/ 16 h 26"/>
              <a:gd name="T22" fmla="*/ 1 w 39"/>
              <a:gd name="T23" fmla="*/ 17 h 26"/>
              <a:gd name="T24" fmla="*/ 3 w 39"/>
              <a:gd name="T25" fmla="*/ 19 h 26"/>
              <a:gd name="T26" fmla="*/ 4 w 39"/>
              <a:gd name="T27" fmla="*/ 19 h 26"/>
              <a:gd name="T28" fmla="*/ 5 w 39"/>
              <a:gd name="T29" fmla="*/ 22 h 26"/>
              <a:gd name="T30" fmla="*/ 8 w 39"/>
              <a:gd name="T31" fmla="*/ 23 h 26"/>
              <a:gd name="T32" fmla="*/ 15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5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5"/>
                </a:lnTo>
                <a:lnTo>
                  <a:pt x="3" y="6"/>
                </a:lnTo>
                <a:lnTo>
                  <a:pt x="1" y="8"/>
                </a:lnTo>
                <a:lnTo>
                  <a:pt x="1" y="9"/>
                </a:lnTo>
                <a:lnTo>
                  <a:pt x="1" y="10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3" y="19"/>
                </a:lnTo>
                <a:lnTo>
                  <a:pt x="4" y="19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38" y="25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15" name="Freeform 959"/>
          <p:cNvSpPr>
            <a:spLocks/>
          </p:cNvSpPr>
          <p:nvPr/>
        </p:nvSpPr>
        <p:spPr bwMode="auto">
          <a:xfrm>
            <a:off x="7362825" y="3889375"/>
            <a:ext cx="39688" cy="42863"/>
          </a:xfrm>
          <a:custGeom>
            <a:avLst/>
            <a:gdLst>
              <a:gd name="T0" fmla="*/ 28 w 29"/>
              <a:gd name="T1" fmla="*/ 13 h 28"/>
              <a:gd name="T2" fmla="*/ 27 w 29"/>
              <a:gd name="T3" fmla="*/ 7 h 28"/>
              <a:gd name="T4" fmla="*/ 25 w 29"/>
              <a:gd name="T5" fmla="*/ 5 h 28"/>
              <a:gd name="T6" fmla="*/ 23 w 29"/>
              <a:gd name="T7" fmla="*/ 2 h 28"/>
              <a:gd name="T8" fmla="*/ 22 w 29"/>
              <a:gd name="T9" fmla="*/ 2 h 28"/>
              <a:gd name="T10" fmla="*/ 20 w 29"/>
              <a:gd name="T11" fmla="*/ 1 h 28"/>
              <a:gd name="T12" fmla="*/ 19 w 29"/>
              <a:gd name="T13" fmla="*/ 0 h 28"/>
              <a:gd name="T14" fmla="*/ 17 w 29"/>
              <a:gd name="T15" fmla="*/ 0 h 28"/>
              <a:gd name="T16" fmla="*/ 15 w 29"/>
              <a:gd name="T17" fmla="*/ 0 h 28"/>
              <a:gd name="T18" fmla="*/ 13 w 29"/>
              <a:gd name="T19" fmla="*/ 0 h 28"/>
              <a:gd name="T20" fmla="*/ 11 w 29"/>
              <a:gd name="T21" fmla="*/ 0 h 28"/>
              <a:gd name="T22" fmla="*/ 9 w 29"/>
              <a:gd name="T23" fmla="*/ 1 h 28"/>
              <a:gd name="T24" fmla="*/ 8 w 29"/>
              <a:gd name="T25" fmla="*/ 2 h 28"/>
              <a:gd name="T26" fmla="*/ 5 w 29"/>
              <a:gd name="T27" fmla="*/ 2 h 28"/>
              <a:gd name="T28" fmla="*/ 4 w 29"/>
              <a:gd name="T29" fmla="*/ 5 h 28"/>
              <a:gd name="T30" fmla="*/ 3 w 29"/>
              <a:gd name="T31" fmla="*/ 7 h 28"/>
              <a:gd name="T32" fmla="*/ 0 w 29"/>
              <a:gd name="T33" fmla="*/ 13 h 28"/>
              <a:gd name="T34" fmla="*/ 0 w 29"/>
              <a:gd name="T35" fmla="*/ 27 h 28"/>
              <a:gd name="T36" fmla="*/ 28 w 29"/>
              <a:gd name="T37" fmla="*/ 27 h 28"/>
              <a:gd name="T38" fmla="*/ 28 w 29"/>
              <a:gd name="T39" fmla="*/ 13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8">
                <a:moveTo>
                  <a:pt x="28" y="13"/>
                </a:moveTo>
                <a:lnTo>
                  <a:pt x="27" y="7"/>
                </a:lnTo>
                <a:lnTo>
                  <a:pt x="25" y="5"/>
                </a:lnTo>
                <a:lnTo>
                  <a:pt x="23" y="2"/>
                </a:lnTo>
                <a:lnTo>
                  <a:pt x="22" y="2"/>
                </a:lnTo>
                <a:lnTo>
                  <a:pt x="20" y="1"/>
                </a:lnTo>
                <a:lnTo>
                  <a:pt x="19" y="0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1" y="0"/>
                </a:lnTo>
                <a:lnTo>
                  <a:pt x="9" y="1"/>
                </a:lnTo>
                <a:lnTo>
                  <a:pt x="8" y="2"/>
                </a:lnTo>
                <a:lnTo>
                  <a:pt x="5" y="2"/>
                </a:lnTo>
                <a:lnTo>
                  <a:pt x="4" y="5"/>
                </a:lnTo>
                <a:lnTo>
                  <a:pt x="3" y="7"/>
                </a:lnTo>
                <a:lnTo>
                  <a:pt x="0" y="13"/>
                </a:lnTo>
                <a:lnTo>
                  <a:pt x="0" y="27"/>
                </a:lnTo>
                <a:lnTo>
                  <a:pt x="28" y="27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16" name="Freeform 960"/>
          <p:cNvSpPr>
            <a:spLocks/>
          </p:cNvSpPr>
          <p:nvPr/>
        </p:nvSpPr>
        <p:spPr bwMode="auto">
          <a:xfrm>
            <a:off x="7362825" y="3911600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6 h 27"/>
              <a:gd name="T10" fmla="*/ 3 w 16"/>
              <a:gd name="T11" fmla="*/ 8 h 27"/>
              <a:gd name="T12" fmla="*/ 1 w 16"/>
              <a:gd name="T13" fmla="*/ 9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7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17" name="Freeform 961"/>
          <p:cNvSpPr>
            <a:spLocks/>
          </p:cNvSpPr>
          <p:nvPr/>
        </p:nvSpPr>
        <p:spPr bwMode="auto">
          <a:xfrm>
            <a:off x="7362825" y="3911600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6 h 27"/>
              <a:gd name="T10" fmla="*/ 3 w 16"/>
              <a:gd name="T11" fmla="*/ 8 h 27"/>
              <a:gd name="T12" fmla="*/ 1 w 16"/>
              <a:gd name="T13" fmla="*/ 9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7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18" name="Freeform 962"/>
          <p:cNvSpPr>
            <a:spLocks/>
          </p:cNvSpPr>
          <p:nvPr/>
        </p:nvSpPr>
        <p:spPr bwMode="auto">
          <a:xfrm>
            <a:off x="7362825" y="3911600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6 h 27"/>
              <a:gd name="T10" fmla="*/ 3 w 16"/>
              <a:gd name="T11" fmla="*/ 8 h 27"/>
              <a:gd name="T12" fmla="*/ 1 w 16"/>
              <a:gd name="T13" fmla="*/ 9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7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19" name="Freeform 963"/>
          <p:cNvSpPr>
            <a:spLocks/>
          </p:cNvSpPr>
          <p:nvPr/>
        </p:nvSpPr>
        <p:spPr bwMode="auto">
          <a:xfrm>
            <a:off x="7362825" y="3911600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6 h 27"/>
              <a:gd name="T10" fmla="*/ 3 w 16"/>
              <a:gd name="T11" fmla="*/ 8 h 27"/>
              <a:gd name="T12" fmla="*/ 1 w 16"/>
              <a:gd name="T13" fmla="*/ 9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7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20" name="Freeform 964"/>
          <p:cNvSpPr>
            <a:spLocks/>
          </p:cNvSpPr>
          <p:nvPr/>
        </p:nvSpPr>
        <p:spPr bwMode="auto">
          <a:xfrm>
            <a:off x="7362825" y="3911600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6 h 27"/>
              <a:gd name="T10" fmla="*/ 3 w 16"/>
              <a:gd name="T11" fmla="*/ 8 h 27"/>
              <a:gd name="T12" fmla="*/ 1 w 16"/>
              <a:gd name="T13" fmla="*/ 9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7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21" name="Freeform 965"/>
          <p:cNvSpPr>
            <a:spLocks/>
          </p:cNvSpPr>
          <p:nvPr/>
        </p:nvSpPr>
        <p:spPr bwMode="auto">
          <a:xfrm>
            <a:off x="7362825" y="3911600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6 h 27"/>
              <a:gd name="T10" fmla="*/ 3 w 16"/>
              <a:gd name="T11" fmla="*/ 8 h 27"/>
              <a:gd name="T12" fmla="*/ 1 w 16"/>
              <a:gd name="T13" fmla="*/ 9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7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22" name="Freeform 966"/>
          <p:cNvSpPr>
            <a:spLocks/>
          </p:cNvSpPr>
          <p:nvPr/>
        </p:nvSpPr>
        <p:spPr bwMode="auto">
          <a:xfrm>
            <a:off x="7362825" y="3911600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6 h 27"/>
              <a:gd name="T10" fmla="*/ 3 w 16"/>
              <a:gd name="T11" fmla="*/ 8 h 27"/>
              <a:gd name="T12" fmla="*/ 1 w 16"/>
              <a:gd name="T13" fmla="*/ 9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7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23" name="Freeform 967"/>
          <p:cNvSpPr>
            <a:spLocks/>
          </p:cNvSpPr>
          <p:nvPr/>
        </p:nvSpPr>
        <p:spPr bwMode="auto">
          <a:xfrm>
            <a:off x="7362825" y="3911600"/>
            <a:ext cx="22225" cy="41275"/>
          </a:xfrm>
          <a:custGeom>
            <a:avLst/>
            <a:gdLst>
              <a:gd name="T0" fmla="*/ 15 w 16"/>
              <a:gd name="T1" fmla="*/ 0 h 27"/>
              <a:gd name="T2" fmla="*/ 8 w 16"/>
              <a:gd name="T3" fmla="*/ 2 h 27"/>
              <a:gd name="T4" fmla="*/ 5 w 16"/>
              <a:gd name="T5" fmla="*/ 3 h 27"/>
              <a:gd name="T6" fmla="*/ 4 w 16"/>
              <a:gd name="T7" fmla="*/ 6 h 27"/>
              <a:gd name="T8" fmla="*/ 3 w 16"/>
              <a:gd name="T9" fmla="*/ 6 h 27"/>
              <a:gd name="T10" fmla="*/ 3 w 16"/>
              <a:gd name="T11" fmla="*/ 8 h 27"/>
              <a:gd name="T12" fmla="*/ 1 w 16"/>
              <a:gd name="T13" fmla="*/ 9 h 27"/>
              <a:gd name="T14" fmla="*/ 1 w 16"/>
              <a:gd name="T15" fmla="*/ 11 h 27"/>
              <a:gd name="T16" fmla="*/ 0 w 16"/>
              <a:gd name="T17" fmla="*/ 12 h 27"/>
              <a:gd name="T18" fmla="*/ 1 w 16"/>
              <a:gd name="T19" fmla="*/ 15 h 27"/>
              <a:gd name="T20" fmla="*/ 1 w 16"/>
              <a:gd name="T21" fmla="*/ 16 h 27"/>
              <a:gd name="T22" fmla="*/ 3 w 16"/>
              <a:gd name="T23" fmla="*/ 17 h 27"/>
              <a:gd name="T24" fmla="*/ 3 w 16"/>
              <a:gd name="T25" fmla="*/ 19 h 27"/>
              <a:gd name="T26" fmla="*/ 4 w 16"/>
              <a:gd name="T27" fmla="*/ 20 h 27"/>
              <a:gd name="T28" fmla="*/ 5 w 16"/>
              <a:gd name="T29" fmla="*/ 23 h 27"/>
              <a:gd name="T30" fmla="*/ 8 w 16"/>
              <a:gd name="T31" fmla="*/ 24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24" name="Freeform 968"/>
          <p:cNvSpPr>
            <a:spLocks/>
          </p:cNvSpPr>
          <p:nvPr/>
        </p:nvSpPr>
        <p:spPr bwMode="auto">
          <a:xfrm>
            <a:off x="7362825" y="3911600"/>
            <a:ext cx="53975" cy="41275"/>
          </a:xfrm>
          <a:custGeom>
            <a:avLst/>
            <a:gdLst>
              <a:gd name="T0" fmla="*/ 15 w 39"/>
              <a:gd name="T1" fmla="*/ 0 h 27"/>
              <a:gd name="T2" fmla="*/ 8 w 39"/>
              <a:gd name="T3" fmla="*/ 2 h 27"/>
              <a:gd name="T4" fmla="*/ 5 w 39"/>
              <a:gd name="T5" fmla="*/ 3 h 27"/>
              <a:gd name="T6" fmla="*/ 4 w 39"/>
              <a:gd name="T7" fmla="*/ 6 h 27"/>
              <a:gd name="T8" fmla="*/ 3 w 39"/>
              <a:gd name="T9" fmla="*/ 6 h 27"/>
              <a:gd name="T10" fmla="*/ 3 w 39"/>
              <a:gd name="T11" fmla="*/ 8 h 27"/>
              <a:gd name="T12" fmla="*/ 1 w 39"/>
              <a:gd name="T13" fmla="*/ 9 h 27"/>
              <a:gd name="T14" fmla="*/ 1 w 39"/>
              <a:gd name="T15" fmla="*/ 11 h 27"/>
              <a:gd name="T16" fmla="*/ 0 w 39"/>
              <a:gd name="T17" fmla="*/ 12 h 27"/>
              <a:gd name="T18" fmla="*/ 1 w 39"/>
              <a:gd name="T19" fmla="*/ 15 h 27"/>
              <a:gd name="T20" fmla="*/ 1 w 39"/>
              <a:gd name="T21" fmla="*/ 16 h 27"/>
              <a:gd name="T22" fmla="*/ 3 w 39"/>
              <a:gd name="T23" fmla="*/ 17 h 27"/>
              <a:gd name="T24" fmla="*/ 3 w 39"/>
              <a:gd name="T25" fmla="*/ 19 h 27"/>
              <a:gd name="T26" fmla="*/ 4 w 39"/>
              <a:gd name="T27" fmla="*/ 20 h 27"/>
              <a:gd name="T28" fmla="*/ 5 w 39"/>
              <a:gd name="T29" fmla="*/ 23 h 27"/>
              <a:gd name="T30" fmla="*/ 8 w 39"/>
              <a:gd name="T31" fmla="*/ 24 h 27"/>
              <a:gd name="T32" fmla="*/ 15 w 39"/>
              <a:gd name="T33" fmla="*/ 26 h 27"/>
              <a:gd name="T34" fmla="*/ 38 w 39"/>
              <a:gd name="T35" fmla="*/ 26 h 27"/>
              <a:gd name="T36" fmla="*/ 38 w 39"/>
              <a:gd name="T37" fmla="*/ 0 h 27"/>
              <a:gd name="T38" fmla="*/ 15 w 39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7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2"/>
                </a:lnTo>
                <a:lnTo>
                  <a:pt x="1" y="15"/>
                </a:lnTo>
                <a:lnTo>
                  <a:pt x="1" y="16"/>
                </a:lnTo>
                <a:lnTo>
                  <a:pt x="3" y="17"/>
                </a:lnTo>
                <a:lnTo>
                  <a:pt x="3" y="19"/>
                </a:lnTo>
                <a:lnTo>
                  <a:pt x="4" y="20"/>
                </a:lnTo>
                <a:lnTo>
                  <a:pt x="5" y="23"/>
                </a:lnTo>
                <a:lnTo>
                  <a:pt x="8" y="24"/>
                </a:lnTo>
                <a:lnTo>
                  <a:pt x="15" y="26"/>
                </a:lnTo>
                <a:lnTo>
                  <a:pt x="38" y="26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25" name="Freeform 969"/>
          <p:cNvSpPr>
            <a:spLocks/>
          </p:cNvSpPr>
          <p:nvPr/>
        </p:nvSpPr>
        <p:spPr bwMode="auto">
          <a:xfrm>
            <a:off x="7396163" y="3911600"/>
            <a:ext cx="39687" cy="42863"/>
          </a:xfrm>
          <a:custGeom>
            <a:avLst/>
            <a:gdLst>
              <a:gd name="T0" fmla="*/ 28 w 29"/>
              <a:gd name="T1" fmla="*/ 12 h 28"/>
              <a:gd name="T2" fmla="*/ 27 w 29"/>
              <a:gd name="T3" fmla="*/ 7 h 28"/>
              <a:gd name="T4" fmla="*/ 25 w 29"/>
              <a:gd name="T5" fmla="*/ 5 h 28"/>
              <a:gd name="T6" fmla="*/ 23 w 29"/>
              <a:gd name="T7" fmla="*/ 3 h 28"/>
              <a:gd name="T8" fmla="*/ 21 w 29"/>
              <a:gd name="T9" fmla="*/ 2 h 28"/>
              <a:gd name="T10" fmla="*/ 20 w 29"/>
              <a:gd name="T11" fmla="*/ 1 h 28"/>
              <a:gd name="T12" fmla="*/ 19 w 29"/>
              <a:gd name="T13" fmla="*/ 0 h 28"/>
              <a:gd name="T14" fmla="*/ 16 w 29"/>
              <a:gd name="T15" fmla="*/ 0 h 28"/>
              <a:gd name="T16" fmla="*/ 15 w 29"/>
              <a:gd name="T17" fmla="*/ 0 h 28"/>
              <a:gd name="T18" fmla="*/ 12 w 29"/>
              <a:gd name="T19" fmla="*/ 0 h 28"/>
              <a:gd name="T20" fmla="*/ 11 w 29"/>
              <a:gd name="T21" fmla="*/ 0 h 28"/>
              <a:gd name="T22" fmla="*/ 8 w 29"/>
              <a:gd name="T23" fmla="*/ 1 h 28"/>
              <a:gd name="T24" fmla="*/ 7 w 29"/>
              <a:gd name="T25" fmla="*/ 2 h 28"/>
              <a:gd name="T26" fmla="*/ 5 w 29"/>
              <a:gd name="T27" fmla="*/ 3 h 28"/>
              <a:gd name="T28" fmla="*/ 4 w 29"/>
              <a:gd name="T29" fmla="*/ 5 h 28"/>
              <a:gd name="T30" fmla="*/ 1 w 29"/>
              <a:gd name="T31" fmla="*/ 7 h 28"/>
              <a:gd name="T32" fmla="*/ 0 w 29"/>
              <a:gd name="T33" fmla="*/ 12 h 28"/>
              <a:gd name="T34" fmla="*/ 0 w 29"/>
              <a:gd name="T35" fmla="*/ 27 h 28"/>
              <a:gd name="T36" fmla="*/ 28 w 29"/>
              <a:gd name="T37" fmla="*/ 27 h 28"/>
              <a:gd name="T38" fmla="*/ 28 w 29"/>
              <a:gd name="T39" fmla="*/ 12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28">
                <a:moveTo>
                  <a:pt x="28" y="12"/>
                </a:moveTo>
                <a:lnTo>
                  <a:pt x="27" y="7"/>
                </a:lnTo>
                <a:lnTo>
                  <a:pt x="25" y="5"/>
                </a:lnTo>
                <a:lnTo>
                  <a:pt x="23" y="3"/>
                </a:lnTo>
                <a:lnTo>
                  <a:pt x="21" y="2"/>
                </a:lnTo>
                <a:lnTo>
                  <a:pt x="20" y="1"/>
                </a:ln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8" y="1"/>
                </a:lnTo>
                <a:lnTo>
                  <a:pt x="7" y="2"/>
                </a:lnTo>
                <a:lnTo>
                  <a:pt x="5" y="3"/>
                </a:lnTo>
                <a:lnTo>
                  <a:pt x="4" y="5"/>
                </a:lnTo>
                <a:lnTo>
                  <a:pt x="1" y="7"/>
                </a:lnTo>
                <a:lnTo>
                  <a:pt x="0" y="12"/>
                </a:lnTo>
                <a:lnTo>
                  <a:pt x="0" y="27"/>
                </a:lnTo>
                <a:lnTo>
                  <a:pt x="28" y="27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26" name="Freeform 970"/>
          <p:cNvSpPr>
            <a:spLocks/>
          </p:cNvSpPr>
          <p:nvPr/>
        </p:nvSpPr>
        <p:spPr bwMode="auto">
          <a:xfrm>
            <a:off x="7396163" y="3933825"/>
            <a:ext cx="20637" cy="39688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4 w 15"/>
              <a:gd name="T5" fmla="*/ 2 h 25"/>
              <a:gd name="T6" fmla="*/ 3 w 15"/>
              <a:gd name="T7" fmla="*/ 4 h 25"/>
              <a:gd name="T8" fmla="*/ 1 w 15"/>
              <a:gd name="T9" fmla="*/ 5 h 25"/>
              <a:gd name="T10" fmla="*/ 1 w 15"/>
              <a:gd name="T11" fmla="*/ 8 h 25"/>
              <a:gd name="T12" fmla="*/ 0 w 15"/>
              <a:gd name="T13" fmla="*/ 9 h 25"/>
              <a:gd name="T14" fmla="*/ 0 w 15"/>
              <a:gd name="T15" fmla="*/ 11 h 25"/>
              <a:gd name="T16" fmla="*/ 0 w 15"/>
              <a:gd name="T17" fmla="*/ 12 h 25"/>
              <a:gd name="T18" fmla="*/ 0 w 15"/>
              <a:gd name="T19" fmla="*/ 14 h 25"/>
              <a:gd name="T20" fmla="*/ 0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3 w 15"/>
              <a:gd name="T27" fmla="*/ 20 h 25"/>
              <a:gd name="T28" fmla="*/ 4 w 15"/>
              <a:gd name="T29" fmla="*/ 21 h 25"/>
              <a:gd name="T30" fmla="*/ 8 w 15"/>
              <a:gd name="T31" fmla="*/ 22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1"/>
                </a:lnTo>
                <a:lnTo>
                  <a:pt x="8" y="22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27" name="Freeform 971"/>
          <p:cNvSpPr>
            <a:spLocks/>
          </p:cNvSpPr>
          <p:nvPr/>
        </p:nvSpPr>
        <p:spPr bwMode="auto">
          <a:xfrm>
            <a:off x="7396163" y="3933825"/>
            <a:ext cx="20637" cy="39688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4 w 15"/>
              <a:gd name="T5" fmla="*/ 2 h 25"/>
              <a:gd name="T6" fmla="*/ 3 w 15"/>
              <a:gd name="T7" fmla="*/ 4 h 25"/>
              <a:gd name="T8" fmla="*/ 1 w 15"/>
              <a:gd name="T9" fmla="*/ 5 h 25"/>
              <a:gd name="T10" fmla="*/ 1 w 15"/>
              <a:gd name="T11" fmla="*/ 8 h 25"/>
              <a:gd name="T12" fmla="*/ 0 w 15"/>
              <a:gd name="T13" fmla="*/ 9 h 25"/>
              <a:gd name="T14" fmla="*/ 0 w 15"/>
              <a:gd name="T15" fmla="*/ 11 h 25"/>
              <a:gd name="T16" fmla="*/ 0 w 15"/>
              <a:gd name="T17" fmla="*/ 12 h 25"/>
              <a:gd name="T18" fmla="*/ 0 w 15"/>
              <a:gd name="T19" fmla="*/ 14 h 25"/>
              <a:gd name="T20" fmla="*/ 0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3 w 15"/>
              <a:gd name="T27" fmla="*/ 20 h 25"/>
              <a:gd name="T28" fmla="*/ 4 w 15"/>
              <a:gd name="T29" fmla="*/ 21 h 25"/>
              <a:gd name="T30" fmla="*/ 8 w 15"/>
              <a:gd name="T31" fmla="*/ 22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1"/>
                </a:lnTo>
                <a:lnTo>
                  <a:pt x="8" y="22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28" name="Freeform 972"/>
          <p:cNvSpPr>
            <a:spLocks/>
          </p:cNvSpPr>
          <p:nvPr/>
        </p:nvSpPr>
        <p:spPr bwMode="auto">
          <a:xfrm>
            <a:off x="7396163" y="3933825"/>
            <a:ext cx="20637" cy="39688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4 w 15"/>
              <a:gd name="T5" fmla="*/ 2 h 25"/>
              <a:gd name="T6" fmla="*/ 3 w 15"/>
              <a:gd name="T7" fmla="*/ 4 h 25"/>
              <a:gd name="T8" fmla="*/ 1 w 15"/>
              <a:gd name="T9" fmla="*/ 5 h 25"/>
              <a:gd name="T10" fmla="*/ 1 w 15"/>
              <a:gd name="T11" fmla="*/ 8 h 25"/>
              <a:gd name="T12" fmla="*/ 0 w 15"/>
              <a:gd name="T13" fmla="*/ 9 h 25"/>
              <a:gd name="T14" fmla="*/ 0 w 15"/>
              <a:gd name="T15" fmla="*/ 11 h 25"/>
              <a:gd name="T16" fmla="*/ 0 w 15"/>
              <a:gd name="T17" fmla="*/ 12 h 25"/>
              <a:gd name="T18" fmla="*/ 0 w 15"/>
              <a:gd name="T19" fmla="*/ 14 h 25"/>
              <a:gd name="T20" fmla="*/ 0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3 w 15"/>
              <a:gd name="T27" fmla="*/ 20 h 25"/>
              <a:gd name="T28" fmla="*/ 4 w 15"/>
              <a:gd name="T29" fmla="*/ 21 h 25"/>
              <a:gd name="T30" fmla="*/ 8 w 15"/>
              <a:gd name="T31" fmla="*/ 22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1"/>
                </a:lnTo>
                <a:lnTo>
                  <a:pt x="8" y="22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29" name="Freeform 973"/>
          <p:cNvSpPr>
            <a:spLocks/>
          </p:cNvSpPr>
          <p:nvPr/>
        </p:nvSpPr>
        <p:spPr bwMode="auto">
          <a:xfrm>
            <a:off x="7396163" y="3933825"/>
            <a:ext cx="20637" cy="39688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4 w 15"/>
              <a:gd name="T5" fmla="*/ 2 h 25"/>
              <a:gd name="T6" fmla="*/ 3 w 15"/>
              <a:gd name="T7" fmla="*/ 4 h 25"/>
              <a:gd name="T8" fmla="*/ 1 w 15"/>
              <a:gd name="T9" fmla="*/ 5 h 25"/>
              <a:gd name="T10" fmla="*/ 1 w 15"/>
              <a:gd name="T11" fmla="*/ 8 h 25"/>
              <a:gd name="T12" fmla="*/ 0 w 15"/>
              <a:gd name="T13" fmla="*/ 9 h 25"/>
              <a:gd name="T14" fmla="*/ 0 w 15"/>
              <a:gd name="T15" fmla="*/ 11 h 25"/>
              <a:gd name="T16" fmla="*/ 0 w 15"/>
              <a:gd name="T17" fmla="*/ 12 h 25"/>
              <a:gd name="T18" fmla="*/ 0 w 15"/>
              <a:gd name="T19" fmla="*/ 14 h 25"/>
              <a:gd name="T20" fmla="*/ 0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3 w 15"/>
              <a:gd name="T27" fmla="*/ 20 h 25"/>
              <a:gd name="T28" fmla="*/ 4 w 15"/>
              <a:gd name="T29" fmla="*/ 21 h 25"/>
              <a:gd name="T30" fmla="*/ 8 w 15"/>
              <a:gd name="T31" fmla="*/ 22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1"/>
                </a:lnTo>
                <a:lnTo>
                  <a:pt x="8" y="22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30" name="Freeform 974"/>
          <p:cNvSpPr>
            <a:spLocks/>
          </p:cNvSpPr>
          <p:nvPr/>
        </p:nvSpPr>
        <p:spPr bwMode="auto">
          <a:xfrm>
            <a:off x="7396163" y="3933825"/>
            <a:ext cx="52387" cy="39688"/>
          </a:xfrm>
          <a:custGeom>
            <a:avLst/>
            <a:gdLst>
              <a:gd name="T0" fmla="*/ 14 w 39"/>
              <a:gd name="T1" fmla="*/ 0 h 25"/>
              <a:gd name="T2" fmla="*/ 8 w 39"/>
              <a:gd name="T3" fmla="*/ 1 h 25"/>
              <a:gd name="T4" fmla="*/ 4 w 39"/>
              <a:gd name="T5" fmla="*/ 2 h 25"/>
              <a:gd name="T6" fmla="*/ 3 w 39"/>
              <a:gd name="T7" fmla="*/ 4 h 25"/>
              <a:gd name="T8" fmla="*/ 1 w 39"/>
              <a:gd name="T9" fmla="*/ 5 h 25"/>
              <a:gd name="T10" fmla="*/ 1 w 39"/>
              <a:gd name="T11" fmla="*/ 8 h 25"/>
              <a:gd name="T12" fmla="*/ 0 w 39"/>
              <a:gd name="T13" fmla="*/ 9 h 25"/>
              <a:gd name="T14" fmla="*/ 0 w 39"/>
              <a:gd name="T15" fmla="*/ 11 h 25"/>
              <a:gd name="T16" fmla="*/ 0 w 39"/>
              <a:gd name="T17" fmla="*/ 12 h 25"/>
              <a:gd name="T18" fmla="*/ 0 w 39"/>
              <a:gd name="T19" fmla="*/ 14 h 25"/>
              <a:gd name="T20" fmla="*/ 0 w 39"/>
              <a:gd name="T21" fmla="*/ 15 h 25"/>
              <a:gd name="T22" fmla="*/ 1 w 39"/>
              <a:gd name="T23" fmla="*/ 16 h 25"/>
              <a:gd name="T24" fmla="*/ 1 w 39"/>
              <a:gd name="T25" fmla="*/ 19 h 25"/>
              <a:gd name="T26" fmla="*/ 3 w 39"/>
              <a:gd name="T27" fmla="*/ 20 h 25"/>
              <a:gd name="T28" fmla="*/ 4 w 39"/>
              <a:gd name="T29" fmla="*/ 21 h 25"/>
              <a:gd name="T30" fmla="*/ 8 w 39"/>
              <a:gd name="T31" fmla="*/ 22 h 25"/>
              <a:gd name="T32" fmla="*/ 14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4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1"/>
                </a:lnTo>
                <a:lnTo>
                  <a:pt x="8" y="22"/>
                </a:lnTo>
                <a:lnTo>
                  <a:pt x="14" y="24"/>
                </a:lnTo>
                <a:lnTo>
                  <a:pt x="38" y="24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31" name="Freeform 975"/>
          <p:cNvSpPr>
            <a:spLocks/>
          </p:cNvSpPr>
          <p:nvPr/>
        </p:nvSpPr>
        <p:spPr bwMode="auto">
          <a:xfrm>
            <a:off x="7427913" y="3933825"/>
            <a:ext cx="20637" cy="39688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4 w 16"/>
              <a:gd name="T5" fmla="*/ 2 h 25"/>
              <a:gd name="T6" fmla="*/ 3 w 16"/>
              <a:gd name="T7" fmla="*/ 4 h 25"/>
              <a:gd name="T8" fmla="*/ 1 w 16"/>
              <a:gd name="T9" fmla="*/ 5 h 25"/>
              <a:gd name="T10" fmla="*/ 1 w 16"/>
              <a:gd name="T11" fmla="*/ 8 h 25"/>
              <a:gd name="T12" fmla="*/ 0 w 16"/>
              <a:gd name="T13" fmla="*/ 9 h 25"/>
              <a:gd name="T14" fmla="*/ 0 w 16"/>
              <a:gd name="T15" fmla="*/ 11 h 25"/>
              <a:gd name="T16" fmla="*/ 0 w 16"/>
              <a:gd name="T17" fmla="*/ 12 h 25"/>
              <a:gd name="T18" fmla="*/ 0 w 16"/>
              <a:gd name="T19" fmla="*/ 14 h 25"/>
              <a:gd name="T20" fmla="*/ 0 w 16"/>
              <a:gd name="T21" fmla="*/ 15 h 25"/>
              <a:gd name="T22" fmla="*/ 1 w 16"/>
              <a:gd name="T23" fmla="*/ 16 h 25"/>
              <a:gd name="T24" fmla="*/ 1 w 16"/>
              <a:gd name="T25" fmla="*/ 19 h 25"/>
              <a:gd name="T26" fmla="*/ 3 w 16"/>
              <a:gd name="T27" fmla="*/ 20 h 25"/>
              <a:gd name="T28" fmla="*/ 4 w 16"/>
              <a:gd name="T29" fmla="*/ 21 h 25"/>
              <a:gd name="T30" fmla="*/ 8 w 16"/>
              <a:gd name="T31" fmla="*/ 22 h 25"/>
              <a:gd name="T32" fmla="*/ 15 w 16"/>
              <a:gd name="T33" fmla="*/ 24 h 25"/>
              <a:gd name="T34" fmla="*/ 15 w 16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1"/>
                </a:lnTo>
                <a:lnTo>
                  <a:pt x="8" y="22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32" name="Freeform 976"/>
          <p:cNvSpPr>
            <a:spLocks/>
          </p:cNvSpPr>
          <p:nvPr/>
        </p:nvSpPr>
        <p:spPr bwMode="auto">
          <a:xfrm>
            <a:off x="7427913" y="3933825"/>
            <a:ext cx="20637" cy="39688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4 w 16"/>
              <a:gd name="T5" fmla="*/ 2 h 25"/>
              <a:gd name="T6" fmla="*/ 3 w 16"/>
              <a:gd name="T7" fmla="*/ 4 h 25"/>
              <a:gd name="T8" fmla="*/ 1 w 16"/>
              <a:gd name="T9" fmla="*/ 5 h 25"/>
              <a:gd name="T10" fmla="*/ 1 w 16"/>
              <a:gd name="T11" fmla="*/ 8 h 25"/>
              <a:gd name="T12" fmla="*/ 0 w 16"/>
              <a:gd name="T13" fmla="*/ 9 h 25"/>
              <a:gd name="T14" fmla="*/ 0 w 16"/>
              <a:gd name="T15" fmla="*/ 11 h 25"/>
              <a:gd name="T16" fmla="*/ 0 w 16"/>
              <a:gd name="T17" fmla="*/ 12 h 25"/>
              <a:gd name="T18" fmla="*/ 0 w 16"/>
              <a:gd name="T19" fmla="*/ 14 h 25"/>
              <a:gd name="T20" fmla="*/ 0 w 16"/>
              <a:gd name="T21" fmla="*/ 15 h 25"/>
              <a:gd name="T22" fmla="*/ 1 w 16"/>
              <a:gd name="T23" fmla="*/ 16 h 25"/>
              <a:gd name="T24" fmla="*/ 1 w 16"/>
              <a:gd name="T25" fmla="*/ 19 h 25"/>
              <a:gd name="T26" fmla="*/ 3 w 16"/>
              <a:gd name="T27" fmla="*/ 20 h 25"/>
              <a:gd name="T28" fmla="*/ 4 w 16"/>
              <a:gd name="T29" fmla="*/ 21 h 25"/>
              <a:gd name="T30" fmla="*/ 8 w 16"/>
              <a:gd name="T31" fmla="*/ 22 h 25"/>
              <a:gd name="T32" fmla="*/ 15 w 16"/>
              <a:gd name="T33" fmla="*/ 24 h 25"/>
              <a:gd name="T34" fmla="*/ 15 w 16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1"/>
                </a:lnTo>
                <a:lnTo>
                  <a:pt x="8" y="22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33" name="Freeform 977"/>
          <p:cNvSpPr>
            <a:spLocks/>
          </p:cNvSpPr>
          <p:nvPr/>
        </p:nvSpPr>
        <p:spPr bwMode="auto">
          <a:xfrm>
            <a:off x="7427913" y="3933825"/>
            <a:ext cx="20637" cy="39688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4 w 16"/>
              <a:gd name="T5" fmla="*/ 2 h 25"/>
              <a:gd name="T6" fmla="*/ 3 w 16"/>
              <a:gd name="T7" fmla="*/ 4 h 25"/>
              <a:gd name="T8" fmla="*/ 1 w 16"/>
              <a:gd name="T9" fmla="*/ 5 h 25"/>
              <a:gd name="T10" fmla="*/ 1 w 16"/>
              <a:gd name="T11" fmla="*/ 8 h 25"/>
              <a:gd name="T12" fmla="*/ 0 w 16"/>
              <a:gd name="T13" fmla="*/ 9 h 25"/>
              <a:gd name="T14" fmla="*/ 0 w 16"/>
              <a:gd name="T15" fmla="*/ 11 h 25"/>
              <a:gd name="T16" fmla="*/ 0 w 16"/>
              <a:gd name="T17" fmla="*/ 12 h 25"/>
              <a:gd name="T18" fmla="*/ 0 w 16"/>
              <a:gd name="T19" fmla="*/ 14 h 25"/>
              <a:gd name="T20" fmla="*/ 0 w 16"/>
              <a:gd name="T21" fmla="*/ 15 h 25"/>
              <a:gd name="T22" fmla="*/ 1 w 16"/>
              <a:gd name="T23" fmla="*/ 16 h 25"/>
              <a:gd name="T24" fmla="*/ 1 w 16"/>
              <a:gd name="T25" fmla="*/ 19 h 25"/>
              <a:gd name="T26" fmla="*/ 3 w 16"/>
              <a:gd name="T27" fmla="*/ 20 h 25"/>
              <a:gd name="T28" fmla="*/ 4 w 16"/>
              <a:gd name="T29" fmla="*/ 21 h 25"/>
              <a:gd name="T30" fmla="*/ 8 w 16"/>
              <a:gd name="T31" fmla="*/ 22 h 25"/>
              <a:gd name="T32" fmla="*/ 15 w 16"/>
              <a:gd name="T33" fmla="*/ 24 h 25"/>
              <a:gd name="T34" fmla="*/ 15 w 16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1"/>
                </a:lnTo>
                <a:lnTo>
                  <a:pt x="8" y="22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34" name="Freeform 978"/>
          <p:cNvSpPr>
            <a:spLocks/>
          </p:cNvSpPr>
          <p:nvPr/>
        </p:nvSpPr>
        <p:spPr bwMode="auto">
          <a:xfrm>
            <a:off x="7427913" y="3933825"/>
            <a:ext cx="52387" cy="39688"/>
          </a:xfrm>
          <a:custGeom>
            <a:avLst/>
            <a:gdLst>
              <a:gd name="T0" fmla="*/ 14 w 39"/>
              <a:gd name="T1" fmla="*/ 0 h 25"/>
              <a:gd name="T2" fmla="*/ 8 w 39"/>
              <a:gd name="T3" fmla="*/ 1 h 25"/>
              <a:gd name="T4" fmla="*/ 4 w 39"/>
              <a:gd name="T5" fmla="*/ 2 h 25"/>
              <a:gd name="T6" fmla="*/ 3 w 39"/>
              <a:gd name="T7" fmla="*/ 4 h 25"/>
              <a:gd name="T8" fmla="*/ 1 w 39"/>
              <a:gd name="T9" fmla="*/ 5 h 25"/>
              <a:gd name="T10" fmla="*/ 1 w 39"/>
              <a:gd name="T11" fmla="*/ 8 h 25"/>
              <a:gd name="T12" fmla="*/ 0 w 39"/>
              <a:gd name="T13" fmla="*/ 9 h 25"/>
              <a:gd name="T14" fmla="*/ 0 w 39"/>
              <a:gd name="T15" fmla="*/ 11 h 25"/>
              <a:gd name="T16" fmla="*/ 0 w 39"/>
              <a:gd name="T17" fmla="*/ 12 h 25"/>
              <a:gd name="T18" fmla="*/ 0 w 39"/>
              <a:gd name="T19" fmla="*/ 14 h 25"/>
              <a:gd name="T20" fmla="*/ 0 w 39"/>
              <a:gd name="T21" fmla="*/ 15 h 25"/>
              <a:gd name="T22" fmla="*/ 1 w 39"/>
              <a:gd name="T23" fmla="*/ 16 h 25"/>
              <a:gd name="T24" fmla="*/ 1 w 39"/>
              <a:gd name="T25" fmla="*/ 19 h 25"/>
              <a:gd name="T26" fmla="*/ 3 w 39"/>
              <a:gd name="T27" fmla="*/ 20 h 25"/>
              <a:gd name="T28" fmla="*/ 4 w 39"/>
              <a:gd name="T29" fmla="*/ 21 h 25"/>
              <a:gd name="T30" fmla="*/ 8 w 39"/>
              <a:gd name="T31" fmla="*/ 22 h 25"/>
              <a:gd name="T32" fmla="*/ 14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4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2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4" y="21"/>
                </a:lnTo>
                <a:lnTo>
                  <a:pt x="8" y="22"/>
                </a:lnTo>
                <a:lnTo>
                  <a:pt x="14" y="24"/>
                </a:lnTo>
                <a:lnTo>
                  <a:pt x="38" y="24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35" name="Freeform 979"/>
          <p:cNvSpPr>
            <a:spLocks/>
          </p:cNvSpPr>
          <p:nvPr/>
        </p:nvSpPr>
        <p:spPr bwMode="auto">
          <a:xfrm>
            <a:off x="7459663" y="3933825"/>
            <a:ext cx="39687" cy="42863"/>
          </a:xfrm>
          <a:custGeom>
            <a:avLst/>
            <a:gdLst>
              <a:gd name="T0" fmla="*/ 28 w 29"/>
              <a:gd name="T1" fmla="*/ 12 h 28"/>
              <a:gd name="T2" fmla="*/ 28 w 29"/>
              <a:gd name="T3" fmla="*/ 6 h 28"/>
              <a:gd name="T4" fmla="*/ 25 w 29"/>
              <a:gd name="T5" fmla="*/ 5 h 28"/>
              <a:gd name="T6" fmla="*/ 24 w 29"/>
              <a:gd name="T7" fmla="*/ 2 h 28"/>
              <a:gd name="T8" fmla="*/ 21 w 29"/>
              <a:gd name="T9" fmla="*/ 1 h 28"/>
              <a:gd name="T10" fmla="*/ 20 w 29"/>
              <a:gd name="T11" fmla="*/ 1 h 28"/>
              <a:gd name="T12" fmla="*/ 19 w 29"/>
              <a:gd name="T13" fmla="*/ 0 h 28"/>
              <a:gd name="T14" fmla="*/ 16 w 29"/>
              <a:gd name="T15" fmla="*/ 0 h 28"/>
              <a:gd name="T16" fmla="*/ 15 w 29"/>
              <a:gd name="T17" fmla="*/ 0 h 28"/>
              <a:gd name="T18" fmla="*/ 12 w 29"/>
              <a:gd name="T19" fmla="*/ 0 h 28"/>
              <a:gd name="T20" fmla="*/ 9 w 29"/>
              <a:gd name="T21" fmla="*/ 1 h 28"/>
              <a:gd name="T22" fmla="*/ 8 w 29"/>
              <a:gd name="T23" fmla="*/ 1 h 28"/>
              <a:gd name="T24" fmla="*/ 5 w 29"/>
              <a:gd name="T25" fmla="*/ 2 h 28"/>
              <a:gd name="T26" fmla="*/ 4 w 29"/>
              <a:gd name="T27" fmla="*/ 5 h 28"/>
              <a:gd name="T28" fmla="*/ 1 w 29"/>
              <a:gd name="T29" fmla="*/ 6 h 28"/>
              <a:gd name="T30" fmla="*/ 0 w 29"/>
              <a:gd name="T31" fmla="*/ 12 h 28"/>
              <a:gd name="T32" fmla="*/ 0 w 29"/>
              <a:gd name="T33" fmla="*/ 27 h 28"/>
              <a:gd name="T34" fmla="*/ 28 w 29"/>
              <a:gd name="T35" fmla="*/ 27 h 28"/>
              <a:gd name="T36" fmla="*/ 28 w 29"/>
              <a:gd name="T37" fmla="*/ 12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" h="28">
                <a:moveTo>
                  <a:pt x="28" y="12"/>
                </a:moveTo>
                <a:lnTo>
                  <a:pt x="28" y="6"/>
                </a:lnTo>
                <a:lnTo>
                  <a:pt x="25" y="5"/>
                </a:lnTo>
                <a:lnTo>
                  <a:pt x="24" y="2"/>
                </a:lnTo>
                <a:lnTo>
                  <a:pt x="21" y="1"/>
                </a:lnTo>
                <a:lnTo>
                  <a:pt x="20" y="1"/>
                </a:ln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9" y="1"/>
                </a:lnTo>
                <a:lnTo>
                  <a:pt x="8" y="1"/>
                </a:lnTo>
                <a:lnTo>
                  <a:pt x="5" y="2"/>
                </a:lnTo>
                <a:lnTo>
                  <a:pt x="4" y="5"/>
                </a:lnTo>
                <a:lnTo>
                  <a:pt x="1" y="6"/>
                </a:lnTo>
                <a:lnTo>
                  <a:pt x="0" y="12"/>
                </a:lnTo>
                <a:lnTo>
                  <a:pt x="0" y="27"/>
                </a:lnTo>
                <a:lnTo>
                  <a:pt x="28" y="27"/>
                </a:lnTo>
                <a:lnTo>
                  <a:pt x="28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36" name="Freeform 980"/>
          <p:cNvSpPr>
            <a:spLocks/>
          </p:cNvSpPr>
          <p:nvPr/>
        </p:nvSpPr>
        <p:spPr bwMode="auto">
          <a:xfrm>
            <a:off x="7459663" y="3954463"/>
            <a:ext cx="20637" cy="42862"/>
          </a:xfrm>
          <a:custGeom>
            <a:avLst/>
            <a:gdLst>
              <a:gd name="T0" fmla="*/ 15 w 16"/>
              <a:gd name="T1" fmla="*/ 0 h 28"/>
              <a:gd name="T2" fmla="*/ 8 w 16"/>
              <a:gd name="T3" fmla="*/ 1 h 28"/>
              <a:gd name="T4" fmla="*/ 4 w 16"/>
              <a:gd name="T5" fmla="*/ 2 h 28"/>
              <a:gd name="T6" fmla="*/ 3 w 16"/>
              <a:gd name="T7" fmla="*/ 5 h 28"/>
              <a:gd name="T8" fmla="*/ 1 w 16"/>
              <a:gd name="T9" fmla="*/ 6 h 28"/>
              <a:gd name="T10" fmla="*/ 1 w 16"/>
              <a:gd name="T11" fmla="*/ 9 h 28"/>
              <a:gd name="T12" fmla="*/ 0 w 16"/>
              <a:gd name="T13" fmla="*/ 10 h 28"/>
              <a:gd name="T14" fmla="*/ 0 w 16"/>
              <a:gd name="T15" fmla="*/ 12 h 28"/>
              <a:gd name="T16" fmla="*/ 0 w 16"/>
              <a:gd name="T17" fmla="*/ 14 h 28"/>
              <a:gd name="T18" fmla="*/ 0 w 16"/>
              <a:gd name="T19" fmla="*/ 16 h 28"/>
              <a:gd name="T20" fmla="*/ 0 w 16"/>
              <a:gd name="T21" fmla="*/ 17 h 28"/>
              <a:gd name="T22" fmla="*/ 1 w 16"/>
              <a:gd name="T23" fmla="*/ 18 h 28"/>
              <a:gd name="T24" fmla="*/ 1 w 16"/>
              <a:gd name="T25" fmla="*/ 20 h 28"/>
              <a:gd name="T26" fmla="*/ 3 w 16"/>
              <a:gd name="T27" fmla="*/ 22 h 28"/>
              <a:gd name="T28" fmla="*/ 4 w 16"/>
              <a:gd name="T29" fmla="*/ 23 h 28"/>
              <a:gd name="T30" fmla="*/ 8 w 16"/>
              <a:gd name="T31" fmla="*/ 25 h 28"/>
              <a:gd name="T32" fmla="*/ 15 w 16"/>
              <a:gd name="T33" fmla="*/ 27 h 28"/>
              <a:gd name="T34" fmla="*/ 15 w 16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8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1" y="20"/>
                </a:lnTo>
                <a:lnTo>
                  <a:pt x="3" y="22"/>
                </a:lnTo>
                <a:lnTo>
                  <a:pt x="4" y="23"/>
                </a:lnTo>
                <a:lnTo>
                  <a:pt x="8" y="25"/>
                </a:lnTo>
                <a:lnTo>
                  <a:pt x="15" y="27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37" name="Freeform 981"/>
          <p:cNvSpPr>
            <a:spLocks/>
          </p:cNvSpPr>
          <p:nvPr/>
        </p:nvSpPr>
        <p:spPr bwMode="auto">
          <a:xfrm>
            <a:off x="7459663" y="3954463"/>
            <a:ext cx="20637" cy="42862"/>
          </a:xfrm>
          <a:custGeom>
            <a:avLst/>
            <a:gdLst>
              <a:gd name="T0" fmla="*/ 15 w 16"/>
              <a:gd name="T1" fmla="*/ 0 h 28"/>
              <a:gd name="T2" fmla="*/ 8 w 16"/>
              <a:gd name="T3" fmla="*/ 1 h 28"/>
              <a:gd name="T4" fmla="*/ 4 w 16"/>
              <a:gd name="T5" fmla="*/ 2 h 28"/>
              <a:gd name="T6" fmla="*/ 3 w 16"/>
              <a:gd name="T7" fmla="*/ 5 h 28"/>
              <a:gd name="T8" fmla="*/ 1 w 16"/>
              <a:gd name="T9" fmla="*/ 6 h 28"/>
              <a:gd name="T10" fmla="*/ 1 w 16"/>
              <a:gd name="T11" fmla="*/ 9 h 28"/>
              <a:gd name="T12" fmla="*/ 0 w 16"/>
              <a:gd name="T13" fmla="*/ 10 h 28"/>
              <a:gd name="T14" fmla="*/ 0 w 16"/>
              <a:gd name="T15" fmla="*/ 12 h 28"/>
              <a:gd name="T16" fmla="*/ 0 w 16"/>
              <a:gd name="T17" fmla="*/ 14 h 28"/>
              <a:gd name="T18" fmla="*/ 0 w 16"/>
              <a:gd name="T19" fmla="*/ 16 h 28"/>
              <a:gd name="T20" fmla="*/ 0 w 16"/>
              <a:gd name="T21" fmla="*/ 17 h 28"/>
              <a:gd name="T22" fmla="*/ 1 w 16"/>
              <a:gd name="T23" fmla="*/ 18 h 28"/>
              <a:gd name="T24" fmla="*/ 1 w 16"/>
              <a:gd name="T25" fmla="*/ 20 h 28"/>
              <a:gd name="T26" fmla="*/ 3 w 16"/>
              <a:gd name="T27" fmla="*/ 22 h 28"/>
              <a:gd name="T28" fmla="*/ 4 w 16"/>
              <a:gd name="T29" fmla="*/ 23 h 28"/>
              <a:gd name="T30" fmla="*/ 8 w 16"/>
              <a:gd name="T31" fmla="*/ 25 h 28"/>
              <a:gd name="T32" fmla="*/ 15 w 16"/>
              <a:gd name="T33" fmla="*/ 27 h 28"/>
              <a:gd name="T34" fmla="*/ 15 w 16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8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1" y="20"/>
                </a:lnTo>
                <a:lnTo>
                  <a:pt x="3" y="22"/>
                </a:lnTo>
                <a:lnTo>
                  <a:pt x="4" y="23"/>
                </a:lnTo>
                <a:lnTo>
                  <a:pt x="8" y="25"/>
                </a:lnTo>
                <a:lnTo>
                  <a:pt x="15" y="27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38" name="Freeform 982"/>
          <p:cNvSpPr>
            <a:spLocks/>
          </p:cNvSpPr>
          <p:nvPr/>
        </p:nvSpPr>
        <p:spPr bwMode="auto">
          <a:xfrm>
            <a:off x="7459663" y="3954463"/>
            <a:ext cx="20637" cy="42862"/>
          </a:xfrm>
          <a:custGeom>
            <a:avLst/>
            <a:gdLst>
              <a:gd name="T0" fmla="*/ 15 w 16"/>
              <a:gd name="T1" fmla="*/ 0 h 28"/>
              <a:gd name="T2" fmla="*/ 8 w 16"/>
              <a:gd name="T3" fmla="*/ 1 h 28"/>
              <a:gd name="T4" fmla="*/ 4 w 16"/>
              <a:gd name="T5" fmla="*/ 2 h 28"/>
              <a:gd name="T6" fmla="*/ 3 w 16"/>
              <a:gd name="T7" fmla="*/ 5 h 28"/>
              <a:gd name="T8" fmla="*/ 1 w 16"/>
              <a:gd name="T9" fmla="*/ 6 h 28"/>
              <a:gd name="T10" fmla="*/ 1 w 16"/>
              <a:gd name="T11" fmla="*/ 9 h 28"/>
              <a:gd name="T12" fmla="*/ 0 w 16"/>
              <a:gd name="T13" fmla="*/ 10 h 28"/>
              <a:gd name="T14" fmla="*/ 0 w 16"/>
              <a:gd name="T15" fmla="*/ 12 h 28"/>
              <a:gd name="T16" fmla="*/ 0 w 16"/>
              <a:gd name="T17" fmla="*/ 14 h 28"/>
              <a:gd name="T18" fmla="*/ 0 w 16"/>
              <a:gd name="T19" fmla="*/ 16 h 28"/>
              <a:gd name="T20" fmla="*/ 0 w 16"/>
              <a:gd name="T21" fmla="*/ 17 h 28"/>
              <a:gd name="T22" fmla="*/ 1 w 16"/>
              <a:gd name="T23" fmla="*/ 18 h 28"/>
              <a:gd name="T24" fmla="*/ 1 w 16"/>
              <a:gd name="T25" fmla="*/ 20 h 28"/>
              <a:gd name="T26" fmla="*/ 3 w 16"/>
              <a:gd name="T27" fmla="*/ 22 h 28"/>
              <a:gd name="T28" fmla="*/ 4 w 16"/>
              <a:gd name="T29" fmla="*/ 23 h 28"/>
              <a:gd name="T30" fmla="*/ 8 w 16"/>
              <a:gd name="T31" fmla="*/ 25 h 28"/>
              <a:gd name="T32" fmla="*/ 15 w 16"/>
              <a:gd name="T33" fmla="*/ 27 h 28"/>
              <a:gd name="T34" fmla="*/ 15 w 16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8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1" y="20"/>
                </a:lnTo>
                <a:lnTo>
                  <a:pt x="3" y="22"/>
                </a:lnTo>
                <a:lnTo>
                  <a:pt x="4" y="23"/>
                </a:lnTo>
                <a:lnTo>
                  <a:pt x="8" y="25"/>
                </a:lnTo>
                <a:lnTo>
                  <a:pt x="15" y="27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39" name="Freeform 983"/>
          <p:cNvSpPr>
            <a:spLocks/>
          </p:cNvSpPr>
          <p:nvPr/>
        </p:nvSpPr>
        <p:spPr bwMode="auto">
          <a:xfrm>
            <a:off x="7459663" y="3954463"/>
            <a:ext cx="20637" cy="42862"/>
          </a:xfrm>
          <a:custGeom>
            <a:avLst/>
            <a:gdLst>
              <a:gd name="T0" fmla="*/ 15 w 16"/>
              <a:gd name="T1" fmla="*/ 0 h 28"/>
              <a:gd name="T2" fmla="*/ 8 w 16"/>
              <a:gd name="T3" fmla="*/ 1 h 28"/>
              <a:gd name="T4" fmla="*/ 4 w 16"/>
              <a:gd name="T5" fmla="*/ 2 h 28"/>
              <a:gd name="T6" fmla="*/ 3 w 16"/>
              <a:gd name="T7" fmla="*/ 5 h 28"/>
              <a:gd name="T8" fmla="*/ 1 w 16"/>
              <a:gd name="T9" fmla="*/ 6 h 28"/>
              <a:gd name="T10" fmla="*/ 1 w 16"/>
              <a:gd name="T11" fmla="*/ 9 h 28"/>
              <a:gd name="T12" fmla="*/ 0 w 16"/>
              <a:gd name="T13" fmla="*/ 10 h 28"/>
              <a:gd name="T14" fmla="*/ 0 w 16"/>
              <a:gd name="T15" fmla="*/ 12 h 28"/>
              <a:gd name="T16" fmla="*/ 0 w 16"/>
              <a:gd name="T17" fmla="*/ 14 h 28"/>
              <a:gd name="T18" fmla="*/ 0 w 16"/>
              <a:gd name="T19" fmla="*/ 16 h 28"/>
              <a:gd name="T20" fmla="*/ 0 w 16"/>
              <a:gd name="T21" fmla="*/ 17 h 28"/>
              <a:gd name="T22" fmla="*/ 1 w 16"/>
              <a:gd name="T23" fmla="*/ 18 h 28"/>
              <a:gd name="T24" fmla="*/ 1 w 16"/>
              <a:gd name="T25" fmla="*/ 20 h 28"/>
              <a:gd name="T26" fmla="*/ 3 w 16"/>
              <a:gd name="T27" fmla="*/ 22 h 28"/>
              <a:gd name="T28" fmla="*/ 4 w 16"/>
              <a:gd name="T29" fmla="*/ 23 h 28"/>
              <a:gd name="T30" fmla="*/ 8 w 16"/>
              <a:gd name="T31" fmla="*/ 25 h 28"/>
              <a:gd name="T32" fmla="*/ 15 w 16"/>
              <a:gd name="T33" fmla="*/ 27 h 28"/>
              <a:gd name="T34" fmla="*/ 15 w 16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8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1" y="20"/>
                </a:lnTo>
                <a:lnTo>
                  <a:pt x="3" y="22"/>
                </a:lnTo>
                <a:lnTo>
                  <a:pt x="4" y="23"/>
                </a:lnTo>
                <a:lnTo>
                  <a:pt x="8" y="25"/>
                </a:lnTo>
                <a:lnTo>
                  <a:pt x="15" y="27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40" name="Freeform 984"/>
          <p:cNvSpPr>
            <a:spLocks/>
          </p:cNvSpPr>
          <p:nvPr/>
        </p:nvSpPr>
        <p:spPr bwMode="auto">
          <a:xfrm>
            <a:off x="7459663" y="3954463"/>
            <a:ext cx="20637" cy="42862"/>
          </a:xfrm>
          <a:custGeom>
            <a:avLst/>
            <a:gdLst>
              <a:gd name="T0" fmla="*/ 15 w 16"/>
              <a:gd name="T1" fmla="*/ 0 h 28"/>
              <a:gd name="T2" fmla="*/ 8 w 16"/>
              <a:gd name="T3" fmla="*/ 1 h 28"/>
              <a:gd name="T4" fmla="*/ 4 w 16"/>
              <a:gd name="T5" fmla="*/ 2 h 28"/>
              <a:gd name="T6" fmla="*/ 3 w 16"/>
              <a:gd name="T7" fmla="*/ 5 h 28"/>
              <a:gd name="T8" fmla="*/ 1 w 16"/>
              <a:gd name="T9" fmla="*/ 6 h 28"/>
              <a:gd name="T10" fmla="*/ 1 w 16"/>
              <a:gd name="T11" fmla="*/ 9 h 28"/>
              <a:gd name="T12" fmla="*/ 0 w 16"/>
              <a:gd name="T13" fmla="*/ 10 h 28"/>
              <a:gd name="T14" fmla="*/ 0 w 16"/>
              <a:gd name="T15" fmla="*/ 12 h 28"/>
              <a:gd name="T16" fmla="*/ 0 w 16"/>
              <a:gd name="T17" fmla="*/ 14 h 28"/>
              <a:gd name="T18" fmla="*/ 0 w 16"/>
              <a:gd name="T19" fmla="*/ 16 h 28"/>
              <a:gd name="T20" fmla="*/ 0 w 16"/>
              <a:gd name="T21" fmla="*/ 17 h 28"/>
              <a:gd name="T22" fmla="*/ 1 w 16"/>
              <a:gd name="T23" fmla="*/ 18 h 28"/>
              <a:gd name="T24" fmla="*/ 1 w 16"/>
              <a:gd name="T25" fmla="*/ 20 h 28"/>
              <a:gd name="T26" fmla="*/ 3 w 16"/>
              <a:gd name="T27" fmla="*/ 22 h 28"/>
              <a:gd name="T28" fmla="*/ 4 w 16"/>
              <a:gd name="T29" fmla="*/ 23 h 28"/>
              <a:gd name="T30" fmla="*/ 8 w 16"/>
              <a:gd name="T31" fmla="*/ 25 h 28"/>
              <a:gd name="T32" fmla="*/ 15 w 16"/>
              <a:gd name="T33" fmla="*/ 27 h 28"/>
              <a:gd name="T34" fmla="*/ 15 w 16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8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1" y="20"/>
                </a:lnTo>
                <a:lnTo>
                  <a:pt x="3" y="22"/>
                </a:lnTo>
                <a:lnTo>
                  <a:pt x="4" y="23"/>
                </a:lnTo>
                <a:lnTo>
                  <a:pt x="8" y="25"/>
                </a:lnTo>
                <a:lnTo>
                  <a:pt x="15" y="27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41" name="Freeform 985"/>
          <p:cNvSpPr>
            <a:spLocks/>
          </p:cNvSpPr>
          <p:nvPr/>
        </p:nvSpPr>
        <p:spPr bwMode="auto">
          <a:xfrm>
            <a:off x="7459663" y="3954463"/>
            <a:ext cx="20637" cy="42862"/>
          </a:xfrm>
          <a:custGeom>
            <a:avLst/>
            <a:gdLst>
              <a:gd name="T0" fmla="*/ 15 w 16"/>
              <a:gd name="T1" fmla="*/ 0 h 28"/>
              <a:gd name="T2" fmla="*/ 8 w 16"/>
              <a:gd name="T3" fmla="*/ 1 h 28"/>
              <a:gd name="T4" fmla="*/ 4 w 16"/>
              <a:gd name="T5" fmla="*/ 2 h 28"/>
              <a:gd name="T6" fmla="*/ 3 w 16"/>
              <a:gd name="T7" fmla="*/ 5 h 28"/>
              <a:gd name="T8" fmla="*/ 1 w 16"/>
              <a:gd name="T9" fmla="*/ 6 h 28"/>
              <a:gd name="T10" fmla="*/ 1 w 16"/>
              <a:gd name="T11" fmla="*/ 9 h 28"/>
              <a:gd name="T12" fmla="*/ 0 w 16"/>
              <a:gd name="T13" fmla="*/ 10 h 28"/>
              <a:gd name="T14" fmla="*/ 0 w 16"/>
              <a:gd name="T15" fmla="*/ 12 h 28"/>
              <a:gd name="T16" fmla="*/ 0 w 16"/>
              <a:gd name="T17" fmla="*/ 14 h 28"/>
              <a:gd name="T18" fmla="*/ 0 w 16"/>
              <a:gd name="T19" fmla="*/ 16 h 28"/>
              <a:gd name="T20" fmla="*/ 0 w 16"/>
              <a:gd name="T21" fmla="*/ 17 h 28"/>
              <a:gd name="T22" fmla="*/ 1 w 16"/>
              <a:gd name="T23" fmla="*/ 18 h 28"/>
              <a:gd name="T24" fmla="*/ 1 w 16"/>
              <a:gd name="T25" fmla="*/ 20 h 28"/>
              <a:gd name="T26" fmla="*/ 3 w 16"/>
              <a:gd name="T27" fmla="*/ 22 h 28"/>
              <a:gd name="T28" fmla="*/ 4 w 16"/>
              <a:gd name="T29" fmla="*/ 23 h 28"/>
              <a:gd name="T30" fmla="*/ 8 w 16"/>
              <a:gd name="T31" fmla="*/ 25 h 28"/>
              <a:gd name="T32" fmla="*/ 15 w 16"/>
              <a:gd name="T33" fmla="*/ 27 h 28"/>
              <a:gd name="T34" fmla="*/ 15 w 16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8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1" y="20"/>
                </a:lnTo>
                <a:lnTo>
                  <a:pt x="3" y="22"/>
                </a:lnTo>
                <a:lnTo>
                  <a:pt x="4" y="23"/>
                </a:lnTo>
                <a:lnTo>
                  <a:pt x="8" y="25"/>
                </a:lnTo>
                <a:lnTo>
                  <a:pt x="15" y="27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42" name="Freeform 986"/>
          <p:cNvSpPr>
            <a:spLocks/>
          </p:cNvSpPr>
          <p:nvPr/>
        </p:nvSpPr>
        <p:spPr bwMode="auto">
          <a:xfrm>
            <a:off x="7459663" y="3954463"/>
            <a:ext cx="20637" cy="42862"/>
          </a:xfrm>
          <a:custGeom>
            <a:avLst/>
            <a:gdLst>
              <a:gd name="T0" fmla="*/ 15 w 16"/>
              <a:gd name="T1" fmla="*/ 0 h 28"/>
              <a:gd name="T2" fmla="*/ 8 w 16"/>
              <a:gd name="T3" fmla="*/ 1 h 28"/>
              <a:gd name="T4" fmla="*/ 4 w 16"/>
              <a:gd name="T5" fmla="*/ 2 h 28"/>
              <a:gd name="T6" fmla="*/ 3 w 16"/>
              <a:gd name="T7" fmla="*/ 5 h 28"/>
              <a:gd name="T8" fmla="*/ 1 w 16"/>
              <a:gd name="T9" fmla="*/ 6 h 28"/>
              <a:gd name="T10" fmla="*/ 1 w 16"/>
              <a:gd name="T11" fmla="*/ 9 h 28"/>
              <a:gd name="T12" fmla="*/ 0 w 16"/>
              <a:gd name="T13" fmla="*/ 10 h 28"/>
              <a:gd name="T14" fmla="*/ 0 w 16"/>
              <a:gd name="T15" fmla="*/ 12 h 28"/>
              <a:gd name="T16" fmla="*/ 0 w 16"/>
              <a:gd name="T17" fmla="*/ 14 h 28"/>
              <a:gd name="T18" fmla="*/ 0 w 16"/>
              <a:gd name="T19" fmla="*/ 16 h 28"/>
              <a:gd name="T20" fmla="*/ 0 w 16"/>
              <a:gd name="T21" fmla="*/ 17 h 28"/>
              <a:gd name="T22" fmla="*/ 1 w 16"/>
              <a:gd name="T23" fmla="*/ 18 h 28"/>
              <a:gd name="T24" fmla="*/ 1 w 16"/>
              <a:gd name="T25" fmla="*/ 20 h 28"/>
              <a:gd name="T26" fmla="*/ 3 w 16"/>
              <a:gd name="T27" fmla="*/ 22 h 28"/>
              <a:gd name="T28" fmla="*/ 4 w 16"/>
              <a:gd name="T29" fmla="*/ 23 h 28"/>
              <a:gd name="T30" fmla="*/ 8 w 16"/>
              <a:gd name="T31" fmla="*/ 25 h 28"/>
              <a:gd name="T32" fmla="*/ 15 w 16"/>
              <a:gd name="T33" fmla="*/ 27 h 28"/>
              <a:gd name="T34" fmla="*/ 15 w 16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8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1" y="20"/>
                </a:lnTo>
                <a:lnTo>
                  <a:pt x="3" y="22"/>
                </a:lnTo>
                <a:lnTo>
                  <a:pt x="4" y="23"/>
                </a:lnTo>
                <a:lnTo>
                  <a:pt x="8" y="25"/>
                </a:lnTo>
                <a:lnTo>
                  <a:pt x="15" y="27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43" name="Freeform 987"/>
          <p:cNvSpPr>
            <a:spLocks/>
          </p:cNvSpPr>
          <p:nvPr/>
        </p:nvSpPr>
        <p:spPr bwMode="auto">
          <a:xfrm>
            <a:off x="7459663" y="3954463"/>
            <a:ext cx="20637" cy="42862"/>
          </a:xfrm>
          <a:custGeom>
            <a:avLst/>
            <a:gdLst>
              <a:gd name="T0" fmla="*/ 15 w 16"/>
              <a:gd name="T1" fmla="*/ 0 h 28"/>
              <a:gd name="T2" fmla="*/ 8 w 16"/>
              <a:gd name="T3" fmla="*/ 1 h 28"/>
              <a:gd name="T4" fmla="*/ 4 w 16"/>
              <a:gd name="T5" fmla="*/ 2 h 28"/>
              <a:gd name="T6" fmla="*/ 3 w 16"/>
              <a:gd name="T7" fmla="*/ 5 h 28"/>
              <a:gd name="T8" fmla="*/ 1 w 16"/>
              <a:gd name="T9" fmla="*/ 6 h 28"/>
              <a:gd name="T10" fmla="*/ 1 w 16"/>
              <a:gd name="T11" fmla="*/ 9 h 28"/>
              <a:gd name="T12" fmla="*/ 0 w 16"/>
              <a:gd name="T13" fmla="*/ 10 h 28"/>
              <a:gd name="T14" fmla="*/ 0 w 16"/>
              <a:gd name="T15" fmla="*/ 12 h 28"/>
              <a:gd name="T16" fmla="*/ 0 w 16"/>
              <a:gd name="T17" fmla="*/ 14 h 28"/>
              <a:gd name="T18" fmla="*/ 0 w 16"/>
              <a:gd name="T19" fmla="*/ 16 h 28"/>
              <a:gd name="T20" fmla="*/ 0 w 16"/>
              <a:gd name="T21" fmla="*/ 17 h 28"/>
              <a:gd name="T22" fmla="*/ 1 w 16"/>
              <a:gd name="T23" fmla="*/ 18 h 28"/>
              <a:gd name="T24" fmla="*/ 1 w 16"/>
              <a:gd name="T25" fmla="*/ 20 h 28"/>
              <a:gd name="T26" fmla="*/ 3 w 16"/>
              <a:gd name="T27" fmla="*/ 22 h 28"/>
              <a:gd name="T28" fmla="*/ 4 w 16"/>
              <a:gd name="T29" fmla="*/ 23 h 28"/>
              <a:gd name="T30" fmla="*/ 8 w 16"/>
              <a:gd name="T31" fmla="*/ 25 h 28"/>
              <a:gd name="T32" fmla="*/ 15 w 16"/>
              <a:gd name="T33" fmla="*/ 27 h 28"/>
              <a:gd name="T34" fmla="*/ 15 w 16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8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1" y="20"/>
                </a:lnTo>
                <a:lnTo>
                  <a:pt x="3" y="22"/>
                </a:lnTo>
                <a:lnTo>
                  <a:pt x="4" y="23"/>
                </a:lnTo>
                <a:lnTo>
                  <a:pt x="8" y="25"/>
                </a:lnTo>
                <a:lnTo>
                  <a:pt x="15" y="27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44" name="Freeform 988"/>
          <p:cNvSpPr>
            <a:spLocks/>
          </p:cNvSpPr>
          <p:nvPr/>
        </p:nvSpPr>
        <p:spPr bwMode="auto">
          <a:xfrm>
            <a:off x="7459663" y="3954463"/>
            <a:ext cx="52387" cy="42862"/>
          </a:xfrm>
          <a:custGeom>
            <a:avLst/>
            <a:gdLst>
              <a:gd name="T0" fmla="*/ 14 w 38"/>
              <a:gd name="T1" fmla="*/ 0 h 28"/>
              <a:gd name="T2" fmla="*/ 8 w 38"/>
              <a:gd name="T3" fmla="*/ 1 h 28"/>
              <a:gd name="T4" fmla="*/ 4 w 38"/>
              <a:gd name="T5" fmla="*/ 2 h 28"/>
              <a:gd name="T6" fmla="*/ 3 w 38"/>
              <a:gd name="T7" fmla="*/ 5 h 28"/>
              <a:gd name="T8" fmla="*/ 1 w 38"/>
              <a:gd name="T9" fmla="*/ 6 h 28"/>
              <a:gd name="T10" fmla="*/ 1 w 38"/>
              <a:gd name="T11" fmla="*/ 9 h 28"/>
              <a:gd name="T12" fmla="*/ 0 w 38"/>
              <a:gd name="T13" fmla="*/ 10 h 28"/>
              <a:gd name="T14" fmla="*/ 0 w 38"/>
              <a:gd name="T15" fmla="*/ 12 h 28"/>
              <a:gd name="T16" fmla="*/ 0 w 38"/>
              <a:gd name="T17" fmla="*/ 14 h 28"/>
              <a:gd name="T18" fmla="*/ 0 w 38"/>
              <a:gd name="T19" fmla="*/ 16 h 28"/>
              <a:gd name="T20" fmla="*/ 0 w 38"/>
              <a:gd name="T21" fmla="*/ 17 h 28"/>
              <a:gd name="T22" fmla="*/ 1 w 38"/>
              <a:gd name="T23" fmla="*/ 18 h 28"/>
              <a:gd name="T24" fmla="*/ 1 w 38"/>
              <a:gd name="T25" fmla="*/ 20 h 28"/>
              <a:gd name="T26" fmla="*/ 3 w 38"/>
              <a:gd name="T27" fmla="*/ 22 h 28"/>
              <a:gd name="T28" fmla="*/ 4 w 38"/>
              <a:gd name="T29" fmla="*/ 23 h 28"/>
              <a:gd name="T30" fmla="*/ 8 w 38"/>
              <a:gd name="T31" fmla="*/ 25 h 28"/>
              <a:gd name="T32" fmla="*/ 14 w 38"/>
              <a:gd name="T33" fmla="*/ 27 h 28"/>
              <a:gd name="T34" fmla="*/ 37 w 38"/>
              <a:gd name="T35" fmla="*/ 27 h 28"/>
              <a:gd name="T36" fmla="*/ 37 w 38"/>
              <a:gd name="T37" fmla="*/ 0 h 28"/>
              <a:gd name="T38" fmla="*/ 14 w 38"/>
              <a:gd name="T3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8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8"/>
                </a:lnTo>
                <a:lnTo>
                  <a:pt x="1" y="20"/>
                </a:lnTo>
                <a:lnTo>
                  <a:pt x="3" y="22"/>
                </a:lnTo>
                <a:lnTo>
                  <a:pt x="4" y="23"/>
                </a:lnTo>
                <a:lnTo>
                  <a:pt x="8" y="25"/>
                </a:lnTo>
                <a:lnTo>
                  <a:pt x="14" y="27"/>
                </a:lnTo>
                <a:lnTo>
                  <a:pt x="37" y="27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45" name="Freeform 989"/>
          <p:cNvSpPr>
            <a:spLocks/>
          </p:cNvSpPr>
          <p:nvPr/>
        </p:nvSpPr>
        <p:spPr bwMode="auto">
          <a:xfrm>
            <a:off x="7489825" y="3954463"/>
            <a:ext cx="22225" cy="42862"/>
          </a:xfrm>
          <a:custGeom>
            <a:avLst/>
            <a:gdLst>
              <a:gd name="T0" fmla="*/ 14 w 15"/>
              <a:gd name="T1" fmla="*/ 0 h 28"/>
              <a:gd name="T2" fmla="*/ 8 w 15"/>
              <a:gd name="T3" fmla="*/ 1 h 28"/>
              <a:gd name="T4" fmla="*/ 4 w 15"/>
              <a:gd name="T5" fmla="*/ 2 h 28"/>
              <a:gd name="T6" fmla="*/ 3 w 15"/>
              <a:gd name="T7" fmla="*/ 5 h 28"/>
              <a:gd name="T8" fmla="*/ 1 w 15"/>
              <a:gd name="T9" fmla="*/ 6 h 28"/>
              <a:gd name="T10" fmla="*/ 1 w 15"/>
              <a:gd name="T11" fmla="*/ 9 h 28"/>
              <a:gd name="T12" fmla="*/ 1 w 15"/>
              <a:gd name="T13" fmla="*/ 10 h 28"/>
              <a:gd name="T14" fmla="*/ 0 w 15"/>
              <a:gd name="T15" fmla="*/ 12 h 28"/>
              <a:gd name="T16" fmla="*/ 0 w 15"/>
              <a:gd name="T17" fmla="*/ 14 h 28"/>
              <a:gd name="T18" fmla="*/ 0 w 15"/>
              <a:gd name="T19" fmla="*/ 16 h 28"/>
              <a:gd name="T20" fmla="*/ 1 w 15"/>
              <a:gd name="T21" fmla="*/ 17 h 28"/>
              <a:gd name="T22" fmla="*/ 1 w 15"/>
              <a:gd name="T23" fmla="*/ 18 h 28"/>
              <a:gd name="T24" fmla="*/ 1 w 15"/>
              <a:gd name="T25" fmla="*/ 20 h 28"/>
              <a:gd name="T26" fmla="*/ 3 w 15"/>
              <a:gd name="T27" fmla="*/ 22 h 28"/>
              <a:gd name="T28" fmla="*/ 4 w 15"/>
              <a:gd name="T29" fmla="*/ 23 h 28"/>
              <a:gd name="T30" fmla="*/ 8 w 15"/>
              <a:gd name="T31" fmla="*/ 25 h 28"/>
              <a:gd name="T32" fmla="*/ 14 w 15"/>
              <a:gd name="T33" fmla="*/ 27 h 28"/>
              <a:gd name="T34" fmla="*/ 14 w 15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8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1" y="20"/>
                </a:lnTo>
                <a:lnTo>
                  <a:pt x="3" y="22"/>
                </a:lnTo>
                <a:lnTo>
                  <a:pt x="4" y="23"/>
                </a:lnTo>
                <a:lnTo>
                  <a:pt x="8" y="25"/>
                </a:lnTo>
                <a:lnTo>
                  <a:pt x="14" y="27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46" name="Freeform 990"/>
          <p:cNvSpPr>
            <a:spLocks/>
          </p:cNvSpPr>
          <p:nvPr/>
        </p:nvSpPr>
        <p:spPr bwMode="auto">
          <a:xfrm>
            <a:off x="7489825" y="3954463"/>
            <a:ext cx="22225" cy="42862"/>
          </a:xfrm>
          <a:custGeom>
            <a:avLst/>
            <a:gdLst>
              <a:gd name="T0" fmla="*/ 14 w 15"/>
              <a:gd name="T1" fmla="*/ 0 h 28"/>
              <a:gd name="T2" fmla="*/ 8 w 15"/>
              <a:gd name="T3" fmla="*/ 1 h 28"/>
              <a:gd name="T4" fmla="*/ 4 w 15"/>
              <a:gd name="T5" fmla="*/ 2 h 28"/>
              <a:gd name="T6" fmla="*/ 3 w 15"/>
              <a:gd name="T7" fmla="*/ 5 h 28"/>
              <a:gd name="T8" fmla="*/ 1 w 15"/>
              <a:gd name="T9" fmla="*/ 6 h 28"/>
              <a:gd name="T10" fmla="*/ 1 w 15"/>
              <a:gd name="T11" fmla="*/ 9 h 28"/>
              <a:gd name="T12" fmla="*/ 1 w 15"/>
              <a:gd name="T13" fmla="*/ 10 h 28"/>
              <a:gd name="T14" fmla="*/ 0 w 15"/>
              <a:gd name="T15" fmla="*/ 12 h 28"/>
              <a:gd name="T16" fmla="*/ 0 w 15"/>
              <a:gd name="T17" fmla="*/ 14 h 28"/>
              <a:gd name="T18" fmla="*/ 0 w 15"/>
              <a:gd name="T19" fmla="*/ 16 h 28"/>
              <a:gd name="T20" fmla="*/ 1 w 15"/>
              <a:gd name="T21" fmla="*/ 17 h 28"/>
              <a:gd name="T22" fmla="*/ 1 w 15"/>
              <a:gd name="T23" fmla="*/ 18 h 28"/>
              <a:gd name="T24" fmla="*/ 1 w 15"/>
              <a:gd name="T25" fmla="*/ 20 h 28"/>
              <a:gd name="T26" fmla="*/ 3 w 15"/>
              <a:gd name="T27" fmla="*/ 22 h 28"/>
              <a:gd name="T28" fmla="*/ 4 w 15"/>
              <a:gd name="T29" fmla="*/ 23 h 28"/>
              <a:gd name="T30" fmla="*/ 8 w 15"/>
              <a:gd name="T31" fmla="*/ 25 h 28"/>
              <a:gd name="T32" fmla="*/ 14 w 15"/>
              <a:gd name="T33" fmla="*/ 27 h 28"/>
              <a:gd name="T34" fmla="*/ 14 w 15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8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1" y="20"/>
                </a:lnTo>
                <a:lnTo>
                  <a:pt x="3" y="22"/>
                </a:lnTo>
                <a:lnTo>
                  <a:pt x="4" y="23"/>
                </a:lnTo>
                <a:lnTo>
                  <a:pt x="8" y="25"/>
                </a:lnTo>
                <a:lnTo>
                  <a:pt x="14" y="27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47" name="Freeform 991"/>
          <p:cNvSpPr>
            <a:spLocks/>
          </p:cNvSpPr>
          <p:nvPr/>
        </p:nvSpPr>
        <p:spPr bwMode="auto">
          <a:xfrm>
            <a:off x="7489825" y="3954463"/>
            <a:ext cx="22225" cy="42862"/>
          </a:xfrm>
          <a:custGeom>
            <a:avLst/>
            <a:gdLst>
              <a:gd name="T0" fmla="*/ 14 w 15"/>
              <a:gd name="T1" fmla="*/ 0 h 28"/>
              <a:gd name="T2" fmla="*/ 8 w 15"/>
              <a:gd name="T3" fmla="*/ 1 h 28"/>
              <a:gd name="T4" fmla="*/ 4 w 15"/>
              <a:gd name="T5" fmla="*/ 2 h 28"/>
              <a:gd name="T6" fmla="*/ 3 w 15"/>
              <a:gd name="T7" fmla="*/ 5 h 28"/>
              <a:gd name="T8" fmla="*/ 1 w 15"/>
              <a:gd name="T9" fmla="*/ 6 h 28"/>
              <a:gd name="T10" fmla="*/ 1 w 15"/>
              <a:gd name="T11" fmla="*/ 9 h 28"/>
              <a:gd name="T12" fmla="*/ 1 w 15"/>
              <a:gd name="T13" fmla="*/ 10 h 28"/>
              <a:gd name="T14" fmla="*/ 0 w 15"/>
              <a:gd name="T15" fmla="*/ 12 h 28"/>
              <a:gd name="T16" fmla="*/ 0 w 15"/>
              <a:gd name="T17" fmla="*/ 14 h 28"/>
              <a:gd name="T18" fmla="*/ 0 w 15"/>
              <a:gd name="T19" fmla="*/ 16 h 28"/>
              <a:gd name="T20" fmla="*/ 1 w 15"/>
              <a:gd name="T21" fmla="*/ 17 h 28"/>
              <a:gd name="T22" fmla="*/ 1 w 15"/>
              <a:gd name="T23" fmla="*/ 18 h 28"/>
              <a:gd name="T24" fmla="*/ 1 w 15"/>
              <a:gd name="T25" fmla="*/ 20 h 28"/>
              <a:gd name="T26" fmla="*/ 3 w 15"/>
              <a:gd name="T27" fmla="*/ 22 h 28"/>
              <a:gd name="T28" fmla="*/ 4 w 15"/>
              <a:gd name="T29" fmla="*/ 23 h 28"/>
              <a:gd name="T30" fmla="*/ 8 w 15"/>
              <a:gd name="T31" fmla="*/ 25 h 28"/>
              <a:gd name="T32" fmla="*/ 14 w 15"/>
              <a:gd name="T33" fmla="*/ 27 h 28"/>
              <a:gd name="T34" fmla="*/ 14 w 15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8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1" y="20"/>
                </a:lnTo>
                <a:lnTo>
                  <a:pt x="3" y="22"/>
                </a:lnTo>
                <a:lnTo>
                  <a:pt x="4" y="23"/>
                </a:lnTo>
                <a:lnTo>
                  <a:pt x="8" y="25"/>
                </a:lnTo>
                <a:lnTo>
                  <a:pt x="14" y="27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48" name="Freeform 992"/>
          <p:cNvSpPr>
            <a:spLocks/>
          </p:cNvSpPr>
          <p:nvPr/>
        </p:nvSpPr>
        <p:spPr bwMode="auto">
          <a:xfrm>
            <a:off x="7489825" y="3954463"/>
            <a:ext cx="22225" cy="42862"/>
          </a:xfrm>
          <a:custGeom>
            <a:avLst/>
            <a:gdLst>
              <a:gd name="T0" fmla="*/ 14 w 15"/>
              <a:gd name="T1" fmla="*/ 0 h 28"/>
              <a:gd name="T2" fmla="*/ 8 w 15"/>
              <a:gd name="T3" fmla="*/ 1 h 28"/>
              <a:gd name="T4" fmla="*/ 4 w 15"/>
              <a:gd name="T5" fmla="*/ 2 h 28"/>
              <a:gd name="T6" fmla="*/ 3 w 15"/>
              <a:gd name="T7" fmla="*/ 5 h 28"/>
              <a:gd name="T8" fmla="*/ 1 w 15"/>
              <a:gd name="T9" fmla="*/ 6 h 28"/>
              <a:gd name="T10" fmla="*/ 1 w 15"/>
              <a:gd name="T11" fmla="*/ 9 h 28"/>
              <a:gd name="T12" fmla="*/ 1 w 15"/>
              <a:gd name="T13" fmla="*/ 10 h 28"/>
              <a:gd name="T14" fmla="*/ 0 w 15"/>
              <a:gd name="T15" fmla="*/ 12 h 28"/>
              <a:gd name="T16" fmla="*/ 0 w 15"/>
              <a:gd name="T17" fmla="*/ 14 h 28"/>
              <a:gd name="T18" fmla="*/ 0 w 15"/>
              <a:gd name="T19" fmla="*/ 16 h 28"/>
              <a:gd name="T20" fmla="*/ 1 w 15"/>
              <a:gd name="T21" fmla="*/ 17 h 28"/>
              <a:gd name="T22" fmla="*/ 1 w 15"/>
              <a:gd name="T23" fmla="*/ 18 h 28"/>
              <a:gd name="T24" fmla="*/ 1 w 15"/>
              <a:gd name="T25" fmla="*/ 20 h 28"/>
              <a:gd name="T26" fmla="*/ 3 w 15"/>
              <a:gd name="T27" fmla="*/ 22 h 28"/>
              <a:gd name="T28" fmla="*/ 4 w 15"/>
              <a:gd name="T29" fmla="*/ 23 h 28"/>
              <a:gd name="T30" fmla="*/ 8 w 15"/>
              <a:gd name="T31" fmla="*/ 25 h 28"/>
              <a:gd name="T32" fmla="*/ 14 w 15"/>
              <a:gd name="T33" fmla="*/ 27 h 28"/>
              <a:gd name="T34" fmla="*/ 14 w 15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8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1" y="20"/>
                </a:lnTo>
                <a:lnTo>
                  <a:pt x="3" y="22"/>
                </a:lnTo>
                <a:lnTo>
                  <a:pt x="4" y="23"/>
                </a:lnTo>
                <a:lnTo>
                  <a:pt x="8" y="25"/>
                </a:lnTo>
                <a:lnTo>
                  <a:pt x="14" y="27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49" name="Freeform 993"/>
          <p:cNvSpPr>
            <a:spLocks/>
          </p:cNvSpPr>
          <p:nvPr/>
        </p:nvSpPr>
        <p:spPr bwMode="auto">
          <a:xfrm>
            <a:off x="7489825" y="3954463"/>
            <a:ext cx="22225" cy="42862"/>
          </a:xfrm>
          <a:custGeom>
            <a:avLst/>
            <a:gdLst>
              <a:gd name="T0" fmla="*/ 14 w 15"/>
              <a:gd name="T1" fmla="*/ 0 h 28"/>
              <a:gd name="T2" fmla="*/ 8 w 15"/>
              <a:gd name="T3" fmla="*/ 1 h 28"/>
              <a:gd name="T4" fmla="*/ 4 w 15"/>
              <a:gd name="T5" fmla="*/ 2 h 28"/>
              <a:gd name="T6" fmla="*/ 3 w 15"/>
              <a:gd name="T7" fmla="*/ 5 h 28"/>
              <a:gd name="T8" fmla="*/ 1 w 15"/>
              <a:gd name="T9" fmla="*/ 6 h 28"/>
              <a:gd name="T10" fmla="*/ 1 w 15"/>
              <a:gd name="T11" fmla="*/ 9 h 28"/>
              <a:gd name="T12" fmla="*/ 1 w 15"/>
              <a:gd name="T13" fmla="*/ 10 h 28"/>
              <a:gd name="T14" fmla="*/ 0 w 15"/>
              <a:gd name="T15" fmla="*/ 12 h 28"/>
              <a:gd name="T16" fmla="*/ 0 w 15"/>
              <a:gd name="T17" fmla="*/ 14 h 28"/>
              <a:gd name="T18" fmla="*/ 0 w 15"/>
              <a:gd name="T19" fmla="*/ 16 h 28"/>
              <a:gd name="T20" fmla="*/ 1 w 15"/>
              <a:gd name="T21" fmla="*/ 17 h 28"/>
              <a:gd name="T22" fmla="*/ 1 w 15"/>
              <a:gd name="T23" fmla="*/ 18 h 28"/>
              <a:gd name="T24" fmla="*/ 1 w 15"/>
              <a:gd name="T25" fmla="*/ 20 h 28"/>
              <a:gd name="T26" fmla="*/ 3 w 15"/>
              <a:gd name="T27" fmla="*/ 22 h 28"/>
              <a:gd name="T28" fmla="*/ 4 w 15"/>
              <a:gd name="T29" fmla="*/ 23 h 28"/>
              <a:gd name="T30" fmla="*/ 8 w 15"/>
              <a:gd name="T31" fmla="*/ 25 h 28"/>
              <a:gd name="T32" fmla="*/ 14 w 15"/>
              <a:gd name="T33" fmla="*/ 27 h 28"/>
              <a:gd name="T34" fmla="*/ 14 w 15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8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1" y="20"/>
                </a:lnTo>
                <a:lnTo>
                  <a:pt x="3" y="22"/>
                </a:lnTo>
                <a:lnTo>
                  <a:pt x="4" y="23"/>
                </a:lnTo>
                <a:lnTo>
                  <a:pt x="8" y="25"/>
                </a:lnTo>
                <a:lnTo>
                  <a:pt x="14" y="27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50" name="Freeform 994"/>
          <p:cNvSpPr>
            <a:spLocks/>
          </p:cNvSpPr>
          <p:nvPr/>
        </p:nvSpPr>
        <p:spPr bwMode="auto">
          <a:xfrm>
            <a:off x="7489825" y="3954463"/>
            <a:ext cx="52388" cy="42862"/>
          </a:xfrm>
          <a:custGeom>
            <a:avLst/>
            <a:gdLst>
              <a:gd name="T0" fmla="*/ 14 w 38"/>
              <a:gd name="T1" fmla="*/ 0 h 28"/>
              <a:gd name="T2" fmla="*/ 8 w 38"/>
              <a:gd name="T3" fmla="*/ 1 h 28"/>
              <a:gd name="T4" fmla="*/ 4 w 38"/>
              <a:gd name="T5" fmla="*/ 2 h 28"/>
              <a:gd name="T6" fmla="*/ 3 w 38"/>
              <a:gd name="T7" fmla="*/ 5 h 28"/>
              <a:gd name="T8" fmla="*/ 1 w 38"/>
              <a:gd name="T9" fmla="*/ 6 h 28"/>
              <a:gd name="T10" fmla="*/ 1 w 38"/>
              <a:gd name="T11" fmla="*/ 9 h 28"/>
              <a:gd name="T12" fmla="*/ 1 w 38"/>
              <a:gd name="T13" fmla="*/ 10 h 28"/>
              <a:gd name="T14" fmla="*/ 0 w 38"/>
              <a:gd name="T15" fmla="*/ 12 h 28"/>
              <a:gd name="T16" fmla="*/ 0 w 38"/>
              <a:gd name="T17" fmla="*/ 14 h 28"/>
              <a:gd name="T18" fmla="*/ 0 w 38"/>
              <a:gd name="T19" fmla="*/ 16 h 28"/>
              <a:gd name="T20" fmla="*/ 1 w 38"/>
              <a:gd name="T21" fmla="*/ 17 h 28"/>
              <a:gd name="T22" fmla="*/ 1 w 38"/>
              <a:gd name="T23" fmla="*/ 18 h 28"/>
              <a:gd name="T24" fmla="*/ 1 w 38"/>
              <a:gd name="T25" fmla="*/ 20 h 28"/>
              <a:gd name="T26" fmla="*/ 3 w 38"/>
              <a:gd name="T27" fmla="*/ 22 h 28"/>
              <a:gd name="T28" fmla="*/ 4 w 38"/>
              <a:gd name="T29" fmla="*/ 23 h 28"/>
              <a:gd name="T30" fmla="*/ 8 w 38"/>
              <a:gd name="T31" fmla="*/ 25 h 28"/>
              <a:gd name="T32" fmla="*/ 14 w 38"/>
              <a:gd name="T33" fmla="*/ 27 h 28"/>
              <a:gd name="T34" fmla="*/ 37 w 38"/>
              <a:gd name="T35" fmla="*/ 27 h 28"/>
              <a:gd name="T36" fmla="*/ 37 w 38"/>
              <a:gd name="T37" fmla="*/ 0 h 28"/>
              <a:gd name="T38" fmla="*/ 14 w 38"/>
              <a:gd name="T3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8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3" y="5"/>
                </a:lnTo>
                <a:lnTo>
                  <a:pt x="1" y="6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1" y="20"/>
                </a:lnTo>
                <a:lnTo>
                  <a:pt x="3" y="22"/>
                </a:lnTo>
                <a:lnTo>
                  <a:pt x="4" y="23"/>
                </a:lnTo>
                <a:lnTo>
                  <a:pt x="8" y="25"/>
                </a:lnTo>
                <a:lnTo>
                  <a:pt x="14" y="27"/>
                </a:lnTo>
                <a:lnTo>
                  <a:pt x="37" y="27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51" name="Freeform 995"/>
          <p:cNvSpPr>
            <a:spLocks/>
          </p:cNvSpPr>
          <p:nvPr/>
        </p:nvSpPr>
        <p:spPr bwMode="auto">
          <a:xfrm>
            <a:off x="7521575" y="3954463"/>
            <a:ext cx="20638" cy="42862"/>
          </a:xfrm>
          <a:custGeom>
            <a:avLst/>
            <a:gdLst>
              <a:gd name="T0" fmla="*/ 14 w 15"/>
              <a:gd name="T1" fmla="*/ 0 h 28"/>
              <a:gd name="T2" fmla="*/ 8 w 15"/>
              <a:gd name="T3" fmla="*/ 1 h 28"/>
              <a:gd name="T4" fmla="*/ 5 w 15"/>
              <a:gd name="T5" fmla="*/ 2 h 28"/>
              <a:gd name="T6" fmla="*/ 4 w 15"/>
              <a:gd name="T7" fmla="*/ 5 h 28"/>
              <a:gd name="T8" fmla="*/ 1 w 15"/>
              <a:gd name="T9" fmla="*/ 6 h 28"/>
              <a:gd name="T10" fmla="*/ 1 w 15"/>
              <a:gd name="T11" fmla="*/ 9 h 28"/>
              <a:gd name="T12" fmla="*/ 1 w 15"/>
              <a:gd name="T13" fmla="*/ 10 h 28"/>
              <a:gd name="T14" fmla="*/ 0 w 15"/>
              <a:gd name="T15" fmla="*/ 12 h 28"/>
              <a:gd name="T16" fmla="*/ 0 w 15"/>
              <a:gd name="T17" fmla="*/ 14 h 28"/>
              <a:gd name="T18" fmla="*/ 0 w 15"/>
              <a:gd name="T19" fmla="*/ 16 h 28"/>
              <a:gd name="T20" fmla="*/ 1 w 15"/>
              <a:gd name="T21" fmla="*/ 17 h 28"/>
              <a:gd name="T22" fmla="*/ 1 w 15"/>
              <a:gd name="T23" fmla="*/ 18 h 28"/>
              <a:gd name="T24" fmla="*/ 1 w 15"/>
              <a:gd name="T25" fmla="*/ 20 h 28"/>
              <a:gd name="T26" fmla="*/ 4 w 15"/>
              <a:gd name="T27" fmla="*/ 22 h 28"/>
              <a:gd name="T28" fmla="*/ 5 w 15"/>
              <a:gd name="T29" fmla="*/ 23 h 28"/>
              <a:gd name="T30" fmla="*/ 8 w 15"/>
              <a:gd name="T31" fmla="*/ 25 h 28"/>
              <a:gd name="T32" fmla="*/ 14 w 15"/>
              <a:gd name="T33" fmla="*/ 27 h 28"/>
              <a:gd name="T34" fmla="*/ 14 w 15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8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4" y="5"/>
                </a:lnTo>
                <a:lnTo>
                  <a:pt x="1" y="6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1" y="20"/>
                </a:lnTo>
                <a:lnTo>
                  <a:pt x="4" y="22"/>
                </a:lnTo>
                <a:lnTo>
                  <a:pt x="5" y="23"/>
                </a:lnTo>
                <a:lnTo>
                  <a:pt x="8" y="25"/>
                </a:lnTo>
                <a:lnTo>
                  <a:pt x="14" y="27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52" name="Freeform 996"/>
          <p:cNvSpPr>
            <a:spLocks/>
          </p:cNvSpPr>
          <p:nvPr/>
        </p:nvSpPr>
        <p:spPr bwMode="auto">
          <a:xfrm>
            <a:off x="7521575" y="3954463"/>
            <a:ext cx="20638" cy="42862"/>
          </a:xfrm>
          <a:custGeom>
            <a:avLst/>
            <a:gdLst>
              <a:gd name="T0" fmla="*/ 14 w 15"/>
              <a:gd name="T1" fmla="*/ 0 h 28"/>
              <a:gd name="T2" fmla="*/ 8 w 15"/>
              <a:gd name="T3" fmla="*/ 1 h 28"/>
              <a:gd name="T4" fmla="*/ 5 w 15"/>
              <a:gd name="T5" fmla="*/ 2 h 28"/>
              <a:gd name="T6" fmla="*/ 4 w 15"/>
              <a:gd name="T7" fmla="*/ 5 h 28"/>
              <a:gd name="T8" fmla="*/ 1 w 15"/>
              <a:gd name="T9" fmla="*/ 6 h 28"/>
              <a:gd name="T10" fmla="*/ 1 w 15"/>
              <a:gd name="T11" fmla="*/ 9 h 28"/>
              <a:gd name="T12" fmla="*/ 1 w 15"/>
              <a:gd name="T13" fmla="*/ 10 h 28"/>
              <a:gd name="T14" fmla="*/ 0 w 15"/>
              <a:gd name="T15" fmla="*/ 12 h 28"/>
              <a:gd name="T16" fmla="*/ 0 w 15"/>
              <a:gd name="T17" fmla="*/ 14 h 28"/>
              <a:gd name="T18" fmla="*/ 0 w 15"/>
              <a:gd name="T19" fmla="*/ 16 h 28"/>
              <a:gd name="T20" fmla="*/ 1 w 15"/>
              <a:gd name="T21" fmla="*/ 17 h 28"/>
              <a:gd name="T22" fmla="*/ 1 w 15"/>
              <a:gd name="T23" fmla="*/ 18 h 28"/>
              <a:gd name="T24" fmla="*/ 1 w 15"/>
              <a:gd name="T25" fmla="*/ 20 h 28"/>
              <a:gd name="T26" fmla="*/ 4 w 15"/>
              <a:gd name="T27" fmla="*/ 22 h 28"/>
              <a:gd name="T28" fmla="*/ 5 w 15"/>
              <a:gd name="T29" fmla="*/ 23 h 28"/>
              <a:gd name="T30" fmla="*/ 8 w 15"/>
              <a:gd name="T31" fmla="*/ 25 h 28"/>
              <a:gd name="T32" fmla="*/ 14 w 15"/>
              <a:gd name="T33" fmla="*/ 27 h 28"/>
              <a:gd name="T34" fmla="*/ 14 w 15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8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4" y="5"/>
                </a:lnTo>
                <a:lnTo>
                  <a:pt x="1" y="6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1" y="20"/>
                </a:lnTo>
                <a:lnTo>
                  <a:pt x="4" y="22"/>
                </a:lnTo>
                <a:lnTo>
                  <a:pt x="5" y="23"/>
                </a:lnTo>
                <a:lnTo>
                  <a:pt x="8" y="25"/>
                </a:lnTo>
                <a:lnTo>
                  <a:pt x="14" y="27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53" name="Freeform 997"/>
          <p:cNvSpPr>
            <a:spLocks/>
          </p:cNvSpPr>
          <p:nvPr/>
        </p:nvSpPr>
        <p:spPr bwMode="auto">
          <a:xfrm>
            <a:off x="7521575" y="3954463"/>
            <a:ext cx="20638" cy="42862"/>
          </a:xfrm>
          <a:custGeom>
            <a:avLst/>
            <a:gdLst>
              <a:gd name="T0" fmla="*/ 14 w 15"/>
              <a:gd name="T1" fmla="*/ 0 h 28"/>
              <a:gd name="T2" fmla="*/ 8 w 15"/>
              <a:gd name="T3" fmla="*/ 1 h 28"/>
              <a:gd name="T4" fmla="*/ 5 w 15"/>
              <a:gd name="T5" fmla="*/ 2 h 28"/>
              <a:gd name="T6" fmla="*/ 4 w 15"/>
              <a:gd name="T7" fmla="*/ 5 h 28"/>
              <a:gd name="T8" fmla="*/ 1 w 15"/>
              <a:gd name="T9" fmla="*/ 6 h 28"/>
              <a:gd name="T10" fmla="*/ 1 w 15"/>
              <a:gd name="T11" fmla="*/ 9 h 28"/>
              <a:gd name="T12" fmla="*/ 1 w 15"/>
              <a:gd name="T13" fmla="*/ 10 h 28"/>
              <a:gd name="T14" fmla="*/ 0 w 15"/>
              <a:gd name="T15" fmla="*/ 12 h 28"/>
              <a:gd name="T16" fmla="*/ 0 w 15"/>
              <a:gd name="T17" fmla="*/ 14 h 28"/>
              <a:gd name="T18" fmla="*/ 0 w 15"/>
              <a:gd name="T19" fmla="*/ 16 h 28"/>
              <a:gd name="T20" fmla="*/ 1 w 15"/>
              <a:gd name="T21" fmla="*/ 17 h 28"/>
              <a:gd name="T22" fmla="*/ 1 w 15"/>
              <a:gd name="T23" fmla="*/ 18 h 28"/>
              <a:gd name="T24" fmla="*/ 1 w 15"/>
              <a:gd name="T25" fmla="*/ 20 h 28"/>
              <a:gd name="T26" fmla="*/ 4 w 15"/>
              <a:gd name="T27" fmla="*/ 22 h 28"/>
              <a:gd name="T28" fmla="*/ 5 w 15"/>
              <a:gd name="T29" fmla="*/ 23 h 28"/>
              <a:gd name="T30" fmla="*/ 8 w 15"/>
              <a:gd name="T31" fmla="*/ 25 h 28"/>
              <a:gd name="T32" fmla="*/ 14 w 15"/>
              <a:gd name="T33" fmla="*/ 27 h 28"/>
              <a:gd name="T34" fmla="*/ 14 w 15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8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4" y="5"/>
                </a:lnTo>
                <a:lnTo>
                  <a:pt x="1" y="6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1" y="20"/>
                </a:lnTo>
                <a:lnTo>
                  <a:pt x="4" y="22"/>
                </a:lnTo>
                <a:lnTo>
                  <a:pt x="5" y="23"/>
                </a:lnTo>
                <a:lnTo>
                  <a:pt x="8" y="25"/>
                </a:lnTo>
                <a:lnTo>
                  <a:pt x="14" y="27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54" name="Freeform 998"/>
          <p:cNvSpPr>
            <a:spLocks/>
          </p:cNvSpPr>
          <p:nvPr/>
        </p:nvSpPr>
        <p:spPr bwMode="auto">
          <a:xfrm>
            <a:off x="7521575" y="3954463"/>
            <a:ext cx="20638" cy="42862"/>
          </a:xfrm>
          <a:custGeom>
            <a:avLst/>
            <a:gdLst>
              <a:gd name="T0" fmla="*/ 14 w 15"/>
              <a:gd name="T1" fmla="*/ 0 h 28"/>
              <a:gd name="T2" fmla="*/ 8 w 15"/>
              <a:gd name="T3" fmla="*/ 1 h 28"/>
              <a:gd name="T4" fmla="*/ 5 w 15"/>
              <a:gd name="T5" fmla="*/ 2 h 28"/>
              <a:gd name="T6" fmla="*/ 4 w 15"/>
              <a:gd name="T7" fmla="*/ 5 h 28"/>
              <a:gd name="T8" fmla="*/ 1 w 15"/>
              <a:gd name="T9" fmla="*/ 6 h 28"/>
              <a:gd name="T10" fmla="*/ 1 w 15"/>
              <a:gd name="T11" fmla="*/ 9 h 28"/>
              <a:gd name="T12" fmla="*/ 1 w 15"/>
              <a:gd name="T13" fmla="*/ 10 h 28"/>
              <a:gd name="T14" fmla="*/ 0 w 15"/>
              <a:gd name="T15" fmla="*/ 12 h 28"/>
              <a:gd name="T16" fmla="*/ 0 w 15"/>
              <a:gd name="T17" fmla="*/ 14 h 28"/>
              <a:gd name="T18" fmla="*/ 0 w 15"/>
              <a:gd name="T19" fmla="*/ 16 h 28"/>
              <a:gd name="T20" fmla="*/ 1 w 15"/>
              <a:gd name="T21" fmla="*/ 17 h 28"/>
              <a:gd name="T22" fmla="*/ 1 w 15"/>
              <a:gd name="T23" fmla="*/ 18 h 28"/>
              <a:gd name="T24" fmla="*/ 1 w 15"/>
              <a:gd name="T25" fmla="*/ 20 h 28"/>
              <a:gd name="T26" fmla="*/ 4 w 15"/>
              <a:gd name="T27" fmla="*/ 22 h 28"/>
              <a:gd name="T28" fmla="*/ 5 w 15"/>
              <a:gd name="T29" fmla="*/ 23 h 28"/>
              <a:gd name="T30" fmla="*/ 8 w 15"/>
              <a:gd name="T31" fmla="*/ 25 h 28"/>
              <a:gd name="T32" fmla="*/ 14 w 15"/>
              <a:gd name="T33" fmla="*/ 27 h 28"/>
              <a:gd name="T34" fmla="*/ 14 w 15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8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4" y="5"/>
                </a:lnTo>
                <a:lnTo>
                  <a:pt x="1" y="6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1" y="20"/>
                </a:lnTo>
                <a:lnTo>
                  <a:pt x="4" y="22"/>
                </a:lnTo>
                <a:lnTo>
                  <a:pt x="5" y="23"/>
                </a:lnTo>
                <a:lnTo>
                  <a:pt x="8" y="25"/>
                </a:lnTo>
                <a:lnTo>
                  <a:pt x="14" y="27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55" name="Freeform 999"/>
          <p:cNvSpPr>
            <a:spLocks/>
          </p:cNvSpPr>
          <p:nvPr/>
        </p:nvSpPr>
        <p:spPr bwMode="auto">
          <a:xfrm>
            <a:off x="7521575" y="3954463"/>
            <a:ext cx="20638" cy="42862"/>
          </a:xfrm>
          <a:custGeom>
            <a:avLst/>
            <a:gdLst>
              <a:gd name="T0" fmla="*/ 14 w 15"/>
              <a:gd name="T1" fmla="*/ 0 h 28"/>
              <a:gd name="T2" fmla="*/ 8 w 15"/>
              <a:gd name="T3" fmla="*/ 1 h 28"/>
              <a:gd name="T4" fmla="*/ 5 w 15"/>
              <a:gd name="T5" fmla="*/ 2 h 28"/>
              <a:gd name="T6" fmla="*/ 4 w 15"/>
              <a:gd name="T7" fmla="*/ 5 h 28"/>
              <a:gd name="T8" fmla="*/ 1 w 15"/>
              <a:gd name="T9" fmla="*/ 6 h 28"/>
              <a:gd name="T10" fmla="*/ 1 w 15"/>
              <a:gd name="T11" fmla="*/ 9 h 28"/>
              <a:gd name="T12" fmla="*/ 1 w 15"/>
              <a:gd name="T13" fmla="*/ 10 h 28"/>
              <a:gd name="T14" fmla="*/ 0 w 15"/>
              <a:gd name="T15" fmla="*/ 12 h 28"/>
              <a:gd name="T16" fmla="*/ 0 w 15"/>
              <a:gd name="T17" fmla="*/ 14 h 28"/>
              <a:gd name="T18" fmla="*/ 0 w 15"/>
              <a:gd name="T19" fmla="*/ 16 h 28"/>
              <a:gd name="T20" fmla="*/ 1 w 15"/>
              <a:gd name="T21" fmla="*/ 17 h 28"/>
              <a:gd name="T22" fmla="*/ 1 w 15"/>
              <a:gd name="T23" fmla="*/ 18 h 28"/>
              <a:gd name="T24" fmla="*/ 1 w 15"/>
              <a:gd name="T25" fmla="*/ 20 h 28"/>
              <a:gd name="T26" fmla="*/ 4 w 15"/>
              <a:gd name="T27" fmla="*/ 22 h 28"/>
              <a:gd name="T28" fmla="*/ 5 w 15"/>
              <a:gd name="T29" fmla="*/ 23 h 28"/>
              <a:gd name="T30" fmla="*/ 8 w 15"/>
              <a:gd name="T31" fmla="*/ 25 h 28"/>
              <a:gd name="T32" fmla="*/ 14 w 15"/>
              <a:gd name="T33" fmla="*/ 27 h 28"/>
              <a:gd name="T34" fmla="*/ 14 w 15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8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4" y="5"/>
                </a:lnTo>
                <a:lnTo>
                  <a:pt x="1" y="6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1" y="20"/>
                </a:lnTo>
                <a:lnTo>
                  <a:pt x="4" y="22"/>
                </a:lnTo>
                <a:lnTo>
                  <a:pt x="5" y="23"/>
                </a:lnTo>
                <a:lnTo>
                  <a:pt x="8" y="25"/>
                </a:lnTo>
                <a:lnTo>
                  <a:pt x="14" y="27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56" name="Freeform 1000"/>
          <p:cNvSpPr>
            <a:spLocks/>
          </p:cNvSpPr>
          <p:nvPr/>
        </p:nvSpPr>
        <p:spPr bwMode="auto">
          <a:xfrm>
            <a:off x="7521575" y="3954463"/>
            <a:ext cx="53975" cy="42862"/>
          </a:xfrm>
          <a:custGeom>
            <a:avLst/>
            <a:gdLst>
              <a:gd name="T0" fmla="*/ 14 w 39"/>
              <a:gd name="T1" fmla="*/ 0 h 28"/>
              <a:gd name="T2" fmla="*/ 8 w 39"/>
              <a:gd name="T3" fmla="*/ 1 h 28"/>
              <a:gd name="T4" fmla="*/ 5 w 39"/>
              <a:gd name="T5" fmla="*/ 2 h 28"/>
              <a:gd name="T6" fmla="*/ 4 w 39"/>
              <a:gd name="T7" fmla="*/ 5 h 28"/>
              <a:gd name="T8" fmla="*/ 1 w 39"/>
              <a:gd name="T9" fmla="*/ 6 h 28"/>
              <a:gd name="T10" fmla="*/ 1 w 39"/>
              <a:gd name="T11" fmla="*/ 9 h 28"/>
              <a:gd name="T12" fmla="*/ 1 w 39"/>
              <a:gd name="T13" fmla="*/ 10 h 28"/>
              <a:gd name="T14" fmla="*/ 0 w 39"/>
              <a:gd name="T15" fmla="*/ 12 h 28"/>
              <a:gd name="T16" fmla="*/ 0 w 39"/>
              <a:gd name="T17" fmla="*/ 14 h 28"/>
              <a:gd name="T18" fmla="*/ 0 w 39"/>
              <a:gd name="T19" fmla="*/ 16 h 28"/>
              <a:gd name="T20" fmla="*/ 1 w 39"/>
              <a:gd name="T21" fmla="*/ 17 h 28"/>
              <a:gd name="T22" fmla="*/ 1 w 39"/>
              <a:gd name="T23" fmla="*/ 18 h 28"/>
              <a:gd name="T24" fmla="*/ 1 w 39"/>
              <a:gd name="T25" fmla="*/ 20 h 28"/>
              <a:gd name="T26" fmla="*/ 4 w 39"/>
              <a:gd name="T27" fmla="*/ 22 h 28"/>
              <a:gd name="T28" fmla="*/ 5 w 39"/>
              <a:gd name="T29" fmla="*/ 23 h 28"/>
              <a:gd name="T30" fmla="*/ 8 w 39"/>
              <a:gd name="T31" fmla="*/ 25 h 28"/>
              <a:gd name="T32" fmla="*/ 14 w 39"/>
              <a:gd name="T33" fmla="*/ 27 h 28"/>
              <a:gd name="T34" fmla="*/ 38 w 39"/>
              <a:gd name="T35" fmla="*/ 27 h 28"/>
              <a:gd name="T36" fmla="*/ 38 w 39"/>
              <a:gd name="T37" fmla="*/ 0 h 28"/>
              <a:gd name="T38" fmla="*/ 14 w 39"/>
              <a:gd name="T3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8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4" y="5"/>
                </a:lnTo>
                <a:lnTo>
                  <a:pt x="1" y="6"/>
                </a:lnTo>
                <a:lnTo>
                  <a:pt x="1" y="9"/>
                </a:lnTo>
                <a:lnTo>
                  <a:pt x="1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1" y="17"/>
                </a:lnTo>
                <a:lnTo>
                  <a:pt x="1" y="18"/>
                </a:lnTo>
                <a:lnTo>
                  <a:pt x="1" y="20"/>
                </a:lnTo>
                <a:lnTo>
                  <a:pt x="4" y="22"/>
                </a:lnTo>
                <a:lnTo>
                  <a:pt x="5" y="23"/>
                </a:lnTo>
                <a:lnTo>
                  <a:pt x="8" y="25"/>
                </a:lnTo>
                <a:lnTo>
                  <a:pt x="14" y="27"/>
                </a:lnTo>
                <a:lnTo>
                  <a:pt x="38" y="27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57" name="Freeform 1001"/>
          <p:cNvSpPr>
            <a:spLocks/>
          </p:cNvSpPr>
          <p:nvPr/>
        </p:nvSpPr>
        <p:spPr bwMode="auto">
          <a:xfrm>
            <a:off x="7553325" y="3954463"/>
            <a:ext cx="22225" cy="42862"/>
          </a:xfrm>
          <a:custGeom>
            <a:avLst/>
            <a:gdLst>
              <a:gd name="T0" fmla="*/ 15 w 16"/>
              <a:gd name="T1" fmla="*/ 0 h 28"/>
              <a:gd name="T2" fmla="*/ 8 w 16"/>
              <a:gd name="T3" fmla="*/ 1 h 28"/>
              <a:gd name="T4" fmla="*/ 4 w 16"/>
              <a:gd name="T5" fmla="*/ 2 h 28"/>
              <a:gd name="T6" fmla="*/ 4 w 16"/>
              <a:gd name="T7" fmla="*/ 5 h 28"/>
              <a:gd name="T8" fmla="*/ 3 w 16"/>
              <a:gd name="T9" fmla="*/ 6 h 28"/>
              <a:gd name="T10" fmla="*/ 1 w 16"/>
              <a:gd name="T11" fmla="*/ 9 h 28"/>
              <a:gd name="T12" fmla="*/ 1 w 16"/>
              <a:gd name="T13" fmla="*/ 10 h 28"/>
              <a:gd name="T14" fmla="*/ 1 w 16"/>
              <a:gd name="T15" fmla="*/ 12 h 28"/>
              <a:gd name="T16" fmla="*/ 0 w 16"/>
              <a:gd name="T17" fmla="*/ 14 h 28"/>
              <a:gd name="T18" fmla="*/ 1 w 16"/>
              <a:gd name="T19" fmla="*/ 16 h 28"/>
              <a:gd name="T20" fmla="*/ 1 w 16"/>
              <a:gd name="T21" fmla="*/ 17 h 28"/>
              <a:gd name="T22" fmla="*/ 1 w 16"/>
              <a:gd name="T23" fmla="*/ 18 h 28"/>
              <a:gd name="T24" fmla="*/ 3 w 16"/>
              <a:gd name="T25" fmla="*/ 20 h 28"/>
              <a:gd name="T26" fmla="*/ 4 w 16"/>
              <a:gd name="T27" fmla="*/ 22 h 28"/>
              <a:gd name="T28" fmla="*/ 4 w 16"/>
              <a:gd name="T29" fmla="*/ 23 h 28"/>
              <a:gd name="T30" fmla="*/ 8 w 16"/>
              <a:gd name="T31" fmla="*/ 25 h 28"/>
              <a:gd name="T32" fmla="*/ 15 w 16"/>
              <a:gd name="T33" fmla="*/ 27 h 28"/>
              <a:gd name="T34" fmla="*/ 15 w 16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8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4" y="5"/>
                </a:lnTo>
                <a:lnTo>
                  <a:pt x="3" y="6"/>
                </a:lnTo>
                <a:lnTo>
                  <a:pt x="1" y="9"/>
                </a:lnTo>
                <a:lnTo>
                  <a:pt x="1" y="10"/>
                </a:lnTo>
                <a:lnTo>
                  <a:pt x="1" y="12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4" y="23"/>
                </a:lnTo>
                <a:lnTo>
                  <a:pt x="8" y="25"/>
                </a:lnTo>
                <a:lnTo>
                  <a:pt x="15" y="27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58" name="Freeform 1002"/>
          <p:cNvSpPr>
            <a:spLocks/>
          </p:cNvSpPr>
          <p:nvPr/>
        </p:nvSpPr>
        <p:spPr bwMode="auto">
          <a:xfrm>
            <a:off x="7553325" y="3954463"/>
            <a:ext cx="22225" cy="42862"/>
          </a:xfrm>
          <a:custGeom>
            <a:avLst/>
            <a:gdLst>
              <a:gd name="T0" fmla="*/ 15 w 16"/>
              <a:gd name="T1" fmla="*/ 0 h 28"/>
              <a:gd name="T2" fmla="*/ 8 w 16"/>
              <a:gd name="T3" fmla="*/ 1 h 28"/>
              <a:gd name="T4" fmla="*/ 4 w 16"/>
              <a:gd name="T5" fmla="*/ 2 h 28"/>
              <a:gd name="T6" fmla="*/ 4 w 16"/>
              <a:gd name="T7" fmla="*/ 5 h 28"/>
              <a:gd name="T8" fmla="*/ 3 w 16"/>
              <a:gd name="T9" fmla="*/ 6 h 28"/>
              <a:gd name="T10" fmla="*/ 1 w 16"/>
              <a:gd name="T11" fmla="*/ 9 h 28"/>
              <a:gd name="T12" fmla="*/ 1 w 16"/>
              <a:gd name="T13" fmla="*/ 10 h 28"/>
              <a:gd name="T14" fmla="*/ 1 w 16"/>
              <a:gd name="T15" fmla="*/ 12 h 28"/>
              <a:gd name="T16" fmla="*/ 0 w 16"/>
              <a:gd name="T17" fmla="*/ 14 h 28"/>
              <a:gd name="T18" fmla="*/ 1 w 16"/>
              <a:gd name="T19" fmla="*/ 16 h 28"/>
              <a:gd name="T20" fmla="*/ 1 w 16"/>
              <a:gd name="T21" fmla="*/ 17 h 28"/>
              <a:gd name="T22" fmla="*/ 1 w 16"/>
              <a:gd name="T23" fmla="*/ 18 h 28"/>
              <a:gd name="T24" fmla="*/ 3 w 16"/>
              <a:gd name="T25" fmla="*/ 20 h 28"/>
              <a:gd name="T26" fmla="*/ 4 w 16"/>
              <a:gd name="T27" fmla="*/ 22 h 28"/>
              <a:gd name="T28" fmla="*/ 4 w 16"/>
              <a:gd name="T29" fmla="*/ 23 h 28"/>
              <a:gd name="T30" fmla="*/ 8 w 16"/>
              <a:gd name="T31" fmla="*/ 25 h 28"/>
              <a:gd name="T32" fmla="*/ 15 w 16"/>
              <a:gd name="T33" fmla="*/ 27 h 28"/>
              <a:gd name="T34" fmla="*/ 15 w 16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8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4" y="5"/>
                </a:lnTo>
                <a:lnTo>
                  <a:pt x="3" y="6"/>
                </a:lnTo>
                <a:lnTo>
                  <a:pt x="1" y="9"/>
                </a:lnTo>
                <a:lnTo>
                  <a:pt x="1" y="10"/>
                </a:lnTo>
                <a:lnTo>
                  <a:pt x="1" y="12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4" y="23"/>
                </a:lnTo>
                <a:lnTo>
                  <a:pt x="8" y="25"/>
                </a:lnTo>
                <a:lnTo>
                  <a:pt x="15" y="27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59" name="Freeform 1003"/>
          <p:cNvSpPr>
            <a:spLocks/>
          </p:cNvSpPr>
          <p:nvPr/>
        </p:nvSpPr>
        <p:spPr bwMode="auto">
          <a:xfrm>
            <a:off x="7553325" y="3954463"/>
            <a:ext cx="22225" cy="42862"/>
          </a:xfrm>
          <a:custGeom>
            <a:avLst/>
            <a:gdLst>
              <a:gd name="T0" fmla="*/ 15 w 16"/>
              <a:gd name="T1" fmla="*/ 0 h 28"/>
              <a:gd name="T2" fmla="*/ 8 w 16"/>
              <a:gd name="T3" fmla="*/ 1 h 28"/>
              <a:gd name="T4" fmla="*/ 4 w 16"/>
              <a:gd name="T5" fmla="*/ 2 h 28"/>
              <a:gd name="T6" fmla="*/ 4 w 16"/>
              <a:gd name="T7" fmla="*/ 5 h 28"/>
              <a:gd name="T8" fmla="*/ 3 w 16"/>
              <a:gd name="T9" fmla="*/ 6 h 28"/>
              <a:gd name="T10" fmla="*/ 1 w 16"/>
              <a:gd name="T11" fmla="*/ 9 h 28"/>
              <a:gd name="T12" fmla="*/ 1 w 16"/>
              <a:gd name="T13" fmla="*/ 10 h 28"/>
              <a:gd name="T14" fmla="*/ 1 w 16"/>
              <a:gd name="T15" fmla="*/ 12 h 28"/>
              <a:gd name="T16" fmla="*/ 0 w 16"/>
              <a:gd name="T17" fmla="*/ 14 h 28"/>
              <a:gd name="T18" fmla="*/ 1 w 16"/>
              <a:gd name="T19" fmla="*/ 16 h 28"/>
              <a:gd name="T20" fmla="*/ 1 w 16"/>
              <a:gd name="T21" fmla="*/ 17 h 28"/>
              <a:gd name="T22" fmla="*/ 1 w 16"/>
              <a:gd name="T23" fmla="*/ 18 h 28"/>
              <a:gd name="T24" fmla="*/ 3 w 16"/>
              <a:gd name="T25" fmla="*/ 20 h 28"/>
              <a:gd name="T26" fmla="*/ 4 w 16"/>
              <a:gd name="T27" fmla="*/ 22 h 28"/>
              <a:gd name="T28" fmla="*/ 4 w 16"/>
              <a:gd name="T29" fmla="*/ 23 h 28"/>
              <a:gd name="T30" fmla="*/ 8 w 16"/>
              <a:gd name="T31" fmla="*/ 25 h 28"/>
              <a:gd name="T32" fmla="*/ 15 w 16"/>
              <a:gd name="T33" fmla="*/ 27 h 28"/>
              <a:gd name="T34" fmla="*/ 15 w 16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8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4" y="5"/>
                </a:lnTo>
                <a:lnTo>
                  <a:pt x="3" y="6"/>
                </a:lnTo>
                <a:lnTo>
                  <a:pt x="1" y="9"/>
                </a:lnTo>
                <a:lnTo>
                  <a:pt x="1" y="10"/>
                </a:lnTo>
                <a:lnTo>
                  <a:pt x="1" y="12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4" y="23"/>
                </a:lnTo>
                <a:lnTo>
                  <a:pt x="8" y="25"/>
                </a:lnTo>
                <a:lnTo>
                  <a:pt x="15" y="27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60" name="Freeform 1004"/>
          <p:cNvSpPr>
            <a:spLocks/>
          </p:cNvSpPr>
          <p:nvPr/>
        </p:nvSpPr>
        <p:spPr bwMode="auto">
          <a:xfrm>
            <a:off x="7553325" y="3954463"/>
            <a:ext cx="22225" cy="42862"/>
          </a:xfrm>
          <a:custGeom>
            <a:avLst/>
            <a:gdLst>
              <a:gd name="T0" fmla="*/ 15 w 16"/>
              <a:gd name="T1" fmla="*/ 0 h 28"/>
              <a:gd name="T2" fmla="*/ 8 w 16"/>
              <a:gd name="T3" fmla="*/ 1 h 28"/>
              <a:gd name="T4" fmla="*/ 4 w 16"/>
              <a:gd name="T5" fmla="*/ 2 h 28"/>
              <a:gd name="T6" fmla="*/ 4 w 16"/>
              <a:gd name="T7" fmla="*/ 5 h 28"/>
              <a:gd name="T8" fmla="*/ 3 w 16"/>
              <a:gd name="T9" fmla="*/ 6 h 28"/>
              <a:gd name="T10" fmla="*/ 1 w 16"/>
              <a:gd name="T11" fmla="*/ 9 h 28"/>
              <a:gd name="T12" fmla="*/ 1 w 16"/>
              <a:gd name="T13" fmla="*/ 10 h 28"/>
              <a:gd name="T14" fmla="*/ 1 w 16"/>
              <a:gd name="T15" fmla="*/ 12 h 28"/>
              <a:gd name="T16" fmla="*/ 0 w 16"/>
              <a:gd name="T17" fmla="*/ 14 h 28"/>
              <a:gd name="T18" fmla="*/ 1 w 16"/>
              <a:gd name="T19" fmla="*/ 16 h 28"/>
              <a:gd name="T20" fmla="*/ 1 w 16"/>
              <a:gd name="T21" fmla="*/ 17 h 28"/>
              <a:gd name="T22" fmla="*/ 1 w 16"/>
              <a:gd name="T23" fmla="*/ 18 h 28"/>
              <a:gd name="T24" fmla="*/ 3 w 16"/>
              <a:gd name="T25" fmla="*/ 20 h 28"/>
              <a:gd name="T26" fmla="*/ 4 w 16"/>
              <a:gd name="T27" fmla="*/ 22 h 28"/>
              <a:gd name="T28" fmla="*/ 4 w 16"/>
              <a:gd name="T29" fmla="*/ 23 h 28"/>
              <a:gd name="T30" fmla="*/ 8 w 16"/>
              <a:gd name="T31" fmla="*/ 25 h 28"/>
              <a:gd name="T32" fmla="*/ 15 w 16"/>
              <a:gd name="T33" fmla="*/ 27 h 28"/>
              <a:gd name="T34" fmla="*/ 15 w 16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8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4" y="5"/>
                </a:lnTo>
                <a:lnTo>
                  <a:pt x="3" y="6"/>
                </a:lnTo>
                <a:lnTo>
                  <a:pt x="1" y="9"/>
                </a:lnTo>
                <a:lnTo>
                  <a:pt x="1" y="10"/>
                </a:lnTo>
                <a:lnTo>
                  <a:pt x="1" y="12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4" y="23"/>
                </a:lnTo>
                <a:lnTo>
                  <a:pt x="8" y="25"/>
                </a:lnTo>
                <a:lnTo>
                  <a:pt x="15" y="27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61" name="Freeform 1005"/>
          <p:cNvSpPr>
            <a:spLocks/>
          </p:cNvSpPr>
          <p:nvPr/>
        </p:nvSpPr>
        <p:spPr bwMode="auto">
          <a:xfrm>
            <a:off x="7553325" y="3954463"/>
            <a:ext cx="22225" cy="42862"/>
          </a:xfrm>
          <a:custGeom>
            <a:avLst/>
            <a:gdLst>
              <a:gd name="T0" fmla="*/ 15 w 16"/>
              <a:gd name="T1" fmla="*/ 0 h 28"/>
              <a:gd name="T2" fmla="*/ 8 w 16"/>
              <a:gd name="T3" fmla="*/ 1 h 28"/>
              <a:gd name="T4" fmla="*/ 4 w 16"/>
              <a:gd name="T5" fmla="*/ 2 h 28"/>
              <a:gd name="T6" fmla="*/ 4 w 16"/>
              <a:gd name="T7" fmla="*/ 5 h 28"/>
              <a:gd name="T8" fmla="*/ 3 w 16"/>
              <a:gd name="T9" fmla="*/ 6 h 28"/>
              <a:gd name="T10" fmla="*/ 1 w 16"/>
              <a:gd name="T11" fmla="*/ 9 h 28"/>
              <a:gd name="T12" fmla="*/ 1 w 16"/>
              <a:gd name="T13" fmla="*/ 10 h 28"/>
              <a:gd name="T14" fmla="*/ 1 w 16"/>
              <a:gd name="T15" fmla="*/ 12 h 28"/>
              <a:gd name="T16" fmla="*/ 0 w 16"/>
              <a:gd name="T17" fmla="*/ 14 h 28"/>
              <a:gd name="T18" fmla="*/ 1 w 16"/>
              <a:gd name="T19" fmla="*/ 16 h 28"/>
              <a:gd name="T20" fmla="*/ 1 w 16"/>
              <a:gd name="T21" fmla="*/ 17 h 28"/>
              <a:gd name="T22" fmla="*/ 1 w 16"/>
              <a:gd name="T23" fmla="*/ 18 h 28"/>
              <a:gd name="T24" fmla="*/ 3 w 16"/>
              <a:gd name="T25" fmla="*/ 20 h 28"/>
              <a:gd name="T26" fmla="*/ 4 w 16"/>
              <a:gd name="T27" fmla="*/ 22 h 28"/>
              <a:gd name="T28" fmla="*/ 4 w 16"/>
              <a:gd name="T29" fmla="*/ 23 h 28"/>
              <a:gd name="T30" fmla="*/ 8 w 16"/>
              <a:gd name="T31" fmla="*/ 25 h 28"/>
              <a:gd name="T32" fmla="*/ 15 w 16"/>
              <a:gd name="T33" fmla="*/ 27 h 28"/>
              <a:gd name="T34" fmla="*/ 15 w 16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8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4" y="5"/>
                </a:lnTo>
                <a:lnTo>
                  <a:pt x="3" y="6"/>
                </a:lnTo>
                <a:lnTo>
                  <a:pt x="1" y="9"/>
                </a:lnTo>
                <a:lnTo>
                  <a:pt x="1" y="10"/>
                </a:lnTo>
                <a:lnTo>
                  <a:pt x="1" y="12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4" y="23"/>
                </a:lnTo>
                <a:lnTo>
                  <a:pt x="8" y="25"/>
                </a:lnTo>
                <a:lnTo>
                  <a:pt x="15" y="27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62" name="Freeform 1006"/>
          <p:cNvSpPr>
            <a:spLocks/>
          </p:cNvSpPr>
          <p:nvPr/>
        </p:nvSpPr>
        <p:spPr bwMode="auto">
          <a:xfrm>
            <a:off x="7553325" y="3954463"/>
            <a:ext cx="22225" cy="42862"/>
          </a:xfrm>
          <a:custGeom>
            <a:avLst/>
            <a:gdLst>
              <a:gd name="T0" fmla="*/ 15 w 16"/>
              <a:gd name="T1" fmla="*/ 0 h 28"/>
              <a:gd name="T2" fmla="*/ 8 w 16"/>
              <a:gd name="T3" fmla="*/ 1 h 28"/>
              <a:gd name="T4" fmla="*/ 4 w 16"/>
              <a:gd name="T5" fmla="*/ 2 h 28"/>
              <a:gd name="T6" fmla="*/ 4 w 16"/>
              <a:gd name="T7" fmla="*/ 5 h 28"/>
              <a:gd name="T8" fmla="*/ 3 w 16"/>
              <a:gd name="T9" fmla="*/ 6 h 28"/>
              <a:gd name="T10" fmla="*/ 1 w 16"/>
              <a:gd name="T11" fmla="*/ 9 h 28"/>
              <a:gd name="T12" fmla="*/ 1 w 16"/>
              <a:gd name="T13" fmla="*/ 10 h 28"/>
              <a:gd name="T14" fmla="*/ 1 w 16"/>
              <a:gd name="T15" fmla="*/ 12 h 28"/>
              <a:gd name="T16" fmla="*/ 0 w 16"/>
              <a:gd name="T17" fmla="*/ 14 h 28"/>
              <a:gd name="T18" fmla="*/ 1 w 16"/>
              <a:gd name="T19" fmla="*/ 16 h 28"/>
              <a:gd name="T20" fmla="*/ 1 w 16"/>
              <a:gd name="T21" fmla="*/ 17 h 28"/>
              <a:gd name="T22" fmla="*/ 1 w 16"/>
              <a:gd name="T23" fmla="*/ 18 h 28"/>
              <a:gd name="T24" fmla="*/ 3 w 16"/>
              <a:gd name="T25" fmla="*/ 20 h 28"/>
              <a:gd name="T26" fmla="*/ 4 w 16"/>
              <a:gd name="T27" fmla="*/ 22 h 28"/>
              <a:gd name="T28" fmla="*/ 4 w 16"/>
              <a:gd name="T29" fmla="*/ 23 h 28"/>
              <a:gd name="T30" fmla="*/ 8 w 16"/>
              <a:gd name="T31" fmla="*/ 25 h 28"/>
              <a:gd name="T32" fmla="*/ 15 w 16"/>
              <a:gd name="T33" fmla="*/ 27 h 28"/>
              <a:gd name="T34" fmla="*/ 15 w 16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8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4" y="5"/>
                </a:lnTo>
                <a:lnTo>
                  <a:pt x="3" y="6"/>
                </a:lnTo>
                <a:lnTo>
                  <a:pt x="1" y="9"/>
                </a:lnTo>
                <a:lnTo>
                  <a:pt x="1" y="10"/>
                </a:lnTo>
                <a:lnTo>
                  <a:pt x="1" y="12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4" y="23"/>
                </a:lnTo>
                <a:lnTo>
                  <a:pt x="8" y="25"/>
                </a:lnTo>
                <a:lnTo>
                  <a:pt x="15" y="27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63" name="Freeform 1007"/>
          <p:cNvSpPr>
            <a:spLocks/>
          </p:cNvSpPr>
          <p:nvPr/>
        </p:nvSpPr>
        <p:spPr bwMode="auto">
          <a:xfrm>
            <a:off x="7553325" y="3954463"/>
            <a:ext cx="22225" cy="42862"/>
          </a:xfrm>
          <a:custGeom>
            <a:avLst/>
            <a:gdLst>
              <a:gd name="T0" fmla="*/ 15 w 16"/>
              <a:gd name="T1" fmla="*/ 0 h 28"/>
              <a:gd name="T2" fmla="*/ 8 w 16"/>
              <a:gd name="T3" fmla="*/ 1 h 28"/>
              <a:gd name="T4" fmla="*/ 4 w 16"/>
              <a:gd name="T5" fmla="*/ 2 h 28"/>
              <a:gd name="T6" fmla="*/ 4 w 16"/>
              <a:gd name="T7" fmla="*/ 5 h 28"/>
              <a:gd name="T8" fmla="*/ 3 w 16"/>
              <a:gd name="T9" fmla="*/ 6 h 28"/>
              <a:gd name="T10" fmla="*/ 1 w 16"/>
              <a:gd name="T11" fmla="*/ 9 h 28"/>
              <a:gd name="T12" fmla="*/ 1 w 16"/>
              <a:gd name="T13" fmla="*/ 10 h 28"/>
              <a:gd name="T14" fmla="*/ 1 w 16"/>
              <a:gd name="T15" fmla="*/ 12 h 28"/>
              <a:gd name="T16" fmla="*/ 0 w 16"/>
              <a:gd name="T17" fmla="*/ 14 h 28"/>
              <a:gd name="T18" fmla="*/ 1 w 16"/>
              <a:gd name="T19" fmla="*/ 16 h 28"/>
              <a:gd name="T20" fmla="*/ 1 w 16"/>
              <a:gd name="T21" fmla="*/ 17 h 28"/>
              <a:gd name="T22" fmla="*/ 1 w 16"/>
              <a:gd name="T23" fmla="*/ 18 h 28"/>
              <a:gd name="T24" fmla="*/ 3 w 16"/>
              <a:gd name="T25" fmla="*/ 20 h 28"/>
              <a:gd name="T26" fmla="*/ 4 w 16"/>
              <a:gd name="T27" fmla="*/ 22 h 28"/>
              <a:gd name="T28" fmla="*/ 4 w 16"/>
              <a:gd name="T29" fmla="*/ 23 h 28"/>
              <a:gd name="T30" fmla="*/ 8 w 16"/>
              <a:gd name="T31" fmla="*/ 25 h 28"/>
              <a:gd name="T32" fmla="*/ 15 w 16"/>
              <a:gd name="T33" fmla="*/ 27 h 28"/>
              <a:gd name="T34" fmla="*/ 15 w 16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8">
                <a:moveTo>
                  <a:pt x="15" y="0"/>
                </a:moveTo>
                <a:lnTo>
                  <a:pt x="8" y="1"/>
                </a:lnTo>
                <a:lnTo>
                  <a:pt x="4" y="2"/>
                </a:lnTo>
                <a:lnTo>
                  <a:pt x="4" y="5"/>
                </a:lnTo>
                <a:lnTo>
                  <a:pt x="3" y="6"/>
                </a:lnTo>
                <a:lnTo>
                  <a:pt x="1" y="9"/>
                </a:lnTo>
                <a:lnTo>
                  <a:pt x="1" y="10"/>
                </a:lnTo>
                <a:lnTo>
                  <a:pt x="1" y="12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4" y="23"/>
                </a:lnTo>
                <a:lnTo>
                  <a:pt x="8" y="25"/>
                </a:lnTo>
                <a:lnTo>
                  <a:pt x="15" y="27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64" name="Freeform 1008"/>
          <p:cNvSpPr>
            <a:spLocks/>
          </p:cNvSpPr>
          <p:nvPr/>
        </p:nvSpPr>
        <p:spPr bwMode="auto">
          <a:xfrm>
            <a:off x="7553325" y="3954463"/>
            <a:ext cx="52388" cy="42862"/>
          </a:xfrm>
          <a:custGeom>
            <a:avLst/>
            <a:gdLst>
              <a:gd name="T0" fmla="*/ 14 w 39"/>
              <a:gd name="T1" fmla="*/ 0 h 28"/>
              <a:gd name="T2" fmla="*/ 8 w 39"/>
              <a:gd name="T3" fmla="*/ 1 h 28"/>
              <a:gd name="T4" fmla="*/ 4 w 39"/>
              <a:gd name="T5" fmla="*/ 2 h 28"/>
              <a:gd name="T6" fmla="*/ 4 w 39"/>
              <a:gd name="T7" fmla="*/ 5 h 28"/>
              <a:gd name="T8" fmla="*/ 3 w 39"/>
              <a:gd name="T9" fmla="*/ 6 h 28"/>
              <a:gd name="T10" fmla="*/ 1 w 39"/>
              <a:gd name="T11" fmla="*/ 9 h 28"/>
              <a:gd name="T12" fmla="*/ 1 w 39"/>
              <a:gd name="T13" fmla="*/ 10 h 28"/>
              <a:gd name="T14" fmla="*/ 1 w 39"/>
              <a:gd name="T15" fmla="*/ 12 h 28"/>
              <a:gd name="T16" fmla="*/ 0 w 39"/>
              <a:gd name="T17" fmla="*/ 14 h 28"/>
              <a:gd name="T18" fmla="*/ 1 w 39"/>
              <a:gd name="T19" fmla="*/ 16 h 28"/>
              <a:gd name="T20" fmla="*/ 1 w 39"/>
              <a:gd name="T21" fmla="*/ 17 h 28"/>
              <a:gd name="T22" fmla="*/ 1 w 39"/>
              <a:gd name="T23" fmla="*/ 18 h 28"/>
              <a:gd name="T24" fmla="*/ 3 w 39"/>
              <a:gd name="T25" fmla="*/ 20 h 28"/>
              <a:gd name="T26" fmla="*/ 4 w 39"/>
              <a:gd name="T27" fmla="*/ 22 h 28"/>
              <a:gd name="T28" fmla="*/ 4 w 39"/>
              <a:gd name="T29" fmla="*/ 23 h 28"/>
              <a:gd name="T30" fmla="*/ 8 w 39"/>
              <a:gd name="T31" fmla="*/ 25 h 28"/>
              <a:gd name="T32" fmla="*/ 14 w 39"/>
              <a:gd name="T33" fmla="*/ 27 h 28"/>
              <a:gd name="T34" fmla="*/ 38 w 39"/>
              <a:gd name="T35" fmla="*/ 27 h 28"/>
              <a:gd name="T36" fmla="*/ 38 w 39"/>
              <a:gd name="T37" fmla="*/ 0 h 28"/>
              <a:gd name="T38" fmla="*/ 14 w 39"/>
              <a:gd name="T3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8">
                <a:moveTo>
                  <a:pt x="14" y="0"/>
                </a:moveTo>
                <a:lnTo>
                  <a:pt x="8" y="1"/>
                </a:lnTo>
                <a:lnTo>
                  <a:pt x="4" y="2"/>
                </a:lnTo>
                <a:lnTo>
                  <a:pt x="4" y="5"/>
                </a:lnTo>
                <a:lnTo>
                  <a:pt x="3" y="6"/>
                </a:lnTo>
                <a:lnTo>
                  <a:pt x="1" y="9"/>
                </a:lnTo>
                <a:lnTo>
                  <a:pt x="1" y="10"/>
                </a:lnTo>
                <a:lnTo>
                  <a:pt x="1" y="12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4" y="23"/>
                </a:lnTo>
                <a:lnTo>
                  <a:pt x="8" y="25"/>
                </a:lnTo>
                <a:lnTo>
                  <a:pt x="14" y="27"/>
                </a:lnTo>
                <a:lnTo>
                  <a:pt x="38" y="27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65" name="Freeform 1009"/>
          <p:cNvSpPr>
            <a:spLocks/>
          </p:cNvSpPr>
          <p:nvPr/>
        </p:nvSpPr>
        <p:spPr bwMode="auto">
          <a:xfrm>
            <a:off x="7586663" y="3954463"/>
            <a:ext cx="19050" cy="42862"/>
          </a:xfrm>
          <a:custGeom>
            <a:avLst/>
            <a:gdLst>
              <a:gd name="T0" fmla="*/ 14 w 15"/>
              <a:gd name="T1" fmla="*/ 0 h 28"/>
              <a:gd name="T2" fmla="*/ 8 w 15"/>
              <a:gd name="T3" fmla="*/ 1 h 28"/>
              <a:gd name="T4" fmla="*/ 5 w 15"/>
              <a:gd name="T5" fmla="*/ 2 h 28"/>
              <a:gd name="T6" fmla="*/ 4 w 15"/>
              <a:gd name="T7" fmla="*/ 5 h 28"/>
              <a:gd name="T8" fmla="*/ 1 w 15"/>
              <a:gd name="T9" fmla="*/ 6 h 28"/>
              <a:gd name="T10" fmla="*/ 1 w 15"/>
              <a:gd name="T11" fmla="*/ 9 h 28"/>
              <a:gd name="T12" fmla="*/ 1 w 15"/>
              <a:gd name="T13" fmla="*/ 10 h 28"/>
              <a:gd name="T14" fmla="*/ 1 w 15"/>
              <a:gd name="T15" fmla="*/ 12 h 28"/>
              <a:gd name="T16" fmla="*/ 0 w 15"/>
              <a:gd name="T17" fmla="*/ 14 h 28"/>
              <a:gd name="T18" fmla="*/ 1 w 15"/>
              <a:gd name="T19" fmla="*/ 16 h 28"/>
              <a:gd name="T20" fmla="*/ 1 w 15"/>
              <a:gd name="T21" fmla="*/ 17 h 28"/>
              <a:gd name="T22" fmla="*/ 1 w 15"/>
              <a:gd name="T23" fmla="*/ 18 h 28"/>
              <a:gd name="T24" fmla="*/ 1 w 15"/>
              <a:gd name="T25" fmla="*/ 20 h 28"/>
              <a:gd name="T26" fmla="*/ 4 w 15"/>
              <a:gd name="T27" fmla="*/ 22 h 28"/>
              <a:gd name="T28" fmla="*/ 5 w 15"/>
              <a:gd name="T29" fmla="*/ 23 h 28"/>
              <a:gd name="T30" fmla="*/ 8 w 15"/>
              <a:gd name="T31" fmla="*/ 25 h 28"/>
              <a:gd name="T32" fmla="*/ 14 w 15"/>
              <a:gd name="T33" fmla="*/ 27 h 28"/>
              <a:gd name="T34" fmla="*/ 14 w 15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8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4" y="5"/>
                </a:lnTo>
                <a:lnTo>
                  <a:pt x="1" y="6"/>
                </a:lnTo>
                <a:lnTo>
                  <a:pt x="1" y="9"/>
                </a:lnTo>
                <a:lnTo>
                  <a:pt x="1" y="10"/>
                </a:lnTo>
                <a:lnTo>
                  <a:pt x="1" y="12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1" y="20"/>
                </a:lnTo>
                <a:lnTo>
                  <a:pt x="4" y="22"/>
                </a:lnTo>
                <a:lnTo>
                  <a:pt x="5" y="23"/>
                </a:lnTo>
                <a:lnTo>
                  <a:pt x="8" y="25"/>
                </a:lnTo>
                <a:lnTo>
                  <a:pt x="14" y="27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66" name="Freeform 1010"/>
          <p:cNvSpPr>
            <a:spLocks/>
          </p:cNvSpPr>
          <p:nvPr/>
        </p:nvSpPr>
        <p:spPr bwMode="auto">
          <a:xfrm>
            <a:off x="7586663" y="3954463"/>
            <a:ext cx="19050" cy="42862"/>
          </a:xfrm>
          <a:custGeom>
            <a:avLst/>
            <a:gdLst>
              <a:gd name="T0" fmla="*/ 14 w 15"/>
              <a:gd name="T1" fmla="*/ 0 h 28"/>
              <a:gd name="T2" fmla="*/ 8 w 15"/>
              <a:gd name="T3" fmla="*/ 1 h 28"/>
              <a:gd name="T4" fmla="*/ 5 w 15"/>
              <a:gd name="T5" fmla="*/ 2 h 28"/>
              <a:gd name="T6" fmla="*/ 4 w 15"/>
              <a:gd name="T7" fmla="*/ 5 h 28"/>
              <a:gd name="T8" fmla="*/ 1 w 15"/>
              <a:gd name="T9" fmla="*/ 6 h 28"/>
              <a:gd name="T10" fmla="*/ 1 w 15"/>
              <a:gd name="T11" fmla="*/ 9 h 28"/>
              <a:gd name="T12" fmla="*/ 1 w 15"/>
              <a:gd name="T13" fmla="*/ 10 h 28"/>
              <a:gd name="T14" fmla="*/ 1 w 15"/>
              <a:gd name="T15" fmla="*/ 12 h 28"/>
              <a:gd name="T16" fmla="*/ 0 w 15"/>
              <a:gd name="T17" fmla="*/ 14 h 28"/>
              <a:gd name="T18" fmla="*/ 1 w 15"/>
              <a:gd name="T19" fmla="*/ 16 h 28"/>
              <a:gd name="T20" fmla="*/ 1 w 15"/>
              <a:gd name="T21" fmla="*/ 17 h 28"/>
              <a:gd name="T22" fmla="*/ 1 w 15"/>
              <a:gd name="T23" fmla="*/ 18 h 28"/>
              <a:gd name="T24" fmla="*/ 1 w 15"/>
              <a:gd name="T25" fmla="*/ 20 h 28"/>
              <a:gd name="T26" fmla="*/ 4 w 15"/>
              <a:gd name="T27" fmla="*/ 22 h 28"/>
              <a:gd name="T28" fmla="*/ 5 w 15"/>
              <a:gd name="T29" fmla="*/ 23 h 28"/>
              <a:gd name="T30" fmla="*/ 8 w 15"/>
              <a:gd name="T31" fmla="*/ 25 h 28"/>
              <a:gd name="T32" fmla="*/ 14 w 15"/>
              <a:gd name="T33" fmla="*/ 27 h 28"/>
              <a:gd name="T34" fmla="*/ 14 w 15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8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4" y="5"/>
                </a:lnTo>
                <a:lnTo>
                  <a:pt x="1" y="6"/>
                </a:lnTo>
                <a:lnTo>
                  <a:pt x="1" y="9"/>
                </a:lnTo>
                <a:lnTo>
                  <a:pt x="1" y="10"/>
                </a:lnTo>
                <a:lnTo>
                  <a:pt x="1" y="12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1" y="20"/>
                </a:lnTo>
                <a:lnTo>
                  <a:pt x="4" y="22"/>
                </a:lnTo>
                <a:lnTo>
                  <a:pt x="5" y="23"/>
                </a:lnTo>
                <a:lnTo>
                  <a:pt x="8" y="25"/>
                </a:lnTo>
                <a:lnTo>
                  <a:pt x="14" y="27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67" name="Freeform 1011"/>
          <p:cNvSpPr>
            <a:spLocks/>
          </p:cNvSpPr>
          <p:nvPr/>
        </p:nvSpPr>
        <p:spPr bwMode="auto">
          <a:xfrm>
            <a:off x="7586663" y="3954463"/>
            <a:ext cx="19050" cy="42862"/>
          </a:xfrm>
          <a:custGeom>
            <a:avLst/>
            <a:gdLst>
              <a:gd name="T0" fmla="*/ 14 w 15"/>
              <a:gd name="T1" fmla="*/ 0 h 28"/>
              <a:gd name="T2" fmla="*/ 8 w 15"/>
              <a:gd name="T3" fmla="*/ 1 h 28"/>
              <a:gd name="T4" fmla="*/ 5 w 15"/>
              <a:gd name="T5" fmla="*/ 2 h 28"/>
              <a:gd name="T6" fmla="*/ 4 w 15"/>
              <a:gd name="T7" fmla="*/ 5 h 28"/>
              <a:gd name="T8" fmla="*/ 1 w 15"/>
              <a:gd name="T9" fmla="*/ 6 h 28"/>
              <a:gd name="T10" fmla="*/ 1 w 15"/>
              <a:gd name="T11" fmla="*/ 9 h 28"/>
              <a:gd name="T12" fmla="*/ 1 w 15"/>
              <a:gd name="T13" fmla="*/ 10 h 28"/>
              <a:gd name="T14" fmla="*/ 1 w 15"/>
              <a:gd name="T15" fmla="*/ 12 h 28"/>
              <a:gd name="T16" fmla="*/ 0 w 15"/>
              <a:gd name="T17" fmla="*/ 14 h 28"/>
              <a:gd name="T18" fmla="*/ 1 w 15"/>
              <a:gd name="T19" fmla="*/ 16 h 28"/>
              <a:gd name="T20" fmla="*/ 1 w 15"/>
              <a:gd name="T21" fmla="*/ 17 h 28"/>
              <a:gd name="T22" fmla="*/ 1 w 15"/>
              <a:gd name="T23" fmla="*/ 18 h 28"/>
              <a:gd name="T24" fmla="*/ 1 w 15"/>
              <a:gd name="T25" fmla="*/ 20 h 28"/>
              <a:gd name="T26" fmla="*/ 4 w 15"/>
              <a:gd name="T27" fmla="*/ 22 h 28"/>
              <a:gd name="T28" fmla="*/ 5 w 15"/>
              <a:gd name="T29" fmla="*/ 23 h 28"/>
              <a:gd name="T30" fmla="*/ 8 w 15"/>
              <a:gd name="T31" fmla="*/ 25 h 28"/>
              <a:gd name="T32" fmla="*/ 14 w 15"/>
              <a:gd name="T33" fmla="*/ 27 h 28"/>
              <a:gd name="T34" fmla="*/ 14 w 15"/>
              <a:gd name="T3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8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4" y="5"/>
                </a:lnTo>
                <a:lnTo>
                  <a:pt x="1" y="6"/>
                </a:lnTo>
                <a:lnTo>
                  <a:pt x="1" y="9"/>
                </a:lnTo>
                <a:lnTo>
                  <a:pt x="1" y="10"/>
                </a:lnTo>
                <a:lnTo>
                  <a:pt x="1" y="12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1" y="20"/>
                </a:lnTo>
                <a:lnTo>
                  <a:pt x="4" y="22"/>
                </a:lnTo>
                <a:lnTo>
                  <a:pt x="5" y="23"/>
                </a:lnTo>
                <a:lnTo>
                  <a:pt x="8" y="25"/>
                </a:lnTo>
                <a:lnTo>
                  <a:pt x="14" y="27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68" name="Freeform 1012"/>
          <p:cNvSpPr>
            <a:spLocks/>
          </p:cNvSpPr>
          <p:nvPr/>
        </p:nvSpPr>
        <p:spPr bwMode="auto">
          <a:xfrm>
            <a:off x="7586663" y="3954463"/>
            <a:ext cx="52387" cy="42862"/>
          </a:xfrm>
          <a:custGeom>
            <a:avLst/>
            <a:gdLst>
              <a:gd name="T0" fmla="*/ 14 w 38"/>
              <a:gd name="T1" fmla="*/ 0 h 28"/>
              <a:gd name="T2" fmla="*/ 8 w 38"/>
              <a:gd name="T3" fmla="*/ 1 h 28"/>
              <a:gd name="T4" fmla="*/ 5 w 38"/>
              <a:gd name="T5" fmla="*/ 2 h 28"/>
              <a:gd name="T6" fmla="*/ 4 w 38"/>
              <a:gd name="T7" fmla="*/ 5 h 28"/>
              <a:gd name="T8" fmla="*/ 1 w 38"/>
              <a:gd name="T9" fmla="*/ 6 h 28"/>
              <a:gd name="T10" fmla="*/ 1 w 38"/>
              <a:gd name="T11" fmla="*/ 9 h 28"/>
              <a:gd name="T12" fmla="*/ 1 w 38"/>
              <a:gd name="T13" fmla="*/ 10 h 28"/>
              <a:gd name="T14" fmla="*/ 1 w 38"/>
              <a:gd name="T15" fmla="*/ 12 h 28"/>
              <a:gd name="T16" fmla="*/ 0 w 38"/>
              <a:gd name="T17" fmla="*/ 14 h 28"/>
              <a:gd name="T18" fmla="*/ 1 w 38"/>
              <a:gd name="T19" fmla="*/ 16 h 28"/>
              <a:gd name="T20" fmla="*/ 1 w 38"/>
              <a:gd name="T21" fmla="*/ 17 h 28"/>
              <a:gd name="T22" fmla="*/ 1 w 38"/>
              <a:gd name="T23" fmla="*/ 18 h 28"/>
              <a:gd name="T24" fmla="*/ 1 w 38"/>
              <a:gd name="T25" fmla="*/ 20 h 28"/>
              <a:gd name="T26" fmla="*/ 4 w 38"/>
              <a:gd name="T27" fmla="*/ 22 h 28"/>
              <a:gd name="T28" fmla="*/ 5 w 38"/>
              <a:gd name="T29" fmla="*/ 23 h 28"/>
              <a:gd name="T30" fmla="*/ 8 w 38"/>
              <a:gd name="T31" fmla="*/ 25 h 28"/>
              <a:gd name="T32" fmla="*/ 14 w 38"/>
              <a:gd name="T33" fmla="*/ 27 h 28"/>
              <a:gd name="T34" fmla="*/ 37 w 38"/>
              <a:gd name="T35" fmla="*/ 27 h 28"/>
              <a:gd name="T36" fmla="*/ 37 w 38"/>
              <a:gd name="T37" fmla="*/ 0 h 28"/>
              <a:gd name="T38" fmla="*/ 14 w 38"/>
              <a:gd name="T3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8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4" y="5"/>
                </a:lnTo>
                <a:lnTo>
                  <a:pt x="1" y="6"/>
                </a:lnTo>
                <a:lnTo>
                  <a:pt x="1" y="9"/>
                </a:lnTo>
                <a:lnTo>
                  <a:pt x="1" y="10"/>
                </a:lnTo>
                <a:lnTo>
                  <a:pt x="1" y="12"/>
                </a:lnTo>
                <a:lnTo>
                  <a:pt x="0" y="14"/>
                </a:lnTo>
                <a:lnTo>
                  <a:pt x="1" y="16"/>
                </a:lnTo>
                <a:lnTo>
                  <a:pt x="1" y="17"/>
                </a:lnTo>
                <a:lnTo>
                  <a:pt x="1" y="18"/>
                </a:lnTo>
                <a:lnTo>
                  <a:pt x="1" y="20"/>
                </a:lnTo>
                <a:lnTo>
                  <a:pt x="4" y="22"/>
                </a:lnTo>
                <a:lnTo>
                  <a:pt x="5" y="23"/>
                </a:lnTo>
                <a:lnTo>
                  <a:pt x="8" y="25"/>
                </a:lnTo>
                <a:lnTo>
                  <a:pt x="14" y="27"/>
                </a:lnTo>
                <a:lnTo>
                  <a:pt x="37" y="27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69" name="Freeform 1013"/>
          <p:cNvSpPr>
            <a:spLocks/>
          </p:cNvSpPr>
          <p:nvPr/>
        </p:nvSpPr>
        <p:spPr bwMode="auto">
          <a:xfrm>
            <a:off x="7618413" y="3954463"/>
            <a:ext cx="38100" cy="47625"/>
          </a:xfrm>
          <a:custGeom>
            <a:avLst/>
            <a:gdLst>
              <a:gd name="T0" fmla="*/ 27 w 28"/>
              <a:gd name="T1" fmla="*/ 13 h 31"/>
              <a:gd name="T2" fmla="*/ 26 w 28"/>
              <a:gd name="T3" fmla="*/ 6 h 31"/>
              <a:gd name="T4" fmla="*/ 23 w 28"/>
              <a:gd name="T5" fmla="*/ 5 h 31"/>
              <a:gd name="T6" fmla="*/ 22 w 28"/>
              <a:gd name="T7" fmla="*/ 2 h 31"/>
              <a:gd name="T8" fmla="*/ 21 w 28"/>
              <a:gd name="T9" fmla="*/ 1 h 31"/>
              <a:gd name="T10" fmla="*/ 19 w 28"/>
              <a:gd name="T11" fmla="*/ 1 h 31"/>
              <a:gd name="T12" fmla="*/ 17 w 28"/>
              <a:gd name="T13" fmla="*/ 0 h 31"/>
              <a:gd name="T14" fmla="*/ 15 w 28"/>
              <a:gd name="T15" fmla="*/ 0 h 31"/>
              <a:gd name="T16" fmla="*/ 13 w 28"/>
              <a:gd name="T17" fmla="*/ 0 h 31"/>
              <a:gd name="T18" fmla="*/ 12 w 28"/>
              <a:gd name="T19" fmla="*/ 0 h 31"/>
              <a:gd name="T20" fmla="*/ 10 w 28"/>
              <a:gd name="T21" fmla="*/ 0 h 31"/>
              <a:gd name="T22" fmla="*/ 8 w 28"/>
              <a:gd name="T23" fmla="*/ 1 h 31"/>
              <a:gd name="T24" fmla="*/ 6 w 28"/>
              <a:gd name="T25" fmla="*/ 1 h 31"/>
              <a:gd name="T26" fmla="*/ 5 w 28"/>
              <a:gd name="T27" fmla="*/ 2 h 31"/>
              <a:gd name="T28" fmla="*/ 3 w 28"/>
              <a:gd name="T29" fmla="*/ 5 h 31"/>
              <a:gd name="T30" fmla="*/ 1 w 28"/>
              <a:gd name="T31" fmla="*/ 6 h 31"/>
              <a:gd name="T32" fmla="*/ 0 w 28"/>
              <a:gd name="T33" fmla="*/ 13 h 31"/>
              <a:gd name="T34" fmla="*/ 0 w 28"/>
              <a:gd name="T35" fmla="*/ 30 h 31"/>
              <a:gd name="T36" fmla="*/ 27 w 28"/>
              <a:gd name="T37" fmla="*/ 30 h 31"/>
              <a:gd name="T38" fmla="*/ 27 w 28"/>
              <a:gd name="T39" fmla="*/ 1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31">
                <a:moveTo>
                  <a:pt x="27" y="13"/>
                </a:moveTo>
                <a:lnTo>
                  <a:pt x="26" y="6"/>
                </a:lnTo>
                <a:lnTo>
                  <a:pt x="23" y="5"/>
                </a:lnTo>
                <a:lnTo>
                  <a:pt x="22" y="2"/>
                </a:lnTo>
                <a:lnTo>
                  <a:pt x="21" y="1"/>
                </a:lnTo>
                <a:lnTo>
                  <a:pt x="19" y="1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2" y="0"/>
                </a:lnTo>
                <a:lnTo>
                  <a:pt x="10" y="0"/>
                </a:lnTo>
                <a:lnTo>
                  <a:pt x="8" y="1"/>
                </a:lnTo>
                <a:lnTo>
                  <a:pt x="6" y="1"/>
                </a:lnTo>
                <a:lnTo>
                  <a:pt x="5" y="2"/>
                </a:lnTo>
                <a:lnTo>
                  <a:pt x="3" y="5"/>
                </a:lnTo>
                <a:lnTo>
                  <a:pt x="1" y="6"/>
                </a:lnTo>
                <a:lnTo>
                  <a:pt x="0" y="13"/>
                </a:lnTo>
                <a:lnTo>
                  <a:pt x="0" y="30"/>
                </a:lnTo>
                <a:lnTo>
                  <a:pt x="27" y="30"/>
                </a:lnTo>
                <a:lnTo>
                  <a:pt x="27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70" name="Freeform 1014"/>
          <p:cNvSpPr>
            <a:spLocks/>
          </p:cNvSpPr>
          <p:nvPr/>
        </p:nvSpPr>
        <p:spPr bwMode="auto">
          <a:xfrm>
            <a:off x="7618413" y="3979863"/>
            <a:ext cx="20637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71" name="Freeform 1015"/>
          <p:cNvSpPr>
            <a:spLocks/>
          </p:cNvSpPr>
          <p:nvPr/>
        </p:nvSpPr>
        <p:spPr bwMode="auto">
          <a:xfrm>
            <a:off x="7618413" y="3979863"/>
            <a:ext cx="20637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72" name="Freeform 1016"/>
          <p:cNvSpPr>
            <a:spLocks/>
          </p:cNvSpPr>
          <p:nvPr/>
        </p:nvSpPr>
        <p:spPr bwMode="auto">
          <a:xfrm>
            <a:off x="7618413" y="3979863"/>
            <a:ext cx="20637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73" name="Freeform 1017"/>
          <p:cNvSpPr>
            <a:spLocks/>
          </p:cNvSpPr>
          <p:nvPr/>
        </p:nvSpPr>
        <p:spPr bwMode="auto">
          <a:xfrm>
            <a:off x="7618413" y="3979863"/>
            <a:ext cx="20637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74" name="Freeform 1018"/>
          <p:cNvSpPr>
            <a:spLocks/>
          </p:cNvSpPr>
          <p:nvPr/>
        </p:nvSpPr>
        <p:spPr bwMode="auto">
          <a:xfrm>
            <a:off x="7618413" y="3979863"/>
            <a:ext cx="20637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75" name="Freeform 1019"/>
          <p:cNvSpPr>
            <a:spLocks/>
          </p:cNvSpPr>
          <p:nvPr/>
        </p:nvSpPr>
        <p:spPr bwMode="auto">
          <a:xfrm>
            <a:off x="7618413" y="3979863"/>
            <a:ext cx="20637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76" name="Freeform 1020"/>
          <p:cNvSpPr>
            <a:spLocks/>
          </p:cNvSpPr>
          <p:nvPr/>
        </p:nvSpPr>
        <p:spPr bwMode="auto">
          <a:xfrm>
            <a:off x="7618413" y="3979863"/>
            <a:ext cx="49212" cy="41275"/>
          </a:xfrm>
          <a:custGeom>
            <a:avLst/>
            <a:gdLst>
              <a:gd name="T0" fmla="*/ 13 w 36"/>
              <a:gd name="T1" fmla="*/ 0 h 26"/>
              <a:gd name="T2" fmla="*/ 6 w 36"/>
              <a:gd name="T3" fmla="*/ 1 h 26"/>
              <a:gd name="T4" fmla="*/ 4 w 36"/>
              <a:gd name="T5" fmla="*/ 3 h 26"/>
              <a:gd name="T6" fmla="*/ 3 w 36"/>
              <a:gd name="T7" fmla="*/ 5 h 26"/>
              <a:gd name="T8" fmla="*/ 1 w 36"/>
              <a:gd name="T9" fmla="*/ 7 h 26"/>
              <a:gd name="T10" fmla="*/ 0 w 36"/>
              <a:gd name="T11" fmla="*/ 8 h 26"/>
              <a:gd name="T12" fmla="*/ 0 w 36"/>
              <a:gd name="T13" fmla="*/ 10 h 26"/>
              <a:gd name="T14" fmla="*/ 0 w 36"/>
              <a:gd name="T15" fmla="*/ 11 h 26"/>
              <a:gd name="T16" fmla="*/ 0 w 36"/>
              <a:gd name="T17" fmla="*/ 13 h 26"/>
              <a:gd name="T18" fmla="*/ 0 w 36"/>
              <a:gd name="T19" fmla="*/ 14 h 26"/>
              <a:gd name="T20" fmla="*/ 0 w 36"/>
              <a:gd name="T21" fmla="*/ 16 h 26"/>
              <a:gd name="T22" fmla="*/ 0 w 36"/>
              <a:gd name="T23" fmla="*/ 17 h 26"/>
              <a:gd name="T24" fmla="*/ 1 w 36"/>
              <a:gd name="T25" fmla="*/ 19 h 26"/>
              <a:gd name="T26" fmla="*/ 3 w 36"/>
              <a:gd name="T27" fmla="*/ 20 h 26"/>
              <a:gd name="T28" fmla="*/ 4 w 36"/>
              <a:gd name="T29" fmla="*/ 22 h 26"/>
              <a:gd name="T30" fmla="*/ 6 w 36"/>
              <a:gd name="T31" fmla="*/ 24 h 26"/>
              <a:gd name="T32" fmla="*/ 13 w 36"/>
              <a:gd name="T33" fmla="*/ 25 h 26"/>
              <a:gd name="T34" fmla="*/ 35 w 36"/>
              <a:gd name="T35" fmla="*/ 25 h 26"/>
              <a:gd name="T36" fmla="*/ 35 w 36"/>
              <a:gd name="T37" fmla="*/ 0 h 26"/>
              <a:gd name="T38" fmla="*/ 13 w 36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" h="26">
                <a:moveTo>
                  <a:pt x="13" y="0"/>
                </a:moveTo>
                <a:lnTo>
                  <a:pt x="6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6" y="24"/>
                </a:lnTo>
                <a:lnTo>
                  <a:pt x="13" y="25"/>
                </a:lnTo>
                <a:lnTo>
                  <a:pt x="35" y="25"/>
                </a:lnTo>
                <a:lnTo>
                  <a:pt x="35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77" name="Freeform 1021"/>
          <p:cNvSpPr>
            <a:spLocks/>
          </p:cNvSpPr>
          <p:nvPr/>
        </p:nvSpPr>
        <p:spPr bwMode="auto">
          <a:xfrm>
            <a:off x="7648575" y="3979863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78" name="Freeform 1022"/>
          <p:cNvSpPr>
            <a:spLocks/>
          </p:cNvSpPr>
          <p:nvPr/>
        </p:nvSpPr>
        <p:spPr bwMode="auto">
          <a:xfrm>
            <a:off x="7648575" y="3979863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79" name="Freeform 1023"/>
          <p:cNvSpPr>
            <a:spLocks/>
          </p:cNvSpPr>
          <p:nvPr/>
        </p:nvSpPr>
        <p:spPr bwMode="auto">
          <a:xfrm>
            <a:off x="7648575" y="3979863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80" name="Freeform 0"/>
          <p:cNvSpPr>
            <a:spLocks/>
          </p:cNvSpPr>
          <p:nvPr/>
        </p:nvSpPr>
        <p:spPr bwMode="auto">
          <a:xfrm>
            <a:off x="7648575" y="3979863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81" name="Freeform 1"/>
          <p:cNvSpPr>
            <a:spLocks/>
          </p:cNvSpPr>
          <p:nvPr/>
        </p:nvSpPr>
        <p:spPr bwMode="auto">
          <a:xfrm>
            <a:off x="7648575" y="3979863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82" name="Freeform 2"/>
          <p:cNvSpPr>
            <a:spLocks/>
          </p:cNvSpPr>
          <p:nvPr/>
        </p:nvSpPr>
        <p:spPr bwMode="auto">
          <a:xfrm>
            <a:off x="7648575" y="3979863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83" name="Freeform 3"/>
          <p:cNvSpPr>
            <a:spLocks/>
          </p:cNvSpPr>
          <p:nvPr/>
        </p:nvSpPr>
        <p:spPr bwMode="auto">
          <a:xfrm>
            <a:off x="7648575" y="3979863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84" name="Freeform 4"/>
          <p:cNvSpPr>
            <a:spLocks/>
          </p:cNvSpPr>
          <p:nvPr/>
        </p:nvSpPr>
        <p:spPr bwMode="auto">
          <a:xfrm>
            <a:off x="7648575" y="3979863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7648575" y="3979863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7648575" y="3979863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87" name="Freeform 7"/>
          <p:cNvSpPr>
            <a:spLocks/>
          </p:cNvSpPr>
          <p:nvPr/>
        </p:nvSpPr>
        <p:spPr bwMode="auto">
          <a:xfrm>
            <a:off x="7648575" y="3979863"/>
            <a:ext cx="19050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88" name="Freeform 8"/>
          <p:cNvSpPr>
            <a:spLocks/>
          </p:cNvSpPr>
          <p:nvPr/>
        </p:nvSpPr>
        <p:spPr bwMode="auto">
          <a:xfrm>
            <a:off x="7648575" y="3979863"/>
            <a:ext cx="52388" cy="41275"/>
          </a:xfrm>
          <a:custGeom>
            <a:avLst/>
            <a:gdLst>
              <a:gd name="T0" fmla="*/ 13 w 38"/>
              <a:gd name="T1" fmla="*/ 0 h 26"/>
              <a:gd name="T2" fmla="*/ 7 w 38"/>
              <a:gd name="T3" fmla="*/ 1 h 26"/>
              <a:gd name="T4" fmla="*/ 4 w 38"/>
              <a:gd name="T5" fmla="*/ 3 h 26"/>
              <a:gd name="T6" fmla="*/ 3 w 38"/>
              <a:gd name="T7" fmla="*/ 5 h 26"/>
              <a:gd name="T8" fmla="*/ 1 w 38"/>
              <a:gd name="T9" fmla="*/ 7 h 26"/>
              <a:gd name="T10" fmla="*/ 0 w 38"/>
              <a:gd name="T11" fmla="*/ 8 h 26"/>
              <a:gd name="T12" fmla="*/ 0 w 38"/>
              <a:gd name="T13" fmla="*/ 10 h 26"/>
              <a:gd name="T14" fmla="*/ 0 w 38"/>
              <a:gd name="T15" fmla="*/ 11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6 h 26"/>
              <a:gd name="T22" fmla="*/ 0 w 38"/>
              <a:gd name="T23" fmla="*/ 17 h 26"/>
              <a:gd name="T24" fmla="*/ 1 w 38"/>
              <a:gd name="T25" fmla="*/ 19 h 26"/>
              <a:gd name="T26" fmla="*/ 3 w 38"/>
              <a:gd name="T27" fmla="*/ 20 h 26"/>
              <a:gd name="T28" fmla="*/ 4 w 38"/>
              <a:gd name="T29" fmla="*/ 22 h 26"/>
              <a:gd name="T30" fmla="*/ 7 w 38"/>
              <a:gd name="T31" fmla="*/ 24 h 26"/>
              <a:gd name="T32" fmla="*/ 13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3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37" y="25"/>
                </a:lnTo>
                <a:lnTo>
                  <a:pt x="37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89" name="Freeform 9"/>
          <p:cNvSpPr>
            <a:spLocks/>
          </p:cNvSpPr>
          <p:nvPr/>
        </p:nvSpPr>
        <p:spPr bwMode="auto">
          <a:xfrm>
            <a:off x="7680325" y="3979863"/>
            <a:ext cx="20638" cy="41275"/>
          </a:xfrm>
          <a:custGeom>
            <a:avLst/>
            <a:gdLst>
              <a:gd name="T0" fmla="*/ 14 w 15"/>
              <a:gd name="T1" fmla="*/ 0 h 26"/>
              <a:gd name="T2" fmla="*/ 7 w 15"/>
              <a:gd name="T3" fmla="*/ 1 h 26"/>
              <a:gd name="T4" fmla="*/ 4 w 15"/>
              <a:gd name="T5" fmla="*/ 3 h 26"/>
              <a:gd name="T6" fmla="*/ 3 w 15"/>
              <a:gd name="T7" fmla="*/ 5 h 26"/>
              <a:gd name="T8" fmla="*/ 1 w 15"/>
              <a:gd name="T9" fmla="*/ 7 h 26"/>
              <a:gd name="T10" fmla="*/ 0 w 15"/>
              <a:gd name="T11" fmla="*/ 8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0 w 15"/>
              <a:gd name="T23" fmla="*/ 17 h 26"/>
              <a:gd name="T24" fmla="*/ 1 w 15"/>
              <a:gd name="T25" fmla="*/ 19 h 26"/>
              <a:gd name="T26" fmla="*/ 3 w 15"/>
              <a:gd name="T27" fmla="*/ 20 h 26"/>
              <a:gd name="T28" fmla="*/ 4 w 15"/>
              <a:gd name="T29" fmla="*/ 22 h 26"/>
              <a:gd name="T30" fmla="*/ 7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90" name="Freeform 10"/>
          <p:cNvSpPr>
            <a:spLocks/>
          </p:cNvSpPr>
          <p:nvPr/>
        </p:nvSpPr>
        <p:spPr bwMode="auto">
          <a:xfrm>
            <a:off x="7680325" y="3979863"/>
            <a:ext cx="20638" cy="41275"/>
          </a:xfrm>
          <a:custGeom>
            <a:avLst/>
            <a:gdLst>
              <a:gd name="T0" fmla="*/ 14 w 15"/>
              <a:gd name="T1" fmla="*/ 0 h 26"/>
              <a:gd name="T2" fmla="*/ 7 w 15"/>
              <a:gd name="T3" fmla="*/ 1 h 26"/>
              <a:gd name="T4" fmla="*/ 4 w 15"/>
              <a:gd name="T5" fmla="*/ 3 h 26"/>
              <a:gd name="T6" fmla="*/ 3 w 15"/>
              <a:gd name="T7" fmla="*/ 5 h 26"/>
              <a:gd name="T8" fmla="*/ 1 w 15"/>
              <a:gd name="T9" fmla="*/ 7 h 26"/>
              <a:gd name="T10" fmla="*/ 0 w 15"/>
              <a:gd name="T11" fmla="*/ 8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0 w 15"/>
              <a:gd name="T23" fmla="*/ 17 h 26"/>
              <a:gd name="T24" fmla="*/ 1 w 15"/>
              <a:gd name="T25" fmla="*/ 19 h 26"/>
              <a:gd name="T26" fmla="*/ 3 w 15"/>
              <a:gd name="T27" fmla="*/ 20 h 26"/>
              <a:gd name="T28" fmla="*/ 4 w 15"/>
              <a:gd name="T29" fmla="*/ 22 h 26"/>
              <a:gd name="T30" fmla="*/ 7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91" name="Freeform 11"/>
          <p:cNvSpPr>
            <a:spLocks/>
          </p:cNvSpPr>
          <p:nvPr/>
        </p:nvSpPr>
        <p:spPr bwMode="auto">
          <a:xfrm>
            <a:off x="7680325" y="3979863"/>
            <a:ext cx="20638" cy="41275"/>
          </a:xfrm>
          <a:custGeom>
            <a:avLst/>
            <a:gdLst>
              <a:gd name="T0" fmla="*/ 14 w 15"/>
              <a:gd name="T1" fmla="*/ 0 h 26"/>
              <a:gd name="T2" fmla="*/ 7 w 15"/>
              <a:gd name="T3" fmla="*/ 1 h 26"/>
              <a:gd name="T4" fmla="*/ 4 w 15"/>
              <a:gd name="T5" fmla="*/ 3 h 26"/>
              <a:gd name="T6" fmla="*/ 3 w 15"/>
              <a:gd name="T7" fmla="*/ 5 h 26"/>
              <a:gd name="T8" fmla="*/ 1 w 15"/>
              <a:gd name="T9" fmla="*/ 7 h 26"/>
              <a:gd name="T10" fmla="*/ 0 w 15"/>
              <a:gd name="T11" fmla="*/ 8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0 w 15"/>
              <a:gd name="T23" fmla="*/ 17 h 26"/>
              <a:gd name="T24" fmla="*/ 1 w 15"/>
              <a:gd name="T25" fmla="*/ 19 h 26"/>
              <a:gd name="T26" fmla="*/ 3 w 15"/>
              <a:gd name="T27" fmla="*/ 20 h 26"/>
              <a:gd name="T28" fmla="*/ 4 w 15"/>
              <a:gd name="T29" fmla="*/ 22 h 26"/>
              <a:gd name="T30" fmla="*/ 7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92" name="Freeform 12"/>
          <p:cNvSpPr>
            <a:spLocks/>
          </p:cNvSpPr>
          <p:nvPr/>
        </p:nvSpPr>
        <p:spPr bwMode="auto">
          <a:xfrm>
            <a:off x="7680325" y="3979863"/>
            <a:ext cx="20638" cy="41275"/>
          </a:xfrm>
          <a:custGeom>
            <a:avLst/>
            <a:gdLst>
              <a:gd name="T0" fmla="*/ 14 w 15"/>
              <a:gd name="T1" fmla="*/ 0 h 26"/>
              <a:gd name="T2" fmla="*/ 7 w 15"/>
              <a:gd name="T3" fmla="*/ 1 h 26"/>
              <a:gd name="T4" fmla="*/ 4 w 15"/>
              <a:gd name="T5" fmla="*/ 3 h 26"/>
              <a:gd name="T6" fmla="*/ 3 w 15"/>
              <a:gd name="T7" fmla="*/ 5 h 26"/>
              <a:gd name="T8" fmla="*/ 1 w 15"/>
              <a:gd name="T9" fmla="*/ 7 h 26"/>
              <a:gd name="T10" fmla="*/ 0 w 15"/>
              <a:gd name="T11" fmla="*/ 8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0 w 15"/>
              <a:gd name="T23" fmla="*/ 17 h 26"/>
              <a:gd name="T24" fmla="*/ 1 w 15"/>
              <a:gd name="T25" fmla="*/ 19 h 26"/>
              <a:gd name="T26" fmla="*/ 3 w 15"/>
              <a:gd name="T27" fmla="*/ 20 h 26"/>
              <a:gd name="T28" fmla="*/ 4 w 15"/>
              <a:gd name="T29" fmla="*/ 22 h 26"/>
              <a:gd name="T30" fmla="*/ 7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93" name="Freeform 13"/>
          <p:cNvSpPr>
            <a:spLocks/>
          </p:cNvSpPr>
          <p:nvPr/>
        </p:nvSpPr>
        <p:spPr bwMode="auto">
          <a:xfrm>
            <a:off x="7680325" y="3979863"/>
            <a:ext cx="20638" cy="41275"/>
          </a:xfrm>
          <a:custGeom>
            <a:avLst/>
            <a:gdLst>
              <a:gd name="T0" fmla="*/ 14 w 15"/>
              <a:gd name="T1" fmla="*/ 0 h 26"/>
              <a:gd name="T2" fmla="*/ 7 w 15"/>
              <a:gd name="T3" fmla="*/ 1 h 26"/>
              <a:gd name="T4" fmla="*/ 4 w 15"/>
              <a:gd name="T5" fmla="*/ 3 h 26"/>
              <a:gd name="T6" fmla="*/ 3 w 15"/>
              <a:gd name="T7" fmla="*/ 5 h 26"/>
              <a:gd name="T8" fmla="*/ 1 w 15"/>
              <a:gd name="T9" fmla="*/ 7 h 26"/>
              <a:gd name="T10" fmla="*/ 0 w 15"/>
              <a:gd name="T11" fmla="*/ 8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6 h 26"/>
              <a:gd name="T22" fmla="*/ 0 w 15"/>
              <a:gd name="T23" fmla="*/ 17 h 26"/>
              <a:gd name="T24" fmla="*/ 1 w 15"/>
              <a:gd name="T25" fmla="*/ 19 h 26"/>
              <a:gd name="T26" fmla="*/ 3 w 15"/>
              <a:gd name="T27" fmla="*/ 20 h 26"/>
              <a:gd name="T28" fmla="*/ 4 w 15"/>
              <a:gd name="T29" fmla="*/ 22 h 26"/>
              <a:gd name="T30" fmla="*/ 7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94" name="Freeform 14"/>
          <p:cNvSpPr>
            <a:spLocks/>
          </p:cNvSpPr>
          <p:nvPr/>
        </p:nvSpPr>
        <p:spPr bwMode="auto">
          <a:xfrm>
            <a:off x="7680325" y="3979863"/>
            <a:ext cx="50800" cy="41275"/>
          </a:xfrm>
          <a:custGeom>
            <a:avLst/>
            <a:gdLst>
              <a:gd name="T0" fmla="*/ 13 w 38"/>
              <a:gd name="T1" fmla="*/ 0 h 26"/>
              <a:gd name="T2" fmla="*/ 7 w 38"/>
              <a:gd name="T3" fmla="*/ 1 h 26"/>
              <a:gd name="T4" fmla="*/ 4 w 38"/>
              <a:gd name="T5" fmla="*/ 3 h 26"/>
              <a:gd name="T6" fmla="*/ 3 w 38"/>
              <a:gd name="T7" fmla="*/ 5 h 26"/>
              <a:gd name="T8" fmla="*/ 1 w 38"/>
              <a:gd name="T9" fmla="*/ 7 h 26"/>
              <a:gd name="T10" fmla="*/ 0 w 38"/>
              <a:gd name="T11" fmla="*/ 8 h 26"/>
              <a:gd name="T12" fmla="*/ 0 w 38"/>
              <a:gd name="T13" fmla="*/ 10 h 26"/>
              <a:gd name="T14" fmla="*/ 0 w 38"/>
              <a:gd name="T15" fmla="*/ 11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6 h 26"/>
              <a:gd name="T22" fmla="*/ 0 w 38"/>
              <a:gd name="T23" fmla="*/ 17 h 26"/>
              <a:gd name="T24" fmla="*/ 1 w 38"/>
              <a:gd name="T25" fmla="*/ 19 h 26"/>
              <a:gd name="T26" fmla="*/ 3 w 38"/>
              <a:gd name="T27" fmla="*/ 20 h 26"/>
              <a:gd name="T28" fmla="*/ 4 w 38"/>
              <a:gd name="T29" fmla="*/ 22 h 26"/>
              <a:gd name="T30" fmla="*/ 7 w 38"/>
              <a:gd name="T31" fmla="*/ 24 h 26"/>
              <a:gd name="T32" fmla="*/ 13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3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37" y="25"/>
                </a:lnTo>
                <a:lnTo>
                  <a:pt x="37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7713663" y="3979863"/>
            <a:ext cx="17462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96" name="Freeform 16"/>
          <p:cNvSpPr>
            <a:spLocks/>
          </p:cNvSpPr>
          <p:nvPr/>
        </p:nvSpPr>
        <p:spPr bwMode="auto">
          <a:xfrm>
            <a:off x="7713663" y="3979863"/>
            <a:ext cx="17462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97" name="Freeform 17"/>
          <p:cNvSpPr>
            <a:spLocks/>
          </p:cNvSpPr>
          <p:nvPr/>
        </p:nvSpPr>
        <p:spPr bwMode="auto">
          <a:xfrm>
            <a:off x="7713663" y="3979863"/>
            <a:ext cx="17462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98" name="Freeform 18"/>
          <p:cNvSpPr>
            <a:spLocks/>
          </p:cNvSpPr>
          <p:nvPr/>
        </p:nvSpPr>
        <p:spPr bwMode="auto">
          <a:xfrm>
            <a:off x="7713663" y="3979863"/>
            <a:ext cx="17462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299" name="Freeform 19"/>
          <p:cNvSpPr>
            <a:spLocks/>
          </p:cNvSpPr>
          <p:nvPr/>
        </p:nvSpPr>
        <p:spPr bwMode="auto">
          <a:xfrm>
            <a:off x="7713663" y="3979863"/>
            <a:ext cx="17462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00" name="Freeform 20"/>
          <p:cNvSpPr>
            <a:spLocks/>
          </p:cNvSpPr>
          <p:nvPr/>
        </p:nvSpPr>
        <p:spPr bwMode="auto">
          <a:xfrm>
            <a:off x="7713663" y="3979863"/>
            <a:ext cx="17462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01" name="Freeform 21"/>
          <p:cNvSpPr>
            <a:spLocks/>
          </p:cNvSpPr>
          <p:nvPr/>
        </p:nvSpPr>
        <p:spPr bwMode="auto">
          <a:xfrm>
            <a:off x="7713663" y="3979863"/>
            <a:ext cx="17462" cy="41275"/>
          </a:xfrm>
          <a:custGeom>
            <a:avLst/>
            <a:gdLst>
              <a:gd name="T0" fmla="*/ 13 w 14"/>
              <a:gd name="T1" fmla="*/ 0 h 26"/>
              <a:gd name="T2" fmla="*/ 7 w 14"/>
              <a:gd name="T3" fmla="*/ 1 h 26"/>
              <a:gd name="T4" fmla="*/ 4 w 14"/>
              <a:gd name="T5" fmla="*/ 3 h 26"/>
              <a:gd name="T6" fmla="*/ 3 w 14"/>
              <a:gd name="T7" fmla="*/ 5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10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4 h 26"/>
              <a:gd name="T20" fmla="*/ 0 w 14"/>
              <a:gd name="T21" fmla="*/ 16 h 26"/>
              <a:gd name="T22" fmla="*/ 0 w 14"/>
              <a:gd name="T23" fmla="*/ 17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02" name="Freeform 22"/>
          <p:cNvSpPr>
            <a:spLocks/>
          </p:cNvSpPr>
          <p:nvPr/>
        </p:nvSpPr>
        <p:spPr bwMode="auto">
          <a:xfrm>
            <a:off x="7713663" y="3979863"/>
            <a:ext cx="52387" cy="41275"/>
          </a:xfrm>
          <a:custGeom>
            <a:avLst/>
            <a:gdLst>
              <a:gd name="T0" fmla="*/ 13 w 38"/>
              <a:gd name="T1" fmla="*/ 0 h 26"/>
              <a:gd name="T2" fmla="*/ 6 w 38"/>
              <a:gd name="T3" fmla="*/ 1 h 26"/>
              <a:gd name="T4" fmla="*/ 4 w 38"/>
              <a:gd name="T5" fmla="*/ 3 h 26"/>
              <a:gd name="T6" fmla="*/ 3 w 38"/>
              <a:gd name="T7" fmla="*/ 5 h 26"/>
              <a:gd name="T8" fmla="*/ 1 w 38"/>
              <a:gd name="T9" fmla="*/ 7 h 26"/>
              <a:gd name="T10" fmla="*/ 0 w 38"/>
              <a:gd name="T11" fmla="*/ 8 h 26"/>
              <a:gd name="T12" fmla="*/ 0 w 38"/>
              <a:gd name="T13" fmla="*/ 10 h 26"/>
              <a:gd name="T14" fmla="*/ 0 w 38"/>
              <a:gd name="T15" fmla="*/ 11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6 h 26"/>
              <a:gd name="T22" fmla="*/ 0 w 38"/>
              <a:gd name="T23" fmla="*/ 17 h 26"/>
              <a:gd name="T24" fmla="*/ 1 w 38"/>
              <a:gd name="T25" fmla="*/ 19 h 26"/>
              <a:gd name="T26" fmla="*/ 3 w 38"/>
              <a:gd name="T27" fmla="*/ 20 h 26"/>
              <a:gd name="T28" fmla="*/ 4 w 38"/>
              <a:gd name="T29" fmla="*/ 22 h 26"/>
              <a:gd name="T30" fmla="*/ 6 w 38"/>
              <a:gd name="T31" fmla="*/ 24 h 26"/>
              <a:gd name="T32" fmla="*/ 13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3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3" y="0"/>
                </a:moveTo>
                <a:lnTo>
                  <a:pt x="6" y="1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6"/>
                </a:lnTo>
                <a:lnTo>
                  <a:pt x="0" y="17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6" y="24"/>
                </a:lnTo>
                <a:lnTo>
                  <a:pt x="13" y="25"/>
                </a:lnTo>
                <a:lnTo>
                  <a:pt x="37" y="25"/>
                </a:lnTo>
                <a:lnTo>
                  <a:pt x="37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03" name="Freeform 23"/>
          <p:cNvSpPr>
            <a:spLocks/>
          </p:cNvSpPr>
          <p:nvPr/>
        </p:nvSpPr>
        <p:spPr bwMode="auto">
          <a:xfrm>
            <a:off x="7743825" y="3979863"/>
            <a:ext cx="39688" cy="50800"/>
          </a:xfrm>
          <a:custGeom>
            <a:avLst/>
            <a:gdLst>
              <a:gd name="T0" fmla="*/ 28 w 29"/>
              <a:gd name="T1" fmla="*/ 13 h 33"/>
              <a:gd name="T2" fmla="*/ 25 w 29"/>
              <a:gd name="T3" fmla="*/ 7 h 33"/>
              <a:gd name="T4" fmla="*/ 24 w 29"/>
              <a:gd name="T5" fmla="*/ 5 h 33"/>
              <a:gd name="T6" fmla="*/ 23 w 29"/>
              <a:gd name="T7" fmla="*/ 4 h 33"/>
              <a:gd name="T8" fmla="*/ 20 w 29"/>
              <a:gd name="T9" fmla="*/ 1 h 33"/>
              <a:gd name="T10" fmla="*/ 19 w 29"/>
              <a:gd name="T11" fmla="*/ 1 h 33"/>
              <a:gd name="T12" fmla="*/ 17 w 29"/>
              <a:gd name="T13" fmla="*/ 1 h 33"/>
              <a:gd name="T14" fmla="*/ 17 w 29"/>
              <a:gd name="T15" fmla="*/ 0 h 33"/>
              <a:gd name="T16" fmla="*/ 14 w 29"/>
              <a:gd name="T17" fmla="*/ 0 h 33"/>
              <a:gd name="T18" fmla="*/ 13 w 29"/>
              <a:gd name="T19" fmla="*/ 0 h 33"/>
              <a:gd name="T20" fmla="*/ 10 w 29"/>
              <a:gd name="T21" fmla="*/ 1 h 33"/>
              <a:gd name="T22" fmla="*/ 9 w 29"/>
              <a:gd name="T23" fmla="*/ 1 h 33"/>
              <a:gd name="T24" fmla="*/ 6 w 29"/>
              <a:gd name="T25" fmla="*/ 1 h 33"/>
              <a:gd name="T26" fmla="*/ 5 w 29"/>
              <a:gd name="T27" fmla="*/ 4 h 33"/>
              <a:gd name="T28" fmla="*/ 3 w 29"/>
              <a:gd name="T29" fmla="*/ 5 h 33"/>
              <a:gd name="T30" fmla="*/ 1 w 29"/>
              <a:gd name="T31" fmla="*/ 7 h 33"/>
              <a:gd name="T32" fmla="*/ 0 w 29"/>
              <a:gd name="T33" fmla="*/ 13 h 33"/>
              <a:gd name="T34" fmla="*/ 0 w 29"/>
              <a:gd name="T35" fmla="*/ 32 h 33"/>
              <a:gd name="T36" fmla="*/ 28 w 29"/>
              <a:gd name="T37" fmla="*/ 32 h 33"/>
              <a:gd name="T38" fmla="*/ 28 w 29"/>
              <a:gd name="T39" fmla="*/ 1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33">
                <a:moveTo>
                  <a:pt x="28" y="13"/>
                </a:moveTo>
                <a:lnTo>
                  <a:pt x="25" y="7"/>
                </a:lnTo>
                <a:lnTo>
                  <a:pt x="24" y="5"/>
                </a:lnTo>
                <a:lnTo>
                  <a:pt x="23" y="4"/>
                </a:lnTo>
                <a:lnTo>
                  <a:pt x="20" y="1"/>
                </a:lnTo>
                <a:lnTo>
                  <a:pt x="19" y="1"/>
                </a:lnTo>
                <a:lnTo>
                  <a:pt x="17" y="1"/>
                </a:lnTo>
                <a:lnTo>
                  <a:pt x="17" y="0"/>
                </a:lnTo>
                <a:lnTo>
                  <a:pt x="14" y="0"/>
                </a:lnTo>
                <a:lnTo>
                  <a:pt x="13" y="0"/>
                </a:lnTo>
                <a:lnTo>
                  <a:pt x="10" y="1"/>
                </a:lnTo>
                <a:lnTo>
                  <a:pt x="9" y="1"/>
                </a:lnTo>
                <a:lnTo>
                  <a:pt x="6" y="1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0" y="13"/>
                </a:lnTo>
                <a:lnTo>
                  <a:pt x="0" y="32"/>
                </a:lnTo>
                <a:lnTo>
                  <a:pt x="28" y="32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04" name="Freeform 24"/>
          <p:cNvSpPr>
            <a:spLocks/>
          </p:cNvSpPr>
          <p:nvPr/>
        </p:nvSpPr>
        <p:spPr bwMode="auto">
          <a:xfrm>
            <a:off x="7743825" y="4008438"/>
            <a:ext cx="22225" cy="41275"/>
          </a:xfrm>
          <a:custGeom>
            <a:avLst/>
            <a:gdLst>
              <a:gd name="T0" fmla="*/ 14 w 15"/>
              <a:gd name="T1" fmla="*/ 0 h 27"/>
              <a:gd name="T2" fmla="*/ 6 w 15"/>
              <a:gd name="T3" fmla="*/ 1 h 27"/>
              <a:gd name="T4" fmla="*/ 5 w 15"/>
              <a:gd name="T5" fmla="*/ 4 h 27"/>
              <a:gd name="T6" fmla="*/ 3 w 15"/>
              <a:gd name="T7" fmla="*/ 5 h 27"/>
              <a:gd name="T8" fmla="*/ 1 w 15"/>
              <a:gd name="T9" fmla="*/ 7 h 27"/>
              <a:gd name="T10" fmla="*/ 0 w 15"/>
              <a:gd name="T11" fmla="*/ 8 h 27"/>
              <a:gd name="T12" fmla="*/ 0 w 15"/>
              <a:gd name="T13" fmla="*/ 9 h 27"/>
              <a:gd name="T14" fmla="*/ 0 w 15"/>
              <a:gd name="T15" fmla="*/ 12 h 27"/>
              <a:gd name="T16" fmla="*/ 0 w 15"/>
              <a:gd name="T17" fmla="*/ 13 h 27"/>
              <a:gd name="T18" fmla="*/ 0 w 15"/>
              <a:gd name="T19" fmla="*/ 14 h 27"/>
              <a:gd name="T20" fmla="*/ 0 w 15"/>
              <a:gd name="T21" fmla="*/ 15 h 27"/>
              <a:gd name="T22" fmla="*/ 0 w 15"/>
              <a:gd name="T23" fmla="*/ 18 h 27"/>
              <a:gd name="T24" fmla="*/ 1 w 15"/>
              <a:gd name="T25" fmla="*/ 19 h 27"/>
              <a:gd name="T26" fmla="*/ 3 w 15"/>
              <a:gd name="T27" fmla="*/ 21 h 27"/>
              <a:gd name="T28" fmla="*/ 5 w 15"/>
              <a:gd name="T29" fmla="*/ 22 h 27"/>
              <a:gd name="T30" fmla="*/ 6 w 15"/>
              <a:gd name="T31" fmla="*/ 25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6" y="1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1"/>
                </a:lnTo>
                <a:lnTo>
                  <a:pt x="5" y="22"/>
                </a:lnTo>
                <a:lnTo>
                  <a:pt x="6" y="25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05" name="Freeform 25"/>
          <p:cNvSpPr>
            <a:spLocks/>
          </p:cNvSpPr>
          <p:nvPr/>
        </p:nvSpPr>
        <p:spPr bwMode="auto">
          <a:xfrm>
            <a:off x="7743825" y="4008438"/>
            <a:ext cx="22225" cy="41275"/>
          </a:xfrm>
          <a:custGeom>
            <a:avLst/>
            <a:gdLst>
              <a:gd name="T0" fmla="*/ 14 w 15"/>
              <a:gd name="T1" fmla="*/ 0 h 27"/>
              <a:gd name="T2" fmla="*/ 6 w 15"/>
              <a:gd name="T3" fmla="*/ 1 h 27"/>
              <a:gd name="T4" fmla="*/ 5 w 15"/>
              <a:gd name="T5" fmla="*/ 4 h 27"/>
              <a:gd name="T6" fmla="*/ 3 w 15"/>
              <a:gd name="T7" fmla="*/ 5 h 27"/>
              <a:gd name="T8" fmla="*/ 1 w 15"/>
              <a:gd name="T9" fmla="*/ 7 h 27"/>
              <a:gd name="T10" fmla="*/ 0 w 15"/>
              <a:gd name="T11" fmla="*/ 8 h 27"/>
              <a:gd name="T12" fmla="*/ 0 w 15"/>
              <a:gd name="T13" fmla="*/ 9 h 27"/>
              <a:gd name="T14" fmla="*/ 0 w 15"/>
              <a:gd name="T15" fmla="*/ 12 h 27"/>
              <a:gd name="T16" fmla="*/ 0 w 15"/>
              <a:gd name="T17" fmla="*/ 13 h 27"/>
              <a:gd name="T18" fmla="*/ 0 w 15"/>
              <a:gd name="T19" fmla="*/ 14 h 27"/>
              <a:gd name="T20" fmla="*/ 0 w 15"/>
              <a:gd name="T21" fmla="*/ 15 h 27"/>
              <a:gd name="T22" fmla="*/ 0 w 15"/>
              <a:gd name="T23" fmla="*/ 18 h 27"/>
              <a:gd name="T24" fmla="*/ 1 w 15"/>
              <a:gd name="T25" fmla="*/ 19 h 27"/>
              <a:gd name="T26" fmla="*/ 3 w 15"/>
              <a:gd name="T27" fmla="*/ 21 h 27"/>
              <a:gd name="T28" fmla="*/ 5 w 15"/>
              <a:gd name="T29" fmla="*/ 22 h 27"/>
              <a:gd name="T30" fmla="*/ 6 w 15"/>
              <a:gd name="T31" fmla="*/ 25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6" y="1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1"/>
                </a:lnTo>
                <a:lnTo>
                  <a:pt x="5" y="22"/>
                </a:lnTo>
                <a:lnTo>
                  <a:pt x="6" y="25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06" name="Freeform 26"/>
          <p:cNvSpPr>
            <a:spLocks/>
          </p:cNvSpPr>
          <p:nvPr/>
        </p:nvSpPr>
        <p:spPr bwMode="auto">
          <a:xfrm>
            <a:off x="7743825" y="4008438"/>
            <a:ext cx="22225" cy="41275"/>
          </a:xfrm>
          <a:custGeom>
            <a:avLst/>
            <a:gdLst>
              <a:gd name="T0" fmla="*/ 14 w 15"/>
              <a:gd name="T1" fmla="*/ 0 h 27"/>
              <a:gd name="T2" fmla="*/ 6 w 15"/>
              <a:gd name="T3" fmla="*/ 1 h 27"/>
              <a:gd name="T4" fmla="*/ 5 w 15"/>
              <a:gd name="T5" fmla="*/ 4 h 27"/>
              <a:gd name="T6" fmla="*/ 3 w 15"/>
              <a:gd name="T7" fmla="*/ 5 h 27"/>
              <a:gd name="T8" fmla="*/ 1 w 15"/>
              <a:gd name="T9" fmla="*/ 7 h 27"/>
              <a:gd name="T10" fmla="*/ 0 w 15"/>
              <a:gd name="T11" fmla="*/ 8 h 27"/>
              <a:gd name="T12" fmla="*/ 0 w 15"/>
              <a:gd name="T13" fmla="*/ 9 h 27"/>
              <a:gd name="T14" fmla="*/ 0 w 15"/>
              <a:gd name="T15" fmla="*/ 12 h 27"/>
              <a:gd name="T16" fmla="*/ 0 w 15"/>
              <a:gd name="T17" fmla="*/ 13 h 27"/>
              <a:gd name="T18" fmla="*/ 0 w 15"/>
              <a:gd name="T19" fmla="*/ 14 h 27"/>
              <a:gd name="T20" fmla="*/ 0 w 15"/>
              <a:gd name="T21" fmla="*/ 15 h 27"/>
              <a:gd name="T22" fmla="*/ 0 w 15"/>
              <a:gd name="T23" fmla="*/ 18 h 27"/>
              <a:gd name="T24" fmla="*/ 1 w 15"/>
              <a:gd name="T25" fmla="*/ 19 h 27"/>
              <a:gd name="T26" fmla="*/ 3 w 15"/>
              <a:gd name="T27" fmla="*/ 21 h 27"/>
              <a:gd name="T28" fmla="*/ 5 w 15"/>
              <a:gd name="T29" fmla="*/ 22 h 27"/>
              <a:gd name="T30" fmla="*/ 6 w 15"/>
              <a:gd name="T31" fmla="*/ 25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6" y="1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1"/>
                </a:lnTo>
                <a:lnTo>
                  <a:pt x="5" y="22"/>
                </a:lnTo>
                <a:lnTo>
                  <a:pt x="6" y="25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07" name="Freeform 27"/>
          <p:cNvSpPr>
            <a:spLocks/>
          </p:cNvSpPr>
          <p:nvPr/>
        </p:nvSpPr>
        <p:spPr bwMode="auto">
          <a:xfrm>
            <a:off x="7743825" y="4008438"/>
            <a:ext cx="22225" cy="41275"/>
          </a:xfrm>
          <a:custGeom>
            <a:avLst/>
            <a:gdLst>
              <a:gd name="T0" fmla="*/ 14 w 15"/>
              <a:gd name="T1" fmla="*/ 0 h 27"/>
              <a:gd name="T2" fmla="*/ 6 w 15"/>
              <a:gd name="T3" fmla="*/ 1 h 27"/>
              <a:gd name="T4" fmla="*/ 5 w 15"/>
              <a:gd name="T5" fmla="*/ 4 h 27"/>
              <a:gd name="T6" fmla="*/ 3 w 15"/>
              <a:gd name="T7" fmla="*/ 5 h 27"/>
              <a:gd name="T8" fmla="*/ 1 w 15"/>
              <a:gd name="T9" fmla="*/ 7 h 27"/>
              <a:gd name="T10" fmla="*/ 0 w 15"/>
              <a:gd name="T11" fmla="*/ 8 h 27"/>
              <a:gd name="T12" fmla="*/ 0 w 15"/>
              <a:gd name="T13" fmla="*/ 9 h 27"/>
              <a:gd name="T14" fmla="*/ 0 w 15"/>
              <a:gd name="T15" fmla="*/ 12 h 27"/>
              <a:gd name="T16" fmla="*/ 0 w 15"/>
              <a:gd name="T17" fmla="*/ 13 h 27"/>
              <a:gd name="T18" fmla="*/ 0 w 15"/>
              <a:gd name="T19" fmla="*/ 14 h 27"/>
              <a:gd name="T20" fmla="*/ 0 w 15"/>
              <a:gd name="T21" fmla="*/ 15 h 27"/>
              <a:gd name="T22" fmla="*/ 0 w 15"/>
              <a:gd name="T23" fmla="*/ 18 h 27"/>
              <a:gd name="T24" fmla="*/ 1 w 15"/>
              <a:gd name="T25" fmla="*/ 19 h 27"/>
              <a:gd name="T26" fmla="*/ 3 w 15"/>
              <a:gd name="T27" fmla="*/ 21 h 27"/>
              <a:gd name="T28" fmla="*/ 5 w 15"/>
              <a:gd name="T29" fmla="*/ 22 h 27"/>
              <a:gd name="T30" fmla="*/ 6 w 15"/>
              <a:gd name="T31" fmla="*/ 25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6" y="1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1"/>
                </a:lnTo>
                <a:lnTo>
                  <a:pt x="5" y="22"/>
                </a:lnTo>
                <a:lnTo>
                  <a:pt x="6" y="25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08" name="Freeform 28"/>
          <p:cNvSpPr>
            <a:spLocks/>
          </p:cNvSpPr>
          <p:nvPr/>
        </p:nvSpPr>
        <p:spPr bwMode="auto">
          <a:xfrm>
            <a:off x="7743825" y="4008438"/>
            <a:ext cx="22225" cy="41275"/>
          </a:xfrm>
          <a:custGeom>
            <a:avLst/>
            <a:gdLst>
              <a:gd name="T0" fmla="*/ 14 w 15"/>
              <a:gd name="T1" fmla="*/ 0 h 27"/>
              <a:gd name="T2" fmla="*/ 6 w 15"/>
              <a:gd name="T3" fmla="*/ 1 h 27"/>
              <a:gd name="T4" fmla="*/ 5 w 15"/>
              <a:gd name="T5" fmla="*/ 4 h 27"/>
              <a:gd name="T6" fmla="*/ 3 w 15"/>
              <a:gd name="T7" fmla="*/ 5 h 27"/>
              <a:gd name="T8" fmla="*/ 1 w 15"/>
              <a:gd name="T9" fmla="*/ 7 h 27"/>
              <a:gd name="T10" fmla="*/ 0 w 15"/>
              <a:gd name="T11" fmla="*/ 8 h 27"/>
              <a:gd name="T12" fmla="*/ 0 w 15"/>
              <a:gd name="T13" fmla="*/ 9 h 27"/>
              <a:gd name="T14" fmla="*/ 0 w 15"/>
              <a:gd name="T15" fmla="*/ 12 h 27"/>
              <a:gd name="T16" fmla="*/ 0 w 15"/>
              <a:gd name="T17" fmla="*/ 13 h 27"/>
              <a:gd name="T18" fmla="*/ 0 w 15"/>
              <a:gd name="T19" fmla="*/ 14 h 27"/>
              <a:gd name="T20" fmla="*/ 0 w 15"/>
              <a:gd name="T21" fmla="*/ 15 h 27"/>
              <a:gd name="T22" fmla="*/ 0 w 15"/>
              <a:gd name="T23" fmla="*/ 18 h 27"/>
              <a:gd name="T24" fmla="*/ 1 w 15"/>
              <a:gd name="T25" fmla="*/ 19 h 27"/>
              <a:gd name="T26" fmla="*/ 3 w 15"/>
              <a:gd name="T27" fmla="*/ 21 h 27"/>
              <a:gd name="T28" fmla="*/ 5 w 15"/>
              <a:gd name="T29" fmla="*/ 22 h 27"/>
              <a:gd name="T30" fmla="*/ 6 w 15"/>
              <a:gd name="T31" fmla="*/ 25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6" y="1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1"/>
                </a:lnTo>
                <a:lnTo>
                  <a:pt x="5" y="22"/>
                </a:lnTo>
                <a:lnTo>
                  <a:pt x="6" y="25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09" name="Freeform 29"/>
          <p:cNvSpPr>
            <a:spLocks/>
          </p:cNvSpPr>
          <p:nvPr/>
        </p:nvSpPr>
        <p:spPr bwMode="auto">
          <a:xfrm>
            <a:off x="7743825" y="4008438"/>
            <a:ext cx="22225" cy="41275"/>
          </a:xfrm>
          <a:custGeom>
            <a:avLst/>
            <a:gdLst>
              <a:gd name="T0" fmla="*/ 14 w 15"/>
              <a:gd name="T1" fmla="*/ 0 h 27"/>
              <a:gd name="T2" fmla="*/ 6 w 15"/>
              <a:gd name="T3" fmla="*/ 1 h 27"/>
              <a:gd name="T4" fmla="*/ 5 w 15"/>
              <a:gd name="T5" fmla="*/ 4 h 27"/>
              <a:gd name="T6" fmla="*/ 3 w 15"/>
              <a:gd name="T7" fmla="*/ 5 h 27"/>
              <a:gd name="T8" fmla="*/ 1 w 15"/>
              <a:gd name="T9" fmla="*/ 7 h 27"/>
              <a:gd name="T10" fmla="*/ 0 w 15"/>
              <a:gd name="T11" fmla="*/ 8 h 27"/>
              <a:gd name="T12" fmla="*/ 0 w 15"/>
              <a:gd name="T13" fmla="*/ 9 h 27"/>
              <a:gd name="T14" fmla="*/ 0 w 15"/>
              <a:gd name="T15" fmla="*/ 12 h 27"/>
              <a:gd name="T16" fmla="*/ 0 w 15"/>
              <a:gd name="T17" fmla="*/ 13 h 27"/>
              <a:gd name="T18" fmla="*/ 0 w 15"/>
              <a:gd name="T19" fmla="*/ 14 h 27"/>
              <a:gd name="T20" fmla="*/ 0 w 15"/>
              <a:gd name="T21" fmla="*/ 15 h 27"/>
              <a:gd name="T22" fmla="*/ 0 w 15"/>
              <a:gd name="T23" fmla="*/ 18 h 27"/>
              <a:gd name="T24" fmla="*/ 1 w 15"/>
              <a:gd name="T25" fmla="*/ 19 h 27"/>
              <a:gd name="T26" fmla="*/ 3 w 15"/>
              <a:gd name="T27" fmla="*/ 21 h 27"/>
              <a:gd name="T28" fmla="*/ 5 w 15"/>
              <a:gd name="T29" fmla="*/ 22 h 27"/>
              <a:gd name="T30" fmla="*/ 6 w 15"/>
              <a:gd name="T31" fmla="*/ 25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6" y="1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1"/>
                </a:lnTo>
                <a:lnTo>
                  <a:pt x="5" y="22"/>
                </a:lnTo>
                <a:lnTo>
                  <a:pt x="6" y="25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10" name="Freeform 30"/>
          <p:cNvSpPr>
            <a:spLocks/>
          </p:cNvSpPr>
          <p:nvPr/>
        </p:nvSpPr>
        <p:spPr bwMode="auto">
          <a:xfrm>
            <a:off x="7743825" y="4008438"/>
            <a:ext cx="22225" cy="41275"/>
          </a:xfrm>
          <a:custGeom>
            <a:avLst/>
            <a:gdLst>
              <a:gd name="T0" fmla="*/ 14 w 15"/>
              <a:gd name="T1" fmla="*/ 0 h 27"/>
              <a:gd name="T2" fmla="*/ 6 w 15"/>
              <a:gd name="T3" fmla="*/ 1 h 27"/>
              <a:gd name="T4" fmla="*/ 5 w 15"/>
              <a:gd name="T5" fmla="*/ 4 h 27"/>
              <a:gd name="T6" fmla="*/ 3 w 15"/>
              <a:gd name="T7" fmla="*/ 5 h 27"/>
              <a:gd name="T8" fmla="*/ 1 w 15"/>
              <a:gd name="T9" fmla="*/ 7 h 27"/>
              <a:gd name="T10" fmla="*/ 0 w 15"/>
              <a:gd name="T11" fmla="*/ 8 h 27"/>
              <a:gd name="T12" fmla="*/ 0 w 15"/>
              <a:gd name="T13" fmla="*/ 9 h 27"/>
              <a:gd name="T14" fmla="*/ 0 w 15"/>
              <a:gd name="T15" fmla="*/ 12 h 27"/>
              <a:gd name="T16" fmla="*/ 0 w 15"/>
              <a:gd name="T17" fmla="*/ 13 h 27"/>
              <a:gd name="T18" fmla="*/ 0 w 15"/>
              <a:gd name="T19" fmla="*/ 14 h 27"/>
              <a:gd name="T20" fmla="*/ 0 w 15"/>
              <a:gd name="T21" fmla="*/ 15 h 27"/>
              <a:gd name="T22" fmla="*/ 0 w 15"/>
              <a:gd name="T23" fmla="*/ 18 h 27"/>
              <a:gd name="T24" fmla="*/ 1 w 15"/>
              <a:gd name="T25" fmla="*/ 19 h 27"/>
              <a:gd name="T26" fmla="*/ 3 w 15"/>
              <a:gd name="T27" fmla="*/ 21 h 27"/>
              <a:gd name="T28" fmla="*/ 5 w 15"/>
              <a:gd name="T29" fmla="*/ 22 h 27"/>
              <a:gd name="T30" fmla="*/ 6 w 15"/>
              <a:gd name="T31" fmla="*/ 25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6" y="1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1"/>
                </a:lnTo>
                <a:lnTo>
                  <a:pt x="5" y="22"/>
                </a:lnTo>
                <a:lnTo>
                  <a:pt x="6" y="25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11" name="Freeform 31"/>
          <p:cNvSpPr>
            <a:spLocks/>
          </p:cNvSpPr>
          <p:nvPr/>
        </p:nvSpPr>
        <p:spPr bwMode="auto">
          <a:xfrm>
            <a:off x="7743825" y="4008438"/>
            <a:ext cx="22225" cy="41275"/>
          </a:xfrm>
          <a:custGeom>
            <a:avLst/>
            <a:gdLst>
              <a:gd name="T0" fmla="*/ 14 w 15"/>
              <a:gd name="T1" fmla="*/ 0 h 27"/>
              <a:gd name="T2" fmla="*/ 6 w 15"/>
              <a:gd name="T3" fmla="*/ 1 h 27"/>
              <a:gd name="T4" fmla="*/ 5 w 15"/>
              <a:gd name="T5" fmla="*/ 4 h 27"/>
              <a:gd name="T6" fmla="*/ 3 w 15"/>
              <a:gd name="T7" fmla="*/ 5 h 27"/>
              <a:gd name="T8" fmla="*/ 1 w 15"/>
              <a:gd name="T9" fmla="*/ 7 h 27"/>
              <a:gd name="T10" fmla="*/ 0 w 15"/>
              <a:gd name="T11" fmla="*/ 8 h 27"/>
              <a:gd name="T12" fmla="*/ 0 w 15"/>
              <a:gd name="T13" fmla="*/ 9 h 27"/>
              <a:gd name="T14" fmla="*/ 0 w 15"/>
              <a:gd name="T15" fmla="*/ 12 h 27"/>
              <a:gd name="T16" fmla="*/ 0 w 15"/>
              <a:gd name="T17" fmla="*/ 13 h 27"/>
              <a:gd name="T18" fmla="*/ 0 w 15"/>
              <a:gd name="T19" fmla="*/ 14 h 27"/>
              <a:gd name="T20" fmla="*/ 0 w 15"/>
              <a:gd name="T21" fmla="*/ 15 h 27"/>
              <a:gd name="T22" fmla="*/ 0 w 15"/>
              <a:gd name="T23" fmla="*/ 18 h 27"/>
              <a:gd name="T24" fmla="*/ 1 w 15"/>
              <a:gd name="T25" fmla="*/ 19 h 27"/>
              <a:gd name="T26" fmla="*/ 3 w 15"/>
              <a:gd name="T27" fmla="*/ 21 h 27"/>
              <a:gd name="T28" fmla="*/ 5 w 15"/>
              <a:gd name="T29" fmla="*/ 22 h 27"/>
              <a:gd name="T30" fmla="*/ 6 w 15"/>
              <a:gd name="T31" fmla="*/ 25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6" y="1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1"/>
                </a:lnTo>
                <a:lnTo>
                  <a:pt x="5" y="22"/>
                </a:lnTo>
                <a:lnTo>
                  <a:pt x="6" y="25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12" name="Freeform 32"/>
          <p:cNvSpPr>
            <a:spLocks/>
          </p:cNvSpPr>
          <p:nvPr/>
        </p:nvSpPr>
        <p:spPr bwMode="auto">
          <a:xfrm>
            <a:off x="7743825" y="4008438"/>
            <a:ext cx="52388" cy="41275"/>
          </a:xfrm>
          <a:custGeom>
            <a:avLst/>
            <a:gdLst>
              <a:gd name="T0" fmla="*/ 14 w 38"/>
              <a:gd name="T1" fmla="*/ 0 h 27"/>
              <a:gd name="T2" fmla="*/ 6 w 38"/>
              <a:gd name="T3" fmla="*/ 1 h 27"/>
              <a:gd name="T4" fmla="*/ 5 w 38"/>
              <a:gd name="T5" fmla="*/ 4 h 27"/>
              <a:gd name="T6" fmla="*/ 3 w 38"/>
              <a:gd name="T7" fmla="*/ 5 h 27"/>
              <a:gd name="T8" fmla="*/ 1 w 38"/>
              <a:gd name="T9" fmla="*/ 7 h 27"/>
              <a:gd name="T10" fmla="*/ 0 w 38"/>
              <a:gd name="T11" fmla="*/ 8 h 27"/>
              <a:gd name="T12" fmla="*/ 0 w 38"/>
              <a:gd name="T13" fmla="*/ 9 h 27"/>
              <a:gd name="T14" fmla="*/ 0 w 38"/>
              <a:gd name="T15" fmla="*/ 12 h 27"/>
              <a:gd name="T16" fmla="*/ 0 w 38"/>
              <a:gd name="T17" fmla="*/ 13 h 27"/>
              <a:gd name="T18" fmla="*/ 0 w 38"/>
              <a:gd name="T19" fmla="*/ 14 h 27"/>
              <a:gd name="T20" fmla="*/ 0 w 38"/>
              <a:gd name="T21" fmla="*/ 15 h 27"/>
              <a:gd name="T22" fmla="*/ 0 w 38"/>
              <a:gd name="T23" fmla="*/ 18 h 27"/>
              <a:gd name="T24" fmla="*/ 1 w 38"/>
              <a:gd name="T25" fmla="*/ 19 h 27"/>
              <a:gd name="T26" fmla="*/ 3 w 38"/>
              <a:gd name="T27" fmla="*/ 21 h 27"/>
              <a:gd name="T28" fmla="*/ 5 w 38"/>
              <a:gd name="T29" fmla="*/ 22 h 27"/>
              <a:gd name="T30" fmla="*/ 6 w 38"/>
              <a:gd name="T31" fmla="*/ 25 h 27"/>
              <a:gd name="T32" fmla="*/ 14 w 38"/>
              <a:gd name="T33" fmla="*/ 26 h 27"/>
              <a:gd name="T34" fmla="*/ 37 w 38"/>
              <a:gd name="T35" fmla="*/ 26 h 27"/>
              <a:gd name="T36" fmla="*/ 37 w 38"/>
              <a:gd name="T37" fmla="*/ 0 h 27"/>
              <a:gd name="T38" fmla="*/ 14 w 38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7">
                <a:moveTo>
                  <a:pt x="14" y="0"/>
                </a:moveTo>
                <a:lnTo>
                  <a:pt x="6" y="1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1"/>
                </a:lnTo>
                <a:lnTo>
                  <a:pt x="5" y="22"/>
                </a:lnTo>
                <a:lnTo>
                  <a:pt x="6" y="25"/>
                </a:lnTo>
                <a:lnTo>
                  <a:pt x="14" y="26"/>
                </a:lnTo>
                <a:lnTo>
                  <a:pt x="37" y="26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13" name="Freeform 33"/>
          <p:cNvSpPr>
            <a:spLocks/>
          </p:cNvSpPr>
          <p:nvPr/>
        </p:nvSpPr>
        <p:spPr bwMode="auto">
          <a:xfrm>
            <a:off x="7775575" y="4008438"/>
            <a:ext cx="20638" cy="41275"/>
          </a:xfrm>
          <a:custGeom>
            <a:avLst/>
            <a:gdLst>
              <a:gd name="T0" fmla="*/ 14 w 15"/>
              <a:gd name="T1" fmla="*/ 0 h 27"/>
              <a:gd name="T2" fmla="*/ 6 w 15"/>
              <a:gd name="T3" fmla="*/ 1 h 27"/>
              <a:gd name="T4" fmla="*/ 4 w 15"/>
              <a:gd name="T5" fmla="*/ 4 h 27"/>
              <a:gd name="T6" fmla="*/ 3 w 15"/>
              <a:gd name="T7" fmla="*/ 5 h 27"/>
              <a:gd name="T8" fmla="*/ 3 w 15"/>
              <a:gd name="T9" fmla="*/ 7 h 27"/>
              <a:gd name="T10" fmla="*/ 0 w 15"/>
              <a:gd name="T11" fmla="*/ 8 h 27"/>
              <a:gd name="T12" fmla="*/ 0 w 15"/>
              <a:gd name="T13" fmla="*/ 9 h 27"/>
              <a:gd name="T14" fmla="*/ 0 w 15"/>
              <a:gd name="T15" fmla="*/ 12 h 27"/>
              <a:gd name="T16" fmla="*/ 0 w 15"/>
              <a:gd name="T17" fmla="*/ 13 h 27"/>
              <a:gd name="T18" fmla="*/ 0 w 15"/>
              <a:gd name="T19" fmla="*/ 14 h 27"/>
              <a:gd name="T20" fmla="*/ 0 w 15"/>
              <a:gd name="T21" fmla="*/ 15 h 27"/>
              <a:gd name="T22" fmla="*/ 0 w 15"/>
              <a:gd name="T23" fmla="*/ 18 h 27"/>
              <a:gd name="T24" fmla="*/ 3 w 15"/>
              <a:gd name="T25" fmla="*/ 19 h 27"/>
              <a:gd name="T26" fmla="*/ 3 w 15"/>
              <a:gd name="T27" fmla="*/ 21 h 27"/>
              <a:gd name="T28" fmla="*/ 4 w 15"/>
              <a:gd name="T29" fmla="*/ 22 h 27"/>
              <a:gd name="T30" fmla="*/ 6 w 15"/>
              <a:gd name="T31" fmla="*/ 25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6" y="1"/>
                </a:lnTo>
                <a:lnTo>
                  <a:pt x="4" y="4"/>
                </a:lnTo>
                <a:lnTo>
                  <a:pt x="3" y="5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8"/>
                </a:lnTo>
                <a:lnTo>
                  <a:pt x="3" y="19"/>
                </a:lnTo>
                <a:lnTo>
                  <a:pt x="3" y="21"/>
                </a:lnTo>
                <a:lnTo>
                  <a:pt x="4" y="22"/>
                </a:lnTo>
                <a:lnTo>
                  <a:pt x="6" y="25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14" name="Freeform 34"/>
          <p:cNvSpPr>
            <a:spLocks/>
          </p:cNvSpPr>
          <p:nvPr/>
        </p:nvSpPr>
        <p:spPr bwMode="auto">
          <a:xfrm>
            <a:off x="7775575" y="4008438"/>
            <a:ext cx="20638" cy="41275"/>
          </a:xfrm>
          <a:custGeom>
            <a:avLst/>
            <a:gdLst>
              <a:gd name="T0" fmla="*/ 14 w 15"/>
              <a:gd name="T1" fmla="*/ 0 h 27"/>
              <a:gd name="T2" fmla="*/ 6 w 15"/>
              <a:gd name="T3" fmla="*/ 1 h 27"/>
              <a:gd name="T4" fmla="*/ 4 w 15"/>
              <a:gd name="T5" fmla="*/ 4 h 27"/>
              <a:gd name="T6" fmla="*/ 3 w 15"/>
              <a:gd name="T7" fmla="*/ 5 h 27"/>
              <a:gd name="T8" fmla="*/ 3 w 15"/>
              <a:gd name="T9" fmla="*/ 7 h 27"/>
              <a:gd name="T10" fmla="*/ 0 w 15"/>
              <a:gd name="T11" fmla="*/ 8 h 27"/>
              <a:gd name="T12" fmla="*/ 0 w 15"/>
              <a:gd name="T13" fmla="*/ 9 h 27"/>
              <a:gd name="T14" fmla="*/ 0 w 15"/>
              <a:gd name="T15" fmla="*/ 12 h 27"/>
              <a:gd name="T16" fmla="*/ 0 w 15"/>
              <a:gd name="T17" fmla="*/ 13 h 27"/>
              <a:gd name="T18" fmla="*/ 0 w 15"/>
              <a:gd name="T19" fmla="*/ 14 h 27"/>
              <a:gd name="T20" fmla="*/ 0 w 15"/>
              <a:gd name="T21" fmla="*/ 15 h 27"/>
              <a:gd name="T22" fmla="*/ 0 w 15"/>
              <a:gd name="T23" fmla="*/ 18 h 27"/>
              <a:gd name="T24" fmla="*/ 3 w 15"/>
              <a:gd name="T25" fmla="*/ 19 h 27"/>
              <a:gd name="T26" fmla="*/ 3 w 15"/>
              <a:gd name="T27" fmla="*/ 21 h 27"/>
              <a:gd name="T28" fmla="*/ 4 w 15"/>
              <a:gd name="T29" fmla="*/ 22 h 27"/>
              <a:gd name="T30" fmla="*/ 6 w 15"/>
              <a:gd name="T31" fmla="*/ 25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6" y="1"/>
                </a:lnTo>
                <a:lnTo>
                  <a:pt x="4" y="4"/>
                </a:lnTo>
                <a:lnTo>
                  <a:pt x="3" y="5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8"/>
                </a:lnTo>
                <a:lnTo>
                  <a:pt x="3" y="19"/>
                </a:lnTo>
                <a:lnTo>
                  <a:pt x="3" y="21"/>
                </a:lnTo>
                <a:lnTo>
                  <a:pt x="4" y="22"/>
                </a:lnTo>
                <a:lnTo>
                  <a:pt x="6" y="25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15" name="Freeform 35"/>
          <p:cNvSpPr>
            <a:spLocks/>
          </p:cNvSpPr>
          <p:nvPr/>
        </p:nvSpPr>
        <p:spPr bwMode="auto">
          <a:xfrm>
            <a:off x="7775575" y="4008438"/>
            <a:ext cx="20638" cy="41275"/>
          </a:xfrm>
          <a:custGeom>
            <a:avLst/>
            <a:gdLst>
              <a:gd name="T0" fmla="*/ 14 w 15"/>
              <a:gd name="T1" fmla="*/ 0 h 27"/>
              <a:gd name="T2" fmla="*/ 6 w 15"/>
              <a:gd name="T3" fmla="*/ 1 h 27"/>
              <a:gd name="T4" fmla="*/ 4 w 15"/>
              <a:gd name="T5" fmla="*/ 4 h 27"/>
              <a:gd name="T6" fmla="*/ 3 w 15"/>
              <a:gd name="T7" fmla="*/ 5 h 27"/>
              <a:gd name="T8" fmla="*/ 3 w 15"/>
              <a:gd name="T9" fmla="*/ 7 h 27"/>
              <a:gd name="T10" fmla="*/ 0 w 15"/>
              <a:gd name="T11" fmla="*/ 8 h 27"/>
              <a:gd name="T12" fmla="*/ 0 w 15"/>
              <a:gd name="T13" fmla="*/ 9 h 27"/>
              <a:gd name="T14" fmla="*/ 0 w 15"/>
              <a:gd name="T15" fmla="*/ 12 h 27"/>
              <a:gd name="T16" fmla="*/ 0 w 15"/>
              <a:gd name="T17" fmla="*/ 13 h 27"/>
              <a:gd name="T18" fmla="*/ 0 w 15"/>
              <a:gd name="T19" fmla="*/ 14 h 27"/>
              <a:gd name="T20" fmla="*/ 0 w 15"/>
              <a:gd name="T21" fmla="*/ 15 h 27"/>
              <a:gd name="T22" fmla="*/ 0 w 15"/>
              <a:gd name="T23" fmla="*/ 18 h 27"/>
              <a:gd name="T24" fmla="*/ 3 w 15"/>
              <a:gd name="T25" fmla="*/ 19 h 27"/>
              <a:gd name="T26" fmla="*/ 3 w 15"/>
              <a:gd name="T27" fmla="*/ 21 h 27"/>
              <a:gd name="T28" fmla="*/ 4 w 15"/>
              <a:gd name="T29" fmla="*/ 22 h 27"/>
              <a:gd name="T30" fmla="*/ 6 w 15"/>
              <a:gd name="T31" fmla="*/ 25 h 27"/>
              <a:gd name="T32" fmla="*/ 14 w 15"/>
              <a:gd name="T33" fmla="*/ 26 h 27"/>
              <a:gd name="T34" fmla="*/ 14 w 15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7">
                <a:moveTo>
                  <a:pt x="14" y="0"/>
                </a:moveTo>
                <a:lnTo>
                  <a:pt x="6" y="1"/>
                </a:lnTo>
                <a:lnTo>
                  <a:pt x="4" y="4"/>
                </a:lnTo>
                <a:lnTo>
                  <a:pt x="3" y="5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8"/>
                </a:lnTo>
                <a:lnTo>
                  <a:pt x="3" y="19"/>
                </a:lnTo>
                <a:lnTo>
                  <a:pt x="3" y="21"/>
                </a:lnTo>
                <a:lnTo>
                  <a:pt x="4" y="22"/>
                </a:lnTo>
                <a:lnTo>
                  <a:pt x="6" y="25"/>
                </a:lnTo>
                <a:lnTo>
                  <a:pt x="14" y="26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16" name="Freeform 36"/>
          <p:cNvSpPr>
            <a:spLocks/>
          </p:cNvSpPr>
          <p:nvPr/>
        </p:nvSpPr>
        <p:spPr bwMode="auto">
          <a:xfrm>
            <a:off x="7775575" y="4008438"/>
            <a:ext cx="52388" cy="41275"/>
          </a:xfrm>
          <a:custGeom>
            <a:avLst/>
            <a:gdLst>
              <a:gd name="T0" fmla="*/ 14 w 38"/>
              <a:gd name="T1" fmla="*/ 0 h 27"/>
              <a:gd name="T2" fmla="*/ 6 w 38"/>
              <a:gd name="T3" fmla="*/ 1 h 27"/>
              <a:gd name="T4" fmla="*/ 4 w 38"/>
              <a:gd name="T5" fmla="*/ 4 h 27"/>
              <a:gd name="T6" fmla="*/ 3 w 38"/>
              <a:gd name="T7" fmla="*/ 5 h 27"/>
              <a:gd name="T8" fmla="*/ 3 w 38"/>
              <a:gd name="T9" fmla="*/ 7 h 27"/>
              <a:gd name="T10" fmla="*/ 0 w 38"/>
              <a:gd name="T11" fmla="*/ 8 h 27"/>
              <a:gd name="T12" fmla="*/ 0 w 38"/>
              <a:gd name="T13" fmla="*/ 9 h 27"/>
              <a:gd name="T14" fmla="*/ 0 w 38"/>
              <a:gd name="T15" fmla="*/ 12 h 27"/>
              <a:gd name="T16" fmla="*/ 0 w 38"/>
              <a:gd name="T17" fmla="*/ 13 h 27"/>
              <a:gd name="T18" fmla="*/ 0 w 38"/>
              <a:gd name="T19" fmla="*/ 14 h 27"/>
              <a:gd name="T20" fmla="*/ 0 w 38"/>
              <a:gd name="T21" fmla="*/ 15 h 27"/>
              <a:gd name="T22" fmla="*/ 0 w 38"/>
              <a:gd name="T23" fmla="*/ 18 h 27"/>
              <a:gd name="T24" fmla="*/ 3 w 38"/>
              <a:gd name="T25" fmla="*/ 19 h 27"/>
              <a:gd name="T26" fmla="*/ 3 w 38"/>
              <a:gd name="T27" fmla="*/ 21 h 27"/>
              <a:gd name="T28" fmla="*/ 4 w 38"/>
              <a:gd name="T29" fmla="*/ 22 h 27"/>
              <a:gd name="T30" fmla="*/ 6 w 38"/>
              <a:gd name="T31" fmla="*/ 25 h 27"/>
              <a:gd name="T32" fmla="*/ 14 w 38"/>
              <a:gd name="T33" fmla="*/ 26 h 27"/>
              <a:gd name="T34" fmla="*/ 37 w 38"/>
              <a:gd name="T35" fmla="*/ 26 h 27"/>
              <a:gd name="T36" fmla="*/ 37 w 38"/>
              <a:gd name="T37" fmla="*/ 0 h 27"/>
              <a:gd name="T38" fmla="*/ 14 w 38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7">
                <a:moveTo>
                  <a:pt x="14" y="0"/>
                </a:moveTo>
                <a:lnTo>
                  <a:pt x="6" y="1"/>
                </a:lnTo>
                <a:lnTo>
                  <a:pt x="4" y="4"/>
                </a:lnTo>
                <a:lnTo>
                  <a:pt x="3" y="5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8"/>
                </a:lnTo>
                <a:lnTo>
                  <a:pt x="3" y="19"/>
                </a:lnTo>
                <a:lnTo>
                  <a:pt x="3" y="21"/>
                </a:lnTo>
                <a:lnTo>
                  <a:pt x="4" y="22"/>
                </a:lnTo>
                <a:lnTo>
                  <a:pt x="6" y="25"/>
                </a:lnTo>
                <a:lnTo>
                  <a:pt x="14" y="26"/>
                </a:lnTo>
                <a:lnTo>
                  <a:pt x="37" y="26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17" name="Freeform 37"/>
          <p:cNvSpPr>
            <a:spLocks/>
          </p:cNvSpPr>
          <p:nvPr/>
        </p:nvSpPr>
        <p:spPr bwMode="auto">
          <a:xfrm>
            <a:off x="7805738" y="4008438"/>
            <a:ext cx="22225" cy="41275"/>
          </a:xfrm>
          <a:custGeom>
            <a:avLst/>
            <a:gdLst>
              <a:gd name="T0" fmla="*/ 15 w 16"/>
              <a:gd name="T1" fmla="*/ 0 h 27"/>
              <a:gd name="T2" fmla="*/ 7 w 16"/>
              <a:gd name="T3" fmla="*/ 1 h 27"/>
              <a:gd name="T4" fmla="*/ 5 w 16"/>
              <a:gd name="T5" fmla="*/ 4 h 27"/>
              <a:gd name="T6" fmla="*/ 3 w 16"/>
              <a:gd name="T7" fmla="*/ 5 h 27"/>
              <a:gd name="T8" fmla="*/ 1 w 16"/>
              <a:gd name="T9" fmla="*/ 7 h 27"/>
              <a:gd name="T10" fmla="*/ 1 w 16"/>
              <a:gd name="T11" fmla="*/ 8 h 27"/>
              <a:gd name="T12" fmla="*/ 0 w 16"/>
              <a:gd name="T13" fmla="*/ 9 h 27"/>
              <a:gd name="T14" fmla="*/ 0 w 16"/>
              <a:gd name="T15" fmla="*/ 12 h 27"/>
              <a:gd name="T16" fmla="*/ 0 w 16"/>
              <a:gd name="T17" fmla="*/ 13 h 27"/>
              <a:gd name="T18" fmla="*/ 0 w 16"/>
              <a:gd name="T19" fmla="*/ 14 h 27"/>
              <a:gd name="T20" fmla="*/ 0 w 16"/>
              <a:gd name="T21" fmla="*/ 15 h 27"/>
              <a:gd name="T22" fmla="*/ 1 w 16"/>
              <a:gd name="T23" fmla="*/ 18 h 27"/>
              <a:gd name="T24" fmla="*/ 1 w 16"/>
              <a:gd name="T25" fmla="*/ 19 h 27"/>
              <a:gd name="T26" fmla="*/ 3 w 16"/>
              <a:gd name="T27" fmla="*/ 21 h 27"/>
              <a:gd name="T28" fmla="*/ 5 w 16"/>
              <a:gd name="T29" fmla="*/ 22 h 27"/>
              <a:gd name="T30" fmla="*/ 7 w 16"/>
              <a:gd name="T31" fmla="*/ 25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7" y="1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8"/>
                </a:lnTo>
                <a:lnTo>
                  <a:pt x="1" y="19"/>
                </a:lnTo>
                <a:lnTo>
                  <a:pt x="3" y="21"/>
                </a:lnTo>
                <a:lnTo>
                  <a:pt x="5" y="22"/>
                </a:lnTo>
                <a:lnTo>
                  <a:pt x="7" y="25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18" name="Freeform 38"/>
          <p:cNvSpPr>
            <a:spLocks/>
          </p:cNvSpPr>
          <p:nvPr/>
        </p:nvSpPr>
        <p:spPr bwMode="auto">
          <a:xfrm>
            <a:off x="7805738" y="4008438"/>
            <a:ext cx="22225" cy="41275"/>
          </a:xfrm>
          <a:custGeom>
            <a:avLst/>
            <a:gdLst>
              <a:gd name="T0" fmla="*/ 15 w 16"/>
              <a:gd name="T1" fmla="*/ 0 h 27"/>
              <a:gd name="T2" fmla="*/ 7 w 16"/>
              <a:gd name="T3" fmla="*/ 1 h 27"/>
              <a:gd name="T4" fmla="*/ 5 w 16"/>
              <a:gd name="T5" fmla="*/ 4 h 27"/>
              <a:gd name="T6" fmla="*/ 3 w 16"/>
              <a:gd name="T7" fmla="*/ 5 h 27"/>
              <a:gd name="T8" fmla="*/ 1 w 16"/>
              <a:gd name="T9" fmla="*/ 7 h 27"/>
              <a:gd name="T10" fmla="*/ 1 w 16"/>
              <a:gd name="T11" fmla="*/ 8 h 27"/>
              <a:gd name="T12" fmla="*/ 0 w 16"/>
              <a:gd name="T13" fmla="*/ 9 h 27"/>
              <a:gd name="T14" fmla="*/ 0 w 16"/>
              <a:gd name="T15" fmla="*/ 12 h 27"/>
              <a:gd name="T16" fmla="*/ 0 w 16"/>
              <a:gd name="T17" fmla="*/ 13 h 27"/>
              <a:gd name="T18" fmla="*/ 0 w 16"/>
              <a:gd name="T19" fmla="*/ 14 h 27"/>
              <a:gd name="T20" fmla="*/ 0 w 16"/>
              <a:gd name="T21" fmla="*/ 15 h 27"/>
              <a:gd name="T22" fmla="*/ 1 w 16"/>
              <a:gd name="T23" fmla="*/ 18 h 27"/>
              <a:gd name="T24" fmla="*/ 1 w 16"/>
              <a:gd name="T25" fmla="*/ 19 h 27"/>
              <a:gd name="T26" fmla="*/ 3 w 16"/>
              <a:gd name="T27" fmla="*/ 21 h 27"/>
              <a:gd name="T28" fmla="*/ 5 w 16"/>
              <a:gd name="T29" fmla="*/ 22 h 27"/>
              <a:gd name="T30" fmla="*/ 7 w 16"/>
              <a:gd name="T31" fmla="*/ 25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7" y="1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8"/>
                </a:lnTo>
                <a:lnTo>
                  <a:pt x="1" y="19"/>
                </a:lnTo>
                <a:lnTo>
                  <a:pt x="3" y="21"/>
                </a:lnTo>
                <a:lnTo>
                  <a:pt x="5" y="22"/>
                </a:lnTo>
                <a:lnTo>
                  <a:pt x="7" y="25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19" name="Freeform 39"/>
          <p:cNvSpPr>
            <a:spLocks/>
          </p:cNvSpPr>
          <p:nvPr/>
        </p:nvSpPr>
        <p:spPr bwMode="auto">
          <a:xfrm>
            <a:off x="7805738" y="4008438"/>
            <a:ext cx="22225" cy="41275"/>
          </a:xfrm>
          <a:custGeom>
            <a:avLst/>
            <a:gdLst>
              <a:gd name="T0" fmla="*/ 15 w 16"/>
              <a:gd name="T1" fmla="*/ 0 h 27"/>
              <a:gd name="T2" fmla="*/ 7 w 16"/>
              <a:gd name="T3" fmla="*/ 1 h 27"/>
              <a:gd name="T4" fmla="*/ 5 w 16"/>
              <a:gd name="T5" fmla="*/ 4 h 27"/>
              <a:gd name="T6" fmla="*/ 3 w 16"/>
              <a:gd name="T7" fmla="*/ 5 h 27"/>
              <a:gd name="T8" fmla="*/ 1 w 16"/>
              <a:gd name="T9" fmla="*/ 7 h 27"/>
              <a:gd name="T10" fmla="*/ 1 w 16"/>
              <a:gd name="T11" fmla="*/ 8 h 27"/>
              <a:gd name="T12" fmla="*/ 0 w 16"/>
              <a:gd name="T13" fmla="*/ 9 h 27"/>
              <a:gd name="T14" fmla="*/ 0 w 16"/>
              <a:gd name="T15" fmla="*/ 12 h 27"/>
              <a:gd name="T16" fmla="*/ 0 w 16"/>
              <a:gd name="T17" fmla="*/ 13 h 27"/>
              <a:gd name="T18" fmla="*/ 0 w 16"/>
              <a:gd name="T19" fmla="*/ 14 h 27"/>
              <a:gd name="T20" fmla="*/ 0 w 16"/>
              <a:gd name="T21" fmla="*/ 15 h 27"/>
              <a:gd name="T22" fmla="*/ 1 w 16"/>
              <a:gd name="T23" fmla="*/ 18 h 27"/>
              <a:gd name="T24" fmla="*/ 1 w 16"/>
              <a:gd name="T25" fmla="*/ 19 h 27"/>
              <a:gd name="T26" fmla="*/ 3 w 16"/>
              <a:gd name="T27" fmla="*/ 21 h 27"/>
              <a:gd name="T28" fmla="*/ 5 w 16"/>
              <a:gd name="T29" fmla="*/ 22 h 27"/>
              <a:gd name="T30" fmla="*/ 7 w 16"/>
              <a:gd name="T31" fmla="*/ 25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7" y="1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8"/>
                </a:lnTo>
                <a:lnTo>
                  <a:pt x="1" y="19"/>
                </a:lnTo>
                <a:lnTo>
                  <a:pt x="3" y="21"/>
                </a:lnTo>
                <a:lnTo>
                  <a:pt x="5" y="22"/>
                </a:lnTo>
                <a:lnTo>
                  <a:pt x="7" y="25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20" name="Freeform 40"/>
          <p:cNvSpPr>
            <a:spLocks/>
          </p:cNvSpPr>
          <p:nvPr/>
        </p:nvSpPr>
        <p:spPr bwMode="auto">
          <a:xfrm>
            <a:off x="7805738" y="4008438"/>
            <a:ext cx="22225" cy="41275"/>
          </a:xfrm>
          <a:custGeom>
            <a:avLst/>
            <a:gdLst>
              <a:gd name="T0" fmla="*/ 15 w 16"/>
              <a:gd name="T1" fmla="*/ 0 h 27"/>
              <a:gd name="T2" fmla="*/ 7 w 16"/>
              <a:gd name="T3" fmla="*/ 1 h 27"/>
              <a:gd name="T4" fmla="*/ 5 w 16"/>
              <a:gd name="T5" fmla="*/ 4 h 27"/>
              <a:gd name="T6" fmla="*/ 3 w 16"/>
              <a:gd name="T7" fmla="*/ 5 h 27"/>
              <a:gd name="T8" fmla="*/ 1 w 16"/>
              <a:gd name="T9" fmla="*/ 7 h 27"/>
              <a:gd name="T10" fmla="*/ 1 w 16"/>
              <a:gd name="T11" fmla="*/ 8 h 27"/>
              <a:gd name="T12" fmla="*/ 0 w 16"/>
              <a:gd name="T13" fmla="*/ 9 h 27"/>
              <a:gd name="T14" fmla="*/ 0 w 16"/>
              <a:gd name="T15" fmla="*/ 12 h 27"/>
              <a:gd name="T16" fmla="*/ 0 w 16"/>
              <a:gd name="T17" fmla="*/ 13 h 27"/>
              <a:gd name="T18" fmla="*/ 0 w 16"/>
              <a:gd name="T19" fmla="*/ 14 h 27"/>
              <a:gd name="T20" fmla="*/ 0 w 16"/>
              <a:gd name="T21" fmla="*/ 15 h 27"/>
              <a:gd name="T22" fmla="*/ 1 w 16"/>
              <a:gd name="T23" fmla="*/ 18 h 27"/>
              <a:gd name="T24" fmla="*/ 1 w 16"/>
              <a:gd name="T25" fmla="*/ 19 h 27"/>
              <a:gd name="T26" fmla="*/ 3 w 16"/>
              <a:gd name="T27" fmla="*/ 21 h 27"/>
              <a:gd name="T28" fmla="*/ 5 w 16"/>
              <a:gd name="T29" fmla="*/ 22 h 27"/>
              <a:gd name="T30" fmla="*/ 7 w 16"/>
              <a:gd name="T31" fmla="*/ 25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7" y="1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8"/>
                </a:lnTo>
                <a:lnTo>
                  <a:pt x="1" y="19"/>
                </a:lnTo>
                <a:lnTo>
                  <a:pt x="3" y="21"/>
                </a:lnTo>
                <a:lnTo>
                  <a:pt x="5" y="22"/>
                </a:lnTo>
                <a:lnTo>
                  <a:pt x="7" y="25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21" name="Freeform 41"/>
          <p:cNvSpPr>
            <a:spLocks/>
          </p:cNvSpPr>
          <p:nvPr/>
        </p:nvSpPr>
        <p:spPr bwMode="auto">
          <a:xfrm>
            <a:off x="7805738" y="4008438"/>
            <a:ext cx="22225" cy="41275"/>
          </a:xfrm>
          <a:custGeom>
            <a:avLst/>
            <a:gdLst>
              <a:gd name="T0" fmla="*/ 15 w 16"/>
              <a:gd name="T1" fmla="*/ 0 h 27"/>
              <a:gd name="T2" fmla="*/ 7 w 16"/>
              <a:gd name="T3" fmla="*/ 1 h 27"/>
              <a:gd name="T4" fmla="*/ 5 w 16"/>
              <a:gd name="T5" fmla="*/ 4 h 27"/>
              <a:gd name="T6" fmla="*/ 3 w 16"/>
              <a:gd name="T7" fmla="*/ 5 h 27"/>
              <a:gd name="T8" fmla="*/ 1 w 16"/>
              <a:gd name="T9" fmla="*/ 7 h 27"/>
              <a:gd name="T10" fmla="*/ 1 w 16"/>
              <a:gd name="T11" fmla="*/ 8 h 27"/>
              <a:gd name="T12" fmla="*/ 0 w 16"/>
              <a:gd name="T13" fmla="*/ 9 h 27"/>
              <a:gd name="T14" fmla="*/ 0 w 16"/>
              <a:gd name="T15" fmla="*/ 12 h 27"/>
              <a:gd name="T16" fmla="*/ 0 w 16"/>
              <a:gd name="T17" fmla="*/ 13 h 27"/>
              <a:gd name="T18" fmla="*/ 0 w 16"/>
              <a:gd name="T19" fmla="*/ 14 h 27"/>
              <a:gd name="T20" fmla="*/ 0 w 16"/>
              <a:gd name="T21" fmla="*/ 15 h 27"/>
              <a:gd name="T22" fmla="*/ 1 w 16"/>
              <a:gd name="T23" fmla="*/ 18 h 27"/>
              <a:gd name="T24" fmla="*/ 1 w 16"/>
              <a:gd name="T25" fmla="*/ 19 h 27"/>
              <a:gd name="T26" fmla="*/ 3 w 16"/>
              <a:gd name="T27" fmla="*/ 21 h 27"/>
              <a:gd name="T28" fmla="*/ 5 w 16"/>
              <a:gd name="T29" fmla="*/ 22 h 27"/>
              <a:gd name="T30" fmla="*/ 7 w 16"/>
              <a:gd name="T31" fmla="*/ 25 h 27"/>
              <a:gd name="T32" fmla="*/ 15 w 16"/>
              <a:gd name="T33" fmla="*/ 26 h 27"/>
              <a:gd name="T34" fmla="*/ 15 w 16"/>
              <a:gd name="T3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7">
                <a:moveTo>
                  <a:pt x="15" y="0"/>
                </a:moveTo>
                <a:lnTo>
                  <a:pt x="7" y="1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8"/>
                </a:lnTo>
                <a:lnTo>
                  <a:pt x="1" y="19"/>
                </a:lnTo>
                <a:lnTo>
                  <a:pt x="3" y="21"/>
                </a:lnTo>
                <a:lnTo>
                  <a:pt x="5" y="22"/>
                </a:lnTo>
                <a:lnTo>
                  <a:pt x="7" y="25"/>
                </a:lnTo>
                <a:lnTo>
                  <a:pt x="15" y="26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22" name="Freeform 42"/>
          <p:cNvSpPr>
            <a:spLocks/>
          </p:cNvSpPr>
          <p:nvPr/>
        </p:nvSpPr>
        <p:spPr bwMode="auto">
          <a:xfrm>
            <a:off x="7805738" y="4008438"/>
            <a:ext cx="52387" cy="41275"/>
          </a:xfrm>
          <a:custGeom>
            <a:avLst/>
            <a:gdLst>
              <a:gd name="T0" fmla="*/ 14 w 39"/>
              <a:gd name="T1" fmla="*/ 0 h 27"/>
              <a:gd name="T2" fmla="*/ 7 w 39"/>
              <a:gd name="T3" fmla="*/ 1 h 27"/>
              <a:gd name="T4" fmla="*/ 5 w 39"/>
              <a:gd name="T5" fmla="*/ 4 h 27"/>
              <a:gd name="T6" fmla="*/ 3 w 39"/>
              <a:gd name="T7" fmla="*/ 5 h 27"/>
              <a:gd name="T8" fmla="*/ 1 w 39"/>
              <a:gd name="T9" fmla="*/ 7 h 27"/>
              <a:gd name="T10" fmla="*/ 1 w 39"/>
              <a:gd name="T11" fmla="*/ 8 h 27"/>
              <a:gd name="T12" fmla="*/ 0 w 39"/>
              <a:gd name="T13" fmla="*/ 9 h 27"/>
              <a:gd name="T14" fmla="*/ 0 w 39"/>
              <a:gd name="T15" fmla="*/ 12 h 27"/>
              <a:gd name="T16" fmla="*/ 0 w 39"/>
              <a:gd name="T17" fmla="*/ 13 h 27"/>
              <a:gd name="T18" fmla="*/ 0 w 39"/>
              <a:gd name="T19" fmla="*/ 14 h 27"/>
              <a:gd name="T20" fmla="*/ 0 w 39"/>
              <a:gd name="T21" fmla="*/ 15 h 27"/>
              <a:gd name="T22" fmla="*/ 1 w 39"/>
              <a:gd name="T23" fmla="*/ 18 h 27"/>
              <a:gd name="T24" fmla="*/ 1 w 39"/>
              <a:gd name="T25" fmla="*/ 19 h 27"/>
              <a:gd name="T26" fmla="*/ 3 w 39"/>
              <a:gd name="T27" fmla="*/ 21 h 27"/>
              <a:gd name="T28" fmla="*/ 5 w 39"/>
              <a:gd name="T29" fmla="*/ 22 h 27"/>
              <a:gd name="T30" fmla="*/ 7 w 39"/>
              <a:gd name="T31" fmla="*/ 25 h 27"/>
              <a:gd name="T32" fmla="*/ 14 w 39"/>
              <a:gd name="T33" fmla="*/ 26 h 27"/>
              <a:gd name="T34" fmla="*/ 38 w 39"/>
              <a:gd name="T35" fmla="*/ 26 h 27"/>
              <a:gd name="T36" fmla="*/ 38 w 39"/>
              <a:gd name="T37" fmla="*/ 0 h 27"/>
              <a:gd name="T38" fmla="*/ 14 w 39"/>
              <a:gd name="T3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7">
                <a:moveTo>
                  <a:pt x="14" y="0"/>
                </a:moveTo>
                <a:lnTo>
                  <a:pt x="7" y="1"/>
                </a:lnTo>
                <a:lnTo>
                  <a:pt x="5" y="4"/>
                </a:lnTo>
                <a:lnTo>
                  <a:pt x="3" y="5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8"/>
                </a:lnTo>
                <a:lnTo>
                  <a:pt x="1" y="19"/>
                </a:lnTo>
                <a:lnTo>
                  <a:pt x="3" y="21"/>
                </a:lnTo>
                <a:lnTo>
                  <a:pt x="5" y="22"/>
                </a:lnTo>
                <a:lnTo>
                  <a:pt x="7" y="25"/>
                </a:lnTo>
                <a:lnTo>
                  <a:pt x="14" y="26"/>
                </a:lnTo>
                <a:lnTo>
                  <a:pt x="38" y="26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23" name="Freeform 43"/>
          <p:cNvSpPr>
            <a:spLocks/>
          </p:cNvSpPr>
          <p:nvPr/>
        </p:nvSpPr>
        <p:spPr bwMode="auto">
          <a:xfrm>
            <a:off x="7839075" y="4008438"/>
            <a:ext cx="38100" cy="50800"/>
          </a:xfrm>
          <a:custGeom>
            <a:avLst/>
            <a:gdLst>
              <a:gd name="T0" fmla="*/ 27 w 28"/>
              <a:gd name="T1" fmla="*/ 13 h 33"/>
              <a:gd name="T2" fmla="*/ 25 w 28"/>
              <a:gd name="T3" fmla="*/ 7 h 33"/>
              <a:gd name="T4" fmla="*/ 23 w 28"/>
              <a:gd name="T5" fmla="*/ 3 h 33"/>
              <a:gd name="T6" fmla="*/ 22 w 28"/>
              <a:gd name="T7" fmla="*/ 2 h 33"/>
              <a:gd name="T8" fmla="*/ 21 w 28"/>
              <a:gd name="T9" fmla="*/ 1 h 33"/>
              <a:gd name="T10" fmla="*/ 18 w 28"/>
              <a:gd name="T11" fmla="*/ 1 h 33"/>
              <a:gd name="T12" fmla="*/ 17 w 28"/>
              <a:gd name="T13" fmla="*/ 0 h 33"/>
              <a:gd name="T14" fmla="*/ 16 w 28"/>
              <a:gd name="T15" fmla="*/ 0 h 33"/>
              <a:gd name="T16" fmla="*/ 14 w 28"/>
              <a:gd name="T17" fmla="*/ 0 h 33"/>
              <a:gd name="T18" fmla="*/ 12 w 28"/>
              <a:gd name="T19" fmla="*/ 0 h 33"/>
              <a:gd name="T20" fmla="*/ 10 w 28"/>
              <a:gd name="T21" fmla="*/ 0 h 33"/>
              <a:gd name="T22" fmla="*/ 9 w 28"/>
              <a:gd name="T23" fmla="*/ 1 h 33"/>
              <a:gd name="T24" fmla="*/ 6 w 28"/>
              <a:gd name="T25" fmla="*/ 1 h 33"/>
              <a:gd name="T26" fmla="*/ 6 w 28"/>
              <a:gd name="T27" fmla="*/ 2 h 33"/>
              <a:gd name="T28" fmla="*/ 4 w 28"/>
              <a:gd name="T29" fmla="*/ 3 h 33"/>
              <a:gd name="T30" fmla="*/ 2 w 28"/>
              <a:gd name="T31" fmla="*/ 7 h 33"/>
              <a:gd name="T32" fmla="*/ 0 w 28"/>
              <a:gd name="T33" fmla="*/ 13 h 33"/>
              <a:gd name="T34" fmla="*/ 0 w 28"/>
              <a:gd name="T35" fmla="*/ 32 h 33"/>
              <a:gd name="T36" fmla="*/ 27 w 28"/>
              <a:gd name="T37" fmla="*/ 32 h 33"/>
              <a:gd name="T38" fmla="*/ 27 w 28"/>
              <a:gd name="T39" fmla="*/ 1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33">
                <a:moveTo>
                  <a:pt x="27" y="13"/>
                </a:moveTo>
                <a:lnTo>
                  <a:pt x="25" y="7"/>
                </a:lnTo>
                <a:lnTo>
                  <a:pt x="23" y="3"/>
                </a:lnTo>
                <a:lnTo>
                  <a:pt x="22" y="2"/>
                </a:lnTo>
                <a:lnTo>
                  <a:pt x="21" y="1"/>
                </a:lnTo>
                <a:lnTo>
                  <a:pt x="18" y="1"/>
                </a:lnTo>
                <a:lnTo>
                  <a:pt x="17" y="0"/>
                </a:lnTo>
                <a:lnTo>
                  <a:pt x="16" y="0"/>
                </a:lnTo>
                <a:lnTo>
                  <a:pt x="14" y="0"/>
                </a:lnTo>
                <a:lnTo>
                  <a:pt x="12" y="0"/>
                </a:lnTo>
                <a:lnTo>
                  <a:pt x="10" y="0"/>
                </a:lnTo>
                <a:lnTo>
                  <a:pt x="9" y="1"/>
                </a:lnTo>
                <a:lnTo>
                  <a:pt x="6" y="1"/>
                </a:lnTo>
                <a:lnTo>
                  <a:pt x="6" y="2"/>
                </a:lnTo>
                <a:lnTo>
                  <a:pt x="4" y="3"/>
                </a:lnTo>
                <a:lnTo>
                  <a:pt x="2" y="7"/>
                </a:lnTo>
                <a:lnTo>
                  <a:pt x="0" y="13"/>
                </a:lnTo>
                <a:lnTo>
                  <a:pt x="0" y="32"/>
                </a:lnTo>
                <a:lnTo>
                  <a:pt x="27" y="32"/>
                </a:lnTo>
                <a:lnTo>
                  <a:pt x="27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24" name="Freeform 44"/>
          <p:cNvSpPr>
            <a:spLocks/>
          </p:cNvSpPr>
          <p:nvPr/>
        </p:nvSpPr>
        <p:spPr bwMode="auto">
          <a:xfrm>
            <a:off x="7839075" y="4037013"/>
            <a:ext cx="19050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25" name="Freeform 45"/>
          <p:cNvSpPr>
            <a:spLocks/>
          </p:cNvSpPr>
          <p:nvPr/>
        </p:nvSpPr>
        <p:spPr bwMode="auto">
          <a:xfrm>
            <a:off x="7839075" y="4037013"/>
            <a:ext cx="19050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26" name="Freeform 46"/>
          <p:cNvSpPr>
            <a:spLocks/>
          </p:cNvSpPr>
          <p:nvPr/>
        </p:nvSpPr>
        <p:spPr bwMode="auto">
          <a:xfrm>
            <a:off x="7839075" y="4037013"/>
            <a:ext cx="19050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27" name="Freeform 47"/>
          <p:cNvSpPr>
            <a:spLocks/>
          </p:cNvSpPr>
          <p:nvPr/>
        </p:nvSpPr>
        <p:spPr bwMode="auto">
          <a:xfrm>
            <a:off x="7839075" y="4037013"/>
            <a:ext cx="19050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28" name="Freeform 48"/>
          <p:cNvSpPr>
            <a:spLocks/>
          </p:cNvSpPr>
          <p:nvPr/>
        </p:nvSpPr>
        <p:spPr bwMode="auto">
          <a:xfrm>
            <a:off x="7839075" y="4037013"/>
            <a:ext cx="19050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29" name="Freeform 49"/>
          <p:cNvSpPr>
            <a:spLocks/>
          </p:cNvSpPr>
          <p:nvPr/>
        </p:nvSpPr>
        <p:spPr bwMode="auto">
          <a:xfrm>
            <a:off x="7839075" y="4037013"/>
            <a:ext cx="19050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30" name="Freeform 50"/>
          <p:cNvSpPr>
            <a:spLocks/>
          </p:cNvSpPr>
          <p:nvPr/>
        </p:nvSpPr>
        <p:spPr bwMode="auto">
          <a:xfrm>
            <a:off x="7839075" y="4037013"/>
            <a:ext cx="19050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31" name="Freeform 51"/>
          <p:cNvSpPr>
            <a:spLocks/>
          </p:cNvSpPr>
          <p:nvPr/>
        </p:nvSpPr>
        <p:spPr bwMode="auto">
          <a:xfrm>
            <a:off x="7839075" y="4037013"/>
            <a:ext cx="19050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32" name="Freeform 52"/>
          <p:cNvSpPr>
            <a:spLocks/>
          </p:cNvSpPr>
          <p:nvPr/>
        </p:nvSpPr>
        <p:spPr bwMode="auto">
          <a:xfrm>
            <a:off x="7839075" y="4037013"/>
            <a:ext cx="19050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33" name="Freeform 53"/>
          <p:cNvSpPr>
            <a:spLocks/>
          </p:cNvSpPr>
          <p:nvPr/>
        </p:nvSpPr>
        <p:spPr bwMode="auto">
          <a:xfrm>
            <a:off x="7839075" y="4037013"/>
            <a:ext cx="19050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34" name="Freeform 54"/>
          <p:cNvSpPr>
            <a:spLocks/>
          </p:cNvSpPr>
          <p:nvPr/>
        </p:nvSpPr>
        <p:spPr bwMode="auto">
          <a:xfrm>
            <a:off x="7839075" y="4037013"/>
            <a:ext cx="52388" cy="39687"/>
          </a:xfrm>
          <a:custGeom>
            <a:avLst/>
            <a:gdLst>
              <a:gd name="T0" fmla="*/ 14 w 38"/>
              <a:gd name="T1" fmla="*/ 0 h 26"/>
              <a:gd name="T2" fmla="*/ 8 w 38"/>
              <a:gd name="T3" fmla="*/ 2 h 26"/>
              <a:gd name="T4" fmla="*/ 5 w 38"/>
              <a:gd name="T5" fmla="*/ 3 h 26"/>
              <a:gd name="T6" fmla="*/ 3 w 38"/>
              <a:gd name="T7" fmla="*/ 5 h 26"/>
              <a:gd name="T8" fmla="*/ 3 w 38"/>
              <a:gd name="T9" fmla="*/ 7 h 26"/>
              <a:gd name="T10" fmla="*/ 1 w 38"/>
              <a:gd name="T11" fmla="*/ 9 h 26"/>
              <a:gd name="T12" fmla="*/ 0 w 38"/>
              <a:gd name="T13" fmla="*/ 10 h 26"/>
              <a:gd name="T14" fmla="*/ 0 w 38"/>
              <a:gd name="T15" fmla="*/ 11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5 h 26"/>
              <a:gd name="T22" fmla="*/ 1 w 38"/>
              <a:gd name="T23" fmla="*/ 16 h 26"/>
              <a:gd name="T24" fmla="*/ 3 w 38"/>
              <a:gd name="T25" fmla="*/ 18 h 26"/>
              <a:gd name="T26" fmla="*/ 3 w 38"/>
              <a:gd name="T27" fmla="*/ 20 h 26"/>
              <a:gd name="T28" fmla="*/ 5 w 38"/>
              <a:gd name="T29" fmla="*/ 22 h 26"/>
              <a:gd name="T30" fmla="*/ 8 w 38"/>
              <a:gd name="T31" fmla="*/ 23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35" name="Freeform 55"/>
          <p:cNvSpPr>
            <a:spLocks/>
          </p:cNvSpPr>
          <p:nvPr/>
        </p:nvSpPr>
        <p:spPr bwMode="auto">
          <a:xfrm>
            <a:off x="7869238" y="4037013"/>
            <a:ext cx="22225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36" name="Freeform 56"/>
          <p:cNvSpPr>
            <a:spLocks/>
          </p:cNvSpPr>
          <p:nvPr/>
        </p:nvSpPr>
        <p:spPr bwMode="auto">
          <a:xfrm>
            <a:off x="7869238" y="4037013"/>
            <a:ext cx="22225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37" name="Freeform 57"/>
          <p:cNvSpPr>
            <a:spLocks/>
          </p:cNvSpPr>
          <p:nvPr/>
        </p:nvSpPr>
        <p:spPr bwMode="auto">
          <a:xfrm>
            <a:off x="7869238" y="4037013"/>
            <a:ext cx="22225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38" name="Freeform 58"/>
          <p:cNvSpPr>
            <a:spLocks/>
          </p:cNvSpPr>
          <p:nvPr/>
        </p:nvSpPr>
        <p:spPr bwMode="auto">
          <a:xfrm>
            <a:off x="7869238" y="4037013"/>
            <a:ext cx="22225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39" name="Freeform 59"/>
          <p:cNvSpPr>
            <a:spLocks/>
          </p:cNvSpPr>
          <p:nvPr/>
        </p:nvSpPr>
        <p:spPr bwMode="auto">
          <a:xfrm>
            <a:off x="7869238" y="4037013"/>
            <a:ext cx="22225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40" name="Freeform 60"/>
          <p:cNvSpPr>
            <a:spLocks/>
          </p:cNvSpPr>
          <p:nvPr/>
        </p:nvSpPr>
        <p:spPr bwMode="auto">
          <a:xfrm>
            <a:off x="7869238" y="4037013"/>
            <a:ext cx="22225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41" name="Freeform 61"/>
          <p:cNvSpPr>
            <a:spLocks/>
          </p:cNvSpPr>
          <p:nvPr/>
        </p:nvSpPr>
        <p:spPr bwMode="auto">
          <a:xfrm>
            <a:off x="7869238" y="4037013"/>
            <a:ext cx="22225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42" name="Freeform 62"/>
          <p:cNvSpPr>
            <a:spLocks/>
          </p:cNvSpPr>
          <p:nvPr/>
        </p:nvSpPr>
        <p:spPr bwMode="auto">
          <a:xfrm>
            <a:off x="7869238" y="4037013"/>
            <a:ext cx="22225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43" name="Freeform 63"/>
          <p:cNvSpPr>
            <a:spLocks/>
          </p:cNvSpPr>
          <p:nvPr/>
        </p:nvSpPr>
        <p:spPr bwMode="auto">
          <a:xfrm>
            <a:off x="7869238" y="4037013"/>
            <a:ext cx="22225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44" name="Freeform 64"/>
          <p:cNvSpPr>
            <a:spLocks/>
          </p:cNvSpPr>
          <p:nvPr/>
        </p:nvSpPr>
        <p:spPr bwMode="auto">
          <a:xfrm>
            <a:off x="7869238" y="4037013"/>
            <a:ext cx="22225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45" name="Freeform 65"/>
          <p:cNvSpPr>
            <a:spLocks/>
          </p:cNvSpPr>
          <p:nvPr/>
        </p:nvSpPr>
        <p:spPr bwMode="auto">
          <a:xfrm>
            <a:off x="7869238" y="4037013"/>
            <a:ext cx="22225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46" name="Freeform 66"/>
          <p:cNvSpPr>
            <a:spLocks/>
          </p:cNvSpPr>
          <p:nvPr/>
        </p:nvSpPr>
        <p:spPr bwMode="auto">
          <a:xfrm>
            <a:off x="7869238" y="4037013"/>
            <a:ext cx="22225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47" name="Freeform 67"/>
          <p:cNvSpPr>
            <a:spLocks/>
          </p:cNvSpPr>
          <p:nvPr/>
        </p:nvSpPr>
        <p:spPr bwMode="auto">
          <a:xfrm>
            <a:off x="7869238" y="4037013"/>
            <a:ext cx="22225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48" name="Freeform 68"/>
          <p:cNvSpPr>
            <a:spLocks/>
          </p:cNvSpPr>
          <p:nvPr/>
        </p:nvSpPr>
        <p:spPr bwMode="auto">
          <a:xfrm>
            <a:off x="7869238" y="4037013"/>
            <a:ext cx="52387" cy="39687"/>
          </a:xfrm>
          <a:custGeom>
            <a:avLst/>
            <a:gdLst>
              <a:gd name="T0" fmla="*/ 14 w 38"/>
              <a:gd name="T1" fmla="*/ 0 h 26"/>
              <a:gd name="T2" fmla="*/ 8 w 38"/>
              <a:gd name="T3" fmla="*/ 2 h 26"/>
              <a:gd name="T4" fmla="*/ 5 w 38"/>
              <a:gd name="T5" fmla="*/ 3 h 26"/>
              <a:gd name="T6" fmla="*/ 3 w 38"/>
              <a:gd name="T7" fmla="*/ 5 h 26"/>
              <a:gd name="T8" fmla="*/ 3 w 38"/>
              <a:gd name="T9" fmla="*/ 7 h 26"/>
              <a:gd name="T10" fmla="*/ 1 w 38"/>
              <a:gd name="T11" fmla="*/ 9 h 26"/>
              <a:gd name="T12" fmla="*/ 0 w 38"/>
              <a:gd name="T13" fmla="*/ 10 h 26"/>
              <a:gd name="T14" fmla="*/ 0 w 38"/>
              <a:gd name="T15" fmla="*/ 11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5 h 26"/>
              <a:gd name="T22" fmla="*/ 1 w 38"/>
              <a:gd name="T23" fmla="*/ 16 h 26"/>
              <a:gd name="T24" fmla="*/ 3 w 38"/>
              <a:gd name="T25" fmla="*/ 18 h 26"/>
              <a:gd name="T26" fmla="*/ 3 w 38"/>
              <a:gd name="T27" fmla="*/ 20 h 26"/>
              <a:gd name="T28" fmla="*/ 5 w 38"/>
              <a:gd name="T29" fmla="*/ 22 h 26"/>
              <a:gd name="T30" fmla="*/ 8 w 38"/>
              <a:gd name="T31" fmla="*/ 23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49" name="Freeform 69"/>
          <p:cNvSpPr>
            <a:spLocks/>
          </p:cNvSpPr>
          <p:nvPr/>
        </p:nvSpPr>
        <p:spPr bwMode="auto">
          <a:xfrm>
            <a:off x="7900988" y="4037013"/>
            <a:ext cx="20637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50" name="Freeform 70"/>
          <p:cNvSpPr>
            <a:spLocks/>
          </p:cNvSpPr>
          <p:nvPr/>
        </p:nvSpPr>
        <p:spPr bwMode="auto">
          <a:xfrm>
            <a:off x="7900988" y="4037013"/>
            <a:ext cx="20637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51" name="Freeform 71"/>
          <p:cNvSpPr>
            <a:spLocks/>
          </p:cNvSpPr>
          <p:nvPr/>
        </p:nvSpPr>
        <p:spPr bwMode="auto">
          <a:xfrm>
            <a:off x="7900988" y="4037013"/>
            <a:ext cx="20637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52" name="Freeform 72"/>
          <p:cNvSpPr>
            <a:spLocks/>
          </p:cNvSpPr>
          <p:nvPr/>
        </p:nvSpPr>
        <p:spPr bwMode="auto">
          <a:xfrm>
            <a:off x="7900988" y="4037013"/>
            <a:ext cx="20637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53" name="Freeform 73"/>
          <p:cNvSpPr>
            <a:spLocks/>
          </p:cNvSpPr>
          <p:nvPr/>
        </p:nvSpPr>
        <p:spPr bwMode="auto">
          <a:xfrm>
            <a:off x="7900988" y="4037013"/>
            <a:ext cx="20637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54" name="Freeform 74"/>
          <p:cNvSpPr>
            <a:spLocks/>
          </p:cNvSpPr>
          <p:nvPr/>
        </p:nvSpPr>
        <p:spPr bwMode="auto">
          <a:xfrm>
            <a:off x="7900988" y="4037013"/>
            <a:ext cx="20637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55" name="Freeform 75"/>
          <p:cNvSpPr>
            <a:spLocks/>
          </p:cNvSpPr>
          <p:nvPr/>
        </p:nvSpPr>
        <p:spPr bwMode="auto">
          <a:xfrm>
            <a:off x="7900988" y="4037013"/>
            <a:ext cx="20637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56" name="Freeform 76"/>
          <p:cNvSpPr>
            <a:spLocks/>
          </p:cNvSpPr>
          <p:nvPr/>
        </p:nvSpPr>
        <p:spPr bwMode="auto">
          <a:xfrm>
            <a:off x="7900988" y="4037013"/>
            <a:ext cx="20637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57" name="Freeform 77"/>
          <p:cNvSpPr>
            <a:spLocks/>
          </p:cNvSpPr>
          <p:nvPr/>
        </p:nvSpPr>
        <p:spPr bwMode="auto">
          <a:xfrm>
            <a:off x="7900988" y="4037013"/>
            <a:ext cx="20637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3 w 15"/>
              <a:gd name="T7" fmla="*/ 5 h 26"/>
              <a:gd name="T8" fmla="*/ 3 w 15"/>
              <a:gd name="T9" fmla="*/ 7 h 26"/>
              <a:gd name="T10" fmla="*/ 1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1 w 15"/>
              <a:gd name="T23" fmla="*/ 16 h 26"/>
              <a:gd name="T24" fmla="*/ 3 w 15"/>
              <a:gd name="T25" fmla="*/ 18 h 26"/>
              <a:gd name="T26" fmla="*/ 3 w 15"/>
              <a:gd name="T27" fmla="*/ 20 h 26"/>
              <a:gd name="T28" fmla="*/ 5 w 15"/>
              <a:gd name="T29" fmla="*/ 22 h 26"/>
              <a:gd name="T30" fmla="*/ 8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58" name="Freeform 78"/>
          <p:cNvSpPr>
            <a:spLocks/>
          </p:cNvSpPr>
          <p:nvPr/>
        </p:nvSpPr>
        <p:spPr bwMode="auto">
          <a:xfrm>
            <a:off x="7900988" y="4037013"/>
            <a:ext cx="53975" cy="39687"/>
          </a:xfrm>
          <a:custGeom>
            <a:avLst/>
            <a:gdLst>
              <a:gd name="T0" fmla="*/ 14 w 39"/>
              <a:gd name="T1" fmla="*/ 0 h 26"/>
              <a:gd name="T2" fmla="*/ 8 w 39"/>
              <a:gd name="T3" fmla="*/ 2 h 26"/>
              <a:gd name="T4" fmla="*/ 5 w 39"/>
              <a:gd name="T5" fmla="*/ 3 h 26"/>
              <a:gd name="T6" fmla="*/ 3 w 39"/>
              <a:gd name="T7" fmla="*/ 5 h 26"/>
              <a:gd name="T8" fmla="*/ 3 w 39"/>
              <a:gd name="T9" fmla="*/ 7 h 26"/>
              <a:gd name="T10" fmla="*/ 1 w 39"/>
              <a:gd name="T11" fmla="*/ 9 h 26"/>
              <a:gd name="T12" fmla="*/ 0 w 39"/>
              <a:gd name="T13" fmla="*/ 10 h 26"/>
              <a:gd name="T14" fmla="*/ 0 w 39"/>
              <a:gd name="T15" fmla="*/ 11 h 26"/>
              <a:gd name="T16" fmla="*/ 0 w 39"/>
              <a:gd name="T17" fmla="*/ 13 h 26"/>
              <a:gd name="T18" fmla="*/ 0 w 39"/>
              <a:gd name="T19" fmla="*/ 14 h 26"/>
              <a:gd name="T20" fmla="*/ 0 w 39"/>
              <a:gd name="T21" fmla="*/ 15 h 26"/>
              <a:gd name="T22" fmla="*/ 1 w 39"/>
              <a:gd name="T23" fmla="*/ 16 h 26"/>
              <a:gd name="T24" fmla="*/ 3 w 39"/>
              <a:gd name="T25" fmla="*/ 18 h 26"/>
              <a:gd name="T26" fmla="*/ 3 w 39"/>
              <a:gd name="T27" fmla="*/ 20 h 26"/>
              <a:gd name="T28" fmla="*/ 5 w 39"/>
              <a:gd name="T29" fmla="*/ 22 h 26"/>
              <a:gd name="T30" fmla="*/ 8 w 39"/>
              <a:gd name="T31" fmla="*/ 23 h 26"/>
              <a:gd name="T32" fmla="*/ 14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4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59" name="Freeform 79"/>
          <p:cNvSpPr>
            <a:spLocks/>
          </p:cNvSpPr>
          <p:nvPr/>
        </p:nvSpPr>
        <p:spPr bwMode="auto">
          <a:xfrm>
            <a:off x="7932738" y="4037013"/>
            <a:ext cx="22225" cy="39687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5 w 16"/>
              <a:gd name="T5" fmla="*/ 3 h 26"/>
              <a:gd name="T6" fmla="*/ 3 w 16"/>
              <a:gd name="T7" fmla="*/ 5 h 26"/>
              <a:gd name="T8" fmla="*/ 3 w 16"/>
              <a:gd name="T9" fmla="*/ 7 h 26"/>
              <a:gd name="T10" fmla="*/ 1 w 16"/>
              <a:gd name="T11" fmla="*/ 9 h 26"/>
              <a:gd name="T12" fmla="*/ 1 w 16"/>
              <a:gd name="T13" fmla="*/ 10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4 h 26"/>
              <a:gd name="T20" fmla="*/ 1 w 16"/>
              <a:gd name="T21" fmla="*/ 15 h 26"/>
              <a:gd name="T22" fmla="*/ 1 w 16"/>
              <a:gd name="T23" fmla="*/ 16 h 26"/>
              <a:gd name="T24" fmla="*/ 3 w 16"/>
              <a:gd name="T25" fmla="*/ 18 h 26"/>
              <a:gd name="T26" fmla="*/ 3 w 16"/>
              <a:gd name="T27" fmla="*/ 20 h 26"/>
              <a:gd name="T28" fmla="*/ 5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60" name="Freeform 80"/>
          <p:cNvSpPr>
            <a:spLocks/>
          </p:cNvSpPr>
          <p:nvPr/>
        </p:nvSpPr>
        <p:spPr bwMode="auto">
          <a:xfrm>
            <a:off x="7932738" y="4037013"/>
            <a:ext cx="53975" cy="39687"/>
          </a:xfrm>
          <a:custGeom>
            <a:avLst/>
            <a:gdLst>
              <a:gd name="T0" fmla="*/ 14 w 40"/>
              <a:gd name="T1" fmla="*/ 0 h 26"/>
              <a:gd name="T2" fmla="*/ 8 w 40"/>
              <a:gd name="T3" fmla="*/ 2 h 26"/>
              <a:gd name="T4" fmla="*/ 5 w 40"/>
              <a:gd name="T5" fmla="*/ 3 h 26"/>
              <a:gd name="T6" fmla="*/ 3 w 40"/>
              <a:gd name="T7" fmla="*/ 5 h 26"/>
              <a:gd name="T8" fmla="*/ 3 w 40"/>
              <a:gd name="T9" fmla="*/ 7 h 26"/>
              <a:gd name="T10" fmla="*/ 1 w 40"/>
              <a:gd name="T11" fmla="*/ 9 h 26"/>
              <a:gd name="T12" fmla="*/ 1 w 40"/>
              <a:gd name="T13" fmla="*/ 10 h 26"/>
              <a:gd name="T14" fmla="*/ 0 w 40"/>
              <a:gd name="T15" fmla="*/ 11 h 26"/>
              <a:gd name="T16" fmla="*/ 0 w 40"/>
              <a:gd name="T17" fmla="*/ 13 h 26"/>
              <a:gd name="T18" fmla="*/ 0 w 40"/>
              <a:gd name="T19" fmla="*/ 14 h 26"/>
              <a:gd name="T20" fmla="*/ 1 w 40"/>
              <a:gd name="T21" fmla="*/ 15 h 26"/>
              <a:gd name="T22" fmla="*/ 1 w 40"/>
              <a:gd name="T23" fmla="*/ 16 h 26"/>
              <a:gd name="T24" fmla="*/ 3 w 40"/>
              <a:gd name="T25" fmla="*/ 18 h 26"/>
              <a:gd name="T26" fmla="*/ 3 w 40"/>
              <a:gd name="T27" fmla="*/ 20 h 26"/>
              <a:gd name="T28" fmla="*/ 5 w 40"/>
              <a:gd name="T29" fmla="*/ 22 h 26"/>
              <a:gd name="T30" fmla="*/ 8 w 40"/>
              <a:gd name="T31" fmla="*/ 23 h 26"/>
              <a:gd name="T32" fmla="*/ 14 w 40"/>
              <a:gd name="T33" fmla="*/ 25 h 26"/>
              <a:gd name="T34" fmla="*/ 39 w 40"/>
              <a:gd name="T35" fmla="*/ 25 h 26"/>
              <a:gd name="T36" fmla="*/ 39 w 40"/>
              <a:gd name="T37" fmla="*/ 0 h 26"/>
              <a:gd name="T38" fmla="*/ 14 w 40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5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3" y="20"/>
                </a:lnTo>
                <a:lnTo>
                  <a:pt x="5" y="22"/>
                </a:lnTo>
                <a:lnTo>
                  <a:pt x="8" y="23"/>
                </a:lnTo>
                <a:lnTo>
                  <a:pt x="14" y="25"/>
                </a:lnTo>
                <a:lnTo>
                  <a:pt x="39" y="25"/>
                </a:lnTo>
                <a:lnTo>
                  <a:pt x="39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61" name="Freeform 81"/>
          <p:cNvSpPr>
            <a:spLocks/>
          </p:cNvSpPr>
          <p:nvPr/>
        </p:nvSpPr>
        <p:spPr bwMode="auto">
          <a:xfrm>
            <a:off x="7964488" y="4037013"/>
            <a:ext cx="22225" cy="39687"/>
          </a:xfrm>
          <a:custGeom>
            <a:avLst/>
            <a:gdLst>
              <a:gd name="T0" fmla="*/ 16 w 17"/>
              <a:gd name="T1" fmla="*/ 0 h 26"/>
              <a:gd name="T2" fmla="*/ 8 w 17"/>
              <a:gd name="T3" fmla="*/ 2 h 26"/>
              <a:gd name="T4" fmla="*/ 7 w 17"/>
              <a:gd name="T5" fmla="*/ 3 h 26"/>
              <a:gd name="T6" fmla="*/ 4 w 17"/>
              <a:gd name="T7" fmla="*/ 5 h 26"/>
              <a:gd name="T8" fmla="*/ 3 w 17"/>
              <a:gd name="T9" fmla="*/ 7 h 26"/>
              <a:gd name="T10" fmla="*/ 1 w 17"/>
              <a:gd name="T11" fmla="*/ 9 h 26"/>
              <a:gd name="T12" fmla="*/ 1 w 17"/>
              <a:gd name="T13" fmla="*/ 10 h 26"/>
              <a:gd name="T14" fmla="*/ 0 w 17"/>
              <a:gd name="T15" fmla="*/ 11 h 26"/>
              <a:gd name="T16" fmla="*/ 0 w 17"/>
              <a:gd name="T17" fmla="*/ 13 h 26"/>
              <a:gd name="T18" fmla="*/ 0 w 17"/>
              <a:gd name="T19" fmla="*/ 14 h 26"/>
              <a:gd name="T20" fmla="*/ 1 w 17"/>
              <a:gd name="T21" fmla="*/ 15 h 26"/>
              <a:gd name="T22" fmla="*/ 1 w 17"/>
              <a:gd name="T23" fmla="*/ 16 h 26"/>
              <a:gd name="T24" fmla="*/ 3 w 17"/>
              <a:gd name="T25" fmla="*/ 18 h 26"/>
              <a:gd name="T26" fmla="*/ 4 w 17"/>
              <a:gd name="T27" fmla="*/ 20 h 26"/>
              <a:gd name="T28" fmla="*/ 7 w 17"/>
              <a:gd name="T29" fmla="*/ 22 h 26"/>
              <a:gd name="T30" fmla="*/ 8 w 17"/>
              <a:gd name="T31" fmla="*/ 23 h 26"/>
              <a:gd name="T32" fmla="*/ 16 w 17"/>
              <a:gd name="T33" fmla="*/ 25 h 26"/>
              <a:gd name="T34" fmla="*/ 16 w 17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" h="26">
                <a:moveTo>
                  <a:pt x="16" y="0"/>
                </a:moveTo>
                <a:lnTo>
                  <a:pt x="8" y="2"/>
                </a:lnTo>
                <a:lnTo>
                  <a:pt x="7" y="3"/>
                </a:lnTo>
                <a:lnTo>
                  <a:pt x="4" y="5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4" y="20"/>
                </a:lnTo>
                <a:lnTo>
                  <a:pt x="7" y="22"/>
                </a:lnTo>
                <a:lnTo>
                  <a:pt x="8" y="23"/>
                </a:lnTo>
                <a:lnTo>
                  <a:pt x="16" y="25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62" name="Freeform 82"/>
          <p:cNvSpPr>
            <a:spLocks/>
          </p:cNvSpPr>
          <p:nvPr/>
        </p:nvSpPr>
        <p:spPr bwMode="auto">
          <a:xfrm>
            <a:off x="7964488" y="4037013"/>
            <a:ext cx="22225" cy="39687"/>
          </a:xfrm>
          <a:custGeom>
            <a:avLst/>
            <a:gdLst>
              <a:gd name="T0" fmla="*/ 16 w 17"/>
              <a:gd name="T1" fmla="*/ 0 h 26"/>
              <a:gd name="T2" fmla="*/ 8 w 17"/>
              <a:gd name="T3" fmla="*/ 2 h 26"/>
              <a:gd name="T4" fmla="*/ 7 w 17"/>
              <a:gd name="T5" fmla="*/ 3 h 26"/>
              <a:gd name="T6" fmla="*/ 4 w 17"/>
              <a:gd name="T7" fmla="*/ 5 h 26"/>
              <a:gd name="T8" fmla="*/ 3 w 17"/>
              <a:gd name="T9" fmla="*/ 7 h 26"/>
              <a:gd name="T10" fmla="*/ 1 w 17"/>
              <a:gd name="T11" fmla="*/ 9 h 26"/>
              <a:gd name="T12" fmla="*/ 1 w 17"/>
              <a:gd name="T13" fmla="*/ 10 h 26"/>
              <a:gd name="T14" fmla="*/ 0 w 17"/>
              <a:gd name="T15" fmla="*/ 11 h 26"/>
              <a:gd name="T16" fmla="*/ 0 w 17"/>
              <a:gd name="T17" fmla="*/ 13 h 26"/>
              <a:gd name="T18" fmla="*/ 0 w 17"/>
              <a:gd name="T19" fmla="*/ 14 h 26"/>
              <a:gd name="T20" fmla="*/ 1 w 17"/>
              <a:gd name="T21" fmla="*/ 15 h 26"/>
              <a:gd name="T22" fmla="*/ 1 w 17"/>
              <a:gd name="T23" fmla="*/ 16 h 26"/>
              <a:gd name="T24" fmla="*/ 3 w 17"/>
              <a:gd name="T25" fmla="*/ 18 h 26"/>
              <a:gd name="T26" fmla="*/ 4 w 17"/>
              <a:gd name="T27" fmla="*/ 20 h 26"/>
              <a:gd name="T28" fmla="*/ 7 w 17"/>
              <a:gd name="T29" fmla="*/ 22 h 26"/>
              <a:gd name="T30" fmla="*/ 8 w 17"/>
              <a:gd name="T31" fmla="*/ 23 h 26"/>
              <a:gd name="T32" fmla="*/ 16 w 17"/>
              <a:gd name="T33" fmla="*/ 25 h 26"/>
              <a:gd name="T34" fmla="*/ 16 w 17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" h="26">
                <a:moveTo>
                  <a:pt x="16" y="0"/>
                </a:moveTo>
                <a:lnTo>
                  <a:pt x="8" y="2"/>
                </a:lnTo>
                <a:lnTo>
                  <a:pt x="7" y="3"/>
                </a:lnTo>
                <a:lnTo>
                  <a:pt x="4" y="5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4" y="20"/>
                </a:lnTo>
                <a:lnTo>
                  <a:pt x="7" y="22"/>
                </a:lnTo>
                <a:lnTo>
                  <a:pt x="8" y="23"/>
                </a:lnTo>
                <a:lnTo>
                  <a:pt x="16" y="25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63" name="Freeform 83"/>
          <p:cNvSpPr>
            <a:spLocks/>
          </p:cNvSpPr>
          <p:nvPr/>
        </p:nvSpPr>
        <p:spPr bwMode="auto">
          <a:xfrm>
            <a:off x="7964488" y="4037013"/>
            <a:ext cx="22225" cy="39687"/>
          </a:xfrm>
          <a:custGeom>
            <a:avLst/>
            <a:gdLst>
              <a:gd name="T0" fmla="*/ 16 w 17"/>
              <a:gd name="T1" fmla="*/ 0 h 26"/>
              <a:gd name="T2" fmla="*/ 8 w 17"/>
              <a:gd name="T3" fmla="*/ 2 h 26"/>
              <a:gd name="T4" fmla="*/ 7 w 17"/>
              <a:gd name="T5" fmla="*/ 3 h 26"/>
              <a:gd name="T6" fmla="*/ 4 w 17"/>
              <a:gd name="T7" fmla="*/ 5 h 26"/>
              <a:gd name="T8" fmla="*/ 3 w 17"/>
              <a:gd name="T9" fmla="*/ 7 h 26"/>
              <a:gd name="T10" fmla="*/ 1 w 17"/>
              <a:gd name="T11" fmla="*/ 9 h 26"/>
              <a:gd name="T12" fmla="*/ 1 w 17"/>
              <a:gd name="T13" fmla="*/ 10 h 26"/>
              <a:gd name="T14" fmla="*/ 0 w 17"/>
              <a:gd name="T15" fmla="*/ 11 h 26"/>
              <a:gd name="T16" fmla="*/ 0 w 17"/>
              <a:gd name="T17" fmla="*/ 13 h 26"/>
              <a:gd name="T18" fmla="*/ 0 w 17"/>
              <a:gd name="T19" fmla="*/ 14 h 26"/>
              <a:gd name="T20" fmla="*/ 1 w 17"/>
              <a:gd name="T21" fmla="*/ 15 h 26"/>
              <a:gd name="T22" fmla="*/ 1 w 17"/>
              <a:gd name="T23" fmla="*/ 16 h 26"/>
              <a:gd name="T24" fmla="*/ 3 w 17"/>
              <a:gd name="T25" fmla="*/ 18 h 26"/>
              <a:gd name="T26" fmla="*/ 4 w 17"/>
              <a:gd name="T27" fmla="*/ 20 h 26"/>
              <a:gd name="T28" fmla="*/ 7 w 17"/>
              <a:gd name="T29" fmla="*/ 22 h 26"/>
              <a:gd name="T30" fmla="*/ 8 w 17"/>
              <a:gd name="T31" fmla="*/ 23 h 26"/>
              <a:gd name="T32" fmla="*/ 16 w 17"/>
              <a:gd name="T33" fmla="*/ 25 h 26"/>
              <a:gd name="T34" fmla="*/ 16 w 17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" h="26">
                <a:moveTo>
                  <a:pt x="16" y="0"/>
                </a:moveTo>
                <a:lnTo>
                  <a:pt x="8" y="2"/>
                </a:lnTo>
                <a:lnTo>
                  <a:pt x="7" y="3"/>
                </a:lnTo>
                <a:lnTo>
                  <a:pt x="4" y="5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4" y="20"/>
                </a:lnTo>
                <a:lnTo>
                  <a:pt x="7" y="22"/>
                </a:lnTo>
                <a:lnTo>
                  <a:pt x="8" y="23"/>
                </a:lnTo>
                <a:lnTo>
                  <a:pt x="16" y="25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64" name="Freeform 84"/>
          <p:cNvSpPr>
            <a:spLocks/>
          </p:cNvSpPr>
          <p:nvPr/>
        </p:nvSpPr>
        <p:spPr bwMode="auto">
          <a:xfrm>
            <a:off x="7964488" y="4037013"/>
            <a:ext cx="22225" cy="39687"/>
          </a:xfrm>
          <a:custGeom>
            <a:avLst/>
            <a:gdLst>
              <a:gd name="T0" fmla="*/ 16 w 17"/>
              <a:gd name="T1" fmla="*/ 0 h 26"/>
              <a:gd name="T2" fmla="*/ 8 w 17"/>
              <a:gd name="T3" fmla="*/ 2 h 26"/>
              <a:gd name="T4" fmla="*/ 7 w 17"/>
              <a:gd name="T5" fmla="*/ 3 h 26"/>
              <a:gd name="T6" fmla="*/ 4 w 17"/>
              <a:gd name="T7" fmla="*/ 5 h 26"/>
              <a:gd name="T8" fmla="*/ 3 w 17"/>
              <a:gd name="T9" fmla="*/ 7 h 26"/>
              <a:gd name="T10" fmla="*/ 1 w 17"/>
              <a:gd name="T11" fmla="*/ 9 h 26"/>
              <a:gd name="T12" fmla="*/ 1 w 17"/>
              <a:gd name="T13" fmla="*/ 10 h 26"/>
              <a:gd name="T14" fmla="*/ 0 w 17"/>
              <a:gd name="T15" fmla="*/ 11 h 26"/>
              <a:gd name="T16" fmla="*/ 0 w 17"/>
              <a:gd name="T17" fmla="*/ 13 h 26"/>
              <a:gd name="T18" fmla="*/ 0 w 17"/>
              <a:gd name="T19" fmla="*/ 14 h 26"/>
              <a:gd name="T20" fmla="*/ 1 w 17"/>
              <a:gd name="T21" fmla="*/ 15 h 26"/>
              <a:gd name="T22" fmla="*/ 1 w 17"/>
              <a:gd name="T23" fmla="*/ 16 h 26"/>
              <a:gd name="T24" fmla="*/ 3 w 17"/>
              <a:gd name="T25" fmla="*/ 18 h 26"/>
              <a:gd name="T26" fmla="*/ 4 w 17"/>
              <a:gd name="T27" fmla="*/ 20 h 26"/>
              <a:gd name="T28" fmla="*/ 7 w 17"/>
              <a:gd name="T29" fmla="*/ 22 h 26"/>
              <a:gd name="T30" fmla="*/ 8 w 17"/>
              <a:gd name="T31" fmla="*/ 23 h 26"/>
              <a:gd name="T32" fmla="*/ 16 w 17"/>
              <a:gd name="T33" fmla="*/ 25 h 26"/>
              <a:gd name="T34" fmla="*/ 16 w 17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" h="26">
                <a:moveTo>
                  <a:pt x="16" y="0"/>
                </a:moveTo>
                <a:lnTo>
                  <a:pt x="8" y="2"/>
                </a:lnTo>
                <a:lnTo>
                  <a:pt x="7" y="3"/>
                </a:lnTo>
                <a:lnTo>
                  <a:pt x="4" y="5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4" y="20"/>
                </a:lnTo>
                <a:lnTo>
                  <a:pt x="7" y="22"/>
                </a:lnTo>
                <a:lnTo>
                  <a:pt x="8" y="23"/>
                </a:lnTo>
                <a:lnTo>
                  <a:pt x="16" y="25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65" name="Freeform 85"/>
          <p:cNvSpPr>
            <a:spLocks/>
          </p:cNvSpPr>
          <p:nvPr/>
        </p:nvSpPr>
        <p:spPr bwMode="auto">
          <a:xfrm>
            <a:off x="7964488" y="4037013"/>
            <a:ext cx="22225" cy="39687"/>
          </a:xfrm>
          <a:custGeom>
            <a:avLst/>
            <a:gdLst>
              <a:gd name="T0" fmla="*/ 16 w 17"/>
              <a:gd name="T1" fmla="*/ 0 h 26"/>
              <a:gd name="T2" fmla="*/ 8 w 17"/>
              <a:gd name="T3" fmla="*/ 2 h 26"/>
              <a:gd name="T4" fmla="*/ 7 w 17"/>
              <a:gd name="T5" fmla="*/ 3 h 26"/>
              <a:gd name="T6" fmla="*/ 4 w 17"/>
              <a:gd name="T7" fmla="*/ 5 h 26"/>
              <a:gd name="T8" fmla="*/ 3 w 17"/>
              <a:gd name="T9" fmla="*/ 7 h 26"/>
              <a:gd name="T10" fmla="*/ 1 w 17"/>
              <a:gd name="T11" fmla="*/ 9 h 26"/>
              <a:gd name="T12" fmla="*/ 1 w 17"/>
              <a:gd name="T13" fmla="*/ 10 h 26"/>
              <a:gd name="T14" fmla="*/ 0 w 17"/>
              <a:gd name="T15" fmla="*/ 11 h 26"/>
              <a:gd name="T16" fmla="*/ 0 w 17"/>
              <a:gd name="T17" fmla="*/ 13 h 26"/>
              <a:gd name="T18" fmla="*/ 0 w 17"/>
              <a:gd name="T19" fmla="*/ 14 h 26"/>
              <a:gd name="T20" fmla="*/ 1 w 17"/>
              <a:gd name="T21" fmla="*/ 15 h 26"/>
              <a:gd name="T22" fmla="*/ 1 w 17"/>
              <a:gd name="T23" fmla="*/ 16 h 26"/>
              <a:gd name="T24" fmla="*/ 3 w 17"/>
              <a:gd name="T25" fmla="*/ 18 h 26"/>
              <a:gd name="T26" fmla="*/ 4 w 17"/>
              <a:gd name="T27" fmla="*/ 20 h 26"/>
              <a:gd name="T28" fmla="*/ 7 w 17"/>
              <a:gd name="T29" fmla="*/ 22 h 26"/>
              <a:gd name="T30" fmla="*/ 8 w 17"/>
              <a:gd name="T31" fmla="*/ 23 h 26"/>
              <a:gd name="T32" fmla="*/ 16 w 17"/>
              <a:gd name="T33" fmla="*/ 25 h 26"/>
              <a:gd name="T34" fmla="*/ 16 w 17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" h="26">
                <a:moveTo>
                  <a:pt x="16" y="0"/>
                </a:moveTo>
                <a:lnTo>
                  <a:pt x="8" y="2"/>
                </a:lnTo>
                <a:lnTo>
                  <a:pt x="7" y="3"/>
                </a:lnTo>
                <a:lnTo>
                  <a:pt x="4" y="5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4" y="20"/>
                </a:lnTo>
                <a:lnTo>
                  <a:pt x="7" y="22"/>
                </a:lnTo>
                <a:lnTo>
                  <a:pt x="8" y="23"/>
                </a:lnTo>
                <a:lnTo>
                  <a:pt x="16" y="25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66" name="Freeform 86"/>
          <p:cNvSpPr>
            <a:spLocks/>
          </p:cNvSpPr>
          <p:nvPr/>
        </p:nvSpPr>
        <p:spPr bwMode="auto">
          <a:xfrm>
            <a:off x="7964488" y="4037013"/>
            <a:ext cx="22225" cy="39687"/>
          </a:xfrm>
          <a:custGeom>
            <a:avLst/>
            <a:gdLst>
              <a:gd name="T0" fmla="*/ 16 w 17"/>
              <a:gd name="T1" fmla="*/ 0 h 26"/>
              <a:gd name="T2" fmla="*/ 8 w 17"/>
              <a:gd name="T3" fmla="*/ 2 h 26"/>
              <a:gd name="T4" fmla="*/ 7 w 17"/>
              <a:gd name="T5" fmla="*/ 3 h 26"/>
              <a:gd name="T6" fmla="*/ 4 w 17"/>
              <a:gd name="T7" fmla="*/ 5 h 26"/>
              <a:gd name="T8" fmla="*/ 3 w 17"/>
              <a:gd name="T9" fmla="*/ 7 h 26"/>
              <a:gd name="T10" fmla="*/ 1 w 17"/>
              <a:gd name="T11" fmla="*/ 9 h 26"/>
              <a:gd name="T12" fmla="*/ 1 w 17"/>
              <a:gd name="T13" fmla="*/ 10 h 26"/>
              <a:gd name="T14" fmla="*/ 0 w 17"/>
              <a:gd name="T15" fmla="*/ 11 h 26"/>
              <a:gd name="T16" fmla="*/ 0 w 17"/>
              <a:gd name="T17" fmla="*/ 13 h 26"/>
              <a:gd name="T18" fmla="*/ 0 w 17"/>
              <a:gd name="T19" fmla="*/ 14 h 26"/>
              <a:gd name="T20" fmla="*/ 1 w 17"/>
              <a:gd name="T21" fmla="*/ 15 h 26"/>
              <a:gd name="T22" fmla="*/ 1 w 17"/>
              <a:gd name="T23" fmla="*/ 16 h 26"/>
              <a:gd name="T24" fmla="*/ 3 w 17"/>
              <a:gd name="T25" fmla="*/ 18 h 26"/>
              <a:gd name="T26" fmla="*/ 4 w 17"/>
              <a:gd name="T27" fmla="*/ 20 h 26"/>
              <a:gd name="T28" fmla="*/ 7 w 17"/>
              <a:gd name="T29" fmla="*/ 22 h 26"/>
              <a:gd name="T30" fmla="*/ 8 w 17"/>
              <a:gd name="T31" fmla="*/ 23 h 26"/>
              <a:gd name="T32" fmla="*/ 16 w 17"/>
              <a:gd name="T33" fmla="*/ 25 h 26"/>
              <a:gd name="T34" fmla="*/ 16 w 17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" h="26">
                <a:moveTo>
                  <a:pt x="16" y="0"/>
                </a:moveTo>
                <a:lnTo>
                  <a:pt x="8" y="2"/>
                </a:lnTo>
                <a:lnTo>
                  <a:pt x="7" y="3"/>
                </a:lnTo>
                <a:lnTo>
                  <a:pt x="4" y="5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4" y="20"/>
                </a:lnTo>
                <a:lnTo>
                  <a:pt x="7" y="22"/>
                </a:lnTo>
                <a:lnTo>
                  <a:pt x="8" y="23"/>
                </a:lnTo>
                <a:lnTo>
                  <a:pt x="16" y="25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67" name="Freeform 87"/>
          <p:cNvSpPr>
            <a:spLocks/>
          </p:cNvSpPr>
          <p:nvPr/>
        </p:nvSpPr>
        <p:spPr bwMode="auto">
          <a:xfrm>
            <a:off x="7964488" y="4037013"/>
            <a:ext cx="22225" cy="39687"/>
          </a:xfrm>
          <a:custGeom>
            <a:avLst/>
            <a:gdLst>
              <a:gd name="T0" fmla="*/ 16 w 17"/>
              <a:gd name="T1" fmla="*/ 0 h 26"/>
              <a:gd name="T2" fmla="*/ 8 w 17"/>
              <a:gd name="T3" fmla="*/ 2 h 26"/>
              <a:gd name="T4" fmla="*/ 7 w 17"/>
              <a:gd name="T5" fmla="*/ 3 h 26"/>
              <a:gd name="T6" fmla="*/ 4 w 17"/>
              <a:gd name="T7" fmla="*/ 5 h 26"/>
              <a:gd name="T8" fmla="*/ 3 w 17"/>
              <a:gd name="T9" fmla="*/ 7 h 26"/>
              <a:gd name="T10" fmla="*/ 1 w 17"/>
              <a:gd name="T11" fmla="*/ 9 h 26"/>
              <a:gd name="T12" fmla="*/ 1 w 17"/>
              <a:gd name="T13" fmla="*/ 10 h 26"/>
              <a:gd name="T14" fmla="*/ 0 w 17"/>
              <a:gd name="T15" fmla="*/ 11 h 26"/>
              <a:gd name="T16" fmla="*/ 0 w 17"/>
              <a:gd name="T17" fmla="*/ 13 h 26"/>
              <a:gd name="T18" fmla="*/ 0 w 17"/>
              <a:gd name="T19" fmla="*/ 14 h 26"/>
              <a:gd name="T20" fmla="*/ 1 w 17"/>
              <a:gd name="T21" fmla="*/ 15 h 26"/>
              <a:gd name="T22" fmla="*/ 1 w 17"/>
              <a:gd name="T23" fmla="*/ 16 h 26"/>
              <a:gd name="T24" fmla="*/ 3 w 17"/>
              <a:gd name="T25" fmla="*/ 18 h 26"/>
              <a:gd name="T26" fmla="*/ 4 w 17"/>
              <a:gd name="T27" fmla="*/ 20 h 26"/>
              <a:gd name="T28" fmla="*/ 7 w 17"/>
              <a:gd name="T29" fmla="*/ 22 h 26"/>
              <a:gd name="T30" fmla="*/ 8 w 17"/>
              <a:gd name="T31" fmla="*/ 23 h 26"/>
              <a:gd name="T32" fmla="*/ 16 w 17"/>
              <a:gd name="T33" fmla="*/ 25 h 26"/>
              <a:gd name="T34" fmla="*/ 16 w 17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" h="26">
                <a:moveTo>
                  <a:pt x="16" y="0"/>
                </a:moveTo>
                <a:lnTo>
                  <a:pt x="8" y="2"/>
                </a:lnTo>
                <a:lnTo>
                  <a:pt x="7" y="3"/>
                </a:lnTo>
                <a:lnTo>
                  <a:pt x="4" y="5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4" y="20"/>
                </a:lnTo>
                <a:lnTo>
                  <a:pt x="7" y="22"/>
                </a:lnTo>
                <a:lnTo>
                  <a:pt x="8" y="23"/>
                </a:lnTo>
                <a:lnTo>
                  <a:pt x="16" y="25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68" name="Freeform 88"/>
          <p:cNvSpPr>
            <a:spLocks/>
          </p:cNvSpPr>
          <p:nvPr/>
        </p:nvSpPr>
        <p:spPr bwMode="auto">
          <a:xfrm>
            <a:off x="7964488" y="4037013"/>
            <a:ext cx="53975" cy="39687"/>
          </a:xfrm>
          <a:custGeom>
            <a:avLst/>
            <a:gdLst>
              <a:gd name="T0" fmla="*/ 15 w 39"/>
              <a:gd name="T1" fmla="*/ 0 h 26"/>
              <a:gd name="T2" fmla="*/ 8 w 39"/>
              <a:gd name="T3" fmla="*/ 2 h 26"/>
              <a:gd name="T4" fmla="*/ 6 w 39"/>
              <a:gd name="T5" fmla="*/ 3 h 26"/>
              <a:gd name="T6" fmla="*/ 4 w 39"/>
              <a:gd name="T7" fmla="*/ 5 h 26"/>
              <a:gd name="T8" fmla="*/ 3 w 39"/>
              <a:gd name="T9" fmla="*/ 7 h 26"/>
              <a:gd name="T10" fmla="*/ 1 w 39"/>
              <a:gd name="T11" fmla="*/ 9 h 26"/>
              <a:gd name="T12" fmla="*/ 1 w 39"/>
              <a:gd name="T13" fmla="*/ 10 h 26"/>
              <a:gd name="T14" fmla="*/ 0 w 39"/>
              <a:gd name="T15" fmla="*/ 11 h 26"/>
              <a:gd name="T16" fmla="*/ 0 w 39"/>
              <a:gd name="T17" fmla="*/ 13 h 26"/>
              <a:gd name="T18" fmla="*/ 0 w 39"/>
              <a:gd name="T19" fmla="*/ 14 h 26"/>
              <a:gd name="T20" fmla="*/ 1 w 39"/>
              <a:gd name="T21" fmla="*/ 15 h 26"/>
              <a:gd name="T22" fmla="*/ 1 w 39"/>
              <a:gd name="T23" fmla="*/ 16 h 26"/>
              <a:gd name="T24" fmla="*/ 3 w 39"/>
              <a:gd name="T25" fmla="*/ 18 h 26"/>
              <a:gd name="T26" fmla="*/ 4 w 39"/>
              <a:gd name="T27" fmla="*/ 20 h 26"/>
              <a:gd name="T28" fmla="*/ 6 w 39"/>
              <a:gd name="T29" fmla="*/ 22 h 26"/>
              <a:gd name="T30" fmla="*/ 8 w 39"/>
              <a:gd name="T31" fmla="*/ 23 h 26"/>
              <a:gd name="T32" fmla="*/ 15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5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5" y="0"/>
                </a:moveTo>
                <a:lnTo>
                  <a:pt x="8" y="2"/>
                </a:lnTo>
                <a:lnTo>
                  <a:pt x="6" y="3"/>
                </a:lnTo>
                <a:lnTo>
                  <a:pt x="4" y="5"/>
                </a:lnTo>
                <a:lnTo>
                  <a:pt x="3" y="7"/>
                </a:lnTo>
                <a:lnTo>
                  <a:pt x="1" y="9"/>
                </a:lnTo>
                <a:lnTo>
                  <a:pt x="1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4" y="20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38" y="25"/>
                </a:lnTo>
                <a:lnTo>
                  <a:pt x="38" y="0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69" name="Freeform 89"/>
          <p:cNvSpPr>
            <a:spLocks/>
          </p:cNvSpPr>
          <p:nvPr/>
        </p:nvSpPr>
        <p:spPr bwMode="auto">
          <a:xfrm>
            <a:off x="7996238" y="4037013"/>
            <a:ext cx="22225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2 h 26"/>
              <a:gd name="T4" fmla="*/ 4 w 15"/>
              <a:gd name="T5" fmla="*/ 3 h 26"/>
              <a:gd name="T6" fmla="*/ 3 w 15"/>
              <a:gd name="T7" fmla="*/ 5 h 26"/>
              <a:gd name="T8" fmla="*/ 1 w 15"/>
              <a:gd name="T9" fmla="*/ 7 h 26"/>
              <a:gd name="T10" fmla="*/ 0 w 15"/>
              <a:gd name="T11" fmla="*/ 9 h 26"/>
              <a:gd name="T12" fmla="*/ 0 w 15"/>
              <a:gd name="T13" fmla="*/ 10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4 h 26"/>
              <a:gd name="T20" fmla="*/ 0 w 15"/>
              <a:gd name="T21" fmla="*/ 15 h 26"/>
              <a:gd name="T22" fmla="*/ 0 w 15"/>
              <a:gd name="T23" fmla="*/ 16 h 26"/>
              <a:gd name="T24" fmla="*/ 1 w 15"/>
              <a:gd name="T25" fmla="*/ 18 h 26"/>
              <a:gd name="T26" fmla="*/ 3 w 15"/>
              <a:gd name="T27" fmla="*/ 20 h 26"/>
              <a:gd name="T28" fmla="*/ 4 w 15"/>
              <a:gd name="T29" fmla="*/ 22 h 26"/>
              <a:gd name="T30" fmla="*/ 6 w 15"/>
              <a:gd name="T31" fmla="*/ 23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2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70" name="Freeform 90"/>
          <p:cNvSpPr>
            <a:spLocks/>
          </p:cNvSpPr>
          <p:nvPr/>
        </p:nvSpPr>
        <p:spPr bwMode="auto">
          <a:xfrm>
            <a:off x="7996238" y="4037013"/>
            <a:ext cx="52387" cy="39687"/>
          </a:xfrm>
          <a:custGeom>
            <a:avLst/>
            <a:gdLst>
              <a:gd name="T0" fmla="*/ 14 w 38"/>
              <a:gd name="T1" fmla="*/ 0 h 26"/>
              <a:gd name="T2" fmla="*/ 6 w 38"/>
              <a:gd name="T3" fmla="*/ 2 h 26"/>
              <a:gd name="T4" fmla="*/ 4 w 38"/>
              <a:gd name="T5" fmla="*/ 3 h 26"/>
              <a:gd name="T6" fmla="*/ 3 w 38"/>
              <a:gd name="T7" fmla="*/ 5 h 26"/>
              <a:gd name="T8" fmla="*/ 1 w 38"/>
              <a:gd name="T9" fmla="*/ 7 h 26"/>
              <a:gd name="T10" fmla="*/ 0 w 38"/>
              <a:gd name="T11" fmla="*/ 9 h 26"/>
              <a:gd name="T12" fmla="*/ 0 w 38"/>
              <a:gd name="T13" fmla="*/ 10 h 26"/>
              <a:gd name="T14" fmla="*/ 0 w 38"/>
              <a:gd name="T15" fmla="*/ 11 h 26"/>
              <a:gd name="T16" fmla="*/ 0 w 38"/>
              <a:gd name="T17" fmla="*/ 13 h 26"/>
              <a:gd name="T18" fmla="*/ 0 w 38"/>
              <a:gd name="T19" fmla="*/ 14 h 26"/>
              <a:gd name="T20" fmla="*/ 0 w 38"/>
              <a:gd name="T21" fmla="*/ 15 h 26"/>
              <a:gd name="T22" fmla="*/ 0 w 38"/>
              <a:gd name="T23" fmla="*/ 16 h 26"/>
              <a:gd name="T24" fmla="*/ 1 w 38"/>
              <a:gd name="T25" fmla="*/ 18 h 26"/>
              <a:gd name="T26" fmla="*/ 3 w 38"/>
              <a:gd name="T27" fmla="*/ 20 h 26"/>
              <a:gd name="T28" fmla="*/ 4 w 38"/>
              <a:gd name="T29" fmla="*/ 22 h 26"/>
              <a:gd name="T30" fmla="*/ 6 w 38"/>
              <a:gd name="T31" fmla="*/ 23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6" y="2"/>
                </a:lnTo>
                <a:lnTo>
                  <a:pt x="4" y="3"/>
                </a:lnTo>
                <a:lnTo>
                  <a:pt x="3" y="5"/>
                </a:lnTo>
                <a:lnTo>
                  <a:pt x="1" y="7"/>
                </a:lnTo>
                <a:lnTo>
                  <a:pt x="0" y="9"/>
                </a:lnTo>
                <a:lnTo>
                  <a:pt x="0" y="10"/>
                </a:lnTo>
                <a:lnTo>
                  <a:pt x="0" y="11"/>
                </a:lnTo>
                <a:lnTo>
                  <a:pt x="0" y="13"/>
                </a:lnTo>
                <a:lnTo>
                  <a:pt x="0" y="14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20"/>
                </a:lnTo>
                <a:lnTo>
                  <a:pt x="4" y="22"/>
                </a:lnTo>
                <a:lnTo>
                  <a:pt x="6" y="23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71" name="Freeform 91"/>
          <p:cNvSpPr>
            <a:spLocks/>
          </p:cNvSpPr>
          <p:nvPr/>
        </p:nvSpPr>
        <p:spPr bwMode="auto">
          <a:xfrm>
            <a:off x="8026400" y="4037013"/>
            <a:ext cx="41275" cy="57150"/>
          </a:xfrm>
          <a:custGeom>
            <a:avLst/>
            <a:gdLst>
              <a:gd name="T0" fmla="*/ 29 w 30"/>
              <a:gd name="T1" fmla="*/ 14 h 37"/>
              <a:gd name="T2" fmla="*/ 26 w 30"/>
              <a:gd name="T3" fmla="*/ 7 h 37"/>
              <a:gd name="T4" fmla="*/ 25 w 30"/>
              <a:gd name="T5" fmla="*/ 5 h 37"/>
              <a:gd name="T6" fmla="*/ 24 w 30"/>
              <a:gd name="T7" fmla="*/ 3 h 37"/>
              <a:gd name="T8" fmla="*/ 23 w 30"/>
              <a:gd name="T9" fmla="*/ 2 h 37"/>
              <a:gd name="T10" fmla="*/ 20 w 30"/>
              <a:gd name="T11" fmla="*/ 1 h 37"/>
              <a:gd name="T12" fmla="*/ 19 w 30"/>
              <a:gd name="T13" fmla="*/ 1 h 37"/>
              <a:gd name="T14" fmla="*/ 16 w 30"/>
              <a:gd name="T15" fmla="*/ 1 h 37"/>
              <a:gd name="T16" fmla="*/ 15 w 30"/>
              <a:gd name="T17" fmla="*/ 0 h 37"/>
              <a:gd name="T18" fmla="*/ 13 w 30"/>
              <a:gd name="T19" fmla="*/ 1 h 37"/>
              <a:gd name="T20" fmla="*/ 11 w 30"/>
              <a:gd name="T21" fmla="*/ 1 h 37"/>
              <a:gd name="T22" fmla="*/ 9 w 30"/>
              <a:gd name="T23" fmla="*/ 1 h 37"/>
              <a:gd name="T24" fmla="*/ 8 w 30"/>
              <a:gd name="T25" fmla="*/ 2 h 37"/>
              <a:gd name="T26" fmla="*/ 6 w 30"/>
              <a:gd name="T27" fmla="*/ 3 h 37"/>
              <a:gd name="T28" fmla="*/ 4 w 30"/>
              <a:gd name="T29" fmla="*/ 5 h 37"/>
              <a:gd name="T30" fmla="*/ 3 w 30"/>
              <a:gd name="T31" fmla="*/ 7 h 37"/>
              <a:gd name="T32" fmla="*/ 0 w 30"/>
              <a:gd name="T33" fmla="*/ 14 h 37"/>
              <a:gd name="T34" fmla="*/ 0 w 30"/>
              <a:gd name="T35" fmla="*/ 36 h 37"/>
              <a:gd name="T36" fmla="*/ 29 w 30"/>
              <a:gd name="T37" fmla="*/ 36 h 37"/>
              <a:gd name="T38" fmla="*/ 29 w 30"/>
              <a:gd name="T39" fmla="*/ 14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37">
                <a:moveTo>
                  <a:pt x="29" y="14"/>
                </a:moveTo>
                <a:lnTo>
                  <a:pt x="26" y="7"/>
                </a:lnTo>
                <a:lnTo>
                  <a:pt x="25" y="5"/>
                </a:lnTo>
                <a:lnTo>
                  <a:pt x="24" y="3"/>
                </a:lnTo>
                <a:lnTo>
                  <a:pt x="23" y="2"/>
                </a:lnTo>
                <a:lnTo>
                  <a:pt x="20" y="1"/>
                </a:lnTo>
                <a:lnTo>
                  <a:pt x="19" y="1"/>
                </a:lnTo>
                <a:lnTo>
                  <a:pt x="16" y="1"/>
                </a:lnTo>
                <a:lnTo>
                  <a:pt x="15" y="0"/>
                </a:lnTo>
                <a:lnTo>
                  <a:pt x="13" y="1"/>
                </a:lnTo>
                <a:lnTo>
                  <a:pt x="11" y="1"/>
                </a:lnTo>
                <a:lnTo>
                  <a:pt x="9" y="1"/>
                </a:lnTo>
                <a:lnTo>
                  <a:pt x="8" y="2"/>
                </a:lnTo>
                <a:lnTo>
                  <a:pt x="6" y="3"/>
                </a:lnTo>
                <a:lnTo>
                  <a:pt x="4" y="5"/>
                </a:lnTo>
                <a:lnTo>
                  <a:pt x="3" y="7"/>
                </a:lnTo>
                <a:lnTo>
                  <a:pt x="0" y="14"/>
                </a:lnTo>
                <a:lnTo>
                  <a:pt x="0" y="36"/>
                </a:lnTo>
                <a:lnTo>
                  <a:pt x="29" y="36"/>
                </a:lnTo>
                <a:lnTo>
                  <a:pt x="29" y="14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72" name="Freeform 92"/>
          <p:cNvSpPr>
            <a:spLocks/>
          </p:cNvSpPr>
          <p:nvPr/>
        </p:nvSpPr>
        <p:spPr bwMode="auto">
          <a:xfrm>
            <a:off x="8026400" y="4071938"/>
            <a:ext cx="22225" cy="41275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6 w 16"/>
              <a:gd name="T5" fmla="*/ 2 h 26"/>
              <a:gd name="T6" fmla="*/ 4 w 16"/>
              <a:gd name="T7" fmla="*/ 5 h 26"/>
              <a:gd name="T8" fmla="*/ 3 w 16"/>
              <a:gd name="T9" fmla="*/ 6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1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6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19 h 26"/>
              <a:gd name="T28" fmla="*/ 6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3" y="17"/>
                </a:lnTo>
                <a:lnTo>
                  <a:pt x="3" y="18"/>
                </a:lnTo>
                <a:lnTo>
                  <a:pt x="4" y="19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73" name="Freeform 93"/>
          <p:cNvSpPr>
            <a:spLocks/>
          </p:cNvSpPr>
          <p:nvPr/>
        </p:nvSpPr>
        <p:spPr bwMode="auto">
          <a:xfrm>
            <a:off x="8026400" y="4071938"/>
            <a:ext cx="22225" cy="41275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6 w 16"/>
              <a:gd name="T5" fmla="*/ 2 h 26"/>
              <a:gd name="T6" fmla="*/ 4 w 16"/>
              <a:gd name="T7" fmla="*/ 5 h 26"/>
              <a:gd name="T8" fmla="*/ 3 w 16"/>
              <a:gd name="T9" fmla="*/ 6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1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6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19 h 26"/>
              <a:gd name="T28" fmla="*/ 6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3" y="17"/>
                </a:lnTo>
                <a:lnTo>
                  <a:pt x="3" y="18"/>
                </a:lnTo>
                <a:lnTo>
                  <a:pt x="4" y="19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74" name="Freeform 94"/>
          <p:cNvSpPr>
            <a:spLocks/>
          </p:cNvSpPr>
          <p:nvPr/>
        </p:nvSpPr>
        <p:spPr bwMode="auto">
          <a:xfrm>
            <a:off x="8026400" y="4071938"/>
            <a:ext cx="22225" cy="41275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6 w 16"/>
              <a:gd name="T5" fmla="*/ 2 h 26"/>
              <a:gd name="T6" fmla="*/ 4 w 16"/>
              <a:gd name="T7" fmla="*/ 5 h 26"/>
              <a:gd name="T8" fmla="*/ 3 w 16"/>
              <a:gd name="T9" fmla="*/ 6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1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6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19 h 26"/>
              <a:gd name="T28" fmla="*/ 6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3" y="17"/>
                </a:lnTo>
                <a:lnTo>
                  <a:pt x="3" y="18"/>
                </a:lnTo>
                <a:lnTo>
                  <a:pt x="4" y="19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75" name="Freeform 95"/>
          <p:cNvSpPr>
            <a:spLocks/>
          </p:cNvSpPr>
          <p:nvPr/>
        </p:nvSpPr>
        <p:spPr bwMode="auto">
          <a:xfrm>
            <a:off x="8026400" y="4071938"/>
            <a:ext cx="22225" cy="41275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6 w 16"/>
              <a:gd name="T5" fmla="*/ 2 h 26"/>
              <a:gd name="T6" fmla="*/ 4 w 16"/>
              <a:gd name="T7" fmla="*/ 5 h 26"/>
              <a:gd name="T8" fmla="*/ 3 w 16"/>
              <a:gd name="T9" fmla="*/ 6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1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6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19 h 26"/>
              <a:gd name="T28" fmla="*/ 6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3" y="17"/>
                </a:lnTo>
                <a:lnTo>
                  <a:pt x="3" y="18"/>
                </a:lnTo>
                <a:lnTo>
                  <a:pt x="4" y="19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76" name="Freeform 96"/>
          <p:cNvSpPr>
            <a:spLocks/>
          </p:cNvSpPr>
          <p:nvPr/>
        </p:nvSpPr>
        <p:spPr bwMode="auto">
          <a:xfrm>
            <a:off x="8026400" y="4071938"/>
            <a:ext cx="22225" cy="41275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6 w 16"/>
              <a:gd name="T5" fmla="*/ 2 h 26"/>
              <a:gd name="T6" fmla="*/ 4 w 16"/>
              <a:gd name="T7" fmla="*/ 5 h 26"/>
              <a:gd name="T8" fmla="*/ 3 w 16"/>
              <a:gd name="T9" fmla="*/ 6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1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6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19 h 26"/>
              <a:gd name="T28" fmla="*/ 6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3" y="17"/>
                </a:lnTo>
                <a:lnTo>
                  <a:pt x="3" y="18"/>
                </a:lnTo>
                <a:lnTo>
                  <a:pt x="4" y="19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77" name="Freeform 97"/>
          <p:cNvSpPr>
            <a:spLocks/>
          </p:cNvSpPr>
          <p:nvPr/>
        </p:nvSpPr>
        <p:spPr bwMode="auto">
          <a:xfrm>
            <a:off x="8026400" y="4071938"/>
            <a:ext cx="22225" cy="41275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6 w 16"/>
              <a:gd name="T5" fmla="*/ 2 h 26"/>
              <a:gd name="T6" fmla="*/ 4 w 16"/>
              <a:gd name="T7" fmla="*/ 5 h 26"/>
              <a:gd name="T8" fmla="*/ 3 w 16"/>
              <a:gd name="T9" fmla="*/ 6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1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6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19 h 26"/>
              <a:gd name="T28" fmla="*/ 6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3" y="17"/>
                </a:lnTo>
                <a:lnTo>
                  <a:pt x="3" y="18"/>
                </a:lnTo>
                <a:lnTo>
                  <a:pt x="4" y="19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78" name="Freeform 98"/>
          <p:cNvSpPr>
            <a:spLocks/>
          </p:cNvSpPr>
          <p:nvPr/>
        </p:nvSpPr>
        <p:spPr bwMode="auto">
          <a:xfrm>
            <a:off x="8026400" y="4071938"/>
            <a:ext cx="22225" cy="41275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6 w 16"/>
              <a:gd name="T5" fmla="*/ 2 h 26"/>
              <a:gd name="T6" fmla="*/ 4 w 16"/>
              <a:gd name="T7" fmla="*/ 5 h 26"/>
              <a:gd name="T8" fmla="*/ 3 w 16"/>
              <a:gd name="T9" fmla="*/ 6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1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6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19 h 26"/>
              <a:gd name="T28" fmla="*/ 6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3" y="17"/>
                </a:lnTo>
                <a:lnTo>
                  <a:pt x="3" y="18"/>
                </a:lnTo>
                <a:lnTo>
                  <a:pt x="4" y="19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79" name="Freeform 99"/>
          <p:cNvSpPr>
            <a:spLocks/>
          </p:cNvSpPr>
          <p:nvPr/>
        </p:nvSpPr>
        <p:spPr bwMode="auto">
          <a:xfrm>
            <a:off x="8026400" y="4071938"/>
            <a:ext cx="22225" cy="41275"/>
          </a:xfrm>
          <a:custGeom>
            <a:avLst/>
            <a:gdLst>
              <a:gd name="T0" fmla="*/ 15 w 16"/>
              <a:gd name="T1" fmla="*/ 0 h 26"/>
              <a:gd name="T2" fmla="*/ 8 w 16"/>
              <a:gd name="T3" fmla="*/ 2 h 26"/>
              <a:gd name="T4" fmla="*/ 6 w 16"/>
              <a:gd name="T5" fmla="*/ 2 h 26"/>
              <a:gd name="T6" fmla="*/ 4 w 16"/>
              <a:gd name="T7" fmla="*/ 5 h 26"/>
              <a:gd name="T8" fmla="*/ 3 w 16"/>
              <a:gd name="T9" fmla="*/ 6 h 26"/>
              <a:gd name="T10" fmla="*/ 3 w 16"/>
              <a:gd name="T11" fmla="*/ 8 h 26"/>
              <a:gd name="T12" fmla="*/ 1 w 16"/>
              <a:gd name="T13" fmla="*/ 9 h 26"/>
              <a:gd name="T14" fmla="*/ 1 w 16"/>
              <a:gd name="T15" fmla="*/ 11 h 26"/>
              <a:gd name="T16" fmla="*/ 0 w 16"/>
              <a:gd name="T17" fmla="*/ 13 h 26"/>
              <a:gd name="T18" fmla="*/ 1 w 16"/>
              <a:gd name="T19" fmla="*/ 14 h 26"/>
              <a:gd name="T20" fmla="*/ 1 w 16"/>
              <a:gd name="T21" fmla="*/ 16 h 26"/>
              <a:gd name="T22" fmla="*/ 3 w 16"/>
              <a:gd name="T23" fmla="*/ 17 h 26"/>
              <a:gd name="T24" fmla="*/ 3 w 16"/>
              <a:gd name="T25" fmla="*/ 18 h 26"/>
              <a:gd name="T26" fmla="*/ 4 w 16"/>
              <a:gd name="T27" fmla="*/ 19 h 26"/>
              <a:gd name="T28" fmla="*/ 6 w 16"/>
              <a:gd name="T29" fmla="*/ 22 h 26"/>
              <a:gd name="T30" fmla="*/ 8 w 16"/>
              <a:gd name="T31" fmla="*/ 23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8" y="2"/>
                </a:lnTo>
                <a:lnTo>
                  <a:pt x="6" y="2"/>
                </a:lnTo>
                <a:lnTo>
                  <a:pt x="4" y="5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3" y="17"/>
                </a:lnTo>
                <a:lnTo>
                  <a:pt x="3" y="18"/>
                </a:lnTo>
                <a:lnTo>
                  <a:pt x="4" y="19"/>
                </a:lnTo>
                <a:lnTo>
                  <a:pt x="6" y="22"/>
                </a:lnTo>
                <a:lnTo>
                  <a:pt x="8" y="23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80" name="Freeform 100"/>
          <p:cNvSpPr>
            <a:spLocks/>
          </p:cNvSpPr>
          <p:nvPr/>
        </p:nvSpPr>
        <p:spPr bwMode="auto">
          <a:xfrm>
            <a:off x="8026400" y="4071938"/>
            <a:ext cx="55563" cy="41275"/>
          </a:xfrm>
          <a:custGeom>
            <a:avLst/>
            <a:gdLst>
              <a:gd name="T0" fmla="*/ 16 w 40"/>
              <a:gd name="T1" fmla="*/ 0 h 26"/>
              <a:gd name="T2" fmla="*/ 8 w 40"/>
              <a:gd name="T3" fmla="*/ 2 h 26"/>
              <a:gd name="T4" fmla="*/ 7 w 40"/>
              <a:gd name="T5" fmla="*/ 2 h 26"/>
              <a:gd name="T6" fmla="*/ 4 w 40"/>
              <a:gd name="T7" fmla="*/ 5 h 26"/>
              <a:gd name="T8" fmla="*/ 3 w 40"/>
              <a:gd name="T9" fmla="*/ 6 h 26"/>
              <a:gd name="T10" fmla="*/ 3 w 40"/>
              <a:gd name="T11" fmla="*/ 8 h 26"/>
              <a:gd name="T12" fmla="*/ 1 w 40"/>
              <a:gd name="T13" fmla="*/ 9 h 26"/>
              <a:gd name="T14" fmla="*/ 1 w 40"/>
              <a:gd name="T15" fmla="*/ 11 h 26"/>
              <a:gd name="T16" fmla="*/ 0 w 40"/>
              <a:gd name="T17" fmla="*/ 13 h 26"/>
              <a:gd name="T18" fmla="*/ 1 w 40"/>
              <a:gd name="T19" fmla="*/ 14 h 26"/>
              <a:gd name="T20" fmla="*/ 1 w 40"/>
              <a:gd name="T21" fmla="*/ 16 h 26"/>
              <a:gd name="T22" fmla="*/ 3 w 40"/>
              <a:gd name="T23" fmla="*/ 17 h 26"/>
              <a:gd name="T24" fmla="*/ 3 w 40"/>
              <a:gd name="T25" fmla="*/ 18 h 26"/>
              <a:gd name="T26" fmla="*/ 4 w 40"/>
              <a:gd name="T27" fmla="*/ 19 h 26"/>
              <a:gd name="T28" fmla="*/ 7 w 40"/>
              <a:gd name="T29" fmla="*/ 22 h 26"/>
              <a:gd name="T30" fmla="*/ 8 w 40"/>
              <a:gd name="T31" fmla="*/ 23 h 26"/>
              <a:gd name="T32" fmla="*/ 16 w 40"/>
              <a:gd name="T33" fmla="*/ 25 h 26"/>
              <a:gd name="T34" fmla="*/ 39 w 40"/>
              <a:gd name="T35" fmla="*/ 25 h 26"/>
              <a:gd name="T36" fmla="*/ 39 w 40"/>
              <a:gd name="T37" fmla="*/ 0 h 26"/>
              <a:gd name="T38" fmla="*/ 16 w 40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" h="26">
                <a:moveTo>
                  <a:pt x="16" y="0"/>
                </a:moveTo>
                <a:lnTo>
                  <a:pt x="8" y="2"/>
                </a:lnTo>
                <a:lnTo>
                  <a:pt x="7" y="2"/>
                </a:lnTo>
                <a:lnTo>
                  <a:pt x="4" y="5"/>
                </a:lnTo>
                <a:lnTo>
                  <a:pt x="3" y="6"/>
                </a:lnTo>
                <a:lnTo>
                  <a:pt x="3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4"/>
                </a:lnTo>
                <a:lnTo>
                  <a:pt x="1" y="16"/>
                </a:lnTo>
                <a:lnTo>
                  <a:pt x="3" y="17"/>
                </a:lnTo>
                <a:lnTo>
                  <a:pt x="3" y="18"/>
                </a:lnTo>
                <a:lnTo>
                  <a:pt x="4" y="19"/>
                </a:lnTo>
                <a:lnTo>
                  <a:pt x="7" y="22"/>
                </a:lnTo>
                <a:lnTo>
                  <a:pt x="8" y="23"/>
                </a:lnTo>
                <a:lnTo>
                  <a:pt x="16" y="25"/>
                </a:lnTo>
                <a:lnTo>
                  <a:pt x="39" y="25"/>
                </a:lnTo>
                <a:lnTo>
                  <a:pt x="39" y="0"/>
                </a:lnTo>
                <a:lnTo>
                  <a:pt x="16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81" name="Freeform 101"/>
          <p:cNvSpPr>
            <a:spLocks/>
          </p:cNvSpPr>
          <p:nvPr/>
        </p:nvSpPr>
        <p:spPr bwMode="auto">
          <a:xfrm>
            <a:off x="8059738" y="4071938"/>
            <a:ext cx="39687" cy="58737"/>
          </a:xfrm>
          <a:custGeom>
            <a:avLst/>
            <a:gdLst>
              <a:gd name="T0" fmla="*/ 28 w 29"/>
              <a:gd name="T1" fmla="*/ 13 h 38"/>
              <a:gd name="T2" fmla="*/ 25 w 29"/>
              <a:gd name="T3" fmla="*/ 6 h 38"/>
              <a:gd name="T4" fmla="*/ 24 w 29"/>
              <a:gd name="T5" fmla="*/ 5 h 38"/>
              <a:gd name="T6" fmla="*/ 22 w 29"/>
              <a:gd name="T7" fmla="*/ 2 h 38"/>
              <a:gd name="T8" fmla="*/ 19 w 29"/>
              <a:gd name="T9" fmla="*/ 1 h 38"/>
              <a:gd name="T10" fmla="*/ 18 w 29"/>
              <a:gd name="T11" fmla="*/ 0 h 38"/>
              <a:gd name="T12" fmla="*/ 15 w 29"/>
              <a:gd name="T13" fmla="*/ 0 h 38"/>
              <a:gd name="T14" fmla="*/ 14 w 29"/>
              <a:gd name="T15" fmla="*/ 0 h 38"/>
              <a:gd name="T16" fmla="*/ 11 w 29"/>
              <a:gd name="T17" fmla="*/ 0 h 38"/>
              <a:gd name="T18" fmla="*/ 10 w 29"/>
              <a:gd name="T19" fmla="*/ 0 h 38"/>
              <a:gd name="T20" fmla="*/ 8 w 29"/>
              <a:gd name="T21" fmla="*/ 1 h 38"/>
              <a:gd name="T22" fmla="*/ 6 w 29"/>
              <a:gd name="T23" fmla="*/ 2 h 38"/>
              <a:gd name="T24" fmla="*/ 5 w 29"/>
              <a:gd name="T25" fmla="*/ 2 h 38"/>
              <a:gd name="T26" fmla="*/ 4 w 29"/>
              <a:gd name="T27" fmla="*/ 5 h 38"/>
              <a:gd name="T28" fmla="*/ 1 w 29"/>
              <a:gd name="T29" fmla="*/ 6 h 38"/>
              <a:gd name="T30" fmla="*/ 0 w 29"/>
              <a:gd name="T31" fmla="*/ 13 h 38"/>
              <a:gd name="T32" fmla="*/ 0 w 29"/>
              <a:gd name="T33" fmla="*/ 37 h 38"/>
              <a:gd name="T34" fmla="*/ 28 w 29"/>
              <a:gd name="T35" fmla="*/ 37 h 38"/>
              <a:gd name="T36" fmla="*/ 28 w 29"/>
              <a:gd name="T37" fmla="*/ 13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" h="38">
                <a:moveTo>
                  <a:pt x="28" y="13"/>
                </a:moveTo>
                <a:lnTo>
                  <a:pt x="25" y="6"/>
                </a:lnTo>
                <a:lnTo>
                  <a:pt x="24" y="5"/>
                </a:lnTo>
                <a:lnTo>
                  <a:pt x="22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lnTo>
                  <a:pt x="14" y="0"/>
                </a:lnTo>
                <a:lnTo>
                  <a:pt x="11" y="0"/>
                </a:lnTo>
                <a:lnTo>
                  <a:pt x="10" y="0"/>
                </a:lnTo>
                <a:lnTo>
                  <a:pt x="8" y="1"/>
                </a:lnTo>
                <a:lnTo>
                  <a:pt x="6" y="2"/>
                </a:lnTo>
                <a:lnTo>
                  <a:pt x="5" y="2"/>
                </a:lnTo>
                <a:lnTo>
                  <a:pt x="4" y="5"/>
                </a:lnTo>
                <a:lnTo>
                  <a:pt x="1" y="6"/>
                </a:lnTo>
                <a:lnTo>
                  <a:pt x="0" y="13"/>
                </a:lnTo>
                <a:lnTo>
                  <a:pt x="0" y="37"/>
                </a:lnTo>
                <a:lnTo>
                  <a:pt x="28" y="37"/>
                </a:lnTo>
                <a:lnTo>
                  <a:pt x="28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82" name="Freeform 102"/>
          <p:cNvSpPr>
            <a:spLocks/>
          </p:cNvSpPr>
          <p:nvPr/>
        </p:nvSpPr>
        <p:spPr bwMode="auto">
          <a:xfrm>
            <a:off x="8059738" y="4110038"/>
            <a:ext cx="52387" cy="38100"/>
          </a:xfrm>
          <a:custGeom>
            <a:avLst/>
            <a:gdLst>
              <a:gd name="T0" fmla="*/ 14 w 39"/>
              <a:gd name="T1" fmla="*/ 0 h 25"/>
              <a:gd name="T2" fmla="*/ 8 w 39"/>
              <a:gd name="T3" fmla="*/ 1 h 25"/>
              <a:gd name="T4" fmla="*/ 5 w 39"/>
              <a:gd name="T5" fmla="*/ 2 h 25"/>
              <a:gd name="T6" fmla="*/ 3 w 39"/>
              <a:gd name="T7" fmla="*/ 4 h 25"/>
              <a:gd name="T8" fmla="*/ 1 w 39"/>
              <a:gd name="T9" fmla="*/ 5 h 25"/>
              <a:gd name="T10" fmla="*/ 1 w 39"/>
              <a:gd name="T11" fmla="*/ 8 h 25"/>
              <a:gd name="T12" fmla="*/ 0 w 39"/>
              <a:gd name="T13" fmla="*/ 9 h 25"/>
              <a:gd name="T14" fmla="*/ 0 w 39"/>
              <a:gd name="T15" fmla="*/ 10 h 25"/>
              <a:gd name="T16" fmla="*/ 0 w 39"/>
              <a:gd name="T17" fmla="*/ 12 h 25"/>
              <a:gd name="T18" fmla="*/ 0 w 39"/>
              <a:gd name="T19" fmla="*/ 13 h 25"/>
              <a:gd name="T20" fmla="*/ 0 w 39"/>
              <a:gd name="T21" fmla="*/ 15 h 25"/>
              <a:gd name="T22" fmla="*/ 1 w 39"/>
              <a:gd name="T23" fmla="*/ 16 h 25"/>
              <a:gd name="T24" fmla="*/ 1 w 39"/>
              <a:gd name="T25" fmla="*/ 19 h 25"/>
              <a:gd name="T26" fmla="*/ 3 w 39"/>
              <a:gd name="T27" fmla="*/ 20 h 25"/>
              <a:gd name="T28" fmla="*/ 5 w 39"/>
              <a:gd name="T29" fmla="*/ 22 h 25"/>
              <a:gd name="T30" fmla="*/ 8 w 39"/>
              <a:gd name="T31" fmla="*/ 22 h 25"/>
              <a:gd name="T32" fmla="*/ 14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4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5" y="22"/>
                </a:lnTo>
                <a:lnTo>
                  <a:pt x="8" y="22"/>
                </a:lnTo>
                <a:lnTo>
                  <a:pt x="14" y="24"/>
                </a:lnTo>
                <a:lnTo>
                  <a:pt x="38" y="24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83" name="Freeform 103"/>
          <p:cNvSpPr>
            <a:spLocks/>
          </p:cNvSpPr>
          <p:nvPr/>
        </p:nvSpPr>
        <p:spPr bwMode="auto">
          <a:xfrm>
            <a:off x="8093075" y="4110038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5 w 15"/>
              <a:gd name="T5" fmla="*/ 2 h 25"/>
              <a:gd name="T6" fmla="*/ 3 w 15"/>
              <a:gd name="T7" fmla="*/ 4 h 25"/>
              <a:gd name="T8" fmla="*/ 1 w 15"/>
              <a:gd name="T9" fmla="*/ 5 h 25"/>
              <a:gd name="T10" fmla="*/ 1 w 15"/>
              <a:gd name="T11" fmla="*/ 8 h 25"/>
              <a:gd name="T12" fmla="*/ 0 w 15"/>
              <a:gd name="T13" fmla="*/ 9 h 25"/>
              <a:gd name="T14" fmla="*/ 0 w 15"/>
              <a:gd name="T15" fmla="*/ 10 h 25"/>
              <a:gd name="T16" fmla="*/ 0 w 15"/>
              <a:gd name="T17" fmla="*/ 12 h 25"/>
              <a:gd name="T18" fmla="*/ 0 w 15"/>
              <a:gd name="T19" fmla="*/ 13 h 25"/>
              <a:gd name="T20" fmla="*/ 0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3 w 15"/>
              <a:gd name="T27" fmla="*/ 20 h 25"/>
              <a:gd name="T28" fmla="*/ 5 w 15"/>
              <a:gd name="T29" fmla="*/ 22 h 25"/>
              <a:gd name="T30" fmla="*/ 8 w 15"/>
              <a:gd name="T31" fmla="*/ 22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5" y="22"/>
                </a:lnTo>
                <a:lnTo>
                  <a:pt x="8" y="22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84" name="Freeform 104"/>
          <p:cNvSpPr>
            <a:spLocks/>
          </p:cNvSpPr>
          <p:nvPr/>
        </p:nvSpPr>
        <p:spPr bwMode="auto">
          <a:xfrm>
            <a:off x="8093075" y="4110038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5 w 15"/>
              <a:gd name="T5" fmla="*/ 2 h 25"/>
              <a:gd name="T6" fmla="*/ 3 w 15"/>
              <a:gd name="T7" fmla="*/ 4 h 25"/>
              <a:gd name="T8" fmla="*/ 1 w 15"/>
              <a:gd name="T9" fmla="*/ 5 h 25"/>
              <a:gd name="T10" fmla="*/ 1 w 15"/>
              <a:gd name="T11" fmla="*/ 8 h 25"/>
              <a:gd name="T12" fmla="*/ 0 w 15"/>
              <a:gd name="T13" fmla="*/ 9 h 25"/>
              <a:gd name="T14" fmla="*/ 0 w 15"/>
              <a:gd name="T15" fmla="*/ 10 h 25"/>
              <a:gd name="T16" fmla="*/ 0 w 15"/>
              <a:gd name="T17" fmla="*/ 12 h 25"/>
              <a:gd name="T18" fmla="*/ 0 w 15"/>
              <a:gd name="T19" fmla="*/ 13 h 25"/>
              <a:gd name="T20" fmla="*/ 0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3 w 15"/>
              <a:gd name="T27" fmla="*/ 20 h 25"/>
              <a:gd name="T28" fmla="*/ 5 w 15"/>
              <a:gd name="T29" fmla="*/ 22 h 25"/>
              <a:gd name="T30" fmla="*/ 8 w 15"/>
              <a:gd name="T31" fmla="*/ 22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5" y="22"/>
                </a:lnTo>
                <a:lnTo>
                  <a:pt x="8" y="22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85" name="Freeform 105"/>
          <p:cNvSpPr>
            <a:spLocks/>
          </p:cNvSpPr>
          <p:nvPr/>
        </p:nvSpPr>
        <p:spPr bwMode="auto">
          <a:xfrm>
            <a:off x="8093075" y="4110038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5 w 15"/>
              <a:gd name="T5" fmla="*/ 2 h 25"/>
              <a:gd name="T6" fmla="*/ 3 w 15"/>
              <a:gd name="T7" fmla="*/ 4 h 25"/>
              <a:gd name="T8" fmla="*/ 1 w 15"/>
              <a:gd name="T9" fmla="*/ 5 h 25"/>
              <a:gd name="T10" fmla="*/ 1 w 15"/>
              <a:gd name="T11" fmla="*/ 8 h 25"/>
              <a:gd name="T12" fmla="*/ 0 w 15"/>
              <a:gd name="T13" fmla="*/ 9 h 25"/>
              <a:gd name="T14" fmla="*/ 0 w 15"/>
              <a:gd name="T15" fmla="*/ 10 h 25"/>
              <a:gd name="T16" fmla="*/ 0 w 15"/>
              <a:gd name="T17" fmla="*/ 12 h 25"/>
              <a:gd name="T18" fmla="*/ 0 w 15"/>
              <a:gd name="T19" fmla="*/ 13 h 25"/>
              <a:gd name="T20" fmla="*/ 0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3 w 15"/>
              <a:gd name="T27" fmla="*/ 20 h 25"/>
              <a:gd name="T28" fmla="*/ 5 w 15"/>
              <a:gd name="T29" fmla="*/ 22 h 25"/>
              <a:gd name="T30" fmla="*/ 8 w 15"/>
              <a:gd name="T31" fmla="*/ 22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5" y="22"/>
                </a:lnTo>
                <a:lnTo>
                  <a:pt x="8" y="22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86" name="Freeform 106"/>
          <p:cNvSpPr>
            <a:spLocks/>
          </p:cNvSpPr>
          <p:nvPr/>
        </p:nvSpPr>
        <p:spPr bwMode="auto">
          <a:xfrm>
            <a:off x="8093075" y="4110038"/>
            <a:ext cx="52388" cy="38100"/>
          </a:xfrm>
          <a:custGeom>
            <a:avLst/>
            <a:gdLst>
              <a:gd name="T0" fmla="*/ 14 w 38"/>
              <a:gd name="T1" fmla="*/ 0 h 25"/>
              <a:gd name="T2" fmla="*/ 8 w 38"/>
              <a:gd name="T3" fmla="*/ 1 h 25"/>
              <a:gd name="T4" fmla="*/ 5 w 38"/>
              <a:gd name="T5" fmla="*/ 2 h 25"/>
              <a:gd name="T6" fmla="*/ 3 w 38"/>
              <a:gd name="T7" fmla="*/ 4 h 25"/>
              <a:gd name="T8" fmla="*/ 1 w 38"/>
              <a:gd name="T9" fmla="*/ 5 h 25"/>
              <a:gd name="T10" fmla="*/ 1 w 38"/>
              <a:gd name="T11" fmla="*/ 8 h 25"/>
              <a:gd name="T12" fmla="*/ 0 w 38"/>
              <a:gd name="T13" fmla="*/ 9 h 25"/>
              <a:gd name="T14" fmla="*/ 0 w 38"/>
              <a:gd name="T15" fmla="*/ 10 h 25"/>
              <a:gd name="T16" fmla="*/ 0 w 38"/>
              <a:gd name="T17" fmla="*/ 12 h 25"/>
              <a:gd name="T18" fmla="*/ 0 w 38"/>
              <a:gd name="T19" fmla="*/ 13 h 25"/>
              <a:gd name="T20" fmla="*/ 0 w 38"/>
              <a:gd name="T21" fmla="*/ 15 h 25"/>
              <a:gd name="T22" fmla="*/ 1 w 38"/>
              <a:gd name="T23" fmla="*/ 16 h 25"/>
              <a:gd name="T24" fmla="*/ 1 w 38"/>
              <a:gd name="T25" fmla="*/ 19 h 25"/>
              <a:gd name="T26" fmla="*/ 3 w 38"/>
              <a:gd name="T27" fmla="*/ 20 h 25"/>
              <a:gd name="T28" fmla="*/ 5 w 38"/>
              <a:gd name="T29" fmla="*/ 22 h 25"/>
              <a:gd name="T30" fmla="*/ 8 w 38"/>
              <a:gd name="T31" fmla="*/ 22 h 25"/>
              <a:gd name="T32" fmla="*/ 14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4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5" y="22"/>
                </a:lnTo>
                <a:lnTo>
                  <a:pt x="8" y="22"/>
                </a:lnTo>
                <a:lnTo>
                  <a:pt x="14" y="24"/>
                </a:lnTo>
                <a:lnTo>
                  <a:pt x="37" y="24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87" name="Freeform 107"/>
          <p:cNvSpPr>
            <a:spLocks/>
          </p:cNvSpPr>
          <p:nvPr/>
        </p:nvSpPr>
        <p:spPr bwMode="auto">
          <a:xfrm>
            <a:off x="8121650" y="4110038"/>
            <a:ext cx="23813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5 w 16"/>
              <a:gd name="T5" fmla="*/ 2 h 25"/>
              <a:gd name="T6" fmla="*/ 3 w 16"/>
              <a:gd name="T7" fmla="*/ 4 h 25"/>
              <a:gd name="T8" fmla="*/ 1 w 16"/>
              <a:gd name="T9" fmla="*/ 5 h 25"/>
              <a:gd name="T10" fmla="*/ 1 w 16"/>
              <a:gd name="T11" fmla="*/ 8 h 25"/>
              <a:gd name="T12" fmla="*/ 0 w 16"/>
              <a:gd name="T13" fmla="*/ 9 h 25"/>
              <a:gd name="T14" fmla="*/ 0 w 16"/>
              <a:gd name="T15" fmla="*/ 10 h 25"/>
              <a:gd name="T16" fmla="*/ 0 w 16"/>
              <a:gd name="T17" fmla="*/ 12 h 25"/>
              <a:gd name="T18" fmla="*/ 0 w 16"/>
              <a:gd name="T19" fmla="*/ 13 h 25"/>
              <a:gd name="T20" fmla="*/ 0 w 16"/>
              <a:gd name="T21" fmla="*/ 15 h 25"/>
              <a:gd name="T22" fmla="*/ 1 w 16"/>
              <a:gd name="T23" fmla="*/ 16 h 25"/>
              <a:gd name="T24" fmla="*/ 1 w 16"/>
              <a:gd name="T25" fmla="*/ 19 h 25"/>
              <a:gd name="T26" fmla="*/ 3 w 16"/>
              <a:gd name="T27" fmla="*/ 20 h 25"/>
              <a:gd name="T28" fmla="*/ 5 w 16"/>
              <a:gd name="T29" fmla="*/ 22 h 25"/>
              <a:gd name="T30" fmla="*/ 8 w 16"/>
              <a:gd name="T31" fmla="*/ 22 h 25"/>
              <a:gd name="T32" fmla="*/ 15 w 16"/>
              <a:gd name="T33" fmla="*/ 24 h 25"/>
              <a:gd name="T34" fmla="*/ 15 w 16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5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5" y="22"/>
                </a:lnTo>
                <a:lnTo>
                  <a:pt x="8" y="22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88" name="Freeform 108"/>
          <p:cNvSpPr>
            <a:spLocks/>
          </p:cNvSpPr>
          <p:nvPr/>
        </p:nvSpPr>
        <p:spPr bwMode="auto">
          <a:xfrm>
            <a:off x="8121650" y="4110038"/>
            <a:ext cx="52388" cy="38100"/>
          </a:xfrm>
          <a:custGeom>
            <a:avLst/>
            <a:gdLst>
              <a:gd name="T0" fmla="*/ 14 w 38"/>
              <a:gd name="T1" fmla="*/ 0 h 25"/>
              <a:gd name="T2" fmla="*/ 8 w 38"/>
              <a:gd name="T3" fmla="*/ 1 h 25"/>
              <a:gd name="T4" fmla="*/ 5 w 38"/>
              <a:gd name="T5" fmla="*/ 2 h 25"/>
              <a:gd name="T6" fmla="*/ 3 w 38"/>
              <a:gd name="T7" fmla="*/ 4 h 25"/>
              <a:gd name="T8" fmla="*/ 1 w 38"/>
              <a:gd name="T9" fmla="*/ 5 h 25"/>
              <a:gd name="T10" fmla="*/ 1 w 38"/>
              <a:gd name="T11" fmla="*/ 8 h 25"/>
              <a:gd name="T12" fmla="*/ 0 w 38"/>
              <a:gd name="T13" fmla="*/ 9 h 25"/>
              <a:gd name="T14" fmla="*/ 0 w 38"/>
              <a:gd name="T15" fmla="*/ 10 h 25"/>
              <a:gd name="T16" fmla="*/ 0 w 38"/>
              <a:gd name="T17" fmla="*/ 12 h 25"/>
              <a:gd name="T18" fmla="*/ 0 w 38"/>
              <a:gd name="T19" fmla="*/ 13 h 25"/>
              <a:gd name="T20" fmla="*/ 0 w 38"/>
              <a:gd name="T21" fmla="*/ 15 h 25"/>
              <a:gd name="T22" fmla="*/ 1 w 38"/>
              <a:gd name="T23" fmla="*/ 16 h 25"/>
              <a:gd name="T24" fmla="*/ 1 w 38"/>
              <a:gd name="T25" fmla="*/ 19 h 25"/>
              <a:gd name="T26" fmla="*/ 3 w 38"/>
              <a:gd name="T27" fmla="*/ 20 h 25"/>
              <a:gd name="T28" fmla="*/ 5 w 38"/>
              <a:gd name="T29" fmla="*/ 22 h 25"/>
              <a:gd name="T30" fmla="*/ 8 w 38"/>
              <a:gd name="T31" fmla="*/ 22 h 25"/>
              <a:gd name="T32" fmla="*/ 14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4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0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5" y="22"/>
                </a:lnTo>
                <a:lnTo>
                  <a:pt x="8" y="22"/>
                </a:lnTo>
                <a:lnTo>
                  <a:pt x="14" y="24"/>
                </a:lnTo>
                <a:lnTo>
                  <a:pt x="37" y="24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89" name="Freeform 109"/>
          <p:cNvSpPr>
            <a:spLocks/>
          </p:cNvSpPr>
          <p:nvPr/>
        </p:nvSpPr>
        <p:spPr bwMode="auto">
          <a:xfrm>
            <a:off x="8153400" y="4110038"/>
            <a:ext cx="20638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5 w 15"/>
              <a:gd name="T5" fmla="*/ 2 h 25"/>
              <a:gd name="T6" fmla="*/ 3 w 15"/>
              <a:gd name="T7" fmla="*/ 4 h 25"/>
              <a:gd name="T8" fmla="*/ 1 w 15"/>
              <a:gd name="T9" fmla="*/ 5 h 25"/>
              <a:gd name="T10" fmla="*/ 1 w 15"/>
              <a:gd name="T11" fmla="*/ 8 h 25"/>
              <a:gd name="T12" fmla="*/ 1 w 15"/>
              <a:gd name="T13" fmla="*/ 9 h 25"/>
              <a:gd name="T14" fmla="*/ 0 w 15"/>
              <a:gd name="T15" fmla="*/ 10 h 25"/>
              <a:gd name="T16" fmla="*/ 0 w 15"/>
              <a:gd name="T17" fmla="*/ 12 h 25"/>
              <a:gd name="T18" fmla="*/ 0 w 15"/>
              <a:gd name="T19" fmla="*/ 13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3 w 15"/>
              <a:gd name="T27" fmla="*/ 20 h 25"/>
              <a:gd name="T28" fmla="*/ 5 w 15"/>
              <a:gd name="T29" fmla="*/ 22 h 25"/>
              <a:gd name="T30" fmla="*/ 8 w 15"/>
              <a:gd name="T31" fmla="*/ 22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5" y="22"/>
                </a:lnTo>
                <a:lnTo>
                  <a:pt x="8" y="22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90" name="Freeform 110"/>
          <p:cNvSpPr>
            <a:spLocks/>
          </p:cNvSpPr>
          <p:nvPr/>
        </p:nvSpPr>
        <p:spPr bwMode="auto">
          <a:xfrm>
            <a:off x="8153400" y="4110038"/>
            <a:ext cx="20638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5 w 15"/>
              <a:gd name="T5" fmla="*/ 2 h 25"/>
              <a:gd name="T6" fmla="*/ 3 w 15"/>
              <a:gd name="T7" fmla="*/ 4 h 25"/>
              <a:gd name="T8" fmla="*/ 1 w 15"/>
              <a:gd name="T9" fmla="*/ 5 h 25"/>
              <a:gd name="T10" fmla="*/ 1 w 15"/>
              <a:gd name="T11" fmla="*/ 8 h 25"/>
              <a:gd name="T12" fmla="*/ 1 w 15"/>
              <a:gd name="T13" fmla="*/ 9 h 25"/>
              <a:gd name="T14" fmla="*/ 0 w 15"/>
              <a:gd name="T15" fmla="*/ 10 h 25"/>
              <a:gd name="T16" fmla="*/ 0 w 15"/>
              <a:gd name="T17" fmla="*/ 12 h 25"/>
              <a:gd name="T18" fmla="*/ 0 w 15"/>
              <a:gd name="T19" fmla="*/ 13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3 w 15"/>
              <a:gd name="T27" fmla="*/ 20 h 25"/>
              <a:gd name="T28" fmla="*/ 5 w 15"/>
              <a:gd name="T29" fmla="*/ 22 h 25"/>
              <a:gd name="T30" fmla="*/ 8 w 15"/>
              <a:gd name="T31" fmla="*/ 22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5" y="22"/>
                </a:lnTo>
                <a:lnTo>
                  <a:pt x="8" y="22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91" name="Freeform 111"/>
          <p:cNvSpPr>
            <a:spLocks/>
          </p:cNvSpPr>
          <p:nvPr/>
        </p:nvSpPr>
        <p:spPr bwMode="auto">
          <a:xfrm>
            <a:off x="8153400" y="4110038"/>
            <a:ext cx="20638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5 w 15"/>
              <a:gd name="T5" fmla="*/ 2 h 25"/>
              <a:gd name="T6" fmla="*/ 3 w 15"/>
              <a:gd name="T7" fmla="*/ 4 h 25"/>
              <a:gd name="T8" fmla="*/ 1 w 15"/>
              <a:gd name="T9" fmla="*/ 5 h 25"/>
              <a:gd name="T10" fmla="*/ 1 w 15"/>
              <a:gd name="T11" fmla="*/ 8 h 25"/>
              <a:gd name="T12" fmla="*/ 1 w 15"/>
              <a:gd name="T13" fmla="*/ 9 h 25"/>
              <a:gd name="T14" fmla="*/ 0 w 15"/>
              <a:gd name="T15" fmla="*/ 10 h 25"/>
              <a:gd name="T16" fmla="*/ 0 w 15"/>
              <a:gd name="T17" fmla="*/ 12 h 25"/>
              <a:gd name="T18" fmla="*/ 0 w 15"/>
              <a:gd name="T19" fmla="*/ 13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3 w 15"/>
              <a:gd name="T27" fmla="*/ 20 h 25"/>
              <a:gd name="T28" fmla="*/ 5 w 15"/>
              <a:gd name="T29" fmla="*/ 22 h 25"/>
              <a:gd name="T30" fmla="*/ 8 w 15"/>
              <a:gd name="T31" fmla="*/ 22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5" y="22"/>
                </a:lnTo>
                <a:lnTo>
                  <a:pt x="8" y="22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92" name="Freeform 112"/>
          <p:cNvSpPr>
            <a:spLocks/>
          </p:cNvSpPr>
          <p:nvPr/>
        </p:nvSpPr>
        <p:spPr bwMode="auto">
          <a:xfrm>
            <a:off x="8153400" y="4110038"/>
            <a:ext cx="20638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5 w 15"/>
              <a:gd name="T5" fmla="*/ 2 h 25"/>
              <a:gd name="T6" fmla="*/ 3 w 15"/>
              <a:gd name="T7" fmla="*/ 4 h 25"/>
              <a:gd name="T8" fmla="*/ 1 w 15"/>
              <a:gd name="T9" fmla="*/ 5 h 25"/>
              <a:gd name="T10" fmla="*/ 1 w 15"/>
              <a:gd name="T11" fmla="*/ 8 h 25"/>
              <a:gd name="T12" fmla="*/ 1 w 15"/>
              <a:gd name="T13" fmla="*/ 9 h 25"/>
              <a:gd name="T14" fmla="*/ 0 w 15"/>
              <a:gd name="T15" fmla="*/ 10 h 25"/>
              <a:gd name="T16" fmla="*/ 0 w 15"/>
              <a:gd name="T17" fmla="*/ 12 h 25"/>
              <a:gd name="T18" fmla="*/ 0 w 15"/>
              <a:gd name="T19" fmla="*/ 13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3 w 15"/>
              <a:gd name="T27" fmla="*/ 20 h 25"/>
              <a:gd name="T28" fmla="*/ 5 w 15"/>
              <a:gd name="T29" fmla="*/ 22 h 25"/>
              <a:gd name="T30" fmla="*/ 8 w 15"/>
              <a:gd name="T31" fmla="*/ 22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5" y="22"/>
                </a:lnTo>
                <a:lnTo>
                  <a:pt x="8" y="22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93" name="Freeform 113"/>
          <p:cNvSpPr>
            <a:spLocks/>
          </p:cNvSpPr>
          <p:nvPr/>
        </p:nvSpPr>
        <p:spPr bwMode="auto">
          <a:xfrm>
            <a:off x="8153400" y="4110038"/>
            <a:ext cx="20638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5 w 15"/>
              <a:gd name="T5" fmla="*/ 2 h 25"/>
              <a:gd name="T6" fmla="*/ 3 w 15"/>
              <a:gd name="T7" fmla="*/ 4 h 25"/>
              <a:gd name="T8" fmla="*/ 1 w 15"/>
              <a:gd name="T9" fmla="*/ 5 h 25"/>
              <a:gd name="T10" fmla="*/ 1 w 15"/>
              <a:gd name="T11" fmla="*/ 8 h 25"/>
              <a:gd name="T12" fmla="*/ 1 w 15"/>
              <a:gd name="T13" fmla="*/ 9 h 25"/>
              <a:gd name="T14" fmla="*/ 0 w 15"/>
              <a:gd name="T15" fmla="*/ 10 h 25"/>
              <a:gd name="T16" fmla="*/ 0 w 15"/>
              <a:gd name="T17" fmla="*/ 12 h 25"/>
              <a:gd name="T18" fmla="*/ 0 w 15"/>
              <a:gd name="T19" fmla="*/ 13 h 25"/>
              <a:gd name="T20" fmla="*/ 1 w 15"/>
              <a:gd name="T21" fmla="*/ 15 h 25"/>
              <a:gd name="T22" fmla="*/ 1 w 15"/>
              <a:gd name="T23" fmla="*/ 16 h 25"/>
              <a:gd name="T24" fmla="*/ 1 w 15"/>
              <a:gd name="T25" fmla="*/ 19 h 25"/>
              <a:gd name="T26" fmla="*/ 3 w 15"/>
              <a:gd name="T27" fmla="*/ 20 h 25"/>
              <a:gd name="T28" fmla="*/ 5 w 15"/>
              <a:gd name="T29" fmla="*/ 22 h 25"/>
              <a:gd name="T30" fmla="*/ 8 w 15"/>
              <a:gd name="T31" fmla="*/ 22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5" y="22"/>
                </a:lnTo>
                <a:lnTo>
                  <a:pt x="8" y="22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94" name="Freeform 114"/>
          <p:cNvSpPr>
            <a:spLocks/>
          </p:cNvSpPr>
          <p:nvPr/>
        </p:nvSpPr>
        <p:spPr bwMode="auto">
          <a:xfrm>
            <a:off x="8153400" y="4110038"/>
            <a:ext cx="53975" cy="38100"/>
          </a:xfrm>
          <a:custGeom>
            <a:avLst/>
            <a:gdLst>
              <a:gd name="T0" fmla="*/ 14 w 39"/>
              <a:gd name="T1" fmla="*/ 0 h 25"/>
              <a:gd name="T2" fmla="*/ 8 w 39"/>
              <a:gd name="T3" fmla="*/ 1 h 25"/>
              <a:gd name="T4" fmla="*/ 5 w 39"/>
              <a:gd name="T5" fmla="*/ 2 h 25"/>
              <a:gd name="T6" fmla="*/ 3 w 39"/>
              <a:gd name="T7" fmla="*/ 4 h 25"/>
              <a:gd name="T8" fmla="*/ 1 w 39"/>
              <a:gd name="T9" fmla="*/ 5 h 25"/>
              <a:gd name="T10" fmla="*/ 1 w 39"/>
              <a:gd name="T11" fmla="*/ 8 h 25"/>
              <a:gd name="T12" fmla="*/ 1 w 39"/>
              <a:gd name="T13" fmla="*/ 9 h 25"/>
              <a:gd name="T14" fmla="*/ 0 w 39"/>
              <a:gd name="T15" fmla="*/ 10 h 25"/>
              <a:gd name="T16" fmla="*/ 0 w 39"/>
              <a:gd name="T17" fmla="*/ 12 h 25"/>
              <a:gd name="T18" fmla="*/ 0 w 39"/>
              <a:gd name="T19" fmla="*/ 13 h 25"/>
              <a:gd name="T20" fmla="*/ 1 w 39"/>
              <a:gd name="T21" fmla="*/ 15 h 25"/>
              <a:gd name="T22" fmla="*/ 1 w 39"/>
              <a:gd name="T23" fmla="*/ 16 h 25"/>
              <a:gd name="T24" fmla="*/ 1 w 39"/>
              <a:gd name="T25" fmla="*/ 19 h 25"/>
              <a:gd name="T26" fmla="*/ 3 w 39"/>
              <a:gd name="T27" fmla="*/ 20 h 25"/>
              <a:gd name="T28" fmla="*/ 5 w 39"/>
              <a:gd name="T29" fmla="*/ 22 h 25"/>
              <a:gd name="T30" fmla="*/ 8 w 39"/>
              <a:gd name="T31" fmla="*/ 22 h 25"/>
              <a:gd name="T32" fmla="*/ 14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4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4"/>
                </a:lnTo>
                <a:lnTo>
                  <a:pt x="1" y="5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3" y="20"/>
                </a:lnTo>
                <a:lnTo>
                  <a:pt x="5" y="22"/>
                </a:lnTo>
                <a:lnTo>
                  <a:pt x="8" y="22"/>
                </a:lnTo>
                <a:lnTo>
                  <a:pt x="14" y="24"/>
                </a:lnTo>
                <a:lnTo>
                  <a:pt x="38" y="24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95" name="Freeform 115"/>
          <p:cNvSpPr>
            <a:spLocks/>
          </p:cNvSpPr>
          <p:nvPr/>
        </p:nvSpPr>
        <p:spPr bwMode="auto">
          <a:xfrm>
            <a:off x="8185150" y="4110038"/>
            <a:ext cx="22225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5 w 16"/>
              <a:gd name="T5" fmla="*/ 2 h 25"/>
              <a:gd name="T6" fmla="*/ 4 w 16"/>
              <a:gd name="T7" fmla="*/ 4 h 25"/>
              <a:gd name="T8" fmla="*/ 1 w 16"/>
              <a:gd name="T9" fmla="*/ 5 h 25"/>
              <a:gd name="T10" fmla="*/ 1 w 16"/>
              <a:gd name="T11" fmla="*/ 8 h 25"/>
              <a:gd name="T12" fmla="*/ 1 w 16"/>
              <a:gd name="T13" fmla="*/ 9 h 25"/>
              <a:gd name="T14" fmla="*/ 0 w 16"/>
              <a:gd name="T15" fmla="*/ 10 h 25"/>
              <a:gd name="T16" fmla="*/ 0 w 16"/>
              <a:gd name="T17" fmla="*/ 12 h 25"/>
              <a:gd name="T18" fmla="*/ 0 w 16"/>
              <a:gd name="T19" fmla="*/ 13 h 25"/>
              <a:gd name="T20" fmla="*/ 1 w 16"/>
              <a:gd name="T21" fmla="*/ 15 h 25"/>
              <a:gd name="T22" fmla="*/ 1 w 16"/>
              <a:gd name="T23" fmla="*/ 16 h 25"/>
              <a:gd name="T24" fmla="*/ 1 w 16"/>
              <a:gd name="T25" fmla="*/ 19 h 25"/>
              <a:gd name="T26" fmla="*/ 4 w 16"/>
              <a:gd name="T27" fmla="*/ 20 h 25"/>
              <a:gd name="T28" fmla="*/ 5 w 16"/>
              <a:gd name="T29" fmla="*/ 22 h 25"/>
              <a:gd name="T30" fmla="*/ 8 w 16"/>
              <a:gd name="T31" fmla="*/ 22 h 25"/>
              <a:gd name="T32" fmla="*/ 15 w 16"/>
              <a:gd name="T33" fmla="*/ 24 h 25"/>
              <a:gd name="T34" fmla="*/ 15 w 16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5" y="2"/>
                </a:lnTo>
                <a:lnTo>
                  <a:pt x="4" y="4"/>
                </a:lnTo>
                <a:lnTo>
                  <a:pt x="1" y="5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2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96" name="Freeform 116"/>
          <p:cNvSpPr>
            <a:spLocks/>
          </p:cNvSpPr>
          <p:nvPr/>
        </p:nvSpPr>
        <p:spPr bwMode="auto">
          <a:xfrm>
            <a:off x="8185150" y="4110038"/>
            <a:ext cx="22225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5 w 16"/>
              <a:gd name="T5" fmla="*/ 2 h 25"/>
              <a:gd name="T6" fmla="*/ 4 w 16"/>
              <a:gd name="T7" fmla="*/ 4 h 25"/>
              <a:gd name="T8" fmla="*/ 1 w 16"/>
              <a:gd name="T9" fmla="*/ 5 h 25"/>
              <a:gd name="T10" fmla="*/ 1 w 16"/>
              <a:gd name="T11" fmla="*/ 8 h 25"/>
              <a:gd name="T12" fmla="*/ 1 w 16"/>
              <a:gd name="T13" fmla="*/ 9 h 25"/>
              <a:gd name="T14" fmla="*/ 0 w 16"/>
              <a:gd name="T15" fmla="*/ 10 h 25"/>
              <a:gd name="T16" fmla="*/ 0 w 16"/>
              <a:gd name="T17" fmla="*/ 12 h 25"/>
              <a:gd name="T18" fmla="*/ 0 w 16"/>
              <a:gd name="T19" fmla="*/ 13 h 25"/>
              <a:gd name="T20" fmla="*/ 1 w 16"/>
              <a:gd name="T21" fmla="*/ 15 h 25"/>
              <a:gd name="T22" fmla="*/ 1 w 16"/>
              <a:gd name="T23" fmla="*/ 16 h 25"/>
              <a:gd name="T24" fmla="*/ 1 w 16"/>
              <a:gd name="T25" fmla="*/ 19 h 25"/>
              <a:gd name="T26" fmla="*/ 4 w 16"/>
              <a:gd name="T27" fmla="*/ 20 h 25"/>
              <a:gd name="T28" fmla="*/ 5 w 16"/>
              <a:gd name="T29" fmla="*/ 22 h 25"/>
              <a:gd name="T30" fmla="*/ 8 w 16"/>
              <a:gd name="T31" fmla="*/ 22 h 25"/>
              <a:gd name="T32" fmla="*/ 15 w 16"/>
              <a:gd name="T33" fmla="*/ 24 h 25"/>
              <a:gd name="T34" fmla="*/ 15 w 16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5" y="2"/>
                </a:lnTo>
                <a:lnTo>
                  <a:pt x="4" y="4"/>
                </a:lnTo>
                <a:lnTo>
                  <a:pt x="1" y="5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2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97" name="Freeform 117"/>
          <p:cNvSpPr>
            <a:spLocks/>
          </p:cNvSpPr>
          <p:nvPr/>
        </p:nvSpPr>
        <p:spPr bwMode="auto">
          <a:xfrm>
            <a:off x="8185150" y="4110038"/>
            <a:ext cx="22225" cy="38100"/>
          </a:xfrm>
          <a:custGeom>
            <a:avLst/>
            <a:gdLst>
              <a:gd name="T0" fmla="*/ 15 w 16"/>
              <a:gd name="T1" fmla="*/ 0 h 25"/>
              <a:gd name="T2" fmla="*/ 8 w 16"/>
              <a:gd name="T3" fmla="*/ 1 h 25"/>
              <a:gd name="T4" fmla="*/ 5 w 16"/>
              <a:gd name="T5" fmla="*/ 2 h 25"/>
              <a:gd name="T6" fmla="*/ 4 w 16"/>
              <a:gd name="T7" fmla="*/ 4 h 25"/>
              <a:gd name="T8" fmla="*/ 1 w 16"/>
              <a:gd name="T9" fmla="*/ 5 h 25"/>
              <a:gd name="T10" fmla="*/ 1 w 16"/>
              <a:gd name="T11" fmla="*/ 8 h 25"/>
              <a:gd name="T12" fmla="*/ 1 w 16"/>
              <a:gd name="T13" fmla="*/ 9 h 25"/>
              <a:gd name="T14" fmla="*/ 0 w 16"/>
              <a:gd name="T15" fmla="*/ 10 h 25"/>
              <a:gd name="T16" fmla="*/ 0 w 16"/>
              <a:gd name="T17" fmla="*/ 12 h 25"/>
              <a:gd name="T18" fmla="*/ 0 w 16"/>
              <a:gd name="T19" fmla="*/ 13 h 25"/>
              <a:gd name="T20" fmla="*/ 1 w 16"/>
              <a:gd name="T21" fmla="*/ 15 h 25"/>
              <a:gd name="T22" fmla="*/ 1 w 16"/>
              <a:gd name="T23" fmla="*/ 16 h 25"/>
              <a:gd name="T24" fmla="*/ 1 w 16"/>
              <a:gd name="T25" fmla="*/ 19 h 25"/>
              <a:gd name="T26" fmla="*/ 4 w 16"/>
              <a:gd name="T27" fmla="*/ 20 h 25"/>
              <a:gd name="T28" fmla="*/ 5 w 16"/>
              <a:gd name="T29" fmla="*/ 22 h 25"/>
              <a:gd name="T30" fmla="*/ 8 w 16"/>
              <a:gd name="T31" fmla="*/ 22 h 25"/>
              <a:gd name="T32" fmla="*/ 15 w 16"/>
              <a:gd name="T33" fmla="*/ 24 h 25"/>
              <a:gd name="T34" fmla="*/ 15 w 16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5">
                <a:moveTo>
                  <a:pt x="15" y="0"/>
                </a:moveTo>
                <a:lnTo>
                  <a:pt x="8" y="1"/>
                </a:lnTo>
                <a:lnTo>
                  <a:pt x="5" y="2"/>
                </a:lnTo>
                <a:lnTo>
                  <a:pt x="4" y="4"/>
                </a:lnTo>
                <a:lnTo>
                  <a:pt x="1" y="5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2"/>
                </a:lnTo>
                <a:lnTo>
                  <a:pt x="15" y="24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98" name="Freeform 118"/>
          <p:cNvSpPr>
            <a:spLocks/>
          </p:cNvSpPr>
          <p:nvPr/>
        </p:nvSpPr>
        <p:spPr bwMode="auto">
          <a:xfrm>
            <a:off x="8185150" y="4110038"/>
            <a:ext cx="52388" cy="38100"/>
          </a:xfrm>
          <a:custGeom>
            <a:avLst/>
            <a:gdLst>
              <a:gd name="T0" fmla="*/ 14 w 39"/>
              <a:gd name="T1" fmla="*/ 0 h 25"/>
              <a:gd name="T2" fmla="*/ 8 w 39"/>
              <a:gd name="T3" fmla="*/ 1 h 25"/>
              <a:gd name="T4" fmla="*/ 5 w 39"/>
              <a:gd name="T5" fmla="*/ 2 h 25"/>
              <a:gd name="T6" fmla="*/ 4 w 39"/>
              <a:gd name="T7" fmla="*/ 4 h 25"/>
              <a:gd name="T8" fmla="*/ 1 w 39"/>
              <a:gd name="T9" fmla="*/ 5 h 25"/>
              <a:gd name="T10" fmla="*/ 1 w 39"/>
              <a:gd name="T11" fmla="*/ 8 h 25"/>
              <a:gd name="T12" fmla="*/ 1 w 39"/>
              <a:gd name="T13" fmla="*/ 9 h 25"/>
              <a:gd name="T14" fmla="*/ 0 w 39"/>
              <a:gd name="T15" fmla="*/ 10 h 25"/>
              <a:gd name="T16" fmla="*/ 0 w 39"/>
              <a:gd name="T17" fmla="*/ 12 h 25"/>
              <a:gd name="T18" fmla="*/ 0 w 39"/>
              <a:gd name="T19" fmla="*/ 13 h 25"/>
              <a:gd name="T20" fmla="*/ 1 w 39"/>
              <a:gd name="T21" fmla="*/ 15 h 25"/>
              <a:gd name="T22" fmla="*/ 1 w 39"/>
              <a:gd name="T23" fmla="*/ 16 h 25"/>
              <a:gd name="T24" fmla="*/ 1 w 39"/>
              <a:gd name="T25" fmla="*/ 19 h 25"/>
              <a:gd name="T26" fmla="*/ 4 w 39"/>
              <a:gd name="T27" fmla="*/ 20 h 25"/>
              <a:gd name="T28" fmla="*/ 5 w 39"/>
              <a:gd name="T29" fmla="*/ 22 h 25"/>
              <a:gd name="T30" fmla="*/ 8 w 39"/>
              <a:gd name="T31" fmla="*/ 22 h 25"/>
              <a:gd name="T32" fmla="*/ 14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4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4" y="4"/>
                </a:lnTo>
                <a:lnTo>
                  <a:pt x="1" y="5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8" y="22"/>
                </a:lnTo>
                <a:lnTo>
                  <a:pt x="14" y="24"/>
                </a:lnTo>
                <a:lnTo>
                  <a:pt x="38" y="24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399" name="Freeform 119"/>
          <p:cNvSpPr>
            <a:spLocks/>
          </p:cNvSpPr>
          <p:nvPr/>
        </p:nvSpPr>
        <p:spPr bwMode="auto">
          <a:xfrm>
            <a:off x="8220075" y="4110038"/>
            <a:ext cx="36513" cy="100012"/>
          </a:xfrm>
          <a:custGeom>
            <a:avLst/>
            <a:gdLst>
              <a:gd name="T0" fmla="*/ 26 w 27"/>
              <a:gd name="T1" fmla="*/ 13 h 65"/>
              <a:gd name="T2" fmla="*/ 25 w 27"/>
              <a:gd name="T3" fmla="*/ 6 h 65"/>
              <a:gd name="T4" fmla="*/ 22 w 27"/>
              <a:gd name="T5" fmla="*/ 5 h 65"/>
              <a:gd name="T6" fmla="*/ 21 w 27"/>
              <a:gd name="T7" fmla="*/ 2 h 65"/>
              <a:gd name="T8" fmla="*/ 19 w 27"/>
              <a:gd name="T9" fmla="*/ 2 h 65"/>
              <a:gd name="T10" fmla="*/ 17 w 27"/>
              <a:gd name="T11" fmla="*/ 1 h 65"/>
              <a:gd name="T12" fmla="*/ 16 w 27"/>
              <a:gd name="T13" fmla="*/ 0 h 65"/>
              <a:gd name="T14" fmla="*/ 15 w 27"/>
              <a:gd name="T15" fmla="*/ 0 h 65"/>
              <a:gd name="T16" fmla="*/ 12 w 27"/>
              <a:gd name="T17" fmla="*/ 0 h 65"/>
              <a:gd name="T18" fmla="*/ 11 w 27"/>
              <a:gd name="T19" fmla="*/ 0 h 65"/>
              <a:gd name="T20" fmla="*/ 10 w 27"/>
              <a:gd name="T21" fmla="*/ 0 h 65"/>
              <a:gd name="T22" fmla="*/ 7 w 27"/>
              <a:gd name="T23" fmla="*/ 1 h 65"/>
              <a:gd name="T24" fmla="*/ 6 w 27"/>
              <a:gd name="T25" fmla="*/ 2 h 65"/>
              <a:gd name="T26" fmla="*/ 4 w 27"/>
              <a:gd name="T27" fmla="*/ 2 h 65"/>
              <a:gd name="T28" fmla="*/ 2 w 27"/>
              <a:gd name="T29" fmla="*/ 5 h 65"/>
              <a:gd name="T30" fmla="*/ 0 w 27"/>
              <a:gd name="T31" fmla="*/ 6 h 65"/>
              <a:gd name="T32" fmla="*/ 0 w 27"/>
              <a:gd name="T33" fmla="*/ 13 h 65"/>
              <a:gd name="T34" fmla="*/ 0 w 27"/>
              <a:gd name="T35" fmla="*/ 64 h 65"/>
              <a:gd name="T36" fmla="*/ 26 w 27"/>
              <a:gd name="T37" fmla="*/ 64 h 65"/>
              <a:gd name="T38" fmla="*/ 26 w 27"/>
              <a:gd name="T39" fmla="*/ 13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7" h="65">
                <a:moveTo>
                  <a:pt x="26" y="13"/>
                </a:moveTo>
                <a:lnTo>
                  <a:pt x="25" y="6"/>
                </a:lnTo>
                <a:lnTo>
                  <a:pt x="22" y="5"/>
                </a:lnTo>
                <a:lnTo>
                  <a:pt x="21" y="2"/>
                </a:lnTo>
                <a:lnTo>
                  <a:pt x="19" y="2"/>
                </a:lnTo>
                <a:lnTo>
                  <a:pt x="17" y="1"/>
                </a:lnTo>
                <a:lnTo>
                  <a:pt x="16" y="0"/>
                </a:lnTo>
                <a:lnTo>
                  <a:pt x="15" y="0"/>
                </a:lnTo>
                <a:lnTo>
                  <a:pt x="12" y="0"/>
                </a:lnTo>
                <a:lnTo>
                  <a:pt x="11" y="0"/>
                </a:lnTo>
                <a:lnTo>
                  <a:pt x="10" y="0"/>
                </a:lnTo>
                <a:lnTo>
                  <a:pt x="7" y="1"/>
                </a:lnTo>
                <a:lnTo>
                  <a:pt x="6" y="2"/>
                </a:lnTo>
                <a:lnTo>
                  <a:pt x="4" y="2"/>
                </a:lnTo>
                <a:lnTo>
                  <a:pt x="2" y="5"/>
                </a:lnTo>
                <a:lnTo>
                  <a:pt x="0" y="6"/>
                </a:lnTo>
                <a:lnTo>
                  <a:pt x="0" y="13"/>
                </a:lnTo>
                <a:lnTo>
                  <a:pt x="0" y="64"/>
                </a:lnTo>
                <a:lnTo>
                  <a:pt x="26" y="64"/>
                </a:lnTo>
                <a:lnTo>
                  <a:pt x="26" y="13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00" name="Freeform 120"/>
          <p:cNvSpPr>
            <a:spLocks/>
          </p:cNvSpPr>
          <p:nvPr/>
        </p:nvSpPr>
        <p:spPr bwMode="auto">
          <a:xfrm>
            <a:off x="8220075" y="4189413"/>
            <a:ext cx="17463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2 h 26"/>
              <a:gd name="T4" fmla="*/ 4 w 14"/>
              <a:gd name="T5" fmla="*/ 3 h 26"/>
              <a:gd name="T6" fmla="*/ 3 w 14"/>
              <a:gd name="T7" fmla="*/ 6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01" name="Freeform 121"/>
          <p:cNvSpPr>
            <a:spLocks/>
          </p:cNvSpPr>
          <p:nvPr/>
        </p:nvSpPr>
        <p:spPr bwMode="auto">
          <a:xfrm>
            <a:off x="8220075" y="4189413"/>
            <a:ext cx="17463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2 h 26"/>
              <a:gd name="T4" fmla="*/ 4 w 14"/>
              <a:gd name="T5" fmla="*/ 3 h 26"/>
              <a:gd name="T6" fmla="*/ 3 w 14"/>
              <a:gd name="T7" fmla="*/ 6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02" name="Freeform 122"/>
          <p:cNvSpPr>
            <a:spLocks/>
          </p:cNvSpPr>
          <p:nvPr/>
        </p:nvSpPr>
        <p:spPr bwMode="auto">
          <a:xfrm>
            <a:off x="8220075" y="4189413"/>
            <a:ext cx="17463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2 h 26"/>
              <a:gd name="T4" fmla="*/ 4 w 14"/>
              <a:gd name="T5" fmla="*/ 3 h 26"/>
              <a:gd name="T6" fmla="*/ 3 w 14"/>
              <a:gd name="T7" fmla="*/ 6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03" name="Freeform 123"/>
          <p:cNvSpPr>
            <a:spLocks/>
          </p:cNvSpPr>
          <p:nvPr/>
        </p:nvSpPr>
        <p:spPr bwMode="auto">
          <a:xfrm>
            <a:off x="8220075" y="4189413"/>
            <a:ext cx="17463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2 h 26"/>
              <a:gd name="T4" fmla="*/ 4 w 14"/>
              <a:gd name="T5" fmla="*/ 3 h 26"/>
              <a:gd name="T6" fmla="*/ 3 w 14"/>
              <a:gd name="T7" fmla="*/ 6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04" name="Freeform 124"/>
          <p:cNvSpPr>
            <a:spLocks/>
          </p:cNvSpPr>
          <p:nvPr/>
        </p:nvSpPr>
        <p:spPr bwMode="auto">
          <a:xfrm>
            <a:off x="8220075" y="4189413"/>
            <a:ext cx="50800" cy="39687"/>
          </a:xfrm>
          <a:custGeom>
            <a:avLst/>
            <a:gdLst>
              <a:gd name="T0" fmla="*/ 13 w 37"/>
              <a:gd name="T1" fmla="*/ 0 h 26"/>
              <a:gd name="T2" fmla="*/ 6 w 37"/>
              <a:gd name="T3" fmla="*/ 2 h 26"/>
              <a:gd name="T4" fmla="*/ 4 w 37"/>
              <a:gd name="T5" fmla="*/ 3 h 26"/>
              <a:gd name="T6" fmla="*/ 3 w 37"/>
              <a:gd name="T7" fmla="*/ 6 h 26"/>
              <a:gd name="T8" fmla="*/ 1 w 37"/>
              <a:gd name="T9" fmla="*/ 7 h 26"/>
              <a:gd name="T10" fmla="*/ 0 w 37"/>
              <a:gd name="T11" fmla="*/ 8 h 26"/>
              <a:gd name="T12" fmla="*/ 0 w 37"/>
              <a:gd name="T13" fmla="*/ 9 h 26"/>
              <a:gd name="T14" fmla="*/ 0 w 37"/>
              <a:gd name="T15" fmla="*/ 11 h 26"/>
              <a:gd name="T16" fmla="*/ 0 w 37"/>
              <a:gd name="T17" fmla="*/ 13 h 26"/>
              <a:gd name="T18" fmla="*/ 0 w 37"/>
              <a:gd name="T19" fmla="*/ 15 h 26"/>
              <a:gd name="T20" fmla="*/ 0 w 37"/>
              <a:gd name="T21" fmla="*/ 16 h 26"/>
              <a:gd name="T22" fmla="*/ 0 w 37"/>
              <a:gd name="T23" fmla="*/ 18 h 26"/>
              <a:gd name="T24" fmla="*/ 1 w 37"/>
              <a:gd name="T25" fmla="*/ 19 h 26"/>
              <a:gd name="T26" fmla="*/ 3 w 37"/>
              <a:gd name="T27" fmla="*/ 20 h 26"/>
              <a:gd name="T28" fmla="*/ 4 w 37"/>
              <a:gd name="T29" fmla="*/ 22 h 26"/>
              <a:gd name="T30" fmla="*/ 6 w 37"/>
              <a:gd name="T31" fmla="*/ 24 h 26"/>
              <a:gd name="T32" fmla="*/ 13 w 37"/>
              <a:gd name="T33" fmla="*/ 25 h 26"/>
              <a:gd name="T34" fmla="*/ 36 w 37"/>
              <a:gd name="T35" fmla="*/ 25 h 26"/>
              <a:gd name="T36" fmla="*/ 36 w 37"/>
              <a:gd name="T37" fmla="*/ 0 h 26"/>
              <a:gd name="T38" fmla="*/ 13 w 37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6">
                <a:moveTo>
                  <a:pt x="13" y="0"/>
                </a:moveTo>
                <a:lnTo>
                  <a:pt x="6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6" y="24"/>
                </a:lnTo>
                <a:lnTo>
                  <a:pt x="13" y="25"/>
                </a:lnTo>
                <a:lnTo>
                  <a:pt x="36" y="25"/>
                </a:lnTo>
                <a:lnTo>
                  <a:pt x="36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05" name="Freeform 125"/>
          <p:cNvSpPr>
            <a:spLocks/>
          </p:cNvSpPr>
          <p:nvPr/>
        </p:nvSpPr>
        <p:spPr bwMode="auto">
          <a:xfrm>
            <a:off x="8248650" y="4189413"/>
            <a:ext cx="22225" cy="39687"/>
          </a:xfrm>
          <a:custGeom>
            <a:avLst/>
            <a:gdLst>
              <a:gd name="T0" fmla="*/ 14 w 15"/>
              <a:gd name="T1" fmla="*/ 0 h 26"/>
              <a:gd name="T2" fmla="*/ 8 w 15"/>
              <a:gd name="T3" fmla="*/ 2 h 26"/>
              <a:gd name="T4" fmla="*/ 5 w 15"/>
              <a:gd name="T5" fmla="*/ 3 h 26"/>
              <a:gd name="T6" fmla="*/ 4 w 15"/>
              <a:gd name="T7" fmla="*/ 6 h 26"/>
              <a:gd name="T8" fmla="*/ 3 w 15"/>
              <a:gd name="T9" fmla="*/ 7 h 26"/>
              <a:gd name="T10" fmla="*/ 1 w 15"/>
              <a:gd name="T11" fmla="*/ 8 h 26"/>
              <a:gd name="T12" fmla="*/ 1 w 15"/>
              <a:gd name="T13" fmla="*/ 9 h 26"/>
              <a:gd name="T14" fmla="*/ 1 w 15"/>
              <a:gd name="T15" fmla="*/ 11 h 26"/>
              <a:gd name="T16" fmla="*/ 0 w 15"/>
              <a:gd name="T17" fmla="*/ 13 h 26"/>
              <a:gd name="T18" fmla="*/ 1 w 15"/>
              <a:gd name="T19" fmla="*/ 15 h 26"/>
              <a:gd name="T20" fmla="*/ 1 w 15"/>
              <a:gd name="T21" fmla="*/ 16 h 26"/>
              <a:gd name="T22" fmla="*/ 1 w 15"/>
              <a:gd name="T23" fmla="*/ 18 h 26"/>
              <a:gd name="T24" fmla="*/ 3 w 15"/>
              <a:gd name="T25" fmla="*/ 19 h 26"/>
              <a:gd name="T26" fmla="*/ 4 w 15"/>
              <a:gd name="T27" fmla="*/ 20 h 26"/>
              <a:gd name="T28" fmla="*/ 5 w 15"/>
              <a:gd name="T29" fmla="*/ 22 h 26"/>
              <a:gd name="T30" fmla="*/ 8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06" name="Freeform 126"/>
          <p:cNvSpPr>
            <a:spLocks/>
          </p:cNvSpPr>
          <p:nvPr/>
        </p:nvSpPr>
        <p:spPr bwMode="auto">
          <a:xfrm>
            <a:off x="8248650" y="4189413"/>
            <a:ext cx="52388" cy="39687"/>
          </a:xfrm>
          <a:custGeom>
            <a:avLst/>
            <a:gdLst>
              <a:gd name="T0" fmla="*/ 14 w 38"/>
              <a:gd name="T1" fmla="*/ 0 h 26"/>
              <a:gd name="T2" fmla="*/ 8 w 38"/>
              <a:gd name="T3" fmla="*/ 2 h 26"/>
              <a:gd name="T4" fmla="*/ 5 w 38"/>
              <a:gd name="T5" fmla="*/ 3 h 26"/>
              <a:gd name="T6" fmla="*/ 4 w 38"/>
              <a:gd name="T7" fmla="*/ 6 h 26"/>
              <a:gd name="T8" fmla="*/ 3 w 38"/>
              <a:gd name="T9" fmla="*/ 7 h 26"/>
              <a:gd name="T10" fmla="*/ 1 w 38"/>
              <a:gd name="T11" fmla="*/ 8 h 26"/>
              <a:gd name="T12" fmla="*/ 1 w 38"/>
              <a:gd name="T13" fmla="*/ 9 h 26"/>
              <a:gd name="T14" fmla="*/ 1 w 38"/>
              <a:gd name="T15" fmla="*/ 11 h 26"/>
              <a:gd name="T16" fmla="*/ 0 w 38"/>
              <a:gd name="T17" fmla="*/ 13 h 26"/>
              <a:gd name="T18" fmla="*/ 1 w 38"/>
              <a:gd name="T19" fmla="*/ 15 h 26"/>
              <a:gd name="T20" fmla="*/ 1 w 38"/>
              <a:gd name="T21" fmla="*/ 16 h 26"/>
              <a:gd name="T22" fmla="*/ 1 w 38"/>
              <a:gd name="T23" fmla="*/ 18 h 26"/>
              <a:gd name="T24" fmla="*/ 3 w 38"/>
              <a:gd name="T25" fmla="*/ 19 h 26"/>
              <a:gd name="T26" fmla="*/ 4 w 38"/>
              <a:gd name="T27" fmla="*/ 20 h 26"/>
              <a:gd name="T28" fmla="*/ 5 w 38"/>
              <a:gd name="T29" fmla="*/ 22 h 26"/>
              <a:gd name="T30" fmla="*/ 8 w 38"/>
              <a:gd name="T31" fmla="*/ 24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1" y="8"/>
                </a:lnTo>
                <a:lnTo>
                  <a:pt x="1" y="9"/>
                </a:lnTo>
                <a:lnTo>
                  <a:pt x="1" y="11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07" name="Freeform 127"/>
          <p:cNvSpPr>
            <a:spLocks/>
          </p:cNvSpPr>
          <p:nvPr/>
        </p:nvSpPr>
        <p:spPr bwMode="auto">
          <a:xfrm>
            <a:off x="8281988" y="41894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2 h 26"/>
              <a:gd name="T4" fmla="*/ 4 w 14"/>
              <a:gd name="T5" fmla="*/ 3 h 26"/>
              <a:gd name="T6" fmla="*/ 3 w 14"/>
              <a:gd name="T7" fmla="*/ 6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08" name="Freeform 128"/>
          <p:cNvSpPr>
            <a:spLocks/>
          </p:cNvSpPr>
          <p:nvPr/>
        </p:nvSpPr>
        <p:spPr bwMode="auto">
          <a:xfrm>
            <a:off x="8281988" y="41894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2 h 26"/>
              <a:gd name="T4" fmla="*/ 4 w 14"/>
              <a:gd name="T5" fmla="*/ 3 h 26"/>
              <a:gd name="T6" fmla="*/ 3 w 14"/>
              <a:gd name="T7" fmla="*/ 6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09" name="Freeform 129"/>
          <p:cNvSpPr>
            <a:spLocks/>
          </p:cNvSpPr>
          <p:nvPr/>
        </p:nvSpPr>
        <p:spPr bwMode="auto">
          <a:xfrm>
            <a:off x="8281988" y="41894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2 h 26"/>
              <a:gd name="T4" fmla="*/ 4 w 14"/>
              <a:gd name="T5" fmla="*/ 3 h 26"/>
              <a:gd name="T6" fmla="*/ 3 w 14"/>
              <a:gd name="T7" fmla="*/ 6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10" name="Freeform 130"/>
          <p:cNvSpPr>
            <a:spLocks/>
          </p:cNvSpPr>
          <p:nvPr/>
        </p:nvSpPr>
        <p:spPr bwMode="auto">
          <a:xfrm>
            <a:off x="8281988" y="4189413"/>
            <a:ext cx="49212" cy="39687"/>
          </a:xfrm>
          <a:custGeom>
            <a:avLst/>
            <a:gdLst>
              <a:gd name="T0" fmla="*/ 13 w 36"/>
              <a:gd name="T1" fmla="*/ 0 h 26"/>
              <a:gd name="T2" fmla="*/ 6 w 36"/>
              <a:gd name="T3" fmla="*/ 2 h 26"/>
              <a:gd name="T4" fmla="*/ 4 w 36"/>
              <a:gd name="T5" fmla="*/ 3 h 26"/>
              <a:gd name="T6" fmla="*/ 3 w 36"/>
              <a:gd name="T7" fmla="*/ 6 h 26"/>
              <a:gd name="T8" fmla="*/ 1 w 36"/>
              <a:gd name="T9" fmla="*/ 7 h 26"/>
              <a:gd name="T10" fmla="*/ 0 w 36"/>
              <a:gd name="T11" fmla="*/ 8 h 26"/>
              <a:gd name="T12" fmla="*/ 0 w 36"/>
              <a:gd name="T13" fmla="*/ 9 h 26"/>
              <a:gd name="T14" fmla="*/ 0 w 36"/>
              <a:gd name="T15" fmla="*/ 11 h 26"/>
              <a:gd name="T16" fmla="*/ 0 w 36"/>
              <a:gd name="T17" fmla="*/ 13 h 26"/>
              <a:gd name="T18" fmla="*/ 0 w 36"/>
              <a:gd name="T19" fmla="*/ 15 h 26"/>
              <a:gd name="T20" fmla="*/ 0 w 36"/>
              <a:gd name="T21" fmla="*/ 16 h 26"/>
              <a:gd name="T22" fmla="*/ 0 w 36"/>
              <a:gd name="T23" fmla="*/ 18 h 26"/>
              <a:gd name="T24" fmla="*/ 1 w 36"/>
              <a:gd name="T25" fmla="*/ 19 h 26"/>
              <a:gd name="T26" fmla="*/ 3 w 36"/>
              <a:gd name="T27" fmla="*/ 20 h 26"/>
              <a:gd name="T28" fmla="*/ 4 w 36"/>
              <a:gd name="T29" fmla="*/ 22 h 26"/>
              <a:gd name="T30" fmla="*/ 6 w 36"/>
              <a:gd name="T31" fmla="*/ 24 h 26"/>
              <a:gd name="T32" fmla="*/ 13 w 36"/>
              <a:gd name="T33" fmla="*/ 25 h 26"/>
              <a:gd name="T34" fmla="*/ 35 w 36"/>
              <a:gd name="T35" fmla="*/ 25 h 26"/>
              <a:gd name="T36" fmla="*/ 35 w 36"/>
              <a:gd name="T37" fmla="*/ 0 h 26"/>
              <a:gd name="T38" fmla="*/ 13 w 36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" h="26">
                <a:moveTo>
                  <a:pt x="13" y="0"/>
                </a:moveTo>
                <a:lnTo>
                  <a:pt x="6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6" y="24"/>
                </a:lnTo>
                <a:lnTo>
                  <a:pt x="13" y="25"/>
                </a:lnTo>
                <a:lnTo>
                  <a:pt x="35" y="25"/>
                </a:lnTo>
                <a:lnTo>
                  <a:pt x="35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11" name="Freeform 131"/>
          <p:cNvSpPr>
            <a:spLocks/>
          </p:cNvSpPr>
          <p:nvPr/>
        </p:nvSpPr>
        <p:spPr bwMode="auto">
          <a:xfrm>
            <a:off x="8312150" y="41894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2 h 26"/>
              <a:gd name="T4" fmla="*/ 4 w 14"/>
              <a:gd name="T5" fmla="*/ 3 h 26"/>
              <a:gd name="T6" fmla="*/ 3 w 14"/>
              <a:gd name="T7" fmla="*/ 6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12" name="Freeform 132"/>
          <p:cNvSpPr>
            <a:spLocks/>
          </p:cNvSpPr>
          <p:nvPr/>
        </p:nvSpPr>
        <p:spPr bwMode="auto">
          <a:xfrm>
            <a:off x="8312150" y="41894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2 h 26"/>
              <a:gd name="T4" fmla="*/ 4 w 14"/>
              <a:gd name="T5" fmla="*/ 3 h 26"/>
              <a:gd name="T6" fmla="*/ 3 w 14"/>
              <a:gd name="T7" fmla="*/ 6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13" name="Freeform 133"/>
          <p:cNvSpPr>
            <a:spLocks/>
          </p:cNvSpPr>
          <p:nvPr/>
        </p:nvSpPr>
        <p:spPr bwMode="auto">
          <a:xfrm>
            <a:off x="8312150" y="41894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2 h 26"/>
              <a:gd name="T4" fmla="*/ 4 w 14"/>
              <a:gd name="T5" fmla="*/ 3 h 26"/>
              <a:gd name="T6" fmla="*/ 3 w 14"/>
              <a:gd name="T7" fmla="*/ 6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14" name="Freeform 134"/>
          <p:cNvSpPr>
            <a:spLocks/>
          </p:cNvSpPr>
          <p:nvPr/>
        </p:nvSpPr>
        <p:spPr bwMode="auto">
          <a:xfrm>
            <a:off x="8312150" y="41894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2 h 26"/>
              <a:gd name="T4" fmla="*/ 4 w 14"/>
              <a:gd name="T5" fmla="*/ 3 h 26"/>
              <a:gd name="T6" fmla="*/ 3 w 14"/>
              <a:gd name="T7" fmla="*/ 6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15" name="Freeform 135"/>
          <p:cNvSpPr>
            <a:spLocks/>
          </p:cNvSpPr>
          <p:nvPr/>
        </p:nvSpPr>
        <p:spPr bwMode="auto">
          <a:xfrm>
            <a:off x="8312150" y="41894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2 h 26"/>
              <a:gd name="T4" fmla="*/ 4 w 14"/>
              <a:gd name="T5" fmla="*/ 3 h 26"/>
              <a:gd name="T6" fmla="*/ 3 w 14"/>
              <a:gd name="T7" fmla="*/ 6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16" name="Freeform 136"/>
          <p:cNvSpPr>
            <a:spLocks/>
          </p:cNvSpPr>
          <p:nvPr/>
        </p:nvSpPr>
        <p:spPr bwMode="auto">
          <a:xfrm>
            <a:off x="8312150" y="41894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2 h 26"/>
              <a:gd name="T4" fmla="*/ 4 w 14"/>
              <a:gd name="T5" fmla="*/ 3 h 26"/>
              <a:gd name="T6" fmla="*/ 3 w 14"/>
              <a:gd name="T7" fmla="*/ 6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17" name="Freeform 137"/>
          <p:cNvSpPr>
            <a:spLocks/>
          </p:cNvSpPr>
          <p:nvPr/>
        </p:nvSpPr>
        <p:spPr bwMode="auto">
          <a:xfrm>
            <a:off x="8312150" y="4189413"/>
            <a:ext cx="19050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2 h 26"/>
              <a:gd name="T4" fmla="*/ 4 w 14"/>
              <a:gd name="T5" fmla="*/ 3 h 26"/>
              <a:gd name="T6" fmla="*/ 3 w 14"/>
              <a:gd name="T7" fmla="*/ 6 h 26"/>
              <a:gd name="T8" fmla="*/ 1 w 14"/>
              <a:gd name="T9" fmla="*/ 7 h 26"/>
              <a:gd name="T10" fmla="*/ 0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0 w 14"/>
              <a:gd name="T23" fmla="*/ 18 h 26"/>
              <a:gd name="T24" fmla="*/ 1 w 14"/>
              <a:gd name="T25" fmla="*/ 19 h 26"/>
              <a:gd name="T26" fmla="*/ 3 w 14"/>
              <a:gd name="T27" fmla="*/ 20 h 26"/>
              <a:gd name="T28" fmla="*/ 4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18" name="Freeform 138"/>
          <p:cNvSpPr>
            <a:spLocks/>
          </p:cNvSpPr>
          <p:nvPr/>
        </p:nvSpPr>
        <p:spPr bwMode="auto">
          <a:xfrm>
            <a:off x="8312150" y="4189413"/>
            <a:ext cx="50800" cy="39687"/>
          </a:xfrm>
          <a:custGeom>
            <a:avLst/>
            <a:gdLst>
              <a:gd name="T0" fmla="*/ 13 w 37"/>
              <a:gd name="T1" fmla="*/ 0 h 26"/>
              <a:gd name="T2" fmla="*/ 6 w 37"/>
              <a:gd name="T3" fmla="*/ 2 h 26"/>
              <a:gd name="T4" fmla="*/ 4 w 37"/>
              <a:gd name="T5" fmla="*/ 3 h 26"/>
              <a:gd name="T6" fmla="*/ 3 w 37"/>
              <a:gd name="T7" fmla="*/ 6 h 26"/>
              <a:gd name="T8" fmla="*/ 1 w 37"/>
              <a:gd name="T9" fmla="*/ 7 h 26"/>
              <a:gd name="T10" fmla="*/ 0 w 37"/>
              <a:gd name="T11" fmla="*/ 8 h 26"/>
              <a:gd name="T12" fmla="*/ 0 w 37"/>
              <a:gd name="T13" fmla="*/ 9 h 26"/>
              <a:gd name="T14" fmla="*/ 0 w 37"/>
              <a:gd name="T15" fmla="*/ 11 h 26"/>
              <a:gd name="T16" fmla="*/ 0 w 37"/>
              <a:gd name="T17" fmla="*/ 13 h 26"/>
              <a:gd name="T18" fmla="*/ 0 w 37"/>
              <a:gd name="T19" fmla="*/ 15 h 26"/>
              <a:gd name="T20" fmla="*/ 0 w 37"/>
              <a:gd name="T21" fmla="*/ 16 h 26"/>
              <a:gd name="T22" fmla="*/ 0 w 37"/>
              <a:gd name="T23" fmla="*/ 18 h 26"/>
              <a:gd name="T24" fmla="*/ 1 w 37"/>
              <a:gd name="T25" fmla="*/ 19 h 26"/>
              <a:gd name="T26" fmla="*/ 3 w 37"/>
              <a:gd name="T27" fmla="*/ 20 h 26"/>
              <a:gd name="T28" fmla="*/ 4 w 37"/>
              <a:gd name="T29" fmla="*/ 22 h 26"/>
              <a:gd name="T30" fmla="*/ 6 w 37"/>
              <a:gd name="T31" fmla="*/ 24 h 26"/>
              <a:gd name="T32" fmla="*/ 13 w 37"/>
              <a:gd name="T33" fmla="*/ 25 h 26"/>
              <a:gd name="T34" fmla="*/ 36 w 37"/>
              <a:gd name="T35" fmla="*/ 25 h 26"/>
              <a:gd name="T36" fmla="*/ 36 w 37"/>
              <a:gd name="T37" fmla="*/ 0 h 26"/>
              <a:gd name="T38" fmla="*/ 13 w 37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6">
                <a:moveTo>
                  <a:pt x="13" y="0"/>
                </a:moveTo>
                <a:lnTo>
                  <a:pt x="6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6" y="24"/>
                </a:lnTo>
                <a:lnTo>
                  <a:pt x="13" y="25"/>
                </a:lnTo>
                <a:lnTo>
                  <a:pt x="36" y="25"/>
                </a:lnTo>
                <a:lnTo>
                  <a:pt x="36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19" name="Freeform 139"/>
          <p:cNvSpPr>
            <a:spLocks/>
          </p:cNvSpPr>
          <p:nvPr/>
        </p:nvSpPr>
        <p:spPr bwMode="auto">
          <a:xfrm>
            <a:off x="8345488" y="4189413"/>
            <a:ext cx="17462" cy="39687"/>
          </a:xfrm>
          <a:custGeom>
            <a:avLst/>
            <a:gdLst>
              <a:gd name="T0" fmla="*/ 12 w 13"/>
              <a:gd name="T1" fmla="*/ 0 h 26"/>
              <a:gd name="T2" fmla="*/ 6 w 13"/>
              <a:gd name="T3" fmla="*/ 2 h 26"/>
              <a:gd name="T4" fmla="*/ 4 w 13"/>
              <a:gd name="T5" fmla="*/ 3 h 26"/>
              <a:gd name="T6" fmla="*/ 2 w 13"/>
              <a:gd name="T7" fmla="*/ 6 h 26"/>
              <a:gd name="T8" fmla="*/ 1 w 13"/>
              <a:gd name="T9" fmla="*/ 7 h 26"/>
              <a:gd name="T10" fmla="*/ 0 w 13"/>
              <a:gd name="T11" fmla="*/ 8 h 26"/>
              <a:gd name="T12" fmla="*/ 0 w 13"/>
              <a:gd name="T13" fmla="*/ 9 h 26"/>
              <a:gd name="T14" fmla="*/ 0 w 13"/>
              <a:gd name="T15" fmla="*/ 11 h 26"/>
              <a:gd name="T16" fmla="*/ 0 w 13"/>
              <a:gd name="T17" fmla="*/ 13 h 26"/>
              <a:gd name="T18" fmla="*/ 0 w 13"/>
              <a:gd name="T19" fmla="*/ 15 h 26"/>
              <a:gd name="T20" fmla="*/ 0 w 13"/>
              <a:gd name="T21" fmla="*/ 16 h 26"/>
              <a:gd name="T22" fmla="*/ 0 w 13"/>
              <a:gd name="T23" fmla="*/ 18 h 26"/>
              <a:gd name="T24" fmla="*/ 1 w 13"/>
              <a:gd name="T25" fmla="*/ 19 h 26"/>
              <a:gd name="T26" fmla="*/ 2 w 13"/>
              <a:gd name="T27" fmla="*/ 20 h 26"/>
              <a:gd name="T28" fmla="*/ 4 w 13"/>
              <a:gd name="T29" fmla="*/ 22 h 26"/>
              <a:gd name="T30" fmla="*/ 6 w 13"/>
              <a:gd name="T31" fmla="*/ 24 h 26"/>
              <a:gd name="T32" fmla="*/ 12 w 13"/>
              <a:gd name="T33" fmla="*/ 25 h 26"/>
              <a:gd name="T34" fmla="*/ 12 w 13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26">
                <a:moveTo>
                  <a:pt x="12" y="0"/>
                </a:moveTo>
                <a:lnTo>
                  <a:pt x="6" y="2"/>
                </a:lnTo>
                <a:lnTo>
                  <a:pt x="4" y="3"/>
                </a:lnTo>
                <a:lnTo>
                  <a:pt x="2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4" y="22"/>
                </a:lnTo>
                <a:lnTo>
                  <a:pt x="6" y="24"/>
                </a:lnTo>
                <a:lnTo>
                  <a:pt x="12" y="25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20" name="Freeform 140"/>
          <p:cNvSpPr>
            <a:spLocks/>
          </p:cNvSpPr>
          <p:nvPr/>
        </p:nvSpPr>
        <p:spPr bwMode="auto">
          <a:xfrm>
            <a:off x="8345488" y="4189413"/>
            <a:ext cx="17462" cy="39687"/>
          </a:xfrm>
          <a:custGeom>
            <a:avLst/>
            <a:gdLst>
              <a:gd name="T0" fmla="*/ 12 w 13"/>
              <a:gd name="T1" fmla="*/ 0 h 26"/>
              <a:gd name="T2" fmla="*/ 6 w 13"/>
              <a:gd name="T3" fmla="*/ 2 h 26"/>
              <a:gd name="T4" fmla="*/ 4 w 13"/>
              <a:gd name="T5" fmla="*/ 3 h 26"/>
              <a:gd name="T6" fmla="*/ 2 w 13"/>
              <a:gd name="T7" fmla="*/ 6 h 26"/>
              <a:gd name="T8" fmla="*/ 1 w 13"/>
              <a:gd name="T9" fmla="*/ 7 h 26"/>
              <a:gd name="T10" fmla="*/ 0 w 13"/>
              <a:gd name="T11" fmla="*/ 8 h 26"/>
              <a:gd name="T12" fmla="*/ 0 w 13"/>
              <a:gd name="T13" fmla="*/ 9 h 26"/>
              <a:gd name="T14" fmla="*/ 0 w 13"/>
              <a:gd name="T15" fmla="*/ 11 h 26"/>
              <a:gd name="T16" fmla="*/ 0 w 13"/>
              <a:gd name="T17" fmla="*/ 13 h 26"/>
              <a:gd name="T18" fmla="*/ 0 w 13"/>
              <a:gd name="T19" fmla="*/ 15 h 26"/>
              <a:gd name="T20" fmla="*/ 0 w 13"/>
              <a:gd name="T21" fmla="*/ 16 h 26"/>
              <a:gd name="T22" fmla="*/ 0 w 13"/>
              <a:gd name="T23" fmla="*/ 18 h 26"/>
              <a:gd name="T24" fmla="*/ 1 w 13"/>
              <a:gd name="T25" fmla="*/ 19 h 26"/>
              <a:gd name="T26" fmla="*/ 2 w 13"/>
              <a:gd name="T27" fmla="*/ 20 h 26"/>
              <a:gd name="T28" fmla="*/ 4 w 13"/>
              <a:gd name="T29" fmla="*/ 22 h 26"/>
              <a:gd name="T30" fmla="*/ 6 w 13"/>
              <a:gd name="T31" fmla="*/ 24 h 26"/>
              <a:gd name="T32" fmla="*/ 12 w 13"/>
              <a:gd name="T33" fmla="*/ 25 h 26"/>
              <a:gd name="T34" fmla="*/ 12 w 13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26">
                <a:moveTo>
                  <a:pt x="12" y="0"/>
                </a:moveTo>
                <a:lnTo>
                  <a:pt x="6" y="2"/>
                </a:lnTo>
                <a:lnTo>
                  <a:pt x="4" y="3"/>
                </a:lnTo>
                <a:lnTo>
                  <a:pt x="2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4" y="22"/>
                </a:lnTo>
                <a:lnTo>
                  <a:pt x="6" y="24"/>
                </a:lnTo>
                <a:lnTo>
                  <a:pt x="12" y="25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21" name="Freeform 141"/>
          <p:cNvSpPr>
            <a:spLocks/>
          </p:cNvSpPr>
          <p:nvPr/>
        </p:nvSpPr>
        <p:spPr bwMode="auto">
          <a:xfrm>
            <a:off x="8345488" y="4189413"/>
            <a:ext cx="17462" cy="39687"/>
          </a:xfrm>
          <a:custGeom>
            <a:avLst/>
            <a:gdLst>
              <a:gd name="T0" fmla="*/ 12 w 13"/>
              <a:gd name="T1" fmla="*/ 0 h 26"/>
              <a:gd name="T2" fmla="*/ 6 w 13"/>
              <a:gd name="T3" fmla="*/ 2 h 26"/>
              <a:gd name="T4" fmla="*/ 4 w 13"/>
              <a:gd name="T5" fmla="*/ 3 h 26"/>
              <a:gd name="T6" fmla="*/ 2 w 13"/>
              <a:gd name="T7" fmla="*/ 6 h 26"/>
              <a:gd name="T8" fmla="*/ 1 w 13"/>
              <a:gd name="T9" fmla="*/ 7 h 26"/>
              <a:gd name="T10" fmla="*/ 0 w 13"/>
              <a:gd name="T11" fmla="*/ 8 h 26"/>
              <a:gd name="T12" fmla="*/ 0 w 13"/>
              <a:gd name="T13" fmla="*/ 9 h 26"/>
              <a:gd name="T14" fmla="*/ 0 w 13"/>
              <a:gd name="T15" fmla="*/ 11 h 26"/>
              <a:gd name="T16" fmla="*/ 0 w 13"/>
              <a:gd name="T17" fmla="*/ 13 h 26"/>
              <a:gd name="T18" fmla="*/ 0 w 13"/>
              <a:gd name="T19" fmla="*/ 15 h 26"/>
              <a:gd name="T20" fmla="*/ 0 w 13"/>
              <a:gd name="T21" fmla="*/ 16 h 26"/>
              <a:gd name="T22" fmla="*/ 0 w 13"/>
              <a:gd name="T23" fmla="*/ 18 h 26"/>
              <a:gd name="T24" fmla="*/ 1 w 13"/>
              <a:gd name="T25" fmla="*/ 19 h 26"/>
              <a:gd name="T26" fmla="*/ 2 w 13"/>
              <a:gd name="T27" fmla="*/ 20 h 26"/>
              <a:gd name="T28" fmla="*/ 4 w 13"/>
              <a:gd name="T29" fmla="*/ 22 h 26"/>
              <a:gd name="T30" fmla="*/ 6 w 13"/>
              <a:gd name="T31" fmla="*/ 24 h 26"/>
              <a:gd name="T32" fmla="*/ 12 w 13"/>
              <a:gd name="T33" fmla="*/ 25 h 26"/>
              <a:gd name="T34" fmla="*/ 12 w 13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26">
                <a:moveTo>
                  <a:pt x="12" y="0"/>
                </a:moveTo>
                <a:lnTo>
                  <a:pt x="6" y="2"/>
                </a:lnTo>
                <a:lnTo>
                  <a:pt x="4" y="3"/>
                </a:lnTo>
                <a:lnTo>
                  <a:pt x="2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4" y="22"/>
                </a:lnTo>
                <a:lnTo>
                  <a:pt x="6" y="24"/>
                </a:lnTo>
                <a:lnTo>
                  <a:pt x="12" y="25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22" name="Freeform 142"/>
          <p:cNvSpPr>
            <a:spLocks/>
          </p:cNvSpPr>
          <p:nvPr/>
        </p:nvSpPr>
        <p:spPr bwMode="auto">
          <a:xfrm>
            <a:off x="8345488" y="4189413"/>
            <a:ext cx="49212" cy="39687"/>
          </a:xfrm>
          <a:custGeom>
            <a:avLst/>
            <a:gdLst>
              <a:gd name="T0" fmla="*/ 13 w 36"/>
              <a:gd name="T1" fmla="*/ 0 h 26"/>
              <a:gd name="T2" fmla="*/ 6 w 36"/>
              <a:gd name="T3" fmla="*/ 2 h 26"/>
              <a:gd name="T4" fmla="*/ 4 w 36"/>
              <a:gd name="T5" fmla="*/ 3 h 26"/>
              <a:gd name="T6" fmla="*/ 3 w 36"/>
              <a:gd name="T7" fmla="*/ 6 h 26"/>
              <a:gd name="T8" fmla="*/ 1 w 36"/>
              <a:gd name="T9" fmla="*/ 7 h 26"/>
              <a:gd name="T10" fmla="*/ 0 w 36"/>
              <a:gd name="T11" fmla="*/ 8 h 26"/>
              <a:gd name="T12" fmla="*/ 0 w 36"/>
              <a:gd name="T13" fmla="*/ 9 h 26"/>
              <a:gd name="T14" fmla="*/ 0 w 36"/>
              <a:gd name="T15" fmla="*/ 11 h 26"/>
              <a:gd name="T16" fmla="*/ 0 w 36"/>
              <a:gd name="T17" fmla="*/ 13 h 26"/>
              <a:gd name="T18" fmla="*/ 0 w 36"/>
              <a:gd name="T19" fmla="*/ 15 h 26"/>
              <a:gd name="T20" fmla="*/ 0 w 36"/>
              <a:gd name="T21" fmla="*/ 16 h 26"/>
              <a:gd name="T22" fmla="*/ 0 w 36"/>
              <a:gd name="T23" fmla="*/ 18 h 26"/>
              <a:gd name="T24" fmla="*/ 1 w 36"/>
              <a:gd name="T25" fmla="*/ 19 h 26"/>
              <a:gd name="T26" fmla="*/ 3 w 36"/>
              <a:gd name="T27" fmla="*/ 20 h 26"/>
              <a:gd name="T28" fmla="*/ 4 w 36"/>
              <a:gd name="T29" fmla="*/ 22 h 26"/>
              <a:gd name="T30" fmla="*/ 6 w 36"/>
              <a:gd name="T31" fmla="*/ 24 h 26"/>
              <a:gd name="T32" fmla="*/ 13 w 36"/>
              <a:gd name="T33" fmla="*/ 25 h 26"/>
              <a:gd name="T34" fmla="*/ 35 w 36"/>
              <a:gd name="T35" fmla="*/ 25 h 26"/>
              <a:gd name="T36" fmla="*/ 35 w 36"/>
              <a:gd name="T37" fmla="*/ 0 h 26"/>
              <a:gd name="T38" fmla="*/ 13 w 36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" h="26">
                <a:moveTo>
                  <a:pt x="13" y="0"/>
                </a:moveTo>
                <a:lnTo>
                  <a:pt x="6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6" y="24"/>
                </a:lnTo>
                <a:lnTo>
                  <a:pt x="13" y="25"/>
                </a:lnTo>
                <a:lnTo>
                  <a:pt x="35" y="25"/>
                </a:lnTo>
                <a:lnTo>
                  <a:pt x="35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23" name="Freeform 143"/>
          <p:cNvSpPr>
            <a:spLocks/>
          </p:cNvSpPr>
          <p:nvPr/>
        </p:nvSpPr>
        <p:spPr bwMode="auto">
          <a:xfrm>
            <a:off x="8375650" y="4189413"/>
            <a:ext cx="19050" cy="39687"/>
          </a:xfrm>
          <a:custGeom>
            <a:avLst/>
            <a:gdLst>
              <a:gd name="T0" fmla="*/ 12 w 13"/>
              <a:gd name="T1" fmla="*/ 0 h 26"/>
              <a:gd name="T2" fmla="*/ 6 w 13"/>
              <a:gd name="T3" fmla="*/ 2 h 26"/>
              <a:gd name="T4" fmla="*/ 4 w 13"/>
              <a:gd name="T5" fmla="*/ 3 h 26"/>
              <a:gd name="T6" fmla="*/ 2 w 13"/>
              <a:gd name="T7" fmla="*/ 6 h 26"/>
              <a:gd name="T8" fmla="*/ 1 w 13"/>
              <a:gd name="T9" fmla="*/ 7 h 26"/>
              <a:gd name="T10" fmla="*/ 0 w 13"/>
              <a:gd name="T11" fmla="*/ 8 h 26"/>
              <a:gd name="T12" fmla="*/ 0 w 13"/>
              <a:gd name="T13" fmla="*/ 9 h 26"/>
              <a:gd name="T14" fmla="*/ 0 w 13"/>
              <a:gd name="T15" fmla="*/ 11 h 26"/>
              <a:gd name="T16" fmla="*/ 0 w 13"/>
              <a:gd name="T17" fmla="*/ 13 h 26"/>
              <a:gd name="T18" fmla="*/ 0 w 13"/>
              <a:gd name="T19" fmla="*/ 15 h 26"/>
              <a:gd name="T20" fmla="*/ 0 w 13"/>
              <a:gd name="T21" fmla="*/ 16 h 26"/>
              <a:gd name="T22" fmla="*/ 0 w 13"/>
              <a:gd name="T23" fmla="*/ 18 h 26"/>
              <a:gd name="T24" fmla="*/ 1 w 13"/>
              <a:gd name="T25" fmla="*/ 19 h 26"/>
              <a:gd name="T26" fmla="*/ 2 w 13"/>
              <a:gd name="T27" fmla="*/ 20 h 26"/>
              <a:gd name="T28" fmla="*/ 4 w 13"/>
              <a:gd name="T29" fmla="*/ 22 h 26"/>
              <a:gd name="T30" fmla="*/ 6 w 13"/>
              <a:gd name="T31" fmla="*/ 24 h 26"/>
              <a:gd name="T32" fmla="*/ 12 w 13"/>
              <a:gd name="T33" fmla="*/ 25 h 26"/>
              <a:gd name="T34" fmla="*/ 12 w 13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26">
                <a:moveTo>
                  <a:pt x="12" y="0"/>
                </a:moveTo>
                <a:lnTo>
                  <a:pt x="6" y="2"/>
                </a:lnTo>
                <a:lnTo>
                  <a:pt x="4" y="3"/>
                </a:lnTo>
                <a:lnTo>
                  <a:pt x="2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4" y="22"/>
                </a:lnTo>
                <a:lnTo>
                  <a:pt x="6" y="24"/>
                </a:lnTo>
                <a:lnTo>
                  <a:pt x="12" y="25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24" name="Freeform 144"/>
          <p:cNvSpPr>
            <a:spLocks/>
          </p:cNvSpPr>
          <p:nvPr/>
        </p:nvSpPr>
        <p:spPr bwMode="auto">
          <a:xfrm>
            <a:off x="8375650" y="4189413"/>
            <a:ext cx="19050" cy="39687"/>
          </a:xfrm>
          <a:custGeom>
            <a:avLst/>
            <a:gdLst>
              <a:gd name="T0" fmla="*/ 12 w 13"/>
              <a:gd name="T1" fmla="*/ 0 h 26"/>
              <a:gd name="T2" fmla="*/ 6 w 13"/>
              <a:gd name="T3" fmla="*/ 2 h 26"/>
              <a:gd name="T4" fmla="*/ 4 w 13"/>
              <a:gd name="T5" fmla="*/ 3 h 26"/>
              <a:gd name="T6" fmla="*/ 2 w 13"/>
              <a:gd name="T7" fmla="*/ 6 h 26"/>
              <a:gd name="T8" fmla="*/ 1 w 13"/>
              <a:gd name="T9" fmla="*/ 7 h 26"/>
              <a:gd name="T10" fmla="*/ 0 w 13"/>
              <a:gd name="T11" fmla="*/ 8 h 26"/>
              <a:gd name="T12" fmla="*/ 0 w 13"/>
              <a:gd name="T13" fmla="*/ 9 h 26"/>
              <a:gd name="T14" fmla="*/ 0 w 13"/>
              <a:gd name="T15" fmla="*/ 11 h 26"/>
              <a:gd name="T16" fmla="*/ 0 w 13"/>
              <a:gd name="T17" fmla="*/ 13 h 26"/>
              <a:gd name="T18" fmla="*/ 0 w 13"/>
              <a:gd name="T19" fmla="*/ 15 h 26"/>
              <a:gd name="T20" fmla="*/ 0 w 13"/>
              <a:gd name="T21" fmla="*/ 16 h 26"/>
              <a:gd name="T22" fmla="*/ 0 w 13"/>
              <a:gd name="T23" fmla="*/ 18 h 26"/>
              <a:gd name="T24" fmla="*/ 1 w 13"/>
              <a:gd name="T25" fmla="*/ 19 h 26"/>
              <a:gd name="T26" fmla="*/ 2 w 13"/>
              <a:gd name="T27" fmla="*/ 20 h 26"/>
              <a:gd name="T28" fmla="*/ 4 w 13"/>
              <a:gd name="T29" fmla="*/ 22 h 26"/>
              <a:gd name="T30" fmla="*/ 6 w 13"/>
              <a:gd name="T31" fmla="*/ 24 h 26"/>
              <a:gd name="T32" fmla="*/ 12 w 13"/>
              <a:gd name="T33" fmla="*/ 25 h 26"/>
              <a:gd name="T34" fmla="*/ 12 w 13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26">
                <a:moveTo>
                  <a:pt x="12" y="0"/>
                </a:moveTo>
                <a:lnTo>
                  <a:pt x="6" y="2"/>
                </a:lnTo>
                <a:lnTo>
                  <a:pt x="4" y="3"/>
                </a:lnTo>
                <a:lnTo>
                  <a:pt x="2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4" y="22"/>
                </a:lnTo>
                <a:lnTo>
                  <a:pt x="6" y="24"/>
                </a:lnTo>
                <a:lnTo>
                  <a:pt x="12" y="25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25" name="Freeform 145"/>
          <p:cNvSpPr>
            <a:spLocks/>
          </p:cNvSpPr>
          <p:nvPr/>
        </p:nvSpPr>
        <p:spPr bwMode="auto">
          <a:xfrm>
            <a:off x="8375650" y="4189413"/>
            <a:ext cx="19050" cy="39687"/>
          </a:xfrm>
          <a:custGeom>
            <a:avLst/>
            <a:gdLst>
              <a:gd name="T0" fmla="*/ 12 w 13"/>
              <a:gd name="T1" fmla="*/ 0 h 26"/>
              <a:gd name="T2" fmla="*/ 6 w 13"/>
              <a:gd name="T3" fmla="*/ 2 h 26"/>
              <a:gd name="T4" fmla="*/ 4 w 13"/>
              <a:gd name="T5" fmla="*/ 3 h 26"/>
              <a:gd name="T6" fmla="*/ 2 w 13"/>
              <a:gd name="T7" fmla="*/ 6 h 26"/>
              <a:gd name="T8" fmla="*/ 1 w 13"/>
              <a:gd name="T9" fmla="*/ 7 h 26"/>
              <a:gd name="T10" fmla="*/ 0 w 13"/>
              <a:gd name="T11" fmla="*/ 8 h 26"/>
              <a:gd name="T12" fmla="*/ 0 w 13"/>
              <a:gd name="T13" fmla="*/ 9 h 26"/>
              <a:gd name="T14" fmla="*/ 0 w 13"/>
              <a:gd name="T15" fmla="*/ 11 h 26"/>
              <a:gd name="T16" fmla="*/ 0 w 13"/>
              <a:gd name="T17" fmla="*/ 13 h 26"/>
              <a:gd name="T18" fmla="*/ 0 w 13"/>
              <a:gd name="T19" fmla="*/ 15 h 26"/>
              <a:gd name="T20" fmla="*/ 0 w 13"/>
              <a:gd name="T21" fmla="*/ 16 h 26"/>
              <a:gd name="T22" fmla="*/ 0 w 13"/>
              <a:gd name="T23" fmla="*/ 18 h 26"/>
              <a:gd name="T24" fmla="*/ 1 w 13"/>
              <a:gd name="T25" fmla="*/ 19 h 26"/>
              <a:gd name="T26" fmla="*/ 2 w 13"/>
              <a:gd name="T27" fmla="*/ 20 h 26"/>
              <a:gd name="T28" fmla="*/ 4 w 13"/>
              <a:gd name="T29" fmla="*/ 22 h 26"/>
              <a:gd name="T30" fmla="*/ 6 w 13"/>
              <a:gd name="T31" fmla="*/ 24 h 26"/>
              <a:gd name="T32" fmla="*/ 12 w 13"/>
              <a:gd name="T33" fmla="*/ 25 h 26"/>
              <a:gd name="T34" fmla="*/ 12 w 13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26">
                <a:moveTo>
                  <a:pt x="12" y="0"/>
                </a:moveTo>
                <a:lnTo>
                  <a:pt x="6" y="2"/>
                </a:lnTo>
                <a:lnTo>
                  <a:pt x="4" y="3"/>
                </a:lnTo>
                <a:lnTo>
                  <a:pt x="2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4" y="22"/>
                </a:lnTo>
                <a:lnTo>
                  <a:pt x="6" y="24"/>
                </a:lnTo>
                <a:lnTo>
                  <a:pt x="12" y="25"/>
                </a:lnTo>
                <a:lnTo>
                  <a:pt x="12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26" name="Freeform 146"/>
          <p:cNvSpPr>
            <a:spLocks/>
          </p:cNvSpPr>
          <p:nvPr/>
        </p:nvSpPr>
        <p:spPr bwMode="auto">
          <a:xfrm>
            <a:off x="8375650" y="4189413"/>
            <a:ext cx="52388" cy="39687"/>
          </a:xfrm>
          <a:custGeom>
            <a:avLst/>
            <a:gdLst>
              <a:gd name="T0" fmla="*/ 13 w 38"/>
              <a:gd name="T1" fmla="*/ 0 h 26"/>
              <a:gd name="T2" fmla="*/ 6 w 38"/>
              <a:gd name="T3" fmla="*/ 2 h 26"/>
              <a:gd name="T4" fmla="*/ 4 w 38"/>
              <a:gd name="T5" fmla="*/ 3 h 26"/>
              <a:gd name="T6" fmla="*/ 3 w 38"/>
              <a:gd name="T7" fmla="*/ 6 h 26"/>
              <a:gd name="T8" fmla="*/ 1 w 38"/>
              <a:gd name="T9" fmla="*/ 7 h 26"/>
              <a:gd name="T10" fmla="*/ 0 w 38"/>
              <a:gd name="T11" fmla="*/ 8 h 26"/>
              <a:gd name="T12" fmla="*/ 0 w 38"/>
              <a:gd name="T13" fmla="*/ 9 h 26"/>
              <a:gd name="T14" fmla="*/ 0 w 38"/>
              <a:gd name="T15" fmla="*/ 11 h 26"/>
              <a:gd name="T16" fmla="*/ 0 w 38"/>
              <a:gd name="T17" fmla="*/ 13 h 26"/>
              <a:gd name="T18" fmla="*/ 0 w 38"/>
              <a:gd name="T19" fmla="*/ 15 h 26"/>
              <a:gd name="T20" fmla="*/ 0 w 38"/>
              <a:gd name="T21" fmla="*/ 16 h 26"/>
              <a:gd name="T22" fmla="*/ 0 w 38"/>
              <a:gd name="T23" fmla="*/ 18 h 26"/>
              <a:gd name="T24" fmla="*/ 1 w 38"/>
              <a:gd name="T25" fmla="*/ 19 h 26"/>
              <a:gd name="T26" fmla="*/ 3 w 38"/>
              <a:gd name="T27" fmla="*/ 20 h 26"/>
              <a:gd name="T28" fmla="*/ 4 w 38"/>
              <a:gd name="T29" fmla="*/ 22 h 26"/>
              <a:gd name="T30" fmla="*/ 6 w 38"/>
              <a:gd name="T31" fmla="*/ 24 h 26"/>
              <a:gd name="T32" fmla="*/ 13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3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3" y="0"/>
                </a:moveTo>
                <a:lnTo>
                  <a:pt x="6" y="2"/>
                </a:lnTo>
                <a:lnTo>
                  <a:pt x="4" y="3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4" y="22"/>
                </a:lnTo>
                <a:lnTo>
                  <a:pt x="6" y="24"/>
                </a:lnTo>
                <a:lnTo>
                  <a:pt x="13" y="25"/>
                </a:lnTo>
                <a:lnTo>
                  <a:pt x="37" y="25"/>
                </a:lnTo>
                <a:lnTo>
                  <a:pt x="37" y="0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27" name="Freeform 147"/>
          <p:cNvSpPr>
            <a:spLocks/>
          </p:cNvSpPr>
          <p:nvPr/>
        </p:nvSpPr>
        <p:spPr bwMode="auto">
          <a:xfrm>
            <a:off x="8407400" y="4189413"/>
            <a:ext cx="20638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2 h 26"/>
              <a:gd name="T4" fmla="*/ 5 w 15"/>
              <a:gd name="T5" fmla="*/ 3 h 26"/>
              <a:gd name="T6" fmla="*/ 4 w 15"/>
              <a:gd name="T7" fmla="*/ 6 h 26"/>
              <a:gd name="T8" fmla="*/ 1 w 15"/>
              <a:gd name="T9" fmla="*/ 7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5 h 26"/>
              <a:gd name="T20" fmla="*/ 0 w 15"/>
              <a:gd name="T21" fmla="*/ 16 h 26"/>
              <a:gd name="T22" fmla="*/ 1 w 15"/>
              <a:gd name="T23" fmla="*/ 18 h 26"/>
              <a:gd name="T24" fmla="*/ 1 w 15"/>
              <a:gd name="T25" fmla="*/ 19 h 26"/>
              <a:gd name="T26" fmla="*/ 4 w 15"/>
              <a:gd name="T27" fmla="*/ 20 h 26"/>
              <a:gd name="T28" fmla="*/ 5 w 15"/>
              <a:gd name="T29" fmla="*/ 22 h 26"/>
              <a:gd name="T30" fmla="*/ 6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2"/>
                </a:lnTo>
                <a:lnTo>
                  <a:pt x="5" y="3"/>
                </a:lnTo>
                <a:lnTo>
                  <a:pt x="4" y="6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6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28" name="Freeform 148"/>
          <p:cNvSpPr>
            <a:spLocks/>
          </p:cNvSpPr>
          <p:nvPr/>
        </p:nvSpPr>
        <p:spPr bwMode="auto">
          <a:xfrm>
            <a:off x="8407400" y="4189413"/>
            <a:ext cx="20638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2 h 26"/>
              <a:gd name="T4" fmla="*/ 5 w 15"/>
              <a:gd name="T5" fmla="*/ 3 h 26"/>
              <a:gd name="T6" fmla="*/ 4 w 15"/>
              <a:gd name="T7" fmla="*/ 6 h 26"/>
              <a:gd name="T8" fmla="*/ 1 w 15"/>
              <a:gd name="T9" fmla="*/ 7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5 h 26"/>
              <a:gd name="T20" fmla="*/ 0 w 15"/>
              <a:gd name="T21" fmla="*/ 16 h 26"/>
              <a:gd name="T22" fmla="*/ 1 w 15"/>
              <a:gd name="T23" fmla="*/ 18 h 26"/>
              <a:gd name="T24" fmla="*/ 1 w 15"/>
              <a:gd name="T25" fmla="*/ 19 h 26"/>
              <a:gd name="T26" fmla="*/ 4 w 15"/>
              <a:gd name="T27" fmla="*/ 20 h 26"/>
              <a:gd name="T28" fmla="*/ 5 w 15"/>
              <a:gd name="T29" fmla="*/ 22 h 26"/>
              <a:gd name="T30" fmla="*/ 6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2"/>
                </a:lnTo>
                <a:lnTo>
                  <a:pt x="5" y="3"/>
                </a:lnTo>
                <a:lnTo>
                  <a:pt x="4" y="6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6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29" name="Freeform 149"/>
          <p:cNvSpPr>
            <a:spLocks/>
          </p:cNvSpPr>
          <p:nvPr/>
        </p:nvSpPr>
        <p:spPr bwMode="auto">
          <a:xfrm>
            <a:off x="8407400" y="4189413"/>
            <a:ext cx="20638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2 h 26"/>
              <a:gd name="T4" fmla="*/ 5 w 15"/>
              <a:gd name="T5" fmla="*/ 3 h 26"/>
              <a:gd name="T6" fmla="*/ 4 w 15"/>
              <a:gd name="T7" fmla="*/ 6 h 26"/>
              <a:gd name="T8" fmla="*/ 1 w 15"/>
              <a:gd name="T9" fmla="*/ 7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5 h 26"/>
              <a:gd name="T20" fmla="*/ 0 w 15"/>
              <a:gd name="T21" fmla="*/ 16 h 26"/>
              <a:gd name="T22" fmla="*/ 1 w 15"/>
              <a:gd name="T23" fmla="*/ 18 h 26"/>
              <a:gd name="T24" fmla="*/ 1 w 15"/>
              <a:gd name="T25" fmla="*/ 19 h 26"/>
              <a:gd name="T26" fmla="*/ 4 w 15"/>
              <a:gd name="T27" fmla="*/ 20 h 26"/>
              <a:gd name="T28" fmla="*/ 5 w 15"/>
              <a:gd name="T29" fmla="*/ 22 h 26"/>
              <a:gd name="T30" fmla="*/ 6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2"/>
                </a:lnTo>
                <a:lnTo>
                  <a:pt x="5" y="3"/>
                </a:lnTo>
                <a:lnTo>
                  <a:pt x="4" y="6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6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30" name="Freeform 150"/>
          <p:cNvSpPr>
            <a:spLocks/>
          </p:cNvSpPr>
          <p:nvPr/>
        </p:nvSpPr>
        <p:spPr bwMode="auto">
          <a:xfrm>
            <a:off x="8407400" y="4189413"/>
            <a:ext cx="20638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2 h 26"/>
              <a:gd name="T4" fmla="*/ 5 w 15"/>
              <a:gd name="T5" fmla="*/ 3 h 26"/>
              <a:gd name="T6" fmla="*/ 4 w 15"/>
              <a:gd name="T7" fmla="*/ 6 h 26"/>
              <a:gd name="T8" fmla="*/ 1 w 15"/>
              <a:gd name="T9" fmla="*/ 7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5 h 26"/>
              <a:gd name="T20" fmla="*/ 0 w 15"/>
              <a:gd name="T21" fmla="*/ 16 h 26"/>
              <a:gd name="T22" fmla="*/ 1 w 15"/>
              <a:gd name="T23" fmla="*/ 18 h 26"/>
              <a:gd name="T24" fmla="*/ 1 w 15"/>
              <a:gd name="T25" fmla="*/ 19 h 26"/>
              <a:gd name="T26" fmla="*/ 4 w 15"/>
              <a:gd name="T27" fmla="*/ 20 h 26"/>
              <a:gd name="T28" fmla="*/ 5 w 15"/>
              <a:gd name="T29" fmla="*/ 22 h 26"/>
              <a:gd name="T30" fmla="*/ 6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2"/>
                </a:lnTo>
                <a:lnTo>
                  <a:pt x="5" y="3"/>
                </a:lnTo>
                <a:lnTo>
                  <a:pt x="4" y="6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6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31" name="Freeform 151"/>
          <p:cNvSpPr>
            <a:spLocks/>
          </p:cNvSpPr>
          <p:nvPr/>
        </p:nvSpPr>
        <p:spPr bwMode="auto">
          <a:xfrm>
            <a:off x="8407400" y="4189413"/>
            <a:ext cx="20638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2 h 26"/>
              <a:gd name="T4" fmla="*/ 5 w 15"/>
              <a:gd name="T5" fmla="*/ 3 h 26"/>
              <a:gd name="T6" fmla="*/ 4 w 15"/>
              <a:gd name="T7" fmla="*/ 6 h 26"/>
              <a:gd name="T8" fmla="*/ 1 w 15"/>
              <a:gd name="T9" fmla="*/ 7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5 h 26"/>
              <a:gd name="T20" fmla="*/ 0 w 15"/>
              <a:gd name="T21" fmla="*/ 16 h 26"/>
              <a:gd name="T22" fmla="*/ 1 w 15"/>
              <a:gd name="T23" fmla="*/ 18 h 26"/>
              <a:gd name="T24" fmla="*/ 1 w 15"/>
              <a:gd name="T25" fmla="*/ 19 h 26"/>
              <a:gd name="T26" fmla="*/ 4 w 15"/>
              <a:gd name="T27" fmla="*/ 20 h 26"/>
              <a:gd name="T28" fmla="*/ 5 w 15"/>
              <a:gd name="T29" fmla="*/ 22 h 26"/>
              <a:gd name="T30" fmla="*/ 6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2"/>
                </a:lnTo>
                <a:lnTo>
                  <a:pt x="5" y="3"/>
                </a:lnTo>
                <a:lnTo>
                  <a:pt x="4" y="6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6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32" name="Freeform 152"/>
          <p:cNvSpPr>
            <a:spLocks/>
          </p:cNvSpPr>
          <p:nvPr/>
        </p:nvSpPr>
        <p:spPr bwMode="auto">
          <a:xfrm>
            <a:off x="8407400" y="4189413"/>
            <a:ext cx="20638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2 h 26"/>
              <a:gd name="T4" fmla="*/ 5 w 15"/>
              <a:gd name="T5" fmla="*/ 3 h 26"/>
              <a:gd name="T6" fmla="*/ 4 w 15"/>
              <a:gd name="T7" fmla="*/ 6 h 26"/>
              <a:gd name="T8" fmla="*/ 1 w 15"/>
              <a:gd name="T9" fmla="*/ 7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5 h 26"/>
              <a:gd name="T20" fmla="*/ 0 w 15"/>
              <a:gd name="T21" fmla="*/ 16 h 26"/>
              <a:gd name="T22" fmla="*/ 1 w 15"/>
              <a:gd name="T23" fmla="*/ 18 h 26"/>
              <a:gd name="T24" fmla="*/ 1 w 15"/>
              <a:gd name="T25" fmla="*/ 19 h 26"/>
              <a:gd name="T26" fmla="*/ 4 w 15"/>
              <a:gd name="T27" fmla="*/ 20 h 26"/>
              <a:gd name="T28" fmla="*/ 5 w 15"/>
              <a:gd name="T29" fmla="*/ 22 h 26"/>
              <a:gd name="T30" fmla="*/ 6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2"/>
                </a:lnTo>
                <a:lnTo>
                  <a:pt x="5" y="3"/>
                </a:lnTo>
                <a:lnTo>
                  <a:pt x="4" y="6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6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33" name="Freeform 153"/>
          <p:cNvSpPr>
            <a:spLocks/>
          </p:cNvSpPr>
          <p:nvPr/>
        </p:nvSpPr>
        <p:spPr bwMode="auto">
          <a:xfrm>
            <a:off x="8407400" y="4189413"/>
            <a:ext cx="20638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2 h 26"/>
              <a:gd name="T4" fmla="*/ 5 w 15"/>
              <a:gd name="T5" fmla="*/ 3 h 26"/>
              <a:gd name="T6" fmla="*/ 4 w 15"/>
              <a:gd name="T7" fmla="*/ 6 h 26"/>
              <a:gd name="T8" fmla="*/ 1 w 15"/>
              <a:gd name="T9" fmla="*/ 7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5 h 26"/>
              <a:gd name="T20" fmla="*/ 0 w 15"/>
              <a:gd name="T21" fmla="*/ 16 h 26"/>
              <a:gd name="T22" fmla="*/ 1 w 15"/>
              <a:gd name="T23" fmla="*/ 18 h 26"/>
              <a:gd name="T24" fmla="*/ 1 w 15"/>
              <a:gd name="T25" fmla="*/ 19 h 26"/>
              <a:gd name="T26" fmla="*/ 4 w 15"/>
              <a:gd name="T27" fmla="*/ 20 h 26"/>
              <a:gd name="T28" fmla="*/ 5 w 15"/>
              <a:gd name="T29" fmla="*/ 22 h 26"/>
              <a:gd name="T30" fmla="*/ 6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2"/>
                </a:lnTo>
                <a:lnTo>
                  <a:pt x="5" y="3"/>
                </a:lnTo>
                <a:lnTo>
                  <a:pt x="4" y="6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6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34" name="Freeform 154"/>
          <p:cNvSpPr>
            <a:spLocks/>
          </p:cNvSpPr>
          <p:nvPr/>
        </p:nvSpPr>
        <p:spPr bwMode="auto">
          <a:xfrm>
            <a:off x="8407400" y="4189413"/>
            <a:ext cx="20638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2 h 26"/>
              <a:gd name="T4" fmla="*/ 5 w 15"/>
              <a:gd name="T5" fmla="*/ 3 h 26"/>
              <a:gd name="T6" fmla="*/ 4 w 15"/>
              <a:gd name="T7" fmla="*/ 6 h 26"/>
              <a:gd name="T8" fmla="*/ 1 w 15"/>
              <a:gd name="T9" fmla="*/ 7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5 h 26"/>
              <a:gd name="T20" fmla="*/ 0 w 15"/>
              <a:gd name="T21" fmla="*/ 16 h 26"/>
              <a:gd name="T22" fmla="*/ 1 w 15"/>
              <a:gd name="T23" fmla="*/ 18 h 26"/>
              <a:gd name="T24" fmla="*/ 1 w 15"/>
              <a:gd name="T25" fmla="*/ 19 h 26"/>
              <a:gd name="T26" fmla="*/ 4 w 15"/>
              <a:gd name="T27" fmla="*/ 20 h 26"/>
              <a:gd name="T28" fmla="*/ 5 w 15"/>
              <a:gd name="T29" fmla="*/ 22 h 26"/>
              <a:gd name="T30" fmla="*/ 6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2"/>
                </a:lnTo>
                <a:lnTo>
                  <a:pt x="5" y="3"/>
                </a:lnTo>
                <a:lnTo>
                  <a:pt x="4" y="6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6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35" name="Freeform 155"/>
          <p:cNvSpPr>
            <a:spLocks/>
          </p:cNvSpPr>
          <p:nvPr/>
        </p:nvSpPr>
        <p:spPr bwMode="auto">
          <a:xfrm>
            <a:off x="8407400" y="4189413"/>
            <a:ext cx="20638" cy="39687"/>
          </a:xfrm>
          <a:custGeom>
            <a:avLst/>
            <a:gdLst>
              <a:gd name="T0" fmla="*/ 14 w 15"/>
              <a:gd name="T1" fmla="*/ 0 h 26"/>
              <a:gd name="T2" fmla="*/ 6 w 15"/>
              <a:gd name="T3" fmla="*/ 2 h 26"/>
              <a:gd name="T4" fmla="*/ 5 w 15"/>
              <a:gd name="T5" fmla="*/ 3 h 26"/>
              <a:gd name="T6" fmla="*/ 4 w 15"/>
              <a:gd name="T7" fmla="*/ 6 h 26"/>
              <a:gd name="T8" fmla="*/ 1 w 15"/>
              <a:gd name="T9" fmla="*/ 7 h 26"/>
              <a:gd name="T10" fmla="*/ 1 w 15"/>
              <a:gd name="T11" fmla="*/ 8 h 26"/>
              <a:gd name="T12" fmla="*/ 0 w 15"/>
              <a:gd name="T13" fmla="*/ 9 h 26"/>
              <a:gd name="T14" fmla="*/ 0 w 15"/>
              <a:gd name="T15" fmla="*/ 11 h 26"/>
              <a:gd name="T16" fmla="*/ 0 w 15"/>
              <a:gd name="T17" fmla="*/ 13 h 26"/>
              <a:gd name="T18" fmla="*/ 0 w 15"/>
              <a:gd name="T19" fmla="*/ 15 h 26"/>
              <a:gd name="T20" fmla="*/ 0 w 15"/>
              <a:gd name="T21" fmla="*/ 16 h 26"/>
              <a:gd name="T22" fmla="*/ 1 w 15"/>
              <a:gd name="T23" fmla="*/ 18 h 26"/>
              <a:gd name="T24" fmla="*/ 1 w 15"/>
              <a:gd name="T25" fmla="*/ 19 h 26"/>
              <a:gd name="T26" fmla="*/ 4 w 15"/>
              <a:gd name="T27" fmla="*/ 20 h 26"/>
              <a:gd name="T28" fmla="*/ 5 w 15"/>
              <a:gd name="T29" fmla="*/ 22 h 26"/>
              <a:gd name="T30" fmla="*/ 6 w 15"/>
              <a:gd name="T31" fmla="*/ 24 h 26"/>
              <a:gd name="T32" fmla="*/ 14 w 15"/>
              <a:gd name="T33" fmla="*/ 25 h 26"/>
              <a:gd name="T34" fmla="*/ 14 w 15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6">
                <a:moveTo>
                  <a:pt x="14" y="0"/>
                </a:moveTo>
                <a:lnTo>
                  <a:pt x="6" y="2"/>
                </a:lnTo>
                <a:lnTo>
                  <a:pt x="5" y="3"/>
                </a:lnTo>
                <a:lnTo>
                  <a:pt x="4" y="6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6" y="24"/>
                </a:lnTo>
                <a:lnTo>
                  <a:pt x="14" y="25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36" name="Freeform 156"/>
          <p:cNvSpPr>
            <a:spLocks/>
          </p:cNvSpPr>
          <p:nvPr/>
        </p:nvSpPr>
        <p:spPr bwMode="auto">
          <a:xfrm>
            <a:off x="8407400" y="4189413"/>
            <a:ext cx="53975" cy="39687"/>
          </a:xfrm>
          <a:custGeom>
            <a:avLst/>
            <a:gdLst>
              <a:gd name="T0" fmla="*/ 14 w 39"/>
              <a:gd name="T1" fmla="*/ 0 h 26"/>
              <a:gd name="T2" fmla="*/ 7 w 39"/>
              <a:gd name="T3" fmla="*/ 2 h 26"/>
              <a:gd name="T4" fmla="*/ 5 w 39"/>
              <a:gd name="T5" fmla="*/ 3 h 26"/>
              <a:gd name="T6" fmla="*/ 4 w 39"/>
              <a:gd name="T7" fmla="*/ 6 h 26"/>
              <a:gd name="T8" fmla="*/ 1 w 39"/>
              <a:gd name="T9" fmla="*/ 7 h 26"/>
              <a:gd name="T10" fmla="*/ 1 w 39"/>
              <a:gd name="T11" fmla="*/ 8 h 26"/>
              <a:gd name="T12" fmla="*/ 0 w 39"/>
              <a:gd name="T13" fmla="*/ 9 h 26"/>
              <a:gd name="T14" fmla="*/ 0 w 39"/>
              <a:gd name="T15" fmla="*/ 11 h 26"/>
              <a:gd name="T16" fmla="*/ 0 w 39"/>
              <a:gd name="T17" fmla="*/ 13 h 26"/>
              <a:gd name="T18" fmla="*/ 0 w 39"/>
              <a:gd name="T19" fmla="*/ 15 h 26"/>
              <a:gd name="T20" fmla="*/ 0 w 39"/>
              <a:gd name="T21" fmla="*/ 16 h 26"/>
              <a:gd name="T22" fmla="*/ 1 w 39"/>
              <a:gd name="T23" fmla="*/ 18 h 26"/>
              <a:gd name="T24" fmla="*/ 1 w 39"/>
              <a:gd name="T25" fmla="*/ 19 h 26"/>
              <a:gd name="T26" fmla="*/ 4 w 39"/>
              <a:gd name="T27" fmla="*/ 20 h 26"/>
              <a:gd name="T28" fmla="*/ 5 w 39"/>
              <a:gd name="T29" fmla="*/ 22 h 26"/>
              <a:gd name="T30" fmla="*/ 7 w 39"/>
              <a:gd name="T31" fmla="*/ 24 h 26"/>
              <a:gd name="T32" fmla="*/ 14 w 39"/>
              <a:gd name="T33" fmla="*/ 25 h 26"/>
              <a:gd name="T34" fmla="*/ 38 w 39"/>
              <a:gd name="T35" fmla="*/ 25 h 26"/>
              <a:gd name="T36" fmla="*/ 38 w 39"/>
              <a:gd name="T37" fmla="*/ 0 h 26"/>
              <a:gd name="T38" fmla="*/ 14 w 39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6">
                <a:moveTo>
                  <a:pt x="14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1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4" y="25"/>
                </a:lnTo>
                <a:lnTo>
                  <a:pt x="38" y="25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37" name="Freeform 157"/>
          <p:cNvSpPr>
            <a:spLocks/>
          </p:cNvSpPr>
          <p:nvPr/>
        </p:nvSpPr>
        <p:spPr bwMode="auto">
          <a:xfrm>
            <a:off x="8439150" y="4189413"/>
            <a:ext cx="22225" cy="39687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6 h 26"/>
              <a:gd name="T8" fmla="*/ 3 w 16"/>
              <a:gd name="T9" fmla="*/ 7 h 26"/>
              <a:gd name="T10" fmla="*/ 0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5 h 26"/>
              <a:gd name="T20" fmla="*/ 0 w 16"/>
              <a:gd name="T21" fmla="*/ 16 h 26"/>
              <a:gd name="T22" fmla="*/ 0 w 16"/>
              <a:gd name="T23" fmla="*/ 18 h 26"/>
              <a:gd name="T24" fmla="*/ 3 w 16"/>
              <a:gd name="T25" fmla="*/ 19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38" name="Freeform 158"/>
          <p:cNvSpPr>
            <a:spLocks/>
          </p:cNvSpPr>
          <p:nvPr/>
        </p:nvSpPr>
        <p:spPr bwMode="auto">
          <a:xfrm>
            <a:off x="8439150" y="4189413"/>
            <a:ext cx="22225" cy="39687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6 h 26"/>
              <a:gd name="T8" fmla="*/ 3 w 16"/>
              <a:gd name="T9" fmla="*/ 7 h 26"/>
              <a:gd name="T10" fmla="*/ 0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5 h 26"/>
              <a:gd name="T20" fmla="*/ 0 w 16"/>
              <a:gd name="T21" fmla="*/ 16 h 26"/>
              <a:gd name="T22" fmla="*/ 0 w 16"/>
              <a:gd name="T23" fmla="*/ 18 h 26"/>
              <a:gd name="T24" fmla="*/ 3 w 16"/>
              <a:gd name="T25" fmla="*/ 19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39" name="Freeform 159"/>
          <p:cNvSpPr>
            <a:spLocks/>
          </p:cNvSpPr>
          <p:nvPr/>
        </p:nvSpPr>
        <p:spPr bwMode="auto">
          <a:xfrm>
            <a:off x="8439150" y="4189413"/>
            <a:ext cx="22225" cy="39687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6 h 26"/>
              <a:gd name="T8" fmla="*/ 3 w 16"/>
              <a:gd name="T9" fmla="*/ 7 h 26"/>
              <a:gd name="T10" fmla="*/ 0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5 h 26"/>
              <a:gd name="T20" fmla="*/ 0 w 16"/>
              <a:gd name="T21" fmla="*/ 16 h 26"/>
              <a:gd name="T22" fmla="*/ 0 w 16"/>
              <a:gd name="T23" fmla="*/ 18 h 26"/>
              <a:gd name="T24" fmla="*/ 3 w 16"/>
              <a:gd name="T25" fmla="*/ 19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40" name="Freeform 160"/>
          <p:cNvSpPr>
            <a:spLocks/>
          </p:cNvSpPr>
          <p:nvPr/>
        </p:nvSpPr>
        <p:spPr bwMode="auto">
          <a:xfrm>
            <a:off x="8439150" y="4189413"/>
            <a:ext cx="22225" cy="39687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6 h 26"/>
              <a:gd name="T8" fmla="*/ 3 w 16"/>
              <a:gd name="T9" fmla="*/ 7 h 26"/>
              <a:gd name="T10" fmla="*/ 0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5 h 26"/>
              <a:gd name="T20" fmla="*/ 0 w 16"/>
              <a:gd name="T21" fmla="*/ 16 h 26"/>
              <a:gd name="T22" fmla="*/ 0 w 16"/>
              <a:gd name="T23" fmla="*/ 18 h 26"/>
              <a:gd name="T24" fmla="*/ 3 w 16"/>
              <a:gd name="T25" fmla="*/ 19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41" name="Freeform 161"/>
          <p:cNvSpPr>
            <a:spLocks/>
          </p:cNvSpPr>
          <p:nvPr/>
        </p:nvSpPr>
        <p:spPr bwMode="auto">
          <a:xfrm>
            <a:off x="8439150" y="4189413"/>
            <a:ext cx="22225" cy="39687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6 h 26"/>
              <a:gd name="T8" fmla="*/ 3 w 16"/>
              <a:gd name="T9" fmla="*/ 7 h 26"/>
              <a:gd name="T10" fmla="*/ 0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5 h 26"/>
              <a:gd name="T20" fmla="*/ 0 w 16"/>
              <a:gd name="T21" fmla="*/ 16 h 26"/>
              <a:gd name="T22" fmla="*/ 0 w 16"/>
              <a:gd name="T23" fmla="*/ 18 h 26"/>
              <a:gd name="T24" fmla="*/ 3 w 16"/>
              <a:gd name="T25" fmla="*/ 19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42" name="Freeform 162"/>
          <p:cNvSpPr>
            <a:spLocks/>
          </p:cNvSpPr>
          <p:nvPr/>
        </p:nvSpPr>
        <p:spPr bwMode="auto">
          <a:xfrm>
            <a:off x="8439150" y="4189413"/>
            <a:ext cx="22225" cy="39687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6 h 26"/>
              <a:gd name="T8" fmla="*/ 3 w 16"/>
              <a:gd name="T9" fmla="*/ 7 h 26"/>
              <a:gd name="T10" fmla="*/ 0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5 h 26"/>
              <a:gd name="T20" fmla="*/ 0 w 16"/>
              <a:gd name="T21" fmla="*/ 16 h 26"/>
              <a:gd name="T22" fmla="*/ 0 w 16"/>
              <a:gd name="T23" fmla="*/ 18 h 26"/>
              <a:gd name="T24" fmla="*/ 3 w 16"/>
              <a:gd name="T25" fmla="*/ 19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43" name="Freeform 163"/>
          <p:cNvSpPr>
            <a:spLocks/>
          </p:cNvSpPr>
          <p:nvPr/>
        </p:nvSpPr>
        <p:spPr bwMode="auto">
          <a:xfrm>
            <a:off x="8439150" y="4189413"/>
            <a:ext cx="22225" cy="39687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6 h 26"/>
              <a:gd name="T8" fmla="*/ 3 w 16"/>
              <a:gd name="T9" fmla="*/ 7 h 26"/>
              <a:gd name="T10" fmla="*/ 0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5 h 26"/>
              <a:gd name="T20" fmla="*/ 0 w 16"/>
              <a:gd name="T21" fmla="*/ 16 h 26"/>
              <a:gd name="T22" fmla="*/ 0 w 16"/>
              <a:gd name="T23" fmla="*/ 18 h 26"/>
              <a:gd name="T24" fmla="*/ 3 w 16"/>
              <a:gd name="T25" fmla="*/ 19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44" name="Freeform 164"/>
          <p:cNvSpPr>
            <a:spLocks/>
          </p:cNvSpPr>
          <p:nvPr/>
        </p:nvSpPr>
        <p:spPr bwMode="auto">
          <a:xfrm>
            <a:off x="8439150" y="4189413"/>
            <a:ext cx="22225" cy="39687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6 h 26"/>
              <a:gd name="T8" fmla="*/ 3 w 16"/>
              <a:gd name="T9" fmla="*/ 7 h 26"/>
              <a:gd name="T10" fmla="*/ 0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5 h 26"/>
              <a:gd name="T20" fmla="*/ 0 w 16"/>
              <a:gd name="T21" fmla="*/ 16 h 26"/>
              <a:gd name="T22" fmla="*/ 0 w 16"/>
              <a:gd name="T23" fmla="*/ 18 h 26"/>
              <a:gd name="T24" fmla="*/ 3 w 16"/>
              <a:gd name="T25" fmla="*/ 19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45" name="Freeform 165"/>
          <p:cNvSpPr>
            <a:spLocks/>
          </p:cNvSpPr>
          <p:nvPr/>
        </p:nvSpPr>
        <p:spPr bwMode="auto">
          <a:xfrm>
            <a:off x="8439150" y="4189413"/>
            <a:ext cx="22225" cy="39687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6 h 26"/>
              <a:gd name="T8" fmla="*/ 3 w 16"/>
              <a:gd name="T9" fmla="*/ 7 h 26"/>
              <a:gd name="T10" fmla="*/ 0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5 h 26"/>
              <a:gd name="T20" fmla="*/ 0 w 16"/>
              <a:gd name="T21" fmla="*/ 16 h 26"/>
              <a:gd name="T22" fmla="*/ 0 w 16"/>
              <a:gd name="T23" fmla="*/ 18 h 26"/>
              <a:gd name="T24" fmla="*/ 3 w 16"/>
              <a:gd name="T25" fmla="*/ 19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46" name="Freeform 166"/>
          <p:cNvSpPr>
            <a:spLocks/>
          </p:cNvSpPr>
          <p:nvPr/>
        </p:nvSpPr>
        <p:spPr bwMode="auto">
          <a:xfrm>
            <a:off x="8439150" y="4189413"/>
            <a:ext cx="22225" cy="39687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6 h 26"/>
              <a:gd name="T8" fmla="*/ 3 w 16"/>
              <a:gd name="T9" fmla="*/ 7 h 26"/>
              <a:gd name="T10" fmla="*/ 0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5 h 26"/>
              <a:gd name="T20" fmla="*/ 0 w 16"/>
              <a:gd name="T21" fmla="*/ 16 h 26"/>
              <a:gd name="T22" fmla="*/ 0 w 16"/>
              <a:gd name="T23" fmla="*/ 18 h 26"/>
              <a:gd name="T24" fmla="*/ 3 w 16"/>
              <a:gd name="T25" fmla="*/ 19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47" name="Freeform 167"/>
          <p:cNvSpPr>
            <a:spLocks/>
          </p:cNvSpPr>
          <p:nvPr/>
        </p:nvSpPr>
        <p:spPr bwMode="auto">
          <a:xfrm>
            <a:off x="8439150" y="4189413"/>
            <a:ext cx="22225" cy="39687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6 h 26"/>
              <a:gd name="T8" fmla="*/ 3 w 16"/>
              <a:gd name="T9" fmla="*/ 7 h 26"/>
              <a:gd name="T10" fmla="*/ 0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5 h 26"/>
              <a:gd name="T20" fmla="*/ 0 w 16"/>
              <a:gd name="T21" fmla="*/ 16 h 26"/>
              <a:gd name="T22" fmla="*/ 0 w 16"/>
              <a:gd name="T23" fmla="*/ 18 h 26"/>
              <a:gd name="T24" fmla="*/ 3 w 16"/>
              <a:gd name="T25" fmla="*/ 19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48" name="Freeform 168"/>
          <p:cNvSpPr>
            <a:spLocks/>
          </p:cNvSpPr>
          <p:nvPr/>
        </p:nvSpPr>
        <p:spPr bwMode="auto">
          <a:xfrm>
            <a:off x="8439150" y="4189413"/>
            <a:ext cx="22225" cy="39687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6 h 26"/>
              <a:gd name="T8" fmla="*/ 3 w 16"/>
              <a:gd name="T9" fmla="*/ 7 h 26"/>
              <a:gd name="T10" fmla="*/ 0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5 h 26"/>
              <a:gd name="T20" fmla="*/ 0 w 16"/>
              <a:gd name="T21" fmla="*/ 16 h 26"/>
              <a:gd name="T22" fmla="*/ 0 w 16"/>
              <a:gd name="T23" fmla="*/ 18 h 26"/>
              <a:gd name="T24" fmla="*/ 3 w 16"/>
              <a:gd name="T25" fmla="*/ 19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49" name="Freeform 169"/>
          <p:cNvSpPr>
            <a:spLocks/>
          </p:cNvSpPr>
          <p:nvPr/>
        </p:nvSpPr>
        <p:spPr bwMode="auto">
          <a:xfrm>
            <a:off x="8439150" y="4189413"/>
            <a:ext cx="22225" cy="39687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6 h 26"/>
              <a:gd name="T8" fmla="*/ 3 w 16"/>
              <a:gd name="T9" fmla="*/ 7 h 26"/>
              <a:gd name="T10" fmla="*/ 0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5 h 26"/>
              <a:gd name="T20" fmla="*/ 0 w 16"/>
              <a:gd name="T21" fmla="*/ 16 h 26"/>
              <a:gd name="T22" fmla="*/ 0 w 16"/>
              <a:gd name="T23" fmla="*/ 18 h 26"/>
              <a:gd name="T24" fmla="*/ 3 w 16"/>
              <a:gd name="T25" fmla="*/ 19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50" name="Freeform 170"/>
          <p:cNvSpPr>
            <a:spLocks/>
          </p:cNvSpPr>
          <p:nvPr/>
        </p:nvSpPr>
        <p:spPr bwMode="auto">
          <a:xfrm>
            <a:off x="8439150" y="4189413"/>
            <a:ext cx="22225" cy="39687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6 h 26"/>
              <a:gd name="T8" fmla="*/ 3 w 16"/>
              <a:gd name="T9" fmla="*/ 7 h 26"/>
              <a:gd name="T10" fmla="*/ 0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5 h 26"/>
              <a:gd name="T20" fmla="*/ 0 w 16"/>
              <a:gd name="T21" fmla="*/ 16 h 26"/>
              <a:gd name="T22" fmla="*/ 0 w 16"/>
              <a:gd name="T23" fmla="*/ 18 h 26"/>
              <a:gd name="T24" fmla="*/ 3 w 16"/>
              <a:gd name="T25" fmla="*/ 19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51" name="Freeform 171"/>
          <p:cNvSpPr>
            <a:spLocks/>
          </p:cNvSpPr>
          <p:nvPr/>
        </p:nvSpPr>
        <p:spPr bwMode="auto">
          <a:xfrm>
            <a:off x="8439150" y="4189413"/>
            <a:ext cx="22225" cy="39687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6 h 26"/>
              <a:gd name="T8" fmla="*/ 3 w 16"/>
              <a:gd name="T9" fmla="*/ 7 h 26"/>
              <a:gd name="T10" fmla="*/ 0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5 h 26"/>
              <a:gd name="T20" fmla="*/ 0 w 16"/>
              <a:gd name="T21" fmla="*/ 16 h 26"/>
              <a:gd name="T22" fmla="*/ 0 w 16"/>
              <a:gd name="T23" fmla="*/ 18 h 26"/>
              <a:gd name="T24" fmla="*/ 3 w 16"/>
              <a:gd name="T25" fmla="*/ 19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52" name="Freeform 172"/>
          <p:cNvSpPr>
            <a:spLocks/>
          </p:cNvSpPr>
          <p:nvPr/>
        </p:nvSpPr>
        <p:spPr bwMode="auto">
          <a:xfrm>
            <a:off x="8439150" y="4189413"/>
            <a:ext cx="22225" cy="39687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6 h 26"/>
              <a:gd name="T8" fmla="*/ 3 w 16"/>
              <a:gd name="T9" fmla="*/ 7 h 26"/>
              <a:gd name="T10" fmla="*/ 0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5 h 26"/>
              <a:gd name="T20" fmla="*/ 0 w 16"/>
              <a:gd name="T21" fmla="*/ 16 h 26"/>
              <a:gd name="T22" fmla="*/ 0 w 16"/>
              <a:gd name="T23" fmla="*/ 18 h 26"/>
              <a:gd name="T24" fmla="*/ 3 w 16"/>
              <a:gd name="T25" fmla="*/ 19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53" name="Freeform 173"/>
          <p:cNvSpPr>
            <a:spLocks/>
          </p:cNvSpPr>
          <p:nvPr/>
        </p:nvSpPr>
        <p:spPr bwMode="auto">
          <a:xfrm>
            <a:off x="8439150" y="4189413"/>
            <a:ext cx="22225" cy="39687"/>
          </a:xfrm>
          <a:custGeom>
            <a:avLst/>
            <a:gdLst>
              <a:gd name="T0" fmla="*/ 15 w 16"/>
              <a:gd name="T1" fmla="*/ 0 h 26"/>
              <a:gd name="T2" fmla="*/ 7 w 16"/>
              <a:gd name="T3" fmla="*/ 2 h 26"/>
              <a:gd name="T4" fmla="*/ 5 w 16"/>
              <a:gd name="T5" fmla="*/ 3 h 26"/>
              <a:gd name="T6" fmla="*/ 4 w 16"/>
              <a:gd name="T7" fmla="*/ 6 h 26"/>
              <a:gd name="T8" fmla="*/ 3 w 16"/>
              <a:gd name="T9" fmla="*/ 7 h 26"/>
              <a:gd name="T10" fmla="*/ 0 w 16"/>
              <a:gd name="T11" fmla="*/ 8 h 26"/>
              <a:gd name="T12" fmla="*/ 0 w 16"/>
              <a:gd name="T13" fmla="*/ 9 h 26"/>
              <a:gd name="T14" fmla="*/ 0 w 16"/>
              <a:gd name="T15" fmla="*/ 11 h 26"/>
              <a:gd name="T16" fmla="*/ 0 w 16"/>
              <a:gd name="T17" fmla="*/ 13 h 26"/>
              <a:gd name="T18" fmla="*/ 0 w 16"/>
              <a:gd name="T19" fmla="*/ 15 h 26"/>
              <a:gd name="T20" fmla="*/ 0 w 16"/>
              <a:gd name="T21" fmla="*/ 16 h 26"/>
              <a:gd name="T22" fmla="*/ 0 w 16"/>
              <a:gd name="T23" fmla="*/ 18 h 26"/>
              <a:gd name="T24" fmla="*/ 3 w 16"/>
              <a:gd name="T25" fmla="*/ 19 h 26"/>
              <a:gd name="T26" fmla="*/ 4 w 16"/>
              <a:gd name="T27" fmla="*/ 20 h 26"/>
              <a:gd name="T28" fmla="*/ 5 w 16"/>
              <a:gd name="T29" fmla="*/ 22 h 26"/>
              <a:gd name="T30" fmla="*/ 7 w 16"/>
              <a:gd name="T31" fmla="*/ 24 h 26"/>
              <a:gd name="T32" fmla="*/ 15 w 16"/>
              <a:gd name="T33" fmla="*/ 25 h 26"/>
              <a:gd name="T34" fmla="*/ 15 w 16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26">
                <a:moveTo>
                  <a:pt x="15" y="0"/>
                </a:moveTo>
                <a:lnTo>
                  <a:pt x="7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7" y="24"/>
                </a:lnTo>
                <a:lnTo>
                  <a:pt x="15" y="25"/>
                </a:lnTo>
                <a:lnTo>
                  <a:pt x="15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54" name="Freeform 174"/>
          <p:cNvSpPr>
            <a:spLocks/>
          </p:cNvSpPr>
          <p:nvPr/>
        </p:nvSpPr>
        <p:spPr bwMode="auto">
          <a:xfrm>
            <a:off x="8439150" y="4189413"/>
            <a:ext cx="50800" cy="39687"/>
          </a:xfrm>
          <a:custGeom>
            <a:avLst/>
            <a:gdLst>
              <a:gd name="T0" fmla="*/ 14 w 37"/>
              <a:gd name="T1" fmla="*/ 0 h 26"/>
              <a:gd name="T2" fmla="*/ 6 w 37"/>
              <a:gd name="T3" fmla="*/ 2 h 26"/>
              <a:gd name="T4" fmla="*/ 5 w 37"/>
              <a:gd name="T5" fmla="*/ 3 h 26"/>
              <a:gd name="T6" fmla="*/ 4 w 37"/>
              <a:gd name="T7" fmla="*/ 6 h 26"/>
              <a:gd name="T8" fmla="*/ 2 w 37"/>
              <a:gd name="T9" fmla="*/ 7 h 26"/>
              <a:gd name="T10" fmla="*/ 0 w 37"/>
              <a:gd name="T11" fmla="*/ 8 h 26"/>
              <a:gd name="T12" fmla="*/ 0 w 37"/>
              <a:gd name="T13" fmla="*/ 9 h 26"/>
              <a:gd name="T14" fmla="*/ 0 w 37"/>
              <a:gd name="T15" fmla="*/ 11 h 26"/>
              <a:gd name="T16" fmla="*/ 0 w 37"/>
              <a:gd name="T17" fmla="*/ 13 h 26"/>
              <a:gd name="T18" fmla="*/ 0 w 37"/>
              <a:gd name="T19" fmla="*/ 15 h 26"/>
              <a:gd name="T20" fmla="*/ 0 w 37"/>
              <a:gd name="T21" fmla="*/ 16 h 26"/>
              <a:gd name="T22" fmla="*/ 0 w 37"/>
              <a:gd name="T23" fmla="*/ 18 h 26"/>
              <a:gd name="T24" fmla="*/ 2 w 37"/>
              <a:gd name="T25" fmla="*/ 19 h 26"/>
              <a:gd name="T26" fmla="*/ 4 w 37"/>
              <a:gd name="T27" fmla="*/ 20 h 26"/>
              <a:gd name="T28" fmla="*/ 5 w 37"/>
              <a:gd name="T29" fmla="*/ 22 h 26"/>
              <a:gd name="T30" fmla="*/ 6 w 37"/>
              <a:gd name="T31" fmla="*/ 24 h 26"/>
              <a:gd name="T32" fmla="*/ 14 w 37"/>
              <a:gd name="T33" fmla="*/ 25 h 26"/>
              <a:gd name="T34" fmla="*/ 36 w 37"/>
              <a:gd name="T35" fmla="*/ 25 h 26"/>
              <a:gd name="T36" fmla="*/ 36 w 37"/>
              <a:gd name="T37" fmla="*/ 0 h 26"/>
              <a:gd name="T38" fmla="*/ 14 w 37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" h="26">
                <a:moveTo>
                  <a:pt x="14" y="0"/>
                </a:moveTo>
                <a:lnTo>
                  <a:pt x="6" y="2"/>
                </a:lnTo>
                <a:lnTo>
                  <a:pt x="5" y="3"/>
                </a:lnTo>
                <a:lnTo>
                  <a:pt x="4" y="6"/>
                </a:lnTo>
                <a:lnTo>
                  <a:pt x="2" y="7"/>
                </a:lnTo>
                <a:lnTo>
                  <a:pt x="0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0" y="18"/>
                </a:lnTo>
                <a:lnTo>
                  <a:pt x="2" y="19"/>
                </a:lnTo>
                <a:lnTo>
                  <a:pt x="4" y="20"/>
                </a:lnTo>
                <a:lnTo>
                  <a:pt x="5" y="22"/>
                </a:lnTo>
                <a:lnTo>
                  <a:pt x="6" y="24"/>
                </a:lnTo>
                <a:lnTo>
                  <a:pt x="14" y="25"/>
                </a:lnTo>
                <a:lnTo>
                  <a:pt x="36" y="25"/>
                </a:lnTo>
                <a:lnTo>
                  <a:pt x="36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55" name="Freeform 175"/>
          <p:cNvSpPr>
            <a:spLocks/>
          </p:cNvSpPr>
          <p:nvPr/>
        </p:nvSpPr>
        <p:spPr bwMode="auto">
          <a:xfrm>
            <a:off x="8470900" y="4189413"/>
            <a:ext cx="19050" cy="39687"/>
          </a:xfrm>
          <a:custGeom>
            <a:avLst/>
            <a:gdLst>
              <a:gd name="T0" fmla="*/ 13 w 14"/>
              <a:gd name="T1" fmla="*/ 0 h 26"/>
              <a:gd name="T2" fmla="*/ 6 w 14"/>
              <a:gd name="T3" fmla="*/ 2 h 26"/>
              <a:gd name="T4" fmla="*/ 5 w 14"/>
              <a:gd name="T5" fmla="*/ 3 h 26"/>
              <a:gd name="T6" fmla="*/ 4 w 14"/>
              <a:gd name="T7" fmla="*/ 6 h 26"/>
              <a:gd name="T8" fmla="*/ 2 w 14"/>
              <a:gd name="T9" fmla="*/ 7 h 26"/>
              <a:gd name="T10" fmla="*/ 1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1 w 14"/>
              <a:gd name="T23" fmla="*/ 18 h 26"/>
              <a:gd name="T24" fmla="*/ 2 w 14"/>
              <a:gd name="T25" fmla="*/ 19 h 26"/>
              <a:gd name="T26" fmla="*/ 4 w 14"/>
              <a:gd name="T27" fmla="*/ 20 h 26"/>
              <a:gd name="T28" fmla="*/ 5 w 14"/>
              <a:gd name="T29" fmla="*/ 22 h 26"/>
              <a:gd name="T30" fmla="*/ 6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6" y="2"/>
                </a:lnTo>
                <a:lnTo>
                  <a:pt x="5" y="3"/>
                </a:lnTo>
                <a:lnTo>
                  <a:pt x="4" y="6"/>
                </a:lnTo>
                <a:lnTo>
                  <a:pt x="2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2" y="19"/>
                </a:lnTo>
                <a:lnTo>
                  <a:pt x="4" y="20"/>
                </a:lnTo>
                <a:lnTo>
                  <a:pt x="5" y="22"/>
                </a:lnTo>
                <a:lnTo>
                  <a:pt x="6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56" name="Freeform 176"/>
          <p:cNvSpPr>
            <a:spLocks/>
          </p:cNvSpPr>
          <p:nvPr/>
        </p:nvSpPr>
        <p:spPr bwMode="auto">
          <a:xfrm>
            <a:off x="8470900" y="4189413"/>
            <a:ext cx="19050" cy="39687"/>
          </a:xfrm>
          <a:custGeom>
            <a:avLst/>
            <a:gdLst>
              <a:gd name="T0" fmla="*/ 13 w 14"/>
              <a:gd name="T1" fmla="*/ 0 h 26"/>
              <a:gd name="T2" fmla="*/ 6 w 14"/>
              <a:gd name="T3" fmla="*/ 2 h 26"/>
              <a:gd name="T4" fmla="*/ 5 w 14"/>
              <a:gd name="T5" fmla="*/ 3 h 26"/>
              <a:gd name="T6" fmla="*/ 4 w 14"/>
              <a:gd name="T7" fmla="*/ 6 h 26"/>
              <a:gd name="T8" fmla="*/ 2 w 14"/>
              <a:gd name="T9" fmla="*/ 7 h 26"/>
              <a:gd name="T10" fmla="*/ 1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1 w 14"/>
              <a:gd name="T23" fmla="*/ 18 h 26"/>
              <a:gd name="T24" fmla="*/ 2 w 14"/>
              <a:gd name="T25" fmla="*/ 19 h 26"/>
              <a:gd name="T26" fmla="*/ 4 w 14"/>
              <a:gd name="T27" fmla="*/ 20 h 26"/>
              <a:gd name="T28" fmla="*/ 5 w 14"/>
              <a:gd name="T29" fmla="*/ 22 h 26"/>
              <a:gd name="T30" fmla="*/ 6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6" y="2"/>
                </a:lnTo>
                <a:lnTo>
                  <a:pt x="5" y="3"/>
                </a:lnTo>
                <a:lnTo>
                  <a:pt x="4" y="6"/>
                </a:lnTo>
                <a:lnTo>
                  <a:pt x="2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2" y="19"/>
                </a:lnTo>
                <a:lnTo>
                  <a:pt x="4" y="20"/>
                </a:lnTo>
                <a:lnTo>
                  <a:pt x="5" y="22"/>
                </a:lnTo>
                <a:lnTo>
                  <a:pt x="6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57" name="Freeform 177"/>
          <p:cNvSpPr>
            <a:spLocks/>
          </p:cNvSpPr>
          <p:nvPr/>
        </p:nvSpPr>
        <p:spPr bwMode="auto">
          <a:xfrm>
            <a:off x="8470900" y="4189413"/>
            <a:ext cx="19050" cy="39687"/>
          </a:xfrm>
          <a:custGeom>
            <a:avLst/>
            <a:gdLst>
              <a:gd name="T0" fmla="*/ 13 w 14"/>
              <a:gd name="T1" fmla="*/ 0 h 26"/>
              <a:gd name="T2" fmla="*/ 6 w 14"/>
              <a:gd name="T3" fmla="*/ 2 h 26"/>
              <a:gd name="T4" fmla="*/ 5 w 14"/>
              <a:gd name="T5" fmla="*/ 3 h 26"/>
              <a:gd name="T6" fmla="*/ 4 w 14"/>
              <a:gd name="T7" fmla="*/ 6 h 26"/>
              <a:gd name="T8" fmla="*/ 2 w 14"/>
              <a:gd name="T9" fmla="*/ 7 h 26"/>
              <a:gd name="T10" fmla="*/ 1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1 w 14"/>
              <a:gd name="T23" fmla="*/ 18 h 26"/>
              <a:gd name="T24" fmla="*/ 2 w 14"/>
              <a:gd name="T25" fmla="*/ 19 h 26"/>
              <a:gd name="T26" fmla="*/ 4 w 14"/>
              <a:gd name="T27" fmla="*/ 20 h 26"/>
              <a:gd name="T28" fmla="*/ 5 w 14"/>
              <a:gd name="T29" fmla="*/ 22 h 26"/>
              <a:gd name="T30" fmla="*/ 6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6" y="2"/>
                </a:lnTo>
                <a:lnTo>
                  <a:pt x="5" y="3"/>
                </a:lnTo>
                <a:lnTo>
                  <a:pt x="4" y="6"/>
                </a:lnTo>
                <a:lnTo>
                  <a:pt x="2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2" y="19"/>
                </a:lnTo>
                <a:lnTo>
                  <a:pt x="4" y="20"/>
                </a:lnTo>
                <a:lnTo>
                  <a:pt x="5" y="22"/>
                </a:lnTo>
                <a:lnTo>
                  <a:pt x="6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58" name="Freeform 178"/>
          <p:cNvSpPr>
            <a:spLocks/>
          </p:cNvSpPr>
          <p:nvPr/>
        </p:nvSpPr>
        <p:spPr bwMode="auto">
          <a:xfrm>
            <a:off x="8470900" y="4189413"/>
            <a:ext cx="82550" cy="39687"/>
          </a:xfrm>
          <a:custGeom>
            <a:avLst/>
            <a:gdLst>
              <a:gd name="T0" fmla="*/ 14 w 60"/>
              <a:gd name="T1" fmla="*/ 0 h 26"/>
              <a:gd name="T2" fmla="*/ 6 w 60"/>
              <a:gd name="T3" fmla="*/ 2 h 26"/>
              <a:gd name="T4" fmla="*/ 5 w 60"/>
              <a:gd name="T5" fmla="*/ 3 h 26"/>
              <a:gd name="T6" fmla="*/ 4 w 60"/>
              <a:gd name="T7" fmla="*/ 6 h 26"/>
              <a:gd name="T8" fmla="*/ 3 w 60"/>
              <a:gd name="T9" fmla="*/ 7 h 26"/>
              <a:gd name="T10" fmla="*/ 1 w 60"/>
              <a:gd name="T11" fmla="*/ 8 h 26"/>
              <a:gd name="T12" fmla="*/ 0 w 60"/>
              <a:gd name="T13" fmla="*/ 9 h 26"/>
              <a:gd name="T14" fmla="*/ 0 w 60"/>
              <a:gd name="T15" fmla="*/ 11 h 26"/>
              <a:gd name="T16" fmla="*/ 0 w 60"/>
              <a:gd name="T17" fmla="*/ 13 h 26"/>
              <a:gd name="T18" fmla="*/ 0 w 60"/>
              <a:gd name="T19" fmla="*/ 15 h 26"/>
              <a:gd name="T20" fmla="*/ 0 w 60"/>
              <a:gd name="T21" fmla="*/ 16 h 26"/>
              <a:gd name="T22" fmla="*/ 1 w 60"/>
              <a:gd name="T23" fmla="*/ 18 h 26"/>
              <a:gd name="T24" fmla="*/ 3 w 60"/>
              <a:gd name="T25" fmla="*/ 19 h 26"/>
              <a:gd name="T26" fmla="*/ 4 w 60"/>
              <a:gd name="T27" fmla="*/ 20 h 26"/>
              <a:gd name="T28" fmla="*/ 5 w 60"/>
              <a:gd name="T29" fmla="*/ 22 h 26"/>
              <a:gd name="T30" fmla="*/ 6 w 60"/>
              <a:gd name="T31" fmla="*/ 24 h 26"/>
              <a:gd name="T32" fmla="*/ 14 w 60"/>
              <a:gd name="T33" fmla="*/ 25 h 26"/>
              <a:gd name="T34" fmla="*/ 59 w 60"/>
              <a:gd name="T35" fmla="*/ 25 h 26"/>
              <a:gd name="T36" fmla="*/ 59 w 60"/>
              <a:gd name="T37" fmla="*/ 0 h 26"/>
              <a:gd name="T38" fmla="*/ 14 w 60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0" h="26">
                <a:moveTo>
                  <a:pt x="14" y="0"/>
                </a:moveTo>
                <a:lnTo>
                  <a:pt x="6" y="2"/>
                </a:lnTo>
                <a:lnTo>
                  <a:pt x="5" y="3"/>
                </a:lnTo>
                <a:lnTo>
                  <a:pt x="4" y="6"/>
                </a:lnTo>
                <a:lnTo>
                  <a:pt x="3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4" y="20"/>
                </a:lnTo>
                <a:lnTo>
                  <a:pt x="5" y="22"/>
                </a:lnTo>
                <a:lnTo>
                  <a:pt x="6" y="24"/>
                </a:lnTo>
                <a:lnTo>
                  <a:pt x="14" y="25"/>
                </a:lnTo>
                <a:lnTo>
                  <a:pt x="59" y="25"/>
                </a:lnTo>
                <a:lnTo>
                  <a:pt x="59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59" name="Freeform 179"/>
          <p:cNvSpPr>
            <a:spLocks/>
          </p:cNvSpPr>
          <p:nvPr/>
        </p:nvSpPr>
        <p:spPr bwMode="auto">
          <a:xfrm>
            <a:off x="8532813" y="4189413"/>
            <a:ext cx="20637" cy="39687"/>
          </a:xfrm>
          <a:custGeom>
            <a:avLst/>
            <a:gdLst>
              <a:gd name="T0" fmla="*/ 13 w 14"/>
              <a:gd name="T1" fmla="*/ 0 h 26"/>
              <a:gd name="T2" fmla="*/ 7 w 14"/>
              <a:gd name="T3" fmla="*/ 2 h 26"/>
              <a:gd name="T4" fmla="*/ 5 w 14"/>
              <a:gd name="T5" fmla="*/ 3 h 26"/>
              <a:gd name="T6" fmla="*/ 2 w 14"/>
              <a:gd name="T7" fmla="*/ 6 h 26"/>
              <a:gd name="T8" fmla="*/ 2 w 14"/>
              <a:gd name="T9" fmla="*/ 7 h 26"/>
              <a:gd name="T10" fmla="*/ 1 w 14"/>
              <a:gd name="T11" fmla="*/ 8 h 26"/>
              <a:gd name="T12" fmla="*/ 0 w 14"/>
              <a:gd name="T13" fmla="*/ 9 h 26"/>
              <a:gd name="T14" fmla="*/ 0 w 14"/>
              <a:gd name="T15" fmla="*/ 11 h 26"/>
              <a:gd name="T16" fmla="*/ 0 w 14"/>
              <a:gd name="T17" fmla="*/ 13 h 26"/>
              <a:gd name="T18" fmla="*/ 0 w 14"/>
              <a:gd name="T19" fmla="*/ 15 h 26"/>
              <a:gd name="T20" fmla="*/ 0 w 14"/>
              <a:gd name="T21" fmla="*/ 16 h 26"/>
              <a:gd name="T22" fmla="*/ 1 w 14"/>
              <a:gd name="T23" fmla="*/ 18 h 26"/>
              <a:gd name="T24" fmla="*/ 2 w 14"/>
              <a:gd name="T25" fmla="*/ 19 h 26"/>
              <a:gd name="T26" fmla="*/ 2 w 14"/>
              <a:gd name="T27" fmla="*/ 20 h 26"/>
              <a:gd name="T28" fmla="*/ 5 w 14"/>
              <a:gd name="T29" fmla="*/ 22 h 26"/>
              <a:gd name="T30" fmla="*/ 7 w 14"/>
              <a:gd name="T31" fmla="*/ 24 h 26"/>
              <a:gd name="T32" fmla="*/ 13 w 14"/>
              <a:gd name="T33" fmla="*/ 25 h 26"/>
              <a:gd name="T34" fmla="*/ 13 w 14"/>
              <a:gd name="T3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6">
                <a:moveTo>
                  <a:pt x="13" y="0"/>
                </a:moveTo>
                <a:lnTo>
                  <a:pt x="7" y="2"/>
                </a:lnTo>
                <a:lnTo>
                  <a:pt x="5" y="3"/>
                </a:lnTo>
                <a:lnTo>
                  <a:pt x="2" y="6"/>
                </a:lnTo>
                <a:lnTo>
                  <a:pt x="2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2" y="19"/>
                </a:lnTo>
                <a:lnTo>
                  <a:pt x="2" y="20"/>
                </a:lnTo>
                <a:lnTo>
                  <a:pt x="5" y="22"/>
                </a:lnTo>
                <a:lnTo>
                  <a:pt x="7" y="24"/>
                </a:lnTo>
                <a:lnTo>
                  <a:pt x="13" y="25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60" name="Freeform 180"/>
          <p:cNvSpPr>
            <a:spLocks/>
          </p:cNvSpPr>
          <p:nvPr/>
        </p:nvSpPr>
        <p:spPr bwMode="auto">
          <a:xfrm>
            <a:off x="8532813" y="4189413"/>
            <a:ext cx="52387" cy="39687"/>
          </a:xfrm>
          <a:custGeom>
            <a:avLst/>
            <a:gdLst>
              <a:gd name="T0" fmla="*/ 14 w 38"/>
              <a:gd name="T1" fmla="*/ 0 h 26"/>
              <a:gd name="T2" fmla="*/ 8 w 38"/>
              <a:gd name="T3" fmla="*/ 2 h 26"/>
              <a:gd name="T4" fmla="*/ 5 w 38"/>
              <a:gd name="T5" fmla="*/ 3 h 26"/>
              <a:gd name="T6" fmla="*/ 3 w 38"/>
              <a:gd name="T7" fmla="*/ 6 h 26"/>
              <a:gd name="T8" fmla="*/ 3 w 38"/>
              <a:gd name="T9" fmla="*/ 7 h 26"/>
              <a:gd name="T10" fmla="*/ 1 w 38"/>
              <a:gd name="T11" fmla="*/ 8 h 26"/>
              <a:gd name="T12" fmla="*/ 0 w 38"/>
              <a:gd name="T13" fmla="*/ 9 h 26"/>
              <a:gd name="T14" fmla="*/ 0 w 38"/>
              <a:gd name="T15" fmla="*/ 11 h 26"/>
              <a:gd name="T16" fmla="*/ 0 w 38"/>
              <a:gd name="T17" fmla="*/ 13 h 26"/>
              <a:gd name="T18" fmla="*/ 0 w 38"/>
              <a:gd name="T19" fmla="*/ 15 h 26"/>
              <a:gd name="T20" fmla="*/ 0 w 38"/>
              <a:gd name="T21" fmla="*/ 16 h 26"/>
              <a:gd name="T22" fmla="*/ 1 w 38"/>
              <a:gd name="T23" fmla="*/ 18 h 26"/>
              <a:gd name="T24" fmla="*/ 3 w 38"/>
              <a:gd name="T25" fmla="*/ 19 h 26"/>
              <a:gd name="T26" fmla="*/ 3 w 38"/>
              <a:gd name="T27" fmla="*/ 20 h 26"/>
              <a:gd name="T28" fmla="*/ 5 w 38"/>
              <a:gd name="T29" fmla="*/ 22 h 26"/>
              <a:gd name="T30" fmla="*/ 8 w 38"/>
              <a:gd name="T31" fmla="*/ 24 h 26"/>
              <a:gd name="T32" fmla="*/ 14 w 38"/>
              <a:gd name="T33" fmla="*/ 25 h 26"/>
              <a:gd name="T34" fmla="*/ 37 w 38"/>
              <a:gd name="T35" fmla="*/ 25 h 26"/>
              <a:gd name="T36" fmla="*/ 37 w 38"/>
              <a:gd name="T37" fmla="*/ 0 h 26"/>
              <a:gd name="T38" fmla="*/ 14 w 38"/>
              <a:gd name="T3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6">
                <a:moveTo>
                  <a:pt x="14" y="0"/>
                </a:moveTo>
                <a:lnTo>
                  <a:pt x="8" y="2"/>
                </a:lnTo>
                <a:lnTo>
                  <a:pt x="5" y="3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0" y="15"/>
                </a:lnTo>
                <a:lnTo>
                  <a:pt x="0" y="16"/>
                </a:lnTo>
                <a:lnTo>
                  <a:pt x="1" y="18"/>
                </a:lnTo>
                <a:lnTo>
                  <a:pt x="3" y="19"/>
                </a:lnTo>
                <a:lnTo>
                  <a:pt x="3" y="20"/>
                </a:lnTo>
                <a:lnTo>
                  <a:pt x="5" y="22"/>
                </a:lnTo>
                <a:lnTo>
                  <a:pt x="8" y="24"/>
                </a:lnTo>
                <a:lnTo>
                  <a:pt x="14" y="25"/>
                </a:lnTo>
                <a:lnTo>
                  <a:pt x="37" y="25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61" name="Freeform 181"/>
          <p:cNvSpPr>
            <a:spLocks/>
          </p:cNvSpPr>
          <p:nvPr/>
        </p:nvSpPr>
        <p:spPr bwMode="auto">
          <a:xfrm>
            <a:off x="8566150" y="4189413"/>
            <a:ext cx="39688" cy="76200"/>
          </a:xfrm>
          <a:custGeom>
            <a:avLst/>
            <a:gdLst>
              <a:gd name="T0" fmla="*/ 29 w 30"/>
              <a:gd name="T1" fmla="*/ 12 h 50"/>
              <a:gd name="T2" fmla="*/ 26 w 30"/>
              <a:gd name="T3" fmla="*/ 7 h 50"/>
              <a:gd name="T4" fmla="*/ 25 w 30"/>
              <a:gd name="T5" fmla="*/ 4 h 50"/>
              <a:gd name="T6" fmla="*/ 23 w 30"/>
              <a:gd name="T7" fmla="*/ 3 h 50"/>
              <a:gd name="T8" fmla="*/ 21 w 30"/>
              <a:gd name="T9" fmla="*/ 2 h 50"/>
              <a:gd name="T10" fmla="*/ 19 w 30"/>
              <a:gd name="T11" fmla="*/ 1 h 50"/>
              <a:gd name="T12" fmla="*/ 18 w 30"/>
              <a:gd name="T13" fmla="*/ 0 h 50"/>
              <a:gd name="T14" fmla="*/ 16 w 30"/>
              <a:gd name="T15" fmla="*/ 0 h 50"/>
              <a:gd name="T16" fmla="*/ 14 w 30"/>
              <a:gd name="T17" fmla="*/ 0 h 50"/>
              <a:gd name="T18" fmla="*/ 13 w 30"/>
              <a:gd name="T19" fmla="*/ 0 h 50"/>
              <a:gd name="T20" fmla="*/ 11 w 30"/>
              <a:gd name="T21" fmla="*/ 0 h 50"/>
              <a:gd name="T22" fmla="*/ 10 w 30"/>
              <a:gd name="T23" fmla="*/ 1 h 50"/>
              <a:gd name="T24" fmla="*/ 8 w 30"/>
              <a:gd name="T25" fmla="*/ 2 h 50"/>
              <a:gd name="T26" fmla="*/ 6 w 30"/>
              <a:gd name="T27" fmla="*/ 3 h 50"/>
              <a:gd name="T28" fmla="*/ 4 w 30"/>
              <a:gd name="T29" fmla="*/ 4 h 50"/>
              <a:gd name="T30" fmla="*/ 3 w 30"/>
              <a:gd name="T31" fmla="*/ 7 h 50"/>
              <a:gd name="T32" fmla="*/ 0 w 30"/>
              <a:gd name="T33" fmla="*/ 12 h 50"/>
              <a:gd name="T34" fmla="*/ 0 w 30"/>
              <a:gd name="T35" fmla="*/ 49 h 50"/>
              <a:gd name="T36" fmla="*/ 29 w 30"/>
              <a:gd name="T37" fmla="*/ 49 h 50"/>
              <a:gd name="T38" fmla="*/ 29 w 30"/>
              <a:gd name="T39" fmla="*/ 1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" h="50">
                <a:moveTo>
                  <a:pt x="29" y="12"/>
                </a:moveTo>
                <a:lnTo>
                  <a:pt x="26" y="7"/>
                </a:lnTo>
                <a:lnTo>
                  <a:pt x="25" y="4"/>
                </a:lnTo>
                <a:lnTo>
                  <a:pt x="23" y="3"/>
                </a:lnTo>
                <a:lnTo>
                  <a:pt x="21" y="2"/>
                </a:lnTo>
                <a:lnTo>
                  <a:pt x="19" y="1"/>
                </a:lnTo>
                <a:lnTo>
                  <a:pt x="18" y="0"/>
                </a:lnTo>
                <a:lnTo>
                  <a:pt x="16" y="0"/>
                </a:lnTo>
                <a:lnTo>
                  <a:pt x="14" y="0"/>
                </a:lnTo>
                <a:lnTo>
                  <a:pt x="13" y="0"/>
                </a:lnTo>
                <a:lnTo>
                  <a:pt x="11" y="0"/>
                </a:lnTo>
                <a:lnTo>
                  <a:pt x="10" y="1"/>
                </a:lnTo>
                <a:lnTo>
                  <a:pt x="8" y="2"/>
                </a:lnTo>
                <a:lnTo>
                  <a:pt x="6" y="3"/>
                </a:lnTo>
                <a:lnTo>
                  <a:pt x="4" y="4"/>
                </a:lnTo>
                <a:lnTo>
                  <a:pt x="3" y="7"/>
                </a:lnTo>
                <a:lnTo>
                  <a:pt x="0" y="12"/>
                </a:lnTo>
                <a:lnTo>
                  <a:pt x="0" y="49"/>
                </a:lnTo>
                <a:lnTo>
                  <a:pt x="29" y="49"/>
                </a:lnTo>
                <a:lnTo>
                  <a:pt x="29" y="12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62" name="Freeform 182"/>
          <p:cNvSpPr>
            <a:spLocks/>
          </p:cNvSpPr>
          <p:nvPr/>
        </p:nvSpPr>
        <p:spPr bwMode="auto">
          <a:xfrm>
            <a:off x="8566150" y="4248150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5 w 15"/>
              <a:gd name="T5" fmla="*/ 2 h 25"/>
              <a:gd name="T6" fmla="*/ 3 w 15"/>
              <a:gd name="T7" fmla="*/ 5 h 25"/>
              <a:gd name="T8" fmla="*/ 3 w 15"/>
              <a:gd name="T9" fmla="*/ 6 h 25"/>
              <a:gd name="T10" fmla="*/ 1 w 15"/>
              <a:gd name="T11" fmla="*/ 7 h 25"/>
              <a:gd name="T12" fmla="*/ 0 w 15"/>
              <a:gd name="T13" fmla="*/ 8 h 25"/>
              <a:gd name="T14" fmla="*/ 0 w 15"/>
              <a:gd name="T15" fmla="*/ 10 h 25"/>
              <a:gd name="T16" fmla="*/ 0 w 15"/>
              <a:gd name="T17" fmla="*/ 11 h 25"/>
              <a:gd name="T18" fmla="*/ 0 w 15"/>
              <a:gd name="T19" fmla="*/ 14 h 25"/>
              <a:gd name="T20" fmla="*/ 0 w 15"/>
              <a:gd name="T21" fmla="*/ 15 h 25"/>
              <a:gd name="T22" fmla="*/ 1 w 15"/>
              <a:gd name="T23" fmla="*/ 17 h 25"/>
              <a:gd name="T24" fmla="*/ 3 w 15"/>
              <a:gd name="T25" fmla="*/ 18 h 25"/>
              <a:gd name="T26" fmla="*/ 3 w 15"/>
              <a:gd name="T27" fmla="*/ 19 h 25"/>
              <a:gd name="T28" fmla="*/ 5 w 15"/>
              <a:gd name="T29" fmla="*/ 21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5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8"/>
                </a:lnTo>
                <a:lnTo>
                  <a:pt x="3" y="19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63" name="Freeform 183"/>
          <p:cNvSpPr>
            <a:spLocks/>
          </p:cNvSpPr>
          <p:nvPr/>
        </p:nvSpPr>
        <p:spPr bwMode="auto">
          <a:xfrm>
            <a:off x="8566150" y="4248150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5 w 15"/>
              <a:gd name="T5" fmla="*/ 2 h 25"/>
              <a:gd name="T6" fmla="*/ 3 w 15"/>
              <a:gd name="T7" fmla="*/ 5 h 25"/>
              <a:gd name="T8" fmla="*/ 3 w 15"/>
              <a:gd name="T9" fmla="*/ 6 h 25"/>
              <a:gd name="T10" fmla="*/ 1 w 15"/>
              <a:gd name="T11" fmla="*/ 7 h 25"/>
              <a:gd name="T12" fmla="*/ 0 w 15"/>
              <a:gd name="T13" fmla="*/ 8 h 25"/>
              <a:gd name="T14" fmla="*/ 0 w 15"/>
              <a:gd name="T15" fmla="*/ 10 h 25"/>
              <a:gd name="T16" fmla="*/ 0 w 15"/>
              <a:gd name="T17" fmla="*/ 11 h 25"/>
              <a:gd name="T18" fmla="*/ 0 w 15"/>
              <a:gd name="T19" fmla="*/ 14 h 25"/>
              <a:gd name="T20" fmla="*/ 0 w 15"/>
              <a:gd name="T21" fmla="*/ 15 h 25"/>
              <a:gd name="T22" fmla="*/ 1 w 15"/>
              <a:gd name="T23" fmla="*/ 17 h 25"/>
              <a:gd name="T24" fmla="*/ 3 w 15"/>
              <a:gd name="T25" fmla="*/ 18 h 25"/>
              <a:gd name="T26" fmla="*/ 3 w 15"/>
              <a:gd name="T27" fmla="*/ 19 h 25"/>
              <a:gd name="T28" fmla="*/ 5 w 15"/>
              <a:gd name="T29" fmla="*/ 21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5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8"/>
                </a:lnTo>
                <a:lnTo>
                  <a:pt x="3" y="19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64" name="Freeform 184"/>
          <p:cNvSpPr>
            <a:spLocks/>
          </p:cNvSpPr>
          <p:nvPr/>
        </p:nvSpPr>
        <p:spPr bwMode="auto">
          <a:xfrm>
            <a:off x="8566150" y="4248150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5 w 15"/>
              <a:gd name="T5" fmla="*/ 2 h 25"/>
              <a:gd name="T6" fmla="*/ 3 w 15"/>
              <a:gd name="T7" fmla="*/ 5 h 25"/>
              <a:gd name="T8" fmla="*/ 3 w 15"/>
              <a:gd name="T9" fmla="*/ 6 h 25"/>
              <a:gd name="T10" fmla="*/ 1 w 15"/>
              <a:gd name="T11" fmla="*/ 7 h 25"/>
              <a:gd name="T12" fmla="*/ 0 w 15"/>
              <a:gd name="T13" fmla="*/ 8 h 25"/>
              <a:gd name="T14" fmla="*/ 0 w 15"/>
              <a:gd name="T15" fmla="*/ 10 h 25"/>
              <a:gd name="T16" fmla="*/ 0 w 15"/>
              <a:gd name="T17" fmla="*/ 11 h 25"/>
              <a:gd name="T18" fmla="*/ 0 w 15"/>
              <a:gd name="T19" fmla="*/ 14 h 25"/>
              <a:gd name="T20" fmla="*/ 0 w 15"/>
              <a:gd name="T21" fmla="*/ 15 h 25"/>
              <a:gd name="T22" fmla="*/ 1 w 15"/>
              <a:gd name="T23" fmla="*/ 17 h 25"/>
              <a:gd name="T24" fmla="*/ 3 w 15"/>
              <a:gd name="T25" fmla="*/ 18 h 25"/>
              <a:gd name="T26" fmla="*/ 3 w 15"/>
              <a:gd name="T27" fmla="*/ 19 h 25"/>
              <a:gd name="T28" fmla="*/ 5 w 15"/>
              <a:gd name="T29" fmla="*/ 21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5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8"/>
                </a:lnTo>
                <a:lnTo>
                  <a:pt x="3" y="19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65" name="Freeform 185"/>
          <p:cNvSpPr>
            <a:spLocks/>
          </p:cNvSpPr>
          <p:nvPr/>
        </p:nvSpPr>
        <p:spPr bwMode="auto">
          <a:xfrm>
            <a:off x="8566150" y="4248150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5 w 15"/>
              <a:gd name="T5" fmla="*/ 2 h 25"/>
              <a:gd name="T6" fmla="*/ 3 w 15"/>
              <a:gd name="T7" fmla="*/ 5 h 25"/>
              <a:gd name="T8" fmla="*/ 3 w 15"/>
              <a:gd name="T9" fmla="*/ 6 h 25"/>
              <a:gd name="T10" fmla="*/ 1 w 15"/>
              <a:gd name="T11" fmla="*/ 7 h 25"/>
              <a:gd name="T12" fmla="*/ 0 w 15"/>
              <a:gd name="T13" fmla="*/ 8 h 25"/>
              <a:gd name="T14" fmla="*/ 0 w 15"/>
              <a:gd name="T15" fmla="*/ 10 h 25"/>
              <a:gd name="T16" fmla="*/ 0 w 15"/>
              <a:gd name="T17" fmla="*/ 11 h 25"/>
              <a:gd name="T18" fmla="*/ 0 w 15"/>
              <a:gd name="T19" fmla="*/ 14 h 25"/>
              <a:gd name="T20" fmla="*/ 0 w 15"/>
              <a:gd name="T21" fmla="*/ 15 h 25"/>
              <a:gd name="T22" fmla="*/ 1 w 15"/>
              <a:gd name="T23" fmla="*/ 17 h 25"/>
              <a:gd name="T24" fmla="*/ 3 w 15"/>
              <a:gd name="T25" fmla="*/ 18 h 25"/>
              <a:gd name="T26" fmla="*/ 3 w 15"/>
              <a:gd name="T27" fmla="*/ 19 h 25"/>
              <a:gd name="T28" fmla="*/ 5 w 15"/>
              <a:gd name="T29" fmla="*/ 21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5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8"/>
                </a:lnTo>
                <a:lnTo>
                  <a:pt x="3" y="19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66" name="Freeform 186"/>
          <p:cNvSpPr>
            <a:spLocks/>
          </p:cNvSpPr>
          <p:nvPr/>
        </p:nvSpPr>
        <p:spPr bwMode="auto">
          <a:xfrm>
            <a:off x="8566150" y="4248150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5 w 15"/>
              <a:gd name="T5" fmla="*/ 2 h 25"/>
              <a:gd name="T6" fmla="*/ 3 w 15"/>
              <a:gd name="T7" fmla="*/ 5 h 25"/>
              <a:gd name="T8" fmla="*/ 3 w 15"/>
              <a:gd name="T9" fmla="*/ 6 h 25"/>
              <a:gd name="T10" fmla="*/ 1 w 15"/>
              <a:gd name="T11" fmla="*/ 7 h 25"/>
              <a:gd name="T12" fmla="*/ 0 w 15"/>
              <a:gd name="T13" fmla="*/ 8 h 25"/>
              <a:gd name="T14" fmla="*/ 0 w 15"/>
              <a:gd name="T15" fmla="*/ 10 h 25"/>
              <a:gd name="T16" fmla="*/ 0 w 15"/>
              <a:gd name="T17" fmla="*/ 11 h 25"/>
              <a:gd name="T18" fmla="*/ 0 w 15"/>
              <a:gd name="T19" fmla="*/ 14 h 25"/>
              <a:gd name="T20" fmla="*/ 0 w 15"/>
              <a:gd name="T21" fmla="*/ 15 h 25"/>
              <a:gd name="T22" fmla="*/ 1 w 15"/>
              <a:gd name="T23" fmla="*/ 17 h 25"/>
              <a:gd name="T24" fmla="*/ 3 w 15"/>
              <a:gd name="T25" fmla="*/ 18 h 25"/>
              <a:gd name="T26" fmla="*/ 3 w 15"/>
              <a:gd name="T27" fmla="*/ 19 h 25"/>
              <a:gd name="T28" fmla="*/ 5 w 15"/>
              <a:gd name="T29" fmla="*/ 21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5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8"/>
                </a:lnTo>
                <a:lnTo>
                  <a:pt x="3" y="19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67" name="Freeform 187"/>
          <p:cNvSpPr>
            <a:spLocks/>
          </p:cNvSpPr>
          <p:nvPr/>
        </p:nvSpPr>
        <p:spPr bwMode="auto">
          <a:xfrm>
            <a:off x="8566150" y="4248150"/>
            <a:ext cx="19050" cy="38100"/>
          </a:xfrm>
          <a:custGeom>
            <a:avLst/>
            <a:gdLst>
              <a:gd name="T0" fmla="*/ 14 w 15"/>
              <a:gd name="T1" fmla="*/ 0 h 25"/>
              <a:gd name="T2" fmla="*/ 8 w 15"/>
              <a:gd name="T3" fmla="*/ 1 h 25"/>
              <a:gd name="T4" fmla="*/ 5 w 15"/>
              <a:gd name="T5" fmla="*/ 2 h 25"/>
              <a:gd name="T6" fmla="*/ 3 w 15"/>
              <a:gd name="T7" fmla="*/ 5 h 25"/>
              <a:gd name="T8" fmla="*/ 3 w 15"/>
              <a:gd name="T9" fmla="*/ 6 h 25"/>
              <a:gd name="T10" fmla="*/ 1 w 15"/>
              <a:gd name="T11" fmla="*/ 7 h 25"/>
              <a:gd name="T12" fmla="*/ 0 w 15"/>
              <a:gd name="T13" fmla="*/ 8 h 25"/>
              <a:gd name="T14" fmla="*/ 0 w 15"/>
              <a:gd name="T15" fmla="*/ 10 h 25"/>
              <a:gd name="T16" fmla="*/ 0 w 15"/>
              <a:gd name="T17" fmla="*/ 11 h 25"/>
              <a:gd name="T18" fmla="*/ 0 w 15"/>
              <a:gd name="T19" fmla="*/ 14 h 25"/>
              <a:gd name="T20" fmla="*/ 0 w 15"/>
              <a:gd name="T21" fmla="*/ 15 h 25"/>
              <a:gd name="T22" fmla="*/ 1 w 15"/>
              <a:gd name="T23" fmla="*/ 17 h 25"/>
              <a:gd name="T24" fmla="*/ 3 w 15"/>
              <a:gd name="T25" fmla="*/ 18 h 25"/>
              <a:gd name="T26" fmla="*/ 3 w 15"/>
              <a:gd name="T27" fmla="*/ 19 h 25"/>
              <a:gd name="T28" fmla="*/ 5 w 15"/>
              <a:gd name="T29" fmla="*/ 21 h 25"/>
              <a:gd name="T30" fmla="*/ 8 w 15"/>
              <a:gd name="T31" fmla="*/ 23 h 25"/>
              <a:gd name="T32" fmla="*/ 14 w 15"/>
              <a:gd name="T33" fmla="*/ 24 h 25"/>
              <a:gd name="T34" fmla="*/ 14 w 15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5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8"/>
                </a:lnTo>
                <a:lnTo>
                  <a:pt x="3" y="19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68" name="Freeform 188"/>
          <p:cNvSpPr>
            <a:spLocks/>
          </p:cNvSpPr>
          <p:nvPr/>
        </p:nvSpPr>
        <p:spPr bwMode="auto">
          <a:xfrm>
            <a:off x="8566150" y="4248150"/>
            <a:ext cx="50800" cy="38100"/>
          </a:xfrm>
          <a:custGeom>
            <a:avLst/>
            <a:gdLst>
              <a:gd name="T0" fmla="*/ 14 w 38"/>
              <a:gd name="T1" fmla="*/ 0 h 25"/>
              <a:gd name="T2" fmla="*/ 8 w 38"/>
              <a:gd name="T3" fmla="*/ 1 h 25"/>
              <a:gd name="T4" fmla="*/ 5 w 38"/>
              <a:gd name="T5" fmla="*/ 2 h 25"/>
              <a:gd name="T6" fmla="*/ 3 w 38"/>
              <a:gd name="T7" fmla="*/ 5 h 25"/>
              <a:gd name="T8" fmla="*/ 3 w 38"/>
              <a:gd name="T9" fmla="*/ 6 h 25"/>
              <a:gd name="T10" fmla="*/ 1 w 38"/>
              <a:gd name="T11" fmla="*/ 7 h 25"/>
              <a:gd name="T12" fmla="*/ 0 w 38"/>
              <a:gd name="T13" fmla="*/ 8 h 25"/>
              <a:gd name="T14" fmla="*/ 0 w 38"/>
              <a:gd name="T15" fmla="*/ 10 h 25"/>
              <a:gd name="T16" fmla="*/ 0 w 38"/>
              <a:gd name="T17" fmla="*/ 11 h 25"/>
              <a:gd name="T18" fmla="*/ 0 w 38"/>
              <a:gd name="T19" fmla="*/ 14 h 25"/>
              <a:gd name="T20" fmla="*/ 0 w 38"/>
              <a:gd name="T21" fmla="*/ 15 h 25"/>
              <a:gd name="T22" fmla="*/ 1 w 38"/>
              <a:gd name="T23" fmla="*/ 17 h 25"/>
              <a:gd name="T24" fmla="*/ 3 w 38"/>
              <a:gd name="T25" fmla="*/ 18 h 25"/>
              <a:gd name="T26" fmla="*/ 3 w 38"/>
              <a:gd name="T27" fmla="*/ 19 h 25"/>
              <a:gd name="T28" fmla="*/ 5 w 38"/>
              <a:gd name="T29" fmla="*/ 21 h 25"/>
              <a:gd name="T30" fmla="*/ 8 w 38"/>
              <a:gd name="T31" fmla="*/ 23 h 25"/>
              <a:gd name="T32" fmla="*/ 14 w 38"/>
              <a:gd name="T33" fmla="*/ 24 h 25"/>
              <a:gd name="T34" fmla="*/ 37 w 38"/>
              <a:gd name="T35" fmla="*/ 24 h 25"/>
              <a:gd name="T36" fmla="*/ 37 w 38"/>
              <a:gd name="T37" fmla="*/ 0 h 25"/>
              <a:gd name="T38" fmla="*/ 14 w 38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8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5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0" y="15"/>
                </a:lnTo>
                <a:lnTo>
                  <a:pt x="1" y="17"/>
                </a:lnTo>
                <a:lnTo>
                  <a:pt x="3" y="18"/>
                </a:lnTo>
                <a:lnTo>
                  <a:pt x="3" y="19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37" y="24"/>
                </a:lnTo>
                <a:lnTo>
                  <a:pt x="37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69" name="Freeform 189"/>
          <p:cNvSpPr>
            <a:spLocks/>
          </p:cNvSpPr>
          <p:nvPr/>
        </p:nvSpPr>
        <p:spPr bwMode="auto">
          <a:xfrm>
            <a:off x="8597900" y="4248150"/>
            <a:ext cx="19050" cy="38100"/>
          </a:xfrm>
          <a:custGeom>
            <a:avLst/>
            <a:gdLst>
              <a:gd name="T0" fmla="*/ 13 w 14"/>
              <a:gd name="T1" fmla="*/ 0 h 25"/>
              <a:gd name="T2" fmla="*/ 7 w 14"/>
              <a:gd name="T3" fmla="*/ 1 h 25"/>
              <a:gd name="T4" fmla="*/ 5 w 14"/>
              <a:gd name="T5" fmla="*/ 2 h 25"/>
              <a:gd name="T6" fmla="*/ 2 w 14"/>
              <a:gd name="T7" fmla="*/ 5 h 25"/>
              <a:gd name="T8" fmla="*/ 2 w 14"/>
              <a:gd name="T9" fmla="*/ 6 h 25"/>
              <a:gd name="T10" fmla="*/ 1 w 14"/>
              <a:gd name="T11" fmla="*/ 7 h 25"/>
              <a:gd name="T12" fmla="*/ 1 w 14"/>
              <a:gd name="T13" fmla="*/ 8 h 25"/>
              <a:gd name="T14" fmla="*/ 0 w 14"/>
              <a:gd name="T15" fmla="*/ 10 h 25"/>
              <a:gd name="T16" fmla="*/ 0 w 14"/>
              <a:gd name="T17" fmla="*/ 11 h 25"/>
              <a:gd name="T18" fmla="*/ 0 w 14"/>
              <a:gd name="T19" fmla="*/ 14 h 25"/>
              <a:gd name="T20" fmla="*/ 1 w 14"/>
              <a:gd name="T21" fmla="*/ 15 h 25"/>
              <a:gd name="T22" fmla="*/ 1 w 14"/>
              <a:gd name="T23" fmla="*/ 17 h 25"/>
              <a:gd name="T24" fmla="*/ 2 w 14"/>
              <a:gd name="T25" fmla="*/ 18 h 25"/>
              <a:gd name="T26" fmla="*/ 2 w 14"/>
              <a:gd name="T27" fmla="*/ 19 h 25"/>
              <a:gd name="T28" fmla="*/ 5 w 14"/>
              <a:gd name="T29" fmla="*/ 21 h 25"/>
              <a:gd name="T30" fmla="*/ 7 w 14"/>
              <a:gd name="T31" fmla="*/ 23 h 25"/>
              <a:gd name="T32" fmla="*/ 13 w 14"/>
              <a:gd name="T33" fmla="*/ 24 h 25"/>
              <a:gd name="T34" fmla="*/ 13 w 14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5">
                <a:moveTo>
                  <a:pt x="13" y="0"/>
                </a:moveTo>
                <a:lnTo>
                  <a:pt x="7" y="1"/>
                </a:lnTo>
                <a:lnTo>
                  <a:pt x="5" y="2"/>
                </a:lnTo>
                <a:lnTo>
                  <a:pt x="2" y="5"/>
                </a:lnTo>
                <a:lnTo>
                  <a:pt x="2" y="6"/>
                </a:lnTo>
                <a:lnTo>
                  <a:pt x="1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2" y="18"/>
                </a:lnTo>
                <a:lnTo>
                  <a:pt x="2" y="19"/>
                </a:lnTo>
                <a:lnTo>
                  <a:pt x="5" y="21"/>
                </a:lnTo>
                <a:lnTo>
                  <a:pt x="7" y="23"/>
                </a:lnTo>
                <a:lnTo>
                  <a:pt x="13" y="24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70" name="Freeform 190"/>
          <p:cNvSpPr>
            <a:spLocks/>
          </p:cNvSpPr>
          <p:nvPr/>
        </p:nvSpPr>
        <p:spPr bwMode="auto">
          <a:xfrm>
            <a:off x="8597900" y="4248150"/>
            <a:ext cx="19050" cy="38100"/>
          </a:xfrm>
          <a:custGeom>
            <a:avLst/>
            <a:gdLst>
              <a:gd name="T0" fmla="*/ 13 w 14"/>
              <a:gd name="T1" fmla="*/ 0 h 25"/>
              <a:gd name="T2" fmla="*/ 7 w 14"/>
              <a:gd name="T3" fmla="*/ 1 h 25"/>
              <a:gd name="T4" fmla="*/ 5 w 14"/>
              <a:gd name="T5" fmla="*/ 2 h 25"/>
              <a:gd name="T6" fmla="*/ 2 w 14"/>
              <a:gd name="T7" fmla="*/ 5 h 25"/>
              <a:gd name="T8" fmla="*/ 2 w 14"/>
              <a:gd name="T9" fmla="*/ 6 h 25"/>
              <a:gd name="T10" fmla="*/ 1 w 14"/>
              <a:gd name="T11" fmla="*/ 7 h 25"/>
              <a:gd name="T12" fmla="*/ 1 w 14"/>
              <a:gd name="T13" fmla="*/ 8 h 25"/>
              <a:gd name="T14" fmla="*/ 0 w 14"/>
              <a:gd name="T15" fmla="*/ 10 h 25"/>
              <a:gd name="T16" fmla="*/ 0 w 14"/>
              <a:gd name="T17" fmla="*/ 11 h 25"/>
              <a:gd name="T18" fmla="*/ 0 w 14"/>
              <a:gd name="T19" fmla="*/ 14 h 25"/>
              <a:gd name="T20" fmla="*/ 1 w 14"/>
              <a:gd name="T21" fmla="*/ 15 h 25"/>
              <a:gd name="T22" fmla="*/ 1 w 14"/>
              <a:gd name="T23" fmla="*/ 17 h 25"/>
              <a:gd name="T24" fmla="*/ 2 w 14"/>
              <a:gd name="T25" fmla="*/ 18 h 25"/>
              <a:gd name="T26" fmla="*/ 2 w 14"/>
              <a:gd name="T27" fmla="*/ 19 h 25"/>
              <a:gd name="T28" fmla="*/ 5 w 14"/>
              <a:gd name="T29" fmla="*/ 21 h 25"/>
              <a:gd name="T30" fmla="*/ 7 w 14"/>
              <a:gd name="T31" fmla="*/ 23 h 25"/>
              <a:gd name="T32" fmla="*/ 13 w 14"/>
              <a:gd name="T33" fmla="*/ 24 h 25"/>
              <a:gd name="T34" fmla="*/ 13 w 14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5">
                <a:moveTo>
                  <a:pt x="13" y="0"/>
                </a:moveTo>
                <a:lnTo>
                  <a:pt x="7" y="1"/>
                </a:lnTo>
                <a:lnTo>
                  <a:pt x="5" y="2"/>
                </a:lnTo>
                <a:lnTo>
                  <a:pt x="2" y="5"/>
                </a:lnTo>
                <a:lnTo>
                  <a:pt x="2" y="6"/>
                </a:lnTo>
                <a:lnTo>
                  <a:pt x="1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2" y="18"/>
                </a:lnTo>
                <a:lnTo>
                  <a:pt x="2" y="19"/>
                </a:lnTo>
                <a:lnTo>
                  <a:pt x="5" y="21"/>
                </a:lnTo>
                <a:lnTo>
                  <a:pt x="7" y="23"/>
                </a:lnTo>
                <a:lnTo>
                  <a:pt x="13" y="24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71" name="Freeform 191"/>
          <p:cNvSpPr>
            <a:spLocks/>
          </p:cNvSpPr>
          <p:nvPr/>
        </p:nvSpPr>
        <p:spPr bwMode="auto">
          <a:xfrm>
            <a:off x="8597900" y="4248150"/>
            <a:ext cx="19050" cy="38100"/>
          </a:xfrm>
          <a:custGeom>
            <a:avLst/>
            <a:gdLst>
              <a:gd name="T0" fmla="*/ 13 w 14"/>
              <a:gd name="T1" fmla="*/ 0 h 25"/>
              <a:gd name="T2" fmla="*/ 7 w 14"/>
              <a:gd name="T3" fmla="*/ 1 h 25"/>
              <a:gd name="T4" fmla="*/ 5 w 14"/>
              <a:gd name="T5" fmla="*/ 2 h 25"/>
              <a:gd name="T6" fmla="*/ 2 w 14"/>
              <a:gd name="T7" fmla="*/ 5 h 25"/>
              <a:gd name="T8" fmla="*/ 2 w 14"/>
              <a:gd name="T9" fmla="*/ 6 h 25"/>
              <a:gd name="T10" fmla="*/ 1 w 14"/>
              <a:gd name="T11" fmla="*/ 7 h 25"/>
              <a:gd name="T12" fmla="*/ 1 w 14"/>
              <a:gd name="T13" fmla="*/ 8 h 25"/>
              <a:gd name="T14" fmla="*/ 0 w 14"/>
              <a:gd name="T15" fmla="*/ 10 h 25"/>
              <a:gd name="T16" fmla="*/ 0 w 14"/>
              <a:gd name="T17" fmla="*/ 11 h 25"/>
              <a:gd name="T18" fmla="*/ 0 w 14"/>
              <a:gd name="T19" fmla="*/ 14 h 25"/>
              <a:gd name="T20" fmla="*/ 1 w 14"/>
              <a:gd name="T21" fmla="*/ 15 h 25"/>
              <a:gd name="T22" fmla="*/ 1 w 14"/>
              <a:gd name="T23" fmla="*/ 17 h 25"/>
              <a:gd name="T24" fmla="*/ 2 w 14"/>
              <a:gd name="T25" fmla="*/ 18 h 25"/>
              <a:gd name="T26" fmla="*/ 2 w 14"/>
              <a:gd name="T27" fmla="*/ 19 h 25"/>
              <a:gd name="T28" fmla="*/ 5 w 14"/>
              <a:gd name="T29" fmla="*/ 21 h 25"/>
              <a:gd name="T30" fmla="*/ 7 w 14"/>
              <a:gd name="T31" fmla="*/ 23 h 25"/>
              <a:gd name="T32" fmla="*/ 13 w 14"/>
              <a:gd name="T33" fmla="*/ 24 h 25"/>
              <a:gd name="T34" fmla="*/ 13 w 14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5">
                <a:moveTo>
                  <a:pt x="13" y="0"/>
                </a:moveTo>
                <a:lnTo>
                  <a:pt x="7" y="1"/>
                </a:lnTo>
                <a:lnTo>
                  <a:pt x="5" y="2"/>
                </a:lnTo>
                <a:lnTo>
                  <a:pt x="2" y="5"/>
                </a:lnTo>
                <a:lnTo>
                  <a:pt x="2" y="6"/>
                </a:lnTo>
                <a:lnTo>
                  <a:pt x="1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2" y="18"/>
                </a:lnTo>
                <a:lnTo>
                  <a:pt x="2" y="19"/>
                </a:lnTo>
                <a:lnTo>
                  <a:pt x="5" y="21"/>
                </a:lnTo>
                <a:lnTo>
                  <a:pt x="7" y="23"/>
                </a:lnTo>
                <a:lnTo>
                  <a:pt x="13" y="24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72" name="Freeform 192"/>
          <p:cNvSpPr>
            <a:spLocks/>
          </p:cNvSpPr>
          <p:nvPr/>
        </p:nvSpPr>
        <p:spPr bwMode="auto">
          <a:xfrm>
            <a:off x="8597900" y="4248150"/>
            <a:ext cx="19050" cy="38100"/>
          </a:xfrm>
          <a:custGeom>
            <a:avLst/>
            <a:gdLst>
              <a:gd name="T0" fmla="*/ 13 w 14"/>
              <a:gd name="T1" fmla="*/ 0 h 25"/>
              <a:gd name="T2" fmla="*/ 7 w 14"/>
              <a:gd name="T3" fmla="*/ 1 h 25"/>
              <a:gd name="T4" fmla="*/ 5 w 14"/>
              <a:gd name="T5" fmla="*/ 2 h 25"/>
              <a:gd name="T6" fmla="*/ 2 w 14"/>
              <a:gd name="T7" fmla="*/ 5 h 25"/>
              <a:gd name="T8" fmla="*/ 2 w 14"/>
              <a:gd name="T9" fmla="*/ 6 h 25"/>
              <a:gd name="T10" fmla="*/ 1 w 14"/>
              <a:gd name="T11" fmla="*/ 7 h 25"/>
              <a:gd name="T12" fmla="*/ 1 w 14"/>
              <a:gd name="T13" fmla="*/ 8 h 25"/>
              <a:gd name="T14" fmla="*/ 0 w 14"/>
              <a:gd name="T15" fmla="*/ 10 h 25"/>
              <a:gd name="T16" fmla="*/ 0 w 14"/>
              <a:gd name="T17" fmla="*/ 11 h 25"/>
              <a:gd name="T18" fmla="*/ 0 w 14"/>
              <a:gd name="T19" fmla="*/ 14 h 25"/>
              <a:gd name="T20" fmla="*/ 1 w 14"/>
              <a:gd name="T21" fmla="*/ 15 h 25"/>
              <a:gd name="T22" fmla="*/ 1 w 14"/>
              <a:gd name="T23" fmla="*/ 17 h 25"/>
              <a:gd name="T24" fmla="*/ 2 w 14"/>
              <a:gd name="T25" fmla="*/ 18 h 25"/>
              <a:gd name="T26" fmla="*/ 2 w 14"/>
              <a:gd name="T27" fmla="*/ 19 h 25"/>
              <a:gd name="T28" fmla="*/ 5 w 14"/>
              <a:gd name="T29" fmla="*/ 21 h 25"/>
              <a:gd name="T30" fmla="*/ 7 w 14"/>
              <a:gd name="T31" fmla="*/ 23 h 25"/>
              <a:gd name="T32" fmla="*/ 13 w 14"/>
              <a:gd name="T33" fmla="*/ 24 h 25"/>
              <a:gd name="T34" fmla="*/ 13 w 14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5">
                <a:moveTo>
                  <a:pt x="13" y="0"/>
                </a:moveTo>
                <a:lnTo>
                  <a:pt x="7" y="1"/>
                </a:lnTo>
                <a:lnTo>
                  <a:pt x="5" y="2"/>
                </a:lnTo>
                <a:lnTo>
                  <a:pt x="2" y="5"/>
                </a:lnTo>
                <a:lnTo>
                  <a:pt x="2" y="6"/>
                </a:lnTo>
                <a:lnTo>
                  <a:pt x="1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2" y="18"/>
                </a:lnTo>
                <a:lnTo>
                  <a:pt x="2" y="19"/>
                </a:lnTo>
                <a:lnTo>
                  <a:pt x="5" y="21"/>
                </a:lnTo>
                <a:lnTo>
                  <a:pt x="7" y="23"/>
                </a:lnTo>
                <a:lnTo>
                  <a:pt x="13" y="24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73" name="Freeform 193"/>
          <p:cNvSpPr>
            <a:spLocks/>
          </p:cNvSpPr>
          <p:nvPr/>
        </p:nvSpPr>
        <p:spPr bwMode="auto">
          <a:xfrm>
            <a:off x="8597900" y="4248150"/>
            <a:ext cx="19050" cy="38100"/>
          </a:xfrm>
          <a:custGeom>
            <a:avLst/>
            <a:gdLst>
              <a:gd name="T0" fmla="*/ 13 w 14"/>
              <a:gd name="T1" fmla="*/ 0 h 25"/>
              <a:gd name="T2" fmla="*/ 7 w 14"/>
              <a:gd name="T3" fmla="*/ 1 h 25"/>
              <a:gd name="T4" fmla="*/ 5 w 14"/>
              <a:gd name="T5" fmla="*/ 2 h 25"/>
              <a:gd name="T6" fmla="*/ 2 w 14"/>
              <a:gd name="T7" fmla="*/ 5 h 25"/>
              <a:gd name="T8" fmla="*/ 2 w 14"/>
              <a:gd name="T9" fmla="*/ 6 h 25"/>
              <a:gd name="T10" fmla="*/ 1 w 14"/>
              <a:gd name="T11" fmla="*/ 7 h 25"/>
              <a:gd name="T12" fmla="*/ 1 w 14"/>
              <a:gd name="T13" fmla="*/ 8 h 25"/>
              <a:gd name="T14" fmla="*/ 0 w 14"/>
              <a:gd name="T15" fmla="*/ 10 h 25"/>
              <a:gd name="T16" fmla="*/ 0 w 14"/>
              <a:gd name="T17" fmla="*/ 11 h 25"/>
              <a:gd name="T18" fmla="*/ 0 w 14"/>
              <a:gd name="T19" fmla="*/ 14 h 25"/>
              <a:gd name="T20" fmla="*/ 1 w 14"/>
              <a:gd name="T21" fmla="*/ 15 h 25"/>
              <a:gd name="T22" fmla="*/ 1 w 14"/>
              <a:gd name="T23" fmla="*/ 17 h 25"/>
              <a:gd name="T24" fmla="*/ 2 w 14"/>
              <a:gd name="T25" fmla="*/ 18 h 25"/>
              <a:gd name="T26" fmla="*/ 2 w 14"/>
              <a:gd name="T27" fmla="*/ 19 h 25"/>
              <a:gd name="T28" fmla="*/ 5 w 14"/>
              <a:gd name="T29" fmla="*/ 21 h 25"/>
              <a:gd name="T30" fmla="*/ 7 w 14"/>
              <a:gd name="T31" fmla="*/ 23 h 25"/>
              <a:gd name="T32" fmla="*/ 13 w 14"/>
              <a:gd name="T33" fmla="*/ 24 h 25"/>
              <a:gd name="T34" fmla="*/ 13 w 14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25">
                <a:moveTo>
                  <a:pt x="13" y="0"/>
                </a:moveTo>
                <a:lnTo>
                  <a:pt x="7" y="1"/>
                </a:lnTo>
                <a:lnTo>
                  <a:pt x="5" y="2"/>
                </a:lnTo>
                <a:lnTo>
                  <a:pt x="2" y="5"/>
                </a:lnTo>
                <a:lnTo>
                  <a:pt x="2" y="6"/>
                </a:lnTo>
                <a:lnTo>
                  <a:pt x="1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2" y="18"/>
                </a:lnTo>
                <a:lnTo>
                  <a:pt x="2" y="19"/>
                </a:lnTo>
                <a:lnTo>
                  <a:pt x="5" y="21"/>
                </a:lnTo>
                <a:lnTo>
                  <a:pt x="7" y="23"/>
                </a:lnTo>
                <a:lnTo>
                  <a:pt x="13" y="24"/>
                </a:lnTo>
                <a:lnTo>
                  <a:pt x="13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74" name="Freeform 194"/>
          <p:cNvSpPr>
            <a:spLocks/>
          </p:cNvSpPr>
          <p:nvPr/>
        </p:nvSpPr>
        <p:spPr bwMode="auto">
          <a:xfrm>
            <a:off x="8597900" y="4248150"/>
            <a:ext cx="53975" cy="38100"/>
          </a:xfrm>
          <a:custGeom>
            <a:avLst/>
            <a:gdLst>
              <a:gd name="T0" fmla="*/ 14 w 39"/>
              <a:gd name="T1" fmla="*/ 0 h 25"/>
              <a:gd name="T2" fmla="*/ 8 w 39"/>
              <a:gd name="T3" fmla="*/ 1 h 25"/>
              <a:gd name="T4" fmla="*/ 5 w 39"/>
              <a:gd name="T5" fmla="*/ 2 h 25"/>
              <a:gd name="T6" fmla="*/ 3 w 39"/>
              <a:gd name="T7" fmla="*/ 5 h 25"/>
              <a:gd name="T8" fmla="*/ 3 w 39"/>
              <a:gd name="T9" fmla="*/ 6 h 25"/>
              <a:gd name="T10" fmla="*/ 1 w 39"/>
              <a:gd name="T11" fmla="*/ 7 h 25"/>
              <a:gd name="T12" fmla="*/ 1 w 39"/>
              <a:gd name="T13" fmla="*/ 8 h 25"/>
              <a:gd name="T14" fmla="*/ 0 w 39"/>
              <a:gd name="T15" fmla="*/ 10 h 25"/>
              <a:gd name="T16" fmla="*/ 0 w 39"/>
              <a:gd name="T17" fmla="*/ 11 h 25"/>
              <a:gd name="T18" fmla="*/ 0 w 39"/>
              <a:gd name="T19" fmla="*/ 14 h 25"/>
              <a:gd name="T20" fmla="*/ 1 w 39"/>
              <a:gd name="T21" fmla="*/ 15 h 25"/>
              <a:gd name="T22" fmla="*/ 1 w 39"/>
              <a:gd name="T23" fmla="*/ 17 h 25"/>
              <a:gd name="T24" fmla="*/ 3 w 39"/>
              <a:gd name="T25" fmla="*/ 18 h 25"/>
              <a:gd name="T26" fmla="*/ 3 w 39"/>
              <a:gd name="T27" fmla="*/ 19 h 25"/>
              <a:gd name="T28" fmla="*/ 5 w 39"/>
              <a:gd name="T29" fmla="*/ 21 h 25"/>
              <a:gd name="T30" fmla="*/ 8 w 39"/>
              <a:gd name="T31" fmla="*/ 23 h 25"/>
              <a:gd name="T32" fmla="*/ 14 w 39"/>
              <a:gd name="T33" fmla="*/ 24 h 25"/>
              <a:gd name="T34" fmla="*/ 38 w 39"/>
              <a:gd name="T35" fmla="*/ 24 h 25"/>
              <a:gd name="T36" fmla="*/ 38 w 39"/>
              <a:gd name="T37" fmla="*/ 0 h 25"/>
              <a:gd name="T38" fmla="*/ 14 w 39"/>
              <a:gd name="T3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25">
                <a:moveTo>
                  <a:pt x="14" y="0"/>
                </a:moveTo>
                <a:lnTo>
                  <a:pt x="8" y="1"/>
                </a:lnTo>
                <a:lnTo>
                  <a:pt x="5" y="2"/>
                </a:lnTo>
                <a:lnTo>
                  <a:pt x="3" y="5"/>
                </a:lnTo>
                <a:lnTo>
                  <a:pt x="3" y="6"/>
                </a:lnTo>
                <a:lnTo>
                  <a:pt x="1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1" y="17"/>
                </a:lnTo>
                <a:lnTo>
                  <a:pt x="3" y="18"/>
                </a:lnTo>
                <a:lnTo>
                  <a:pt x="3" y="19"/>
                </a:lnTo>
                <a:lnTo>
                  <a:pt x="5" y="21"/>
                </a:lnTo>
                <a:lnTo>
                  <a:pt x="8" y="23"/>
                </a:lnTo>
                <a:lnTo>
                  <a:pt x="14" y="24"/>
                </a:lnTo>
                <a:lnTo>
                  <a:pt x="38" y="24"/>
                </a:lnTo>
                <a:lnTo>
                  <a:pt x="38" y="0"/>
                </a:lnTo>
                <a:lnTo>
                  <a:pt x="14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75" name="Freeform 195"/>
          <p:cNvSpPr>
            <a:spLocks/>
          </p:cNvSpPr>
          <p:nvPr/>
        </p:nvSpPr>
        <p:spPr bwMode="auto">
          <a:xfrm>
            <a:off x="8626475" y="4248150"/>
            <a:ext cx="25400" cy="38100"/>
          </a:xfrm>
          <a:custGeom>
            <a:avLst/>
            <a:gdLst>
              <a:gd name="T0" fmla="*/ 17 w 18"/>
              <a:gd name="T1" fmla="*/ 0 h 25"/>
              <a:gd name="T2" fmla="*/ 9 w 18"/>
              <a:gd name="T3" fmla="*/ 1 h 25"/>
              <a:gd name="T4" fmla="*/ 7 w 18"/>
              <a:gd name="T5" fmla="*/ 2 h 25"/>
              <a:gd name="T6" fmla="*/ 4 w 18"/>
              <a:gd name="T7" fmla="*/ 5 h 25"/>
              <a:gd name="T8" fmla="*/ 3 w 18"/>
              <a:gd name="T9" fmla="*/ 6 h 25"/>
              <a:gd name="T10" fmla="*/ 3 w 18"/>
              <a:gd name="T11" fmla="*/ 7 h 25"/>
              <a:gd name="T12" fmla="*/ 1 w 18"/>
              <a:gd name="T13" fmla="*/ 8 h 25"/>
              <a:gd name="T14" fmla="*/ 0 w 18"/>
              <a:gd name="T15" fmla="*/ 10 h 25"/>
              <a:gd name="T16" fmla="*/ 0 w 18"/>
              <a:gd name="T17" fmla="*/ 11 h 25"/>
              <a:gd name="T18" fmla="*/ 0 w 18"/>
              <a:gd name="T19" fmla="*/ 14 h 25"/>
              <a:gd name="T20" fmla="*/ 1 w 18"/>
              <a:gd name="T21" fmla="*/ 15 h 25"/>
              <a:gd name="T22" fmla="*/ 3 w 18"/>
              <a:gd name="T23" fmla="*/ 17 h 25"/>
              <a:gd name="T24" fmla="*/ 3 w 18"/>
              <a:gd name="T25" fmla="*/ 18 h 25"/>
              <a:gd name="T26" fmla="*/ 4 w 18"/>
              <a:gd name="T27" fmla="*/ 19 h 25"/>
              <a:gd name="T28" fmla="*/ 7 w 18"/>
              <a:gd name="T29" fmla="*/ 21 h 25"/>
              <a:gd name="T30" fmla="*/ 9 w 18"/>
              <a:gd name="T31" fmla="*/ 23 h 25"/>
              <a:gd name="T32" fmla="*/ 17 w 18"/>
              <a:gd name="T33" fmla="*/ 24 h 25"/>
              <a:gd name="T34" fmla="*/ 17 w 18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5">
                <a:moveTo>
                  <a:pt x="17" y="0"/>
                </a:moveTo>
                <a:lnTo>
                  <a:pt x="9" y="1"/>
                </a:lnTo>
                <a:lnTo>
                  <a:pt x="7" y="2"/>
                </a:lnTo>
                <a:lnTo>
                  <a:pt x="4" y="5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19"/>
                </a:lnTo>
                <a:lnTo>
                  <a:pt x="7" y="21"/>
                </a:lnTo>
                <a:lnTo>
                  <a:pt x="9" y="23"/>
                </a:lnTo>
                <a:lnTo>
                  <a:pt x="17" y="24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76" name="Freeform 196"/>
          <p:cNvSpPr>
            <a:spLocks/>
          </p:cNvSpPr>
          <p:nvPr/>
        </p:nvSpPr>
        <p:spPr bwMode="auto">
          <a:xfrm>
            <a:off x="8626475" y="4248150"/>
            <a:ext cx="25400" cy="38100"/>
          </a:xfrm>
          <a:custGeom>
            <a:avLst/>
            <a:gdLst>
              <a:gd name="T0" fmla="*/ 17 w 18"/>
              <a:gd name="T1" fmla="*/ 0 h 25"/>
              <a:gd name="T2" fmla="*/ 9 w 18"/>
              <a:gd name="T3" fmla="*/ 1 h 25"/>
              <a:gd name="T4" fmla="*/ 7 w 18"/>
              <a:gd name="T5" fmla="*/ 2 h 25"/>
              <a:gd name="T6" fmla="*/ 4 w 18"/>
              <a:gd name="T7" fmla="*/ 5 h 25"/>
              <a:gd name="T8" fmla="*/ 3 w 18"/>
              <a:gd name="T9" fmla="*/ 6 h 25"/>
              <a:gd name="T10" fmla="*/ 3 w 18"/>
              <a:gd name="T11" fmla="*/ 7 h 25"/>
              <a:gd name="T12" fmla="*/ 1 w 18"/>
              <a:gd name="T13" fmla="*/ 8 h 25"/>
              <a:gd name="T14" fmla="*/ 0 w 18"/>
              <a:gd name="T15" fmla="*/ 10 h 25"/>
              <a:gd name="T16" fmla="*/ 0 w 18"/>
              <a:gd name="T17" fmla="*/ 11 h 25"/>
              <a:gd name="T18" fmla="*/ 0 w 18"/>
              <a:gd name="T19" fmla="*/ 14 h 25"/>
              <a:gd name="T20" fmla="*/ 1 w 18"/>
              <a:gd name="T21" fmla="*/ 15 h 25"/>
              <a:gd name="T22" fmla="*/ 3 w 18"/>
              <a:gd name="T23" fmla="*/ 17 h 25"/>
              <a:gd name="T24" fmla="*/ 3 w 18"/>
              <a:gd name="T25" fmla="*/ 18 h 25"/>
              <a:gd name="T26" fmla="*/ 4 w 18"/>
              <a:gd name="T27" fmla="*/ 19 h 25"/>
              <a:gd name="T28" fmla="*/ 7 w 18"/>
              <a:gd name="T29" fmla="*/ 21 h 25"/>
              <a:gd name="T30" fmla="*/ 9 w 18"/>
              <a:gd name="T31" fmla="*/ 23 h 25"/>
              <a:gd name="T32" fmla="*/ 17 w 18"/>
              <a:gd name="T33" fmla="*/ 24 h 25"/>
              <a:gd name="T34" fmla="*/ 17 w 18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5">
                <a:moveTo>
                  <a:pt x="17" y="0"/>
                </a:moveTo>
                <a:lnTo>
                  <a:pt x="9" y="1"/>
                </a:lnTo>
                <a:lnTo>
                  <a:pt x="7" y="2"/>
                </a:lnTo>
                <a:lnTo>
                  <a:pt x="4" y="5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19"/>
                </a:lnTo>
                <a:lnTo>
                  <a:pt x="7" y="21"/>
                </a:lnTo>
                <a:lnTo>
                  <a:pt x="9" y="23"/>
                </a:lnTo>
                <a:lnTo>
                  <a:pt x="17" y="24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77" name="Freeform 197"/>
          <p:cNvSpPr>
            <a:spLocks/>
          </p:cNvSpPr>
          <p:nvPr/>
        </p:nvSpPr>
        <p:spPr bwMode="auto">
          <a:xfrm>
            <a:off x="8626475" y="4248150"/>
            <a:ext cx="25400" cy="38100"/>
          </a:xfrm>
          <a:custGeom>
            <a:avLst/>
            <a:gdLst>
              <a:gd name="T0" fmla="*/ 17 w 18"/>
              <a:gd name="T1" fmla="*/ 0 h 25"/>
              <a:gd name="T2" fmla="*/ 9 w 18"/>
              <a:gd name="T3" fmla="*/ 1 h 25"/>
              <a:gd name="T4" fmla="*/ 7 w 18"/>
              <a:gd name="T5" fmla="*/ 2 h 25"/>
              <a:gd name="T6" fmla="*/ 4 w 18"/>
              <a:gd name="T7" fmla="*/ 5 h 25"/>
              <a:gd name="T8" fmla="*/ 3 w 18"/>
              <a:gd name="T9" fmla="*/ 6 h 25"/>
              <a:gd name="T10" fmla="*/ 3 w 18"/>
              <a:gd name="T11" fmla="*/ 7 h 25"/>
              <a:gd name="T12" fmla="*/ 1 w 18"/>
              <a:gd name="T13" fmla="*/ 8 h 25"/>
              <a:gd name="T14" fmla="*/ 0 w 18"/>
              <a:gd name="T15" fmla="*/ 10 h 25"/>
              <a:gd name="T16" fmla="*/ 0 w 18"/>
              <a:gd name="T17" fmla="*/ 11 h 25"/>
              <a:gd name="T18" fmla="*/ 0 w 18"/>
              <a:gd name="T19" fmla="*/ 14 h 25"/>
              <a:gd name="T20" fmla="*/ 1 w 18"/>
              <a:gd name="T21" fmla="*/ 15 h 25"/>
              <a:gd name="T22" fmla="*/ 3 w 18"/>
              <a:gd name="T23" fmla="*/ 17 h 25"/>
              <a:gd name="T24" fmla="*/ 3 w 18"/>
              <a:gd name="T25" fmla="*/ 18 h 25"/>
              <a:gd name="T26" fmla="*/ 4 w 18"/>
              <a:gd name="T27" fmla="*/ 19 h 25"/>
              <a:gd name="T28" fmla="*/ 7 w 18"/>
              <a:gd name="T29" fmla="*/ 21 h 25"/>
              <a:gd name="T30" fmla="*/ 9 w 18"/>
              <a:gd name="T31" fmla="*/ 23 h 25"/>
              <a:gd name="T32" fmla="*/ 17 w 18"/>
              <a:gd name="T33" fmla="*/ 24 h 25"/>
              <a:gd name="T34" fmla="*/ 17 w 18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5">
                <a:moveTo>
                  <a:pt x="17" y="0"/>
                </a:moveTo>
                <a:lnTo>
                  <a:pt x="9" y="1"/>
                </a:lnTo>
                <a:lnTo>
                  <a:pt x="7" y="2"/>
                </a:lnTo>
                <a:lnTo>
                  <a:pt x="4" y="5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19"/>
                </a:lnTo>
                <a:lnTo>
                  <a:pt x="7" y="21"/>
                </a:lnTo>
                <a:lnTo>
                  <a:pt x="9" y="23"/>
                </a:lnTo>
                <a:lnTo>
                  <a:pt x="17" y="24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78" name="Freeform 198"/>
          <p:cNvSpPr>
            <a:spLocks/>
          </p:cNvSpPr>
          <p:nvPr/>
        </p:nvSpPr>
        <p:spPr bwMode="auto">
          <a:xfrm>
            <a:off x="8626475" y="4248150"/>
            <a:ext cx="25400" cy="38100"/>
          </a:xfrm>
          <a:custGeom>
            <a:avLst/>
            <a:gdLst>
              <a:gd name="T0" fmla="*/ 17 w 18"/>
              <a:gd name="T1" fmla="*/ 0 h 25"/>
              <a:gd name="T2" fmla="*/ 9 w 18"/>
              <a:gd name="T3" fmla="*/ 1 h 25"/>
              <a:gd name="T4" fmla="*/ 7 w 18"/>
              <a:gd name="T5" fmla="*/ 2 h 25"/>
              <a:gd name="T6" fmla="*/ 4 w 18"/>
              <a:gd name="T7" fmla="*/ 5 h 25"/>
              <a:gd name="T8" fmla="*/ 3 w 18"/>
              <a:gd name="T9" fmla="*/ 6 h 25"/>
              <a:gd name="T10" fmla="*/ 3 w 18"/>
              <a:gd name="T11" fmla="*/ 7 h 25"/>
              <a:gd name="T12" fmla="*/ 1 w 18"/>
              <a:gd name="T13" fmla="*/ 8 h 25"/>
              <a:gd name="T14" fmla="*/ 0 w 18"/>
              <a:gd name="T15" fmla="*/ 10 h 25"/>
              <a:gd name="T16" fmla="*/ 0 w 18"/>
              <a:gd name="T17" fmla="*/ 11 h 25"/>
              <a:gd name="T18" fmla="*/ 0 w 18"/>
              <a:gd name="T19" fmla="*/ 14 h 25"/>
              <a:gd name="T20" fmla="*/ 1 w 18"/>
              <a:gd name="T21" fmla="*/ 15 h 25"/>
              <a:gd name="T22" fmla="*/ 3 w 18"/>
              <a:gd name="T23" fmla="*/ 17 h 25"/>
              <a:gd name="T24" fmla="*/ 3 w 18"/>
              <a:gd name="T25" fmla="*/ 18 h 25"/>
              <a:gd name="T26" fmla="*/ 4 w 18"/>
              <a:gd name="T27" fmla="*/ 19 h 25"/>
              <a:gd name="T28" fmla="*/ 7 w 18"/>
              <a:gd name="T29" fmla="*/ 21 h 25"/>
              <a:gd name="T30" fmla="*/ 9 w 18"/>
              <a:gd name="T31" fmla="*/ 23 h 25"/>
              <a:gd name="T32" fmla="*/ 17 w 18"/>
              <a:gd name="T33" fmla="*/ 24 h 25"/>
              <a:gd name="T34" fmla="*/ 17 w 18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5">
                <a:moveTo>
                  <a:pt x="17" y="0"/>
                </a:moveTo>
                <a:lnTo>
                  <a:pt x="9" y="1"/>
                </a:lnTo>
                <a:lnTo>
                  <a:pt x="7" y="2"/>
                </a:lnTo>
                <a:lnTo>
                  <a:pt x="4" y="5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19"/>
                </a:lnTo>
                <a:lnTo>
                  <a:pt x="7" y="21"/>
                </a:lnTo>
                <a:lnTo>
                  <a:pt x="9" y="23"/>
                </a:lnTo>
                <a:lnTo>
                  <a:pt x="17" y="24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79" name="Freeform 199"/>
          <p:cNvSpPr>
            <a:spLocks/>
          </p:cNvSpPr>
          <p:nvPr/>
        </p:nvSpPr>
        <p:spPr bwMode="auto">
          <a:xfrm>
            <a:off x="8626475" y="4248150"/>
            <a:ext cx="25400" cy="38100"/>
          </a:xfrm>
          <a:custGeom>
            <a:avLst/>
            <a:gdLst>
              <a:gd name="T0" fmla="*/ 17 w 18"/>
              <a:gd name="T1" fmla="*/ 0 h 25"/>
              <a:gd name="T2" fmla="*/ 9 w 18"/>
              <a:gd name="T3" fmla="*/ 1 h 25"/>
              <a:gd name="T4" fmla="*/ 7 w 18"/>
              <a:gd name="T5" fmla="*/ 2 h 25"/>
              <a:gd name="T6" fmla="*/ 4 w 18"/>
              <a:gd name="T7" fmla="*/ 5 h 25"/>
              <a:gd name="T8" fmla="*/ 3 w 18"/>
              <a:gd name="T9" fmla="*/ 6 h 25"/>
              <a:gd name="T10" fmla="*/ 3 w 18"/>
              <a:gd name="T11" fmla="*/ 7 h 25"/>
              <a:gd name="T12" fmla="*/ 1 w 18"/>
              <a:gd name="T13" fmla="*/ 8 h 25"/>
              <a:gd name="T14" fmla="*/ 0 w 18"/>
              <a:gd name="T15" fmla="*/ 10 h 25"/>
              <a:gd name="T16" fmla="*/ 0 w 18"/>
              <a:gd name="T17" fmla="*/ 11 h 25"/>
              <a:gd name="T18" fmla="*/ 0 w 18"/>
              <a:gd name="T19" fmla="*/ 14 h 25"/>
              <a:gd name="T20" fmla="*/ 1 w 18"/>
              <a:gd name="T21" fmla="*/ 15 h 25"/>
              <a:gd name="T22" fmla="*/ 3 w 18"/>
              <a:gd name="T23" fmla="*/ 17 h 25"/>
              <a:gd name="T24" fmla="*/ 3 w 18"/>
              <a:gd name="T25" fmla="*/ 18 h 25"/>
              <a:gd name="T26" fmla="*/ 4 w 18"/>
              <a:gd name="T27" fmla="*/ 19 h 25"/>
              <a:gd name="T28" fmla="*/ 7 w 18"/>
              <a:gd name="T29" fmla="*/ 21 h 25"/>
              <a:gd name="T30" fmla="*/ 9 w 18"/>
              <a:gd name="T31" fmla="*/ 23 h 25"/>
              <a:gd name="T32" fmla="*/ 17 w 18"/>
              <a:gd name="T33" fmla="*/ 24 h 25"/>
              <a:gd name="T34" fmla="*/ 17 w 18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5">
                <a:moveTo>
                  <a:pt x="17" y="0"/>
                </a:moveTo>
                <a:lnTo>
                  <a:pt x="9" y="1"/>
                </a:lnTo>
                <a:lnTo>
                  <a:pt x="7" y="2"/>
                </a:lnTo>
                <a:lnTo>
                  <a:pt x="4" y="5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19"/>
                </a:lnTo>
                <a:lnTo>
                  <a:pt x="7" y="21"/>
                </a:lnTo>
                <a:lnTo>
                  <a:pt x="9" y="23"/>
                </a:lnTo>
                <a:lnTo>
                  <a:pt x="17" y="24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80" name="Freeform 200"/>
          <p:cNvSpPr>
            <a:spLocks/>
          </p:cNvSpPr>
          <p:nvPr/>
        </p:nvSpPr>
        <p:spPr bwMode="auto">
          <a:xfrm>
            <a:off x="8626475" y="4248150"/>
            <a:ext cx="25400" cy="38100"/>
          </a:xfrm>
          <a:custGeom>
            <a:avLst/>
            <a:gdLst>
              <a:gd name="T0" fmla="*/ 17 w 18"/>
              <a:gd name="T1" fmla="*/ 0 h 25"/>
              <a:gd name="T2" fmla="*/ 9 w 18"/>
              <a:gd name="T3" fmla="*/ 1 h 25"/>
              <a:gd name="T4" fmla="*/ 7 w 18"/>
              <a:gd name="T5" fmla="*/ 2 h 25"/>
              <a:gd name="T6" fmla="*/ 4 w 18"/>
              <a:gd name="T7" fmla="*/ 5 h 25"/>
              <a:gd name="T8" fmla="*/ 3 w 18"/>
              <a:gd name="T9" fmla="*/ 6 h 25"/>
              <a:gd name="T10" fmla="*/ 3 w 18"/>
              <a:gd name="T11" fmla="*/ 7 h 25"/>
              <a:gd name="T12" fmla="*/ 1 w 18"/>
              <a:gd name="T13" fmla="*/ 8 h 25"/>
              <a:gd name="T14" fmla="*/ 0 w 18"/>
              <a:gd name="T15" fmla="*/ 10 h 25"/>
              <a:gd name="T16" fmla="*/ 0 w 18"/>
              <a:gd name="T17" fmla="*/ 11 h 25"/>
              <a:gd name="T18" fmla="*/ 0 w 18"/>
              <a:gd name="T19" fmla="*/ 14 h 25"/>
              <a:gd name="T20" fmla="*/ 1 w 18"/>
              <a:gd name="T21" fmla="*/ 15 h 25"/>
              <a:gd name="T22" fmla="*/ 3 w 18"/>
              <a:gd name="T23" fmla="*/ 17 h 25"/>
              <a:gd name="T24" fmla="*/ 3 w 18"/>
              <a:gd name="T25" fmla="*/ 18 h 25"/>
              <a:gd name="T26" fmla="*/ 4 w 18"/>
              <a:gd name="T27" fmla="*/ 19 h 25"/>
              <a:gd name="T28" fmla="*/ 7 w 18"/>
              <a:gd name="T29" fmla="*/ 21 h 25"/>
              <a:gd name="T30" fmla="*/ 9 w 18"/>
              <a:gd name="T31" fmla="*/ 23 h 25"/>
              <a:gd name="T32" fmla="*/ 17 w 18"/>
              <a:gd name="T33" fmla="*/ 24 h 25"/>
              <a:gd name="T34" fmla="*/ 17 w 18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5">
                <a:moveTo>
                  <a:pt x="17" y="0"/>
                </a:moveTo>
                <a:lnTo>
                  <a:pt x="9" y="1"/>
                </a:lnTo>
                <a:lnTo>
                  <a:pt x="7" y="2"/>
                </a:lnTo>
                <a:lnTo>
                  <a:pt x="4" y="5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19"/>
                </a:lnTo>
                <a:lnTo>
                  <a:pt x="7" y="21"/>
                </a:lnTo>
                <a:lnTo>
                  <a:pt x="9" y="23"/>
                </a:lnTo>
                <a:lnTo>
                  <a:pt x="17" y="24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7481" name="Freeform 201"/>
          <p:cNvSpPr>
            <a:spLocks/>
          </p:cNvSpPr>
          <p:nvPr/>
        </p:nvSpPr>
        <p:spPr bwMode="auto">
          <a:xfrm>
            <a:off x="8626475" y="4248150"/>
            <a:ext cx="25400" cy="38100"/>
          </a:xfrm>
          <a:custGeom>
            <a:avLst/>
            <a:gdLst>
              <a:gd name="T0" fmla="*/ 17 w 18"/>
              <a:gd name="T1" fmla="*/ 0 h 25"/>
              <a:gd name="T2" fmla="*/ 9 w 18"/>
              <a:gd name="T3" fmla="*/ 1 h 25"/>
              <a:gd name="T4" fmla="*/ 7 w 18"/>
              <a:gd name="T5" fmla="*/ 2 h 25"/>
              <a:gd name="T6" fmla="*/ 4 w 18"/>
              <a:gd name="T7" fmla="*/ 5 h 25"/>
              <a:gd name="T8" fmla="*/ 3 w 18"/>
              <a:gd name="T9" fmla="*/ 6 h 25"/>
              <a:gd name="T10" fmla="*/ 3 w 18"/>
              <a:gd name="T11" fmla="*/ 7 h 25"/>
              <a:gd name="T12" fmla="*/ 1 w 18"/>
              <a:gd name="T13" fmla="*/ 8 h 25"/>
              <a:gd name="T14" fmla="*/ 0 w 18"/>
              <a:gd name="T15" fmla="*/ 10 h 25"/>
              <a:gd name="T16" fmla="*/ 0 w 18"/>
              <a:gd name="T17" fmla="*/ 11 h 25"/>
              <a:gd name="T18" fmla="*/ 0 w 18"/>
              <a:gd name="T19" fmla="*/ 14 h 25"/>
              <a:gd name="T20" fmla="*/ 1 w 18"/>
              <a:gd name="T21" fmla="*/ 15 h 25"/>
              <a:gd name="T22" fmla="*/ 3 w 18"/>
              <a:gd name="T23" fmla="*/ 17 h 25"/>
              <a:gd name="T24" fmla="*/ 3 w 18"/>
              <a:gd name="T25" fmla="*/ 18 h 25"/>
              <a:gd name="T26" fmla="*/ 4 w 18"/>
              <a:gd name="T27" fmla="*/ 19 h 25"/>
              <a:gd name="T28" fmla="*/ 7 w 18"/>
              <a:gd name="T29" fmla="*/ 21 h 25"/>
              <a:gd name="T30" fmla="*/ 9 w 18"/>
              <a:gd name="T31" fmla="*/ 23 h 25"/>
              <a:gd name="T32" fmla="*/ 17 w 18"/>
              <a:gd name="T33" fmla="*/ 24 h 25"/>
              <a:gd name="T34" fmla="*/ 17 w 18"/>
              <a:gd name="T3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25">
                <a:moveTo>
                  <a:pt x="17" y="0"/>
                </a:moveTo>
                <a:lnTo>
                  <a:pt x="9" y="1"/>
                </a:lnTo>
                <a:lnTo>
                  <a:pt x="7" y="2"/>
                </a:lnTo>
                <a:lnTo>
                  <a:pt x="4" y="5"/>
                </a:lnTo>
                <a:lnTo>
                  <a:pt x="3" y="6"/>
                </a:lnTo>
                <a:lnTo>
                  <a:pt x="3" y="7"/>
                </a:lnTo>
                <a:lnTo>
                  <a:pt x="1" y="8"/>
                </a:lnTo>
                <a:lnTo>
                  <a:pt x="0" y="10"/>
                </a:lnTo>
                <a:lnTo>
                  <a:pt x="0" y="11"/>
                </a:lnTo>
                <a:lnTo>
                  <a:pt x="0" y="14"/>
                </a:lnTo>
                <a:lnTo>
                  <a:pt x="1" y="15"/>
                </a:lnTo>
                <a:lnTo>
                  <a:pt x="3" y="17"/>
                </a:lnTo>
                <a:lnTo>
                  <a:pt x="3" y="18"/>
                </a:lnTo>
                <a:lnTo>
                  <a:pt x="4" y="19"/>
                </a:lnTo>
                <a:lnTo>
                  <a:pt x="7" y="21"/>
                </a:lnTo>
                <a:lnTo>
                  <a:pt x="9" y="23"/>
                </a:lnTo>
                <a:lnTo>
                  <a:pt x="17" y="24"/>
                </a:lnTo>
                <a:lnTo>
                  <a:pt x="17" y="0"/>
                </a:lnTo>
              </a:path>
            </a:pathLst>
          </a:custGeom>
          <a:solidFill>
            <a:srgbClr val="EAEC5E"/>
          </a:solidFill>
          <a:ln w="12700" cap="rnd" cmpd="sng">
            <a:solidFill>
              <a:srgbClr val="EAEC5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228" name="Immagine 1227">
            <a:extLst>
              <a:ext uri="{FF2B5EF4-FFF2-40B4-BE49-F238E27FC236}">
                <a16:creationId xmlns:a16="http://schemas.microsoft.com/office/drawing/2014/main" id="{C4241D3D-0E10-4C61-85BC-86DC753151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it-IT" dirty="0">
                <a:latin typeface="Garamond" panose="02020404030301010803" pitchFamily="18" charset="0"/>
              </a:rPr>
              <a:t>Mastectomia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2204864"/>
            <a:ext cx="5040560" cy="2736304"/>
          </a:xfrm>
          <a:solidFill>
            <a:schemeClr val="bg1"/>
          </a:solidFill>
        </p:spPr>
        <p:txBody>
          <a:bodyPr/>
          <a:lstStyle/>
          <a:p>
            <a:r>
              <a:rPr lang="it-IT" dirty="0">
                <a:latin typeface="Garamond" panose="02020404030301010803" pitchFamily="18" charset="0"/>
              </a:rPr>
              <a:t>Tumori multicentrici</a:t>
            </a:r>
          </a:p>
          <a:p>
            <a:r>
              <a:rPr lang="it-IT" dirty="0">
                <a:latin typeface="Garamond" panose="02020404030301010803" pitchFamily="18" charset="0"/>
              </a:rPr>
              <a:t>Tumori grandi</a:t>
            </a:r>
          </a:p>
          <a:p>
            <a:r>
              <a:rPr lang="it-IT" dirty="0">
                <a:latin typeface="Garamond" panose="02020404030301010803" pitchFamily="18" charset="0"/>
              </a:rPr>
              <a:t>Mammelle molto piccole</a:t>
            </a:r>
          </a:p>
          <a:p>
            <a:r>
              <a:rPr lang="it-IT" dirty="0">
                <a:latin typeface="Garamond" panose="02020404030301010803" pitchFamily="18" charset="0"/>
              </a:rPr>
              <a:t>Pregressa </a:t>
            </a:r>
            <a:r>
              <a:rPr lang="it-IT" dirty="0" err="1">
                <a:latin typeface="Garamond" panose="02020404030301010803" pitchFamily="18" charset="0"/>
              </a:rPr>
              <a:t>quart</a:t>
            </a:r>
            <a:endParaRPr lang="it-IT" dirty="0">
              <a:latin typeface="Garamond" panose="02020404030301010803" pitchFamily="18" charset="0"/>
            </a:endParaRPr>
          </a:p>
        </p:txBody>
      </p:sp>
      <p:pic>
        <p:nvPicPr>
          <p:cNvPr id="311300" name="Picture 4" descr="Risultati immagini per mastectom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072" y="3861048"/>
            <a:ext cx="4216504" cy="280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CBE3B4B-93A4-48B6-AF78-B92DF1DCF2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98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382588" y="4129088"/>
            <a:ext cx="2227262" cy="10334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382588" y="1622425"/>
            <a:ext cx="2227262" cy="1031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8788" y="220663"/>
            <a:ext cx="8128000" cy="1136650"/>
          </a:xfrm>
        </p:spPr>
        <p:txBody>
          <a:bodyPr lIns="92173" tIns="46087" rIns="92173" bIns="46087"/>
          <a:lstStyle/>
          <a:p>
            <a:pPr eaLnBrk="1" hangingPunct="1">
              <a:defRPr/>
            </a:pPr>
            <a:r>
              <a:rPr lang="en-US" sz="49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Chirurgia conservativa</a:t>
            </a:r>
            <a:endParaRPr lang="en-US" sz="6000" b="1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447675" y="1977132"/>
            <a:ext cx="7469734" cy="17488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7565" tIns="43014" rIns="87565" bIns="43014">
            <a:spAutoFit/>
          </a:bodyPr>
          <a:lstStyle/>
          <a:p>
            <a:pPr defTabSz="736600" eaLnBrk="0" hangingPunct="0">
              <a:lnSpc>
                <a:spcPct val="80000"/>
              </a:lnSpc>
              <a:defRPr/>
            </a:pPr>
            <a:r>
              <a:rPr lang="en-US" sz="460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Fase</a:t>
            </a:r>
            <a:r>
              <a:rPr lang="en-US" sz="46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 1</a:t>
            </a:r>
            <a:endParaRPr lang="en-US" sz="4600" i="0" dirty="0">
              <a:solidFill>
                <a:srgbClr val="66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</a:endParaRPr>
          </a:p>
          <a:p>
            <a:pPr defTabSz="736600" eaLnBrk="0" hangingPunct="0">
              <a:lnSpc>
                <a:spcPct val="80000"/>
              </a:lnSpc>
              <a:defRPr/>
            </a:pPr>
            <a:endParaRPr lang="en-US" sz="4600" i="0" dirty="0">
              <a:solidFill>
                <a:srgbClr val="66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</a:endParaRPr>
          </a:p>
          <a:p>
            <a:pPr defTabSz="736600" eaLnBrk="0" hangingPunct="0">
              <a:lnSpc>
                <a:spcPct val="80000"/>
              </a:lnSpc>
              <a:defRPr/>
            </a:pPr>
            <a:r>
              <a:rPr lang="en-US" sz="4300" i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Conservazione</a:t>
            </a:r>
            <a:r>
              <a:rPr lang="en-US" sz="43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sz="4300" i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della</a:t>
            </a:r>
            <a:r>
              <a:rPr lang="en-US" sz="43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sz="4300" i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mammella</a:t>
            </a:r>
            <a:endParaRPr lang="en-US" sz="4600" i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04454" name="Rectangle 6"/>
          <p:cNvSpPr>
            <a:spLocks noChangeArrowheads="1"/>
          </p:cNvSpPr>
          <p:nvPr/>
        </p:nvSpPr>
        <p:spPr bwMode="auto">
          <a:xfrm>
            <a:off x="0" y="4149725"/>
            <a:ext cx="91440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565" tIns="43014" rIns="87565" bIns="43014">
            <a:spAutoFit/>
          </a:bodyPr>
          <a:lstStyle/>
          <a:p>
            <a:pPr defTabSz="736600" eaLnBrk="0" hangingPunct="0">
              <a:lnSpc>
                <a:spcPct val="90000"/>
              </a:lnSpc>
            </a:pPr>
            <a:r>
              <a:rPr lang="en-US" sz="4600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  Fase 2</a:t>
            </a:r>
            <a:endParaRPr lang="en-US" sz="4600" i="0">
              <a:solidFill>
                <a:srgbClr val="66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</a:endParaRPr>
          </a:p>
          <a:p>
            <a:pPr defTabSz="736600" eaLnBrk="0" hangingPunct="0">
              <a:lnSpc>
                <a:spcPct val="90000"/>
              </a:lnSpc>
            </a:pPr>
            <a:endParaRPr lang="en-US" sz="4600" i="0">
              <a:solidFill>
                <a:srgbClr val="66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</a:endParaRPr>
          </a:p>
          <a:p>
            <a:pPr defTabSz="736600" eaLnBrk="0" hangingPunct="0">
              <a:lnSpc>
                <a:spcPct val="90000"/>
              </a:lnSpc>
            </a:pPr>
            <a:r>
              <a:rPr lang="en-US" sz="43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Conservazione dei linf. Ascellari (primi anni 2000)</a:t>
            </a:r>
            <a:endParaRPr lang="en-US" sz="4500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19495" name="Picture 7"/>
          <p:cNvPicPr>
            <a:picLocks noChangeAspect="1" noChangeArrowheads="1"/>
          </p:cNvPicPr>
          <p:nvPr/>
        </p:nvPicPr>
        <p:blipFill>
          <a:blip r:embed="rId3" cstate="print">
            <a:lum bright="30000" contrast="12000"/>
          </a:blip>
          <a:srcRect/>
          <a:stretch>
            <a:fillRect/>
          </a:stretch>
        </p:blipFill>
        <p:spPr bwMode="auto">
          <a:xfrm>
            <a:off x="3998913" y="1327150"/>
            <a:ext cx="1900237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496" name="Picture 8" descr="linfonodo sentinella settembre 19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3716338"/>
            <a:ext cx="1965325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3845E78-3A39-4645-8A89-716D822DF3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64704"/>
            <a:ext cx="5694784" cy="3903712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86030" tIns="43015" rIns="86030" bIns="43015"/>
          <a:lstStyle/>
          <a:p>
            <a:pPr marL="1244600" indent="-1244600" defTabSz="941388" eaLnBrk="1" hangingPunct="1">
              <a:spcAft>
                <a:spcPct val="20000"/>
              </a:spcAft>
              <a:buFontTx/>
              <a:buNone/>
              <a:defRPr/>
            </a:pPr>
            <a:r>
              <a:rPr lang="it-IT" sz="4000" b="1" dirty="0">
                <a:solidFill>
                  <a:schemeClr val="tx2"/>
                </a:solidFill>
                <a:latin typeface="Garamond" panose="02020404030301010803" pitchFamily="18" charset="0"/>
              </a:rPr>
              <a:t>La dissezione ascellare </a:t>
            </a:r>
          </a:p>
          <a:p>
            <a:pPr marL="1244600" indent="-1244600" defTabSz="941388" eaLnBrk="1" hangingPunct="1">
              <a:spcAft>
                <a:spcPct val="20000"/>
              </a:spcAft>
              <a:buFontTx/>
              <a:buNone/>
              <a:defRPr/>
            </a:pPr>
            <a:endParaRPr lang="it-IT" sz="4000" b="1" dirty="0">
              <a:solidFill>
                <a:schemeClr val="tx2"/>
              </a:solidFill>
              <a:latin typeface="Garamond" panose="02020404030301010803" pitchFamily="18" charset="0"/>
            </a:endParaRPr>
          </a:p>
          <a:p>
            <a:pPr marL="1244600" indent="-1244600" defTabSz="941388" eaLnBrk="1" hangingPunct="1">
              <a:spcAft>
                <a:spcPct val="20000"/>
              </a:spcAft>
              <a:buFontTx/>
              <a:buNone/>
              <a:defRPr/>
            </a:pPr>
            <a:r>
              <a:rPr lang="it-IT" sz="3000" b="1" dirty="0">
                <a:solidFill>
                  <a:srgbClr val="FFFF66"/>
                </a:solidFill>
                <a:latin typeface="Garamond" panose="02020404030301010803" pitchFamily="18" charset="0"/>
                <a:sym typeface="Monotype Sorts" pitchFamily="2" charset="2"/>
              </a:rPr>
              <a:t> </a:t>
            </a:r>
            <a:r>
              <a:rPr lang="it-IT" sz="3000" b="1" dirty="0">
                <a:latin typeface="Garamond" panose="02020404030301010803" pitchFamily="18" charset="0"/>
              </a:rPr>
              <a:t>non migliora la prognosi</a:t>
            </a:r>
          </a:p>
          <a:p>
            <a:pPr marL="1244600" indent="-1244600" defTabSz="941388" eaLnBrk="1" hangingPunct="1">
              <a:spcAft>
                <a:spcPct val="20000"/>
              </a:spcAft>
              <a:buFontTx/>
              <a:buNone/>
              <a:defRPr/>
            </a:pPr>
            <a:r>
              <a:rPr lang="it-IT" sz="3000" b="1" dirty="0">
                <a:latin typeface="Garamond" panose="02020404030301010803" pitchFamily="18" charset="0"/>
                <a:sym typeface="Monotype Sorts" pitchFamily="2" charset="2"/>
              </a:rPr>
              <a:t> </a:t>
            </a:r>
            <a:r>
              <a:rPr lang="it-IT" sz="3000" b="1" dirty="0">
                <a:latin typeface="Garamond" panose="02020404030301010803" pitchFamily="18" charset="0"/>
              </a:rPr>
              <a:t>viene eseguita solo a scopo prognostico</a:t>
            </a:r>
          </a:p>
          <a:p>
            <a:pPr marL="1244600" indent="-1244600" defTabSz="941388" eaLnBrk="1" hangingPunct="1">
              <a:spcAft>
                <a:spcPct val="20000"/>
              </a:spcAft>
              <a:buFontTx/>
              <a:buNone/>
              <a:defRPr/>
            </a:pPr>
            <a:r>
              <a:rPr lang="it-IT" sz="3000" b="1" dirty="0">
                <a:latin typeface="Garamond" panose="02020404030301010803" pitchFamily="18" charset="0"/>
                <a:sym typeface="Monotype Sorts" pitchFamily="2" charset="2"/>
              </a:rPr>
              <a:t> non è priva di sequele immediate o a distanza</a:t>
            </a:r>
            <a:endParaRPr lang="it-IT" sz="4500" b="1" dirty="0">
              <a:latin typeface="Garamond" panose="02020404030301010803" pitchFamily="18" charset="0"/>
            </a:endParaRPr>
          </a:p>
          <a:p>
            <a:pPr marL="1244600" indent="-1244600" defTabSz="941388" eaLnBrk="1" hangingPunct="1">
              <a:spcAft>
                <a:spcPct val="20000"/>
              </a:spcAft>
              <a:buFontTx/>
              <a:buNone/>
              <a:defRPr/>
            </a:pPr>
            <a:endParaRPr lang="it-IT" sz="4500" b="1" dirty="0">
              <a:solidFill>
                <a:srgbClr val="FF00FF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D118F71-2BF3-4D35-8C67-DB76BB76B2D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  <p:pic>
        <p:nvPicPr>
          <p:cNvPr id="30412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2060848"/>
            <a:ext cx="3434189" cy="406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FF00"/>
                </a:solidFill>
                <a:latin typeface="Garamond" panose="02020404030301010803" pitchFamily="18" charset="0"/>
              </a:rPr>
              <a:t>Linfonodo sentinella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544BADF-7CF9-4233-A4F8-A290F69217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916832"/>
            <a:ext cx="4851303" cy="422444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1D8E84A-24CF-4C94-9D51-BB039EA83F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9BC5997-3F5C-47A0-85B1-C5446193C3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11560" y="2852936"/>
            <a:ext cx="7776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i="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Identificare il primo linfonodo (sentinella) che drena la linfa dall’area della mammella dove è localizzato il carcinoma primario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131840" y="1700808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FFFF00"/>
                </a:solidFill>
                <a:latin typeface="+mj-lt"/>
              </a:rPr>
              <a:t>Obiettivi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23528" y="18864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0" i="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Linfonodo Sentinella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9BC5997-3F5C-47A0-85B1-C5446193C3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11560" y="285293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i="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Evitare la dissezione ascellare completa senza rinunciare all’informazione istologica ascellare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131840" y="1700808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FFFF00"/>
                </a:solidFill>
                <a:latin typeface="+mj-lt"/>
              </a:rPr>
              <a:t>Obiettivi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23528" y="18864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0" i="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Linfonodo Sentinella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670" name="Object 6"/>
          <p:cNvGraphicFramePr>
            <a:graphicFrameLocks noChangeAspect="1"/>
          </p:cNvGraphicFramePr>
          <p:nvPr/>
        </p:nvGraphicFramePr>
        <p:xfrm>
          <a:off x="1066800" y="457200"/>
          <a:ext cx="72390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iapositiva" r:id="rId4" imgW="7900920" imgH="5243400" progId="PowerPoint.Slide.8">
                  <p:embed/>
                </p:oleObj>
              </mc:Choice>
              <mc:Fallback>
                <p:oleObj name="Diapositiva" r:id="rId4" imgW="7900920" imgH="5243400" progId="PowerPoint.Slide.8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57200"/>
                        <a:ext cx="72390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4D4C67C4-2DE7-4100-9FC2-3CC15615DB7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1" name="Picture 2"/>
          <p:cNvPicPr>
            <a:picLocks noChangeAspect="1" noChangeArrowheads="1"/>
          </p:cNvPicPr>
          <p:nvPr/>
        </p:nvPicPr>
        <p:blipFill>
          <a:blip r:embed="rId2" cstate="print">
            <a:lum bright="12000" contrast="24000"/>
          </a:blip>
          <a:srcRect/>
          <a:stretch>
            <a:fillRect/>
          </a:stretch>
        </p:blipFill>
        <p:spPr bwMode="auto">
          <a:xfrm>
            <a:off x="3059832" y="2132856"/>
            <a:ext cx="2955032" cy="221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34925" y="1112347"/>
            <a:ext cx="7849443" cy="1083806"/>
          </a:xfrm>
          <a:prstGeom prst="rect">
            <a:avLst/>
          </a:prstGeom>
          <a:noFill/>
          <a:ln>
            <a:noFill/>
          </a:ln>
          <a:effectLst>
            <a:outerShdw dist="71842" dir="18900000" algn="ctr" rotWithShape="0">
              <a:schemeClr val="tx1"/>
            </a:outerShdw>
          </a:effectLst>
        </p:spPr>
        <p:txBody>
          <a:bodyPr wrap="square" lIns="97963" tIns="48982" rIns="97963" bIns="48982">
            <a:spAutoFit/>
          </a:bodyPr>
          <a:lstStyle>
            <a:lvl1pPr defTabSz="979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90538" defTabSz="979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9488" defTabSz="979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0025" defTabSz="979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8975" defTabSz="979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16175" defTabSz="979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73375" defTabSz="979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30575" defTabSz="979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87775" defTabSz="979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it-IT" sz="320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Micro</a:t>
            </a:r>
            <a:r>
              <a:rPr lang="it-IT" sz="320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colloidi</a:t>
            </a:r>
            <a:r>
              <a:rPr lang="it-IT" sz="32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 di albumina marcata con Tc99 iniettati in sede sub dermica o  </a:t>
            </a:r>
            <a:r>
              <a:rPr lang="it-IT" sz="320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peritumorale</a:t>
            </a:r>
            <a:r>
              <a:rPr lang="it-IT" sz="3200" i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   </a:t>
            </a: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2359025" y="304800"/>
            <a:ext cx="5165303" cy="699085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8080"/>
            </a:extrusionClr>
          </a:sp3d>
        </p:spPr>
        <p:txBody>
          <a:bodyPr wrap="square" lIns="97963" tIns="48982" rIns="97963" bIns="48982">
            <a:spAutoFit/>
            <a:flatTx/>
          </a:bodyPr>
          <a:lstStyle>
            <a:lvl1pPr defTabSz="979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90538" defTabSz="979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9488" defTabSz="979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0025" defTabSz="979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8975" defTabSz="979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16175" defTabSz="979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73375" defTabSz="979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30575" defTabSz="979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87775" defTabSz="979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it-IT" sz="39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Procedura di inoculo</a:t>
            </a:r>
            <a:endParaRPr lang="it-IT" sz="2600" i="0" dirty="0">
              <a:effectLst>
                <a:outerShdw blurRad="38100" dist="38100" dir="2700000" algn="tl">
                  <a:srgbClr val="FFFFFF"/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3918971-9B96-4EAE-A73A-9EC63A7851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284984"/>
            <a:ext cx="2497944" cy="269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9512" y="2636912"/>
            <a:ext cx="2362349" cy="52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8481" tIns="44240" rIns="88481" bIns="44240">
            <a:spAutoFit/>
          </a:bodyPr>
          <a:lstStyle/>
          <a:p>
            <a:pPr defTabSz="884238" eaLnBrk="0" hangingPunct="0">
              <a:spcBef>
                <a:spcPct val="50000"/>
              </a:spcBef>
            </a:pPr>
            <a:r>
              <a:rPr lang="en-GB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subdermica</a:t>
            </a:r>
            <a:r>
              <a:rPr lang="en-GB" sz="2800" b="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024" y="5908019"/>
            <a:ext cx="3671888" cy="95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481" tIns="44240" rIns="88481" bIns="44240">
            <a:spAutoFit/>
          </a:bodyPr>
          <a:lstStyle/>
          <a:p>
            <a:pPr defTabSz="884238" eaLnBrk="0" hangingPunct="0">
              <a:spcBef>
                <a:spcPct val="50000"/>
              </a:spcBef>
            </a:pPr>
            <a:r>
              <a:rPr lang="en-GB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Iniezione</a:t>
            </a:r>
            <a:r>
              <a:rPr lang="en-GB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al di </a:t>
            </a:r>
            <a:r>
              <a:rPr lang="en-GB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sopra</a:t>
            </a:r>
            <a:r>
              <a:rPr lang="en-GB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della</a:t>
            </a:r>
            <a:r>
              <a:rPr lang="en-GB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lesione</a:t>
            </a:r>
            <a:endParaRPr lang="en-GB" sz="2800" i="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284984"/>
            <a:ext cx="2304256" cy="270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660232" y="2636912"/>
            <a:ext cx="2736304" cy="52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8481" tIns="44240" rIns="88481" bIns="44240">
            <a:spAutoFit/>
          </a:bodyPr>
          <a:lstStyle/>
          <a:p>
            <a:pPr defTabSz="884238" eaLnBrk="0" hangingPunct="0">
              <a:spcBef>
                <a:spcPct val="50000"/>
              </a:spcBef>
            </a:pPr>
            <a:r>
              <a:rPr lang="en-GB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peri-tumorale</a:t>
            </a:r>
            <a:r>
              <a:rPr lang="en-GB" sz="2800" b="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436616" y="5877272"/>
            <a:ext cx="3671888" cy="95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481" tIns="44240" rIns="88481" bIns="44240">
            <a:spAutoFit/>
          </a:bodyPr>
          <a:lstStyle/>
          <a:p>
            <a:pPr algn="r" defTabSz="884238" eaLnBrk="0" hangingPunct="0">
              <a:spcBef>
                <a:spcPct val="50000"/>
              </a:spcBef>
            </a:pPr>
            <a:r>
              <a:rPr lang="en-GB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Iniezione</a:t>
            </a:r>
            <a:r>
              <a:rPr lang="en-GB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attorno</a:t>
            </a:r>
            <a:r>
              <a:rPr lang="en-GB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alla</a:t>
            </a:r>
            <a:r>
              <a:rPr lang="en-GB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GB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lesione</a:t>
            </a:r>
            <a:endParaRPr lang="en-GB" sz="2800" i="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368300"/>
            <a:ext cx="6948487" cy="1327150"/>
          </a:xfrm>
        </p:spPr>
        <p:txBody>
          <a:bodyPr>
            <a:flatTx/>
          </a:bodyPr>
          <a:lstStyle/>
          <a:p>
            <a:pPr defTabSz="1012825" eaLnBrk="1" hangingPunct="1">
              <a:defRPr/>
            </a:pPr>
            <a:r>
              <a:rPr lang="it-IT" sz="39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Metodiche di localizzazione </a:t>
            </a:r>
            <a:r>
              <a:rPr lang="it-IT" sz="3900" b="1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pre</a:t>
            </a:r>
            <a:r>
              <a:rPr lang="it-IT" sz="39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-operatoria</a:t>
            </a:r>
            <a:endParaRPr lang="it-IT" dirty="0">
              <a:solidFill>
                <a:srgbClr val="FAFD00"/>
              </a:solidFill>
              <a:latin typeface="Garamond" panose="02020404030301010803" pitchFamily="18" charset="0"/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1488" y="2284265"/>
            <a:ext cx="7007225" cy="3736975"/>
          </a:xfrm>
          <a:effectLst>
            <a:outerShdw dist="71842" dir="18900000" algn="ctr" rotWithShape="0">
              <a:srgbClr val="000000"/>
            </a:outerShdw>
          </a:effectLst>
        </p:spPr>
        <p:txBody>
          <a:bodyPr/>
          <a:lstStyle/>
          <a:p>
            <a:pPr marL="0" indent="0" defTabSz="1012825" eaLnBrk="1" hangingPunct="1">
              <a:buFontTx/>
              <a:buNone/>
            </a:pPr>
            <a:endParaRPr lang="it-IT" sz="3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</a:endParaRPr>
          </a:p>
          <a:p>
            <a:pPr marL="0" indent="0" defTabSz="1012825" eaLnBrk="1" hangingPunct="1"/>
            <a:r>
              <a:rPr lang="it-IT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FILO CON UNCINO</a:t>
            </a:r>
          </a:p>
          <a:p>
            <a:pPr marL="0" indent="0" defTabSz="1012825" eaLnBrk="1" hangingPunct="1"/>
            <a:r>
              <a:rPr lang="it-IT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TRACCIA DI CARBONE</a:t>
            </a:r>
          </a:p>
          <a:p>
            <a:pPr marL="0" indent="0" defTabSz="1012825" eaLnBrk="1" hangingPunct="1"/>
            <a:r>
              <a:rPr lang="it-IT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TRACCIANTE RADIOATTIVO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B4B7319-B696-421D-8C15-B6C706A6B5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43513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Freeform 3"/>
          <p:cNvSpPr>
            <a:spLocks/>
          </p:cNvSpPr>
          <p:nvPr/>
        </p:nvSpPr>
        <p:spPr bwMode="auto">
          <a:xfrm>
            <a:off x="1673225" y="1327150"/>
            <a:ext cx="1527175" cy="1558925"/>
          </a:xfrm>
          <a:custGeom>
            <a:avLst/>
            <a:gdLst>
              <a:gd name="T0" fmla="*/ 569 w 1119"/>
              <a:gd name="T1" fmla="*/ 137 h 1015"/>
              <a:gd name="T2" fmla="*/ 534 w 1119"/>
              <a:gd name="T3" fmla="*/ 149 h 1015"/>
              <a:gd name="T4" fmla="*/ 384 w 1119"/>
              <a:gd name="T5" fmla="*/ 79 h 1015"/>
              <a:gd name="T6" fmla="*/ 223 w 1119"/>
              <a:gd name="T7" fmla="*/ 45 h 1015"/>
              <a:gd name="T8" fmla="*/ 142 w 1119"/>
              <a:gd name="T9" fmla="*/ 56 h 1015"/>
              <a:gd name="T10" fmla="*/ 108 w 1119"/>
              <a:gd name="T11" fmla="*/ 68 h 1015"/>
              <a:gd name="T12" fmla="*/ 27 w 1119"/>
              <a:gd name="T13" fmla="*/ 183 h 1015"/>
              <a:gd name="T14" fmla="*/ 15 w 1119"/>
              <a:gd name="T15" fmla="*/ 218 h 1015"/>
              <a:gd name="T16" fmla="*/ 61 w 1119"/>
              <a:gd name="T17" fmla="*/ 322 h 1015"/>
              <a:gd name="T18" fmla="*/ 165 w 1119"/>
              <a:gd name="T19" fmla="*/ 356 h 1015"/>
              <a:gd name="T20" fmla="*/ 200 w 1119"/>
              <a:gd name="T21" fmla="*/ 368 h 1015"/>
              <a:gd name="T22" fmla="*/ 235 w 1119"/>
              <a:gd name="T23" fmla="*/ 379 h 1015"/>
              <a:gd name="T24" fmla="*/ 246 w 1119"/>
              <a:gd name="T25" fmla="*/ 414 h 1015"/>
              <a:gd name="T26" fmla="*/ 131 w 1119"/>
              <a:gd name="T27" fmla="*/ 472 h 1015"/>
              <a:gd name="T28" fmla="*/ 61 w 1119"/>
              <a:gd name="T29" fmla="*/ 495 h 1015"/>
              <a:gd name="T30" fmla="*/ 73 w 1119"/>
              <a:gd name="T31" fmla="*/ 656 h 1015"/>
              <a:gd name="T32" fmla="*/ 85 w 1119"/>
              <a:gd name="T33" fmla="*/ 691 h 1015"/>
              <a:gd name="T34" fmla="*/ 108 w 1119"/>
              <a:gd name="T35" fmla="*/ 726 h 1015"/>
              <a:gd name="T36" fmla="*/ 142 w 1119"/>
              <a:gd name="T37" fmla="*/ 829 h 1015"/>
              <a:gd name="T38" fmla="*/ 177 w 1119"/>
              <a:gd name="T39" fmla="*/ 841 h 1015"/>
              <a:gd name="T40" fmla="*/ 246 w 1119"/>
              <a:gd name="T41" fmla="*/ 876 h 1015"/>
              <a:gd name="T42" fmla="*/ 327 w 1119"/>
              <a:gd name="T43" fmla="*/ 737 h 1015"/>
              <a:gd name="T44" fmla="*/ 442 w 1119"/>
              <a:gd name="T45" fmla="*/ 552 h 1015"/>
              <a:gd name="T46" fmla="*/ 500 w 1119"/>
              <a:gd name="T47" fmla="*/ 564 h 1015"/>
              <a:gd name="T48" fmla="*/ 500 w 1119"/>
              <a:gd name="T49" fmla="*/ 714 h 1015"/>
              <a:gd name="T50" fmla="*/ 534 w 1119"/>
              <a:gd name="T51" fmla="*/ 760 h 1015"/>
              <a:gd name="T52" fmla="*/ 569 w 1119"/>
              <a:gd name="T53" fmla="*/ 783 h 1015"/>
              <a:gd name="T54" fmla="*/ 546 w 1119"/>
              <a:gd name="T55" fmla="*/ 818 h 1015"/>
              <a:gd name="T56" fmla="*/ 431 w 1119"/>
              <a:gd name="T57" fmla="*/ 864 h 1015"/>
              <a:gd name="T58" fmla="*/ 396 w 1119"/>
              <a:gd name="T59" fmla="*/ 887 h 1015"/>
              <a:gd name="T60" fmla="*/ 419 w 1119"/>
              <a:gd name="T61" fmla="*/ 968 h 1015"/>
              <a:gd name="T62" fmla="*/ 488 w 1119"/>
              <a:gd name="T63" fmla="*/ 1003 h 1015"/>
              <a:gd name="T64" fmla="*/ 558 w 1119"/>
              <a:gd name="T65" fmla="*/ 979 h 1015"/>
              <a:gd name="T66" fmla="*/ 581 w 1119"/>
              <a:gd name="T67" fmla="*/ 910 h 1015"/>
              <a:gd name="T68" fmla="*/ 604 w 1119"/>
              <a:gd name="T69" fmla="*/ 876 h 1015"/>
              <a:gd name="T70" fmla="*/ 638 w 1119"/>
              <a:gd name="T71" fmla="*/ 864 h 1015"/>
              <a:gd name="T72" fmla="*/ 673 w 1119"/>
              <a:gd name="T73" fmla="*/ 841 h 1015"/>
              <a:gd name="T74" fmla="*/ 777 w 1119"/>
              <a:gd name="T75" fmla="*/ 922 h 1015"/>
              <a:gd name="T76" fmla="*/ 765 w 1119"/>
              <a:gd name="T77" fmla="*/ 956 h 1015"/>
              <a:gd name="T78" fmla="*/ 869 w 1119"/>
              <a:gd name="T79" fmla="*/ 1014 h 1015"/>
              <a:gd name="T80" fmla="*/ 996 w 1119"/>
              <a:gd name="T81" fmla="*/ 1003 h 1015"/>
              <a:gd name="T82" fmla="*/ 1065 w 1119"/>
              <a:gd name="T83" fmla="*/ 979 h 1015"/>
              <a:gd name="T84" fmla="*/ 1111 w 1119"/>
              <a:gd name="T85" fmla="*/ 910 h 1015"/>
              <a:gd name="T86" fmla="*/ 1088 w 1119"/>
              <a:gd name="T87" fmla="*/ 876 h 1015"/>
              <a:gd name="T88" fmla="*/ 984 w 1119"/>
              <a:gd name="T89" fmla="*/ 853 h 1015"/>
              <a:gd name="T90" fmla="*/ 892 w 1119"/>
              <a:gd name="T91" fmla="*/ 772 h 1015"/>
              <a:gd name="T92" fmla="*/ 834 w 1119"/>
              <a:gd name="T93" fmla="*/ 749 h 1015"/>
              <a:gd name="T94" fmla="*/ 800 w 1119"/>
              <a:gd name="T95" fmla="*/ 726 h 1015"/>
              <a:gd name="T96" fmla="*/ 777 w 1119"/>
              <a:gd name="T97" fmla="*/ 599 h 1015"/>
              <a:gd name="T98" fmla="*/ 811 w 1119"/>
              <a:gd name="T99" fmla="*/ 587 h 1015"/>
              <a:gd name="T100" fmla="*/ 811 w 1119"/>
              <a:gd name="T101" fmla="*/ 518 h 1015"/>
              <a:gd name="T102" fmla="*/ 742 w 1119"/>
              <a:gd name="T103" fmla="*/ 472 h 1015"/>
              <a:gd name="T104" fmla="*/ 673 w 1119"/>
              <a:gd name="T105" fmla="*/ 414 h 1015"/>
              <a:gd name="T106" fmla="*/ 592 w 1119"/>
              <a:gd name="T107" fmla="*/ 506 h 1015"/>
              <a:gd name="T108" fmla="*/ 534 w 1119"/>
              <a:gd name="T109" fmla="*/ 495 h 1015"/>
              <a:gd name="T110" fmla="*/ 465 w 1119"/>
              <a:gd name="T111" fmla="*/ 449 h 1015"/>
              <a:gd name="T112" fmla="*/ 431 w 1119"/>
              <a:gd name="T113" fmla="*/ 437 h 1015"/>
              <a:gd name="T114" fmla="*/ 419 w 1119"/>
              <a:gd name="T115" fmla="*/ 402 h 1015"/>
              <a:gd name="T116" fmla="*/ 523 w 1119"/>
              <a:gd name="T117" fmla="*/ 345 h 1015"/>
              <a:gd name="T118" fmla="*/ 546 w 1119"/>
              <a:gd name="T119" fmla="*/ 276 h 1015"/>
              <a:gd name="T120" fmla="*/ 454 w 1119"/>
              <a:gd name="T121" fmla="*/ 195 h 1015"/>
              <a:gd name="T122" fmla="*/ 327 w 1119"/>
              <a:gd name="T123" fmla="*/ 56 h 1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19" h="1015">
                <a:moveTo>
                  <a:pt x="569" y="137"/>
                </a:moveTo>
                <a:cubicBezTo>
                  <a:pt x="557" y="141"/>
                  <a:pt x="546" y="149"/>
                  <a:pt x="534" y="149"/>
                </a:cubicBezTo>
                <a:cubicBezTo>
                  <a:pt x="511" y="149"/>
                  <a:pt x="413" y="90"/>
                  <a:pt x="384" y="79"/>
                </a:cubicBezTo>
                <a:cubicBezTo>
                  <a:pt x="333" y="60"/>
                  <a:pt x="277" y="52"/>
                  <a:pt x="223" y="45"/>
                </a:cubicBezTo>
                <a:cubicBezTo>
                  <a:pt x="87" y="0"/>
                  <a:pt x="190" y="8"/>
                  <a:pt x="142" y="56"/>
                </a:cubicBezTo>
                <a:cubicBezTo>
                  <a:pt x="134" y="64"/>
                  <a:pt x="119" y="64"/>
                  <a:pt x="108" y="68"/>
                </a:cubicBezTo>
                <a:cubicBezTo>
                  <a:pt x="66" y="131"/>
                  <a:pt x="98" y="160"/>
                  <a:pt x="27" y="183"/>
                </a:cubicBezTo>
                <a:cubicBezTo>
                  <a:pt x="23" y="195"/>
                  <a:pt x="15" y="206"/>
                  <a:pt x="15" y="218"/>
                </a:cubicBezTo>
                <a:cubicBezTo>
                  <a:pt x="15" y="240"/>
                  <a:pt x="42" y="310"/>
                  <a:pt x="61" y="322"/>
                </a:cubicBezTo>
                <a:cubicBezTo>
                  <a:pt x="64" y="324"/>
                  <a:pt x="146" y="350"/>
                  <a:pt x="165" y="356"/>
                </a:cubicBezTo>
                <a:cubicBezTo>
                  <a:pt x="177" y="360"/>
                  <a:pt x="188" y="364"/>
                  <a:pt x="200" y="368"/>
                </a:cubicBezTo>
                <a:cubicBezTo>
                  <a:pt x="212" y="372"/>
                  <a:pt x="235" y="379"/>
                  <a:pt x="235" y="379"/>
                </a:cubicBezTo>
                <a:cubicBezTo>
                  <a:pt x="239" y="391"/>
                  <a:pt x="248" y="402"/>
                  <a:pt x="246" y="414"/>
                </a:cubicBezTo>
                <a:cubicBezTo>
                  <a:pt x="237" y="466"/>
                  <a:pt x="167" y="462"/>
                  <a:pt x="131" y="472"/>
                </a:cubicBezTo>
                <a:cubicBezTo>
                  <a:pt x="107" y="479"/>
                  <a:pt x="61" y="495"/>
                  <a:pt x="61" y="495"/>
                </a:cubicBezTo>
                <a:cubicBezTo>
                  <a:pt x="20" y="555"/>
                  <a:pt x="0" y="608"/>
                  <a:pt x="73" y="656"/>
                </a:cubicBezTo>
                <a:cubicBezTo>
                  <a:pt x="77" y="668"/>
                  <a:pt x="79" y="680"/>
                  <a:pt x="85" y="691"/>
                </a:cubicBezTo>
                <a:cubicBezTo>
                  <a:pt x="91" y="703"/>
                  <a:pt x="102" y="713"/>
                  <a:pt x="108" y="726"/>
                </a:cubicBezTo>
                <a:cubicBezTo>
                  <a:pt x="111" y="733"/>
                  <a:pt x="135" y="808"/>
                  <a:pt x="142" y="829"/>
                </a:cubicBezTo>
                <a:cubicBezTo>
                  <a:pt x="146" y="841"/>
                  <a:pt x="166" y="835"/>
                  <a:pt x="177" y="841"/>
                </a:cubicBezTo>
                <a:cubicBezTo>
                  <a:pt x="267" y="887"/>
                  <a:pt x="157" y="845"/>
                  <a:pt x="246" y="876"/>
                </a:cubicBezTo>
                <a:cubicBezTo>
                  <a:pt x="277" y="828"/>
                  <a:pt x="297" y="783"/>
                  <a:pt x="327" y="737"/>
                </a:cubicBezTo>
                <a:cubicBezTo>
                  <a:pt x="346" y="658"/>
                  <a:pt x="359" y="581"/>
                  <a:pt x="442" y="552"/>
                </a:cubicBezTo>
                <a:cubicBezTo>
                  <a:pt x="461" y="556"/>
                  <a:pt x="483" y="554"/>
                  <a:pt x="500" y="564"/>
                </a:cubicBezTo>
                <a:cubicBezTo>
                  <a:pt x="552" y="594"/>
                  <a:pt x="513" y="672"/>
                  <a:pt x="500" y="714"/>
                </a:cubicBezTo>
                <a:cubicBezTo>
                  <a:pt x="511" y="729"/>
                  <a:pt x="521" y="747"/>
                  <a:pt x="534" y="760"/>
                </a:cubicBezTo>
                <a:cubicBezTo>
                  <a:pt x="544" y="770"/>
                  <a:pt x="566" y="769"/>
                  <a:pt x="569" y="783"/>
                </a:cubicBezTo>
                <a:cubicBezTo>
                  <a:pt x="572" y="797"/>
                  <a:pt x="556" y="808"/>
                  <a:pt x="546" y="818"/>
                </a:cubicBezTo>
                <a:cubicBezTo>
                  <a:pt x="516" y="848"/>
                  <a:pt x="470" y="855"/>
                  <a:pt x="431" y="864"/>
                </a:cubicBezTo>
                <a:cubicBezTo>
                  <a:pt x="419" y="872"/>
                  <a:pt x="406" y="877"/>
                  <a:pt x="396" y="887"/>
                </a:cubicBezTo>
                <a:cubicBezTo>
                  <a:pt x="346" y="937"/>
                  <a:pt x="379" y="948"/>
                  <a:pt x="419" y="968"/>
                </a:cubicBezTo>
                <a:cubicBezTo>
                  <a:pt x="512" y="1015"/>
                  <a:pt x="399" y="972"/>
                  <a:pt x="488" y="1003"/>
                </a:cubicBezTo>
                <a:cubicBezTo>
                  <a:pt x="511" y="995"/>
                  <a:pt x="535" y="987"/>
                  <a:pt x="558" y="979"/>
                </a:cubicBezTo>
                <a:cubicBezTo>
                  <a:pt x="581" y="971"/>
                  <a:pt x="573" y="933"/>
                  <a:pt x="581" y="910"/>
                </a:cubicBezTo>
                <a:cubicBezTo>
                  <a:pt x="585" y="897"/>
                  <a:pt x="593" y="885"/>
                  <a:pt x="604" y="876"/>
                </a:cubicBezTo>
                <a:cubicBezTo>
                  <a:pt x="613" y="868"/>
                  <a:pt x="627" y="869"/>
                  <a:pt x="638" y="864"/>
                </a:cubicBezTo>
                <a:cubicBezTo>
                  <a:pt x="650" y="858"/>
                  <a:pt x="661" y="849"/>
                  <a:pt x="673" y="841"/>
                </a:cubicBezTo>
                <a:cubicBezTo>
                  <a:pt x="715" y="869"/>
                  <a:pt x="749" y="879"/>
                  <a:pt x="777" y="922"/>
                </a:cubicBezTo>
                <a:cubicBezTo>
                  <a:pt x="773" y="933"/>
                  <a:pt x="765" y="944"/>
                  <a:pt x="765" y="956"/>
                </a:cubicBezTo>
                <a:cubicBezTo>
                  <a:pt x="765" y="1010"/>
                  <a:pt x="832" y="1007"/>
                  <a:pt x="869" y="1014"/>
                </a:cubicBezTo>
                <a:cubicBezTo>
                  <a:pt x="911" y="1010"/>
                  <a:pt x="954" y="1010"/>
                  <a:pt x="996" y="1003"/>
                </a:cubicBezTo>
                <a:cubicBezTo>
                  <a:pt x="1020" y="999"/>
                  <a:pt x="1065" y="979"/>
                  <a:pt x="1065" y="979"/>
                </a:cubicBezTo>
                <a:cubicBezTo>
                  <a:pt x="1080" y="956"/>
                  <a:pt x="1096" y="933"/>
                  <a:pt x="1111" y="910"/>
                </a:cubicBezTo>
                <a:cubicBezTo>
                  <a:pt x="1119" y="899"/>
                  <a:pt x="1100" y="882"/>
                  <a:pt x="1088" y="876"/>
                </a:cubicBezTo>
                <a:cubicBezTo>
                  <a:pt x="1056" y="860"/>
                  <a:pt x="1018" y="864"/>
                  <a:pt x="984" y="853"/>
                </a:cubicBezTo>
                <a:cubicBezTo>
                  <a:pt x="959" y="827"/>
                  <a:pt x="922" y="790"/>
                  <a:pt x="892" y="772"/>
                </a:cubicBezTo>
                <a:cubicBezTo>
                  <a:pt x="874" y="761"/>
                  <a:pt x="853" y="758"/>
                  <a:pt x="834" y="749"/>
                </a:cubicBezTo>
                <a:cubicBezTo>
                  <a:pt x="822" y="743"/>
                  <a:pt x="811" y="734"/>
                  <a:pt x="800" y="726"/>
                </a:cubicBezTo>
                <a:cubicBezTo>
                  <a:pt x="787" y="687"/>
                  <a:pt x="744" y="641"/>
                  <a:pt x="777" y="599"/>
                </a:cubicBezTo>
                <a:cubicBezTo>
                  <a:pt x="784" y="590"/>
                  <a:pt x="800" y="591"/>
                  <a:pt x="811" y="587"/>
                </a:cubicBezTo>
                <a:cubicBezTo>
                  <a:pt x="834" y="553"/>
                  <a:pt x="850" y="552"/>
                  <a:pt x="811" y="518"/>
                </a:cubicBezTo>
                <a:cubicBezTo>
                  <a:pt x="790" y="500"/>
                  <a:pt x="742" y="472"/>
                  <a:pt x="742" y="472"/>
                </a:cubicBezTo>
                <a:cubicBezTo>
                  <a:pt x="714" y="387"/>
                  <a:pt x="743" y="396"/>
                  <a:pt x="673" y="414"/>
                </a:cubicBezTo>
                <a:cubicBezTo>
                  <a:pt x="636" y="470"/>
                  <a:pt x="656" y="474"/>
                  <a:pt x="592" y="506"/>
                </a:cubicBezTo>
                <a:cubicBezTo>
                  <a:pt x="573" y="502"/>
                  <a:pt x="552" y="503"/>
                  <a:pt x="534" y="495"/>
                </a:cubicBezTo>
                <a:cubicBezTo>
                  <a:pt x="509" y="484"/>
                  <a:pt x="491" y="458"/>
                  <a:pt x="465" y="449"/>
                </a:cubicBezTo>
                <a:cubicBezTo>
                  <a:pt x="454" y="445"/>
                  <a:pt x="442" y="441"/>
                  <a:pt x="431" y="437"/>
                </a:cubicBezTo>
                <a:cubicBezTo>
                  <a:pt x="427" y="425"/>
                  <a:pt x="417" y="414"/>
                  <a:pt x="419" y="402"/>
                </a:cubicBezTo>
                <a:cubicBezTo>
                  <a:pt x="427" y="355"/>
                  <a:pt x="489" y="356"/>
                  <a:pt x="523" y="345"/>
                </a:cubicBezTo>
                <a:cubicBezTo>
                  <a:pt x="530" y="322"/>
                  <a:pt x="546" y="300"/>
                  <a:pt x="546" y="276"/>
                </a:cubicBezTo>
                <a:cubicBezTo>
                  <a:pt x="546" y="226"/>
                  <a:pt x="492" y="207"/>
                  <a:pt x="454" y="195"/>
                </a:cubicBezTo>
                <a:cubicBezTo>
                  <a:pt x="434" y="136"/>
                  <a:pt x="402" y="56"/>
                  <a:pt x="327" y="56"/>
                </a:cubicBezTo>
              </a:path>
            </a:pathLst>
          </a:custGeom>
          <a:solidFill>
            <a:srgbClr val="FF0000"/>
          </a:solidFill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52" name="Oval 4"/>
          <p:cNvSpPr>
            <a:spLocks noChangeArrowheads="1"/>
          </p:cNvSpPr>
          <p:nvPr/>
        </p:nvSpPr>
        <p:spPr bwMode="auto">
          <a:xfrm>
            <a:off x="1371600" y="2438400"/>
            <a:ext cx="131763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53" name="Oval 5"/>
          <p:cNvSpPr>
            <a:spLocks noChangeArrowheads="1"/>
          </p:cNvSpPr>
          <p:nvPr/>
        </p:nvSpPr>
        <p:spPr bwMode="auto">
          <a:xfrm>
            <a:off x="762000" y="3127375"/>
            <a:ext cx="130175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54" name="Oval 6"/>
          <p:cNvSpPr>
            <a:spLocks noChangeArrowheads="1"/>
          </p:cNvSpPr>
          <p:nvPr/>
        </p:nvSpPr>
        <p:spPr bwMode="auto">
          <a:xfrm>
            <a:off x="1066800" y="2438400"/>
            <a:ext cx="131763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55" name="Oval 7"/>
          <p:cNvSpPr>
            <a:spLocks noChangeArrowheads="1"/>
          </p:cNvSpPr>
          <p:nvPr/>
        </p:nvSpPr>
        <p:spPr bwMode="auto">
          <a:xfrm>
            <a:off x="1295400" y="1371600"/>
            <a:ext cx="130175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56" name="Oval 8"/>
          <p:cNvSpPr>
            <a:spLocks noChangeArrowheads="1"/>
          </p:cNvSpPr>
          <p:nvPr/>
        </p:nvSpPr>
        <p:spPr bwMode="auto">
          <a:xfrm>
            <a:off x="1447800" y="2133600"/>
            <a:ext cx="131763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57" name="Oval 9"/>
          <p:cNvSpPr>
            <a:spLocks noChangeArrowheads="1"/>
          </p:cNvSpPr>
          <p:nvPr/>
        </p:nvSpPr>
        <p:spPr bwMode="auto">
          <a:xfrm>
            <a:off x="1371600" y="1676400"/>
            <a:ext cx="131763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58" name="Oval 10"/>
          <p:cNvSpPr>
            <a:spLocks noChangeArrowheads="1"/>
          </p:cNvSpPr>
          <p:nvPr/>
        </p:nvSpPr>
        <p:spPr bwMode="auto">
          <a:xfrm>
            <a:off x="1219200" y="2949575"/>
            <a:ext cx="131763" cy="746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59" name="Oval 11"/>
          <p:cNvSpPr>
            <a:spLocks noChangeArrowheads="1"/>
          </p:cNvSpPr>
          <p:nvPr/>
        </p:nvSpPr>
        <p:spPr bwMode="auto">
          <a:xfrm>
            <a:off x="1447800" y="2819400"/>
            <a:ext cx="131763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3835" name="Rectangle 12"/>
          <p:cNvSpPr>
            <a:spLocks noChangeArrowheads="1"/>
          </p:cNvSpPr>
          <p:nvPr/>
        </p:nvSpPr>
        <p:spPr bwMode="auto">
          <a:xfrm>
            <a:off x="393700" y="4725144"/>
            <a:ext cx="81280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030" tIns="43015" rIns="86030" bIns="43015"/>
          <a:lstStyle/>
          <a:p>
            <a:pPr algn="ctr" defTabSz="708025">
              <a:spcBef>
                <a:spcPct val="20000"/>
              </a:spcBef>
            </a:pPr>
            <a:r>
              <a:rPr lang="en-US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I </a:t>
            </a:r>
            <a:r>
              <a:rPr lang="en-US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microcolloidi</a:t>
            </a:r>
            <a:r>
              <a:rPr lang="en-US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di </a:t>
            </a:r>
            <a:r>
              <a:rPr lang="en-US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albumina</a:t>
            </a:r>
            <a:r>
              <a:rPr lang="en-US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marcata</a:t>
            </a:r>
            <a:r>
              <a:rPr lang="en-US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arrivano</a:t>
            </a:r>
            <a:r>
              <a:rPr lang="en-US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al </a:t>
            </a:r>
            <a:r>
              <a:rPr lang="en-US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linfonodo</a:t>
            </a:r>
            <a:r>
              <a:rPr lang="en-US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sentinella</a:t>
            </a:r>
            <a:r>
              <a:rPr lang="en-US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attraverso</a:t>
            </a:r>
            <a:r>
              <a:rPr lang="en-US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i</a:t>
            </a:r>
            <a:r>
              <a:rPr lang="en-US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vasi</a:t>
            </a:r>
            <a:r>
              <a:rPr lang="en-US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linfatici</a:t>
            </a:r>
            <a:r>
              <a:rPr lang="en-US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afferenti</a:t>
            </a:r>
            <a:r>
              <a:rPr lang="en-US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e </a:t>
            </a:r>
            <a:r>
              <a:rPr lang="en-US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vengono</a:t>
            </a:r>
            <a:r>
              <a:rPr lang="en-US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intrappolati</a:t>
            </a:r>
            <a:r>
              <a:rPr lang="en-US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  <a:p>
            <a:pPr algn="ctr" defTabSz="708025">
              <a:spcBef>
                <a:spcPct val="20000"/>
              </a:spcBef>
            </a:pPr>
            <a:r>
              <a:rPr lang="en-US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nella</a:t>
            </a:r>
            <a:r>
              <a:rPr lang="en-US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corticale</a:t>
            </a:r>
            <a:r>
              <a:rPr lang="en-US" sz="2800" i="0" dirty="0">
                <a:solidFill>
                  <a:schemeClr val="bg1"/>
                </a:solidFill>
                <a:latin typeface="Garamond" panose="02020404030301010803" pitchFamily="18" charset="0"/>
              </a:rPr>
              <a:t> del </a:t>
            </a:r>
            <a:r>
              <a:rPr lang="en-US" sz="2800" i="0" dirty="0" err="1">
                <a:solidFill>
                  <a:schemeClr val="bg1"/>
                </a:solidFill>
                <a:latin typeface="Garamond" panose="02020404030301010803" pitchFamily="18" charset="0"/>
              </a:rPr>
              <a:t>linfonodo</a:t>
            </a:r>
            <a:endParaRPr lang="it-IT" sz="2800" i="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3383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575" y="0"/>
            <a:ext cx="36544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62" name="Freeform 14"/>
          <p:cNvSpPr>
            <a:spLocks/>
          </p:cNvSpPr>
          <p:nvPr/>
        </p:nvSpPr>
        <p:spPr bwMode="auto">
          <a:xfrm>
            <a:off x="5867400" y="2479675"/>
            <a:ext cx="1528763" cy="1558925"/>
          </a:xfrm>
          <a:custGeom>
            <a:avLst/>
            <a:gdLst>
              <a:gd name="T0" fmla="*/ 569 w 1119"/>
              <a:gd name="T1" fmla="*/ 137 h 1015"/>
              <a:gd name="T2" fmla="*/ 534 w 1119"/>
              <a:gd name="T3" fmla="*/ 149 h 1015"/>
              <a:gd name="T4" fmla="*/ 384 w 1119"/>
              <a:gd name="T5" fmla="*/ 79 h 1015"/>
              <a:gd name="T6" fmla="*/ 223 w 1119"/>
              <a:gd name="T7" fmla="*/ 45 h 1015"/>
              <a:gd name="T8" fmla="*/ 142 w 1119"/>
              <a:gd name="T9" fmla="*/ 56 h 1015"/>
              <a:gd name="T10" fmla="*/ 108 w 1119"/>
              <a:gd name="T11" fmla="*/ 68 h 1015"/>
              <a:gd name="T12" fmla="*/ 27 w 1119"/>
              <a:gd name="T13" fmla="*/ 183 h 1015"/>
              <a:gd name="T14" fmla="*/ 15 w 1119"/>
              <a:gd name="T15" fmla="*/ 218 h 1015"/>
              <a:gd name="T16" fmla="*/ 61 w 1119"/>
              <a:gd name="T17" fmla="*/ 322 h 1015"/>
              <a:gd name="T18" fmla="*/ 165 w 1119"/>
              <a:gd name="T19" fmla="*/ 356 h 1015"/>
              <a:gd name="T20" fmla="*/ 200 w 1119"/>
              <a:gd name="T21" fmla="*/ 368 h 1015"/>
              <a:gd name="T22" fmla="*/ 235 w 1119"/>
              <a:gd name="T23" fmla="*/ 379 h 1015"/>
              <a:gd name="T24" fmla="*/ 246 w 1119"/>
              <a:gd name="T25" fmla="*/ 414 h 1015"/>
              <a:gd name="T26" fmla="*/ 131 w 1119"/>
              <a:gd name="T27" fmla="*/ 472 h 1015"/>
              <a:gd name="T28" fmla="*/ 61 w 1119"/>
              <a:gd name="T29" fmla="*/ 495 h 1015"/>
              <a:gd name="T30" fmla="*/ 73 w 1119"/>
              <a:gd name="T31" fmla="*/ 656 h 1015"/>
              <a:gd name="T32" fmla="*/ 85 w 1119"/>
              <a:gd name="T33" fmla="*/ 691 h 1015"/>
              <a:gd name="T34" fmla="*/ 108 w 1119"/>
              <a:gd name="T35" fmla="*/ 726 h 1015"/>
              <a:gd name="T36" fmla="*/ 142 w 1119"/>
              <a:gd name="T37" fmla="*/ 829 h 1015"/>
              <a:gd name="T38" fmla="*/ 177 w 1119"/>
              <a:gd name="T39" fmla="*/ 841 h 1015"/>
              <a:gd name="T40" fmla="*/ 246 w 1119"/>
              <a:gd name="T41" fmla="*/ 876 h 1015"/>
              <a:gd name="T42" fmla="*/ 327 w 1119"/>
              <a:gd name="T43" fmla="*/ 737 h 1015"/>
              <a:gd name="T44" fmla="*/ 442 w 1119"/>
              <a:gd name="T45" fmla="*/ 552 h 1015"/>
              <a:gd name="T46" fmla="*/ 500 w 1119"/>
              <a:gd name="T47" fmla="*/ 564 h 1015"/>
              <a:gd name="T48" fmla="*/ 500 w 1119"/>
              <a:gd name="T49" fmla="*/ 714 h 1015"/>
              <a:gd name="T50" fmla="*/ 534 w 1119"/>
              <a:gd name="T51" fmla="*/ 760 h 1015"/>
              <a:gd name="T52" fmla="*/ 569 w 1119"/>
              <a:gd name="T53" fmla="*/ 783 h 1015"/>
              <a:gd name="T54" fmla="*/ 546 w 1119"/>
              <a:gd name="T55" fmla="*/ 818 h 1015"/>
              <a:gd name="T56" fmla="*/ 431 w 1119"/>
              <a:gd name="T57" fmla="*/ 864 h 1015"/>
              <a:gd name="T58" fmla="*/ 396 w 1119"/>
              <a:gd name="T59" fmla="*/ 887 h 1015"/>
              <a:gd name="T60" fmla="*/ 419 w 1119"/>
              <a:gd name="T61" fmla="*/ 968 h 1015"/>
              <a:gd name="T62" fmla="*/ 488 w 1119"/>
              <a:gd name="T63" fmla="*/ 1003 h 1015"/>
              <a:gd name="T64" fmla="*/ 558 w 1119"/>
              <a:gd name="T65" fmla="*/ 979 h 1015"/>
              <a:gd name="T66" fmla="*/ 581 w 1119"/>
              <a:gd name="T67" fmla="*/ 910 h 1015"/>
              <a:gd name="T68" fmla="*/ 604 w 1119"/>
              <a:gd name="T69" fmla="*/ 876 h 1015"/>
              <a:gd name="T70" fmla="*/ 638 w 1119"/>
              <a:gd name="T71" fmla="*/ 864 h 1015"/>
              <a:gd name="T72" fmla="*/ 673 w 1119"/>
              <a:gd name="T73" fmla="*/ 841 h 1015"/>
              <a:gd name="T74" fmla="*/ 777 w 1119"/>
              <a:gd name="T75" fmla="*/ 922 h 1015"/>
              <a:gd name="T76" fmla="*/ 765 w 1119"/>
              <a:gd name="T77" fmla="*/ 956 h 1015"/>
              <a:gd name="T78" fmla="*/ 869 w 1119"/>
              <a:gd name="T79" fmla="*/ 1014 h 1015"/>
              <a:gd name="T80" fmla="*/ 996 w 1119"/>
              <a:gd name="T81" fmla="*/ 1003 h 1015"/>
              <a:gd name="T82" fmla="*/ 1065 w 1119"/>
              <a:gd name="T83" fmla="*/ 979 h 1015"/>
              <a:gd name="T84" fmla="*/ 1111 w 1119"/>
              <a:gd name="T85" fmla="*/ 910 h 1015"/>
              <a:gd name="T86" fmla="*/ 1088 w 1119"/>
              <a:gd name="T87" fmla="*/ 876 h 1015"/>
              <a:gd name="T88" fmla="*/ 984 w 1119"/>
              <a:gd name="T89" fmla="*/ 853 h 1015"/>
              <a:gd name="T90" fmla="*/ 892 w 1119"/>
              <a:gd name="T91" fmla="*/ 772 h 1015"/>
              <a:gd name="T92" fmla="*/ 834 w 1119"/>
              <a:gd name="T93" fmla="*/ 749 h 1015"/>
              <a:gd name="T94" fmla="*/ 800 w 1119"/>
              <a:gd name="T95" fmla="*/ 726 h 1015"/>
              <a:gd name="T96" fmla="*/ 777 w 1119"/>
              <a:gd name="T97" fmla="*/ 599 h 1015"/>
              <a:gd name="T98" fmla="*/ 811 w 1119"/>
              <a:gd name="T99" fmla="*/ 587 h 1015"/>
              <a:gd name="T100" fmla="*/ 811 w 1119"/>
              <a:gd name="T101" fmla="*/ 518 h 1015"/>
              <a:gd name="T102" fmla="*/ 742 w 1119"/>
              <a:gd name="T103" fmla="*/ 472 h 1015"/>
              <a:gd name="T104" fmla="*/ 673 w 1119"/>
              <a:gd name="T105" fmla="*/ 414 h 1015"/>
              <a:gd name="T106" fmla="*/ 592 w 1119"/>
              <a:gd name="T107" fmla="*/ 506 h 1015"/>
              <a:gd name="T108" fmla="*/ 534 w 1119"/>
              <a:gd name="T109" fmla="*/ 495 h 1015"/>
              <a:gd name="T110" fmla="*/ 465 w 1119"/>
              <a:gd name="T111" fmla="*/ 449 h 1015"/>
              <a:gd name="T112" fmla="*/ 431 w 1119"/>
              <a:gd name="T113" fmla="*/ 437 h 1015"/>
              <a:gd name="T114" fmla="*/ 419 w 1119"/>
              <a:gd name="T115" fmla="*/ 402 h 1015"/>
              <a:gd name="T116" fmla="*/ 523 w 1119"/>
              <a:gd name="T117" fmla="*/ 345 h 1015"/>
              <a:gd name="T118" fmla="*/ 546 w 1119"/>
              <a:gd name="T119" fmla="*/ 276 h 1015"/>
              <a:gd name="T120" fmla="*/ 454 w 1119"/>
              <a:gd name="T121" fmla="*/ 195 h 1015"/>
              <a:gd name="T122" fmla="*/ 327 w 1119"/>
              <a:gd name="T123" fmla="*/ 56 h 1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19" h="1015">
                <a:moveTo>
                  <a:pt x="569" y="137"/>
                </a:moveTo>
                <a:cubicBezTo>
                  <a:pt x="557" y="141"/>
                  <a:pt x="546" y="149"/>
                  <a:pt x="534" y="149"/>
                </a:cubicBezTo>
                <a:cubicBezTo>
                  <a:pt x="511" y="149"/>
                  <a:pt x="413" y="90"/>
                  <a:pt x="384" y="79"/>
                </a:cubicBezTo>
                <a:cubicBezTo>
                  <a:pt x="333" y="60"/>
                  <a:pt x="277" y="52"/>
                  <a:pt x="223" y="45"/>
                </a:cubicBezTo>
                <a:cubicBezTo>
                  <a:pt x="87" y="0"/>
                  <a:pt x="190" y="8"/>
                  <a:pt x="142" y="56"/>
                </a:cubicBezTo>
                <a:cubicBezTo>
                  <a:pt x="134" y="64"/>
                  <a:pt x="119" y="64"/>
                  <a:pt x="108" y="68"/>
                </a:cubicBezTo>
                <a:cubicBezTo>
                  <a:pt x="66" y="131"/>
                  <a:pt x="98" y="160"/>
                  <a:pt x="27" y="183"/>
                </a:cubicBezTo>
                <a:cubicBezTo>
                  <a:pt x="23" y="195"/>
                  <a:pt x="15" y="206"/>
                  <a:pt x="15" y="218"/>
                </a:cubicBezTo>
                <a:cubicBezTo>
                  <a:pt x="15" y="240"/>
                  <a:pt x="42" y="310"/>
                  <a:pt x="61" y="322"/>
                </a:cubicBezTo>
                <a:cubicBezTo>
                  <a:pt x="64" y="324"/>
                  <a:pt x="146" y="350"/>
                  <a:pt x="165" y="356"/>
                </a:cubicBezTo>
                <a:cubicBezTo>
                  <a:pt x="177" y="360"/>
                  <a:pt x="188" y="364"/>
                  <a:pt x="200" y="368"/>
                </a:cubicBezTo>
                <a:cubicBezTo>
                  <a:pt x="212" y="372"/>
                  <a:pt x="235" y="379"/>
                  <a:pt x="235" y="379"/>
                </a:cubicBezTo>
                <a:cubicBezTo>
                  <a:pt x="239" y="391"/>
                  <a:pt x="248" y="402"/>
                  <a:pt x="246" y="414"/>
                </a:cubicBezTo>
                <a:cubicBezTo>
                  <a:pt x="237" y="466"/>
                  <a:pt x="167" y="462"/>
                  <a:pt x="131" y="472"/>
                </a:cubicBezTo>
                <a:cubicBezTo>
                  <a:pt x="107" y="479"/>
                  <a:pt x="61" y="495"/>
                  <a:pt x="61" y="495"/>
                </a:cubicBezTo>
                <a:cubicBezTo>
                  <a:pt x="20" y="555"/>
                  <a:pt x="0" y="608"/>
                  <a:pt x="73" y="656"/>
                </a:cubicBezTo>
                <a:cubicBezTo>
                  <a:pt x="77" y="668"/>
                  <a:pt x="79" y="680"/>
                  <a:pt x="85" y="691"/>
                </a:cubicBezTo>
                <a:cubicBezTo>
                  <a:pt x="91" y="703"/>
                  <a:pt x="102" y="713"/>
                  <a:pt x="108" y="726"/>
                </a:cubicBezTo>
                <a:cubicBezTo>
                  <a:pt x="111" y="733"/>
                  <a:pt x="135" y="808"/>
                  <a:pt x="142" y="829"/>
                </a:cubicBezTo>
                <a:cubicBezTo>
                  <a:pt x="146" y="841"/>
                  <a:pt x="166" y="835"/>
                  <a:pt x="177" y="841"/>
                </a:cubicBezTo>
                <a:cubicBezTo>
                  <a:pt x="267" y="887"/>
                  <a:pt x="157" y="845"/>
                  <a:pt x="246" y="876"/>
                </a:cubicBezTo>
                <a:cubicBezTo>
                  <a:pt x="277" y="828"/>
                  <a:pt x="297" y="783"/>
                  <a:pt x="327" y="737"/>
                </a:cubicBezTo>
                <a:cubicBezTo>
                  <a:pt x="346" y="658"/>
                  <a:pt x="359" y="581"/>
                  <a:pt x="442" y="552"/>
                </a:cubicBezTo>
                <a:cubicBezTo>
                  <a:pt x="461" y="556"/>
                  <a:pt x="483" y="554"/>
                  <a:pt x="500" y="564"/>
                </a:cubicBezTo>
                <a:cubicBezTo>
                  <a:pt x="552" y="594"/>
                  <a:pt x="513" y="672"/>
                  <a:pt x="500" y="714"/>
                </a:cubicBezTo>
                <a:cubicBezTo>
                  <a:pt x="511" y="729"/>
                  <a:pt x="521" y="747"/>
                  <a:pt x="534" y="760"/>
                </a:cubicBezTo>
                <a:cubicBezTo>
                  <a:pt x="544" y="770"/>
                  <a:pt x="566" y="769"/>
                  <a:pt x="569" y="783"/>
                </a:cubicBezTo>
                <a:cubicBezTo>
                  <a:pt x="572" y="797"/>
                  <a:pt x="556" y="808"/>
                  <a:pt x="546" y="818"/>
                </a:cubicBezTo>
                <a:cubicBezTo>
                  <a:pt x="516" y="848"/>
                  <a:pt x="470" y="855"/>
                  <a:pt x="431" y="864"/>
                </a:cubicBezTo>
                <a:cubicBezTo>
                  <a:pt x="419" y="872"/>
                  <a:pt x="406" y="877"/>
                  <a:pt x="396" y="887"/>
                </a:cubicBezTo>
                <a:cubicBezTo>
                  <a:pt x="346" y="937"/>
                  <a:pt x="379" y="948"/>
                  <a:pt x="419" y="968"/>
                </a:cubicBezTo>
                <a:cubicBezTo>
                  <a:pt x="512" y="1015"/>
                  <a:pt x="399" y="972"/>
                  <a:pt x="488" y="1003"/>
                </a:cubicBezTo>
                <a:cubicBezTo>
                  <a:pt x="511" y="995"/>
                  <a:pt x="535" y="987"/>
                  <a:pt x="558" y="979"/>
                </a:cubicBezTo>
                <a:cubicBezTo>
                  <a:pt x="581" y="971"/>
                  <a:pt x="573" y="933"/>
                  <a:pt x="581" y="910"/>
                </a:cubicBezTo>
                <a:cubicBezTo>
                  <a:pt x="585" y="897"/>
                  <a:pt x="593" y="885"/>
                  <a:pt x="604" y="876"/>
                </a:cubicBezTo>
                <a:cubicBezTo>
                  <a:pt x="613" y="868"/>
                  <a:pt x="627" y="869"/>
                  <a:pt x="638" y="864"/>
                </a:cubicBezTo>
                <a:cubicBezTo>
                  <a:pt x="650" y="858"/>
                  <a:pt x="661" y="849"/>
                  <a:pt x="673" y="841"/>
                </a:cubicBezTo>
                <a:cubicBezTo>
                  <a:pt x="715" y="869"/>
                  <a:pt x="749" y="879"/>
                  <a:pt x="777" y="922"/>
                </a:cubicBezTo>
                <a:cubicBezTo>
                  <a:pt x="773" y="933"/>
                  <a:pt x="765" y="944"/>
                  <a:pt x="765" y="956"/>
                </a:cubicBezTo>
                <a:cubicBezTo>
                  <a:pt x="765" y="1010"/>
                  <a:pt x="832" y="1007"/>
                  <a:pt x="869" y="1014"/>
                </a:cubicBezTo>
                <a:cubicBezTo>
                  <a:pt x="911" y="1010"/>
                  <a:pt x="954" y="1010"/>
                  <a:pt x="996" y="1003"/>
                </a:cubicBezTo>
                <a:cubicBezTo>
                  <a:pt x="1020" y="999"/>
                  <a:pt x="1065" y="979"/>
                  <a:pt x="1065" y="979"/>
                </a:cubicBezTo>
                <a:cubicBezTo>
                  <a:pt x="1080" y="956"/>
                  <a:pt x="1096" y="933"/>
                  <a:pt x="1111" y="910"/>
                </a:cubicBezTo>
                <a:cubicBezTo>
                  <a:pt x="1119" y="899"/>
                  <a:pt x="1100" y="882"/>
                  <a:pt x="1088" y="876"/>
                </a:cubicBezTo>
                <a:cubicBezTo>
                  <a:pt x="1056" y="860"/>
                  <a:pt x="1018" y="864"/>
                  <a:pt x="984" y="853"/>
                </a:cubicBezTo>
                <a:cubicBezTo>
                  <a:pt x="959" y="827"/>
                  <a:pt x="922" y="790"/>
                  <a:pt x="892" y="772"/>
                </a:cubicBezTo>
                <a:cubicBezTo>
                  <a:pt x="874" y="761"/>
                  <a:pt x="853" y="758"/>
                  <a:pt x="834" y="749"/>
                </a:cubicBezTo>
                <a:cubicBezTo>
                  <a:pt x="822" y="743"/>
                  <a:pt x="811" y="734"/>
                  <a:pt x="800" y="726"/>
                </a:cubicBezTo>
                <a:cubicBezTo>
                  <a:pt x="787" y="687"/>
                  <a:pt x="744" y="641"/>
                  <a:pt x="777" y="599"/>
                </a:cubicBezTo>
                <a:cubicBezTo>
                  <a:pt x="784" y="590"/>
                  <a:pt x="800" y="591"/>
                  <a:pt x="811" y="587"/>
                </a:cubicBezTo>
                <a:cubicBezTo>
                  <a:pt x="834" y="553"/>
                  <a:pt x="850" y="552"/>
                  <a:pt x="811" y="518"/>
                </a:cubicBezTo>
                <a:cubicBezTo>
                  <a:pt x="790" y="500"/>
                  <a:pt x="742" y="472"/>
                  <a:pt x="742" y="472"/>
                </a:cubicBezTo>
                <a:cubicBezTo>
                  <a:pt x="714" y="387"/>
                  <a:pt x="743" y="396"/>
                  <a:pt x="673" y="414"/>
                </a:cubicBezTo>
                <a:cubicBezTo>
                  <a:pt x="636" y="470"/>
                  <a:pt x="656" y="474"/>
                  <a:pt x="592" y="506"/>
                </a:cubicBezTo>
                <a:cubicBezTo>
                  <a:pt x="573" y="502"/>
                  <a:pt x="552" y="503"/>
                  <a:pt x="534" y="495"/>
                </a:cubicBezTo>
                <a:cubicBezTo>
                  <a:pt x="509" y="484"/>
                  <a:pt x="491" y="458"/>
                  <a:pt x="465" y="449"/>
                </a:cubicBezTo>
                <a:cubicBezTo>
                  <a:pt x="454" y="445"/>
                  <a:pt x="442" y="441"/>
                  <a:pt x="431" y="437"/>
                </a:cubicBezTo>
                <a:cubicBezTo>
                  <a:pt x="427" y="425"/>
                  <a:pt x="417" y="414"/>
                  <a:pt x="419" y="402"/>
                </a:cubicBezTo>
                <a:cubicBezTo>
                  <a:pt x="427" y="355"/>
                  <a:pt x="489" y="356"/>
                  <a:pt x="523" y="345"/>
                </a:cubicBezTo>
                <a:cubicBezTo>
                  <a:pt x="530" y="322"/>
                  <a:pt x="546" y="300"/>
                  <a:pt x="546" y="276"/>
                </a:cubicBezTo>
                <a:cubicBezTo>
                  <a:pt x="546" y="226"/>
                  <a:pt x="492" y="207"/>
                  <a:pt x="454" y="195"/>
                </a:cubicBezTo>
                <a:cubicBezTo>
                  <a:pt x="434" y="136"/>
                  <a:pt x="402" y="56"/>
                  <a:pt x="327" y="56"/>
                </a:cubicBezTo>
              </a:path>
            </a:pathLst>
          </a:custGeom>
          <a:solidFill>
            <a:srgbClr val="FF0000"/>
          </a:solidFill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63" name="Oval 15"/>
          <p:cNvSpPr>
            <a:spLocks noChangeArrowheads="1"/>
          </p:cNvSpPr>
          <p:nvPr/>
        </p:nvSpPr>
        <p:spPr bwMode="auto">
          <a:xfrm>
            <a:off x="1828800" y="3048000"/>
            <a:ext cx="131763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64" name="Oval 16"/>
          <p:cNvSpPr>
            <a:spLocks noChangeArrowheads="1"/>
          </p:cNvSpPr>
          <p:nvPr/>
        </p:nvSpPr>
        <p:spPr bwMode="auto">
          <a:xfrm>
            <a:off x="1676400" y="3276600"/>
            <a:ext cx="131763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65" name="Oval 17"/>
          <p:cNvSpPr>
            <a:spLocks noChangeArrowheads="1"/>
          </p:cNvSpPr>
          <p:nvPr/>
        </p:nvSpPr>
        <p:spPr bwMode="auto">
          <a:xfrm>
            <a:off x="1524000" y="3508375"/>
            <a:ext cx="131763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66" name="Oval 18"/>
          <p:cNvSpPr>
            <a:spLocks noChangeArrowheads="1"/>
          </p:cNvSpPr>
          <p:nvPr/>
        </p:nvSpPr>
        <p:spPr bwMode="auto">
          <a:xfrm>
            <a:off x="1752600" y="3581400"/>
            <a:ext cx="131763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67" name="Oval 19"/>
          <p:cNvSpPr>
            <a:spLocks noChangeArrowheads="1"/>
          </p:cNvSpPr>
          <p:nvPr/>
        </p:nvSpPr>
        <p:spPr bwMode="auto">
          <a:xfrm>
            <a:off x="2057400" y="3276600"/>
            <a:ext cx="131763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68" name="Oval 20"/>
          <p:cNvSpPr>
            <a:spLocks noChangeArrowheads="1"/>
          </p:cNvSpPr>
          <p:nvPr/>
        </p:nvSpPr>
        <p:spPr bwMode="auto">
          <a:xfrm>
            <a:off x="2209800" y="3352800"/>
            <a:ext cx="131763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69" name="Oval 21"/>
          <p:cNvSpPr>
            <a:spLocks noChangeArrowheads="1"/>
          </p:cNvSpPr>
          <p:nvPr/>
        </p:nvSpPr>
        <p:spPr bwMode="auto">
          <a:xfrm>
            <a:off x="1295400" y="3813175"/>
            <a:ext cx="131763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70" name="Oval 22"/>
          <p:cNvSpPr>
            <a:spLocks noChangeArrowheads="1"/>
          </p:cNvSpPr>
          <p:nvPr/>
        </p:nvSpPr>
        <p:spPr bwMode="auto">
          <a:xfrm>
            <a:off x="2840038" y="3733800"/>
            <a:ext cx="131762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71" name="Oval 23"/>
          <p:cNvSpPr>
            <a:spLocks noChangeArrowheads="1"/>
          </p:cNvSpPr>
          <p:nvPr/>
        </p:nvSpPr>
        <p:spPr bwMode="auto">
          <a:xfrm>
            <a:off x="2535238" y="4038600"/>
            <a:ext cx="131762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72" name="Oval 24"/>
          <p:cNvSpPr>
            <a:spLocks noChangeArrowheads="1"/>
          </p:cNvSpPr>
          <p:nvPr/>
        </p:nvSpPr>
        <p:spPr bwMode="auto">
          <a:xfrm>
            <a:off x="838200" y="1831975"/>
            <a:ext cx="131763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073" name="Oval 25"/>
          <p:cNvSpPr>
            <a:spLocks noChangeArrowheads="1"/>
          </p:cNvSpPr>
          <p:nvPr/>
        </p:nvSpPr>
        <p:spPr bwMode="auto">
          <a:xfrm>
            <a:off x="2763838" y="3505200"/>
            <a:ext cx="131762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3C1C1BF5-5A45-4237-82B6-CC64E1F10C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0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0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0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0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0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0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0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0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0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0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0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0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0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0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0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0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3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animBg="1"/>
      <p:bldP spid="130053" grpId="0" animBg="1"/>
      <p:bldP spid="130054" grpId="0" animBg="1"/>
      <p:bldP spid="130055" grpId="0" animBg="1"/>
      <p:bldP spid="130056" grpId="0" animBg="1"/>
      <p:bldP spid="130057" grpId="0" animBg="1"/>
      <p:bldP spid="130058" grpId="0" animBg="1"/>
      <p:bldP spid="130059" grpId="0" animBg="1"/>
      <p:bldP spid="130063" grpId="0" animBg="1"/>
      <p:bldP spid="130064" grpId="0" animBg="1"/>
      <p:bldP spid="130065" grpId="0" animBg="1"/>
      <p:bldP spid="130066" grpId="0" animBg="1"/>
      <p:bldP spid="130067" grpId="0" animBg="1"/>
      <p:bldP spid="130068" grpId="0" animBg="1"/>
      <p:bldP spid="130069" grpId="0" animBg="1"/>
      <p:bldP spid="130070" grpId="0" animBg="1"/>
      <p:bldP spid="130071" grpId="0" animBg="1"/>
      <p:bldP spid="130072" grpId="0" animBg="1"/>
      <p:bldP spid="13007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CAAD01C-FD7F-40F4-9595-8AE2E30223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71600" y="2924944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  <a:latin typeface="+mj-lt"/>
              </a:rPr>
              <a:t>Il giorno dopo in sala operatoria</a:t>
            </a:r>
          </a:p>
        </p:txBody>
      </p:sp>
      <p:pic>
        <p:nvPicPr>
          <p:cNvPr id="3174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645024"/>
            <a:ext cx="5256584" cy="296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0" y="260648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  <a:latin typeface="+mj-lt"/>
              </a:rPr>
              <a:t>Il giorno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prima…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..</a:t>
            </a:r>
          </a:p>
        </p:txBody>
      </p:sp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16632"/>
            <a:ext cx="235571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4679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8143366"/>
              </p:ext>
            </p:extLst>
          </p:nvPr>
        </p:nvGraphicFramePr>
        <p:xfrm>
          <a:off x="323528" y="404664"/>
          <a:ext cx="2232248" cy="33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aint Shop Pro Image" r:id="rId4" imgW="6243902" imgH="4682927" progId="">
                  <p:embed/>
                </p:oleObj>
              </mc:Choice>
              <mc:Fallback>
                <p:oleObj name="Paint Shop Pro Image" r:id="rId4" imgW="6243902" imgH="4682927" progId="">
                  <p:embed/>
                  <p:pic>
                    <p:nvPicPr>
                      <p:cNvPr id="0" name="Picture 2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404664"/>
                        <a:ext cx="2232248" cy="33123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1447800" y="900113"/>
            <a:ext cx="6781800" cy="2571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</p:spPr>
        <p:txBody>
          <a:bodyPr lIns="45720" tIns="22860" rIns="45720" bIns="22860" anchor="ctr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endParaRPr lang="it-IT" sz="2000" i="0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215C4CD-7287-4D0D-9082-6B03E92F0B9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3920" y="30484"/>
            <a:ext cx="1194551" cy="155679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4A77684-9AC0-44ED-87B2-9C90673A6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404664"/>
            <a:ext cx="3412680" cy="255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701" name="Picture 2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1556792"/>
            <a:ext cx="2630130" cy="285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sonda neoprob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85761" y="3501008"/>
            <a:ext cx="2258239" cy="190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linfonodo sentinella con sond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933056"/>
            <a:ext cx="3308122" cy="279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11" cstate="print">
            <a:lum bright="6000"/>
          </a:blip>
          <a:srcRect/>
          <a:stretch>
            <a:fillRect/>
          </a:stretch>
        </p:blipFill>
        <p:spPr bwMode="auto">
          <a:xfrm>
            <a:off x="3131840" y="3844280"/>
            <a:ext cx="2736304" cy="301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4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4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4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  <a:solidFill>
            <a:srgbClr val="FFC000"/>
          </a:solidFill>
        </p:spPr>
        <p:txBody>
          <a:bodyPr/>
          <a:lstStyle/>
          <a:p>
            <a:r>
              <a:rPr lang="it-IT" dirty="0">
                <a:latin typeface="Garamond" panose="02020404030301010803" pitchFamily="18" charset="0"/>
              </a:rPr>
              <a:t>In sala operatoria</a:t>
            </a:r>
            <a:br>
              <a:rPr lang="it-IT" dirty="0">
                <a:latin typeface="Garamond" panose="02020404030301010803" pitchFamily="18" charset="0"/>
              </a:rPr>
            </a:br>
            <a:r>
              <a:rPr lang="it-IT" dirty="0" err="1">
                <a:latin typeface="Garamond" panose="02020404030301010803" pitchFamily="18" charset="0"/>
              </a:rPr>
              <a:t>pz</a:t>
            </a:r>
            <a:r>
              <a:rPr lang="it-IT" dirty="0">
                <a:latin typeface="Garamond" panose="02020404030301010803" pitchFamily="18" charset="0"/>
              </a:rPr>
              <a:t> candidata a mastectomia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268760"/>
            <a:ext cx="7772400" cy="1951856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Garamond" panose="02020404030301010803" pitchFamily="18" charset="0"/>
              </a:rPr>
              <a:t>Asportazione dei linfonodi sentinella per esame estemporaneo (molecolare nelle mastectomie: OSNA </a:t>
            </a:r>
            <a:r>
              <a:rPr lang="it-IT" dirty="0" err="1">
                <a:solidFill>
                  <a:schemeClr val="bg1"/>
                </a:solidFill>
                <a:latin typeface="Garamond" panose="02020404030301010803" pitchFamily="18" charset="0"/>
              </a:rPr>
              <a:t>one</a:t>
            </a:r>
            <a:r>
              <a:rPr lang="it-IT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Garamond" panose="02020404030301010803" pitchFamily="18" charset="0"/>
              </a:rPr>
              <a:t>step</a:t>
            </a:r>
            <a:r>
              <a:rPr lang="it-IT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Garamond" panose="02020404030301010803" pitchFamily="18" charset="0"/>
              </a:rPr>
              <a:t>nucleic</a:t>
            </a:r>
            <a:r>
              <a:rPr lang="it-IT" dirty="0">
                <a:solidFill>
                  <a:schemeClr val="bg1"/>
                </a:solidFill>
                <a:latin typeface="Garamond" panose="02020404030301010803" pitchFamily="18" charset="0"/>
              </a:rPr>
              <a:t> acid </a:t>
            </a:r>
            <a:r>
              <a:rPr lang="it-IT" dirty="0" err="1">
                <a:solidFill>
                  <a:schemeClr val="bg1"/>
                </a:solidFill>
                <a:latin typeface="Garamond" panose="02020404030301010803" pitchFamily="18" charset="0"/>
              </a:rPr>
              <a:t>amplification</a:t>
            </a:r>
            <a:r>
              <a:rPr lang="it-IT" dirty="0">
                <a:solidFill>
                  <a:schemeClr val="bg1"/>
                </a:solidFill>
                <a:latin typeface="Garamond" panose="02020404030301010803" pitchFamily="18" charset="0"/>
              </a:rPr>
              <a:t>)</a:t>
            </a:r>
          </a:p>
          <a:p>
            <a:r>
              <a:rPr lang="it-IT" dirty="0">
                <a:solidFill>
                  <a:schemeClr val="bg1"/>
                </a:solidFill>
                <a:latin typeface="Garamond" panose="02020404030301010803" pitchFamily="18" charset="0"/>
              </a:rPr>
              <a:t>mastectomia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79512" y="3717032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FF00"/>
                </a:solidFill>
                <a:latin typeface="Garamond" panose="02020404030301010803" pitchFamily="18" charset="0"/>
              </a:rPr>
              <a:t>Risposta dell’</a:t>
            </a:r>
            <a:r>
              <a:rPr lang="it-IT" dirty="0" err="1">
                <a:solidFill>
                  <a:srgbClr val="FFFF00"/>
                </a:solidFill>
                <a:latin typeface="Garamond" panose="02020404030301010803" pitchFamily="18" charset="0"/>
              </a:rPr>
              <a:t>anatomo</a:t>
            </a:r>
            <a:r>
              <a:rPr lang="it-IT" dirty="0">
                <a:solidFill>
                  <a:srgbClr val="FFFF00"/>
                </a:solidFill>
                <a:latin typeface="Garamond" panose="02020404030301010803" pitchFamily="18" charset="0"/>
              </a:rPr>
              <a:t>-patologo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51520" y="4449306"/>
            <a:ext cx="352839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Garamond" panose="02020404030301010803" pitchFamily="18" charset="0"/>
              </a:rPr>
              <a:t>LS negativo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148064" y="4449306"/>
            <a:ext cx="399593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Garamond" panose="02020404030301010803" pitchFamily="18" charset="0"/>
              </a:rPr>
              <a:t>LS positivo </a:t>
            </a:r>
            <a:r>
              <a:rPr lang="it-IT" sz="3200" dirty="0">
                <a:latin typeface="Garamond" panose="02020404030301010803" pitchFamily="18" charset="0"/>
              </a:rPr>
              <a:t>(macrometastatico)</a:t>
            </a:r>
            <a:endParaRPr lang="it-IT" dirty="0">
              <a:latin typeface="Garamond" panose="02020404030301010803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51520" y="5582898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chemeClr val="bg1"/>
                </a:solidFill>
                <a:latin typeface="Garamond" panose="02020404030301010803" pitchFamily="18" charset="0"/>
              </a:rPr>
              <a:t>Fine intervento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293578" y="5489937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0" i="0" dirty="0" err="1">
                <a:solidFill>
                  <a:schemeClr val="bg1"/>
                </a:solidFill>
                <a:latin typeface="+mj-lt"/>
              </a:rPr>
              <a:t>Linfadenectomia</a:t>
            </a:r>
            <a:r>
              <a:rPr lang="it-IT" b="0" i="0" dirty="0">
                <a:solidFill>
                  <a:schemeClr val="bg1"/>
                </a:solidFill>
                <a:latin typeface="+mj-lt"/>
              </a:rPr>
              <a:t> completa ascellare</a:t>
            </a:r>
          </a:p>
        </p:txBody>
      </p:sp>
      <p:sp>
        <p:nvSpPr>
          <p:cNvPr id="9" name="Freccia in giù 8"/>
          <p:cNvSpPr/>
          <p:nvPr/>
        </p:nvSpPr>
        <p:spPr bwMode="auto">
          <a:xfrm>
            <a:off x="1763688" y="5157192"/>
            <a:ext cx="504056" cy="57606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0" b="1" i="1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0" name="Freccia in giù 9"/>
          <p:cNvSpPr/>
          <p:nvPr/>
        </p:nvSpPr>
        <p:spPr bwMode="auto">
          <a:xfrm>
            <a:off x="5004048" y="5661248"/>
            <a:ext cx="504056" cy="57606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0" b="1" i="1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490CACE-7EF3-49CF-B065-7BBD1746EC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13920" y="30484"/>
            <a:ext cx="1194551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65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  <a:solidFill>
            <a:srgbClr val="FFC000"/>
          </a:solidFill>
        </p:spPr>
        <p:txBody>
          <a:bodyPr/>
          <a:lstStyle/>
          <a:p>
            <a:r>
              <a:rPr lang="it-IT" dirty="0">
                <a:latin typeface="Garamond" panose="02020404030301010803" pitchFamily="18" charset="0"/>
              </a:rPr>
              <a:t>In sala operatoria</a:t>
            </a:r>
            <a:br>
              <a:rPr lang="it-IT" dirty="0">
                <a:latin typeface="Garamond" panose="02020404030301010803" pitchFamily="18" charset="0"/>
              </a:rPr>
            </a:br>
            <a:r>
              <a:rPr lang="it-IT" dirty="0" err="1">
                <a:latin typeface="Garamond" panose="02020404030301010803" pitchFamily="18" charset="0"/>
              </a:rPr>
              <a:t>pz</a:t>
            </a:r>
            <a:r>
              <a:rPr lang="it-IT" dirty="0">
                <a:latin typeface="Garamond" panose="02020404030301010803" pitchFamily="18" charset="0"/>
              </a:rPr>
              <a:t> candidata a </a:t>
            </a:r>
            <a:r>
              <a:rPr lang="it-IT" dirty="0" err="1">
                <a:latin typeface="Garamond" panose="02020404030301010803" pitchFamily="18" charset="0"/>
              </a:rPr>
              <a:t>quadrantectomia</a:t>
            </a:r>
            <a:endParaRPr lang="it-IT" dirty="0">
              <a:latin typeface="Garamond" panose="02020404030301010803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268760"/>
            <a:ext cx="7772400" cy="1951856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Garamond" panose="02020404030301010803" pitchFamily="18" charset="0"/>
              </a:rPr>
              <a:t>Asportazione dei linfonodi sentinella per esame estemporaneo (citologico: </a:t>
            </a:r>
            <a:r>
              <a:rPr lang="it-IT" dirty="0" err="1">
                <a:solidFill>
                  <a:schemeClr val="bg1"/>
                </a:solidFill>
                <a:latin typeface="Garamond" panose="02020404030301010803" pitchFamily="18" charset="0"/>
              </a:rPr>
              <a:t>touch</a:t>
            </a:r>
            <a:r>
              <a:rPr lang="it-IT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Garamond" panose="02020404030301010803" pitchFamily="18" charset="0"/>
              </a:rPr>
              <a:t>imprint</a:t>
            </a:r>
            <a:r>
              <a:rPr lang="it-IT" dirty="0">
                <a:solidFill>
                  <a:schemeClr val="bg1"/>
                </a:solidFill>
                <a:latin typeface="Garamond" panose="02020404030301010803" pitchFamily="18" charset="0"/>
              </a:rPr>
              <a:t>)</a:t>
            </a:r>
          </a:p>
          <a:p>
            <a:r>
              <a:rPr lang="it-IT" dirty="0" err="1">
                <a:solidFill>
                  <a:schemeClr val="bg1"/>
                </a:solidFill>
                <a:latin typeface="Garamond" panose="02020404030301010803" pitchFamily="18" charset="0"/>
              </a:rPr>
              <a:t>Quadrantectomia</a:t>
            </a:r>
            <a:endParaRPr lang="it-IT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9512" y="3501008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FF00"/>
                </a:solidFill>
                <a:latin typeface="Garamond" panose="02020404030301010803" pitchFamily="18" charset="0"/>
              </a:rPr>
              <a:t>Risposta dell’</a:t>
            </a:r>
            <a:r>
              <a:rPr lang="it-IT" dirty="0" err="1">
                <a:solidFill>
                  <a:srgbClr val="FFFF00"/>
                </a:solidFill>
                <a:latin typeface="Garamond" panose="02020404030301010803" pitchFamily="18" charset="0"/>
              </a:rPr>
              <a:t>anatomo</a:t>
            </a:r>
            <a:r>
              <a:rPr lang="it-IT" dirty="0">
                <a:solidFill>
                  <a:srgbClr val="FFFF00"/>
                </a:solidFill>
                <a:latin typeface="Garamond" panose="02020404030301010803" pitchFamily="18" charset="0"/>
              </a:rPr>
              <a:t>-patologo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51520" y="4449306"/>
            <a:ext cx="352839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Garamond" panose="02020404030301010803" pitchFamily="18" charset="0"/>
              </a:rPr>
              <a:t>LS negativo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148064" y="4149080"/>
            <a:ext cx="381642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Garamond" panose="02020404030301010803" pitchFamily="18" charset="0"/>
              </a:rPr>
              <a:t>+ di 2 linfonodi positivi per macrometastasi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51520" y="5582898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chemeClr val="bg1"/>
                </a:solidFill>
                <a:latin typeface="Garamond" panose="02020404030301010803" pitchFamily="18" charset="0"/>
              </a:rPr>
              <a:t>Fine intervento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283968" y="5657671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0" i="0" dirty="0" err="1">
                <a:solidFill>
                  <a:schemeClr val="bg1"/>
                </a:solidFill>
                <a:latin typeface="+mj-lt"/>
              </a:rPr>
              <a:t>Linfadenectomia</a:t>
            </a:r>
            <a:r>
              <a:rPr lang="it-IT" sz="3600" b="0" i="0" dirty="0">
                <a:solidFill>
                  <a:schemeClr val="bg1"/>
                </a:solidFill>
                <a:latin typeface="+mj-lt"/>
              </a:rPr>
              <a:t> completa ascellare</a:t>
            </a:r>
          </a:p>
        </p:txBody>
      </p:sp>
      <p:sp>
        <p:nvSpPr>
          <p:cNvPr id="9" name="Freccia in giù 8"/>
          <p:cNvSpPr/>
          <p:nvPr/>
        </p:nvSpPr>
        <p:spPr bwMode="auto">
          <a:xfrm>
            <a:off x="1763688" y="5157192"/>
            <a:ext cx="504056" cy="57606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0" b="1" i="1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0" name="Freccia in giù 9"/>
          <p:cNvSpPr/>
          <p:nvPr/>
        </p:nvSpPr>
        <p:spPr bwMode="auto">
          <a:xfrm>
            <a:off x="5220072" y="5733256"/>
            <a:ext cx="504056" cy="57606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0" b="1" i="1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490CACE-7EF3-49CF-B065-7BBD1746EC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9449" y="1268760"/>
            <a:ext cx="1194551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65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  <a:solidFill>
            <a:srgbClr val="FFFF00"/>
          </a:solidFill>
        </p:spPr>
        <p:txBody>
          <a:bodyPr/>
          <a:lstStyle/>
          <a:p>
            <a:r>
              <a:rPr lang="it-IT" dirty="0">
                <a:latin typeface="Garamond" panose="02020404030301010803" pitchFamily="18" charset="0"/>
              </a:rPr>
              <a:t>Studio anatomo-patologico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1995340"/>
            <a:ext cx="7772400" cy="2671936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Garamond" panose="02020404030301010803" pitchFamily="18" charset="0"/>
              </a:rPr>
              <a:t>Indice di proliferazione: Ki67</a:t>
            </a:r>
          </a:p>
          <a:p>
            <a:r>
              <a:rPr lang="it-IT" dirty="0">
                <a:solidFill>
                  <a:schemeClr val="bg1"/>
                </a:solidFill>
                <a:latin typeface="Garamond" panose="02020404030301010803" pitchFamily="18" charset="0"/>
              </a:rPr>
              <a:t>Recettori ormonali (estrogeni e progesterone)</a:t>
            </a:r>
          </a:p>
          <a:p>
            <a:r>
              <a:rPr lang="it-IT" dirty="0">
                <a:solidFill>
                  <a:schemeClr val="bg1"/>
                </a:solidFill>
                <a:latin typeface="Garamond" panose="02020404030301010803" pitchFamily="18" charset="0"/>
              </a:rPr>
              <a:t>Recettore HER/2</a:t>
            </a:r>
          </a:p>
        </p:txBody>
      </p:sp>
      <p:sp>
        <p:nvSpPr>
          <p:cNvPr id="4" name="Freccia in giù 3"/>
          <p:cNvSpPr/>
          <p:nvPr/>
        </p:nvSpPr>
        <p:spPr bwMode="auto">
          <a:xfrm>
            <a:off x="3851920" y="4365104"/>
            <a:ext cx="1296144" cy="100811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0" b="1" i="1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4016" y="5733256"/>
            <a:ext cx="889248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Garamond" panose="02020404030301010803" pitchFamily="18" charset="0"/>
              </a:rPr>
              <a:t>TERAPIA FARMACOLOGICA MIRATA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5C1CC51-9361-4846-80FE-9A496D1E36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13920" y="30484"/>
            <a:ext cx="1194551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48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it-IT" dirty="0">
                <a:solidFill>
                  <a:srgbClr val="FFFF00"/>
                </a:solidFill>
                <a:latin typeface="Garamond" panose="02020404030301010803" pitchFamily="18" charset="0"/>
              </a:rPr>
              <a:t>Terapia post-operatoria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2996952"/>
            <a:ext cx="8856984" cy="4114800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Garamond" panose="02020404030301010803" pitchFamily="18" charset="0"/>
              </a:rPr>
              <a:t>Radioterapia esterna su mammella residua e cavo ascellare </a:t>
            </a:r>
          </a:p>
          <a:p>
            <a:endParaRPr lang="it-IT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endParaRPr lang="it-IT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r>
              <a:rPr lang="it-IT" dirty="0">
                <a:solidFill>
                  <a:schemeClr val="bg1"/>
                </a:solidFill>
                <a:latin typeface="Garamond" panose="02020404030301010803" pitchFamily="18" charset="0"/>
              </a:rPr>
              <a:t>Ormonoterapia   o  terapia </a:t>
            </a:r>
            <a:r>
              <a:rPr lang="it-IT" dirty="0" err="1">
                <a:solidFill>
                  <a:schemeClr val="bg1"/>
                </a:solidFill>
                <a:latin typeface="Garamond" panose="02020404030301010803" pitchFamily="18" charset="0"/>
              </a:rPr>
              <a:t>biologica+chemioterapia</a:t>
            </a:r>
            <a:r>
              <a:rPr lang="it-IT" dirty="0">
                <a:solidFill>
                  <a:schemeClr val="bg1"/>
                </a:solidFill>
                <a:latin typeface="Garamond" panose="02020404030301010803" pitchFamily="18" charset="0"/>
              </a:rPr>
              <a:t> o   Chemioterapia 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3995936" y="4077072"/>
            <a:ext cx="1008112" cy="864096"/>
            <a:chOff x="3923928" y="2924944"/>
            <a:chExt cx="1368152" cy="1368152"/>
          </a:xfrm>
          <a:solidFill>
            <a:srgbClr val="FFFF00"/>
          </a:solidFill>
        </p:grpSpPr>
        <p:sp>
          <p:nvSpPr>
            <p:cNvPr id="5" name="Elaborazione 4"/>
            <p:cNvSpPr/>
            <p:nvPr/>
          </p:nvSpPr>
          <p:spPr bwMode="auto">
            <a:xfrm>
              <a:off x="3923928" y="3429000"/>
              <a:ext cx="1368152" cy="360040"/>
            </a:xfrm>
            <a:prstGeom prst="flowChartProcess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0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6" name="Elaborazione 5"/>
            <p:cNvSpPr/>
            <p:nvPr/>
          </p:nvSpPr>
          <p:spPr bwMode="auto">
            <a:xfrm rot="5400000">
              <a:off x="3923928" y="3429000"/>
              <a:ext cx="1368152" cy="360040"/>
            </a:xfrm>
            <a:prstGeom prst="flowChartProcess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0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endParaRP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1259632" y="1412776"/>
            <a:ext cx="6552728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Garamond" panose="02020404030301010803" pitchFamily="18" charset="0"/>
              </a:rPr>
              <a:t>ESAME ISTOLOGICO definitivo della mammella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B74DCE0-6CE1-47EE-A7E0-275C41FE910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13920" y="30484"/>
            <a:ext cx="1194551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16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785" name="Group 2"/>
          <p:cNvGrpSpPr>
            <a:grpSpLocks/>
          </p:cNvGrpSpPr>
          <p:nvPr/>
        </p:nvGrpSpPr>
        <p:grpSpPr bwMode="auto">
          <a:xfrm>
            <a:off x="0" y="908720"/>
            <a:ext cx="9144000" cy="5961062"/>
            <a:chOff x="0" y="248"/>
            <a:chExt cx="6808" cy="3968"/>
          </a:xfrm>
        </p:grpSpPr>
        <p:pic>
          <p:nvPicPr>
            <p:cNvPr id="37478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48"/>
              <a:ext cx="3348" cy="3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478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60" y="248"/>
              <a:ext cx="3348" cy="3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9013" name="Text Box 5"/>
          <p:cNvSpPr txBox="1">
            <a:spLocks noChangeArrowheads="1"/>
          </p:cNvSpPr>
          <p:nvPr/>
        </p:nvSpPr>
        <p:spPr bwMode="auto">
          <a:xfrm>
            <a:off x="611188" y="1412875"/>
            <a:ext cx="4908550" cy="50228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2589" tIns="41294" rIns="82589" bIns="41294">
            <a:spAutoFit/>
          </a:bodyPr>
          <a:lstStyle>
            <a:lvl1pPr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127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255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3825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51000" defTabSz="825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08200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65400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22600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79800" defTabSz="825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en-US" sz="81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</a:t>
            </a:r>
            <a:r>
              <a:rPr lang="en-US" sz="81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ntra</a:t>
            </a:r>
          </a:p>
          <a:p>
            <a:pPr eaLnBrk="0" hangingPunct="0">
              <a:defRPr/>
            </a:pPr>
            <a:r>
              <a:rPr lang="en-US" sz="81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</a:t>
            </a:r>
            <a:r>
              <a:rPr lang="en-US" sz="81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perative</a:t>
            </a:r>
          </a:p>
          <a:p>
            <a:pPr eaLnBrk="0" hangingPunct="0">
              <a:defRPr/>
            </a:pPr>
            <a:r>
              <a:rPr lang="en-US" sz="81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</a:t>
            </a:r>
            <a:r>
              <a:rPr lang="en-US" sz="81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adio</a:t>
            </a:r>
          </a:p>
          <a:p>
            <a:pPr eaLnBrk="0" hangingPunct="0">
              <a:defRPr/>
            </a:pPr>
            <a:r>
              <a:rPr lang="en-US" sz="81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810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herapy</a:t>
            </a:r>
          </a:p>
        </p:txBody>
      </p:sp>
      <p:sp>
        <p:nvSpPr>
          <p:cNvPr id="374787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/>
          <a:p>
            <a:pPr eaLnBrk="1" hangingPunct="1"/>
            <a:r>
              <a:rPr lang="en-US" sz="4600" dirty="0" err="1">
                <a:solidFill>
                  <a:srgbClr val="FFFF00"/>
                </a:solidFill>
                <a:latin typeface="Garamond" panose="02020404030301010803" pitchFamily="18" charset="0"/>
              </a:rPr>
              <a:t>Strategia</a:t>
            </a:r>
            <a:r>
              <a:rPr lang="en-US" sz="4600" dirty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en-US" sz="4600" dirty="0" err="1">
                <a:solidFill>
                  <a:srgbClr val="FFFF00"/>
                </a:solidFill>
                <a:latin typeface="Garamond" panose="02020404030301010803" pitchFamily="18" charset="0"/>
              </a:rPr>
              <a:t>conservativa</a:t>
            </a:r>
            <a:r>
              <a:rPr lang="en-US" sz="4600" dirty="0">
                <a:solidFill>
                  <a:srgbClr val="FFFF00"/>
                </a:solidFill>
                <a:latin typeface="Garamond" panose="02020404030301010803" pitchFamily="18" charset="0"/>
              </a:rPr>
              <a:t>:</a:t>
            </a:r>
            <a:br>
              <a:rPr lang="en-US" sz="4600" dirty="0">
                <a:solidFill>
                  <a:srgbClr val="FFFF00"/>
                </a:solidFill>
                <a:latin typeface="Garamond" panose="02020404030301010803" pitchFamily="18" charset="0"/>
              </a:rPr>
            </a:br>
            <a:r>
              <a:rPr lang="en-US" sz="4600" dirty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radioterapia</a:t>
            </a:r>
            <a:r>
              <a:rPr lang="en-US" sz="46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mirata</a:t>
            </a:r>
            <a:r>
              <a:rPr lang="en-US" sz="4600" dirty="0">
                <a:latin typeface="Garamond" panose="02020404030301010803" pitchFamily="18" charset="0"/>
              </a:rPr>
              <a:t> </a:t>
            </a:r>
            <a:endParaRPr lang="it-IT" sz="5600" dirty="0">
              <a:latin typeface="Garamond" panose="02020404030301010803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DC9544C-1A1A-4A0A-A226-B856FF2AA5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13920" y="30484"/>
            <a:ext cx="1194551" cy="15567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9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9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9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90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90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90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9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9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9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90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90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90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99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99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99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90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990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990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99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99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990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990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990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990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D47A83-7D05-4477-B725-6AE09844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7772400" cy="1143000"/>
          </a:xfrm>
        </p:spPr>
        <p:txBody>
          <a:bodyPr/>
          <a:lstStyle/>
          <a:p>
            <a:r>
              <a:rPr lang="it-IT" dirty="0">
                <a:solidFill>
                  <a:srgbClr val="FFFF00"/>
                </a:solidFill>
              </a:rPr>
              <a:t>Gestione infermieristica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0BBCA7F-F4CF-47CA-B849-7ACD546E3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4005064"/>
            <a:ext cx="2620466" cy="236730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7D1C693-58B2-45D5-A032-6B6F034CAFB1}"/>
              </a:ext>
            </a:extLst>
          </p:cNvPr>
          <p:cNvSpPr txBox="1"/>
          <p:nvPr/>
        </p:nvSpPr>
        <p:spPr>
          <a:xfrm>
            <a:off x="212286" y="1745521"/>
            <a:ext cx="62646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chemeClr val="bg1"/>
                </a:solidFill>
                <a:latin typeface="+mj-lt"/>
              </a:rPr>
              <a:t>Medicazione compressiva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chemeClr val="bg1"/>
                </a:solidFill>
                <a:latin typeface="+mj-lt"/>
              </a:rPr>
              <a:t>Monitoraggio dimensione mammella operata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chemeClr val="bg1"/>
                </a:solidFill>
                <a:latin typeface="+mj-lt"/>
              </a:rPr>
              <a:t>Drenaggio/i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F133E9B-7CEF-452D-B901-72D1A396A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1412776"/>
            <a:ext cx="2072118" cy="292139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9730D5A-3736-4229-B4A3-62C2FBE2F484}"/>
              </a:ext>
            </a:extLst>
          </p:cNvPr>
          <p:cNvSpPr txBox="1"/>
          <p:nvPr/>
        </p:nvSpPr>
        <p:spPr>
          <a:xfrm>
            <a:off x="212286" y="4797152"/>
            <a:ext cx="35676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92D050"/>
                </a:solidFill>
              </a:rPr>
              <a:t>Rimozione dei drenaggi se</a:t>
            </a:r>
          </a:p>
          <a:p>
            <a:r>
              <a:rPr lang="it-IT" dirty="0">
                <a:solidFill>
                  <a:srgbClr val="92D050"/>
                </a:solidFill>
              </a:rPr>
              <a:t>&lt; a 30ml/die</a:t>
            </a:r>
          </a:p>
        </p:txBody>
      </p:sp>
    </p:spTree>
    <p:extLst>
      <p:ext uri="{BB962C8B-B14F-4D97-AF65-F5344CB8AC3E}">
        <p14:creationId xmlns:p14="http://schemas.microsoft.com/office/powerpoint/2010/main" val="4003002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2DF9FC8-D8E9-483F-B9A7-96F3BB771B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469" y="1340768"/>
            <a:ext cx="8978490" cy="481655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59E3A32-CEA7-4A94-8EF5-85A86C1EE9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39862"/>
            <a:ext cx="864063" cy="112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42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1547812"/>
          </a:xfrm>
          <a:solidFill>
            <a:srgbClr val="0066CC"/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66CC"/>
            </a:extrusionClr>
          </a:sp3d>
        </p:spPr>
        <p:txBody>
          <a:bodyPr>
            <a:flatTx/>
          </a:bodyPr>
          <a:lstStyle/>
          <a:p>
            <a:pPr defTabSz="1012825" eaLnBrk="1" hangingPunct="1">
              <a:defRPr/>
            </a:pPr>
            <a:r>
              <a:rPr lang="it-IT" sz="4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FILO METALLICO </a:t>
            </a:r>
            <a:br>
              <a:rPr lang="it-IT" sz="4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</a:br>
            <a:r>
              <a:rPr lang="it-IT" sz="4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CON UNCINO</a:t>
            </a:r>
            <a:endParaRPr lang="it-IT" sz="4000" dirty="0">
              <a:solidFill>
                <a:srgbClr val="FAFD00"/>
              </a:solidFill>
              <a:latin typeface="Garamond" panose="02020404030301010803" pitchFamily="18" charset="0"/>
            </a:endParaRP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1556792"/>
            <a:ext cx="8062913" cy="3243263"/>
          </a:xfrm>
          <a:effectLst>
            <a:outerShdw dist="71842" dir="18900000" algn="ctr" rotWithShape="0">
              <a:srgbClr val="000000"/>
            </a:outerShdw>
          </a:effectLst>
        </p:spPr>
        <p:txBody>
          <a:bodyPr/>
          <a:lstStyle/>
          <a:p>
            <a:pPr marL="379413" indent="-379413" defTabSz="1012825" eaLnBrk="1" hangingPunct="1">
              <a:defRPr/>
            </a:pPr>
            <a:r>
              <a:rPr lang="it-IT" sz="31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POSIZIONAMENTO DIFFICOLTOSO IN MAMMELLE DENSE</a:t>
            </a:r>
          </a:p>
          <a:p>
            <a:pPr marL="379413" indent="-379413" defTabSz="1012825" eaLnBrk="1" hangingPunct="1">
              <a:defRPr/>
            </a:pPr>
            <a:r>
              <a:rPr lang="it-IT" sz="31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POSSIBILE DISLOCAZIONE IN MAMMELLE ADIPOSE</a:t>
            </a:r>
          </a:p>
        </p:txBody>
      </p:sp>
      <p:pic>
        <p:nvPicPr>
          <p:cNvPr id="4" name="Picture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791744"/>
            <a:ext cx="4224139" cy="295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8" name="Picture 2" descr="posizionamento di uncino metallico di centratura mammar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91744"/>
            <a:ext cx="2376264" cy="295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A98BA0A-8F06-4A56-B9BC-64F2B45A65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332656"/>
            <a:ext cx="6908800" cy="11430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it-IT" sz="36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Traccia di carbone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1772816"/>
            <a:ext cx="9144000" cy="181588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it-IT" sz="2800" b="0" i="0" dirty="0">
                <a:latin typeface="Garamond" panose="02020404030301010803" pitchFamily="18" charset="0"/>
              </a:rPr>
              <a:t>L’iniezione di un colorante (carbone vegetale) sotto guida ecografica o mammografica. Tale procedura lascia una traccia sulla cute che permetterà al chirurgo in sala operatoria di reperire la lesione in maniera precisa.</a:t>
            </a:r>
            <a:endParaRPr lang="it-IT" sz="2800" dirty="0">
              <a:latin typeface="Garamond" panose="02020404030301010803" pitchFamily="18" charset="0"/>
            </a:endParaRPr>
          </a:p>
        </p:txBody>
      </p:sp>
      <p:pic>
        <p:nvPicPr>
          <p:cNvPr id="312322" name="Picture 2" descr="Risultati immagini per repere mamme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96722"/>
            <a:ext cx="3096344" cy="255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70FE1D7-E117-48D3-BC25-8E69C16387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it-IT" dirty="0">
                <a:solidFill>
                  <a:srgbClr val="FFFF00"/>
                </a:solidFill>
                <a:latin typeface="Garamond" panose="02020404030301010803" pitchFamily="18" charset="0"/>
              </a:rPr>
              <a:t>Tracciante radioattivo: ROLL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9512" y="1693253"/>
            <a:ext cx="8424936" cy="51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La R.O.L.L. (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Radioguided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Occult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Lesion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Localization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) consiste nell’ iniezione sotto guida ecografia o mammografica </a:t>
            </a:r>
            <a:r>
              <a:rPr lang="it-IT" altLang="it-IT" sz="1800" b="0" i="0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in medicina nucleare (radiologo) 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di un tracciante radioattivo (</a:t>
            </a:r>
            <a:r>
              <a:rPr kumimoji="0" lang="it-IT" altLang="it-IT" sz="1800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MACROaggregati</a:t>
            </a:r>
            <a:r>
              <a:rPr kumimoji="0" lang="it-IT" altLang="it-IT" sz="180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 di albumina 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umana </a:t>
            </a:r>
            <a:r>
              <a:rPr kumimoji="0" lang="it-IT" altLang="it-IT" sz="180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coniugata con il radioisotopo 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TC99m) all’interno di un piccolo nodulo non palpabile o all’interno di un cluster di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microcalcificazioni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.</a:t>
            </a:r>
            <a:r>
              <a:rPr lang="it-IT" altLang="it-IT" sz="1600" b="0" i="0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it-IT" altLang="it-IT" sz="1800" b="0" i="0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L’iniezione del tracciante radioattivo viene effettuata alcune ore prima dell’intervento.</a:t>
            </a:r>
          </a:p>
          <a:p>
            <a:pPr algn="just"/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/>
            </a:r>
            <a:b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</a:b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In sala operatoria, il tracciante radioattivo emette segnali che vengono captati da una sonda che viene impugnata dal chirurgo; questo permette di guidare l’individuazione del punto di massima captazione che corrisponde al centro della lesione e la periferia dell'area dove il segnale va gradualmente riducendosi fino a scomparire completamente. </a:t>
            </a:r>
            <a:r>
              <a:rPr kumimoji="0" lang="it-IT" altLang="it-IT" sz="180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Il chirurgo quindi asporta chirurgicamente la zona della mammella che capta il maggior segnale di radioattività.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1800" b="0" i="0" dirty="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La procedura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e’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 sicura sia per i bassi livelli di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radioattivita’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rPr>
              <a:t> della sostanza introdotta nella mammella che viene rimossa all’atto dell’intervento chirurgico sia per la dose assorbita dalla paziente e dal chirurgo.</a:t>
            </a:r>
            <a:endParaRPr kumimoji="0" lang="it-IT" altLang="it-IT" sz="28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8F7B011-AAA7-429C-B141-1A077BFD6B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57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FF00"/>
                </a:solidFill>
              </a:rPr>
              <a:t>Indicazioni alla terapia neoadiuvante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2348880"/>
            <a:ext cx="7772400" cy="2016224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Riduzione volume tumore</a:t>
            </a:r>
          </a:p>
          <a:p>
            <a:pPr lvl="1"/>
            <a:r>
              <a:rPr lang="it-IT" dirty="0">
                <a:solidFill>
                  <a:schemeClr val="bg1"/>
                </a:solidFill>
              </a:rPr>
              <a:t> rendere operabile</a:t>
            </a:r>
          </a:p>
          <a:p>
            <a:pPr lvl="1"/>
            <a:r>
              <a:rPr lang="it-IT" dirty="0">
                <a:solidFill>
                  <a:schemeClr val="bg1"/>
                </a:solidFill>
              </a:rPr>
              <a:t> da mastectomia </a:t>
            </a:r>
            <a:r>
              <a:rPr lang="it-IT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it-IT" dirty="0" err="1">
                <a:solidFill>
                  <a:schemeClr val="bg1"/>
                </a:solidFill>
                <a:sym typeface="Wingdings" pitchFamily="2" charset="2"/>
              </a:rPr>
              <a:t>quadrantectomia</a:t>
            </a:r>
            <a:endParaRPr lang="it-IT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4" name="Parentesi graffa chiusa 3"/>
          <p:cNvSpPr/>
          <p:nvPr/>
        </p:nvSpPr>
        <p:spPr bwMode="auto">
          <a:xfrm>
            <a:off x="3563888" y="4581128"/>
            <a:ext cx="432048" cy="936104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000" b="1" i="1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139952" y="4221088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0" i="0" dirty="0">
                <a:solidFill>
                  <a:schemeClr val="bg1"/>
                </a:solidFill>
                <a:latin typeface="+mj-lt"/>
              </a:rPr>
              <a:t>Per valutazione efficacia della neoadiuvante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79512" y="4509120"/>
            <a:ext cx="5328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it-IT" sz="3200" b="0" i="0" dirty="0">
                <a:solidFill>
                  <a:schemeClr val="bg1"/>
                </a:solidFill>
                <a:latin typeface="+mj-lt"/>
                <a:sym typeface="Wingdings" pitchFamily="2" charset="2"/>
              </a:rPr>
              <a:t> Tripli negativi</a:t>
            </a:r>
          </a:p>
          <a:p>
            <a:pPr lvl="1">
              <a:buFont typeface="Arial" pitchFamily="34" charset="0"/>
              <a:buChar char="•"/>
            </a:pPr>
            <a:r>
              <a:rPr lang="it-IT" sz="3200" b="0" i="0" dirty="0">
                <a:solidFill>
                  <a:schemeClr val="bg1"/>
                </a:solidFill>
                <a:latin typeface="+mj-lt"/>
                <a:sym typeface="Wingdings" pitchFamily="2" charset="2"/>
              </a:rPr>
              <a:t> HER2 positivi</a:t>
            </a:r>
          </a:p>
          <a:p>
            <a:pPr>
              <a:buFont typeface="Arial" pitchFamily="34" charset="0"/>
              <a:buChar char="•"/>
            </a:pPr>
            <a:endParaRPr lang="it-IT" sz="3200" b="0" i="0" dirty="0"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-108520" y="381000"/>
            <a:ext cx="9465283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TRATTAMENTO CHIRURGICO </a:t>
            </a:r>
            <a:endParaRPr lang="it-IT" sz="480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296962" name="Picture 4" descr="halstd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5042" y="1447800"/>
            <a:ext cx="472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725042" y="6019800"/>
            <a:ext cx="47371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W. S. Halsted, M.D. 1852-1922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B55CF6-A83F-459D-B7DE-85C3D3E529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0153" y="4722564"/>
            <a:ext cx="1194551" cy="15567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28600"/>
            <a:ext cx="7208838" cy="1143000"/>
          </a:xfrm>
        </p:spPr>
        <p:txBody>
          <a:bodyPr lIns="84450" tIns="41484" rIns="84450" bIns="41484"/>
          <a:lstStyle/>
          <a:p>
            <a:pPr eaLnBrk="1" hangingPunct="1"/>
            <a:r>
              <a:rPr lang="en-GB" sz="3600" b="1" i="1" dirty="0">
                <a:solidFill>
                  <a:srgbClr val="FAFD00"/>
                </a:solidFill>
                <a:latin typeface="Garamond" panose="02020404030301010803" pitchFamily="18" charset="0"/>
              </a:rPr>
              <a:t>MASTECTOMIA  DI  HALSTED</a:t>
            </a:r>
            <a:endParaRPr lang="en-GB" sz="4000" b="1" i="1" dirty="0">
              <a:solidFill>
                <a:srgbClr val="FAFD00"/>
              </a:solidFill>
              <a:latin typeface="Garamond" panose="02020404030301010803" pitchFamily="18" charset="0"/>
            </a:endParaRPr>
          </a:p>
        </p:txBody>
      </p:sp>
      <p:grpSp>
        <p:nvGrpSpPr>
          <p:cNvPr id="300034" name="Group 3"/>
          <p:cNvGrpSpPr>
            <a:grpSpLocks/>
          </p:cNvGrpSpPr>
          <p:nvPr/>
        </p:nvGrpSpPr>
        <p:grpSpPr bwMode="auto">
          <a:xfrm>
            <a:off x="777875" y="1447800"/>
            <a:ext cx="7802563" cy="4660900"/>
            <a:chOff x="552" y="912"/>
            <a:chExt cx="5528" cy="2936"/>
          </a:xfrm>
        </p:grpSpPr>
        <p:pic>
          <p:nvPicPr>
            <p:cNvPr id="300039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2" y="912"/>
              <a:ext cx="5528" cy="2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45" name="Rectangle 5"/>
            <p:cNvSpPr>
              <a:spLocks noChangeArrowheads="1"/>
            </p:cNvSpPr>
            <p:nvPr/>
          </p:nvSpPr>
          <p:spPr bwMode="auto">
            <a:xfrm>
              <a:off x="609" y="940"/>
              <a:ext cx="5404" cy="28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1446" name="AutoShape 6"/>
          <p:cNvSpPr>
            <a:spLocks noChangeArrowheads="1"/>
          </p:cNvSpPr>
          <p:nvPr/>
        </p:nvSpPr>
        <p:spPr bwMode="auto">
          <a:xfrm flipH="1">
            <a:off x="3155950" y="2825750"/>
            <a:ext cx="598488" cy="368300"/>
          </a:xfrm>
          <a:prstGeom prst="rightArrow">
            <a:avLst>
              <a:gd name="adj1" fmla="val 50000"/>
              <a:gd name="adj2" fmla="val 8127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0036" name="Rectangle 7"/>
          <p:cNvSpPr>
            <a:spLocks noChangeArrowheads="1"/>
          </p:cNvSpPr>
          <p:nvPr/>
        </p:nvSpPr>
        <p:spPr bwMode="auto">
          <a:xfrm>
            <a:off x="3870325" y="2716213"/>
            <a:ext cx="2659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4450" tIns="41484" rIns="84450" bIns="41484">
            <a:spAutoFit/>
          </a:bodyPr>
          <a:lstStyle/>
          <a:p>
            <a:pPr defTabSz="852488"/>
            <a:r>
              <a:rPr lang="en-GB" sz="2300" i="0">
                <a:solidFill>
                  <a:srgbClr val="FF3300"/>
                </a:solidFill>
                <a:latin typeface="Arial" charset="0"/>
              </a:rPr>
              <a:t>VENA ASCELLARE</a:t>
            </a:r>
            <a:endParaRPr lang="en-GB" sz="2300" i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61448" name="AutoShape 8"/>
          <p:cNvSpPr>
            <a:spLocks noChangeArrowheads="1"/>
          </p:cNvSpPr>
          <p:nvPr/>
        </p:nvSpPr>
        <p:spPr bwMode="auto">
          <a:xfrm rot="16200000">
            <a:off x="3321051" y="3913187"/>
            <a:ext cx="673100" cy="327025"/>
          </a:xfrm>
          <a:prstGeom prst="rightArrow">
            <a:avLst>
              <a:gd name="adj1" fmla="val 50000"/>
              <a:gd name="adj2" fmla="val 102941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0038" name="Rectangle 9"/>
          <p:cNvSpPr>
            <a:spLocks noChangeArrowheads="1"/>
          </p:cNvSpPr>
          <p:nvPr/>
        </p:nvSpPr>
        <p:spPr bwMode="auto">
          <a:xfrm>
            <a:off x="1581150" y="3303588"/>
            <a:ext cx="6726238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450" tIns="41484" rIns="84450" bIns="41484">
            <a:spAutoFit/>
          </a:bodyPr>
          <a:lstStyle/>
          <a:p>
            <a:pPr defTabSz="852488"/>
            <a:endParaRPr lang="en-GB" sz="2300" i="0">
              <a:solidFill>
                <a:schemeClr val="hlink"/>
              </a:solidFill>
              <a:latin typeface="Times New Roman" pitchFamily="18" charset="0"/>
            </a:endParaRPr>
          </a:p>
          <a:p>
            <a:pPr defTabSz="852488"/>
            <a:endParaRPr lang="en-GB" sz="2300" i="0">
              <a:solidFill>
                <a:schemeClr val="tx2"/>
              </a:solidFill>
              <a:latin typeface="Times New Roman" pitchFamily="18" charset="0"/>
            </a:endParaRPr>
          </a:p>
          <a:p>
            <a:pPr defTabSz="852488"/>
            <a:endParaRPr lang="en-GB" sz="2300" i="0">
              <a:solidFill>
                <a:schemeClr val="tx2"/>
              </a:solidFill>
              <a:latin typeface="Times New Roman" pitchFamily="18" charset="0"/>
            </a:endParaRPr>
          </a:p>
          <a:p>
            <a:pPr defTabSz="852488"/>
            <a:endParaRPr lang="en-GB" sz="2300" i="0">
              <a:solidFill>
                <a:schemeClr val="tx2"/>
              </a:solidFill>
              <a:latin typeface="Times New Roman" pitchFamily="18" charset="0"/>
            </a:endParaRPr>
          </a:p>
          <a:p>
            <a:pPr defTabSz="852488"/>
            <a:r>
              <a:rPr lang="en-GB" sz="2300" i="0">
                <a:solidFill>
                  <a:srgbClr val="FF3300"/>
                </a:solidFill>
                <a:latin typeface="Arial" charset="0"/>
              </a:rPr>
              <a:t>ASPORTAZIONE DELLA MAMMELLA E DEL GRANDE E PICCOLO  PETTORALE</a:t>
            </a:r>
            <a:endParaRPr lang="en-GB" sz="2300" i="0">
              <a:latin typeface="Arial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FB12A6E-6766-48AC-99A6-0AFEDB9A60B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1" name="Picture 2"/>
          <p:cNvPicPr>
            <a:picLocks noChangeAspect="1" noChangeArrowheads="1"/>
          </p:cNvPicPr>
          <p:nvPr/>
        </p:nvPicPr>
        <p:blipFill>
          <a:blip r:embed="rId2" cstate="print">
            <a:lum bright="18000" contrast="12000"/>
          </a:blip>
          <a:srcRect/>
          <a:stretch>
            <a:fillRect/>
          </a:stretch>
        </p:blipFill>
        <p:spPr bwMode="auto">
          <a:xfrm>
            <a:off x="523875" y="2708920"/>
            <a:ext cx="399891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2" name="Picture 3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4849813" y="2608733"/>
            <a:ext cx="4064000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53EC231-1CEC-430F-B542-AA0F1881E8F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13920" y="44624"/>
            <a:ext cx="1194551" cy="155679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A6DADD-95F2-40E0-8C3A-326693AD7EFD}"/>
              </a:ext>
            </a:extLst>
          </p:cNvPr>
          <p:cNvSpPr txBox="1"/>
          <p:nvPr/>
        </p:nvSpPr>
        <p:spPr>
          <a:xfrm>
            <a:off x="395536" y="332656"/>
            <a:ext cx="69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0" dirty="0">
                <a:solidFill>
                  <a:schemeClr val="bg1"/>
                </a:solidFill>
                <a:latin typeface="Garamond" panose="02020404030301010803" pitchFamily="18" charset="0"/>
              </a:rPr>
              <a:t>Quadrantectomia sec Veronesi (inizi anni ‘70)</a:t>
            </a:r>
          </a:p>
        </p:txBody>
      </p:sp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3365FB"/>
    </a:dk1>
    <a:lt1>
      <a:srgbClr val="FFFFFF"/>
    </a:lt1>
    <a:dk2>
      <a:srgbClr val="114FFB"/>
    </a:dk2>
    <a:lt2>
      <a:srgbClr val="00DFCA"/>
    </a:lt2>
    <a:accent1>
      <a:srgbClr val="00B7A5"/>
    </a:accent1>
    <a:accent2>
      <a:srgbClr val="EAEC5E"/>
    </a:accent2>
    <a:accent3>
      <a:srgbClr val="AAB2FD"/>
    </a:accent3>
    <a:accent4>
      <a:srgbClr val="DADADA"/>
    </a:accent4>
    <a:accent5>
      <a:srgbClr val="AAD8CF"/>
    </a:accent5>
    <a:accent6>
      <a:srgbClr val="D4D654"/>
    </a:accent6>
    <a:hlink>
      <a:srgbClr val="F95AB7"/>
    </a:hlink>
    <a:folHlink>
      <a:srgbClr val="A2C1FE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114FFB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B2FD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63DE8"/>
    </a:dk2>
    <a:lt2>
      <a:srgbClr val="FAFD00"/>
    </a:lt2>
    <a:accent1>
      <a:srgbClr val="FF8203"/>
    </a:accent1>
    <a:accent2>
      <a:srgbClr val="E84400"/>
    </a:accent2>
    <a:accent3>
      <a:srgbClr val="AAAFF2"/>
    </a:accent3>
    <a:accent4>
      <a:srgbClr val="DADADA"/>
    </a:accent4>
    <a:accent5>
      <a:srgbClr val="FFC1AA"/>
    </a:accent5>
    <a:accent6>
      <a:srgbClr val="D23D00"/>
    </a:accent6>
    <a:hlink>
      <a:srgbClr val="00DFCA"/>
    </a:hlink>
    <a:folHlink>
      <a:srgbClr val="618FFD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063DE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FF2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063DE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FF2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649</Words>
  <Application>Microsoft Office PowerPoint</Application>
  <PresentationFormat>Presentazione su schermo (4:3)</PresentationFormat>
  <Paragraphs>125</Paragraphs>
  <Slides>29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29</vt:i4>
      </vt:variant>
    </vt:vector>
  </HeadingPairs>
  <TitlesOfParts>
    <vt:vector size="40" baseType="lpstr">
      <vt:lpstr>Arial</vt:lpstr>
      <vt:lpstr>Comic Sans MS</vt:lpstr>
      <vt:lpstr>Garamond</vt:lpstr>
      <vt:lpstr>Gill Sans</vt:lpstr>
      <vt:lpstr>Monotype Sorts</vt:lpstr>
      <vt:lpstr>Tahoma</vt:lpstr>
      <vt:lpstr>Times New Roman</vt:lpstr>
      <vt:lpstr>Wingdings</vt:lpstr>
      <vt:lpstr>Struttura predefinita</vt:lpstr>
      <vt:lpstr>Diapositiva</vt:lpstr>
      <vt:lpstr>Paint Shop Pro Image</vt:lpstr>
      <vt:lpstr>Presentazione standard di PowerPoint</vt:lpstr>
      <vt:lpstr>Metodiche di localizzazione pre-operatoria</vt:lpstr>
      <vt:lpstr>FILO METALLICO  CON UNCINO</vt:lpstr>
      <vt:lpstr>Traccia di carbone</vt:lpstr>
      <vt:lpstr>Tracciante radioattivo: ROLL</vt:lpstr>
      <vt:lpstr>Indicazioni alla terapia neoadiuvante</vt:lpstr>
      <vt:lpstr>Presentazione standard di PowerPoint</vt:lpstr>
      <vt:lpstr>MASTECTOMIA  DI  HALSTED</vt:lpstr>
      <vt:lpstr>Presentazione standard di PowerPoint</vt:lpstr>
      <vt:lpstr>Presentazione standard di PowerPoint</vt:lpstr>
      <vt:lpstr>Presentazione standard di PowerPoint</vt:lpstr>
      <vt:lpstr>Mastectomia</vt:lpstr>
      <vt:lpstr>Chirurgia conservativa</vt:lpstr>
      <vt:lpstr>Presentazione standard di PowerPoint</vt:lpstr>
      <vt:lpstr>Linfonodo sentinella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sala operatoria pz candidata a mastectomia</vt:lpstr>
      <vt:lpstr>In sala operatoria pz candidata a quadrantectomia</vt:lpstr>
      <vt:lpstr>Studio anatomo-patologico</vt:lpstr>
      <vt:lpstr>Terapia post-operatoria</vt:lpstr>
      <vt:lpstr>Strategia conservativa:  radioterapia mirata </vt:lpstr>
      <vt:lpstr>Gestione infermieristica </vt:lpstr>
      <vt:lpstr>Presentazione standard di PowerPoint</vt:lpstr>
    </vt:vector>
  </TitlesOfParts>
  <Company>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joseph</dc:creator>
  <cp:lastModifiedBy>PALMISANO SILVIA</cp:lastModifiedBy>
  <cp:revision>248</cp:revision>
  <dcterms:created xsi:type="dcterms:W3CDTF">2004-04-24T12:11:36Z</dcterms:created>
  <dcterms:modified xsi:type="dcterms:W3CDTF">2021-04-19T07:07:49Z</dcterms:modified>
</cp:coreProperties>
</file>