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9" r:id="rId21"/>
    <p:sldId id="280" r:id="rId22"/>
    <p:sldId id="281" r:id="rId23"/>
    <p:sldId id="277" r:id="rId24"/>
    <p:sldId id="282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19/04/2021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XV. Aspettative, consumo e investimento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8586B35-2F31-42E3-92BF-3B02B9EB8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XV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90E48FD-EFF2-4011-B8AC-3139BB95D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Aspettative, consumo e investimento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449321F-6540-4310-8367-624E2D5B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04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2.3 Valore attuale dei profitti attesi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464496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Il valore attuale dei profitti attesi è uguale al valore scontato dei profitti attesi l’anno prossimo più il valore scontato dei profitti attesi fra due anni, tenendo conto del tasso di deprezzamento del macchinario e così via.</a:t>
            </a:r>
          </a:p>
          <a:p>
            <a:pPr>
              <a:buFontTx/>
              <a:buNone/>
              <a:defRPr/>
            </a:pPr>
            <a:r>
              <a:rPr lang="it-IT" sz="2400" dirty="0"/>
              <a:t>Quindi avremo: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44FF2BB-FBDC-440A-B6E6-165DFE54E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587" y="3268464"/>
            <a:ext cx="5892826" cy="8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2.3 Valore attuale dei profitti attesi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0" name="Immagine 9" descr="Immagine che contiene tavolo&#10;&#10;Descrizione generata automaticamente">
            <a:extLst>
              <a:ext uri="{FF2B5EF4-FFF2-40B4-BE49-F238E27FC236}">
                <a16:creationId xmlns="" xmlns:a16="http://schemas.microsoft.com/office/drawing/2014/main" id="{8A59CFEE-960D-4702-A491-64A80F3B4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2200275"/>
            <a:ext cx="60007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0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/>
              <a:t>2.4 La decisione di investire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46449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it-IT" sz="2400" dirty="0"/>
              <a:t>L’impresa deve poi decidere se acquistare il macchinario oppure no.</a:t>
            </a:r>
          </a:p>
          <a:p>
            <a:pPr marL="0" indent="0">
              <a:buFontTx/>
              <a:buNone/>
              <a:defRPr/>
            </a:pPr>
            <a:r>
              <a:rPr lang="it-IT" sz="2400" dirty="0"/>
              <a:t>Questa decisione dipenderà dalla relazione tra il valore attuale dei profitti attesi e il prezzo del macchinario. La funzione di investimento sarà quindi: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L’investimento dipende positivamente dal valore attuale dei profitti futuri per unità di capitale.</a:t>
            </a:r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2A6FE65-0B77-4685-B4AF-11BF666F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279" y="2780928"/>
            <a:ext cx="1849441" cy="6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204"/>
            <a:ext cx="8229600" cy="1143000"/>
          </a:xfrm>
        </p:spPr>
        <p:txBody>
          <a:bodyPr/>
          <a:lstStyle/>
          <a:p>
            <a:r>
              <a:rPr lang="it-IT" sz="3200" dirty="0"/>
              <a:t>2.4 La decisione di investire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3705"/>
            <a:ext cx="8964488" cy="108996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it-IT" sz="2000" dirty="0"/>
              <a:t>James Tobin, economista di Yale, ha studiato una importante teoria, secondo cui è presente una relazione tra mercato azionario e investimento, tramite la variabile </a:t>
            </a:r>
            <a:r>
              <a:rPr lang="it-IT" sz="2000" i="1" dirty="0"/>
              <a:t>q di Tobin</a:t>
            </a:r>
            <a:r>
              <a:rPr lang="it-IT" sz="2000" dirty="0"/>
              <a:t>.</a:t>
            </a:r>
          </a:p>
          <a:p>
            <a:pPr marL="0" indent="0">
              <a:buFontTx/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E4D2C8FD-1A0E-4A83-8458-6197A29C1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2039635"/>
            <a:ext cx="6804248" cy="37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205"/>
            <a:ext cx="8229600" cy="1143000"/>
          </a:xfrm>
        </p:spPr>
        <p:txBody>
          <a:bodyPr/>
          <a:lstStyle/>
          <a:p>
            <a:r>
              <a:rPr lang="it-IT" sz="3200" dirty="0"/>
              <a:t>2.5 Un utile caso speciale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464496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Supponiamo che le imprese si aspettino che </a:t>
            </a:r>
            <a:r>
              <a:rPr lang="it-IT" sz="2400" dirty="0">
                <a:solidFill>
                  <a:srgbClr val="FF0000"/>
                </a:solidFill>
              </a:rPr>
              <a:t>sia i profitti futuri che i tassi di interesse futuri rimangano costanti allo stesso livello di oggi</a:t>
            </a:r>
            <a:r>
              <a:rPr lang="it-IT" sz="2400" dirty="0"/>
              <a:t>, per cui: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Gli economisti in questo caso indicano la presenza di </a:t>
            </a:r>
            <a:r>
              <a:rPr lang="it-IT" sz="2400" i="1" dirty="0"/>
              <a:t>aspettative statiche</a:t>
            </a:r>
            <a:r>
              <a:rPr lang="it-IT" sz="2400" dirty="0"/>
              <a:t>. L’equazione diventa:</a:t>
            </a:r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B6B29308-D5CF-46D6-A647-B3C47A1C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51" y="2460880"/>
            <a:ext cx="2445897" cy="4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32657683-2D71-43C1-8633-F56D6758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89" y="3011843"/>
            <a:ext cx="2648820" cy="53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A4C68DC-438E-4F6C-9140-00608DDC3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83" y="4678351"/>
            <a:ext cx="1742431" cy="8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02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205"/>
            <a:ext cx="8229600" cy="1143000"/>
          </a:xfrm>
        </p:spPr>
        <p:txBody>
          <a:bodyPr/>
          <a:lstStyle/>
          <a:p>
            <a:r>
              <a:rPr lang="it-IT" sz="3200" dirty="0"/>
              <a:t>2.5 Un utile caso speciale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75205"/>
            <a:ext cx="8964488" cy="4464496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it-IT" sz="2400" dirty="0"/>
              <a:t>L’investimento diventa a sua volta: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Il denominatore, la somma del tasso di interesse reale e del tasso di deprezzamento, è chiamato </a:t>
            </a:r>
            <a:r>
              <a:rPr lang="it-IT" sz="2400" i="1" dirty="0"/>
              <a:t>costo d’uso </a:t>
            </a:r>
            <a:r>
              <a:rPr lang="it-IT" sz="2400" dirty="0"/>
              <a:t>o </a:t>
            </a:r>
            <a:r>
              <a:rPr lang="it-IT" sz="2400" i="1" dirty="0"/>
              <a:t>costo di affitto del capitale.</a:t>
            </a:r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3ADAC36-3D94-43E7-8C64-7807DE82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136236"/>
            <a:ext cx="1849441" cy="9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056"/>
            <a:ext cx="8229600" cy="1143000"/>
          </a:xfrm>
        </p:spPr>
        <p:txBody>
          <a:bodyPr/>
          <a:lstStyle/>
          <a:p>
            <a:r>
              <a:rPr lang="it-IT" sz="3200" dirty="0"/>
              <a:t>2.6 Profitti attesi e profitti correnti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5205"/>
            <a:ext cx="3610744" cy="369619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1800" dirty="0"/>
              <a:t>Fonte: Bureau of </a:t>
            </a:r>
            <a:r>
              <a:rPr lang="it-IT" sz="1800" dirty="0" err="1"/>
              <a:t>Economic</a:t>
            </a:r>
            <a:r>
              <a:rPr lang="it-IT" sz="1800" dirty="0"/>
              <a:t> Analysis</a:t>
            </a:r>
          </a:p>
          <a:p>
            <a:pPr marL="0">
              <a:buFontTx/>
              <a:buNone/>
              <a:defRPr/>
            </a:pPr>
            <a:endParaRPr lang="it-IT" sz="2400" dirty="0">
              <a:solidFill>
                <a:srgbClr val="002060"/>
              </a:solidFill>
            </a:endParaRPr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" name="Immagine 5" descr="Immagine che contiene albero&#10;&#10;Descrizione generata automaticamente">
            <a:extLst>
              <a:ext uri="{FF2B5EF4-FFF2-40B4-BE49-F238E27FC236}">
                <a16:creationId xmlns="" xmlns:a16="http://schemas.microsoft.com/office/drawing/2014/main" id="{05791406-65B8-4863-8284-3544D970A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52" y="1852484"/>
            <a:ext cx="7236296" cy="40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056"/>
            <a:ext cx="8229600" cy="1143000"/>
          </a:xfrm>
        </p:spPr>
        <p:txBody>
          <a:bodyPr/>
          <a:lstStyle/>
          <a:p>
            <a:r>
              <a:rPr lang="it-IT" sz="3200" dirty="0"/>
              <a:t>2.6 Profitti attesi e profitti correnti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75205"/>
            <a:ext cx="8964488" cy="4464496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Se i profitti correnti sono bassi, un’impresa che voglia acquistare un nuovo macchinario può ottenere i fondi necessari solo ricorrendo a un prestito. Anche se un’impresa volesse investire, potrebbe trovare difficoltà nel reperire credito.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i="1" dirty="0">
                <a:solidFill>
                  <a:srgbClr val="FF0000"/>
                </a:solidFill>
              </a:rPr>
              <a:t>L’investimento dipende quindi sia dal valore presente atteso dei profitti, sia dal livello corrente dei profitti</a:t>
            </a:r>
            <a:r>
              <a:rPr lang="it-IT" sz="2400" dirty="0"/>
              <a:t>:</a:t>
            </a:r>
          </a:p>
          <a:p>
            <a:pPr marL="0">
              <a:buFontTx/>
              <a:buNone/>
              <a:defRPr/>
            </a:pPr>
            <a:endParaRPr lang="it-IT" sz="2400" dirty="0">
              <a:solidFill>
                <a:srgbClr val="002060"/>
              </a:solidFill>
            </a:endParaRPr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546BD362-0986-4E21-860D-91B82DED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99" y="4437112"/>
            <a:ext cx="2311801" cy="8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1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056"/>
            <a:ext cx="8229600" cy="1143000"/>
          </a:xfrm>
        </p:spPr>
        <p:txBody>
          <a:bodyPr/>
          <a:lstStyle/>
          <a:p>
            <a:r>
              <a:rPr lang="it-IT" sz="3200" dirty="0"/>
              <a:t>2.7 Profitti attesi e profitti correnti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75205"/>
            <a:ext cx="8964488" cy="4464496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it-IT" sz="2400" dirty="0"/>
              <a:t>E i profitti, correnti e attesi, da che cosa dipendono?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 sz="2400" dirty="0"/>
              <a:t>Dal livello delle vendite.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t-IT" sz="2400" dirty="0"/>
              <a:t>Dallo stock esistente di capitale.</a:t>
            </a:r>
          </a:p>
          <a:p>
            <a:pPr marL="457200" indent="-457200">
              <a:buFontTx/>
              <a:buNone/>
              <a:defRPr/>
            </a:pPr>
            <a:r>
              <a:rPr lang="it-IT" sz="2400" dirty="0"/>
              <a:t>Quindi: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Il profitto per unità di capitale è una funzione crescente del rapporto tra vendite e stock di capitale. </a:t>
            </a:r>
            <a:r>
              <a:rPr lang="it-IT" sz="2400" dirty="0">
                <a:solidFill>
                  <a:srgbClr val="FF0000"/>
                </a:solidFill>
              </a:rPr>
              <a:t>Dato lo stock di capitale, quanto maggiori sono le vendite, tanto più alto sarà il profitto. Date le vendite, quanto maggiore è lo stock di capitale, tanto </a:t>
            </a:r>
            <a:r>
              <a:rPr lang="it-IT" sz="2400" dirty="0" smtClean="0">
                <a:solidFill>
                  <a:srgbClr val="FF0000"/>
                </a:solidFill>
              </a:rPr>
              <a:t>minore sarà </a:t>
            </a:r>
            <a:r>
              <a:rPr lang="it-IT" sz="2400" dirty="0">
                <a:solidFill>
                  <a:srgbClr val="FF0000"/>
                </a:solidFill>
              </a:rPr>
              <a:t>il profitto</a:t>
            </a:r>
            <a:r>
              <a:rPr lang="it-IT" sz="2400" dirty="0"/>
              <a:t>.</a:t>
            </a:r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98A5D2D-469C-49EB-873E-20B06C25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76" y="2956125"/>
            <a:ext cx="1767848" cy="9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86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056"/>
            <a:ext cx="8229600" cy="1143000"/>
          </a:xfrm>
        </p:spPr>
        <p:txBody>
          <a:bodyPr/>
          <a:lstStyle/>
          <a:p>
            <a:r>
              <a:rPr lang="it-IT" sz="3200" dirty="0"/>
              <a:t>2.7 Profitti attesi e profitti correnti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="" xmlns:a16="http://schemas.microsoft.com/office/drawing/2014/main" id="{3B7521A9-B25C-449E-AFCA-A46FC29788E1}"/>
              </a:ext>
            </a:extLst>
          </p:cNvPr>
          <p:cNvSpPr txBox="1">
            <a:spLocks/>
          </p:cNvSpPr>
          <p:nvPr/>
        </p:nvSpPr>
        <p:spPr>
          <a:xfrm>
            <a:off x="485479" y="1290395"/>
            <a:ext cx="3610744" cy="36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Tx/>
              <a:buNone/>
              <a:defRPr/>
            </a:pPr>
            <a:r>
              <a:rPr lang="it-IT" sz="1800" dirty="0"/>
              <a:t>Fonte: Bureau of </a:t>
            </a:r>
            <a:r>
              <a:rPr lang="it-IT" sz="1800" dirty="0" err="1"/>
              <a:t>Economic</a:t>
            </a:r>
            <a:r>
              <a:rPr lang="it-IT" sz="1800" dirty="0"/>
              <a:t> Analysis</a:t>
            </a:r>
          </a:p>
          <a:p>
            <a:pPr marL="0">
              <a:buFontTx/>
              <a:buNone/>
              <a:defRPr/>
            </a:pPr>
            <a:endParaRPr lang="it-IT" sz="2400" dirty="0">
              <a:solidFill>
                <a:srgbClr val="002060"/>
              </a:solidFill>
            </a:endParaRPr>
          </a:p>
          <a:p>
            <a:pPr marL="0">
              <a:buFont typeface="Arial" pitchFamily="34" charset="0"/>
              <a:buNone/>
              <a:defRPr/>
            </a:pPr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F25B2264-2760-49B9-9ECD-A13174860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630056"/>
            <a:ext cx="7596336" cy="41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5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Il consumo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Sono svariati i fattori che intervengono nella scelta di consumo e risparmio.</a:t>
            </a:r>
          </a:p>
          <a:p>
            <a:pPr marL="0">
              <a:buFontTx/>
              <a:buNone/>
            </a:pPr>
            <a:r>
              <a:rPr lang="it-IT" altLang="it-IT" sz="2400" dirty="0"/>
              <a:t>La teoria del consumo, a cui si fa riferimento, è  stata sviluppata indipendentemente da Milton Friedman (</a:t>
            </a:r>
            <a:r>
              <a:rPr lang="it-IT" altLang="it-IT" sz="2400" i="1" dirty="0"/>
              <a:t>teoria del reddito permanente</a:t>
            </a:r>
            <a:r>
              <a:rPr lang="it-IT" altLang="it-IT" sz="2400" dirty="0"/>
              <a:t>) da Franco Modigliani (</a:t>
            </a:r>
            <a:r>
              <a:rPr lang="it-IT" altLang="it-IT" sz="2400" i="1" dirty="0"/>
              <a:t>teoria del ciclo vitale</a:t>
            </a:r>
            <a:r>
              <a:rPr lang="it-IT" altLang="it-IT" sz="2400" dirty="0"/>
              <a:t>).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</a:pPr>
            <a:r>
              <a:rPr lang="it-IT" altLang="it-IT" sz="2400" dirty="0"/>
              <a:t>Entrambe le teorie descrivono il fatto che </a:t>
            </a:r>
            <a:r>
              <a:rPr lang="it-IT" altLang="it-IT" sz="2400" dirty="0">
                <a:solidFill>
                  <a:srgbClr val="FF0000"/>
                </a:solidFill>
              </a:rPr>
              <a:t>i consumatori tengono conto delle aspettative sui loro redditi futuri</a:t>
            </a:r>
            <a:r>
              <a:rPr lang="it-IT" altLang="it-IT" sz="2400" dirty="0"/>
              <a:t>.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pPr marL="0">
              <a:buNone/>
            </a:pPr>
            <a:r>
              <a:rPr lang="it-IT" sz="2400" dirty="0"/>
              <a:t>Sin da allora, i comportamenti di consumo sono una delle aree di ricerca più intense in economia.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15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056"/>
            <a:ext cx="8229600" cy="1143000"/>
          </a:xfrm>
        </p:spPr>
        <p:txBody>
          <a:bodyPr/>
          <a:lstStyle/>
          <a:p>
            <a:r>
              <a:rPr lang="it-IT" sz="3200" dirty="0"/>
              <a:t>3. La volatilità del consumo e dell’investimento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75205"/>
            <a:ext cx="896448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300" dirty="0"/>
              <a:t>Ci sono numerose </a:t>
            </a:r>
            <a:r>
              <a:rPr lang="it-IT" altLang="it-IT" sz="2300" dirty="0">
                <a:solidFill>
                  <a:srgbClr val="FF0000"/>
                </a:solidFill>
              </a:rPr>
              <a:t>analogie</a:t>
            </a:r>
            <a:r>
              <a:rPr lang="it-IT" altLang="it-IT" sz="2300" dirty="0"/>
              <a:t> tra l’analisi del consumo e dell’investimento:</a:t>
            </a:r>
          </a:p>
          <a:p>
            <a:pPr marL="0" indent="0">
              <a:buNone/>
            </a:pPr>
            <a:endParaRPr lang="it-IT" altLang="it-IT" sz="2300" dirty="0"/>
          </a:p>
          <a:p>
            <a:r>
              <a:rPr lang="it-IT" altLang="it-IT" sz="2300" dirty="0"/>
              <a:t>il fatto che i consumatori percepiscano le fluttuazioni correnti del reddito come transitorie piuttosto che come permanenti influenza le loro decisioni di consumo.</a:t>
            </a:r>
          </a:p>
          <a:p>
            <a:endParaRPr lang="it-IT" altLang="it-IT" sz="2300" dirty="0"/>
          </a:p>
          <a:p>
            <a:r>
              <a:rPr lang="it-IT" altLang="it-IT" sz="2300" dirty="0"/>
              <a:t>allo stesso modo, il fatto che le imprese percepiscano le fluttuazioni delle vendite correnti come transitorie piuttosto che come permanenti influenza le loro decisioni di investimento.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181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056"/>
            <a:ext cx="8229600" cy="1143000"/>
          </a:xfrm>
        </p:spPr>
        <p:txBody>
          <a:bodyPr/>
          <a:lstStyle/>
          <a:p>
            <a:r>
              <a:rPr lang="it-IT" sz="3200" dirty="0"/>
              <a:t>3. La volatilità del consumo e dell’investimento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75205"/>
            <a:ext cx="8964488" cy="446449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altLang="it-IT" sz="2400" dirty="0"/>
              <a:t>Ci sono tuttavia delle differenze:</a:t>
            </a:r>
          </a:p>
          <a:p>
            <a:pPr>
              <a:buFontTx/>
              <a:buNone/>
            </a:pPr>
            <a:endParaRPr lang="it-IT" altLang="it-IT" sz="2400" dirty="0"/>
          </a:p>
          <a:p>
            <a:r>
              <a:rPr lang="it-IT" altLang="it-IT" sz="2400" dirty="0"/>
              <a:t>dalla teoria del consumo segue che, a fronte di un incremento di reddito percepito permanente, </a:t>
            </a:r>
            <a:r>
              <a:rPr lang="it-IT" altLang="it-IT" sz="2400" dirty="0">
                <a:solidFill>
                  <a:srgbClr val="FF0000"/>
                </a:solidFill>
              </a:rPr>
              <a:t>i consumatori rispondono al massimo con un aumento del consumo di pari ammontare</a:t>
            </a:r>
            <a:r>
              <a:rPr lang="it-IT" altLang="it-IT" sz="2400" dirty="0"/>
              <a:t>;</a:t>
            </a:r>
          </a:p>
          <a:p>
            <a:pPr>
              <a:buFontTx/>
              <a:buNone/>
            </a:pPr>
            <a:endParaRPr lang="it-IT" altLang="it-IT" sz="2400" dirty="0"/>
          </a:p>
          <a:p>
            <a:r>
              <a:rPr lang="it-IT" altLang="it-IT" sz="2400" dirty="0"/>
              <a:t>al contrario del consumo, non c’è ragione per cui l’aumento dell’investimento non sia maggiore dell’incremento delle vendite.</a:t>
            </a:r>
          </a:p>
          <a:p>
            <a:pPr marL="0" indent="0"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922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056"/>
            <a:ext cx="8229600" cy="1143000"/>
          </a:xfrm>
        </p:spPr>
        <p:txBody>
          <a:bodyPr/>
          <a:lstStyle/>
          <a:p>
            <a:r>
              <a:rPr lang="it-IT" sz="3200" dirty="0"/>
              <a:t>3. La volatilità del consumo e dell’investimento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75205"/>
            <a:ext cx="878497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400" dirty="0"/>
              <a:t>Possiamo comunque trarre tre conclusioni:</a:t>
            </a:r>
          </a:p>
          <a:p>
            <a:endParaRPr lang="it-IT" altLang="it-IT" sz="2400" dirty="0"/>
          </a:p>
          <a:p>
            <a:r>
              <a:rPr lang="it-IT" altLang="it-IT" sz="2400" dirty="0"/>
              <a:t>il consumo e l’investimento di solito si muovono </a:t>
            </a:r>
            <a:r>
              <a:rPr lang="it-IT" altLang="it-IT" sz="2400" dirty="0" smtClean="0"/>
              <a:t>insieme (es. calano entrambi durante una recessione).</a:t>
            </a:r>
            <a:endParaRPr lang="it-IT" altLang="it-IT" sz="2400" dirty="0"/>
          </a:p>
          <a:p>
            <a:endParaRPr lang="it-IT" altLang="it-IT" sz="2400" dirty="0"/>
          </a:p>
          <a:p>
            <a:r>
              <a:rPr lang="it-IT" altLang="it-IT" sz="2400" dirty="0"/>
              <a:t>l’</a:t>
            </a:r>
            <a:r>
              <a:rPr lang="it-IT" altLang="it-IT" sz="2400" dirty="0">
                <a:solidFill>
                  <a:srgbClr val="FF0000"/>
                </a:solidFill>
              </a:rPr>
              <a:t>investimento</a:t>
            </a:r>
            <a:r>
              <a:rPr lang="it-IT" altLang="it-IT" sz="2400" dirty="0"/>
              <a:t> </a:t>
            </a:r>
            <a:r>
              <a:rPr lang="it-IT" altLang="it-IT" sz="2400" dirty="0">
                <a:solidFill>
                  <a:srgbClr val="FF0000"/>
                </a:solidFill>
              </a:rPr>
              <a:t>è molto più volatile del consumo</a:t>
            </a:r>
            <a:r>
              <a:rPr lang="it-IT" altLang="it-IT" sz="2400" dirty="0"/>
              <a:t>.</a:t>
            </a:r>
          </a:p>
          <a:p>
            <a:endParaRPr lang="it-IT" altLang="it-IT" sz="2400" dirty="0"/>
          </a:p>
          <a:p>
            <a:r>
              <a:rPr lang="it-IT" altLang="it-IT" sz="2400" dirty="0"/>
              <a:t>tuttavia, mentre l’investimento è molto più piccolo del consumo, le variazioni </a:t>
            </a:r>
            <a:r>
              <a:rPr lang="it-IT" altLang="it-IT" sz="2400" dirty="0">
                <a:solidFill>
                  <a:srgbClr val="FF0000"/>
                </a:solidFill>
              </a:rPr>
              <a:t>annuali</a:t>
            </a:r>
            <a:r>
              <a:rPr lang="it-IT" altLang="it-IT" sz="2400" dirty="0"/>
              <a:t> dell’investimento sono più o meno uguali alle variazioni del consumo.</a:t>
            </a:r>
          </a:p>
          <a:p>
            <a:pPr marL="0" indent="0"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673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7056"/>
            <a:ext cx="8229600" cy="1143000"/>
          </a:xfrm>
        </p:spPr>
        <p:txBody>
          <a:bodyPr/>
          <a:lstStyle/>
          <a:p>
            <a:r>
              <a:rPr lang="it-IT" sz="3200" dirty="0"/>
              <a:t>3. La volatilità del consumo e dell’investimento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40" y="1528196"/>
            <a:ext cx="1577039" cy="416649"/>
          </a:xfrm>
        </p:spPr>
        <p:txBody>
          <a:bodyPr>
            <a:normAutofit/>
          </a:bodyPr>
          <a:lstStyle/>
          <a:p>
            <a:pPr marL="0">
              <a:buNone/>
              <a:defRPr/>
            </a:pPr>
            <a:r>
              <a:rPr lang="it-IT" sz="1800" dirty="0"/>
              <a:t>Fonte: FRED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6" name="Immagine 5" descr="Immagine che contiene recinto&#10;&#10;Descrizione generata automaticamente">
            <a:extLst>
              <a:ext uri="{FF2B5EF4-FFF2-40B4-BE49-F238E27FC236}">
                <a16:creationId xmlns="" xmlns:a16="http://schemas.microsoft.com/office/drawing/2014/main" id="{5393FE07-BB50-4D60-9A90-4874D383F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842984"/>
            <a:ext cx="7452320" cy="409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04864"/>
            <a:ext cx="8856984" cy="2097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Il punto principale di questo capitolo è</a:t>
            </a:r>
            <a:r>
              <a:rPr lang="it-IT" sz="3100" dirty="0">
                <a:latin typeface="+mj-lt"/>
              </a:rPr>
              <a:t>: </a:t>
            </a:r>
            <a:br>
              <a:rPr lang="it-IT" sz="3100" dirty="0">
                <a:latin typeface="+mj-lt"/>
              </a:rPr>
            </a:br>
            <a:r>
              <a:rPr lang="it-IT" sz="3100" dirty="0">
                <a:latin typeface="+mj-lt"/>
              </a:rPr>
              <a:t>sia le decisioni di consumo che quelle di investimento dipendono molto dalle aspettative sul futuro.</a:t>
            </a:r>
            <a:endParaRPr lang="it-IT" altLang="it-IT" sz="3100" dirty="0">
              <a:latin typeface="+mj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44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Il consumatore lungimirante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Un’ipotesi «estrema», ma utile come punto di partenza, è la teoria del consumatore lungimirante.</a:t>
            </a:r>
          </a:p>
          <a:p>
            <a:pPr>
              <a:buFontTx/>
              <a:buNone/>
              <a:defRPr/>
            </a:pPr>
            <a:endParaRPr lang="it-IT" sz="2400" i="1" dirty="0"/>
          </a:p>
          <a:p>
            <a:pPr marL="0">
              <a:buNone/>
              <a:defRPr/>
            </a:pPr>
            <a:r>
              <a:rPr lang="it-IT" sz="2400" dirty="0"/>
              <a:t>Egli stima la propria </a:t>
            </a:r>
            <a:r>
              <a:rPr lang="it-IT" sz="2400" i="1" dirty="0">
                <a:solidFill>
                  <a:srgbClr val="FF0000"/>
                </a:solidFill>
              </a:rPr>
              <a:t>ricchezza totale</a:t>
            </a:r>
            <a:r>
              <a:rPr lang="it-IT" sz="2400" dirty="0"/>
              <a:t>, costituita dalla </a:t>
            </a:r>
            <a:r>
              <a:rPr lang="it-IT" sz="2400" i="1" dirty="0">
                <a:solidFill>
                  <a:srgbClr val="FF0000"/>
                </a:solidFill>
              </a:rPr>
              <a:t>ricchezza non umana</a:t>
            </a:r>
            <a:r>
              <a:rPr lang="it-IT" sz="2400" dirty="0"/>
              <a:t> (</a:t>
            </a:r>
            <a:r>
              <a:rPr lang="it-IT" sz="2400" dirty="0">
                <a:solidFill>
                  <a:srgbClr val="FF0000"/>
                </a:solidFill>
              </a:rPr>
              <a:t>finanziaria</a:t>
            </a:r>
            <a:r>
              <a:rPr lang="it-IT" sz="2400" dirty="0"/>
              <a:t> e </a:t>
            </a:r>
            <a:r>
              <a:rPr lang="it-IT" sz="2400" dirty="0">
                <a:solidFill>
                  <a:srgbClr val="FF0000"/>
                </a:solidFill>
              </a:rPr>
              <a:t>immobiliare</a:t>
            </a:r>
            <a:r>
              <a:rPr lang="it-IT" sz="2400" dirty="0"/>
              <a:t>) e dalla </a:t>
            </a:r>
            <a:r>
              <a:rPr lang="it-IT" sz="2400" i="1" dirty="0">
                <a:solidFill>
                  <a:srgbClr val="FF0000"/>
                </a:solidFill>
              </a:rPr>
              <a:t>ricchezza umana</a:t>
            </a:r>
            <a:r>
              <a:rPr lang="it-IT" sz="2400" i="1" dirty="0"/>
              <a:t> </a:t>
            </a:r>
            <a:r>
              <a:rPr lang="it-IT" sz="2400" dirty="0"/>
              <a:t>(il valore attuale del reddito da lavoro).</a:t>
            </a:r>
          </a:p>
          <a:p>
            <a:pPr marL="0"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r>
              <a:rPr lang="it-IT" sz="2400" dirty="0"/>
              <a:t>Successivamente, egli decide quale frazione della ricchezza totale consumare nel corso di un anno</a:t>
            </a:r>
          </a:p>
          <a:p>
            <a:pPr marL="0" algn="ctr">
              <a:buNone/>
              <a:defRPr/>
            </a:pPr>
            <a:r>
              <a:rPr lang="it-IT" sz="2400" i="1" dirty="0" err="1"/>
              <a:t>C</a:t>
            </a:r>
            <a:r>
              <a:rPr lang="it-IT" sz="2400" i="1" baseline="-25000" dirty="0" err="1"/>
              <a:t>t</a:t>
            </a:r>
            <a:r>
              <a:rPr lang="it-IT" sz="2400" i="1" dirty="0"/>
              <a:t> = C(ricchezza </a:t>
            </a:r>
            <a:r>
              <a:rPr lang="it-IT" sz="2400" i="1" dirty="0" err="1"/>
              <a:t>totale</a:t>
            </a:r>
            <a:r>
              <a:rPr lang="it-IT" sz="2400" i="1" baseline="-25000" dirty="0" err="1"/>
              <a:t>t</a:t>
            </a:r>
            <a:r>
              <a:rPr lang="it-IT" sz="2400" i="1" dirty="0"/>
              <a:t>)</a:t>
            </a:r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24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1.3 Verso una descrizione più realistica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052934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Ci sono alcuni punti da considerare per ottenere una descrizione più realistica:</a:t>
            </a:r>
          </a:p>
          <a:p>
            <a:pPr marL="0">
              <a:defRPr/>
            </a:pPr>
            <a:r>
              <a:rPr lang="it-IT" sz="2400" dirty="0"/>
              <a:t>è probabile che non sia desiderato un livello di consumo costante nel tempo.</a:t>
            </a:r>
          </a:p>
          <a:p>
            <a:pPr marL="0">
              <a:defRPr/>
            </a:pPr>
            <a:r>
              <a:rPr lang="it-IT" sz="2400" dirty="0"/>
              <a:t>è probabile che le previsioni circa il reddito futuro e dunque circa la ricchezza totale siano eccessivamente </a:t>
            </a:r>
            <a:r>
              <a:rPr lang="it-IT" sz="2400" dirty="0" smtClean="0"/>
              <a:t>ottimistiche/pessimistiche.</a:t>
            </a:r>
            <a:endParaRPr lang="it-IT" sz="2400" dirty="0"/>
          </a:p>
          <a:p>
            <a:pPr marL="0">
              <a:defRPr/>
            </a:pPr>
            <a:r>
              <a:rPr lang="it-IT" sz="2400" dirty="0"/>
              <a:t>qualora si voglia prendere a prestito, la banca analizza il reddito corrente per scegliere se erogare il prestito o meno.</a:t>
            </a:r>
          </a:p>
          <a:p>
            <a:pPr>
              <a:buFontTx/>
              <a:buNone/>
            </a:pPr>
            <a:endParaRPr lang="it-IT" altLang="it-IT" sz="2400" i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28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1.3 Verso una descrizione più realistica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95C5F943-250D-4C75-A6F6-79451CE91B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968354"/>
                <a:ext cx="8964488" cy="5052934"/>
              </a:xfrm>
            </p:spPr>
            <p:txBody>
              <a:bodyPr>
                <a:normAutofit/>
              </a:bodyPr>
              <a:lstStyle/>
              <a:p>
                <a:pPr marL="0">
                  <a:buFontTx/>
                  <a:buNone/>
                </a:pPr>
                <a:r>
                  <a:rPr lang="it-IT" altLang="it-IT" sz="2400" dirty="0"/>
                  <a:t>Considerando anche il ruolo del </a:t>
                </a:r>
                <a:r>
                  <a:rPr lang="it-IT" altLang="it-IT" sz="2400" i="1" dirty="0"/>
                  <a:t>reddito corrente</a:t>
                </a:r>
                <a:r>
                  <a:rPr lang="it-IT" altLang="it-IT" sz="2400" dirty="0"/>
                  <a:t>, si ottiene una descrizione più realistica del consumo:</a:t>
                </a:r>
              </a:p>
              <a:p>
                <a:pPr marL="0">
                  <a:buFontTx/>
                  <a:buNone/>
                </a:pPr>
                <a:endParaRPr lang="it-IT" altLang="it-IT" sz="2400" dirty="0"/>
              </a:p>
              <a:p>
                <a:pPr marL="0">
                  <a:buFontTx/>
                  <a:buNone/>
                </a:pPr>
                <a:r>
                  <a:rPr lang="it-IT" altLang="it-IT" sz="2400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altLang="it-IT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altLang="it-IT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alt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altLang="it-IT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altLang="it-IT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altLang="it-IT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altLang="it-IT" sz="2400" i="1">
                            <a:latin typeface="Cambria Math" panose="02040503050406030204" pitchFamily="18" charset="0"/>
                          </a:rPr>
                          <m:t>𝑟𝑖𝑐𝑐h𝑒𝑧𝑧𝑎</m:t>
                        </m:r>
                        <m:r>
                          <a:rPr lang="it-IT" altLang="it-IT" sz="2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alt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altLang="it-IT" sz="2400" i="1">
                                <a:latin typeface="Cambria Math" panose="02040503050406030204" pitchFamily="18" charset="0"/>
                              </a:rPr>
                              <m:t>𝑡𝑜𝑡𝑎𝑙𝑒</m:t>
                            </m:r>
                          </m:e>
                          <m:sub>
                            <m:r>
                              <a:rPr lang="it-IT" altLang="it-IT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altLang="it-IT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it-IT" alt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altLang="it-IT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it-IT" altLang="it-IT" sz="2400" i="1">
                                <a:latin typeface="Cambria Math" panose="02040503050406030204" pitchFamily="18" charset="0"/>
                              </a:rPr>
                              <m:t>𝐿𝑡</m:t>
                            </m:r>
                          </m:sub>
                        </m:sSub>
                        <m:r>
                          <a:rPr lang="it-IT" altLang="it-IT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alt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altLang="it-IT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altLang="it-IT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it-IT" altLang="it-IT" sz="2400" b="0" i="1" dirty="0">
                  <a:latin typeface="Cambria Math" panose="02040503050406030204" pitchFamily="18" charset="0"/>
                </a:endParaRPr>
              </a:p>
              <a:p>
                <a:pPr marL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(            +          ,      +        )</m:t>
                      </m:r>
                    </m:oMath>
                  </m:oMathPara>
                </a14:m>
                <a:endParaRPr lang="it-IT" altLang="it-IT" sz="2400" i="1" dirty="0"/>
              </a:p>
              <a:p>
                <a:pPr marL="0">
                  <a:buFontTx/>
                  <a:buNone/>
                </a:pPr>
                <a:r>
                  <a:rPr lang="it-IT" altLang="it-IT" sz="2400" i="1" dirty="0">
                    <a:solidFill>
                      <a:srgbClr val="FF0000"/>
                    </a:solidFill>
                  </a:rPr>
                  <a:t>Il consumo è una funzione crescente della ricchezza totale e del reddito corrente da lavoro al netto delle imposte</a:t>
                </a:r>
                <a:r>
                  <a:rPr lang="it-IT" altLang="it-IT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0">
                  <a:buFontTx/>
                  <a:buNone/>
                </a:pPr>
                <a:endParaRPr lang="it-IT" altLang="it-IT" sz="2400" i="1" dirty="0">
                  <a:solidFill>
                    <a:srgbClr val="002060"/>
                  </a:solidFill>
                </a:endParaRPr>
              </a:p>
              <a:p>
                <a:pPr marL="0">
                  <a:buFontTx/>
                  <a:buNone/>
                </a:pPr>
                <a:r>
                  <a:rPr lang="it-IT" altLang="it-IT" sz="2400" dirty="0"/>
                  <a:t>Difatti, consumatori con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basso reddito</a:t>
                </a:r>
                <a:r>
                  <a:rPr lang="it-IT" altLang="it-IT" sz="2400" dirty="0"/>
                  <a:t> e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scarso accesso al credito consumeranno</a:t>
                </a:r>
                <a:r>
                  <a:rPr lang="it-IT" altLang="it-IT" sz="2400" dirty="0"/>
                  <a:t> principalmente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in base al proprio reddito corrente</a:t>
                </a:r>
                <a:r>
                  <a:rPr lang="it-IT" altLang="it-IT" sz="2400" dirty="0"/>
                  <a:t>.</a:t>
                </a:r>
              </a:p>
              <a:p>
                <a:pPr marL="0" indent="0">
                  <a:buNone/>
                  <a:defRPr/>
                </a:pPr>
                <a:endParaRPr lang="it-IT" sz="2400" dirty="0"/>
              </a:p>
              <a:p>
                <a:pPr marL="0" indent="0">
                  <a:buNone/>
                  <a:defRPr/>
                </a:pPr>
                <a:endParaRPr lang="it-IT" sz="2400" dirty="0"/>
              </a:p>
              <a:p>
                <a:pPr marL="0">
                  <a:buNone/>
                  <a:defRPr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C5F943-250D-4C75-A6F6-79451CE91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68354"/>
                <a:ext cx="8964488" cy="5052934"/>
              </a:xfrm>
              <a:blipFill rotWithShape="1">
                <a:blip r:embed="rId2"/>
                <a:stretch>
                  <a:fillRect l="-1020" t="-965" r="-9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08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57" y="332656"/>
            <a:ext cx="9144000" cy="1143000"/>
          </a:xfrm>
        </p:spPr>
        <p:txBody>
          <a:bodyPr/>
          <a:lstStyle/>
          <a:p>
            <a:r>
              <a:rPr lang="it-IT" sz="2800" dirty="0"/>
              <a:t>1.4 Uno sguardo di insieme: reddito corrente, ricchezza totale, aspettative e consumo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7" y="1196752"/>
            <a:ext cx="8964488" cy="4980926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it-IT" sz="2400" dirty="0"/>
              <a:t>In quale modo le aspettative influenzano il consumo?</a:t>
            </a:r>
          </a:p>
          <a:p>
            <a:pPr>
              <a:defRPr/>
            </a:pPr>
            <a:r>
              <a:rPr lang="it-IT" sz="2400" dirty="0"/>
              <a:t>In via diretta, tramite la ricchezza </a:t>
            </a:r>
            <a:r>
              <a:rPr lang="it-IT" sz="2400" dirty="0" smtClean="0"/>
              <a:t>umana (reddito, tassi di interesse reale e imposte future attese</a:t>
            </a:r>
            <a:endParaRPr lang="it-IT" sz="2400" dirty="0"/>
          </a:p>
          <a:p>
            <a:pPr>
              <a:defRPr/>
            </a:pPr>
            <a:r>
              <a:rPr lang="it-IT" sz="2400" dirty="0"/>
              <a:t>In via indiretta, attraverso la ricchezza non umana (azioni, obbligazioni e attività immobiliare).</a:t>
            </a:r>
          </a:p>
          <a:p>
            <a:pPr>
              <a:buFont typeface="Wingdings" pitchFamily="2" charset="2"/>
              <a:buChar char="ü"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La correlazione tra consumo e aspettative genera due conseguenze fondamentali sulla relazione tra consumo e reddito:</a:t>
            </a:r>
          </a:p>
          <a:p>
            <a:pPr>
              <a:defRPr/>
            </a:pPr>
            <a:r>
              <a:rPr lang="it-IT" sz="2400" dirty="0"/>
              <a:t>il consumo reagisce a variazioni del reddito corrente in modo meno che </a:t>
            </a:r>
            <a:r>
              <a:rPr lang="it-IT" sz="2400" dirty="0" smtClean="0"/>
              <a:t>proporzionale (es. comportamenti in espansioni e recessioni);</a:t>
            </a:r>
            <a:endParaRPr lang="it-IT" sz="2400" dirty="0"/>
          </a:p>
          <a:p>
            <a:pPr>
              <a:defRPr/>
            </a:pPr>
            <a:r>
              <a:rPr lang="it-IT" sz="2400" dirty="0"/>
              <a:t>il consumo può variare anche se non muta il reddito </a:t>
            </a:r>
            <a:r>
              <a:rPr lang="it-IT" sz="2400" dirty="0" smtClean="0"/>
              <a:t>corrente (es. esito elezioni politiche, effetti persistenti di crisi economiche)</a:t>
            </a: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80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8857"/>
            <a:ext cx="9144000" cy="1143000"/>
          </a:xfrm>
        </p:spPr>
        <p:txBody>
          <a:bodyPr/>
          <a:lstStyle/>
          <a:p>
            <a:r>
              <a:rPr lang="it-IT" sz="2800" dirty="0"/>
              <a:t>1.4 Uno sguardo di insieme: reddito corrente, ricchezza totale, aspettative e consumo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2637"/>
            <a:ext cx="8229600" cy="558211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it-IT" sz="2400" dirty="0"/>
              <a:t>Crescita attesa del reddito famigliare negli Stati Uniti dal 1990.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E9CB251A-F6D8-4DD9-95B0-5E491E288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909969"/>
            <a:ext cx="7452320" cy="41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2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L’investimento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33552"/>
            <a:ext cx="8229600" cy="2675568"/>
          </a:xfrm>
        </p:spPr>
        <p:txBody>
          <a:bodyPr>
            <a:normAutofit lnSpcReduction="10000"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Nei capitoli precedenti abbiamo assunto che l’investimento fosse funzione solamente del tasso di interesse corrente e dal livello corrente di vendite.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Ora analizzeremo più a fondo le modalità con le quali le imprese assumono le proprie decisioni di investimento, vedendo come l’investimento dipende dalle aspettative in futuro.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46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94ECF1-F09D-4CDA-AB5A-8393CD57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2.1-2.2-2.3 Investimento e profitti attesi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C5F943-250D-4C75-A6F6-79451CE91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4464496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300" dirty="0"/>
              <a:t>Ipotizziamo il processo decisionale di un’impresa che deve scegliere se acquistare o meno un macchinario.</a:t>
            </a:r>
          </a:p>
          <a:p>
            <a:pPr marL="0">
              <a:buFontTx/>
              <a:buNone/>
              <a:defRPr/>
            </a:pPr>
            <a:r>
              <a:rPr lang="it-IT" sz="2300" dirty="0"/>
              <a:t>Terrà conto di:</a:t>
            </a:r>
          </a:p>
          <a:p>
            <a:pPr marL="180000">
              <a:buFontTx/>
              <a:buNone/>
              <a:defRPr/>
            </a:pPr>
            <a:r>
              <a:rPr lang="it-IT" sz="2300" dirty="0"/>
              <a:t>- </a:t>
            </a:r>
            <a:r>
              <a:rPr lang="it-IT" sz="2300" i="1" dirty="0">
                <a:solidFill>
                  <a:srgbClr val="FF0000"/>
                </a:solidFill>
              </a:rPr>
              <a:t>deprezzamento</a:t>
            </a:r>
            <a:r>
              <a:rPr lang="it-IT" sz="2300" dirty="0"/>
              <a:t>: l’impresa deve </a:t>
            </a:r>
            <a:r>
              <a:rPr lang="it-IT" sz="2300" dirty="0">
                <a:solidFill>
                  <a:srgbClr val="FF0000"/>
                </a:solidFill>
              </a:rPr>
              <a:t>stimare la durata del macchinario</a:t>
            </a:r>
            <a:r>
              <a:rPr lang="it-IT" sz="2300" dirty="0"/>
              <a:t>, che dipenderà da un tasso di deprezzamento </a:t>
            </a:r>
            <a:r>
              <a:rPr lang="el-GR" sz="2300" dirty="0"/>
              <a:t>δ</a:t>
            </a:r>
            <a:r>
              <a:rPr lang="it-IT" sz="2300" dirty="0"/>
              <a:t>, per cui un macchinario nuovo quest’anno vale (1-</a:t>
            </a:r>
            <a:r>
              <a:rPr lang="el-GR" sz="2300" dirty="0"/>
              <a:t> δ</a:t>
            </a:r>
            <a:r>
              <a:rPr lang="it-IT" sz="2300" dirty="0"/>
              <a:t>) macchinari l’anno prossimo;</a:t>
            </a:r>
          </a:p>
          <a:p>
            <a:pPr marL="180000">
              <a:buFontTx/>
              <a:buNone/>
              <a:defRPr/>
            </a:pPr>
            <a:r>
              <a:rPr lang="it-IT" sz="2300" dirty="0"/>
              <a:t>- </a:t>
            </a:r>
            <a:r>
              <a:rPr lang="it-IT" sz="2300" i="1" dirty="0">
                <a:solidFill>
                  <a:srgbClr val="FF0000"/>
                </a:solidFill>
              </a:rPr>
              <a:t>valore attuale dei profitti attesi</a:t>
            </a:r>
            <a:r>
              <a:rPr lang="it-IT" sz="2300" dirty="0"/>
              <a:t>: l’impresa deve calcolare il valore attuale dei profitti attesi da quel macchinario.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6CAF50A-95FC-4F8F-BB83-447C64B1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1601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1266</Words>
  <Application>Microsoft Office PowerPoint</Application>
  <PresentationFormat>Presentazione su schermo (4:3)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Capitolo XV</vt:lpstr>
      <vt:lpstr>1. Il consumo</vt:lpstr>
      <vt:lpstr>1.1 Il consumatore lungimirante</vt:lpstr>
      <vt:lpstr>1.3 Verso una descrizione più realistica</vt:lpstr>
      <vt:lpstr>1.3 Verso una descrizione più realistica</vt:lpstr>
      <vt:lpstr>1.4 Uno sguardo di insieme: reddito corrente, ricchezza totale, aspettative e consumo</vt:lpstr>
      <vt:lpstr>1.4 Uno sguardo di insieme: reddito corrente, ricchezza totale, aspettative e consumo</vt:lpstr>
      <vt:lpstr>2. L’investimento</vt:lpstr>
      <vt:lpstr>2.1-2.2-2.3 Investimento e profitti attesi</vt:lpstr>
      <vt:lpstr>2.3 Valore attuale dei profitti attesi</vt:lpstr>
      <vt:lpstr>2.3 Valore attuale dei profitti attesi</vt:lpstr>
      <vt:lpstr>2.4 La decisione di investire</vt:lpstr>
      <vt:lpstr>2.4 La decisione di investire</vt:lpstr>
      <vt:lpstr>2.5 Un utile caso speciale</vt:lpstr>
      <vt:lpstr>2.5 Un utile caso speciale</vt:lpstr>
      <vt:lpstr>2.6 Profitti attesi e profitti correnti</vt:lpstr>
      <vt:lpstr>2.6 Profitti attesi e profitti correnti</vt:lpstr>
      <vt:lpstr>2.7 Profitti attesi e profitti correnti</vt:lpstr>
      <vt:lpstr>2.7 Profitti attesi e profitti correnti</vt:lpstr>
      <vt:lpstr>3. La volatilità del consumo e dell’investimento</vt:lpstr>
      <vt:lpstr>3. La volatilità del consumo e dell’investimento</vt:lpstr>
      <vt:lpstr>3. La volatilità del consumo e dell’investimento</vt:lpstr>
      <vt:lpstr>3. La volatilità del consumo e dell’investimento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65</cp:revision>
  <dcterms:created xsi:type="dcterms:W3CDTF">2014-07-28T14:21:47Z</dcterms:created>
  <dcterms:modified xsi:type="dcterms:W3CDTF">2021-04-19T09:57:14Z</dcterms:modified>
</cp:coreProperties>
</file>