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77" r:id="rId4"/>
    <p:sldId id="287" r:id="rId5"/>
    <p:sldId id="278" r:id="rId6"/>
    <p:sldId id="281" r:id="rId7"/>
    <p:sldId id="282" r:id="rId8"/>
    <p:sldId id="285" r:id="rId9"/>
    <p:sldId id="284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D9FA5-BE5C-1B42-A8A8-E82FC89C8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748" y="1420838"/>
            <a:ext cx="9478865" cy="3356544"/>
          </a:xfrm>
        </p:spPr>
        <p:txBody>
          <a:bodyPr>
            <a:normAutofit/>
          </a:bodyPr>
          <a:lstStyle/>
          <a:p>
            <a:pPr algn="ctr"/>
            <a:r>
              <a:rPr lang="it-IT" sz="6700" b="1" cap="small" dirty="0"/>
              <a:t>Territorio e Società</a:t>
            </a:r>
            <a:r>
              <a:rPr lang="it-IT" sz="6700" dirty="0"/>
              <a:t> </a:t>
            </a:r>
            <a:br>
              <a:rPr lang="it-IT" sz="6700" dirty="0"/>
            </a:br>
            <a:r>
              <a:rPr lang="it-IT" sz="3100" dirty="0"/>
              <a:t>(LE225) </a:t>
            </a:r>
            <a:br>
              <a:rPr lang="it-IT" dirty="0"/>
            </a:br>
            <a:r>
              <a:rPr lang="it-IT" b="1" dirty="0"/>
              <a:t>Sergio Zilli</a:t>
            </a:r>
            <a:br>
              <a:rPr lang="it-IT" dirty="0"/>
            </a:br>
            <a:r>
              <a:rPr lang="it-IT" sz="3200" dirty="0" err="1"/>
              <a:t>a.a</a:t>
            </a:r>
            <a:r>
              <a:rPr lang="it-IT" sz="3200" dirty="0"/>
              <a:t>.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66E90C-C239-E84C-ADB8-0D6D2F3E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966" y="5171274"/>
            <a:ext cx="9509759" cy="638683"/>
          </a:xfrm>
        </p:spPr>
        <p:txBody>
          <a:bodyPr>
            <a:normAutofit/>
          </a:bodyPr>
          <a:lstStyle/>
          <a:p>
            <a:r>
              <a:rPr lang="it-IT" sz="2000" dirty="0"/>
              <a:t>Corso di Studio </a:t>
            </a:r>
            <a:r>
              <a:rPr lang="it-IT" sz="2000" b="1" dirty="0"/>
              <a:t>LE07 – Lettere antiche e moderne, arti, comunicazione</a:t>
            </a:r>
            <a:endParaRPr lang="it-IT" sz="2000" dirty="0"/>
          </a:p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C9AC7C-D72E-2943-9B87-6BBB87A926ED}"/>
              </a:ext>
            </a:extLst>
          </p:cNvPr>
          <p:cNvSpPr txBox="1"/>
          <p:nvPr/>
        </p:nvSpPr>
        <p:spPr>
          <a:xfrm>
            <a:off x="9791114" y="6105378"/>
            <a:ext cx="171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Ppt</a:t>
            </a:r>
            <a:r>
              <a:rPr lang="it-IT" dirty="0"/>
              <a:t> 16bis</a:t>
            </a:r>
          </a:p>
        </p:txBody>
      </p:sp>
    </p:spTree>
    <p:extLst>
      <p:ext uri="{BB962C8B-B14F-4D97-AF65-F5344CB8AC3E}">
        <p14:creationId xmlns:p14="http://schemas.microsoft.com/office/powerpoint/2010/main" val="304126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89B0EC-FC03-794B-B4B4-EBE1E553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674" y="558692"/>
            <a:ext cx="9802938" cy="853419"/>
          </a:xfrm>
        </p:spPr>
        <p:txBody>
          <a:bodyPr/>
          <a:lstStyle/>
          <a:p>
            <a:r>
              <a:rPr lang="it-IT" dirty="0"/>
              <a:t>La religione dei governatori degli Stati USA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CFF1E5-F7AC-B548-B353-D1653032E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31" y="1199137"/>
            <a:ext cx="8286244" cy="51206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33D39B-45C8-1B44-9144-1B39E2AE3A1A}"/>
              </a:ext>
            </a:extLst>
          </p:cNvPr>
          <p:cNvSpPr txBox="1"/>
          <p:nvPr/>
        </p:nvSpPr>
        <p:spPr>
          <a:xfrm>
            <a:off x="6088283" y="6458673"/>
            <a:ext cx="6678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commons.wikimedia.org</a:t>
            </a:r>
            <a:r>
              <a:rPr lang="it-IT" sz="1000" dirty="0"/>
              <a:t>/</a:t>
            </a:r>
            <a:r>
              <a:rPr lang="it-IT" sz="1000" dirty="0" err="1"/>
              <a:t>wiki</a:t>
            </a:r>
            <a:r>
              <a:rPr lang="it-IT" sz="1000" dirty="0"/>
              <a:t>/</a:t>
            </a:r>
            <a:r>
              <a:rPr lang="it-IT" sz="1000" dirty="0" err="1"/>
              <a:t>File:United_States_Governors_religion_map.svg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79268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3547A5B7-B1FE-8240-ACCE-C0E30A673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Presentazione n.16 bis</a:t>
            </a:r>
            <a:br>
              <a:rPr lang="it-IT" altLang="it-IT" b="1" dirty="0"/>
            </a:br>
            <a:endParaRPr lang="it-IT" altLang="it-IT" b="1" dirty="0"/>
          </a:p>
        </p:txBody>
      </p:sp>
      <p:sp>
        <p:nvSpPr>
          <p:cNvPr id="16386" name="Segnaposto contenuto 2">
            <a:extLst>
              <a:ext uri="{FF2B5EF4-FFF2-40B4-BE49-F238E27FC236}">
                <a16:creationId xmlns:a16="http://schemas.microsoft.com/office/drawing/2014/main" id="{DC71834C-5331-3D44-AFA9-6F096DB71E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9211" y="3356658"/>
            <a:ext cx="7492337" cy="2554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4000" dirty="0"/>
              <a:t>Sulla diffusione delle religioni e relativi effetti</a:t>
            </a:r>
          </a:p>
        </p:txBody>
      </p:sp>
    </p:spTree>
    <p:extLst>
      <p:ext uri="{BB962C8B-B14F-4D97-AF65-F5344CB8AC3E}">
        <p14:creationId xmlns:p14="http://schemas.microsoft.com/office/powerpoint/2010/main" val="19102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AC5645-2795-784B-899F-AF84887D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72" y="624110"/>
            <a:ext cx="8912310" cy="1169966"/>
          </a:xfrm>
        </p:spPr>
        <p:txBody>
          <a:bodyPr>
            <a:normAutofit fontScale="90000"/>
          </a:bodyPr>
          <a:lstStyle/>
          <a:p>
            <a:r>
              <a:rPr lang="it-IT" dirty="0"/>
              <a:t>Religioni principali nel mondo</a:t>
            </a:r>
            <a:br>
              <a:rPr lang="it-IT" dirty="0"/>
            </a:br>
            <a:r>
              <a:rPr lang="it-IT" i="1" dirty="0"/>
              <a:t>(percentuale sulla popolazione totale)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2DACA45-02C3-DF43-A02E-2C60E2A266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769650"/>
              </p:ext>
            </p:extLst>
          </p:nvPr>
        </p:nvGraphicFramePr>
        <p:xfrm>
          <a:off x="2979516" y="1998716"/>
          <a:ext cx="70104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19795127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50577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112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Cristiani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04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Musulmani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6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Induisti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37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Non religiosi / atei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47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Buddisti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735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Sikh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248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Ebrei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31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/>
                        <a:t>Altri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/>
                        <a:t>12,2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526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4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2AC7DD-F0DA-8747-86D4-685223AB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Religioni principali - 2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1492BE-8107-4D42-A1D6-66D4F8DC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33" y="1905000"/>
            <a:ext cx="9387069" cy="4953964"/>
          </a:xfrm>
        </p:spPr>
        <p:txBody>
          <a:bodyPr>
            <a:normAutofit fontScale="92500" lnSpcReduction="10000"/>
          </a:bodyPr>
          <a:lstStyle/>
          <a:p>
            <a:r>
              <a:rPr lang="it-IT" sz="2400" b="1" dirty="0"/>
              <a:t>Cristianesimo</a:t>
            </a:r>
            <a:r>
              <a:rPr lang="it-IT" sz="2400" dirty="0"/>
              <a:t>:  2,3 miliardi fedeli; Cattolicesimo, chiesa Ortodossa e Protestantesimo ne raccolgono l’80%</a:t>
            </a:r>
          </a:p>
          <a:p>
            <a:r>
              <a:rPr lang="it-IT" sz="2400" b="1" dirty="0"/>
              <a:t>Islam</a:t>
            </a:r>
            <a:r>
              <a:rPr lang="it-IT" sz="2400" dirty="0"/>
              <a:t>: 1,5 miliardi fedeli, in crescita. Distinti fra Sunniti (i più numerosi, 80%) e Sciti (15%, concentrati in Iran, Iraq, Azerbaijan e Bahrein)</a:t>
            </a:r>
          </a:p>
          <a:p>
            <a:r>
              <a:rPr lang="it-IT" sz="2400" b="1" dirty="0"/>
              <a:t>Induismo</a:t>
            </a:r>
            <a:r>
              <a:rPr lang="it-IT" sz="2400" dirty="0"/>
              <a:t>: 900 milioni adepti, la principale religione etnica (cui si appartiene per nascita); prevalente in India e Sud dell’Asia</a:t>
            </a:r>
          </a:p>
          <a:p>
            <a:r>
              <a:rPr lang="it-IT" sz="2400" b="1" dirty="0"/>
              <a:t>Buddhismo</a:t>
            </a:r>
            <a:r>
              <a:rPr lang="it-IT" sz="2400" dirty="0"/>
              <a:t>: 500 milioni, Asia orientale e sud orientale, religione prevalente in Cina, Giappone, Singapore</a:t>
            </a:r>
          </a:p>
          <a:p>
            <a:r>
              <a:rPr lang="it-IT" sz="2400" b="1" dirty="0"/>
              <a:t>Sikhismo</a:t>
            </a:r>
            <a:r>
              <a:rPr lang="it-IT" sz="2400" dirty="0"/>
              <a:t>: 23milioni di adepti, origine nel nord dell’India</a:t>
            </a:r>
          </a:p>
          <a:p>
            <a:r>
              <a:rPr lang="it-IT" sz="2400" b="1" dirty="0"/>
              <a:t>Ebraismo</a:t>
            </a:r>
            <a:r>
              <a:rPr lang="it-IT" sz="2400" dirty="0"/>
              <a:t>: 13 milioni di fedeli (Israele e USA 5 milioni a </a:t>
            </a:r>
            <a:r>
              <a:rPr lang="it-IT" dirty="0"/>
              <a:t>testa)</a:t>
            </a:r>
          </a:p>
          <a:p>
            <a:endParaRPr lang="it-IT" dirty="0"/>
          </a:p>
          <a:p>
            <a:r>
              <a:rPr lang="it-IT" dirty="0"/>
              <a:t>Restano fuori oltre 2 miliardi di persone</a:t>
            </a:r>
          </a:p>
        </p:txBody>
      </p:sp>
    </p:spTree>
    <p:extLst>
      <p:ext uri="{BB962C8B-B14F-4D97-AF65-F5344CB8AC3E}">
        <p14:creationId xmlns:p14="http://schemas.microsoft.com/office/powerpoint/2010/main" val="203239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3F617-544F-8F43-9335-23B1C3E7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84" y="636609"/>
            <a:ext cx="9988327" cy="925974"/>
          </a:xfrm>
        </p:spPr>
        <p:txBody>
          <a:bodyPr/>
          <a:lstStyle/>
          <a:p>
            <a:r>
              <a:rPr lang="it-IT" dirty="0"/>
              <a:t>Condizionamenti nel rapporto col 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D5FB3F-2E2C-4144-AC9F-C72C04E20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773" y="1878957"/>
            <a:ext cx="7361499" cy="4336648"/>
          </a:xfrm>
        </p:spPr>
        <p:txBody>
          <a:bodyPr>
            <a:normAutofit/>
          </a:bodyPr>
          <a:lstStyle/>
          <a:p>
            <a:r>
              <a:rPr lang="it-IT" sz="2400" dirty="0"/>
              <a:t>Luoghi sacri / pellegrinaggi</a:t>
            </a:r>
          </a:p>
          <a:p>
            <a:r>
              <a:rPr lang="it-IT" sz="2400" dirty="0"/>
              <a:t>Insediamenti</a:t>
            </a:r>
          </a:p>
          <a:p>
            <a:r>
              <a:rPr lang="it-IT" sz="2400" dirty="0"/>
              <a:t>Dipendenza (leggi ex religione)</a:t>
            </a:r>
          </a:p>
          <a:p>
            <a:r>
              <a:rPr lang="it-IT" sz="2400" dirty="0"/>
              <a:t>Tradizione</a:t>
            </a:r>
          </a:p>
          <a:p>
            <a:r>
              <a:rPr lang="it-IT" sz="2400" dirty="0"/>
              <a:t>Cambiamento</a:t>
            </a:r>
          </a:p>
          <a:p>
            <a:r>
              <a:rPr lang="it-IT" sz="2400" dirty="0"/>
              <a:t>Resistenza al cambiamento</a:t>
            </a:r>
          </a:p>
        </p:txBody>
      </p:sp>
    </p:spTree>
    <p:extLst>
      <p:ext uri="{BB962C8B-B14F-4D97-AF65-F5344CB8AC3E}">
        <p14:creationId xmlns:p14="http://schemas.microsoft.com/office/powerpoint/2010/main" val="392196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3296FC-BC9E-FF44-B7DB-CD6F99FA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847" y="516340"/>
            <a:ext cx="8911687" cy="1280890"/>
          </a:xfrm>
        </p:spPr>
        <p:txBody>
          <a:bodyPr>
            <a:normAutofit/>
          </a:bodyPr>
          <a:lstStyle/>
          <a:p>
            <a:r>
              <a:rPr lang="it-IT" dirty="0"/>
              <a:t>Diffusione delle religioni nel  mondo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210401D-9021-6149-8935-DC60779A2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181" y="1574158"/>
            <a:ext cx="8783976" cy="476034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25E686-9ED6-BE42-91C1-31AE4F42B875}"/>
              </a:ext>
            </a:extLst>
          </p:cNvPr>
          <p:cNvSpPr txBox="1"/>
          <p:nvPr/>
        </p:nvSpPr>
        <p:spPr>
          <a:xfrm>
            <a:off x="5011839" y="6334505"/>
            <a:ext cx="6736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http://</a:t>
            </a:r>
            <a:r>
              <a:rPr lang="it-IT" sz="1000" dirty="0" err="1"/>
              <a:t>miaplacidusedaltriracconti.blogspot.com</a:t>
            </a:r>
            <a:r>
              <a:rPr lang="it-IT" sz="1000" dirty="0"/>
              <a:t>/2008/06/la-mappa-delle-religioni-nel-</a:t>
            </a:r>
            <a:r>
              <a:rPr lang="it-IT" sz="1000" dirty="0" err="1"/>
              <a:t>mondo.html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82483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A4BF16-8BDD-6C4A-900A-45BEFCDA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58" y="422029"/>
            <a:ext cx="10664142" cy="1280890"/>
          </a:xfrm>
        </p:spPr>
        <p:txBody>
          <a:bodyPr/>
          <a:lstStyle/>
          <a:p>
            <a:r>
              <a:rPr lang="it-IT" dirty="0"/>
              <a:t>Distribuzione delle religioni nell’Unione Europea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C61BE6E-1601-3940-AF2F-778CAC68E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612" y="1264555"/>
            <a:ext cx="6321928" cy="5240417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357E3A0-05EB-BC4B-AA20-60A448BBB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007" y="3360747"/>
            <a:ext cx="1595217" cy="23928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8B0EDE-CD4D-D24C-9C33-058345E5FD6C}"/>
              </a:ext>
            </a:extLst>
          </p:cNvPr>
          <p:cNvSpPr txBox="1"/>
          <p:nvPr/>
        </p:nvSpPr>
        <p:spPr>
          <a:xfrm>
            <a:off x="6308203" y="6596809"/>
            <a:ext cx="5660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www.termometropolitico.com</a:t>
            </a:r>
            <a:r>
              <a:rPr lang="it-IT" sz="1000" dirty="0"/>
              <a:t>/1267962_religione-in-europa-mappa.html</a:t>
            </a:r>
          </a:p>
        </p:txBody>
      </p:sp>
    </p:spTree>
    <p:extLst>
      <p:ext uri="{BB962C8B-B14F-4D97-AF65-F5344CB8AC3E}">
        <p14:creationId xmlns:p14="http://schemas.microsoft.com/office/powerpoint/2010/main" val="90328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B4B8AF-021F-484D-9078-DCB22E6C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673" y="624110"/>
            <a:ext cx="9617939" cy="1280890"/>
          </a:xfrm>
        </p:spPr>
        <p:txBody>
          <a:bodyPr/>
          <a:lstStyle/>
          <a:p>
            <a:r>
              <a:rPr lang="it-IT" dirty="0"/>
              <a:t>Religioni prevalenti nei singoli Stati USA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45099FB-8B0B-BC4B-AA3F-41CE06D72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3130" y="1736081"/>
            <a:ext cx="6993306" cy="47641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B41823-EBC3-164F-9107-8DD78FB46FED}"/>
              </a:ext>
            </a:extLst>
          </p:cNvPr>
          <p:cNvSpPr txBox="1"/>
          <p:nvPr/>
        </p:nvSpPr>
        <p:spPr>
          <a:xfrm>
            <a:off x="7511970" y="6439128"/>
            <a:ext cx="4490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commons.wikimedia.org</a:t>
            </a:r>
            <a:r>
              <a:rPr lang="it-IT" sz="1000" dirty="0"/>
              <a:t>/</a:t>
            </a:r>
            <a:r>
              <a:rPr lang="it-IT" sz="1000" dirty="0" err="1"/>
              <a:t>wiki</a:t>
            </a:r>
            <a:r>
              <a:rPr lang="it-IT" sz="1000" dirty="0"/>
              <a:t>/</a:t>
            </a:r>
            <a:r>
              <a:rPr lang="it-IT" sz="1000" dirty="0" err="1"/>
              <a:t>File:Religions_of_the_US.PNG</a:t>
            </a:r>
            <a:endParaRPr lang="it-IT" sz="1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FEED13-3EE3-D145-AD96-3C82A794C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871" y="2438614"/>
            <a:ext cx="1610007" cy="328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076961-87FE-9D48-A200-35F19F60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398" y="624110"/>
            <a:ext cx="8911687" cy="640445"/>
          </a:xfrm>
        </p:spPr>
        <p:txBody>
          <a:bodyPr/>
          <a:lstStyle/>
          <a:p>
            <a:r>
              <a:rPr lang="it-IT" dirty="0"/>
              <a:t>Religioni non cristiane in USA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DAF91F7-8ADF-CE46-9CD7-B9DD4D189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830" y="1264555"/>
            <a:ext cx="8464511" cy="5046562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631ECF-CA04-F345-B85B-C66B77FD6028}"/>
              </a:ext>
            </a:extLst>
          </p:cNvPr>
          <p:cNvSpPr txBox="1"/>
          <p:nvPr/>
        </p:nvSpPr>
        <p:spPr>
          <a:xfrm>
            <a:off x="7048768" y="6371905"/>
            <a:ext cx="47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matadornetwork.com</a:t>
            </a:r>
            <a:r>
              <a:rPr lang="it-IT" sz="1000" dirty="0"/>
              <a:t>/</a:t>
            </a:r>
            <a:r>
              <a:rPr lang="it-IT" sz="1000" dirty="0" err="1"/>
              <a:t>read</a:t>
            </a:r>
            <a:r>
              <a:rPr lang="it-IT" sz="1000" dirty="0"/>
              <a:t>/</a:t>
            </a:r>
            <a:r>
              <a:rPr lang="it-IT" sz="1000" dirty="0" err="1"/>
              <a:t>mapped-largest-religions-us</a:t>
            </a:r>
            <a:r>
              <a:rPr lang="it-IT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41632068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270</TotalTime>
  <Words>337</Words>
  <Application>Microsoft Macintosh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Filo</vt:lpstr>
      <vt:lpstr>Territorio e Società  (LE225)  Sergio Zilli a.a. 2020-2021</vt:lpstr>
      <vt:lpstr>Presentazione n.16 bis </vt:lpstr>
      <vt:lpstr>Religioni principali nel mondo (percentuale sulla popolazione totale)</vt:lpstr>
      <vt:lpstr>Religioni principali - 2</vt:lpstr>
      <vt:lpstr>Condizionamenti nel rapporto col territorio</vt:lpstr>
      <vt:lpstr>Diffusione delle religioni nel  mondo</vt:lpstr>
      <vt:lpstr>Distribuzione delle religioni nell’Unione Europea</vt:lpstr>
      <vt:lpstr>Religioni prevalenti nei singoli Stati USA</vt:lpstr>
      <vt:lpstr>Religioni non cristiane in USA</vt:lpstr>
      <vt:lpstr>La religione dei governatori degli Stati USA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Territorio e Società (LE225)   Corso di Studio LE07 – Lettere antiche e moderne, arti, comunicazione</dc:title>
  <dc:creator>sergio zilli</dc:creator>
  <cp:lastModifiedBy>sergio zilli</cp:lastModifiedBy>
  <cp:revision>21</cp:revision>
  <dcterms:created xsi:type="dcterms:W3CDTF">2021-03-01T07:19:48Z</dcterms:created>
  <dcterms:modified xsi:type="dcterms:W3CDTF">2021-04-19T09:40:23Z</dcterms:modified>
</cp:coreProperties>
</file>