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36" r:id="rId3"/>
    <p:sldId id="257" r:id="rId4"/>
    <p:sldId id="317" r:id="rId5"/>
    <p:sldId id="334" r:id="rId6"/>
    <p:sldId id="327" r:id="rId7"/>
    <p:sldId id="331" r:id="rId8"/>
    <p:sldId id="332" r:id="rId9"/>
    <p:sldId id="333" r:id="rId10"/>
    <p:sldId id="335" r:id="rId11"/>
    <p:sldId id="316" r:id="rId12"/>
    <p:sldId id="305" r:id="rId13"/>
    <p:sldId id="337" r:id="rId14"/>
    <p:sldId id="338" r:id="rId15"/>
    <p:sldId id="286" r:id="rId16"/>
    <p:sldId id="302" r:id="rId17"/>
    <p:sldId id="303" r:id="rId18"/>
    <p:sldId id="306" r:id="rId19"/>
    <p:sldId id="318" r:id="rId20"/>
    <p:sldId id="287" r:id="rId21"/>
    <p:sldId id="288" r:id="rId22"/>
    <p:sldId id="319" r:id="rId23"/>
    <p:sldId id="289" r:id="rId24"/>
    <p:sldId id="320" r:id="rId25"/>
    <p:sldId id="290" r:id="rId26"/>
    <p:sldId id="291" r:id="rId27"/>
    <p:sldId id="326" r:id="rId28"/>
    <p:sldId id="292" r:id="rId29"/>
    <p:sldId id="293" r:id="rId30"/>
    <p:sldId id="294" r:id="rId31"/>
    <p:sldId id="295" r:id="rId32"/>
    <p:sldId id="297" r:id="rId33"/>
    <p:sldId id="323" r:id="rId34"/>
    <p:sldId id="324" r:id="rId35"/>
    <p:sldId id="325" r:id="rId36"/>
    <p:sldId id="299" r:id="rId37"/>
    <p:sldId id="300" r:id="rId38"/>
    <p:sldId id="301" r:id="rId39"/>
    <p:sldId id="321" r:id="rId40"/>
    <p:sldId id="258" r:id="rId41"/>
    <p:sldId id="308" r:id="rId42"/>
    <p:sldId id="339" r:id="rId43"/>
    <p:sldId id="307" r:id="rId44"/>
    <p:sldId id="309" r:id="rId45"/>
    <p:sldId id="322" r:id="rId46"/>
    <p:sldId id="330" r:id="rId47"/>
    <p:sldId id="329" r:id="rId48"/>
    <p:sldId id="310" r:id="rId49"/>
    <p:sldId id="328" r:id="rId50"/>
    <p:sldId id="340" r:id="rId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266BF-FBFC-45A3-B173-EEF12F857E03}" type="datetimeFigureOut">
              <a:rPr lang="it-IT" smtClean="0"/>
              <a:t>19/04/2021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834B9-9515-49F9-A128-EF75003E481B}" type="slidenum">
              <a:rPr lang="it-IT" smtClean="0"/>
              <a:t>‹N›</a:t>
            </a:fld>
            <a:endParaRPr lang="it-IT"/>
          </a:p>
        </p:txBody>
      </p:sp>
    </p:spTree>
    <p:extLst>
      <p:ext uri="{BB962C8B-B14F-4D97-AF65-F5344CB8AC3E}">
        <p14:creationId xmlns:p14="http://schemas.microsoft.com/office/powerpoint/2010/main" val="380195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E6834B9-9515-49F9-A128-EF75003E481B}" type="slidenum">
              <a:rPr lang="it-IT" smtClean="0"/>
              <a:t>30</a:t>
            </a:fld>
            <a:endParaRPr lang="it-IT"/>
          </a:p>
        </p:txBody>
      </p:sp>
    </p:spTree>
    <p:extLst>
      <p:ext uri="{BB962C8B-B14F-4D97-AF65-F5344CB8AC3E}">
        <p14:creationId xmlns:p14="http://schemas.microsoft.com/office/powerpoint/2010/main" val="294500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E6834B9-9515-49F9-A128-EF75003E481B}" type="slidenum">
              <a:rPr lang="it-IT" smtClean="0"/>
              <a:t>39</a:t>
            </a:fld>
            <a:endParaRPr lang="it-IT"/>
          </a:p>
        </p:txBody>
      </p:sp>
    </p:spTree>
    <p:extLst>
      <p:ext uri="{BB962C8B-B14F-4D97-AF65-F5344CB8AC3E}">
        <p14:creationId xmlns:p14="http://schemas.microsoft.com/office/powerpoint/2010/main" val="271186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B4158-E809-4748-98DD-EBA76D807C5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D7A4771-0DD1-49CD-BF6C-0AE93D3C5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9717048-9964-4B27-A8AF-B598C15B6FBF}"/>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5" name="Segnaposto piè di pagina 4">
            <a:extLst>
              <a:ext uri="{FF2B5EF4-FFF2-40B4-BE49-F238E27FC236}">
                <a16:creationId xmlns:a16="http://schemas.microsoft.com/office/drawing/2014/main" id="{80E2791F-3B40-45A0-BA2D-BE34541FAA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7C3C7D-9222-4915-B467-02384DE136DD}"/>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62937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A9248-B003-4053-9EF5-9411DD74B4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0F930E-84DD-473A-9E01-CB78BB0F1F7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A951BB-CA73-4FA6-B299-E33AABB05D75}"/>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5" name="Segnaposto piè di pagina 4">
            <a:extLst>
              <a:ext uri="{FF2B5EF4-FFF2-40B4-BE49-F238E27FC236}">
                <a16:creationId xmlns:a16="http://schemas.microsoft.com/office/drawing/2014/main" id="{80F757BD-3CEA-436F-AE9E-CDDBB0FBBB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0F4C97-1522-428C-B5B1-4A1D650F5C3C}"/>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10227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6F2ECD7-6C4C-4F7B-8C0C-876DD1BE0B5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F6817C-1D03-4FAB-BFD6-FEC3C92C21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D504A7-F9DA-4262-A731-7999C89747ED}"/>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5" name="Segnaposto piè di pagina 4">
            <a:extLst>
              <a:ext uri="{FF2B5EF4-FFF2-40B4-BE49-F238E27FC236}">
                <a16:creationId xmlns:a16="http://schemas.microsoft.com/office/drawing/2014/main" id="{7572D167-A205-4DAC-B685-0C4DC84275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072F58-7B49-40FC-AC85-A8FE3CAA670B}"/>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203184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CBFFD-8E5E-4BB4-B9F2-FA24C27114C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003F81-42F1-4FF8-BD99-1D5399E826D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63A4E6-43EC-4287-B004-23A74F104C70}"/>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5" name="Segnaposto piè di pagina 4">
            <a:extLst>
              <a:ext uri="{FF2B5EF4-FFF2-40B4-BE49-F238E27FC236}">
                <a16:creationId xmlns:a16="http://schemas.microsoft.com/office/drawing/2014/main" id="{206BB173-5234-4E42-99E1-40FBA54263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CF5594-3231-4A4C-BCD7-9CBDFCB9B6A0}"/>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72208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7E42D0-2D16-4878-9094-E637DACA76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69BC2F3-9624-4F3E-8A51-541723F4B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FFF2D6E-3CC4-43AD-9408-872F5F7F6C5A}"/>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5" name="Segnaposto piè di pagina 4">
            <a:extLst>
              <a:ext uri="{FF2B5EF4-FFF2-40B4-BE49-F238E27FC236}">
                <a16:creationId xmlns:a16="http://schemas.microsoft.com/office/drawing/2014/main" id="{47F7A68D-A099-4A55-B6E7-06D7DFCC85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64B0C0-BC79-4D34-98E4-839403ED58D0}"/>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14228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4BE1A-816E-4680-BCFB-E80D5040B8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E7F766-334B-47F9-A5C6-79D034B7309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8E4F433-2AB2-40B5-A4C7-D74A619292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0F302E5-06A4-4D2B-A5A5-06D115D4AE55}"/>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6" name="Segnaposto piè di pagina 5">
            <a:extLst>
              <a:ext uri="{FF2B5EF4-FFF2-40B4-BE49-F238E27FC236}">
                <a16:creationId xmlns:a16="http://schemas.microsoft.com/office/drawing/2014/main" id="{5203BFD7-5333-4974-9F3C-928942284E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ABB182-2F8F-42DB-B506-68AFB5E42778}"/>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123985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3C0F6-F086-4C79-BB88-DE28A150CF8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CDDFDDE-471F-4E49-91DB-54927EF7D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04611A-E00B-4A7C-86A4-8B559D772A5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6BBE9A4-C637-4C3B-92F8-E38800889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3A84505-8167-4BF1-8406-9BC96707B94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133CE1E-EAEE-4D11-A7E0-8A0FB173814D}"/>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8" name="Segnaposto piè di pagina 7">
            <a:extLst>
              <a:ext uri="{FF2B5EF4-FFF2-40B4-BE49-F238E27FC236}">
                <a16:creationId xmlns:a16="http://schemas.microsoft.com/office/drawing/2014/main" id="{58A59ACC-7890-4406-BDE1-C2DCCDFBFC4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5E6A496-37ED-45AE-8010-6F207168AF08}"/>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233436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4BC62-CDF8-4CB1-83DD-54777EC89DA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1CCFF9F-9FB2-424C-B26C-ED0F6D2DF743}"/>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4" name="Segnaposto piè di pagina 3">
            <a:extLst>
              <a:ext uri="{FF2B5EF4-FFF2-40B4-BE49-F238E27FC236}">
                <a16:creationId xmlns:a16="http://schemas.microsoft.com/office/drawing/2014/main" id="{0FE6098C-D848-47A9-9535-7A6D0E90BCB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7C0225D-673D-4745-8726-DDE41B5F641B}"/>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30851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06C19E-E0BD-475D-B090-4A493A6FA09E}"/>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3" name="Segnaposto piè di pagina 2">
            <a:extLst>
              <a:ext uri="{FF2B5EF4-FFF2-40B4-BE49-F238E27FC236}">
                <a16:creationId xmlns:a16="http://schemas.microsoft.com/office/drawing/2014/main" id="{8D089712-54B2-4033-9CD0-D0B54AA6DC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F378B6D-9936-4234-BBB8-6BC9FC802995}"/>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341442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442DAF-2D33-45C9-9DCD-4B3A0ABE7D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F3FC41-57AB-4492-8D13-F19910B46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15759C1-5621-4728-BC26-7CBE192AE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2C03E2A-2A6F-417B-ABA0-B540D93879FF}"/>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6" name="Segnaposto piè di pagina 5">
            <a:extLst>
              <a:ext uri="{FF2B5EF4-FFF2-40B4-BE49-F238E27FC236}">
                <a16:creationId xmlns:a16="http://schemas.microsoft.com/office/drawing/2014/main" id="{49AD2A34-7D7E-4924-85D3-21EDF40D43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02BE36-5EA4-49C0-B2FC-E5CA44812DDB}"/>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231869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AFD5C-9120-4E64-B151-41AFBBC764F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99AC9F2-3BDC-4558-A01F-87BC1C866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D70D217-F010-492C-8F1D-FB52C5180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32557C-F0E3-4101-95EE-894EC4BD9335}"/>
              </a:ext>
            </a:extLst>
          </p:cNvPr>
          <p:cNvSpPr>
            <a:spLocks noGrp="1"/>
          </p:cNvSpPr>
          <p:nvPr>
            <p:ph type="dt" sz="half" idx="10"/>
          </p:nvPr>
        </p:nvSpPr>
        <p:spPr/>
        <p:txBody>
          <a:bodyPr/>
          <a:lstStyle/>
          <a:p>
            <a:fld id="{11A27E09-D399-46CF-9B08-2589B363EE99}" type="datetimeFigureOut">
              <a:rPr lang="it-IT" smtClean="0"/>
              <a:t>19/04/2021</a:t>
            </a:fld>
            <a:endParaRPr lang="it-IT"/>
          </a:p>
        </p:txBody>
      </p:sp>
      <p:sp>
        <p:nvSpPr>
          <p:cNvPr id="6" name="Segnaposto piè di pagina 5">
            <a:extLst>
              <a:ext uri="{FF2B5EF4-FFF2-40B4-BE49-F238E27FC236}">
                <a16:creationId xmlns:a16="http://schemas.microsoft.com/office/drawing/2014/main" id="{EEBCDAEE-9996-4800-80EC-EAC9C14B6D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67701F-C15D-4D7A-8B6C-1DED02BA3599}"/>
              </a:ext>
            </a:extLst>
          </p:cNvPr>
          <p:cNvSpPr>
            <a:spLocks noGrp="1"/>
          </p:cNvSpPr>
          <p:nvPr>
            <p:ph type="sldNum" sz="quarter" idx="12"/>
          </p:nvPr>
        </p:nvSpPr>
        <p:spPr/>
        <p:txBody>
          <a:bodyPr/>
          <a:lstStyle/>
          <a:p>
            <a:fld id="{51E3605C-72B5-480C-BE5A-245AB70E1B38}" type="slidenum">
              <a:rPr lang="it-IT" smtClean="0"/>
              <a:t>‹N›</a:t>
            </a:fld>
            <a:endParaRPr lang="it-IT"/>
          </a:p>
        </p:txBody>
      </p:sp>
    </p:spTree>
    <p:extLst>
      <p:ext uri="{BB962C8B-B14F-4D97-AF65-F5344CB8AC3E}">
        <p14:creationId xmlns:p14="http://schemas.microsoft.com/office/powerpoint/2010/main" val="413165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D260BAE-0381-405C-9992-89534E438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9234B61-0FC9-446F-949D-1503A2BE7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D7C1F5-9E39-42F2-B29D-280FB541E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27E09-D399-46CF-9B08-2589B363EE99}" type="datetimeFigureOut">
              <a:rPr lang="it-IT" smtClean="0"/>
              <a:t>19/04/2021</a:t>
            </a:fld>
            <a:endParaRPr lang="it-IT"/>
          </a:p>
        </p:txBody>
      </p:sp>
      <p:sp>
        <p:nvSpPr>
          <p:cNvPr id="5" name="Segnaposto piè di pagina 4">
            <a:extLst>
              <a:ext uri="{FF2B5EF4-FFF2-40B4-BE49-F238E27FC236}">
                <a16:creationId xmlns:a16="http://schemas.microsoft.com/office/drawing/2014/main" id="{9A2DBF39-3C1E-4400-A03C-23E3EF614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224DE41-DA82-4DBF-9422-DA64F3296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3605C-72B5-480C-BE5A-245AB70E1B38}" type="slidenum">
              <a:rPr lang="it-IT" smtClean="0"/>
              <a:t>‹N›</a:t>
            </a:fld>
            <a:endParaRPr lang="it-IT"/>
          </a:p>
        </p:txBody>
      </p:sp>
    </p:spTree>
    <p:extLst>
      <p:ext uri="{BB962C8B-B14F-4D97-AF65-F5344CB8AC3E}">
        <p14:creationId xmlns:p14="http://schemas.microsoft.com/office/powerpoint/2010/main" val="15943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360open.it/2016/05/09/antifragile-per-non-essere-debole/"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FDAE0D8A-CEBC-41B8-B944-DFF3A7B67E51}"/>
              </a:ext>
            </a:extLst>
          </p:cNvPr>
          <p:cNvGrpSpPr/>
          <p:nvPr/>
        </p:nvGrpSpPr>
        <p:grpSpPr>
          <a:xfrm>
            <a:off x="142874" y="189277"/>
            <a:ext cx="11905845" cy="5932768"/>
            <a:chOff x="142874" y="189277"/>
            <a:chExt cx="11905845" cy="5932768"/>
          </a:xfrm>
        </p:grpSpPr>
        <p:sp>
          <p:nvSpPr>
            <p:cNvPr id="2" name="CasellaDiTesto 1">
              <a:extLst>
                <a:ext uri="{FF2B5EF4-FFF2-40B4-BE49-F238E27FC236}">
                  <a16:creationId xmlns:a16="http://schemas.microsoft.com/office/drawing/2014/main" id="{2C1729A5-3C41-40A8-B9BC-8A659442C1F0}"/>
                </a:ext>
              </a:extLst>
            </p:cNvPr>
            <p:cNvSpPr txBox="1"/>
            <p:nvPr/>
          </p:nvSpPr>
          <p:spPr>
            <a:xfrm>
              <a:off x="142874" y="735955"/>
              <a:ext cx="9267825" cy="5386090"/>
            </a:xfrm>
            <a:prstGeom prst="rect">
              <a:avLst/>
            </a:prstGeom>
            <a:noFill/>
          </p:spPr>
          <p:txBody>
            <a:bodyPr wrap="square" rtlCol="0">
              <a:spAutoFit/>
            </a:bodyPr>
            <a:lstStyle/>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r>
                <a:rPr lang="it-IT" sz="2200" b="1" dirty="0">
                  <a:solidFill>
                    <a:schemeClr val="bg1"/>
                  </a:solidFill>
                  <a:latin typeface="Times New Roman" panose="02020603050405020304" pitchFamily="18" charset="0"/>
                  <a:cs typeface="Times New Roman" panose="02020603050405020304" pitchFamily="18" charset="0"/>
                </a:rPr>
                <a:t>ARCHITETTURA</a:t>
              </a:r>
            </a:p>
            <a:p>
              <a:endParaRPr lang="it-IT" sz="2200" b="1" dirty="0">
                <a:solidFill>
                  <a:schemeClr val="bg1"/>
                </a:solidFill>
                <a:latin typeface="Times New Roman" panose="02020603050405020304" pitchFamily="18" charset="0"/>
                <a:cs typeface="Times New Roman" panose="02020603050405020304" pitchFamily="18" charset="0"/>
              </a:endParaRPr>
            </a:p>
            <a:p>
              <a:endParaRPr lang="it-IT" sz="2200" b="1" dirty="0">
                <a:solidFill>
                  <a:schemeClr val="bg1"/>
                </a:solidFill>
                <a:latin typeface="Times New Roman" panose="02020603050405020304" pitchFamily="18" charset="0"/>
                <a:cs typeface="Times New Roman" panose="02020603050405020304" pitchFamily="18" charset="0"/>
              </a:endParaRPr>
            </a:p>
            <a:p>
              <a:r>
                <a:rPr lang="it-IT" sz="2200" b="1" dirty="0">
                  <a:solidFill>
                    <a:schemeClr val="bg1"/>
                  </a:solidFill>
                  <a:latin typeface="Times New Roman" panose="02020603050405020304" pitchFamily="18" charset="0"/>
                  <a:cs typeface="Times New Roman" panose="02020603050405020304" pitchFamily="18" charset="0"/>
                </a:rPr>
                <a:t>		RESILIENZA</a:t>
              </a:r>
            </a:p>
            <a:p>
              <a:endParaRPr lang="it-IT" sz="2200" b="1" dirty="0">
                <a:solidFill>
                  <a:schemeClr val="bg1"/>
                </a:solidFill>
                <a:latin typeface="Times New Roman" panose="02020603050405020304" pitchFamily="18" charset="0"/>
                <a:cs typeface="Times New Roman" panose="02020603050405020304" pitchFamily="18" charset="0"/>
              </a:endParaRPr>
            </a:p>
            <a:p>
              <a:endParaRPr lang="it-IT" sz="2200" b="1" dirty="0">
                <a:solidFill>
                  <a:schemeClr val="bg1"/>
                </a:solidFill>
                <a:latin typeface="Times New Roman" panose="02020603050405020304" pitchFamily="18" charset="0"/>
                <a:cs typeface="Times New Roman" panose="02020603050405020304" pitchFamily="18" charset="0"/>
              </a:endParaRPr>
            </a:p>
            <a:p>
              <a:r>
                <a:rPr lang="it-IT" sz="2200" b="1" dirty="0">
                  <a:solidFill>
                    <a:schemeClr val="bg1"/>
                  </a:solidFill>
                  <a:latin typeface="Times New Roman" panose="02020603050405020304" pitchFamily="18" charset="0"/>
                  <a:cs typeface="Times New Roman" panose="02020603050405020304" pitchFamily="18" charset="0"/>
                </a:rPr>
                <a:t>			FRAGILITÀ</a:t>
              </a:r>
            </a:p>
            <a:p>
              <a:endParaRPr lang="it-IT" sz="2200" b="1" dirty="0">
                <a:solidFill>
                  <a:schemeClr val="bg1"/>
                </a:solidFill>
                <a:latin typeface="Times New Roman" panose="02020603050405020304" pitchFamily="18" charset="0"/>
                <a:cs typeface="Times New Roman" panose="02020603050405020304" pitchFamily="18" charset="0"/>
              </a:endParaRPr>
            </a:p>
            <a:p>
              <a:endParaRPr lang="it-IT" sz="2200" b="1" dirty="0">
                <a:solidFill>
                  <a:schemeClr val="bg1"/>
                </a:solidFill>
                <a:latin typeface="Times New Roman" panose="02020603050405020304" pitchFamily="18" charset="0"/>
                <a:cs typeface="Times New Roman" panose="02020603050405020304" pitchFamily="18" charset="0"/>
              </a:endParaRPr>
            </a:p>
            <a:p>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C000"/>
                  </a:solidFill>
                  <a:latin typeface="Times New Roman" panose="02020603050405020304" pitchFamily="18" charset="0"/>
                  <a:cs typeface="Times New Roman" panose="02020603050405020304" pitchFamily="18" charset="0"/>
                </a:rPr>
                <a:t> </a:t>
              </a:r>
              <a:r>
                <a:rPr lang="it-IT" sz="2200" b="1" dirty="0">
                  <a:solidFill>
                    <a:schemeClr val="accent2"/>
                  </a:solidFill>
                  <a:latin typeface="Times New Roman" panose="02020603050405020304" pitchFamily="18" charset="0"/>
                  <a:cs typeface="Times New Roman" panose="02020603050405020304" pitchFamily="18" charset="0"/>
                </a:rPr>
                <a:t>ANTIFRAGILITÀ</a:t>
              </a:r>
            </a:p>
            <a:p>
              <a:endParaRPr lang="it-IT" sz="2200" b="1" dirty="0">
                <a:solidFill>
                  <a:schemeClr val="bg1"/>
                </a:solidFill>
                <a:latin typeface="Times New Roman" panose="02020603050405020304" pitchFamily="18" charset="0"/>
                <a:cs typeface="Times New Roman" panose="02020603050405020304" pitchFamily="18" charset="0"/>
              </a:endParaRPr>
            </a:p>
            <a:p>
              <a:endParaRPr lang="it-IT" sz="2200" b="1" dirty="0">
                <a:solidFill>
                  <a:schemeClr val="bg1"/>
                </a:solidFill>
                <a:latin typeface="Times New Roman" panose="02020603050405020304" pitchFamily="18" charset="0"/>
                <a:cs typeface="Times New Roman" panose="02020603050405020304" pitchFamily="18" charset="0"/>
              </a:endParaRPr>
            </a:p>
            <a:p>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latin typeface="Times New Roman" panose="02020603050405020304" pitchFamily="18" charset="0"/>
                  <a:cs typeface="Times New Roman" panose="02020603050405020304" pitchFamily="18" charset="0"/>
                </a:rPr>
                <a:t>								</a:t>
              </a:r>
            </a:p>
          </p:txBody>
        </p:sp>
        <p:pic>
          <p:nvPicPr>
            <p:cNvPr id="4" name="Immagine 3">
              <a:extLst>
                <a:ext uri="{FF2B5EF4-FFF2-40B4-BE49-F238E27FC236}">
                  <a16:creationId xmlns:a16="http://schemas.microsoft.com/office/drawing/2014/main" id="{187EA0FD-307A-4F7A-AD8E-348FD5CFA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045" y="189277"/>
              <a:ext cx="4638674" cy="5089185"/>
            </a:xfrm>
            <a:prstGeom prst="rect">
              <a:avLst/>
            </a:prstGeom>
          </p:spPr>
        </p:pic>
      </p:grpSp>
    </p:spTree>
    <p:extLst>
      <p:ext uri="{BB962C8B-B14F-4D97-AF65-F5344CB8AC3E}">
        <p14:creationId xmlns:p14="http://schemas.microsoft.com/office/powerpoint/2010/main" val="315319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BAC5DA3-356D-46DF-834B-0922E4583FA4}"/>
              </a:ext>
            </a:extLst>
          </p:cNvPr>
          <p:cNvSpPr txBox="1"/>
          <p:nvPr/>
        </p:nvSpPr>
        <p:spPr>
          <a:xfrm>
            <a:off x="205274" y="327003"/>
            <a:ext cx="11765902" cy="6309420"/>
          </a:xfrm>
          <a:prstGeom prst="rect">
            <a:avLst/>
          </a:prstGeom>
          <a:noFill/>
        </p:spPr>
        <p:txBody>
          <a:bodyPr wrap="square">
            <a:spAutoFit/>
          </a:bodyPr>
          <a:lstStyle/>
          <a:p>
            <a:pPr algn="just"/>
            <a:endParaRPr lang="it-IT" sz="1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In genere, in casi come questi, ci affrettiamo a correggere aggiungendo “… </a:t>
            </a:r>
            <a:r>
              <a:rPr lang="it-IT" sz="2200" b="1" dirty="0">
                <a:solidFill>
                  <a:srgbClr val="FFFF00"/>
                </a:solidFill>
                <a:latin typeface="Times New Roman" panose="02020603050405020304" pitchFamily="18" charset="0"/>
                <a:cs typeface="Times New Roman" panose="02020603050405020304" pitchFamily="18" charset="0"/>
              </a:rPr>
              <a:t>era una casa robusta, ma NON abbastanza per resistere all’evento incredibile che si è verificato </a:t>
            </a:r>
            <a:r>
              <a:rPr lang="it-IT" sz="2200" b="1" dirty="0">
                <a:solidFill>
                  <a:schemeClr val="bg1"/>
                </a:solidFill>
                <a:latin typeface="Times New Roman" panose="02020603050405020304" pitchFamily="18" charset="0"/>
                <a:cs typeface="Times New Roman" panose="02020603050405020304" pitchFamily="18" charset="0"/>
              </a:rPr>
              <a:t>…”; oppure, nel secondo caso, diremmo “… </a:t>
            </a:r>
            <a:r>
              <a:rPr lang="it-IT" sz="2200" b="1" dirty="0">
                <a:solidFill>
                  <a:srgbClr val="FFFF00"/>
                </a:solidFill>
                <a:latin typeface="Times New Roman" panose="02020603050405020304" pitchFamily="18" charset="0"/>
                <a:cs typeface="Times New Roman" panose="02020603050405020304" pitchFamily="18" charset="0"/>
              </a:rPr>
              <a:t>un tempo era robusta </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Se la casa fosse stata in muratura potremmo arrivare alle stesse conclusioni cambiando la scala temporale o il tipo di perturbazione a cui è stata sottoposta, come purtroppo ben sanno nei paesi colpiti dal terremoto…</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Quindi possiamo dire che </a:t>
            </a:r>
            <a:r>
              <a:rPr lang="it-IT" sz="2200" b="1" dirty="0">
                <a:solidFill>
                  <a:srgbClr val="FFFF00"/>
                </a:solidFill>
                <a:latin typeface="Times New Roman" panose="02020603050405020304" pitchFamily="18" charset="0"/>
                <a:cs typeface="Times New Roman" panose="02020603050405020304" pitchFamily="18" charset="0"/>
              </a:rPr>
              <a:t>un sistema è robusto in funzione della scala temporale che si vuole prendere in esame o del tipo di stress a cui è </a:t>
            </a:r>
            <a:r>
              <a:rPr lang="it-IT" sz="2000" b="1" dirty="0">
                <a:solidFill>
                  <a:srgbClr val="FFFF00"/>
                </a:solidFill>
                <a:latin typeface="Times New Roman" panose="02020603050405020304" pitchFamily="18" charset="0"/>
                <a:cs typeface="Times New Roman" panose="02020603050405020304" pitchFamily="18" charset="0"/>
              </a:rPr>
              <a:t>sottoposto</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Robusto</a:t>
            </a:r>
            <a:r>
              <a:rPr lang="it-IT" sz="2200" b="1" dirty="0">
                <a:solidFill>
                  <a:schemeClr val="bg1"/>
                </a:solidFill>
                <a:latin typeface="Times New Roman" panose="02020603050405020304" pitchFamily="18" charset="0"/>
                <a:cs typeface="Times New Roman" panose="02020603050405020304" pitchFamily="18" charset="0"/>
              </a:rPr>
              <a:t> NON è un termine ASSOLUTO </a:t>
            </a:r>
            <a:r>
              <a:rPr lang="it-IT" sz="2200" b="1" i="1" dirty="0">
                <a:solidFill>
                  <a:srgbClr val="FFFF00"/>
                </a:solidFill>
                <a:latin typeface="Times New Roman" panose="02020603050405020304" pitchFamily="18" charset="0"/>
                <a:cs typeface="Times New Roman" panose="02020603050405020304" pitchFamily="18" charset="0"/>
              </a:rPr>
              <a:t>ma è funzione del tipo di stress cui un oggetto è sottoposto</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ogni sistema </a:t>
            </a:r>
            <a:r>
              <a:rPr lang="it-IT" sz="2200" b="1" dirty="0">
                <a:solidFill>
                  <a:schemeClr val="bg1"/>
                </a:solidFill>
                <a:latin typeface="Times New Roman" panose="02020603050405020304" pitchFamily="18" charset="0"/>
                <a:cs typeface="Times New Roman" panose="02020603050405020304" pitchFamily="18" charset="0"/>
              </a:rPr>
              <a:t>che valutiamo </a:t>
            </a:r>
            <a:r>
              <a:rPr lang="it-IT" sz="2200" b="1" dirty="0">
                <a:solidFill>
                  <a:schemeClr val="accent2"/>
                </a:solidFill>
                <a:latin typeface="Times New Roman" panose="02020603050405020304" pitchFamily="18" charset="0"/>
                <a:cs typeface="Times New Roman" panose="02020603050405020304" pitchFamily="18" charset="0"/>
              </a:rPr>
              <a:t>robusto</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può</a:t>
            </a:r>
            <a:r>
              <a:rPr lang="it-IT" sz="2200" b="1" dirty="0">
                <a:solidFill>
                  <a:schemeClr val="bg1"/>
                </a:solidFill>
                <a:latin typeface="Times New Roman" panose="02020603050405020304" pitchFamily="18" charset="0"/>
                <a:cs typeface="Times New Roman" panose="02020603050405020304" pitchFamily="18" charset="0"/>
              </a:rPr>
              <a:t> quindi, in un attimo, </a:t>
            </a:r>
            <a:r>
              <a:rPr lang="it-IT" sz="2200" b="1" dirty="0">
                <a:solidFill>
                  <a:srgbClr val="FFFF00"/>
                </a:solidFill>
                <a:latin typeface="Times New Roman" panose="02020603050405020304" pitchFamily="18" charset="0"/>
                <a:cs typeface="Times New Roman" panose="02020603050405020304" pitchFamily="18" charset="0"/>
              </a:rPr>
              <a:t>diventare</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a:solidFill>
                  <a:schemeClr val="accent2"/>
                </a:solidFill>
                <a:latin typeface="Times New Roman" panose="02020603050405020304" pitchFamily="18" charset="0"/>
                <a:cs typeface="Times New Roman" panose="02020603050405020304" pitchFamily="18" charset="0"/>
              </a:rPr>
              <a:t>fragile</a:t>
            </a:r>
            <a:r>
              <a:rPr lang="it-IT" sz="2200" b="1" dirty="0">
                <a:solidFill>
                  <a:schemeClr val="bg1"/>
                </a:solidFill>
                <a:latin typeface="Times New Roman" panose="02020603050405020304" pitchFamily="18" charset="0"/>
                <a:cs typeface="Times New Roman" panose="02020603050405020304" pitchFamily="18" charset="0"/>
              </a:rPr>
              <a:t> e </a:t>
            </a:r>
            <a:r>
              <a:rPr lang="it-IT" sz="2200" b="1" dirty="0">
                <a:solidFill>
                  <a:srgbClr val="FFFF00"/>
                </a:solidFill>
                <a:latin typeface="Times New Roman" panose="02020603050405020304" pitchFamily="18" charset="0"/>
                <a:cs typeface="Times New Roman" panose="02020603050405020304" pitchFamily="18" charset="0"/>
              </a:rPr>
              <a:t>viceversa</a:t>
            </a:r>
            <a:r>
              <a:rPr lang="it-IT" sz="2200" b="1" dirty="0">
                <a:solidFill>
                  <a:schemeClr val="bg1"/>
                </a:solidFill>
                <a:latin typeface="Times New Roman" panose="02020603050405020304" pitchFamily="18" charset="0"/>
                <a:cs typeface="Times New Roman" panose="02020603050405020304" pitchFamily="18" charset="0"/>
              </a:rPr>
              <a:t> ... .</a:t>
            </a:r>
          </a:p>
          <a:p>
            <a:pPr algn="just"/>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79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E3F44C8-B75E-47E1-B82B-597FA7773D55}"/>
              </a:ext>
            </a:extLst>
          </p:cNvPr>
          <p:cNvSpPr txBox="1"/>
          <p:nvPr/>
        </p:nvSpPr>
        <p:spPr>
          <a:xfrm>
            <a:off x="158620" y="205658"/>
            <a:ext cx="11874760" cy="6487417"/>
          </a:xfrm>
          <a:prstGeom prst="rect">
            <a:avLst/>
          </a:prstGeom>
          <a:noFill/>
        </p:spPr>
        <p:txBody>
          <a:bodyPr wrap="square" rtlCol="0">
            <a:spAutoFit/>
          </a:bodyPr>
          <a:lstStyle/>
          <a:p>
            <a:pPr>
              <a:lnSpc>
                <a:spcPct val="107000"/>
              </a:lnSpc>
              <a:spcAft>
                <a:spcPts val="800"/>
              </a:spcAft>
            </a:pP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Per quanto qui interessa, la </a:t>
            </a:r>
            <a:r>
              <a:rPr lang="it-IT" sz="2200" b="1" dirty="0">
                <a:solidFill>
                  <a:schemeClr val="accent2"/>
                </a:solidFill>
                <a:latin typeface="Times New Roman" panose="02020603050405020304" pitchFamily="18" charset="0"/>
                <a:cs typeface="Times New Roman" panose="02020603050405020304" pitchFamily="18" charset="0"/>
              </a:rPr>
              <a:t>resilienza</a:t>
            </a: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è la capacità di un </a:t>
            </a:r>
            <a:r>
              <a:rPr lang="it-IT"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oggetto</a:t>
            </a: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un </a:t>
            </a:r>
            <a:r>
              <a:rPr lang="it-IT"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soggetto</a:t>
            </a: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e/o un </a:t>
            </a:r>
            <a:r>
              <a:rPr lang="it-IT"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sistema</a:t>
            </a: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it-IT"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reagire ai cambiamenti </a:t>
            </a: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 agli </a:t>
            </a:r>
            <a:r>
              <a:rPr lang="it-IT"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eventi esterni </a:t>
            </a:r>
            <a:r>
              <a:rPr lang="it-IT" sz="2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(azione, interferenza, impatto …) , tornando alle condizioni originali di equilibrio</a:t>
            </a:r>
          </a:p>
          <a:p>
            <a:pPr>
              <a:lnSpc>
                <a:spcPct val="107000"/>
              </a:lnSpc>
              <a:spcAft>
                <a:spcPts val="800"/>
              </a:spcAft>
            </a:pPr>
            <a:endParaRPr lang="it-IT" sz="8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r>
              <a:rPr lang="it-IT" sz="2200" b="1" dirty="0">
                <a:solidFill>
                  <a:schemeClr val="bg1"/>
                </a:solidFill>
                <a:latin typeface="Times New Roman" panose="02020603050405020304" pitchFamily="18" charset="0"/>
                <a:cs typeface="Times New Roman" panose="02020603050405020304" pitchFamily="18" charset="0"/>
              </a:rPr>
              <a:t>Il termine </a:t>
            </a:r>
            <a:r>
              <a:rPr lang="it-IT" sz="2200" b="1" dirty="0">
                <a:solidFill>
                  <a:schemeClr val="accent2"/>
                </a:solidFill>
                <a:latin typeface="Times New Roman" panose="02020603050405020304" pitchFamily="18" charset="0"/>
                <a:cs typeface="Times New Roman" panose="02020603050405020304" pitchFamily="18" charset="0"/>
              </a:rPr>
              <a:t>resilienza</a:t>
            </a:r>
            <a:r>
              <a:rPr lang="it-IT" sz="2200" b="1" dirty="0">
                <a:solidFill>
                  <a:schemeClr val="bg1"/>
                </a:solidFill>
                <a:latin typeface="Times New Roman" panose="02020603050405020304" pitchFamily="18" charset="0"/>
                <a:cs typeface="Times New Roman" panose="02020603050405020304" pitchFamily="18" charset="0"/>
              </a:rPr>
              <a:t>, che deriva dal latino </a:t>
            </a:r>
            <a:r>
              <a:rPr lang="it-IT" sz="2200" b="1" i="1" dirty="0">
                <a:solidFill>
                  <a:schemeClr val="accent2"/>
                </a:solidFill>
                <a:latin typeface="Times New Roman" panose="02020603050405020304" pitchFamily="18" charset="0"/>
                <a:cs typeface="Times New Roman" panose="02020603050405020304" pitchFamily="18" charset="0"/>
              </a:rPr>
              <a:t>re-</a:t>
            </a:r>
            <a:r>
              <a:rPr lang="it-IT" sz="2200" b="1" i="1" dirty="0" err="1">
                <a:solidFill>
                  <a:schemeClr val="accent2"/>
                </a:solidFill>
                <a:latin typeface="Times New Roman" panose="02020603050405020304" pitchFamily="18" charset="0"/>
                <a:cs typeface="Times New Roman" panose="02020603050405020304" pitchFamily="18" charset="0"/>
              </a:rPr>
              <a:t>silio</a:t>
            </a:r>
            <a:r>
              <a:rPr lang="it-IT" sz="2200" b="1" dirty="0">
                <a:solidFill>
                  <a:srgbClr val="FFFF00"/>
                </a:solidFill>
                <a:latin typeface="Times New Roman" panose="02020603050405020304" pitchFamily="18" charset="0"/>
                <a:cs typeface="Times New Roman" panose="02020603050405020304" pitchFamily="18" charset="0"/>
              </a:rPr>
              <a:t>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FFFF00"/>
                </a:solidFill>
                <a:latin typeface="Times New Roman" panose="02020603050405020304" pitchFamily="18" charset="0"/>
                <a:cs typeface="Times New Roman" panose="02020603050405020304" pitchFamily="18" charset="0"/>
              </a:rPr>
              <a:t> risalire</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tornare indietro</a:t>
            </a:r>
            <a:r>
              <a:rPr lang="it-IT" sz="2200" b="1" dirty="0">
                <a:solidFill>
                  <a:schemeClr val="bg1"/>
                </a:solidFill>
                <a:latin typeface="Times New Roman" panose="02020603050405020304" pitchFamily="18" charset="0"/>
                <a:cs typeface="Times New Roman" panose="02020603050405020304" pitchFamily="18" charset="0"/>
              </a:rPr>
              <a:t> - viene utilizzato per indicare la capacità per i materiali di resistere a sollecitazioni, pressioni, torsioni, rotture ed eventi avversi, tornando allo stato originario iniziale (</a:t>
            </a:r>
            <a:r>
              <a:rPr lang="it-IT" sz="2200" b="1" dirty="0">
                <a:solidFill>
                  <a:srgbClr val="FFFF00"/>
                </a:solidFill>
                <a:latin typeface="Times New Roman" panose="02020603050405020304" pitchFamily="18" charset="0"/>
                <a:cs typeface="Times New Roman" panose="02020603050405020304" pitchFamily="18" charset="0"/>
              </a:rPr>
              <a:t>fisica dei materiali</a:t>
            </a:r>
            <a:r>
              <a:rPr lang="it-IT" sz="2200" b="1" dirty="0">
                <a:solidFill>
                  <a:schemeClr val="bg1"/>
                </a:solidFill>
                <a:latin typeface="Times New Roman" panose="02020603050405020304" pitchFamily="18" charset="0"/>
                <a:cs typeface="Times New Roman" panose="02020603050405020304" pitchFamily="18" charset="0"/>
              </a:rPr>
              <a:t>)</a:t>
            </a:r>
          </a:p>
          <a:p>
            <a:pPr>
              <a:lnSpc>
                <a:spcPct val="107000"/>
              </a:lnSpc>
              <a:spcAft>
                <a:spcPts val="800"/>
              </a:spcAft>
            </a:pPr>
            <a:endParaRPr lang="it-IT" sz="8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r>
              <a:rPr lang="it-IT" sz="2200" b="1" dirty="0">
                <a:solidFill>
                  <a:schemeClr val="bg1"/>
                </a:solidFill>
                <a:latin typeface="Times New Roman" panose="02020603050405020304" pitchFamily="18" charset="0"/>
                <a:cs typeface="Times New Roman" panose="02020603050405020304" pitchFamily="18" charset="0"/>
              </a:rPr>
              <a:t>Allo stesso modo, </a:t>
            </a:r>
            <a:r>
              <a:rPr lang="it-IT" sz="2200" b="1" dirty="0">
                <a:solidFill>
                  <a:srgbClr val="FFFF00"/>
                </a:solidFill>
                <a:latin typeface="Times New Roman" panose="02020603050405020304" pitchFamily="18" charset="0"/>
                <a:cs typeface="Times New Roman" panose="02020603050405020304" pitchFamily="18" charset="0"/>
              </a:rPr>
              <a:t>in ecologia </a:t>
            </a:r>
            <a:r>
              <a:rPr lang="it-IT" sz="2200" b="1" dirty="0">
                <a:solidFill>
                  <a:schemeClr val="bg1"/>
                </a:solidFill>
                <a:latin typeface="Times New Roman" panose="02020603050405020304" pitchFamily="18" charset="0"/>
                <a:cs typeface="Times New Roman" panose="02020603050405020304" pitchFamily="18" charset="0"/>
              </a:rPr>
              <a:t>si definisce un ecosistema resiliente quando è in grado di resistere ad eventuali perturbazioni, senza subire danni permanenti e con la capacità di ritornare rapidamente alle condizioni iniziali di equilibrio. </a:t>
            </a:r>
          </a:p>
          <a:p>
            <a:pPr>
              <a:lnSpc>
                <a:spcPct val="107000"/>
              </a:lnSpc>
              <a:spcAft>
                <a:spcPts val="800"/>
              </a:spcAft>
            </a:pPr>
            <a:endParaRPr lang="it-IT" sz="8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r>
              <a:rPr lang="it-IT" sz="2200" b="1" dirty="0">
                <a:solidFill>
                  <a:schemeClr val="bg1"/>
                </a:solidFill>
                <a:latin typeface="Times New Roman" panose="02020603050405020304" pitchFamily="18" charset="0"/>
                <a:cs typeface="Times New Roman" panose="02020603050405020304" pitchFamily="18" charset="0"/>
              </a:rPr>
              <a:t>In sostanza, </a:t>
            </a:r>
            <a:r>
              <a:rPr lang="it-IT" sz="2200" b="1" dirty="0">
                <a:solidFill>
                  <a:schemeClr val="accent2"/>
                </a:solidFill>
                <a:latin typeface="Times New Roman" panose="02020603050405020304" pitchFamily="18" charset="0"/>
                <a:cs typeface="Times New Roman" panose="02020603050405020304" pitchFamily="18" charset="0"/>
              </a:rPr>
              <a:t>la resilienza </a:t>
            </a:r>
            <a:r>
              <a:rPr lang="it-IT" sz="2200" b="1" dirty="0">
                <a:solidFill>
                  <a:srgbClr val="FFFF00"/>
                </a:solidFill>
                <a:latin typeface="Times New Roman" panose="02020603050405020304" pitchFamily="18" charset="0"/>
                <a:cs typeface="Times New Roman" panose="02020603050405020304" pitchFamily="18" charset="0"/>
              </a:rPr>
              <a:t>è l’attitudine a </a:t>
            </a:r>
            <a:r>
              <a:rPr lang="it-IT" sz="2200" b="1" i="1" dirty="0">
                <a:solidFill>
                  <a:srgbClr val="FFFF00"/>
                </a:solidFill>
                <a:latin typeface="Times New Roman" panose="02020603050405020304" pitchFamily="18" charset="0"/>
                <a:cs typeface="Times New Roman" panose="02020603050405020304" pitchFamily="18" charset="0"/>
              </a:rPr>
              <a:t>reagire e adattarsi </a:t>
            </a:r>
            <a:r>
              <a:rPr lang="it-IT" sz="2200" b="1" dirty="0">
                <a:solidFill>
                  <a:srgbClr val="FFFF00"/>
                </a:solidFill>
                <a:latin typeface="Times New Roman" panose="02020603050405020304" pitchFamily="18" charset="0"/>
                <a:cs typeface="Times New Roman" panose="02020603050405020304" pitchFamily="18" charset="0"/>
              </a:rPr>
              <a:t>agli agenti esterni (in termini di variazione e/o cambiamento)</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la capacità di assorbire shock e cambiamenti progressivi</a:t>
            </a:r>
            <a:r>
              <a:rPr lang="it-IT" sz="2200" b="1" dirty="0">
                <a:solidFill>
                  <a:schemeClr val="bg1"/>
                </a:solidFill>
                <a:latin typeface="Times New Roman" panose="02020603050405020304" pitchFamily="18" charset="0"/>
                <a:cs typeface="Times New Roman" panose="02020603050405020304" pitchFamily="18" charset="0"/>
              </a:rPr>
              <a:t>, reagendo ed evolvendo </a:t>
            </a:r>
            <a:r>
              <a:rPr lang="it-IT" sz="2200" b="1" dirty="0">
                <a:solidFill>
                  <a:srgbClr val="FFFF00"/>
                </a:solidFill>
                <a:latin typeface="Times New Roman" panose="02020603050405020304" pitchFamily="18" charset="0"/>
                <a:cs typeface="Times New Roman" panose="02020603050405020304" pitchFamily="18" charset="0"/>
              </a:rPr>
              <a:t>in modo da mantenere identità e funzioni strutturali </a:t>
            </a:r>
            <a:r>
              <a:rPr lang="it-IT" sz="2200" b="1" dirty="0">
                <a:solidFill>
                  <a:schemeClr val="bg1"/>
                </a:solidFill>
                <a:latin typeface="Times New Roman" panose="02020603050405020304" pitchFamily="18" charset="0"/>
                <a:cs typeface="Times New Roman" panose="02020603050405020304" pitchFamily="18" charset="0"/>
              </a:rPr>
              <a:t>(equilibrio)</a:t>
            </a:r>
          </a:p>
          <a:p>
            <a:pPr>
              <a:lnSpc>
                <a:spcPct val="107000"/>
              </a:lnSpc>
              <a:spcAft>
                <a:spcPts val="800"/>
              </a:spcAft>
            </a:pPr>
            <a:endParaRPr lang="it-IT" sz="800" b="1" dirty="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pPr>
            <a:r>
              <a:rPr lang="it-IT" sz="2200" b="1" dirty="0">
                <a:solidFill>
                  <a:srgbClr val="FFFF00"/>
                </a:solidFill>
                <a:latin typeface="Times New Roman" panose="02020603050405020304" pitchFamily="18" charset="0"/>
                <a:cs typeface="Times New Roman" panose="02020603050405020304" pitchFamily="18" charset="0"/>
              </a:rPr>
              <a:t>N.B. </a:t>
            </a:r>
            <a:r>
              <a:rPr lang="it-IT" sz="2200" b="1" dirty="0">
                <a:solidFill>
                  <a:schemeClr val="bg1"/>
                </a:solidFill>
                <a:latin typeface="Times New Roman" panose="02020603050405020304" pitchFamily="18" charset="0"/>
                <a:cs typeface="Times New Roman" panose="02020603050405020304" pitchFamily="18" charset="0"/>
              </a:rPr>
              <a:t>(valutazione sull’opportunità di inserimento di dispositivi di mitigazione e controllo degli impatti (ammontare dei costi), nonché sui tempi di manifestazione degli effetti positivi)</a:t>
            </a:r>
          </a:p>
        </p:txBody>
      </p:sp>
    </p:spTree>
    <p:extLst>
      <p:ext uri="{BB962C8B-B14F-4D97-AF65-F5344CB8AC3E}">
        <p14:creationId xmlns:p14="http://schemas.microsoft.com/office/powerpoint/2010/main" val="124413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B14EC9F-57A4-4E79-BD07-F3B0E71BF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457" y="653789"/>
            <a:ext cx="7162800" cy="4775199"/>
          </a:xfrm>
          <a:prstGeom prst="rect">
            <a:avLst/>
          </a:prstGeom>
        </p:spPr>
      </p:pic>
      <p:sp>
        <p:nvSpPr>
          <p:cNvPr id="2" name="CasellaDiTesto 1">
            <a:extLst>
              <a:ext uri="{FF2B5EF4-FFF2-40B4-BE49-F238E27FC236}">
                <a16:creationId xmlns:a16="http://schemas.microsoft.com/office/drawing/2014/main" id="{1105C3DE-1794-40FE-9EE9-CC0FE1251DCD}"/>
              </a:ext>
            </a:extLst>
          </p:cNvPr>
          <p:cNvSpPr txBox="1"/>
          <p:nvPr/>
        </p:nvSpPr>
        <p:spPr>
          <a:xfrm>
            <a:off x="85726" y="5953125"/>
            <a:ext cx="12006262" cy="707886"/>
          </a:xfrm>
          <a:prstGeom prst="rect">
            <a:avLst/>
          </a:prstGeom>
          <a:noFill/>
        </p:spPr>
        <p:txBody>
          <a:bodyPr wrap="square" rtlCol="0">
            <a:spAutoFit/>
          </a:bodyPr>
          <a:lstStyle/>
          <a:p>
            <a:r>
              <a:rPr lang="it-IT" sz="2000" b="1" dirty="0">
                <a:solidFill>
                  <a:srgbClr val="FFFF00"/>
                </a:solidFill>
                <a:latin typeface="Times New Roman" panose="02020603050405020304" pitchFamily="18" charset="0"/>
                <a:cs typeface="Times New Roman" panose="02020603050405020304" pitchFamily="18" charset="0"/>
              </a:rPr>
              <a:t>George Vaillant: americano, psichiatra, professore presso la Harvard </a:t>
            </a:r>
            <a:r>
              <a:rPr lang="it-IT" sz="2000" b="1" dirty="0" err="1">
                <a:solidFill>
                  <a:srgbClr val="FFFF00"/>
                </a:solidFill>
                <a:latin typeface="Times New Roman" panose="02020603050405020304" pitchFamily="18" charset="0"/>
                <a:cs typeface="Times New Roman" panose="02020603050405020304" pitchFamily="18" charset="0"/>
              </a:rPr>
              <a:t>Medical</a:t>
            </a:r>
            <a:r>
              <a:rPr lang="it-IT" sz="2000" b="1" dirty="0">
                <a:solidFill>
                  <a:srgbClr val="FFFF00"/>
                </a:solidFill>
                <a:latin typeface="Times New Roman" panose="02020603050405020304" pitchFamily="18" charset="0"/>
                <a:cs typeface="Times New Roman" panose="02020603050405020304" pitchFamily="18" charset="0"/>
              </a:rPr>
              <a:t> School e direttore della ricerca presso il Dipartimento di Psichiatria, Brigham e </a:t>
            </a:r>
            <a:r>
              <a:rPr lang="it-IT" sz="2000" b="1" dirty="0" err="1">
                <a:solidFill>
                  <a:srgbClr val="FFFF00"/>
                </a:solidFill>
                <a:latin typeface="Times New Roman" panose="02020603050405020304" pitchFamily="18" charset="0"/>
                <a:cs typeface="Times New Roman" panose="02020603050405020304" pitchFamily="18" charset="0"/>
              </a:rPr>
              <a:t>Women's</a:t>
            </a:r>
            <a:r>
              <a:rPr lang="it-IT" sz="2000" b="1" dirty="0">
                <a:solidFill>
                  <a:srgbClr val="FFFF00"/>
                </a:solidFill>
                <a:latin typeface="Times New Roman" panose="02020603050405020304" pitchFamily="18" charset="0"/>
                <a:cs typeface="Times New Roman" panose="02020603050405020304" pitchFamily="18" charset="0"/>
              </a:rPr>
              <a:t> Hospital</a:t>
            </a:r>
          </a:p>
        </p:txBody>
      </p:sp>
    </p:spTree>
    <p:extLst>
      <p:ext uri="{BB962C8B-B14F-4D97-AF65-F5344CB8AC3E}">
        <p14:creationId xmlns:p14="http://schemas.microsoft.com/office/powerpoint/2010/main" val="136609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DB3B6FD-226F-4F54-9289-B074C3C3D854}"/>
              </a:ext>
            </a:extLst>
          </p:cNvPr>
          <p:cNvSpPr txBox="1"/>
          <p:nvPr/>
        </p:nvSpPr>
        <p:spPr>
          <a:xfrm>
            <a:off x="136072" y="283029"/>
            <a:ext cx="5715000" cy="4288610"/>
          </a:xfrm>
          <a:prstGeom prst="rect">
            <a:avLst/>
          </a:prstGeom>
          <a:noFill/>
        </p:spPr>
        <p:txBody>
          <a:bodyPr wrap="square">
            <a:spAutoFit/>
          </a:bodyPr>
          <a:lstStyle/>
          <a:p>
            <a:pPr>
              <a:lnSpc>
                <a:spcPct val="107000"/>
              </a:lnSpc>
              <a:spcAft>
                <a:spcPts val="800"/>
              </a:spcAft>
            </a:pP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Il termine </a:t>
            </a:r>
            <a:r>
              <a:rPr lang="it-IT" sz="20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resilienza</a:t>
            </a: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viene utilizzato in molti campi e, in quello dell’architettura e della progettazione urbana, </a:t>
            </a:r>
            <a:r>
              <a:rPr lang="it-IT"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si accosta ai temi della sostenibilità (Agenda 2030), del risparmio e dell’efficienza energetica, dei materiali adattivi e biodinamici e delle nuove soluzioni di progetto …</a:t>
            </a:r>
            <a:endPar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it-IT" sz="1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t-IT"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Criticità:</a:t>
            </a:r>
          </a:p>
          <a:p>
            <a:pPr>
              <a:lnSpc>
                <a:spcPct val="107000"/>
              </a:lnSpc>
              <a:spcAft>
                <a:spcPts val="800"/>
              </a:spcAft>
            </a:pPr>
            <a:r>
              <a:rPr lang="it-IT"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Effetti del cambiamento climatico</a:t>
            </a:r>
          </a:p>
          <a:p>
            <a:pPr>
              <a:lnSpc>
                <a:spcPct val="107000"/>
              </a:lnSpc>
              <a:spcAft>
                <a:spcPts val="800"/>
              </a:spcAft>
            </a:pPr>
            <a:r>
              <a:rPr lang="it-IT"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Emergenze ambientali</a:t>
            </a:r>
          </a:p>
          <a:p>
            <a:pPr>
              <a:lnSpc>
                <a:spcPct val="107000"/>
              </a:lnSpc>
              <a:spcAft>
                <a:spcPts val="800"/>
              </a:spcAft>
            </a:pPr>
            <a:r>
              <a:rPr lang="it-IT"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Gestione degli impatti …</a:t>
            </a:r>
            <a:endParaRPr lang="it-IT" sz="1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it-IT" sz="1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magine 7" descr="Architettura resiliente e sostenibile">
            <a:extLst>
              <a:ext uri="{FF2B5EF4-FFF2-40B4-BE49-F238E27FC236}">
                <a16:creationId xmlns:a16="http://schemas.microsoft.com/office/drawing/2014/main" id="{E76CDBC6-9D49-40FB-8ACF-0A45D50D4A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3028"/>
            <a:ext cx="5852626" cy="3990391"/>
          </a:xfrm>
          <a:prstGeom prst="rect">
            <a:avLst/>
          </a:prstGeom>
          <a:noFill/>
          <a:ln>
            <a:noFill/>
          </a:ln>
        </p:spPr>
      </p:pic>
      <p:sp>
        <p:nvSpPr>
          <p:cNvPr id="10" name="CasellaDiTesto 9">
            <a:extLst>
              <a:ext uri="{FF2B5EF4-FFF2-40B4-BE49-F238E27FC236}">
                <a16:creationId xmlns:a16="http://schemas.microsoft.com/office/drawing/2014/main" id="{2075B24B-3DD0-48EF-A265-BB2D5BB407B2}"/>
              </a:ext>
            </a:extLst>
          </p:cNvPr>
          <p:cNvSpPr txBox="1"/>
          <p:nvPr/>
        </p:nvSpPr>
        <p:spPr>
          <a:xfrm>
            <a:off x="136072" y="4742603"/>
            <a:ext cx="11891087" cy="1953163"/>
          </a:xfrm>
          <a:prstGeom prst="rect">
            <a:avLst/>
          </a:prstGeom>
          <a:noFill/>
        </p:spPr>
        <p:txBody>
          <a:bodyPr wrap="square">
            <a:spAutoFit/>
          </a:bodyPr>
          <a:lstStyle/>
          <a:p>
            <a:pPr algn="just">
              <a:lnSpc>
                <a:spcPct val="107000"/>
              </a:lnSpc>
              <a:spcAft>
                <a:spcPts val="800"/>
              </a:spcAft>
            </a:pPr>
            <a:r>
              <a:rPr lang="it-IT"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L’architettura e la progettazione urbana resiliente, si fanno flessibili e adeguate a rispondere a eventuali cambiamenti del contesto, a superare eventi catastrofici o ad adattarsi a nuove condizioni. Nel fare ciò, è necessario che non venga compromessa né la vita delle persone, né le normali funzioni che si svolgono in questi luoghi.</a:t>
            </a:r>
          </a:p>
          <a:p>
            <a:pPr algn="just">
              <a:lnSpc>
                <a:spcPct val="107000"/>
              </a:lnSpc>
              <a:spcAft>
                <a:spcPts val="800"/>
              </a:spcAft>
            </a:pPr>
            <a:r>
              <a:rPr lang="it-IT" sz="1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La resilienza, in sostanza, aggiunge una componente dinamica alla tradizionale progettazione, </a:t>
            </a:r>
            <a:r>
              <a:rPr lang="it-IT"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permettendo alle persone, agli spazi urbani e agli edifici, di convivere con i cambiamenti che stanno investendo l’intero pianeta … </a:t>
            </a:r>
            <a:r>
              <a:rPr lang="it-IT" sz="1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un’architettura che si integri con il contesto e che riduca il proprio impatto sull’ambiente </a:t>
            </a:r>
            <a:r>
              <a:rPr lang="it-IT"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it-IT" sz="1800" b="1" dirty="0">
                <a:solidFill>
                  <a:srgbClr val="3399FF"/>
                </a:solidFill>
                <a:latin typeface="Times New Roman" panose="02020603050405020304" pitchFamily="18" charset="0"/>
                <a:ea typeface="Calibri" panose="020F0502020204030204" pitchFamily="34" charset="0"/>
                <a:cs typeface="Times New Roman" panose="02020603050405020304" pitchFamily="18" charset="0"/>
              </a:rPr>
              <a:t>Mussi, 2019</a:t>
            </a:r>
            <a:r>
              <a:rPr lang="it-IT"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9175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722315A-227A-4C29-89E0-B1FFFE940697}"/>
              </a:ext>
            </a:extLst>
          </p:cNvPr>
          <p:cNvSpPr txBox="1"/>
          <p:nvPr/>
        </p:nvSpPr>
        <p:spPr>
          <a:xfrm>
            <a:off x="277586" y="255491"/>
            <a:ext cx="11693590" cy="3210046"/>
          </a:xfrm>
          <a:prstGeom prst="rect">
            <a:avLst/>
          </a:prstGeom>
          <a:noFill/>
        </p:spPr>
        <p:txBody>
          <a:bodyPr wrap="square">
            <a:spAutoFit/>
          </a:bodyPr>
          <a:lstStyle/>
          <a:p>
            <a:pPr algn="just">
              <a:lnSpc>
                <a:spcPct val="107000"/>
              </a:lnSpc>
              <a:spcAft>
                <a:spcPts val="800"/>
              </a:spcAft>
            </a:pPr>
            <a:r>
              <a:rPr lang="it-IT"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ALCUNI ESEMPI</a:t>
            </a:r>
          </a:p>
          <a:p>
            <a:pPr algn="just">
              <a:lnSpc>
                <a:spcPct val="107000"/>
              </a:lnSpc>
              <a:spcAft>
                <a:spcPts val="800"/>
              </a:spcAft>
            </a:pPr>
            <a:endParaRPr lang="it-IT" sz="1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 materiali con proprietà fotocatalitiche</a:t>
            </a: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in grado di catturare le particelle inquinanti presenti nell’aria e trasformarle in sostanze innocue. Una tipologia di cemento biodinamico è stata utilizzata per la realizzazione del Padiglione Italia ad EXPO 2015.</a:t>
            </a:r>
            <a:endParaRPr lang="it-IT"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it-IT"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L’</a:t>
            </a:r>
            <a:r>
              <a:rPr lang="it-IT"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architettura biomimetica</a:t>
            </a: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alla quale si è ispirato un architetto e docente tedesco, che ha realizzato delle strutture in grado di modificarsi in base al tasso di umidità presente nell’ambiente. “</a:t>
            </a:r>
            <a:r>
              <a:rPr lang="it-IT" sz="2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Hygroskin</a:t>
            </a: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it-IT" sz="2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Hygroscope</a:t>
            </a: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infatti, sono realizzate con involucri in legno, che modificano la propria forma a seconda delle condizioni esterne e regolano, di conseguenza, anche il tasso di umidità interno.</a:t>
            </a:r>
          </a:p>
        </p:txBody>
      </p:sp>
      <p:pic>
        <p:nvPicPr>
          <p:cNvPr id="12" name="Immagine 11" descr="materiali adattivi per l'al bahar tower">
            <a:extLst>
              <a:ext uri="{FF2B5EF4-FFF2-40B4-BE49-F238E27FC236}">
                <a16:creationId xmlns:a16="http://schemas.microsoft.com/office/drawing/2014/main" id="{43605C91-EEB6-4EB9-B139-8E71E70660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21690" y="3705652"/>
            <a:ext cx="3992724" cy="2984396"/>
          </a:xfrm>
          <a:prstGeom prst="rect">
            <a:avLst/>
          </a:prstGeom>
          <a:noFill/>
          <a:ln>
            <a:noFill/>
          </a:ln>
        </p:spPr>
      </p:pic>
      <p:sp>
        <p:nvSpPr>
          <p:cNvPr id="16" name="CasellaDiTesto 15">
            <a:extLst>
              <a:ext uri="{FF2B5EF4-FFF2-40B4-BE49-F238E27FC236}">
                <a16:creationId xmlns:a16="http://schemas.microsoft.com/office/drawing/2014/main" id="{ADF0D65C-DB71-4344-B0A6-04B7FC4E8EFB}"/>
              </a:ext>
            </a:extLst>
          </p:cNvPr>
          <p:cNvSpPr txBox="1"/>
          <p:nvPr/>
        </p:nvSpPr>
        <p:spPr>
          <a:xfrm>
            <a:off x="277585" y="3705652"/>
            <a:ext cx="7587343" cy="2751074"/>
          </a:xfrm>
          <a:prstGeom prst="rect">
            <a:avLst/>
          </a:prstGeom>
          <a:noFill/>
        </p:spPr>
        <p:txBody>
          <a:bodyPr wrap="square">
            <a:spAutoFit/>
          </a:bodyPr>
          <a:lstStyle/>
          <a:p>
            <a:pPr algn="r">
              <a:lnSpc>
                <a:spcPct val="107000"/>
              </a:lnSpc>
              <a:spcAft>
                <a:spcPts val="800"/>
              </a:spcAft>
            </a:pPr>
            <a:r>
              <a:rPr lang="it-IT" sz="1800" dirty="0">
                <a:solidFill>
                  <a:schemeClr val="bg1"/>
                </a:solidFill>
                <a:effectLst/>
                <a:latin typeface="Times New Roman" panose="02020603050405020304" pitchFamily="18" charset="0"/>
                <a:ea typeface="Times New Roman" panose="02020603050405020304" pitchFamily="18" charset="0"/>
              </a:rPr>
              <a:t>Al Bahar Towers, Abu Dhabi, Emirati Arabi uniti </a:t>
            </a:r>
            <a:endParaRPr lang="it-IT" dirty="0">
              <a:solidFill>
                <a:schemeClr val="bg1"/>
              </a:solidFill>
            </a:endParaRPr>
          </a:p>
          <a:p>
            <a:pPr algn="just">
              <a:lnSpc>
                <a:spcPct val="107000"/>
              </a:lnSpc>
              <a:spcAft>
                <a:spcPts val="800"/>
              </a:spcAft>
            </a:pPr>
            <a:endParaRPr lang="it-IT"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 tratta di </a:t>
            </a:r>
            <a:r>
              <a:rPr lang="it-IT"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una facciata intelligente</a:t>
            </a:r>
            <a:r>
              <a:rPr lang="it-IT"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con dei pannelli di forma triangolare, in grado di muoversi e cambiare la propria angolazione, in base all’esposizione al sole.</a:t>
            </a:r>
          </a:p>
          <a:p>
            <a:pPr algn="just">
              <a:lnSpc>
                <a:spcPct val="107000"/>
              </a:lnSpc>
              <a:spcAft>
                <a:spcPts val="800"/>
              </a:spcAft>
            </a:pPr>
            <a:r>
              <a:rPr lang="it-IT" b="1" dirty="0">
                <a:solidFill>
                  <a:schemeClr val="bg1"/>
                </a:solidFill>
                <a:latin typeface="Times New Roman" panose="02020603050405020304" pitchFamily="18" charset="0"/>
                <a:cs typeface="Times New Roman" panose="02020603050405020304" pitchFamily="18" charset="0"/>
              </a:rPr>
              <a:t>Sono materiali adattivi anche tutte le </a:t>
            </a:r>
            <a:r>
              <a:rPr lang="it-IT" b="1" dirty="0">
                <a:solidFill>
                  <a:srgbClr val="FFFF00"/>
                </a:solidFill>
                <a:latin typeface="Times New Roman" panose="02020603050405020304" pitchFamily="18" charset="0"/>
                <a:cs typeface="Times New Roman" panose="02020603050405020304" pitchFamily="18" charset="0"/>
              </a:rPr>
              <a:t>tipologie di vetri intelligenti</a:t>
            </a:r>
            <a:r>
              <a:rPr lang="it-IT" b="1" dirty="0">
                <a:solidFill>
                  <a:schemeClr val="bg1"/>
                </a:solidFill>
                <a:latin typeface="Times New Roman" panose="02020603050405020304" pitchFamily="18" charset="0"/>
                <a:cs typeface="Times New Roman" panose="02020603050405020304" pitchFamily="18" charset="0"/>
              </a:rPr>
              <a:t>, che possono modificare il proprio colore o la propria opacità a seconda della radiazione solare. </a:t>
            </a:r>
          </a:p>
        </p:txBody>
      </p:sp>
    </p:spTree>
    <p:extLst>
      <p:ext uri="{BB962C8B-B14F-4D97-AF65-F5344CB8AC3E}">
        <p14:creationId xmlns:p14="http://schemas.microsoft.com/office/powerpoint/2010/main" val="409090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214604" y="207421"/>
            <a:ext cx="11691257" cy="6524863"/>
          </a:xfrm>
          <a:prstGeom prst="rect">
            <a:avLst/>
          </a:prstGeom>
          <a:noFill/>
        </p:spPr>
        <p:txBody>
          <a:bodyPr wrap="square" rtlCol="0">
            <a:spAutoFit/>
          </a:bodyPr>
          <a:lstStyle/>
          <a:p>
            <a:pPr algn="just"/>
            <a:r>
              <a:rPr lang="it-IT" sz="2200" b="1" dirty="0">
                <a:solidFill>
                  <a:schemeClr val="bg1"/>
                </a:solidFill>
                <a:latin typeface="Times New Roman" panose="02020603050405020304" pitchFamily="18" charset="0"/>
                <a:cs typeface="Times New Roman" panose="02020603050405020304" pitchFamily="18" charset="0"/>
              </a:rPr>
              <a:t>Un </a:t>
            </a:r>
            <a:r>
              <a:rPr lang="it-IT" sz="2200" b="1" dirty="0">
                <a:solidFill>
                  <a:srgbClr val="FFFF00"/>
                </a:solidFill>
                <a:latin typeface="Times New Roman" panose="02020603050405020304" pitchFamily="18" charset="0"/>
                <a:cs typeface="Times New Roman" panose="02020603050405020304" pitchFamily="18" charset="0"/>
              </a:rPr>
              <a:t>oggetto</a:t>
            </a:r>
            <a:r>
              <a:rPr lang="it-IT" sz="2200" b="1" dirty="0">
                <a:solidFill>
                  <a:schemeClr val="bg1"/>
                </a:solidFill>
                <a:latin typeface="Times New Roman" panose="02020603050405020304" pitchFamily="18" charset="0"/>
                <a:cs typeface="Times New Roman" panose="02020603050405020304" pitchFamily="18" charset="0"/>
              </a:rPr>
              <a:t>, un </a:t>
            </a:r>
            <a:r>
              <a:rPr lang="it-IT" sz="2200" b="1" dirty="0">
                <a:solidFill>
                  <a:srgbClr val="FFFF00"/>
                </a:solidFill>
                <a:latin typeface="Times New Roman" panose="02020603050405020304" pitchFamily="18" charset="0"/>
                <a:cs typeface="Times New Roman" panose="02020603050405020304" pitchFamily="18" charset="0"/>
              </a:rPr>
              <a:t>organismo</a:t>
            </a:r>
            <a:r>
              <a:rPr lang="it-IT" sz="2200" b="1" dirty="0">
                <a:solidFill>
                  <a:schemeClr val="bg1"/>
                </a:solidFill>
                <a:latin typeface="Times New Roman" panose="02020603050405020304" pitchFamily="18" charset="0"/>
                <a:cs typeface="Times New Roman" panose="02020603050405020304" pitchFamily="18" charset="0"/>
              </a:rPr>
              <a:t>, un </a:t>
            </a:r>
            <a:r>
              <a:rPr lang="it-IT" sz="2200" b="1" dirty="0">
                <a:solidFill>
                  <a:srgbClr val="FFFF00"/>
                </a:solidFill>
                <a:latin typeface="Times New Roman" panose="02020603050405020304" pitchFamily="18" charset="0"/>
                <a:cs typeface="Times New Roman" panose="02020603050405020304" pitchFamily="18" charset="0"/>
              </a:rPr>
              <a:t>sistema</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un’istituzione</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err="1">
                <a:solidFill>
                  <a:schemeClr val="accent2"/>
                </a:solidFill>
                <a:latin typeface="Times New Roman" panose="02020603050405020304" pitchFamily="18" charset="0"/>
                <a:cs typeface="Times New Roman" panose="02020603050405020304" pitchFamily="18" charset="0"/>
              </a:rPr>
              <a:t>antifragile</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può migliorare </a:t>
            </a:r>
            <a:r>
              <a:rPr lang="it-IT" sz="2200" b="1" dirty="0">
                <a:solidFill>
                  <a:schemeClr val="bg1"/>
                </a:solidFill>
                <a:latin typeface="Times New Roman" panose="02020603050405020304" pitchFamily="18" charset="0"/>
                <a:cs typeface="Times New Roman" panose="02020603050405020304" pitchFamily="18" charset="0"/>
              </a:rPr>
              <a:t>dalle perturbazioni (interferenza), dalla volatilità (variabilità) , dagli stress (impatto), persino dalle catastrofi (evento imprevedibile distruttivo), ossia </a:t>
            </a:r>
            <a:r>
              <a:rPr lang="it-IT" sz="2200" b="1" dirty="0">
                <a:solidFill>
                  <a:schemeClr val="accent2"/>
                </a:solidFill>
                <a:latin typeface="Times New Roman" panose="02020603050405020304" pitchFamily="18" charset="0"/>
                <a:cs typeface="Times New Roman" panose="02020603050405020304" pitchFamily="18" charset="0"/>
              </a:rPr>
              <a:t>può guadagnare (migliorare) dal cambiamento</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Oggetti o sistemi sono </a:t>
            </a:r>
            <a:r>
              <a:rPr lang="it-IT" sz="2200" b="1" dirty="0">
                <a:solidFill>
                  <a:schemeClr val="accent2"/>
                </a:solidFill>
                <a:latin typeface="Times New Roman" panose="02020603050405020304" pitchFamily="18" charset="0"/>
                <a:cs typeface="Times New Roman" panose="02020603050405020304" pitchFamily="18" charset="0"/>
              </a:rPr>
              <a:t>fragili</a:t>
            </a:r>
            <a:r>
              <a:rPr lang="it-IT" sz="2200" b="1" dirty="0">
                <a:solidFill>
                  <a:schemeClr val="bg1"/>
                </a:solidFill>
                <a:latin typeface="Times New Roman" panose="02020603050405020304" pitchFamily="18" charset="0"/>
                <a:cs typeface="Times New Roman" panose="02020603050405020304" pitchFamily="18" charset="0"/>
              </a:rPr>
              <a:t> quando le perturbazioni possono solo </a:t>
            </a:r>
            <a:r>
              <a:rPr lang="it-IT" sz="2200" b="1" dirty="0" err="1">
                <a:solidFill>
                  <a:schemeClr val="bg1"/>
                </a:solidFill>
                <a:latin typeface="Times New Roman" panose="02020603050405020304" pitchFamily="18" charset="0"/>
                <a:cs typeface="Times New Roman" panose="02020603050405020304" pitchFamily="18" charset="0"/>
              </a:rPr>
              <a:t>nuocerli</a:t>
            </a:r>
            <a:r>
              <a:rPr lang="it-IT" sz="2200" b="1" dirty="0">
                <a:solidFill>
                  <a:schemeClr val="bg1"/>
                </a:solidFill>
                <a:latin typeface="Times New Roman" panose="02020603050405020304" pitchFamily="18" charset="0"/>
                <a:cs typeface="Times New Roman" panose="02020603050405020304" pitchFamily="18" charset="0"/>
              </a:rPr>
              <a:t>, rovinarli o distruggerli.</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Oggetti o i sistemi </a:t>
            </a:r>
            <a:r>
              <a:rPr lang="it-IT" sz="2200" b="1" dirty="0">
                <a:solidFill>
                  <a:schemeClr val="accent2"/>
                </a:solidFill>
                <a:latin typeface="Times New Roman" panose="02020603050405020304" pitchFamily="18" charset="0"/>
                <a:cs typeface="Times New Roman" panose="02020603050405020304" pitchFamily="18" charset="0"/>
              </a:rPr>
              <a:t>robusti</a:t>
            </a:r>
            <a:r>
              <a:rPr lang="it-IT" sz="2200" b="1" dirty="0">
                <a:solidFill>
                  <a:schemeClr val="bg1"/>
                </a:solidFill>
                <a:latin typeface="Times New Roman" panose="02020603050405020304" pitchFamily="18" charset="0"/>
                <a:cs typeface="Times New Roman" panose="02020603050405020304" pitchFamily="18" charset="0"/>
              </a:rPr>
              <a:t> o </a:t>
            </a:r>
            <a:r>
              <a:rPr lang="it-IT" sz="2200" b="1" dirty="0">
                <a:solidFill>
                  <a:schemeClr val="accent2"/>
                </a:solidFill>
                <a:latin typeface="Times New Roman" panose="02020603050405020304" pitchFamily="18" charset="0"/>
                <a:cs typeface="Times New Roman" panose="02020603050405020304" pitchFamily="18" charset="0"/>
              </a:rPr>
              <a:t>resilienti</a:t>
            </a:r>
            <a:r>
              <a:rPr lang="it-IT" sz="2200" b="1" dirty="0">
                <a:solidFill>
                  <a:schemeClr val="bg1"/>
                </a:solidFill>
                <a:latin typeface="Times New Roman" panose="02020603050405020304" pitchFamily="18" charset="0"/>
                <a:cs typeface="Times New Roman" panose="02020603050405020304" pitchFamily="18" charset="0"/>
              </a:rPr>
              <a:t> sono sostanzialmente indifferenti a gran parte delle perturbazioni esogene (perché non le avvertono nel caso della </a:t>
            </a:r>
            <a:r>
              <a:rPr lang="it-IT" sz="2200" b="1" dirty="0">
                <a:solidFill>
                  <a:srgbClr val="FFC000"/>
                </a:solidFill>
                <a:latin typeface="Times New Roman" panose="02020603050405020304" pitchFamily="18" charset="0"/>
                <a:cs typeface="Times New Roman" panose="02020603050405020304" pitchFamily="18" charset="0"/>
              </a:rPr>
              <a:t>robustezza</a:t>
            </a:r>
            <a:r>
              <a:rPr lang="it-IT" sz="2200" b="1" dirty="0">
                <a:solidFill>
                  <a:schemeClr val="bg1"/>
                </a:solidFill>
                <a:latin typeface="Times New Roman" panose="02020603050405020304" pitchFamily="18" charset="0"/>
                <a:cs typeface="Times New Roman" panose="02020603050405020304" pitchFamily="18" charset="0"/>
              </a:rPr>
              <a:t>, perché le assorbono o si </a:t>
            </a:r>
            <a:r>
              <a:rPr lang="it-IT" sz="2200" b="1" i="1" dirty="0">
                <a:solidFill>
                  <a:srgbClr val="FFFF00"/>
                </a:solidFill>
                <a:latin typeface="Times New Roman" panose="02020603050405020304" pitchFamily="18" charset="0"/>
                <a:cs typeface="Times New Roman" panose="02020603050405020304" pitchFamily="18" charset="0"/>
              </a:rPr>
              <a:t>rimettono in sesto</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recuperano le condizioni di equilibrio</a:t>
            </a:r>
            <a:r>
              <a:rPr lang="it-IT" sz="2200" b="1" dirty="0">
                <a:solidFill>
                  <a:schemeClr val="bg1"/>
                </a:solidFill>
                <a:latin typeface="Times New Roman" panose="02020603050405020304" pitchFamily="18" charset="0"/>
                <a:cs typeface="Times New Roman" panose="02020603050405020304" pitchFamily="18" charset="0"/>
              </a:rPr>
              <a:t>, nel caso della </a:t>
            </a:r>
            <a:r>
              <a:rPr lang="it-IT" sz="2200" b="1" dirty="0">
                <a:solidFill>
                  <a:srgbClr val="FFC000"/>
                </a:solidFill>
                <a:latin typeface="Times New Roman" panose="02020603050405020304" pitchFamily="18" charset="0"/>
                <a:cs typeface="Times New Roman" panose="02020603050405020304" pitchFamily="18" charset="0"/>
              </a:rPr>
              <a:t>resilienza</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Oggetti o gli sistemi </a:t>
            </a:r>
            <a:r>
              <a:rPr lang="it-IT" sz="2200" b="1" dirty="0" err="1">
                <a:solidFill>
                  <a:schemeClr val="accent2"/>
                </a:solidFill>
                <a:latin typeface="Times New Roman" panose="02020603050405020304" pitchFamily="18" charset="0"/>
                <a:cs typeface="Times New Roman" panose="02020603050405020304" pitchFamily="18" charset="0"/>
              </a:rPr>
              <a:t>antifragili</a:t>
            </a:r>
            <a:r>
              <a:rPr lang="it-IT" sz="2200" b="1" dirty="0">
                <a:solidFill>
                  <a:schemeClr val="bg1"/>
                </a:solidFill>
                <a:latin typeface="Times New Roman" panose="02020603050405020304" pitchFamily="18" charset="0"/>
                <a:cs typeface="Times New Roman" panose="02020603050405020304" pitchFamily="18" charset="0"/>
              </a:rPr>
              <a:t> non solo NON sono modificati, ma </a:t>
            </a:r>
            <a:r>
              <a:rPr lang="it-IT" sz="2200" b="1" dirty="0" err="1">
                <a:solidFill>
                  <a:schemeClr val="bg1"/>
                </a:solidFill>
                <a:latin typeface="Times New Roman" panose="02020603050405020304" pitchFamily="18" charset="0"/>
                <a:cs typeface="Times New Roman" panose="02020603050405020304" pitchFamily="18" charset="0"/>
              </a:rPr>
              <a:t>piuttoso</a:t>
            </a:r>
            <a:r>
              <a:rPr lang="it-IT" sz="2200" b="1" dirty="0">
                <a:solidFill>
                  <a:schemeClr val="bg1"/>
                </a:solidFill>
                <a:latin typeface="Times New Roman" panose="02020603050405020304" pitchFamily="18" charset="0"/>
                <a:cs typeface="Times New Roman" panose="02020603050405020304" pitchFamily="18" charset="0"/>
              </a:rPr>
              <a:t> possono trarre vantaggio e/o migliorare dall’azione di alcune perturbazione .</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N.B.  </a:t>
            </a:r>
            <a:r>
              <a:rPr lang="it-IT" sz="2200" b="1" dirty="0">
                <a:solidFill>
                  <a:schemeClr val="accent2"/>
                </a:solidFill>
                <a:latin typeface="Times New Roman" panose="02020603050405020304" pitchFamily="18" charset="0"/>
                <a:cs typeface="Times New Roman" panose="02020603050405020304" pitchFamily="18" charset="0"/>
              </a:rPr>
              <a:t>		Fragilità</a:t>
            </a:r>
            <a:r>
              <a:rPr lang="it-IT" sz="2200" b="1" dirty="0">
                <a:solidFill>
                  <a:schemeClr val="bg1"/>
                </a:solidFill>
                <a:latin typeface="Times New Roman" panose="02020603050405020304" pitchFamily="18" charset="0"/>
                <a:cs typeface="Times New Roman" panose="02020603050405020304" pitchFamily="18" charset="0"/>
              </a:rPr>
              <a:t> e </a:t>
            </a:r>
            <a:r>
              <a:rPr lang="it-IT" sz="2200" b="1" dirty="0" err="1">
                <a:solidFill>
                  <a:schemeClr val="accent2"/>
                </a:solidFill>
                <a:latin typeface="Times New Roman" panose="02020603050405020304" pitchFamily="18" charset="0"/>
                <a:cs typeface="Times New Roman" panose="02020603050405020304" pitchFamily="18" charset="0"/>
              </a:rPr>
              <a:t>antifragilità</a:t>
            </a:r>
            <a:r>
              <a:rPr lang="it-IT" sz="2200" b="1" dirty="0">
                <a:solidFill>
                  <a:schemeClr val="bg1"/>
                </a:solidFill>
                <a:latin typeface="Times New Roman" panose="02020603050405020304" pitchFamily="18" charset="0"/>
                <a:cs typeface="Times New Roman" panose="02020603050405020304" pitchFamily="18" charset="0"/>
              </a:rPr>
              <a:t> incorporano una </a:t>
            </a:r>
            <a:r>
              <a:rPr lang="it-IT" sz="2200" b="1" dirty="0">
                <a:solidFill>
                  <a:srgbClr val="FFFF00"/>
                </a:solidFill>
                <a:latin typeface="Times New Roman" panose="02020603050405020304" pitchFamily="18" charset="0"/>
                <a:cs typeface="Times New Roman" panose="02020603050405020304" pitchFamily="18" charset="0"/>
              </a:rPr>
              <a:t>dinamica (evoluzione nel tempo)</a:t>
            </a:r>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N.B.  </a:t>
            </a:r>
            <a:r>
              <a:rPr lang="it-IT" sz="2200" b="1" dirty="0">
                <a:solidFill>
                  <a:schemeClr val="accent2"/>
                </a:solidFill>
                <a:latin typeface="Times New Roman" panose="02020603050405020304" pitchFamily="18" charset="0"/>
                <a:cs typeface="Times New Roman" panose="02020603050405020304" pitchFamily="18" charset="0"/>
              </a:rPr>
              <a:t>		Robustezza</a:t>
            </a:r>
            <a:r>
              <a:rPr lang="it-IT" sz="2200" b="1" dirty="0">
                <a:solidFill>
                  <a:schemeClr val="bg1"/>
                </a:solidFill>
                <a:latin typeface="Times New Roman" panose="02020603050405020304" pitchFamily="18" charset="0"/>
                <a:cs typeface="Times New Roman" panose="02020603050405020304" pitchFamily="18" charset="0"/>
              </a:rPr>
              <a:t> e </a:t>
            </a:r>
            <a:r>
              <a:rPr lang="it-IT" sz="2200" b="1" dirty="0">
                <a:solidFill>
                  <a:schemeClr val="accent2"/>
                </a:solidFill>
                <a:latin typeface="Times New Roman" panose="02020603050405020304" pitchFamily="18" charset="0"/>
                <a:cs typeface="Times New Roman" panose="02020603050405020304" pitchFamily="18" charset="0"/>
              </a:rPr>
              <a:t>resilienza</a:t>
            </a:r>
            <a:r>
              <a:rPr lang="it-IT" sz="2200" b="1" dirty="0">
                <a:solidFill>
                  <a:schemeClr val="bg1"/>
                </a:solidFill>
                <a:latin typeface="Times New Roman" panose="02020603050405020304" pitchFamily="18" charset="0"/>
                <a:cs typeface="Times New Roman" panose="02020603050405020304" pitchFamily="18" charset="0"/>
              </a:rPr>
              <a:t> sono </a:t>
            </a:r>
            <a:r>
              <a:rPr lang="it-IT" sz="2200" b="1" dirty="0">
                <a:solidFill>
                  <a:srgbClr val="FFFF00"/>
                </a:solidFill>
                <a:latin typeface="Times New Roman" panose="02020603050405020304" pitchFamily="18" charset="0"/>
                <a:cs typeface="Times New Roman" panose="02020603050405020304" pitchFamily="18" charset="0"/>
              </a:rPr>
              <a:t>statici</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
        <p:nvSpPr>
          <p:cNvPr id="3" name="Freccia a destra 2">
            <a:extLst>
              <a:ext uri="{FF2B5EF4-FFF2-40B4-BE49-F238E27FC236}">
                <a16:creationId xmlns:a16="http://schemas.microsoft.com/office/drawing/2014/main" id="{F311DB75-BA65-42EA-91E3-59D51E85D008}"/>
              </a:ext>
            </a:extLst>
          </p:cNvPr>
          <p:cNvSpPr/>
          <p:nvPr/>
        </p:nvSpPr>
        <p:spPr>
          <a:xfrm>
            <a:off x="1101014" y="5365102"/>
            <a:ext cx="718457" cy="223934"/>
          </a:xfrm>
          <a:prstGeom prst="rightArrow">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4" name="Freccia a destra 3">
            <a:extLst>
              <a:ext uri="{FF2B5EF4-FFF2-40B4-BE49-F238E27FC236}">
                <a16:creationId xmlns:a16="http://schemas.microsoft.com/office/drawing/2014/main" id="{48646C10-C4F5-4CA9-AC40-1F9BE490F18F}"/>
              </a:ext>
            </a:extLst>
          </p:cNvPr>
          <p:cNvSpPr/>
          <p:nvPr/>
        </p:nvSpPr>
        <p:spPr>
          <a:xfrm>
            <a:off x="1101014" y="6030032"/>
            <a:ext cx="718457" cy="22393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5571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1839913-456D-4F09-B143-4A6CABF60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776" y="1034582"/>
            <a:ext cx="6378448" cy="4788835"/>
          </a:xfrm>
          <a:prstGeom prst="rect">
            <a:avLst/>
          </a:prstGeom>
        </p:spPr>
      </p:pic>
    </p:spTree>
    <p:extLst>
      <p:ext uri="{BB962C8B-B14F-4D97-AF65-F5344CB8AC3E}">
        <p14:creationId xmlns:p14="http://schemas.microsoft.com/office/powerpoint/2010/main" val="295565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BAC01CE-2220-49F6-9077-D652EAFB8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679" y="1538323"/>
            <a:ext cx="7774641" cy="3781353"/>
          </a:xfrm>
          <a:prstGeom prst="rect">
            <a:avLst/>
          </a:prstGeom>
        </p:spPr>
      </p:pic>
    </p:spTree>
    <p:extLst>
      <p:ext uri="{BB962C8B-B14F-4D97-AF65-F5344CB8AC3E}">
        <p14:creationId xmlns:p14="http://schemas.microsoft.com/office/powerpoint/2010/main" val="302999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FF9D24-C22A-42CB-86F6-4A090115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573" y="879702"/>
            <a:ext cx="8532853" cy="4801402"/>
          </a:xfrm>
          <a:prstGeom prst="rect">
            <a:avLst/>
          </a:prstGeom>
        </p:spPr>
      </p:pic>
      <p:sp>
        <p:nvSpPr>
          <p:cNvPr id="2" name="CasellaDiTesto 1">
            <a:extLst>
              <a:ext uri="{FF2B5EF4-FFF2-40B4-BE49-F238E27FC236}">
                <a16:creationId xmlns:a16="http://schemas.microsoft.com/office/drawing/2014/main" id="{D6D88389-4874-431A-9F74-6B35DB785110}"/>
              </a:ext>
            </a:extLst>
          </p:cNvPr>
          <p:cNvSpPr txBox="1"/>
          <p:nvPr/>
        </p:nvSpPr>
        <p:spPr>
          <a:xfrm>
            <a:off x="142874" y="161925"/>
            <a:ext cx="6429376" cy="430887"/>
          </a:xfrm>
          <a:prstGeom prst="rect">
            <a:avLst/>
          </a:prstGeom>
          <a:noFill/>
        </p:spPr>
        <p:txBody>
          <a:bodyPr wrap="square" rtlCol="0">
            <a:spAutoFit/>
          </a:bodyPr>
          <a:lstStyle/>
          <a:p>
            <a:r>
              <a:rPr lang="it-IT" sz="2200" b="1" dirty="0">
                <a:solidFill>
                  <a:srgbClr val="FFFF00"/>
                </a:solidFill>
                <a:latin typeface="Times New Roman" panose="02020603050405020304" pitchFamily="18" charset="0"/>
                <a:cs typeface="Times New Roman" panose="02020603050405020304" pitchFamily="18" charset="0"/>
              </a:rPr>
              <a:t>Il contributo di </a:t>
            </a:r>
            <a:r>
              <a:rPr lang="it-IT" sz="2200" b="1" dirty="0" err="1">
                <a:solidFill>
                  <a:srgbClr val="FFFF00"/>
                </a:solidFill>
                <a:latin typeface="Times New Roman" panose="02020603050405020304" pitchFamily="18" charset="0"/>
                <a:cs typeface="Times New Roman" panose="02020603050405020304" pitchFamily="18" charset="0"/>
              </a:rPr>
              <a:t>Nassim</a:t>
            </a:r>
            <a:r>
              <a:rPr lang="it-IT" sz="2200" b="1" dirty="0">
                <a:solidFill>
                  <a:srgbClr val="FFFF00"/>
                </a:solidFill>
                <a:latin typeface="Times New Roman" panose="02020603050405020304" pitchFamily="18" charset="0"/>
                <a:cs typeface="Times New Roman" panose="02020603050405020304" pitchFamily="18" charset="0"/>
              </a:rPr>
              <a:t> Nicholas Taleb</a:t>
            </a:r>
          </a:p>
        </p:txBody>
      </p:sp>
      <p:sp>
        <p:nvSpPr>
          <p:cNvPr id="6" name="CasellaDiTesto 5">
            <a:extLst>
              <a:ext uri="{FF2B5EF4-FFF2-40B4-BE49-F238E27FC236}">
                <a16:creationId xmlns:a16="http://schemas.microsoft.com/office/drawing/2014/main" id="{346F0514-C830-4802-9A3E-CC6B9170ED90}"/>
              </a:ext>
            </a:extLst>
          </p:cNvPr>
          <p:cNvSpPr txBox="1"/>
          <p:nvPr/>
        </p:nvSpPr>
        <p:spPr>
          <a:xfrm>
            <a:off x="2456282" y="6078840"/>
            <a:ext cx="8175950" cy="375552"/>
          </a:xfrm>
          <a:prstGeom prst="rect">
            <a:avLst/>
          </a:prstGeom>
          <a:noFill/>
        </p:spPr>
        <p:txBody>
          <a:bodyPr wrap="square">
            <a:spAutoFit/>
          </a:bodyPr>
          <a:lstStyle/>
          <a:p>
            <a:pPr algn="just">
              <a:lnSpc>
                <a:spcPct val="107000"/>
              </a:lnSpc>
              <a:spcAft>
                <a:spcPts val="800"/>
              </a:spcAft>
            </a:pPr>
            <a:r>
              <a:rPr lang="it-IT" sz="18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https://www.360open.it/2016/05/09/antifragile-per-non-essere-debole/</a:t>
            </a:r>
            <a:endParaRPr lang="it-IT" sz="18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126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F66E51F-697A-4D9C-8385-3535DBC23FFE}"/>
              </a:ext>
            </a:extLst>
          </p:cNvPr>
          <p:cNvSpPr txBox="1"/>
          <p:nvPr/>
        </p:nvSpPr>
        <p:spPr>
          <a:xfrm>
            <a:off x="130628" y="224869"/>
            <a:ext cx="11728580" cy="6524863"/>
          </a:xfrm>
          <a:prstGeom prst="rect">
            <a:avLst/>
          </a:prstGeom>
          <a:noFill/>
        </p:spPr>
        <p:txBody>
          <a:bodyPr wrap="square" rtlCol="0">
            <a:spAutoFit/>
          </a:bodyPr>
          <a:lstStyle/>
          <a:p>
            <a:pPr algn="just"/>
            <a:r>
              <a:rPr lang="it-IT" sz="2200" b="1" i="0" u="none" strike="noStrike" baseline="0" dirty="0">
                <a:solidFill>
                  <a:schemeClr val="bg1"/>
                </a:solidFill>
                <a:latin typeface="Times New Roman" panose="02020603050405020304" pitchFamily="18" charset="0"/>
                <a:cs typeface="Times New Roman" panose="02020603050405020304" pitchFamily="18" charset="0"/>
              </a:rPr>
              <a:t>«…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Alcune cose traggono beneficio dagli shock</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prosperano e crescono quando sono esposte a mutevolezza, casualità, disordine e fattori di stress e amano l'avventura, il rischio e l'incertezza. Ciò nonostante, a dispetto dell'onnipresenza del fenomeno, non disponiamo di un termine che indichi l'esatto opposto della</a:t>
            </a:r>
            <a:r>
              <a:rPr lang="it-IT" sz="2200" b="1" i="0" u="none" strike="noStrike" baseline="0" dirty="0">
                <a:solidFill>
                  <a:schemeClr val="accent2"/>
                </a:solidFill>
                <a:latin typeface="Times New Roman" panose="02020603050405020304" pitchFamily="18" charset="0"/>
                <a:cs typeface="Times New Roman" panose="02020603050405020304" pitchFamily="18" charset="0"/>
              </a:rPr>
              <a:t> fragilità</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Per questo parleremo di </a:t>
            </a:r>
            <a:r>
              <a:rPr lang="it-IT" sz="2200" b="1" i="0" u="none" strike="noStrike" baseline="0" dirty="0" err="1">
                <a:solidFill>
                  <a:schemeClr val="accent2"/>
                </a:solidFill>
                <a:latin typeface="Times New Roman" panose="02020603050405020304" pitchFamily="18" charset="0"/>
                <a:cs typeface="Times New Roman" panose="02020603050405020304" pitchFamily="18" charset="0"/>
              </a:rPr>
              <a:t>antifragilità</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a:t>
            </a:r>
          </a:p>
          <a:p>
            <a:pPr algn="just"/>
            <a:r>
              <a:rPr lang="it-IT" sz="2200" b="1" i="0" u="none" strike="noStrike" baseline="0" dirty="0">
                <a:solidFill>
                  <a:srgbClr val="FFFF00"/>
                </a:solidFill>
                <a:latin typeface="Times New Roman" panose="02020603050405020304" pitchFamily="18" charset="0"/>
                <a:cs typeface="Times New Roman" panose="02020603050405020304" pitchFamily="18" charset="0"/>
              </a:rPr>
              <a:t>L'</a:t>
            </a:r>
            <a:r>
              <a:rPr lang="it-IT" sz="2200" b="1" i="0" u="none" strike="noStrike" baseline="0" dirty="0" err="1">
                <a:solidFill>
                  <a:srgbClr val="FFFF00"/>
                </a:solidFill>
                <a:latin typeface="Times New Roman" panose="02020603050405020304" pitchFamily="18" charset="0"/>
                <a:cs typeface="Times New Roman" panose="02020603050405020304" pitchFamily="18" charset="0"/>
              </a:rPr>
              <a:t>antifragilità</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 va oltre il concetto di «resilienza elastica» e di robustezza</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Una cosa resiliente resiste agli shock, ma rimane la stessa di prima: l'</a:t>
            </a:r>
            <a:r>
              <a:rPr lang="it-IT" sz="2200" b="1" i="0" u="none" strike="noStrike" baseline="0" dirty="0" err="1">
                <a:solidFill>
                  <a:schemeClr val="bg1"/>
                </a:solidFill>
                <a:latin typeface="Times New Roman" panose="02020603050405020304" pitchFamily="18" charset="0"/>
                <a:cs typeface="Times New Roman" panose="02020603050405020304" pitchFamily="18" charset="0"/>
              </a:rPr>
              <a:t>antifragile</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dà luogo a una cosa migliore …» (</a:t>
            </a:r>
            <a:r>
              <a:rPr lang="it-IT" sz="2200" b="1" i="0" u="none" strike="noStrike" baseline="0" dirty="0">
                <a:solidFill>
                  <a:srgbClr val="3399FF"/>
                </a:solidFill>
                <a:latin typeface="Times New Roman" panose="02020603050405020304" pitchFamily="18" charset="0"/>
                <a:cs typeface="Times New Roman" panose="02020603050405020304" pitchFamily="18" charset="0"/>
              </a:rPr>
              <a:t>Taleb, 2012</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a:t>
            </a:r>
          </a:p>
          <a:p>
            <a:pPr algn="just"/>
            <a:endParaRPr lang="it-IT" sz="2200" b="1" i="0" u="none" strike="noStrike" baseline="0" dirty="0">
              <a:solidFill>
                <a:schemeClr val="bg1"/>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chemeClr val="bg1"/>
                </a:solidFill>
                <a:latin typeface="Times New Roman" panose="02020603050405020304" pitchFamily="18" charset="0"/>
                <a:cs typeface="Times New Roman" panose="02020603050405020304" pitchFamily="18" charset="0"/>
              </a:rPr>
              <a:t>Ma esistono sistemi </a:t>
            </a:r>
            <a:r>
              <a:rPr lang="it-IT" sz="2200" b="1" i="0" u="none" strike="noStrike" baseline="0" dirty="0" err="1">
                <a:solidFill>
                  <a:schemeClr val="bg1"/>
                </a:solidFill>
                <a:latin typeface="Times New Roman" panose="02020603050405020304" pitchFamily="18" charset="0"/>
                <a:cs typeface="Times New Roman" panose="02020603050405020304" pitchFamily="18" charset="0"/>
              </a:rPr>
              <a:t>antifragili</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Questa proprietà sottende tutto quanto cambia nel tempo</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l'evoluzione, la cultura, le idee, le rivoluzioni, i sistemi politici, l'innovazione tecnologica, il successo culturale ed economico, la sopravvivenza delle organizzazioni, le ricette migliori (come ad esempio il brodo di pollo o la tartara con una goccia di cognac),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l'affermazione di città</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culture e ordinamenti giuridici</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le foreste equatoriali, la resistenza ai batteri e via dicendo, fino a includere l'esistenza stessa della nostra specie su questo pianeta…» (</a:t>
            </a:r>
            <a:r>
              <a:rPr lang="it-IT" sz="2200" b="1" i="0" u="none" strike="noStrike" baseline="0" dirty="0">
                <a:solidFill>
                  <a:srgbClr val="3399FF"/>
                </a:solidFill>
                <a:latin typeface="Times New Roman" panose="02020603050405020304" pitchFamily="18" charset="0"/>
                <a:cs typeface="Times New Roman" panose="02020603050405020304" pitchFamily="18" charset="0"/>
              </a:rPr>
              <a:t>Taleb, 2012</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a:t>
            </a:r>
          </a:p>
          <a:p>
            <a:pPr algn="just"/>
            <a:r>
              <a:rPr lang="it-IT" sz="2200" b="1" i="0" u="none" strike="noStrike" baseline="0" dirty="0">
                <a:solidFill>
                  <a:schemeClr val="bg1"/>
                </a:solidFill>
                <a:latin typeface="Times New Roman" panose="02020603050405020304" pitchFamily="18" charset="0"/>
                <a:cs typeface="Times New Roman" panose="02020603050405020304" pitchFamily="18" charset="0"/>
              </a:rPr>
              <a:t> </a:t>
            </a:r>
          </a:p>
          <a:p>
            <a:pPr algn="just"/>
            <a:r>
              <a:rPr lang="it-IT" sz="2200" b="1" i="0" u="none" strike="noStrike" baseline="0" dirty="0">
                <a:solidFill>
                  <a:srgbClr val="FFFF00"/>
                </a:solidFill>
                <a:latin typeface="Times New Roman" panose="02020603050405020304" pitchFamily="18" charset="0"/>
                <a:cs typeface="Times New Roman" panose="02020603050405020304" pitchFamily="18" charset="0"/>
              </a:rPr>
              <a:t>Taleb include </a:t>
            </a:r>
            <a:r>
              <a:rPr lang="it-IT" sz="2200" b="1" i="0" u="none" strike="noStrike" baseline="0" dirty="0">
                <a:solidFill>
                  <a:schemeClr val="accent2"/>
                </a:solidFill>
                <a:latin typeface="Times New Roman" panose="02020603050405020304" pitchFamily="18" charset="0"/>
                <a:cs typeface="Times New Roman" panose="02020603050405020304" pitchFamily="18" charset="0"/>
              </a:rPr>
              <a:t>la città</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 tra i sistemi </a:t>
            </a:r>
            <a:r>
              <a:rPr lang="it-IT" sz="2200" b="1" i="0" u="none" strike="noStrike" baseline="0" dirty="0" err="1">
                <a:solidFill>
                  <a:srgbClr val="FFFF00"/>
                </a:solidFill>
                <a:latin typeface="Times New Roman" panose="02020603050405020304" pitchFamily="18" charset="0"/>
                <a:cs typeface="Times New Roman" panose="02020603050405020304" pitchFamily="18" charset="0"/>
              </a:rPr>
              <a:t>antifragili</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Ma prima di parlare di questo vale la pena cogliere </a:t>
            </a:r>
            <a:r>
              <a:rPr lang="it-IT" sz="2200" b="1" i="1" u="none" strike="noStrike" baseline="0" dirty="0">
                <a:solidFill>
                  <a:schemeClr val="bg1"/>
                </a:solidFill>
                <a:latin typeface="Times New Roman" panose="02020603050405020304" pitchFamily="18" charset="0"/>
                <a:cs typeface="Times New Roman" panose="02020603050405020304" pitchFamily="18" charset="0"/>
              </a:rPr>
              <a:t>un aspetto importante dell’</a:t>
            </a:r>
            <a:r>
              <a:rPr lang="it-IT" sz="2200" b="1" i="1" u="none" strike="noStrike" baseline="0" dirty="0" err="1">
                <a:solidFill>
                  <a:schemeClr val="bg1"/>
                </a:solidFill>
                <a:latin typeface="Times New Roman" panose="02020603050405020304" pitchFamily="18" charset="0"/>
                <a:cs typeface="Times New Roman" panose="02020603050405020304" pitchFamily="18" charset="0"/>
              </a:rPr>
              <a:t>antifragilità</a:t>
            </a:r>
            <a:r>
              <a:rPr lang="it-IT" sz="2200" b="1" i="1" u="none" strike="noStrike" baseline="0" dirty="0">
                <a:solidFill>
                  <a:schemeClr val="bg1"/>
                </a:solidFill>
                <a:latin typeface="Times New Roman" panose="02020603050405020304" pitchFamily="18" charset="0"/>
                <a:cs typeface="Times New Roman" panose="02020603050405020304" pitchFamily="18" charset="0"/>
              </a:rPr>
              <a:t>: il suo legame con la complessità e con l’auto-organizzazione</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6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9E410A2-68C8-4920-B4F2-87BE82BBD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135" y="251545"/>
            <a:ext cx="4239410" cy="6316721"/>
          </a:xfrm>
          <a:prstGeom prst="rect">
            <a:avLst/>
          </a:prstGeom>
        </p:spPr>
      </p:pic>
      <p:sp>
        <p:nvSpPr>
          <p:cNvPr id="5" name="CasellaDiTesto 4">
            <a:extLst>
              <a:ext uri="{FF2B5EF4-FFF2-40B4-BE49-F238E27FC236}">
                <a16:creationId xmlns:a16="http://schemas.microsoft.com/office/drawing/2014/main" id="{648A6220-B065-453C-8E09-F53FCC0C26EB}"/>
              </a:ext>
            </a:extLst>
          </p:cNvPr>
          <p:cNvSpPr txBox="1"/>
          <p:nvPr/>
        </p:nvSpPr>
        <p:spPr>
          <a:xfrm>
            <a:off x="96424" y="251546"/>
            <a:ext cx="7358735" cy="5016758"/>
          </a:xfrm>
          <a:prstGeom prst="rect">
            <a:avLst/>
          </a:prstGeom>
          <a:noFill/>
        </p:spPr>
        <p:txBody>
          <a:bodyPr wrap="square">
            <a:spAutoFit/>
          </a:bodyPr>
          <a:lstStyle/>
          <a:p>
            <a:r>
              <a:rPr lang="it-IT" sz="2000" b="1" u="none" strike="noStrike" baseline="0" dirty="0">
                <a:solidFill>
                  <a:schemeClr val="bg1"/>
                </a:solidFill>
                <a:latin typeface="Times New Roman" panose="02020603050405020304" pitchFamily="18" charset="0"/>
                <a:cs typeface="Times New Roman" panose="02020603050405020304" pitchFamily="18" charset="0"/>
              </a:rPr>
              <a:t>Testi base di riferimento:</a:t>
            </a:r>
          </a:p>
          <a:p>
            <a:endParaRPr lang="it-IT" sz="2000" b="1" u="none" strike="noStrike" baseline="0" dirty="0">
              <a:solidFill>
                <a:schemeClr val="bg1"/>
              </a:solidFill>
              <a:latin typeface="Times New Roman" panose="02020603050405020304" pitchFamily="18" charset="0"/>
              <a:cs typeface="Times New Roman" panose="02020603050405020304" pitchFamily="18" charset="0"/>
            </a:endParaRPr>
          </a:p>
          <a:p>
            <a:r>
              <a:rPr lang="it-IT" sz="2000" b="1" i="1" u="none" strike="noStrike" baseline="0" dirty="0">
                <a:solidFill>
                  <a:srgbClr val="FFFF00"/>
                </a:solidFill>
                <a:latin typeface="Times New Roman" panose="02020603050405020304" pitchFamily="18" charset="0"/>
                <a:cs typeface="Times New Roman" panose="02020603050405020304" pitchFamily="18" charset="0"/>
              </a:rPr>
              <a:t>- Di che cosa parliamo quando parliamo di pianificazione </a:t>
            </a:r>
            <a:r>
              <a:rPr lang="it-IT" sz="2000" b="1" i="1" u="none" strike="noStrike" baseline="0" dirty="0" err="1">
                <a:solidFill>
                  <a:srgbClr val="FFFF00"/>
                </a:solidFill>
                <a:latin typeface="Times New Roman" panose="02020603050405020304" pitchFamily="18" charset="0"/>
                <a:cs typeface="Times New Roman" panose="02020603050405020304" pitchFamily="18" charset="0"/>
              </a:rPr>
              <a:t>antifragile</a:t>
            </a:r>
            <a:r>
              <a:rPr lang="it-IT" sz="2000" b="1" i="1" u="none" strike="noStrike" baseline="0" dirty="0">
                <a:solidFill>
                  <a:srgbClr val="FFFF00"/>
                </a:solidFill>
                <a:latin typeface="Times New Roman" panose="02020603050405020304" pitchFamily="18" charset="0"/>
                <a:cs typeface="Times New Roman" panose="02020603050405020304" pitchFamily="18" charset="0"/>
              </a:rPr>
              <a:t>? </a:t>
            </a:r>
            <a:endParaRPr lang="it-IT" sz="2000" b="0" i="1" u="none" strike="noStrike" baseline="0" dirty="0">
              <a:solidFill>
                <a:srgbClr val="FFFF00"/>
              </a:solidFill>
              <a:latin typeface="Times New Roman" panose="02020603050405020304" pitchFamily="18" charset="0"/>
              <a:cs typeface="Times New Roman" panose="02020603050405020304" pitchFamily="18" charset="0"/>
            </a:endParaRPr>
          </a:p>
          <a:p>
            <a:r>
              <a:rPr lang="it-IT" sz="2000" b="1" u="none" strike="noStrike" baseline="0" dirty="0">
                <a:solidFill>
                  <a:schemeClr val="bg1"/>
                </a:solidFill>
                <a:latin typeface="Times New Roman" panose="02020603050405020304" pitchFamily="18" charset="0"/>
                <a:cs typeface="Times New Roman" panose="02020603050405020304" pitchFamily="18" charset="0"/>
              </a:rPr>
              <a:t>Ivan </a:t>
            </a:r>
            <a:r>
              <a:rPr lang="it-IT" sz="2000" b="1" u="none" strike="noStrike" baseline="0" dirty="0" err="1">
                <a:solidFill>
                  <a:schemeClr val="bg1"/>
                </a:solidFill>
                <a:latin typeface="Times New Roman" panose="02020603050405020304" pitchFamily="18" charset="0"/>
                <a:cs typeface="Times New Roman" panose="02020603050405020304" pitchFamily="18" charset="0"/>
              </a:rPr>
              <a:t>Blečić</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u="none" strike="noStrike" baseline="0" dirty="0">
                <a:solidFill>
                  <a:schemeClr val="bg1"/>
                </a:solidFill>
                <a:latin typeface="Times New Roman" panose="02020603050405020304" pitchFamily="18" charset="0"/>
                <a:cs typeface="Times New Roman" panose="02020603050405020304" pitchFamily="18" charset="0"/>
              </a:rPr>
              <a:t>e Arnaldo ‘</a:t>
            </a:r>
            <a:r>
              <a:rPr lang="it-IT" sz="2000" b="1" u="none" strike="noStrike" baseline="0" dirty="0" err="1">
                <a:solidFill>
                  <a:schemeClr val="bg1"/>
                </a:solidFill>
                <a:latin typeface="Times New Roman" panose="02020603050405020304" pitchFamily="18" charset="0"/>
                <a:cs typeface="Times New Roman" panose="02020603050405020304" pitchFamily="18" charset="0"/>
              </a:rPr>
              <a:t>Bibo</a:t>
            </a:r>
            <a:r>
              <a:rPr lang="it-IT" sz="2000" b="1" u="none" strike="noStrike" baseline="0" dirty="0">
                <a:solidFill>
                  <a:schemeClr val="bg1"/>
                </a:solidFill>
                <a:latin typeface="Times New Roman" panose="02020603050405020304" pitchFamily="18" charset="0"/>
                <a:cs typeface="Times New Roman" panose="02020603050405020304" pitchFamily="18" charset="0"/>
              </a:rPr>
              <a:t>’ Cecchini</a:t>
            </a:r>
          </a:p>
          <a:p>
            <a:r>
              <a:rPr lang="it-IT" sz="2000" b="1" dirty="0">
                <a:solidFill>
                  <a:schemeClr val="bg1"/>
                </a:solidFill>
                <a:latin typeface="Times New Roman" panose="02020603050405020304" pitchFamily="18" charset="0"/>
                <a:cs typeface="Times New Roman" panose="02020603050405020304" pitchFamily="18" charset="0"/>
              </a:rPr>
              <a:t>pdf</a:t>
            </a:r>
            <a:endParaRPr lang="it-IT" sz="2000" b="1" u="none" strike="noStrike" baseline="0" dirty="0">
              <a:solidFill>
                <a:schemeClr val="bg1"/>
              </a:solidFill>
              <a:latin typeface="Times New Roman" panose="02020603050405020304" pitchFamily="18" charset="0"/>
              <a:cs typeface="Times New Roman" panose="02020603050405020304" pitchFamily="18" charset="0"/>
            </a:endParaRPr>
          </a:p>
          <a:p>
            <a:endParaRPr lang="it-IT" sz="2000" b="1" u="none" strike="noStrike" baseline="0" dirty="0">
              <a:solidFill>
                <a:schemeClr val="bg1"/>
              </a:solidFill>
              <a:latin typeface="Times New Roman" panose="02020603050405020304" pitchFamily="18" charset="0"/>
              <a:cs typeface="Times New Roman" panose="02020603050405020304" pitchFamily="18" charset="0"/>
            </a:endParaRPr>
          </a:p>
          <a:p>
            <a:endParaRPr lang="it-IT" sz="2000" b="1" u="none" strike="noStrike" baseline="0"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estratto da:</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Blečić</a:t>
            </a:r>
            <a:r>
              <a:rPr lang="it-IT" sz="2000" b="1" dirty="0">
                <a:solidFill>
                  <a:schemeClr val="bg1"/>
                </a:solidFill>
                <a:latin typeface="Times New Roman" panose="02020603050405020304" pitchFamily="18" charset="0"/>
                <a:cs typeface="Times New Roman" panose="02020603050405020304" pitchFamily="18" charset="0"/>
              </a:rPr>
              <a:t> I. e Cecchini A. (2016), </a:t>
            </a:r>
            <a:r>
              <a:rPr lang="it-IT" sz="2000" b="1" i="1" dirty="0">
                <a:solidFill>
                  <a:srgbClr val="FFFF00"/>
                </a:solidFill>
                <a:latin typeface="Times New Roman" panose="02020603050405020304" pitchFamily="18" charset="0"/>
                <a:cs typeface="Times New Roman" panose="02020603050405020304" pitchFamily="18" charset="0"/>
              </a:rPr>
              <a:t>Verso una pianificazione </a:t>
            </a:r>
            <a:r>
              <a:rPr lang="it-IT" sz="2000" b="1" i="1" dirty="0" err="1">
                <a:solidFill>
                  <a:srgbClr val="FFFF00"/>
                </a:solidFill>
                <a:latin typeface="Times New Roman" panose="02020603050405020304" pitchFamily="18" charset="0"/>
                <a:cs typeface="Times New Roman" panose="02020603050405020304" pitchFamily="18" charset="0"/>
              </a:rPr>
              <a:t>antifragile</a:t>
            </a:r>
            <a:r>
              <a:rPr lang="it-IT" sz="2000" b="1" i="1" dirty="0">
                <a:solidFill>
                  <a:srgbClr val="FFFF00"/>
                </a:solidFill>
                <a:latin typeface="Times New Roman" panose="02020603050405020304" pitchFamily="18" charset="0"/>
                <a:cs typeface="Times New Roman" panose="02020603050405020304" pitchFamily="18" charset="0"/>
              </a:rPr>
              <a:t>: come pensare al futuro senza prevederlo</a:t>
            </a:r>
            <a:r>
              <a:rPr lang="it-IT" sz="2000" b="1" dirty="0">
                <a:solidFill>
                  <a:schemeClr val="bg1"/>
                </a:solidFill>
                <a:latin typeface="Times New Roman" panose="02020603050405020304" pitchFamily="18" charset="0"/>
                <a:cs typeface="Times New Roman" panose="02020603050405020304" pitchFamily="18" charset="0"/>
              </a:rPr>
              <a:t>, Franco Angeli, Milano</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7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21298" y="207418"/>
            <a:ext cx="11924522" cy="6309420"/>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I SISTEMI COMPLESSI</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 Un </a:t>
            </a:r>
            <a:r>
              <a:rPr lang="it-IT" sz="2200" b="1" i="1" dirty="0">
                <a:solidFill>
                  <a:srgbClr val="FFFF00"/>
                </a:solidFill>
                <a:latin typeface="Times New Roman" panose="02020603050405020304" pitchFamily="18" charset="0"/>
                <a:cs typeface="Times New Roman" panose="02020603050405020304" pitchFamily="18" charset="0"/>
              </a:rPr>
              <a:t>sistema complesso </a:t>
            </a:r>
            <a:r>
              <a:rPr lang="it-IT" sz="2200" b="1" dirty="0">
                <a:solidFill>
                  <a:schemeClr val="bg1"/>
                </a:solidFill>
                <a:latin typeface="Times New Roman" panose="02020603050405020304" pitchFamily="18" charset="0"/>
                <a:cs typeface="Times New Roman" panose="02020603050405020304" pitchFamily="18" charset="0"/>
              </a:rPr>
              <a:t>è un sistema </a:t>
            </a:r>
            <a:r>
              <a:rPr lang="it-IT" sz="2200" b="1" dirty="0">
                <a:solidFill>
                  <a:srgbClr val="FFFF00"/>
                </a:solidFill>
                <a:latin typeface="Times New Roman" panose="02020603050405020304" pitchFamily="18" charset="0"/>
                <a:cs typeface="Times New Roman" panose="02020603050405020304" pitchFamily="18" charset="0"/>
              </a:rPr>
              <a:t>“numeroso”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3399FF"/>
                </a:solidFill>
                <a:latin typeface="Times New Roman" panose="02020603050405020304" pitchFamily="18" charset="0"/>
                <a:cs typeface="Times New Roman" panose="02020603050405020304" pitchFamily="18" charset="0"/>
              </a:rPr>
              <a:t>Andersen, 1972</a:t>
            </a:r>
            <a:r>
              <a:rPr lang="it-IT" sz="2200" b="1" dirty="0">
                <a:solidFill>
                  <a:schemeClr val="bg1"/>
                </a:solidFill>
                <a:latin typeface="Times New Roman" panose="02020603050405020304" pitchFamily="18" charset="0"/>
                <a:cs typeface="Times New Roman" panose="02020603050405020304" pitchFamily="18" charset="0"/>
              </a:rPr>
              <a:t>), composto da molte parti (elementi, componenti, variabili, parametri, ...) interagenti in modo non lineare, e che per le modalità di tali interazioni e retroazioni esibisce forme di ordine spontaneo e proprietà emergenti su livelli gerarchici superiori.</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Un </a:t>
            </a:r>
            <a:r>
              <a:rPr lang="it-IT" sz="2200" b="1" i="1" dirty="0">
                <a:solidFill>
                  <a:srgbClr val="FFFF00"/>
                </a:solidFill>
                <a:latin typeface="Times New Roman" panose="02020603050405020304" pitchFamily="18" charset="0"/>
                <a:cs typeface="Times New Roman" panose="02020603050405020304" pitchFamily="18" charset="0"/>
              </a:rPr>
              <a:t>sistema sociale complesso </a:t>
            </a:r>
            <a:r>
              <a:rPr lang="it-IT" sz="2200" b="1" dirty="0">
                <a:solidFill>
                  <a:schemeClr val="bg1"/>
                </a:solidFill>
                <a:latin typeface="Times New Roman" panose="02020603050405020304" pitchFamily="18" charset="0"/>
                <a:cs typeface="Times New Roman" panose="02020603050405020304" pitchFamily="18" charset="0"/>
              </a:rPr>
              <a:t>è </a:t>
            </a:r>
            <a:r>
              <a:rPr lang="it-IT" sz="2200" b="1" dirty="0">
                <a:solidFill>
                  <a:srgbClr val="FFFF00"/>
                </a:solidFill>
                <a:latin typeface="Times New Roman" panose="02020603050405020304" pitchFamily="18" charset="0"/>
                <a:cs typeface="Times New Roman" panose="02020603050405020304" pitchFamily="18" charset="0"/>
              </a:rPr>
              <a:t>un sistema complesso all’interno del quale operano agenti </a:t>
            </a:r>
            <a:r>
              <a:rPr lang="it-IT" sz="2200" b="1" dirty="0">
                <a:solidFill>
                  <a:schemeClr val="bg1"/>
                </a:solidFill>
                <a:latin typeface="Times New Roman" panose="02020603050405020304" pitchFamily="18" charset="0"/>
                <a:cs typeface="Times New Roman" panose="02020603050405020304" pitchFamily="18" charset="0"/>
              </a:rPr>
              <a:t>– in primo luogo individui – </a:t>
            </a:r>
            <a:r>
              <a:rPr lang="it-IT" sz="2200" b="1" dirty="0">
                <a:solidFill>
                  <a:srgbClr val="FFFF00"/>
                </a:solidFill>
                <a:latin typeface="Times New Roman" panose="02020603050405020304" pitchFamily="18" charset="0"/>
                <a:cs typeface="Times New Roman" panose="02020603050405020304" pitchFamily="18" charset="0"/>
              </a:rPr>
              <a:t>capaci di azione autonoma</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gli agenti capaci di libero arbitrio </a:t>
            </a:r>
            <a:r>
              <a:rPr lang="it-IT" sz="2200" b="1" dirty="0">
                <a:solidFill>
                  <a:schemeClr val="bg1"/>
                </a:solidFill>
                <a:latin typeface="Times New Roman" panose="02020603050405020304" pitchFamily="18" charset="0"/>
                <a:cs typeface="Times New Roman" panose="02020603050405020304" pitchFamily="18" charset="0"/>
              </a:rPr>
              <a:t>sono dunque una caratteristica speciale, non presente nei sistemi complessi normali, che con un po’ di ironia potremmo chiamare “sistemi complessi semplici (…).</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Per chiarire e rafforzare ancor di più la distinzione tra i due tipi di sistemi complessi, affermeremo che in generale la “</a:t>
            </a:r>
            <a:r>
              <a:rPr lang="it-IT" sz="2200" b="1" dirty="0">
                <a:solidFill>
                  <a:srgbClr val="FFFF00"/>
                </a:solidFill>
                <a:latin typeface="Times New Roman" panose="02020603050405020304" pitchFamily="18" charset="0"/>
                <a:cs typeface="Times New Roman" panose="02020603050405020304" pitchFamily="18" charset="0"/>
              </a:rPr>
              <a:t>libertà di scelta</a:t>
            </a:r>
            <a:r>
              <a:rPr lang="it-IT" sz="2200" b="1" dirty="0">
                <a:solidFill>
                  <a:schemeClr val="bg1"/>
                </a:solidFill>
                <a:latin typeface="Times New Roman" panose="02020603050405020304" pitchFamily="18" charset="0"/>
                <a:cs typeface="Times New Roman" panose="02020603050405020304" pitchFamily="18" charset="0"/>
              </a:rPr>
              <a:t>” non può ai fini pratici essere completamente ridotta ad un “livello più basso” di spiegazione. </a:t>
            </a:r>
          </a:p>
          <a:p>
            <a:pPr algn="just"/>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31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52400" y="476966"/>
            <a:ext cx="11887199" cy="5847755"/>
          </a:xfrm>
          <a:prstGeom prst="rect">
            <a:avLst/>
          </a:prstGeom>
          <a:noFill/>
        </p:spPr>
        <p:txBody>
          <a:bodyPr wrap="square" rtlCol="0">
            <a:spAutoFit/>
          </a:bodyPr>
          <a:lstStyle/>
          <a:p>
            <a:pPr algn="just"/>
            <a:r>
              <a:rPr lang="it-IT" sz="2200" b="1" dirty="0">
                <a:solidFill>
                  <a:schemeClr val="bg1"/>
                </a:solidFill>
                <a:latin typeface="Times New Roman" panose="02020603050405020304" pitchFamily="18" charset="0"/>
                <a:cs typeface="Times New Roman" panose="02020603050405020304" pitchFamily="18" charset="0"/>
              </a:rPr>
              <a:t>Anche senza comprometterci dunque sul </a:t>
            </a:r>
            <a:r>
              <a:rPr lang="it-IT" sz="2200" b="1" dirty="0">
                <a:solidFill>
                  <a:srgbClr val="FFFF00"/>
                </a:solidFill>
                <a:latin typeface="Times New Roman" panose="02020603050405020304" pitchFamily="18" charset="0"/>
                <a:cs typeface="Times New Roman" panose="02020603050405020304" pitchFamily="18" charset="0"/>
              </a:rPr>
              <a:t>piano ontologico </a:t>
            </a:r>
            <a:r>
              <a:rPr lang="it-IT" sz="2200" b="1" dirty="0">
                <a:solidFill>
                  <a:schemeClr val="bg1"/>
                </a:solidFill>
                <a:latin typeface="Times New Roman" panose="02020603050405020304" pitchFamily="18" charset="0"/>
                <a:cs typeface="Times New Roman" panose="02020603050405020304" pitchFamily="18" charset="0"/>
              </a:rPr>
              <a:t>(della natura e la conoscenza dell'essere come oggetto in sé), questa affermazione resta comunque vera sul piano operativo, ed è tutto ciò che ci basta, dato che </a:t>
            </a:r>
            <a:r>
              <a:rPr lang="it-IT" sz="2200" b="1" dirty="0">
                <a:solidFill>
                  <a:srgbClr val="FFFF00"/>
                </a:solidFill>
                <a:latin typeface="Times New Roman" panose="02020603050405020304" pitchFamily="18" charset="0"/>
                <a:cs typeface="Times New Roman" panose="02020603050405020304" pitchFamily="18" charset="0"/>
              </a:rPr>
              <a:t>fare previsioni è innanzitutto una questione operativa </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err="1">
                <a:solidFill>
                  <a:srgbClr val="3399FF"/>
                </a:solidFill>
                <a:latin typeface="Times New Roman" panose="02020603050405020304" pitchFamily="18" charset="0"/>
                <a:cs typeface="Times New Roman" panose="02020603050405020304" pitchFamily="18" charset="0"/>
              </a:rPr>
              <a:t>Blečić</a:t>
            </a:r>
            <a:r>
              <a:rPr lang="it-IT" sz="2200" b="1" dirty="0">
                <a:solidFill>
                  <a:srgbClr val="3399FF"/>
                </a:solidFill>
                <a:latin typeface="Times New Roman" panose="02020603050405020304" pitchFamily="18" charset="0"/>
                <a:cs typeface="Times New Roman" panose="02020603050405020304" pitchFamily="18" charset="0"/>
              </a:rPr>
              <a:t> e Cecchini, 2016</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Dunque </a:t>
            </a:r>
            <a:r>
              <a:rPr lang="it-IT" sz="2200" b="1" dirty="0">
                <a:solidFill>
                  <a:srgbClr val="FFFF00"/>
                </a:solidFill>
                <a:latin typeface="Times New Roman" panose="02020603050405020304" pitchFamily="18" charset="0"/>
                <a:cs typeface="Times New Roman" panose="02020603050405020304" pitchFamily="18" charset="0"/>
              </a:rPr>
              <a:t>i sistemi complessi </a:t>
            </a:r>
            <a:r>
              <a:rPr lang="it-IT" sz="2200" b="1" dirty="0">
                <a:solidFill>
                  <a:schemeClr val="bg1"/>
                </a:solidFill>
                <a:latin typeface="Times New Roman" panose="02020603050405020304" pitchFamily="18" charset="0"/>
                <a:cs typeface="Times New Roman" panose="02020603050405020304" pitchFamily="18" charset="0"/>
              </a:rPr>
              <a:t>sono sistemi che consentono di far emergere delle proprietà da processi di interazione locali, non governati, auto-organizzati.</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Sono sistemi quindi che </a:t>
            </a:r>
            <a:r>
              <a:rPr lang="it-IT" sz="2200" b="1" dirty="0">
                <a:solidFill>
                  <a:schemeClr val="bg1"/>
                </a:solidFill>
                <a:latin typeface="Times New Roman" panose="02020603050405020304" pitchFamily="18" charset="0"/>
                <a:cs typeface="Times New Roman" panose="02020603050405020304" pitchFamily="18" charset="0"/>
              </a:rPr>
              <a:t>– se riescono a sopravvivere a lungo – </a:t>
            </a:r>
            <a:r>
              <a:rPr lang="it-IT" sz="2200" b="1" dirty="0">
                <a:solidFill>
                  <a:srgbClr val="FFFF00"/>
                </a:solidFill>
                <a:latin typeface="Times New Roman" panose="02020603050405020304" pitchFamily="18" charset="0"/>
                <a:cs typeface="Times New Roman" panose="02020603050405020304" pitchFamily="18" charset="0"/>
              </a:rPr>
              <a:t>sono capaci di evolversi, di adattarsi, di resistere alle perturbazioni, di “imparare” dagli errori, di migliorare con il tempo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err="1">
                <a:solidFill>
                  <a:srgbClr val="3399FF"/>
                </a:solidFill>
                <a:latin typeface="Times New Roman" panose="02020603050405020304" pitchFamily="18" charset="0"/>
                <a:cs typeface="Times New Roman" panose="02020603050405020304" pitchFamily="18" charset="0"/>
              </a:rPr>
              <a:t>Portugali</a:t>
            </a:r>
            <a:r>
              <a:rPr lang="it-IT" sz="2200" b="1" dirty="0">
                <a:solidFill>
                  <a:srgbClr val="3399FF"/>
                </a:solidFill>
                <a:latin typeface="Times New Roman" panose="02020603050405020304" pitchFamily="18" charset="0"/>
                <a:cs typeface="Times New Roman" panose="02020603050405020304" pitchFamily="18" charset="0"/>
              </a:rPr>
              <a:t> et al., 2012</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Non vogliamo sostenere che non esistano sistemi complessi che – ad un certo punto della loro evoluzione – non abbiano necessità o giovamento dall’essere governati dall’alto (ci riferiamo qui ai sistemi complessi del secondo tipo, quelli sociali in cui la libera azione degli individui conta).</a:t>
            </a: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48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C83B70E-5AA3-493D-8F7F-AA9B488138D0}"/>
              </a:ext>
            </a:extLst>
          </p:cNvPr>
          <p:cNvSpPr txBox="1"/>
          <p:nvPr/>
        </p:nvSpPr>
        <p:spPr>
          <a:xfrm>
            <a:off x="186612" y="289246"/>
            <a:ext cx="11681927" cy="5847755"/>
          </a:xfrm>
          <a:prstGeom prst="rect">
            <a:avLst/>
          </a:prstGeom>
          <a:noFill/>
        </p:spPr>
        <p:txBody>
          <a:bodyPr wrap="square" rtlCol="0">
            <a:spAutoFit/>
          </a:bodyPr>
          <a:lstStyle/>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Ma ci pare di poter opinare che – </a:t>
            </a:r>
            <a:r>
              <a:rPr lang="it-IT" sz="2200" b="1" dirty="0">
                <a:solidFill>
                  <a:srgbClr val="FFFF00"/>
                </a:solidFill>
                <a:latin typeface="Times New Roman" panose="02020603050405020304" pitchFamily="18" charset="0"/>
                <a:cs typeface="Times New Roman" panose="02020603050405020304" pitchFamily="18" charset="0"/>
              </a:rPr>
              <a:t>in linea di principio e in molti casi fattivamente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FFFF00"/>
                </a:solidFill>
                <a:latin typeface="Times New Roman" panose="02020603050405020304" pitchFamily="18" charset="0"/>
                <a:cs typeface="Times New Roman" panose="02020603050405020304" pitchFamily="18" charset="0"/>
              </a:rPr>
              <a:t> un’eccessiva riduzione dello spazio dell’auto-organizzazione renda fragili questo tipo di sistemi</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rgbClr val="FFFF00"/>
              </a:solidFill>
              <a:latin typeface="Times New Roman" panose="02020603050405020304" pitchFamily="18" charset="0"/>
              <a:cs typeface="Times New Roman" panose="02020603050405020304" pitchFamily="18" charset="0"/>
            </a:endParaRPr>
          </a:p>
          <a:p>
            <a:pPr algn="just"/>
            <a:endParaRPr lang="it-IT" sz="2200" b="1" dirty="0">
              <a:solidFill>
                <a:srgbClr val="FFFF00"/>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Vi sono certamente processi organizzativi che non possono che essere top-down</a:t>
            </a:r>
            <a:r>
              <a:rPr lang="it-IT" sz="2200" b="1" dirty="0">
                <a:solidFill>
                  <a:schemeClr val="bg1"/>
                </a:solidFill>
                <a:latin typeface="Times New Roman" panose="02020603050405020304" pitchFamily="18" charset="0"/>
                <a:cs typeface="Times New Roman" panose="02020603050405020304" pitchFamily="18" charset="0"/>
              </a:rPr>
              <a:t>: ad esempio la costruzione dei ponti o di un vasto sistema di regolazione delle acque o la costruzione di un aereo, </a:t>
            </a:r>
            <a:r>
              <a:rPr lang="it-IT" sz="2200" b="1" dirty="0">
                <a:solidFill>
                  <a:srgbClr val="FFFF00"/>
                </a:solidFill>
                <a:latin typeface="Times New Roman" panose="02020603050405020304" pitchFamily="18" charset="0"/>
                <a:cs typeface="Times New Roman" panose="02020603050405020304" pitchFamily="18" charset="0"/>
              </a:rPr>
              <a:t>altri che solo un’abitudine consolidata </a:t>
            </a:r>
            <a:r>
              <a:rPr lang="it-IT" sz="2200" b="1" dirty="0">
                <a:solidFill>
                  <a:schemeClr val="bg1"/>
                </a:solidFill>
                <a:latin typeface="Times New Roman" panose="02020603050405020304" pitchFamily="18" charset="0"/>
                <a:cs typeface="Times New Roman" panose="02020603050405020304" pitchFamily="18" charset="0"/>
              </a:rPr>
              <a:t>(e forse non casualmente: sistemi di governo gerarchici sono utili per mantenere poteri e privilegi) </a:t>
            </a:r>
            <a:r>
              <a:rPr lang="it-IT" sz="2200" b="1" dirty="0">
                <a:solidFill>
                  <a:srgbClr val="FFFF00"/>
                </a:solidFill>
                <a:latin typeface="Times New Roman" panose="02020603050405020304" pitchFamily="18" charset="0"/>
                <a:cs typeface="Times New Roman" panose="02020603050405020304" pitchFamily="18" charset="0"/>
              </a:rPr>
              <a:t>ci fa ritenere che lo debbano essere</a:t>
            </a:r>
            <a:r>
              <a:rPr lang="it-IT" sz="2200" b="1" dirty="0">
                <a:solidFill>
                  <a:schemeClr val="bg1"/>
                </a:solidFill>
                <a:latin typeface="Times New Roman" panose="02020603050405020304" pitchFamily="18" charset="0"/>
                <a:cs typeface="Times New Roman" panose="02020603050405020304" pitchFamily="18" charset="0"/>
              </a:rPr>
              <a:t>, ad esempio l’organizzazione delle attività e della vita in quartiere (</a:t>
            </a:r>
            <a:r>
              <a:rPr lang="it-IT" sz="2200" b="1" dirty="0">
                <a:solidFill>
                  <a:srgbClr val="3399FF"/>
                </a:solidFill>
                <a:latin typeface="Times New Roman" panose="02020603050405020304" pitchFamily="18" charset="0"/>
                <a:cs typeface="Times New Roman" panose="02020603050405020304" pitchFamily="18" charset="0"/>
              </a:rPr>
              <a:t>Jacobs, 1961</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Una delle caratteristiche dei </a:t>
            </a:r>
            <a:r>
              <a:rPr lang="it-IT" sz="2200" b="1" i="1" dirty="0">
                <a:solidFill>
                  <a:schemeClr val="bg1"/>
                </a:solidFill>
                <a:latin typeface="Times New Roman" panose="02020603050405020304" pitchFamily="18" charset="0"/>
                <a:cs typeface="Times New Roman" panose="02020603050405020304" pitchFamily="18" charset="0"/>
              </a:rPr>
              <a:t>sistemi complessi</a:t>
            </a:r>
            <a:r>
              <a:rPr lang="it-IT" sz="2200" b="1" dirty="0">
                <a:solidFill>
                  <a:schemeClr val="bg1"/>
                </a:solidFill>
                <a:latin typeface="Times New Roman" panose="02020603050405020304" pitchFamily="18" charset="0"/>
                <a:cs typeface="Times New Roman" panose="02020603050405020304" pitchFamily="18" charset="0"/>
              </a:rPr>
              <a:t>, che appunto non sono stati progettati da un ingegnere, </a:t>
            </a:r>
            <a:r>
              <a:rPr lang="it-IT" sz="2200" b="1" dirty="0">
                <a:solidFill>
                  <a:srgbClr val="FFFF00"/>
                </a:solidFill>
                <a:latin typeface="Times New Roman" panose="02020603050405020304" pitchFamily="18" charset="0"/>
                <a:cs typeface="Times New Roman" panose="02020603050405020304" pitchFamily="18" charset="0"/>
              </a:rPr>
              <a:t>è che sono imperfetti</a:t>
            </a:r>
            <a:r>
              <a:rPr lang="it-IT" sz="2200" b="1" dirty="0">
                <a:solidFill>
                  <a:schemeClr val="bg1"/>
                </a:solidFill>
                <a:latin typeface="Times New Roman" panose="02020603050405020304" pitchFamily="18" charset="0"/>
                <a:cs typeface="Times New Roman" panose="02020603050405020304" pitchFamily="18" charset="0"/>
              </a:rPr>
              <a:t>, (appaiono a volte) inefficienti e con parti inutili, </a:t>
            </a:r>
            <a:r>
              <a:rPr lang="it-IT" sz="2200" b="1" dirty="0">
                <a:solidFill>
                  <a:srgbClr val="FFFF00"/>
                </a:solidFill>
                <a:latin typeface="Times New Roman" panose="02020603050405020304" pitchFamily="18" charset="0"/>
                <a:cs typeface="Times New Roman" panose="02020603050405020304" pitchFamily="18" charset="0"/>
              </a:rPr>
              <a:t>hanno una ridondanza flessibile</a:t>
            </a:r>
            <a:r>
              <a:rPr lang="it-IT" sz="2200" b="1" dirty="0">
                <a:solidFill>
                  <a:schemeClr val="bg1"/>
                </a:solidFill>
                <a:latin typeface="Times New Roman" panose="02020603050405020304" pitchFamily="18" charset="0"/>
                <a:cs typeface="Times New Roman" panose="02020603050405020304" pitchFamily="18" charset="0"/>
              </a:rPr>
              <a:t>, ossia </a:t>
            </a:r>
            <a:r>
              <a:rPr lang="it-IT" sz="2200" b="1" dirty="0">
                <a:solidFill>
                  <a:srgbClr val="FFFF00"/>
                </a:solidFill>
                <a:latin typeface="Times New Roman" panose="02020603050405020304" pitchFamily="18" charset="0"/>
                <a:cs typeface="Times New Roman" panose="02020603050405020304" pitchFamily="18" charset="0"/>
              </a:rPr>
              <a:t>sono capaci di fare altre cose rispetto a quelle per cui si sono “evoluti”.</a:t>
            </a:r>
          </a:p>
          <a:p>
            <a:pPr algn="just"/>
            <a:endParaRPr lang="it-IT"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00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86612" y="224459"/>
            <a:ext cx="11812555" cy="6524863"/>
          </a:xfrm>
          <a:prstGeom prst="rect">
            <a:avLst/>
          </a:prstGeom>
          <a:noFill/>
        </p:spPr>
        <p:txBody>
          <a:bodyPr wrap="square" rtlCol="0">
            <a:spAutoFit/>
          </a:bodyPr>
          <a:lstStyle/>
          <a:p>
            <a:r>
              <a:rPr lang="it-IT" sz="2200" b="1" dirty="0">
                <a:solidFill>
                  <a:srgbClr val="FFFF00"/>
                </a:solidFill>
                <a:latin typeface="Times New Roman" panose="02020603050405020304" pitchFamily="18" charset="0"/>
                <a:cs typeface="Times New Roman" panose="02020603050405020304" pitchFamily="18" charset="0"/>
              </a:rPr>
              <a:t>LA CITTÀ COME SISTEMA COMPLESSO ANTIFRAGILE</a:t>
            </a:r>
          </a:p>
          <a:p>
            <a:endParaRPr lang="it-IT" sz="2000" dirty="0">
              <a:solidFill>
                <a:schemeClr val="bg1"/>
              </a:solidFill>
              <a:latin typeface="Times New Roman" panose="02020603050405020304" pitchFamily="18" charset="0"/>
              <a:cs typeface="Times New Roman" panose="02020603050405020304" pitchFamily="18" charset="0"/>
            </a:endParaRPr>
          </a:p>
          <a:p>
            <a:endParaRPr lang="it-IT" sz="2000"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«Le città sono sistemi complessi. Ma sono anche sistemi incompleti</a:t>
            </a:r>
            <a:r>
              <a:rPr lang="it-IT" sz="2200" b="1" dirty="0">
                <a:solidFill>
                  <a:schemeClr val="bg1"/>
                </a:solidFill>
                <a:latin typeface="Times New Roman" panose="02020603050405020304" pitchFamily="18" charset="0"/>
                <a:cs typeface="Times New Roman" panose="02020603050405020304" pitchFamily="18" charset="0"/>
              </a:rPr>
              <a:t>. Sta in questa miscela </a:t>
            </a:r>
            <a:r>
              <a:rPr lang="it-IT" sz="2200" b="1" dirty="0">
                <a:solidFill>
                  <a:srgbClr val="FFFF00"/>
                </a:solidFill>
                <a:latin typeface="Times New Roman" panose="02020603050405020304" pitchFamily="18" charset="0"/>
                <a:cs typeface="Times New Roman" panose="02020603050405020304" pitchFamily="18" charset="0"/>
              </a:rPr>
              <a:t>la possibilità di fare</a:t>
            </a:r>
            <a:r>
              <a:rPr lang="it-IT" sz="2200" b="1" dirty="0">
                <a:solidFill>
                  <a:schemeClr val="bg1"/>
                </a:solidFill>
                <a:latin typeface="Times New Roman" panose="02020603050405020304" pitchFamily="18" charset="0"/>
                <a:cs typeface="Times New Roman" panose="02020603050405020304" pitchFamily="18" charset="0"/>
              </a:rPr>
              <a:t> – fare l’urbano, il politico, il civico, una storia, un’economia. Inoltre, questa miscela di complessità e di incompletezza ha permesso alla città di sopravvivere a sistemi più formali e chiusi, come le repubbliche, i regni, le imprese. L’urbano può non essere la sola cosa che ha queste caratteristiche, ma queste caratteristiche sono una parte necessaria del DNA dell’urbano.» (</a:t>
            </a:r>
            <a:r>
              <a:rPr lang="it-IT" sz="2200" b="1" dirty="0" err="1">
                <a:solidFill>
                  <a:srgbClr val="3399FF"/>
                </a:solidFill>
                <a:latin typeface="Times New Roman" panose="02020603050405020304" pitchFamily="18" charset="0"/>
                <a:cs typeface="Times New Roman" panose="02020603050405020304" pitchFamily="18" charset="0"/>
              </a:rPr>
              <a:t>Sassen</a:t>
            </a:r>
            <a:r>
              <a:rPr lang="it-IT" sz="2200" b="1" dirty="0">
                <a:solidFill>
                  <a:srgbClr val="3399FF"/>
                </a:solidFill>
                <a:latin typeface="Times New Roman" panose="02020603050405020304" pitchFamily="18" charset="0"/>
                <a:cs typeface="Times New Roman" panose="02020603050405020304" pitchFamily="18" charset="0"/>
              </a:rPr>
              <a:t>, 2014, </a:t>
            </a:r>
            <a:r>
              <a:rPr lang="it-IT" sz="2200" b="1" dirty="0">
                <a:solidFill>
                  <a:schemeClr val="bg1"/>
                </a:solidFill>
                <a:latin typeface="Times New Roman" panose="02020603050405020304" pitchFamily="18" charset="0"/>
                <a:cs typeface="Times New Roman" panose="02020603050405020304" pitchFamily="18" charset="0"/>
              </a:rPr>
              <a:t>traduzione a cura degli autori).</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Le città nel loro insieme sono sistemi </a:t>
            </a:r>
            <a:r>
              <a:rPr lang="it-IT" sz="2200" b="1" dirty="0" err="1">
                <a:solidFill>
                  <a:schemeClr val="bg1"/>
                </a:solidFill>
                <a:latin typeface="Times New Roman" panose="02020603050405020304" pitchFamily="18" charset="0"/>
                <a:cs typeface="Times New Roman" panose="02020603050405020304" pitchFamily="18" charset="0"/>
              </a:rPr>
              <a:t>antifragili</a:t>
            </a:r>
            <a:r>
              <a:rPr lang="it-IT" sz="2200" b="1" dirty="0">
                <a:solidFill>
                  <a:schemeClr val="bg1"/>
                </a:solidFill>
                <a:latin typeface="Times New Roman" panose="02020603050405020304" pitchFamily="18" charset="0"/>
                <a:cs typeface="Times New Roman" panose="02020603050405020304" pitchFamily="18" charset="0"/>
              </a:rPr>
              <a:t>, come lo sono gli organismi viventi nel loro insieme. Non ogni città, non ogni parte della città, ma le città nel loro insieme. Molte città non lo sono state, molte parti di città non lo sono state (</a:t>
            </a:r>
            <a:r>
              <a:rPr lang="it-IT" sz="2200" b="1" dirty="0">
                <a:solidFill>
                  <a:srgbClr val="3399FF"/>
                </a:solidFill>
                <a:latin typeface="Times New Roman" panose="02020603050405020304" pitchFamily="18" charset="0"/>
                <a:cs typeface="Times New Roman" panose="02020603050405020304" pitchFamily="18" charset="0"/>
              </a:rPr>
              <a:t>Diamond, 2005</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Che cosa rende </a:t>
            </a:r>
            <a:r>
              <a:rPr lang="it-IT" sz="2200" b="1" dirty="0" err="1">
                <a:solidFill>
                  <a:srgbClr val="FF0000"/>
                </a:solidFill>
                <a:latin typeface="Times New Roman" panose="02020603050405020304" pitchFamily="18" charset="0"/>
                <a:cs typeface="Times New Roman" panose="02020603050405020304" pitchFamily="18" charset="0"/>
              </a:rPr>
              <a:t>antifragile</a:t>
            </a:r>
            <a:r>
              <a:rPr lang="it-IT" sz="2200" b="1" dirty="0">
                <a:solidFill>
                  <a:srgbClr val="FF0000"/>
                </a:solidFill>
                <a:latin typeface="Times New Roman" panose="02020603050405020304" pitchFamily="18" charset="0"/>
                <a:cs typeface="Times New Roman" panose="02020603050405020304" pitchFamily="18" charset="0"/>
              </a:rPr>
              <a:t> la città?</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In primo luogo la complessità dei processi di auto-organizzazione, ovvero le relazioni sociali che ne costituiscono il tessuto vivente, la trama attiva, il motore di sviluppo.</a:t>
            </a:r>
          </a:p>
          <a:p>
            <a:pPr algn="just"/>
            <a:endParaRPr lang="it-IT"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79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86CCBF3-ED60-4827-A8E6-3B4EAF7E1B59}"/>
              </a:ext>
            </a:extLst>
          </p:cNvPr>
          <p:cNvSpPr txBox="1"/>
          <p:nvPr/>
        </p:nvSpPr>
        <p:spPr>
          <a:xfrm>
            <a:off x="139959" y="270588"/>
            <a:ext cx="11775233" cy="6186309"/>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Nei </a:t>
            </a:r>
            <a:r>
              <a:rPr lang="it-IT" sz="2200" b="1" i="1" dirty="0">
                <a:solidFill>
                  <a:srgbClr val="FFFF00"/>
                </a:solidFill>
                <a:latin typeface="Times New Roman" panose="02020603050405020304" pitchFamily="18" charset="0"/>
                <a:cs typeface="Times New Roman" panose="02020603050405020304" pitchFamily="18" charset="0"/>
              </a:rPr>
              <a:t>sistemi complessi sociali </a:t>
            </a:r>
            <a:r>
              <a:rPr lang="it-IT" sz="2200" b="1" dirty="0">
                <a:solidFill>
                  <a:srgbClr val="FFFF00"/>
                </a:solidFill>
                <a:latin typeface="Times New Roman" panose="02020603050405020304" pitchFamily="18" charset="0"/>
                <a:cs typeface="Times New Roman" panose="02020603050405020304" pitchFamily="18" charset="0"/>
              </a:rPr>
              <a:t>i processi di auto-organizzazione, bottom-up NON sono </a:t>
            </a:r>
            <a:r>
              <a:rPr lang="it-IT" sz="2200" b="1" dirty="0">
                <a:solidFill>
                  <a:schemeClr val="bg1"/>
                </a:solidFill>
                <a:latin typeface="Times New Roman" panose="02020603050405020304" pitchFamily="18" charset="0"/>
                <a:cs typeface="Times New Roman" panose="02020603050405020304" pitchFamily="18" charset="0"/>
              </a:rPr>
              <a:t>– come avviene nei sistemi complessi semplici – </a:t>
            </a:r>
            <a:r>
              <a:rPr lang="it-IT" sz="2200" b="1" dirty="0">
                <a:solidFill>
                  <a:srgbClr val="FFFF00"/>
                </a:solidFill>
                <a:latin typeface="Times New Roman" panose="02020603050405020304" pitchFamily="18" charset="0"/>
                <a:cs typeface="Times New Roman" panose="02020603050405020304" pitchFamily="18" charset="0"/>
              </a:rPr>
              <a:t>processi non finalizzati, non progettati, non pianificati</a:t>
            </a:r>
            <a:r>
              <a:rPr lang="it-IT" sz="2200" b="1" dirty="0">
                <a:solidFill>
                  <a:schemeClr val="bg1"/>
                </a:solidFill>
                <a:latin typeface="Times New Roman" panose="02020603050405020304" pitchFamily="18" charset="0"/>
                <a:cs typeface="Times New Roman" panose="02020603050405020304" pitchFamily="18" charset="0"/>
              </a:rPr>
              <a:t>; al contrario </a:t>
            </a:r>
            <a:r>
              <a:rPr lang="it-IT" sz="2200" b="1" dirty="0">
                <a:solidFill>
                  <a:srgbClr val="FFFF00"/>
                </a:solidFill>
                <a:latin typeface="Times New Roman" panose="02020603050405020304" pitchFamily="18" charset="0"/>
                <a:cs typeface="Times New Roman" panose="02020603050405020304" pitchFamily="18" charset="0"/>
              </a:rPr>
              <a:t>nei sistemi complessi sociali la componente del progetto, del design, è fondamentale</a:t>
            </a:r>
            <a:r>
              <a:rPr lang="it-IT" sz="2200" b="1" dirty="0">
                <a:solidFill>
                  <a:schemeClr val="bg1"/>
                </a:solidFill>
                <a:latin typeface="Times New Roman" panose="02020603050405020304" pitchFamily="18" charset="0"/>
                <a:cs typeface="Times New Roman" panose="02020603050405020304" pitchFamily="18" charset="0"/>
              </a:rPr>
              <a:t>. Ma sino a una certo punto questi processi sono stati e sono non gerarchici, non guidati e imposti dall’alto.</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Facciamo ancora più chiarezza su questo punto. </a:t>
            </a:r>
            <a:r>
              <a:rPr lang="it-IT" sz="2200" b="1" i="1" dirty="0">
                <a:solidFill>
                  <a:schemeClr val="bg1"/>
                </a:solidFill>
                <a:latin typeface="Times New Roman" panose="02020603050405020304" pitchFamily="18" charset="0"/>
                <a:cs typeface="Times New Roman" panose="02020603050405020304" pitchFamily="18" charset="0"/>
              </a:rPr>
              <a:t>Crediamo che sia difficile sostenere che l’impianto e la forma delle città, le loro dotazioni infrastrutturali, l’organizzazione delle funzioni siano state – nella quasi totalità dei casi – progettate</a:t>
            </a:r>
            <a:r>
              <a:rPr lang="it-IT" sz="2200" b="1" dirty="0">
                <a:solidFill>
                  <a:schemeClr val="bg1"/>
                </a:solidFill>
                <a:latin typeface="Times New Roman" panose="02020603050405020304" pitchFamily="18" charset="0"/>
                <a:cs typeface="Times New Roman" panose="02020603050405020304" pitchFamily="18" charset="0"/>
              </a:rPr>
              <a:t>. Vi è un progetto e vi è un’organizzazione che lo realizza o lo fa realizzare; non tutte questi aspetti progettati o pianificati della città però, sono stati voluti dall’alto, imposti da una gerarchia strutturata.</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C’è di più: progetti e piani che non hanno lasciato spazio all’azione degli individui e delle loro formazioni sociali non hanno funzionato o sono stati stravolti. C’è ancora di più: edifici, parti di città, città intere sono state investite da processi evolutivi spontanei (</a:t>
            </a:r>
            <a:r>
              <a:rPr lang="it-IT" sz="2200" b="1" dirty="0">
                <a:solidFill>
                  <a:srgbClr val="3399FF"/>
                </a:solidFill>
                <a:latin typeface="Times New Roman" panose="02020603050405020304" pitchFamily="18" charset="0"/>
                <a:cs typeface="Times New Roman" panose="02020603050405020304" pitchFamily="18" charset="0"/>
              </a:rPr>
              <a:t>Stewart, 2010</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3399FF"/>
                </a:solidFill>
                <a:latin typeface="Times New Roman" panose="02020603050405020304" pitchFamily="18" charset="0"/>
                <a:cs typeface="Times New Roman" panose="02020603050405020304" pitchFamily="18" charset="0"/>
              </a:rPr>
              <a:t>Cecchini e </a:t>
            </a:r>
            <a:r>
              <a:rPr lang="it-IT" sz="2200" b="1" dirty="0" err="1">
                <a:solidFill>
                  <a:srgbClr val="3399FF"/>
                </a:solidFill>
                <a:latin typeface="Times New Roman" panose="02020603050405020304" pitchFamily="18" charset="0"/>
                <a:cs typeface="Times New Roman" panose="02020603050405020304" pitchFamily="18" charset="0"/>
              </a:rPr>
              <a:t>Blečić</a:t>
            </a:r>
            <a:r>
              <a:rPr lang="it-IT" sz="2200" b="1" dirty="0">
                <a:solidFill>
                  <a:srgbClr val="3399FF"/>
                </a:solidFill>
                <a:latin typeface="Times New Roman" panose="02020603050405020304" pitchFamily="18" charset="0"/>
                <a:cs typeface="Times New Roman" panose="02020603050405020304" pitchFamily="18" charset="0"/>
              </a:rPr>
              <a:t>, 2016, 2017</a:t>
            </a:r>
            <a:r>
              <a:rPr lang="it-IT" sz="2200" b="1" dirty="0">
                <a:solidFill>
                  <a:schemeClr val="bg1"/>
                </a:solidFill>
                <a:latin typeface="Times New Roman" panose="02020603050405020304" pitchFamily="18" charset="0"/>
                <a:cs typeface="Times New Roman" panose="02020603050405020304" pitchFamily="18" charset="0"/>
              </a:rPr>
              <a:t>), che le hanno rese irriconoscibili, le hanno trasformate e rese vivibili, le hanno trasformate e devastate…</a:t>
            </a:r>
          </a:p>
          <a:p>
            <a:pPr algn="just"/>
            <a:endParaRPr lang="it-IT" sz="2200" b="1" dirty="0"/>
          </a:p>
        </p:txBody>
      </p:sp>
    </p:spTree>
    <p:extLst>
      <p:ext uri="{BB962C8B-B14F-4D97-AF65-F5344CB8AC3E}">
        <p14:creationId xmlns:p14="http://schemas.microsoft.com/office/powerpoint/2010/main" val="317947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80975" y="202956"/>
            <a:ext cx="11830050" cy="6524863"/>
          </a:xfrm>
          <a:prstGeom prst="rect">
            <a:avLst/>
          </a:prstGeom>
          <a:noFill/>
        </p:spPr>
        <p:txBody>
          <a:bodyPr wrap="square" rtlCol="0">
            <a:spAutoFit/>
          </a:bodyPr>
          <a:lstStyle/>
          <a:p>
            <a:pPr algn="just"/>
            <a:r>
              <a:rPr lang="it-IT" sz="2200" b="1" dirty="0">
                <a:solidFill>
                  <a:schemeClr val="bg1"/>
                </a:solidFill>
                <a:latin typeface="Times New Roman" panose="02020603050405020304" pitchFamily="18" charset="0"/>
                <a:cs typeface="Times New Roman" panose="02020603050405020304" pitchFamily="18" charset="0"/>
              </a:rPr>
              <a:t>Noi non riteniamo che </a:t>
            </a:r>
            <a:r>
              <a:rPr lang="it-IT" sz="2200" b="1" dirty="0">
                <a:solidFill>
                  <a:srgbClr val="FFFF00"/>
                </a:solidFill>
                <a:latin typeface="Times New Roman" panose="02020603050405020304" pitchFamily="18" charset="0"/>
                <a:cs typeface="Times New Roman" panose="02020603050405020304" pitchFamily="18" charset="0"/>
              </a:rPr>
              <a:t>l’</a:t>
            </a:r>
            <a:r>
              <a:rPr lang="it-IT" sz="2200" b="1" dirty="0" err="1">
                <a:solidFill>
                  <a:srgbClr val="FFFF00"/>
                </a:solidFill>
                <a:latin typeface="Times New Roman" panose="02020603050405020304" pitchFamily="18" charset="0"/>
                <a:cs typeface="Times New Roman" panose="02020603050405020304" pitchFamily="18" charset="0"/>
              </a:rPr>
              <a:t>antifragilità</a:t>
            </a:r>
            <a:r>
              <a:rPr lang="it-IT" sz="2200" b="1" dirty="0">
                <a:solidFill>
                  <a:srgbClr val="FFFF00"/>
                </a:solidFill>
                <a:latin typeface="Times New Roman" panose="02020603050405020304" pitchFamily="18" charset="0"/>
                <a:cs typeface="Times New Roman" panose="02020603050405020304" pitchFamily="18" charset="0"/>
              </a:rPr>
              <a:t> della città </a:t>
            </a:r>
            <a:r>
              <a:rPr lang="it-IT" sz="2200" b="1" dirty="0">
                <a:solidFill>
                  <a:schemeClr val="bg1"/>
                </a:solidFill>
                <a:latin typeface="Times New Roman" panose="02020603050405020304" pitchFamily="18" charset="0"/>
                <a:cs typeface="Times New Roman" panose="02020603050405020304" pitchFamily="18" charset="0"/>
              </a:rPr>
              <a:t>possa mantenersi senza pianificazione e senza progetto. E non riteniamo neppure che non vi debba essere un insieme di regole generali e cogenti che emanino dalle scelte collettive prese a livello statale; riteniamo però che questo insieme di regole, senza delle quali la città sarebbe divorata dagli speculatori, debba permettere alle persone e alle loro formazioni sociali di agire e di trasformare la città; per dirla con </a:t>
            </a:r>
            <a:r>
              <a:rPr lang="it-IT" sz="2200" b="1" dirty="0">
                <a:solidFill>
                  <a:srgbClr val="3399FF"/>
                </a:solidFill>
                <a:latin typeface="Times New Roman" panose="02020603050405020304" pitchFamily="18" charset="0"/>
                <a:cs typeface="Times New Roman" panose="02020603050405020304" pitchFamily="18" charset="0"/>
              </a:rPr>
              <a:t>Colin </a:t>
            </a:r>
            <a:r>
              <a:rPr lang="it-IT" sz="2200" b="1" dirty="0" err="1">
                <a:solidFill>
                  <a:srgbClr val="3399FF"/>
                </a:solidFill>
                <a:latin typeface="Times New Roman" panose="02020603050405020304" pitchFamily="18" charset="0"/>
                <a:cs typeface="Times New Roman" panose="02020603050405020304" pitchFamily="18" charset="0"/>
              </a:rPr>
              <a:t>Ward</a:t>
            </a:r>
            <a:r>
              <a:rPr lang="it-IT" sz="2200" b="1" dirty="0">
                <a:solidFill>
                  <a:srgbClr val="3399FF"/>
                </a:solidFill>
                <a:latin typeface="Times New Roman" panose="02020603050405020304" pitchFamily="18" charset="0"/>
                <a:cs typeface="Times New Roman" panose="02020603050405020304" pitchFamily="18" charset="0"/>
              </a:rPr>
              <a:t> </a:t>
            </a:r>
            <a:r>
              <a:rPr lang="it-IT" sz="2200" b="1" dirty="0">
                <a:solidFill>
                  <a:schemeClr val="bg1"/>
                </a:solidFill>
                <a:latin typeface="Times New Roman" panose="02020603050405020304" pitchFamily="18" charset="0"/>
                <a:cs typeface="Times New Roman" panose="02020603050405020304" pitchFamily="18" charset="0"/>
              </a:rPr>
              <a:t>, celebre architetto e urbanista inglese, «… </a:t>
            </a:r>
            <a:r>
              <a:rPr lang="it-IT" sz="2200" b="1" i="1" dirty="0">
                <a:solidFill>
                  <a:srgbClr val="FFFF00"/>
                </a:solidFill>
                <a:latin typeface="Times New Roman" panose="02020603050405020304" pitchFamily="18" charset="0"/>
                <a:cs typeface="Times New Roman" panose="02020603050405020304" pitchFamily="18" charset="0"/>
              </a:rPr>
              <a:t>non credo che le cose vadano lasciate correre senza freni. I ricchi la fanno franca pure con l’omicidio, quando capita. Ma vorrei, sì, che il sistema di pianificazione fosse abbastanza flessibile da dare una chance ai senzatetto </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err="1">
                <a:solidFill>
                  <a:srgbClr val="3399FF"/>
                </a:solidFill>
                <a:latin typeface="Times New Roman" panose="02020603050405020304" pitchFamily="18" charset="0"/>
                <a:cs typeface="Times New Roman" panose="02020603050405020304" pitchFamily="18" charset="0"/>
              </a:rPr>
              <a:t>Arnot</a:t>
            </a:r>
            <a:r>
              <a:rPr lang="it-IT" sz="2200" b="1" dirty="0">
                <a:solidFill>
                  <a:srgbClr val="3399FF"/>
                </a:solidFill>
                <a:latin typeface="Times New Roman" panose="02020603050405020304" pitchFamily="18" charset="0"/>
                <a:cs typeface="Times New Roman" panose="02020603050405020304" pitchFamily="18" charset="0"/>
              </a:rPr>
              <a:t>, 2002</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Poiché la Città è </a:t>
            </a:r>
            <a:r>
              <a:rPr lang="it-IT" sz="2200" b="1" dirty="0" err="1">
                <a:solidFill>
                  <a:srgbClr val="FFFF00"/>
                </a:solidFill>
                <a:latin typeface="Times New Roman" panose="02020603050405020304" pitchFamily="18" charset="0"/>
                <a:cs typeface="Times New Roman" panose="02020603050405020304" pitchFamily="18" charset="0"/>
              </a:rPr>
              <a:t>antifragile</a:t>
            </a:r>
            <a:r>
              <a:rPr lang="it-IT" sz="2200" b="1" dirty="0">
                <a:solidFill>
                  <a:schemeClr val="bg1"/>
                </a:solidFill>
                <a:latin typeface="Times New Roman" panose="02020603050405020304" pitchFamily="18" charset="0"/>
                <a:cs typeface="Times New Roman" panose="02020603050405020304" pitchFamily="18" charset="0"/>
              </a:rPr>
              <a:t>, quello che ci interessa e cui vogliamo lavorare e aiutare la “nostra” città a esserlo effettivamente: </a:t>
            </a:r>
            <a:r>
              <a:rPr lang="it-IT" sz="2200" b="1" dirty="0">
                <a:solidFill>
                  <a:schemeClr val="accent2"/>
                </a:solidFill>
                <a:latin typeface="Times New Roman" panose="02020603050405020304" pitchFamily="18" charset="0"/>
                <a:cs typeface="Times New Roman" panose="02020603050405020304" pitchFamily="18" charset="0"/>
              </a:rPr>
              <a:t>questa è la pianificazione </a:t>
            </a:r>
            <a:r>
              <a:rPr lang="it-IT" sz="2200" b="1" dirty="0" err="1">
                <a:solidFill>
                  <a:schemeClr val="accent2"/>
                </a:solidFill>
                <a:latin typeface="Times New Roman" panose="02020603050405020304" pitchFamily="18" charset="0"/>
                <a:cs typeface="Times New Roman" panose="02020603050405020304" pitchFamily="18" charset="0"/>
              </a:rPr>
              <a:t>antifragile</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Che cosa rende fragile la città? </a:t>
            </a:r>
            <a:r>
              <a:rPr lang="it-IT" sz="2200" b="1" dirty="0">
                <a:solidFill>
                  <a:schemeClr val="bg1"/>
                </a:solidFill>
                <a:latin typeface="Times New Roman" panose="02020603050405020304" pitchFamily="18" charset="0"/>
                <a:cs typeface="Times New Roman" panose="02020603050405020304" pitchFamily="18" charset="0"/>
              </a:rPr>
              <a:t>Possiamo individuare </a:t>
            </a:r>
            <a:r>
              <a:rPr lang="it-IT" sz="2200" b="1" dirty="0">
                <a:solidFill>
                  <a:srgbClr val="FFFF00"/>
                </a:solidFill>
                <a:latin typeface="Times New Roman" panose="02020603050405020304" pitchFamily="18" charset="0"/>
                <a:cs typeface="Times New Roman" panose="02020603050405020304" pitchFamily="18" charset="0"/>
              </a:rPr>
              <a:t>un repertorio di fattori</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di pratiche</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di atteggiamenti</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FFFF00"/>
                </a:solidFill>
                <a:latin typeface="Times New Roman" panose="02020603050405020304" pitchFamily="18" charset="0"/>
                <a:cs typeface="Times New Roman" panose="02020603050405020304" pitchFamily="18" charset="0"/>
              </a:rPr>
              <a:t> di modi di vedere e intervenire sui sistemi sociali </a:t>
            </a:r>
            <a:r>
              <a:rPr lang="it-IT" sz="2200" b="1" dirty="0">
                <a:solidFill>
                  <a:schemeClr val="bg1"/>
                </a:solidFill>
                <a:latin typeface="Times New Roman" panose="02020603050405020304" pitchFamily="18" charset="0"/>
                <a:cs typeface="Times New Roman" panose="02020603050405020304" pitchFamily="18" charset="0"/>
              </a:rPr>
              <a:t>e </a:t>
            </a:r>
            <a:r>
              <a:rPr lang="it-IT" sz="2200" b="1" dirty="0">
                <a:solidFill>
                  <a:srgbClr val="FFFF00"/>
                </a:solidFill>
                <a:latin typeface="Times New Roman" panose="02020603050405020304" pitchFamily="18" charset="0"/>
                <a:cs typeface="Times New Roman" panose="02020603050405020304" pitchFamily="18" charset="0"/>
              </a:rPr>
              <a:t>sulle città</a:t>
            </a:r>
            <a:r>
              <a:rPr lang="it-IT" sz="2200" b="1" dirty="0">
                <a:solidFill>
                  <a:schemeClr val="bg1"/>
                </a:solidFill>
                <a:latin typeface="Times New Roman" panose="02020603050405020304" pitchFamily="18" charset="0"/>
                <a:cs typeface="Times New Roman" panose="02020603050405020304" pitchFamily="18" charset="0"/>
              </a:rPr>
              <a:t>, che </a:t>
            </a:r>
            <a:r>
              <a:rPr lang="it-IT" sz="2200" b="1" dirty="0">
                <a:solidFill>
                  <a:srgbClr val="FFFF00"/>
                </a:solidFill>
                <a:latin typeface="Times New Roman" panose="02020603050405020304" pitchFamily="18" charset="0"/>
                <a:cs typeface="Times New Roman" panose="02020603050405020304" pitchFamily="18" charset="0"/>
              </a:rPr>
              <a:t>li </a:t>
            </a:r>
            <a:r>
              <a:rPr lang="it-IT" sz="2200" b="1" dirty="0" err="1">
                <a:solidFill>
                  <a:srgbClr val="FFFF00"/>
                </a:solidFill>
                <a:latin typeface="Times New Roman" panose="02020603050405020304" pitchFamily="18" charset="0"/>
                <a:cs typeface="Times New Roman" panose="02020603050405020304" pitchFamily="18" charset="0"/>
              </a:rPr>
              <a:t>fragilizzano</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3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1. </a:t>
            </a:r>
            <a:r>
              <a:rPr lang="it-IT" sz="2200" b="1" dirty="0">
                <a:solidFill>
                  <a:schemeClr val="bg1"/>
                </a:solidFill>
                <a:latin typeface="Times New Roman" panose="02020603050405020304" pitchFamily="18" charset="0"/>
                <a:cs typeface="Times New Roman" panose="02020603050405020304" pitchFamily="18" charset="0"/>
              </a:rPr>
              <a:t>il primo fattore ha a che fare con </a:t>
            </a:r>
            <a:r>
              <a:rPr lang="it-IT" sz="2200" b="1" dirty="0">
                <a:solidFill>
                  <a:srgbClr val="FFFF00"/>
                </a:solidFill>
                <a:latin typeface="Times New Roman" panose="02020603050405020304" pitchFamily="18" charset="0"/>
                <a:cs typeface="Times New Roman" panose="02020603050405020304" pitchFamily="18" charset="0"/>
              </a:rPr>
              <a:t>l’idea che compito dei piani sia quello di prevedere come sarà la città</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a:solidFill>
                  <a:schemeClr val="bg1"/>
                </a:solidFill>
                <a:latin typeface="Times New Roman" panose="02020603050405020304" pitchFamily="18" charset="0"/>
                <a:cs typeface="Times New Roman" panose="02020603050405020304" pitchFamily="18" charset="0"/>
              </a:rPr>
              <a:t>basandosi su previsioni forti ottenute con modelli di previsione molto sensibili ai parametri, e dunque fragili</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i sistemi complessi sono </a:t>
            </a:r>
            <a:r>
              <a:rPr lang="it-IT" sz="2200" b="1" dirty="0">
                <a:solidFill>
                  <a:schemeClr val="bg1"/>
                </a:solidFill>
                <a:latin typeface="Times New Roman" panose="02020603050405020304" pitchFamily="18" charset="0"/>
                <a:cs typeface="Times New Roman" panose="02020603050405020304" pitchFamily="18" charset="0"/>
              </a:rPr>
              <a:t>per molti aspetti </a:t>
            </a:r>
            <a:r>
              <a:rPr lang="it-IT" sz="2200" b="1" dirty="0">
                <a:solidFill>
                  <a:srgbClr val="FFFF00"/>
                </a:solidFill>
                <a:latin typeface="Times New Roman" panose="02020603050405020304" pitchFamily="18" charset="0"/>
                <a:cs typeface="Times New Roman" panose="02020603050405020304" pitchFamily="18" charset="0"/>
              </a:rPr>
              <a:t>intrinsecamente imprevedibili</a:t>
            </a:r>
            <a:r>
              <a:rPr lang="it-IT" sz="2200" b="1" dirty="0">
                <a:solidFill>
                  <a:schemeClr val="bg1"/>
                </a:solidFill>
                <a:latin typeface="Times New Roman" panose="02020603050405020304" pitchFamily="18" charset="0"/>
                <a:cs typeface="Times New Roman" panose="02020603050405020304" pitchFamily="18" charset="0"/>
              </a:rPr>
              <a:t>.</a:t>
            </a:r>
          </a:p>
          <a:p>
            <a:pPr algn="just"/>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err="1">
                <a:solidFill>
                  <a:srgbClr val="3399FF"/>
                </a:solidFill>
                <a:latin typeface="Times New Roman" panose="02020603050405020304" pitchFamily="18" charset="0"/>
                <a:cs typeface="Times New Roman" panose="02020603050405020304" pitchFamily="18" charset="0"/>
              </a:rPr>
              <a:t>Batty</a:t>
            </a:r>
            <a:r>
              <a:rPr lang="it-IT" sz="2200" b="1" dirty="0">
                <a:solidFill>
                  <a:srgbClr val="3399FF"/>
                </a:solidFill>
                <a:latin typeface="Times New Roman" panose="02020603050405020304" pitchFamily="18" charset="0"/>
                <a:cs typeface="Times New Roman" panose="02020603050405020304" pitchFamily="18" charset="0"/>
              </a:rPr>
              <a:t>, 2005; </a:t>
            </a:r>
            <a:r>
              <a:rPr lang="it-IT" sz="2200" b="1" dirty="0" err="1">
                <a:solidFill>
                  <a:srgbClr val="3399FF"/>
                </a:solidFill>
                <a:latin typeface="Times New Roman" panose="02020603050405020304" pitchFamily="18" charset="0"/>
                <a:cs typeface="Times New Roman" panose="02020603050405020304" pitchFamily="18" charset="0"/>
              </a:rPr>
              <a:t>Portugali</a:t>
            </a:r>
            <a:r>
              <a:rPr lang="it-IT" sz="2200" b="1" dirty="0">
                <a:solidFill>
                  <a:srgbClr val="3399FF"/>
                </a:solidFill>
                <a:latin typeface="Times New Roman" panose="02020603050405020304" pitchFamily="18" charset="0"/>
                <a:cs typeface="Times New Roman" panose="02020603050405020304" pitchFamily="18" charset="0"/>
              </a:rPr>
              <a:t>, 1999; </a:t>
            </a:r>
            <a:r>
              <a:rPr lang="it-IT" sz="2200" b="1" dirty="0" err="1">
                <a:solidFill>
                  <a:srgbClr val="3399FF"/>
                </a:solidFill>
                <a:latin typeface="Times New Roman" panose="02020603050405020304" pitchFamily="18" charset="0"/>
                <a:cs typeface="Times New Roman" panose="02020603050405020304" pitchFamily="18" charset="0"/>
              </a:rPr>
              <a:t>Innes</a:t>
            </a:r>
            <a:r>
              <a:rPr lang="it-IT" sz="2200" b="1" dirty="0">
                <a:solidFill>
                  <a:srgbClr val="3399FF"/>
                </a:solidFill>
                <a:latin typeface="Times New Roman" panose="02020603050405020304" pitchFamily="18" charset="0"/>
                <a:cs typeface="Times New Roman" panose="02020603050405020304" pitchFamily="18" charset="0"/>
              </a:rPr>
              <a:t> e </a:t>
            </a:r>
            <a:r>
              <a:rPr lang="it-IT" sz="2200" b="1" dirty="0" err="1">
                <a:solidFill>
                  <a:srgbClr val="3399FF"/>
                </a:solidFill>
                <a:latin typeface="Times New Roman" panose="02020603050405020304" pitchFamily="18" charset="0"/>
                <a:cs typeface="Times New Roman" panose="02020603050405020304" pitchFamily="18" charset="0"/>
              </a:rPr>
              <a:t>Booher</a:t>
            </a:r>
            <a:r>
              <a:rPr lang="it-IT" sz="2200" b="1" dirty="0">
                <a:solidFill>
                  <a:srgbClr val="3399FF"/>
                </a:solidFill>
                <a:latin typeface="Times New Roman" panose="02020603050405020304" pitchFamily="18" charset="0"/>
                <a:cs typeface="Times New Roman" panose="02020603050405020304" pitchFamily="18" charset="0"/>
              </a:rPr>
              <a:t>, 2010; De </a:t>
            </a:r>
            <a:r>
              <a:rPr lang="it-IT" sz="2200" b="1" dirty="0" err="1">
                <a:solidFill>
                  <a:srgbClr val="3399FF"/>
                </a:solidFill>
                <a:latin typeface="Times New Roman" panose="02020603050405020304" pitchFamily="18" charset="0"/>
                <a:cs typeface="Times New Roman" panose="02020603050405020304" pitchFamily="18" charset="0"/>
              </a:rPr>
              <a:t>Roo</a:t>
            </a:r>
            <a:r>
              <a:rPr lang="it-IT" sz="2200" b="1" dirty="0">
                <a:solidFill>
                  <a:srgbClr val="3399FF"/>
                </a:solidFill>
                <a:latin typeface="Times New Roman" panose="02020603050405020304" pitchFamily="18" charset="0"/>
                <a:cs typeface="Times New Roman" panose="02020603050405020304" pitchFamily="18" charset="0"/>
              </a:rPr>
              <a:t> et al., 2012; </a:t>
            </a:r>
            <a:r>
              <a:rPr lang="it-IT" sz="2200" b="1" dirty="0" err="1">
                <a:solidFill>
                  <a:srgbClr val="3399FF"/>
                </a:solidFill>
                <a:latin typeface="Times New Roman" panose="02020603050405020304" pitchFamily="18" charset="0"/>
                <a:cs typeface="Times New Roman" panose="02020603050405020304" pitchFamily="18" charset="0"/>
              </a:rPr>
              <a:t>Portugali</a:t>
            </a:r>
            <a:r>
              <a:rPr lang="it-IT" sz="2200" b="1" dirty="0">
                <a:solidFill>
                  <a:srgbClr val="3399FF"/>
                </a:solidFill>
                <a:latin typeface="Times New Roman" panose="02020603050405020304" pitchFamily="18" charset="0"/>
                <a:cs typeface="Times New Roman" panose="02020603050405020304" pitchFamily="18" charset="0"/>
              </a:rPr>
              <a:t> et al., 2012; </a:t>
            </a:r>
            <a:endParaRPr lang="it-IT" sz="2200" dirty="0">
              <a:solidFill>
                <a:schemeClr val="bg1"/>
              </a:solidFill>
            </a:endParaRPr>
          </a:p>
        </p:txBody>
      </p:sp>
    </p:spTree>
    <p:extLst>
      <p:ext uri="{BB962C8B-B14F-4D97-AF65-F5344CB8AC3E}">
        <p14:creationId xmlns:p14="http://schemas.microsoft.com/office/powerpoint/2010/main" val="64903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19063" y="202956"/>
            <a:ext cx="11953874" cy="6524863"/>
          </a:xfrm>
          <a:prstGeom prst="rect">
            <a:avLst/>
          </a:prstGeom>
          <a:noFill/>
        </p:spPr>
        <p:txBody>
          <a:bodyPr wrap="square" rtlCol="0">
            <a:spAutoFit/>
          </a:bodyPr>
          <a:lstStyle/>
          <a:p>
            <a:pPr algn="just"/>
            <a:r>
              <a:rPr lang="it-IT" sz="2200" b="1" dirty="0">
                <a:solidFill>
                  <a:srgbClr val="3399FF"/>
                </a:solidFill>
                <a:latin typeface="Times New Roman" panose="02020603050405020304" pitchFamily="18" charset="0"/>
                <a:cs typeface="Times New Roman" panose="02020603050405020304" pitchFamily="18" charset="0"/>
              </a:rPr>
              <a:t>Taleb, 2009 e 2013</a:t>
            </a:r>
            <a:r>
              <a:rPr lang="it-IT" sz="2200" b="1" dirty="0">
                <a:solidFill>
                  <a:schemeClr val="bg1"/>
                </a:solidFill>
                <a:latin typeface="Times New Roman" panose="02020603050405020304" pitchFamily="18" charset="0"/>
                <a:cs typeface="Times New Roman" panose="02020603050405020304" pitchFamily="18" charset="0"/>
              </a:rPr>
              <a:t>) e se le decisioni e le azioni previste dal piano sono basate su una previsione forte, poiché in generale i fenomeni in gioco sono sensibili anche a piccole variazioni nei parametri, allora la previsione assunta come presupposto della decisione e dell’azione è fragile, e dunque anche le decisioni e le azioni saranno a loro volta fragili;</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2. </a:t>
            </a:r>
            <a:r>
              <a:rPr lang="it-IT" sz="2200" b="1" dirty="0">
                <a:solidFill>
                  <a:schemeClr val="bg1"/>
                </a:solidFill>
                <a:latin typeface="Times New Roman" panose="02020603050405020304" pitchFamily="18" charset="0"/>
                <a:cs typeface="Times New Roman" panose="02020603050405020304" pitchFamily="18" charset="0"/>
              </a:rPr>
              <a:t>il secondo fattore ha a che fare con </a:t>
            </a:r>
            <a:r>
              <a:rPr lang="it-IT" sz="2200" b="1" dirty="0">
                <a:solidFill>
                  <a:srgbClr val="FFFF00"/>
                </a:solidFill>
                <a:latin typeface="Times New Roman" panose="02020603050405020304" pitchFamily="18" charset="0"/>
                <a:cs typeface="Times New Roman" panose="02020603050405020304" pitchFamily="18" charset="0"/>
              </a:rPr>
              <a:t>la volontà di centralizzazione, di accentrare</a:t>
            </a:r>
            <a:r>
              <a:rPr lang="it-IT" sz="2200" b="1" dirty="0">
                <a:solidFill>
                  <a:schemeClr val="bg1"/>
                </a:solidFill>
                <a:latin typeface="Times New Roman" panose="02020603050405020304" pitchFamily="18" charset="0"/>
                <a:cs typeface="Times New Roman" panose="02020603050405020304" pitchFamily="18" charset="0"/>
              </a:rPr>
              <a:t>, specialmente se non si vuol solo indicare degli indirizzi generali o ci si riferisce a grandi interventi infrastrutturali, ma si pretende nello stesso tempo di micro-gestire il funzionamento del sistema, di ogni sua singola parte;</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3. </a:t>
            </a:r>
            <a:r>
              <a:rPr lang="it-IT" sz="2200" b="1" dirty="0">
                <a:solidFill>
                  <a:schemeClr val="bg1"/>
                </a:solidFill>
                <a:latin typeface="Times New Roman" panose="02020603050405020304" pitchFamily="18" charset="0"/>
                <a:cs typeface="Times New Roman" panose="02020603050405020304" pitchFamily="18" charset="0"/>
              </a:rPr>
              <a:t>il terzo è legato alla </a:t>
            </a:r>
            <a:r>
              <a:rPr lang="it-IT" sz="2200" b="1" dirty="0">
                <a:solidFill>
                  <a:srgbClr val="FFFF00"/>
                </a:solidFill>
                <a:latin typeface="Times New Roman" panose="02020603050405020304" pitchFamily="18" charset="0"/>
                <a:cs typeface="Times New Roman" panose="02020603050405020304" pitchFamily="18" charset="0"/>
              </a:rPr>
              <a:t>mania dell’efficienza e dell’ottimizzazione</a:t>
            </a:r>
            <a:r>
              <a:rPr lang="it-IT" sz="2200" b="1" dirty="0">
                <a:solidFill>
                  <a:schemeClr val="bg1"/>
                </a:solidFill>
                <a:latin typeface="Times New Roman" panose="02020603050405020304" pitchFamily="18" charset="0"/>
                <a:cs typeface="Times New Roman" panose="02020603050405020304" pitchFamily="18" charset="0"/>
              </a:rPr>
              <a:t>, a tutti i costi, una pretesa questa che riduce l’</a:t>
            </a:r>
            <a:r>
              <a:rPr lang="it-IT" sz="2200" b="1" dirty="0" err="1">
                <a:solidFill>
                  <a:schemeClr val="bg1"/>
                </a:solidFill>
                <a:latin typeface="Times New Roman" panose="02020603050405020304" pitchFamily="18" charset="0"/>
                <a:cs typeface="Times New Roman" panose="02020603050405020304" pitchFamily="18" charset="0"/>
              </a:rPr>
              <a:t>opzionalità</a:t>
            </a:r>
            <a:r>
              <a:rPr lang="it-IT" sz="2200" b="1" dirty="0">
                <a:solidFill>
                  <a:schemeClr val="bg1"/>
                </a:solidFill>
                <a:latin typeface="Times New Roman" panose="02020603050405020304" pitchFamily="18" charset="0"/>
                <a:cs typeface="Times New Roman" panose="02020603050405020304" pitchFamily="18" charset="0"/>
              </a:rPr>
              <a:t>, che rimuove le salvaguardie e le ridondanze protettive, quando eliminano le possibilità date dal mutamento di funzione durante il processo di cambiamento (quello che in biologia </a:t>
            </a:r>
            <a:r>
              <a:rPr lang="it-IT" sz="2200" b="1" dirty="0">
                <a:solidFill>
                  <a:srgbClr val="3399FF"/>
                </a:solidFill>
                <a:latin typeface="Times New Roman" panose="02020603050405020304" pitchFamily="18" charset="0"/>
                <a:cs typeface="Times New Roman" panose="02020603050405020304" pitchFamily="18" charset="0"/>
              </a:rPr>
              <a:t>Gould e </a:t>
            </a:r>
            <a:r>
              <a:rPr lang="it-IT" sz="2200" b="1" dirty="0" err="1">
                <a:solidFill>
                  <a:srgbClr val="3399FF"/>
                </a:solidFill>
                <a:latin typeface="Times New Roman" panose="02020603050405020304" pitchFamily="18" charset="0"/>
                <a:cs typeface="Times New Roman" panose="02020603050405020304" pitchFamily="18" charset="0"/>
              </a:rPr>
              <a:t>Vrba</a:t>
            </a:r>
            <a:r>
              <a:rPr lang="it-IT" sz="2200" b="1" dirty="0">
                <a:solidFill>
                  <a:srgbClr val="3399FF"/>
                </a:solidFill>
                <a:latin typeface="Times New Roman" panose="02020603050405020304" pitchFamily="18" charset="0"/>
                <a:cs typeface="Times New Roman" panose="02020603050405020304" pitchFamily="18" charset="0"/>
              </a:rPr>
              <a:t> (1982) </a:t>
            </a:r>
            <a:r>
              <a:rPr lang="it-IT" sz="2200" b="1" dirty="0">
                <a:solidFill>
                  <a:schemeClr val="bg1"/>
                </a:solidFill>
                <a:latin typeface="Times New Roman" panose="02020603050405020304" pitchFamily="18" charset="0"/>
                <a:cs typeface="Times New Roman" panose="02020603050405020304" pitchFamily="18" charset="0"/>
              </a:rPr>
              <a:t>hanno proposto di chiamare “</a:t>
            </a:r>
            <a:r>
              <a:rPr lang="it-IT" sz="2200" b="1" dirty="0" err="1">
                <a:solidFill>
                  <a:schemeClr val="bg1"/>
                </a:solidFill>
                <a:latin typeface="Times New Roman" panose="02020603050405020304" pitchFamily="18" charset="0"/>
                <a:cs typeface="Times New Roman" panose="02020603050405020304" pitchFamily="18" charset="0"/>
              </a:rPr>
              <a:t>esaptazione</a:t>
            </a:r>
            <a:r>
              <a:rPr lang="it-IT" sz="2200" b="1" dirty="0">
                <a:solidFill>
                  <a:schemeClr val="bg1"/>
                </a:solidFill>
                <a:latin typeface="Times New Roman" panose="02020603050405020304" pitchFamily="18" charset="0"/>
                <a:cs typeface="Times New Roman" panose="02020603050405020304" pitchFamily="18" charset="0"/>
              </a:rPr>
              <a:t>” – </a:t>
            </a:r>
            <a:r>
              <a:rPr lang="it-IT" sz="2200" b="1" dirty="0" err="1">
                <a:solidFill>
                  <a:schemeClr val="bg1"/>
                </a:solidFill>
                <a:latin typeface="Times New Roman" panose="02020603050405020304" pitchFamily="18" charset="0"/>
                <a:cs typeface="Times New Roman" panose="02020603050405020304" pitchFamily="18" charset="0"/>
              </a:rPr>
              <a:t>exaptation</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Il termine viene qualche volta un po’ imprecisamente tradotto con “</a:t>
            </a:r>
            <a:r>
              <a:rPr lang="it-IT" sz="2200" b="1" i="0" u="none" strike="noStrike" baseline="0" dirty="0" err="1">
                <a:solidFill>
                  <a:schemeClr val="bg1"/>
                </a:solidFill>
                <a:latin typeface="Times New Roman" panose="02020603050405020304" pitchFamily="18" charset="0"/>
                <a:cs typeface="Times New Roman" panose="02020603050405020304" pitchFamily="18" charset="0"/>
              </a:rPr>
              <a:t>pre</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-adattamento”</a:t>
            </a:r>
            <a:r>
              <a:rPr lang="it-IT" sz="2200" b="1" dirty="0">
                <a:solidFill>
                  <a:schemeClr val="bg1"/>
                </a:solidFill>
                <a:latin typeface="Times New Roman" panose="02020603050405020304" pitchFamily="18" charset="0"/>
                <a:cs typeface="Times New Roman" panose="02020603050405020304" pitchFamily="18" charset="0"/>
              </a:rPr>
              <a:t>), quando non lasciano spazio al cambiamento d’uso e all’accomodamento rispetto alle molteplicità e dell’eterogenesi dei fini e bisogni – presenti e futuri;</a:t>
            </a:r>
          </a:p>
        </p:txBody>
      </p:sp>
    </p:spTree>
    <p:extLst>
      <p:ext uri="{BB962C8B-B14F-4D97-AF65-F5344CB8AC3E}">
        <p14:creationId xmlns:p14="http://schemas.microsoft.com/office/powerpoint/2010/main" val="275786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07C82AB-66DF-4DE3-9FD5-3E84B9106AF9}"/>
              </a:ext>
            </a:extLst>
          </p:cNvPr>
          <p:cNvSpPr txBox="1"/>
          <p:nvPr/>
        </p:nvSpPr>
        <p:spPr>
          <a:xfrm>
            <a:off x="209550" y="345370"/>
            <a:ext cx="11772900" cy="6186309"/>
          </a:xfrm>
          <a:prstGeom prst="rect">
            <a:avLst/>
          </a:prstGeom>
          <a:noFill/>
        </p:spPr>
        <p:txBody>
          <a:bodyPr wrap="square">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4. </a:t>
            </a:r>
            <a:r>
              <a:rPr lang="it-IT" sz="2200" b="1" dirty="0">
                <a:solidFill>
                  <a:schemeClr val="bg1"/>
                </a:solidFill>
                <a:latin typeface="Times New Roman" panose="02020603050405020304" pitchFamily="18" charset="0"/>
                <a:cs typeface="Times New Roman" panose="02020603050405020304" pitchFamily="18" charset="0"/>
              </a:rPr>
              <a:t>il quarto è </a:t>
            </a:r>
            <a:r>
              <a:rPr lang="it-IT" sz="2200" b="1" dirty="0">
                <a:solidFill>
                  <a:srgbClr val="FFFF00"/>
                </a:solidFill>
                <a:latin typeface="Times New Roman" panose="02020603050405020304" pitchFamily="18" charset="0"/>
                <a:cs typeface="Times New Roman" panose="02020603050405020304" pitchFamily="18" charset="0"/>
              </a:rPr>
              <a:t>l’eccesso di specializzazione</a:t>
            </a:r>
            <a:r>
              <a:rPr lang="it-IT" sz="2200" b="1" dirty="0">
                <a:solidFill>
                  <a:schemeClr val="bg1"/>
                </a:solidFill>
                <a:latin typeface="Times New Roman" panose="02020603050405020304" pitchFamily="18" charset="0"/>
                <a:cs typeface="Times New Roman" panose="02020603050405020304" pitchFamily="18" charset="0"/>
              </a:rPr>
              <a:t>, che rende il sistema fragile alle perturbazioni esterne e che riduce la sua capacità di apprendimento e di adattamento ai mutamenti ambientali, di divenire qualcos’altro, di avere nuova vita;</a:t>
            </a:r>
            <a:r>
              <a:rPr lang="it-IT" sz="2200" b="1" dirty="0">
                <a:solidFill>
                  <a:srgbClr val="FFFF00"/>
                </a:solidFill>
                <a:latin typeface="Times New Roman" panose="02020603050405020304" pitchFamily="18" charset="0"/>
                <a:cs typeface="Times New Roman" panose="02020603050405020304" pitchFamily="18" charset="0"/>
              </a:rPr>
              <a:t> .</a:t>
            </a:r>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rgbClr val="FFFF00"/>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5. </a:t>
            </a:r>
            <a:r>
              <a:rPr lang="it-IT" sz="2200" b="1" dirty="0">
                <a:solidFill>
                  <a:schemeClr val="bg1"/>
                </a:solidFill>
                <a:latin typeface="Times New Roman" panose="02020603050405020304" pitchFamily="18" charset="0"/>
                <a:cs typeface="Times New Roman" panose="02020603050405020304" pitchFamily="18" charset="0"/>
              </a:rPr>
              <a:t>il quinto sta nella </a:t>
            </a:r>
            <a:r>
              <a:rPr lang="it-IT" sz="2200" b="1" dirty="0">
                <a:solidFill>
                  <a:srgbClr val="FFFF00"/>
                </a:solidFill>
                <a:latin typeface="Times New Roman" panose="02020603050405020304" pitchFamily="18" charset="0"/>
                <a:cs typeface="Times New Roman" panose="02020603050405020304" pitchFamily="18" charset="0"/>
              </a:rPr>
              <a:t>pretesa di semplificare e standardizzare</a:t>
            </a:r>
            <a:r>
              <a:rPr lang="it-IT" sz="2200" b="1" dirty="0">
                <a:solidFill>
                  <a:schemeClr val="bg1"/>
                </a:solidFill>
                <a:latin typeface="Times New Roman" panose="02020603050405020304" pitchFamily="18" charset="0"/>
                <a:cs typeface="Times New Roman" panose="02020603050405020304" pitchFamily="18" charset="0"/>
              </a:rPr>
              <a:t>, che non tiene conto della complessità e dei possibili comportamenti controintuitivi del sistema, legati alle sue capacità autopoietiche e agli effetti delle retroazioni;</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6. </a:t>
            </a:r>
            <a:r>
              <a:rPr lang="it-IT" sz="2200" b="1" dirty="0">
                <a:solidFill>
                  <a:schemeClr val="bg1"/>
                </a:solidFill>
                <a:latin typeface="Times New Roman" panose="02020603050405020304" pitchFamily="18" charset="0"/>
                <a:cs typeface="Times New Roman" panose="02020603050405020304" pitchFamily="18" charset="0"/>
              </a:rPr>
              <a:t>il sesto (e il settimo) fattore si pone su un livello diverso ed è legato </a:t>
            </a:r>
            <a:r>
              <a:rPr lang="it-IT" sz="2200" b="1" dirty="0">
                <a:solidFill>
                  <a:srgbClr val="FFFF00"/>
                </a:solidFill>
                <a:latin typeface="Times New Roman" panose="02020603050405020304" pitchFamily="18" charset="0"/>
                <a:cs typeface="Times New Roman" panose="02020603050405020304" pitchFamily="18" charset="0"/>
              </a:rPr>
              <a:t>all’assenza della costruzione del consenso e della condivisione</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7. </a:t>
            </a:r>
            <a:r>
              <a:rPr lang="it-IT" sz="2200" b="1" dirty="0">
                <a:solidFill>
                  <a:schemeClr val="bg1"/>
                </a:solidFill>
                <a:latin typeface="Times New Roman" panose="02020603050405020304" pitchFamily="18" charset="0"/>
                <a:cs typeface="Times New Roman" panose="02020603050405020304" pitchFamily="18" charset="0"/>
              </a:rPr>
              <a:t>il settimo fattore è legato alla </a:t>
            </a:r>
            <a:r>
              <a:rPr lang="it-IT" sz="2200" b="1" dirty="0">
                <a:solidFill>
                  <a:srgbClr val="FFFF00"/>
                </a:solidFill>
                <a:latin typeface="Times New Roman" panose="02020603050405020304" pitchFamily="18" charset="0"/>
                <a:cs typeface="Times New Roman" panose="02020603050405020304" pitchFamily="18" charset="0"/>
              </a:rPr>
              <a:t>distruzione del “cemento della società”</a:t>
            </a:r>
            <a:r>
              <a:rPr lang="it-IT" sz="2200" b="1" dirty="0">
                <a:solidFill>
                  <a:schemeClr val="bg1"/>
                </a:solidFill>
                <a:latin typeface="Times New Roman" panose="02020603050405020304" pitchFamily="18" charset="0"/>
                <a:cs typeface="Times New Roman" panose="02020603050405020304" pitchFamily="18" charset="0"/>
              </a:rPr>
              <a:t>, determinato dal crescere di ineguaglianze e iniquità, minando dall’interno la coesione sociale.</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236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58620" y="160383"/>
            <a:ext cx="11840546" cy="6632585"/>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UNA PIANIFICAZIONE ANTIFRAGILE È QUELLA CHE RAFFORZA L’ANTIFRAGILITÀ DELLA CITTÀ</a:t>
            </a:r>
          </a:p>
          <a:p>
            <a:pPr algn="just"/>
            <a:endParaRPr lang="it-IT" sz="21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L'</a:t>
            </a:r>
            <a:r>
              <a:rPr lang="it-IT" sz="2200" b="1" dirty="0" err="1">
                <a:solidFill>
                  <a:srgbClr val="FFFF00"/>
                </a:solidFill>
                <a:latin typeface="Times New Roman" panose="02020603050405020304" pitchFamily="18" charset="0"/>
                <a:cs typeface="Times New Roman" panose="02020603050405020304" pitchFamily="18" charset="0"/>
              </a:rPr>
              <a:t>antifragilità</a:t>
            </a:r>
            <a:r>
              <a:rPr lang="it-IT" sz="2200" b="1" dirty="0">
                <a:solidFill>
                  <a:srgbClr val="FFFF00"/>
                </a:solidFill>
                <a:latin typeface="Times New Roman" panose="02020603050405020304" pitchFamily="18" charset="0"/>
                <a:cs typeface="Times New Roman" panose="02020603050405020304" pitchFamily="18" charset="0"/>
              </a:rPr>
              <a:t> ama la casualità e l'incertezza</a:t>
            </a:r>
            <a:r>
              <a:rPr lang="it-IT" sz="2200" b="1" dirty="0">
                <a:solidFill>
                  <a:schemeClr val="bg1"/>
                </a:solidFill>
                <a:latin typeface="Times New Roman" panose="02020603050405020304" pitchFamily="18" charset="0"/>
                <a:cs typeface="Times New Roman" panose="02020603050405020304" pitchFamily="18" charset="0"/>
              </a:rPr>
              <a:t>, il che significa anche amare gli errori, o meglio una particolare classe di errori. L'</a:t>
            </a:r>
            <a:r>
              <a:rPr lang="it-IT" sz="2200" b="1" dirty="0" err="1">
                <a:solidFill>
                  <a:schemeClr val="bg1"/>
                </a:solidFill>
                <a:latin typeface="Times New Roman" panose="02020603050405020304" pitchFamily="18" charset="0"/>
                <a:cs typeface="Times New Roman" panose="02020603050405020304" pitchFamily="18" charset="0"/>
              </a:rPr>
              <a:t>antifragilità</a:t>
            </a:r>
            <a:r>
              <a:rPr lang="it-IT" sz="2200" b="1" dirty="0">
                <a:solidFill>
                  <a:schemeClr val="bg1"/>
                </a:solidFill>
                <a:latin typeface="Times New Roman" panose="02020603050405020304" pitchFamily="18" charset="0"/>
                <a:cs typeface="Times New Roman" panose="02020603050405020304" pitchFamily="18" charset="0"/>
              </a:rPr>
              <a:t> possiede una proprietà unica nel suo genere, che ci permette di venire alle prese con l'ignoto, di fare certe cose senza capirle e di farle bene. Permettetemi di essere più drastico: siamo molto più bravi a fare che a pensare, grazie all'</a:t>
            </a:r>
            <a:r>
              <a:rPr lang="it-IT" sz="2200" b="1" dirty="0" err="1">
                <a:solidFill>
                  <a:schemeClr val="bg1"/>
                </a:solidFill>
                <a:latin typeface="Times New Roman" panose="02020603050405020304" pitchFamily="18" charset="0"/>
                <a:cs typeface="Times New Roman" panose="02020603050405020304" pitchFamily="18" charset="0"/>
              </a:rPr>
              <a:t>antifragilità</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a:solidFill>
                  <a:srgbClr val="FFFF00"/>
                </a:solidFill>
                <a:latin typeface="Times New Roman" panose="02020603050405020304" pitchFamily="18" charset="0"/>
                <a:cs typeface="Times New Roman" panose="02020603050405020304" pitchFamily="18" charset="0"/>
              </a:rPr>
              <a:t>Preferirei mille volte essere stupido e </a:t>
            </a:r>
            <a:r>
              <a:rPr lang="it-IT" sz="2200" b="1" i="1" dirty="0" err="1">
                <a:solidFill>
                  <a:srgbClr val="FFFF00"/>
                </a:solidFill>
                <a:latin typeface="Times New Roman" panose="02020603050405020304" pitchFamily="18" charset="0"/>
                <a:cs typeface="Times New Roman" panose="02020603050405020304" pitchFamily="18" charset="0"/>
              </a:rPr>
              <a:t>antifragile</a:t>
            </a:r>
            <a:r>
              <a:rPr lang="it-IT" sz="2200" b="1" i="1" dirty="0">
                <a:solidFill>
                  <a:srgbClr val="FFFF00"/>
                </a:solidFill>
                <a:latin typeface="Times New Roman" panose="02020603050405020304" pitchFamily="18" charset="0"/>
                <a:cs typeface="Times New Roman" panose="02020603050405020304" pitchFamily="18" charset="0"/>
              </a:rPr>
              <a:t> che estremamente intelligente ma fragile</a:t>
            </a:r>
            <a:r>
              <a:rPr lang="it-IT" sz="2200" b="1" i="1" dirty="0">
                <a:solidFill>
                  <a:schemeClr val="bg1"/>
                </a:solidFill>
                <a:latin typeface="Times New Roman" panose="02020603050405020304" pitchFamily="18" charset="0"/>
                <a:cs typeface="Times New Roman" panose="02020603050405020304" pitchFamily="18" charset="0"/>
              </a:rPr>
              <a:t> </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3399FF"/>
                </a:solidFill>
                <a:latin typeface="Times New Roman" panose="02020603050405020304" pitchFamily="18" charset="0"/>
                <a:cs typeface="Times New Roman" panose="02020603050405020304" pitchFamily="18" charset="0"/>
              </a:rPr>
              <a:t>Taleb, 2013</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La pianificazione urbana è quell’insieme di norme e tecniche che servono a governare la città in vista della realizzazione di una comune visione. Una pianificazione </a:t>
            </a:r>
            <a:r>
              <a:rPr lang="it-IT" sz="2200" b="1" dirty="0" err="1">
                <a:solidFill>
                  <a:schemeClr val="bg1"/>
                </a:solidFill>
                <a:latin typeface="Times New Roman" panose="02020603050405020304" pitchFamily="18" charset="0"/>
                <a:cs typeface="Times New Roman" panose="02020603050405020304" pitchFamily="18" charset="0"/>
              </a:rPr>
              <a:t>antifragile</a:t>
            </a:r>
            <a:r>
              <a:rPr lang="it-IT" sz="2200" b="1" dirty="0">
                <a:solidFill>
                  <a:schemeClr val="bg1"/>
                </a:solidFill>
                <a:latin typeface="Times New Roman" panose="02020603050405020304" pitchFamily="18" charset="0"/>
                <a:cs typeface="Times New Roman" panose="02020603050405020304" pitchFamily="18" charset="0"/>
              </a:rPr>
              <a:t> è </a:t>
            </a:r>
            <a:r>
              <a:rPr lang="it-IT" sz="2200" b="1" dirty="0" err="1">
                <a:solidFill>
                  <a:schemeClr val="bg1"/>
                </a:solidFill>
                <a:latin typeface="Times New Roman" panose="02020603050405020304" pitchFamily="18" charset="0"/>
                <a:cs typeface="Times New Roman" panose="02020603050405020304" pitchFamily="18" charset="0"/>
              </a:rPr>
              <a:t>antifragile</a:t>
            </a:r>
            <a:r>
              <a:rPr lang="it-IT" sz="2200" b="1" dirty="0">
                <a:solidFill>
                  <a:schemeClr val="bg1"/>
                </a:solidFill>
                <a:latin typeface="Times New Roman" panose="02020603050405020304" pitchFamily="18" charset="0"/>
                <a:cs typeface="Times New Roman" panose="02020603050405020304" pitchFamily="18" charset="0"/>
              </a:rPr>
              <a:t> in due sensi: si interroga: </a:t>
            </a:r>
            <a:r>
              <a:rPr lang="it-IT" sz="2200" b="1" dirty="0">
                <a:solidFill>
                  <a:srgbClr val="FFFF00"/>
                </a:solidFill>
                <a:latin typeface="Times New Roman" panose="02020603050405020304" pitchFamily="18" charset="0"/>
                <a:cs typeface="Times New Roman" panose="02020603050405020304" pitchFamily="18" charset="0"/>
              </a:rPr>
              <a:t>a)</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a:solidFill>
                  <a:schemeClr val="bg1"/>
                </a:solidFill>
                <a:latin typeface="Times New Roman" panose="02020603050405020304" pitchFamily="18" charset="0"/>
                <a:cs typeface="Times New Roman" panose="02020603050405020304" pitchFamily="18" charset="0"/>
              </a:rPr>
              <a:t>su come rendere </a:t>
            </a:r>
            <a:r>
              <a:rPr lang="it-IT" sz="2200" b="1" i="1" dirty="0" err="1">
                <a:solidFill>
                  <a:schemeClr val="bg1"/>
                </a:solidFill>
                <a:latin typeface="Times New Roman" panose="02020603050405020304" pitchFamily="18" charset="0"/>
                <a:cs typeface="Times New Roman" panose="02020603050405020304" pitchFamily="18" charset="0"/>
              </a:rPr>
              <a:t>antifragili</a:t>
            </a:r>
            <a:r>
              <a:rPr lang="it-IT" sz="2200" b="1" i="1" dirty="0">
                <a:solidFill>
                  <a:schemeClr val="bg1"/>
                </a:solidFill>
                <a:latin typeface="Times New Roman" panose="02020603050405020304" pitchFamily="18" charset="0"/>
                <a:cs typeface="Times New Roman" panose="02020603050405020304" pitchFamily="18" charset="0"/>
              </a:rPr>
              <a:t> le decisioni e le politiche di pianificazione territoriale </a:t>
            </a:r>
            <a:r>
              <a:rPr lang="it-IT" sz="2200" b="1" dirty="0">
                <a:solidFill>
                  <a:schemeClr val="bg1"/>
                </a:solidFill>
                <a:latin typeface="Times New Roman" panose="02020603050405020304" pitchFamily="18" charset="0"/>
                <a:cs typeface="Times New Roman" panose="02020603050405020304" pitchFamily="18" charset="0"/>
              </a:rPr>
              <a:t>e </a:t>
            </a:r>
            <a:r>
              <a:rPr lang="it-IT" sz="2200" b="1" dirty="0">
                <a:solidFill>
                  <a:srgbClr val="FFFF00"/>
                </a:solidFill>
                <a:latin typeface="Times New Roman" panose="02020603050405020304" pitchFamily="18" charset="0"/>
                <a:cs typeface="Times New Roman" panose="02020603050405020304" pitchFamily="18" charset="0"/>
              </a:rPr>
              <a:t>b)</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a:solidFill>
                  <a:schemeClr val="bg1"/>
                </a:solidFill>
                <a:latin typeface="Times New Roman" panose="02020603050405020304" pitchFamily="18" charset="0"/>
                <a:cs typeface="Times New Roman" panose="02020603050405020304" pitchFamily="18" charset="0"/>
              </a:rPr>
              <a:t>che cosa fare, e che cosa meglio non fare, per rendere la città e il territorio più </a:t>
            </a:r>
            <a:r>
              <a:rPr lang="it-IT" sz="2200" b="1" i="1" dirty="0" err="1">
                <a:solidFill>
                  <a:schemeClr val="bg1"/>
                </a:solidFill>
                <a:latin typeface="Times New Roman" panose="02020603050405020304" pitchFamily="18" charset="0"/>
                <a:cs typeface="Times New Roman" panose="02020603050405020304" pitchFamily="18" charset="0"/>
              </a:rPr>
              <a:t>antifragile</a:t>
            </a:r>
            <a:r>
              <a:rPr lang="it-IT" sz="2200" b="1" i="1" dirty="0">
                <a:solidFill>
                  <a:schemeClr val="bg1"/>
                </a:solidFill>
                <a:latin typeface="Times New Roman" panose="02020603050405020304" pitchFamily="18" charset="0"/>
                <a:cs typeface="Times New Roman" panose="02020603050405020304" pitchFamily="18" charset="0"/>
              </a:rPr>
              <a:t> e per evitare di renderlo più fragile</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8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Una pianificazione </a:t>
            </a:r>
            <a:r>
              <a:rPr lang="it-IT" sz="2200" b="1" dirty="0" err="1">
                <a:solidFill>
                  <a:schemeClr val="bg1"/>
                </a:solidFill>
                <a:latin typeface="Times New Roman" panose="02020603050405020304" pitchFamily="18" charset="0"/>
                <a:cs typeface="Times New Roman" panose="02020603050405020304" pitchFamily="18" charset="0"/>
              </a:rPr>
              <a:t>antifragile</a:t>
            </a:r>
            <a:r>
              <a:rPr lang="it-IT" sz="2200" b="1" dirty="0">
                <a:solidFill>
                  <a:schemeClr val="bg1"/>
                </a:solidFill>
                <a:latin typeface="Times New Roman" panose="02020603050405020304" pitchFamily="18" charset="0"/>
                <a:cs typeface="Times New Roman" panose="02020603050405020304" pitchFamily="18" charset="0"/>
              </a:rPr>
              <a:t> è quella che favorisce l’</a:t>
            </a:r>
            <a:r>
              <a:rPr lang="it-IT" sz="2200" b="1" dirty="0" err="1">
                <a:solidFill>
                  <a:schemeClr val="bg1"/>
                </a:solidFill>
                <a:latin typeface="Times New Roman" panose="02020603050405020304" pitchFamily="18" charset="0"/>
                <a:cs typeface="Times New Roman" panose="02020603050405020304" pitchFamily="18" charset="0"/>
              </a:rPr>
              <a:t>antifragilità</a:t>
            </a:r>
            <a:r>
              <a:rPr lang="it-IT" sz="2200" b="1" dirty="0">
                <a:solidFill>
                  <a:schemeClr val="bg1"/>
                </a:solidFill>
                <a:latin typeface="Times New Roman" panose="02020603050405020304" pitchFamily="18" charset="0"/>
                <a:cs typeface="Times New Roman" panose="02020603050405020304" pitchFamily="18" charset="0"/>
              </a:rPr>
              <a:t> di una città in vista di un fine: ovvero introduce nell’evoluzione urbana un’intenzionalità, è in qualche modo teleologica. Ma per essere efficace la pianificazione deve evitare di rendere fragile la città, deve assecondarne le dinamiche («</a:t>
            </a:r>
            <a:r>
              <a:rPr lang="it-IT" sz="2200" b="1" i="1" dirty="0">
                <a:solidFill>
                  <a:srgbClr val="FFFF00"/>
                </a:solidFill>
                <a:latin typeface="Times New Roman" panose="02020603050405020304" pitchFamily="18" charset="0"/>
                <a:cs typeface="Times New Roman" panose="02020603050405020304" pitchFamily="18" charset="0"/>
              </a:rPr>
              <a:t>Nature to be </a:t>
            </a:r>
            <a:r>
              <a:rPr lang="it-IT" sz="2200" b="1" i="1" dirty="0" err="1">
                <a:solidFill>
                  <a:srgbClr val="FFFF00"/>
                </a:solidFill>
                <a:latin typeface="Times New Roman" panose="02020603050405020304" pitchFamily="18" charset="0"/>
                <a:cs typeface="Times New Roman" panose="02020603050405020304" pitchFamily="18" charset="0"/>
              </a:rPr>
              <a:t>commanded</a:t>
            </a:r>
            <a:r>
              <a:rPr lang="it-IT" sz="2200" b="1" i="1" dirty="0">
                <a:solidFill>
                  <a:srgbClr val="FFFF00"/>
                </a:solidFill>
                <a:latin typeface="Times New Roman" panose="02020603050405020304" pitchFamily="18" charset="0"/>
                <a:cs typeface="Times New Roman" panose="02020603050405020304" pitchFamily="18" charset="0"/>
              </a:rPr>
              <a:t> must be </a:t>
            </a:r>
            <a:r>
              <a:rPr lang="it-IT" sz="2200" b="1" i="1" dirty="0" err="1">
                <a:solidFill>
                  <a:srgbClr val="FFFF00"/>
                </a:solidFill>
                <a:latin typeface="Times New Roman" panose="02020603050405020304" pitchFamily="18" charset="0"/>
                <a:cs typeface="Times New Roman" panose="02020603050405020304" pitchFamily="18" charset="0"/>
              </a:rPr>
              <a:t>obeyed</a:t>
            </a:r>
            <a:r>
              <a:rPr lang="it-IT" sz="22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958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86613" y="188015"/>
            <a:ext cx="11775232" cy="6524863"/>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Una pianificazione </a:t>
            </a:r>
            <a:r>
              <a:rPr lang="it-IT" sz="2200" b="1" dirty="0" err="1">
                <a:solidFill>
                  <a:srgbClr val="FFFF00"/>
                </a:solidFill>
                <a:latin typeface="Times New Roman" panose="02020603050405020304" pitchFamily="18" charset="0"/>
                <a:cs typeface="Times New Roman" panose="02020603050405020304" pitchFamily="18" charset="0"/>
              </a:rPr>
              <a:t>antifragile</a:t>
            </a:r>
            <a:r>
              <a:rPr lang="it-IT" sz="2200" b="1" dirty="0">
                <a:solidFill>
                  <a:srgbClr val="FFFF00"/>
                </a:solidFill>
                <a:latin typeface="Times New Roman" panose="02020603050405020304" pitchFamily="18" charset="0"/>
                <a:cs typeface="Times New Roman" panose="02020603050405020304" pitchFamily="18" charset="0"/>
              </a:rPr>
              <a:t> potrebbe</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articolarsi</a:t>
            </a:r>
            <a:r>
              <a:rPr lang="it-IT" sz="2200" b="1" dirty="0">
                <a:solidFill>
                  <a:schemeClr val="bg1"/>
                </a:solidFill>
                <a:latin typeface="Times New Roman" panose="02020603050405020304" pitchFamily="18" charset="0"/>
                <a:cs typeface="Times New Roman" panose="02020603050405020304" pitchFamily="18" charset="0"/>
              </a:rPr>
              <a:t> su </a:t>
            </a:r>
            <a:r>
              <a:rPr lang="it-IT" sz="2200" b="1" dirty="0">
                <a:solidFill>
                  <a:srgbClr val="FFFF00"/>
                </a:solidFill>
                <a:latin typeface="Times New Roman" panose="02020603050405020304" pitchFamily="18" charset="0"/>
                <a:cs typeface="Times New Roman" panose="02020603050405020304" pitchFamily="18" charset="0"/>
              </a:rPr>
              <a:t>tre livelli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err="1">
                <a:solidFill>
                  <a:srgbClr val="3399FF"/>
                </a:solidFill>
                <a:latin typeface="Times New Roman" panose="02020603050405020304" pitchFamily="18" charset="0"/>
                <a:cs typeface="Times New Roman" panose="02020603050405020304" pitchFamily="18" charset="0"/>
              </a:rPr>
              <a:t>Blečić</a:t>
            </a:r>
            <a:r>
              <a:rPr lang="it-IT" sz="2200" b="1" dirty="0">
                <a:solidFill>
                  <a:srgbClr val="3399FF"/>
                </a:solidFill>
                <a:latin typeface="Times New Roman" panose="02020603050405020304" pitchFamily="18" charset="0"/>
                <a:cs typeface="Times New Roman" panose="02020603050405020304" pitchFamily="18" charset="0"/>
              </a:rPr>
              <a:t> e Cecchini, 2016</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FFFF00"/>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1.  </a:t>
            </a:r>
            <a:r>
              <a:rPr lang="it-IT" sz="2200" b="1" dirty="0">
                <a:solidFill>
                  <a:srgbClr val="FF0000"/>
                </a:solidFill>
                <a:latin typeface="Times New Roman" panose="02020603050405020304" pitchFamily="18" charset="0"/>
                <a:cs typeface="Times New Roman" panose="02020603050405020304" pitchFamily="18" charset="0"/>
              </a:rPr>
              <a:t>la visione condivisa</a:t>
            </a:r>
          </a:p>
          <a:p>
            <a:pPr marL="457200" indent="-457200" algn="just">
              <a:buAutoNum type="arabicPeriod"/>
            </a:pPr>
            <a:endParaRPr lang="it-IT" sz="2200" b="1" dirty="0">
              <a:solidFill>
                <a:srgbClr val="FF0000"/>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2.  </a:t>
            </a:r>
            <a:r>
              <a:rPr lang="it-IT" sz="2200" b="1" dirty="0">
                <a:solidFill>
                  <a:srgbClr val="FF0000"/>
                </a:solidFill>
                <a:latin typeface="Times New Roman" panose="02020603050405020304" pitchFamily="18" charset="0"/>
                <a:cs typeface="Times New Roman" panose="02020603050405020304" pitchFamily="18" charset="0"/>
              </a:rPr>
              <a:t>la via negativa</a:t>
            </a:r>
          </a:p>
          <a:p>
            <a:pPr marL="457200" indent="-457200" algn="just">
              <a:buAutoNum type="arabicPeriod"/>
            </a:pPr>
            <a:endParaRPr lang="it-IT" sz="2200" b="1" dirty="0">
              <a:solidFill>
                <a:srgbClr val="FF0000"/>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3.  </a:t>
            </a:r>
            <a:r>
              <a:rPr lang="it-IT" sz="2200" b="1" dirty="0">
                <a:solidFill>
                  <a:srgbClr val="FF0000"/>
                </a:solidFill>
                <a:latin typeface="Times New Roman" panose="02020603050405020304" pitchFamily="18" charset="0"/>
                <a:cs typeface="Times New Roman" panose="02020603050405020304" pitchFamily="18" charset="0"/>
              </a:rPr>
              <a:t>lo spazio del progetto</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1. </a:t>
            </a:r>
            <a:r>
              <a:rPr lang="it-IT" sz="2200" b="1" dirty="0">
                <a:solidFill>
                  <a:srgbClr val="FF0000"/>
                </a:solidFill>
                <a:latin typeface="Times New Roman" panose="02020603050405020304" pitchFamily="18" charset="0"/>
                <a:cs typeface="Times New Roman" panose="02020603050405020304" pitchFamily="18" charset="0"/>
              </a:rPr>
              <a:t>LA VISIONE CONDIVISA</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i="1" dirty="0">
                <a:solidFill>
                  <a:schemeClr val="bg1"/>
                </a:solidFill>
                <a:latin typeface="Times New Roman" panose="02020603050405020304" pitchFamily="18" charset="0"/>
                <a:cs typeface="Times New Roman" panose="02020603050405020304" pitchFamily="18" charset="0"/>
              </a:rPr>
              <a:t>Una pianificazione strettamente legata alla previsione è fragile, perché la previsione in senso stretto è impossibile per i sistemi complessi, in particolare per i sistemi sociali che – come sappiamo – sono doppiamente complessi</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Ma una pianificazione che non “tenda al futuro”, che non sia intesa a “produrre il futuro” è una contraddizione in termini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3399FF"/>
                </a:solidFill>
                <a:latin typeface="Times New Roman" panose="02020603050405020304" pitchFamily="18" charset="0"/>
                <a:cs typeface="Times New Roman" panose="02020603050405020304" pitchFamily="18" charset="0"/>
              </a:rPr>
              <a:t>Dupuy, 2012</a:t>
            </a:r>
            <a:r>
              <a:rPr lang="it-IT" sz="2200" b="1" dirty="0">
                <a:solidFill>
                  <a:schemeClr val="bg1"/>
                </a:solidFill>
                <a:latin typeface="Times New Roman" panose="02020603050405020304" pitchFamily="18" charset="0"/>
                <a:cs typeface="Times New Roman" panose="02020603050405020304" pitchFamily="18" charset="0"/>
              </a:rPr>
              <a:t>). Non è irragionevole pensare che una comunità debba e voglia pensare al suo futuro, almeno in un orizzonte temporale “immaginabile” di tre o quattro generazioni, e che cerchi di evitare futuri indesiderati…</a:t>
            </a:r>
          </a:p>
        </p:txBody>
      </p:sp>
    </p:spTree>
    <p:extLst>
      <p:ext uri="{BB962C8B-B14F-4D97-AF65-F5344CB8AC3E}">
        <p14:creationId xmlns:p14="http://schemas.microsoft.com/office/powerpoint/2010/main" val="190491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214604" y="233939"/>
            <a:ext cx="11756571" cy="6247864"/>
          </a:xfrm>
          <a:prstGeom prst="rect">
            <a:avLst/>
          </a:prstGeom>
          <a:noFill/>
        </p:spPr>
        <p:txBody>
          <a:bodyPr wrap="square" rtlCol="0">
            <a:spAutoFit/>
          </a:bodyPr>
          <a:lstStyle/>
          <a:p>
            <a:r>
              <a:rPr lang="it-IT" sz="2400" b="1" dirty="0">
                <a:solidFill>
                  <a:srgbClr val="FFFF00"/>
                </a:solidFill>
                <a:latin typeface="Times New Roman" panose="02020603050405020304" pitchFamily="18" charset="0"/>
                <a:cs typeface="Times New Roman" panose="02020603050405020304" pitchFamily="18" charset="0"/>
              </a:rPr>
              <a:t>KEY WORDS</a:t>
            </a:r>
          </a:p>
          <a:p>
            <a:endParaRPr lang="it-IT" sz="2200" b="1" dirty="0">
              <a:solidFill>
                <a:schemeClr val="bg1"/>
              </a:solidFill>
              <a:latin typeface="Times New Roman" panose="02020603050405020304" pitchFamily="18" charset="0"/>
              <a:cs typeface="Times New Roman" panose="02020603050405020304" pitchFamily="18" charset="0"/>
            </a:endParaRPr>
          </a:p>
          <a:p>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chemeClr val="accent2"/>
                </a:solidFill>
                <a:latin typeface="Times New Roman" panose="02020603050405020304" pitchFamily="18" charset="0"/>
                <a:cs typeface="Times New Roman" panose="02020603050405020304" pitchFamily="18" charset="0"/>
              </a:rPr>
              <a:t>Resilienza</a:t>
            </a:r>
          </a:p>
          <a:p>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chemeClr val="accent2"/>
                </a:solidFill>
                <a:latin typeface="Times New Roman" panose="02020603050405020304" pitchFamily="18" charset="0"/>
                <a:cs typeface="Times New Roman" panose="02020603050405020304" pitchFamily="18" charset="0"/>
              </a:rPr>
              <a:t>Robustezza</a:t>
            </a:r>
            <a:endParaRPr lang="it-IT" sz="2200" b="1" i="0" u="none" strike="noStrike" baseline="0" dirty="0">
              <a:solidFill>
                <a:schemeClr val="accent2"/>
              </a:solidFill>
              <a:latin typeface="Times New Roman" panose="02020603050405020304" pitchFamily="18" charset="0"/>
              <a:cs typeface="Times New Roman" panose="02020603050405020304" pitchFamily="18" charset="0"/>
            </a:endParaRPr>
          </a:p>
          <a:p>
            <a:r>
              <a:rPr lang="it-IT" sz="2200" b="1" i="0" u="none" strike="noStrike" baseline="0" dirty="0">
                <a:solidFill>
                  <a:schemeClr val="bg1"/>
                </a:solidFill>
                <a:latin typeface="Times New Roman" panose="02020603050405020304" pitchFamily="18" charset="0"/>
                <a:cs typeface="Times New Roman" panose="02020603050405020304" pitchFamily="18" charset="0"/>
              </a:rPr>
              <a:t>-   </a:t>
            </a:r>
            <a:r>
              <a:rPr lang="it-IT" sz="2200" b="1" dirty="0">
                <a:solidFill>
                  <a:schemeClr val="accent2"/>
                </a:solidFill>
                <a:latin typeface="Times New Roman" panose="02020603050405020304" pitchFamily="18" charset="0"/>
                <a:cs typeface="Times New Roman" panose="02020603050405020304" pitchFamily="18" charset="0"/>
              </a:rPr>
              <a:t>Fragilità</a:t>
            </a:r>
            <a:endParaRPr lang="it-IT" sz="2200" b="1" i="0" u="none" strike="noStrike" baseline="0" dirty="0">
              <a:solidFill>
                <a:schemeClr val="accent2"/>
              </a:solidFill>
              <a:latin typeface="Times New Roman" panose="02020603050405020304" pitchFamily="18" charset="0"/>
              <a:cs typeface="Times New Roman" panose="02020603050405020304" pitchFamily="18" charset="0"/>
            </a:endParaRPr>
          </a:p>
          <a:p>
            <a:r>
              <a:rPr lang="it-IT" sz="2200" b="1" i="0" u="none" strike="noStrike" baseline="0" dirty="0">
                <a:solidFill>
                  <a:schemeClr val="bg1"/>
                </a:solidFill>
                <a:latin typeface="Times New Roman" panose="02020603050405020304" pitchFamily="18" charset="0"/>
                <a:cs typeface="Times New Roman" panose="02020603050405020304" pitchFamily="18" charset="0"/>
              </a:rPr>
              <a:t>-   </a:t>
            </a:r>
            <a:r>
              <a:rPr lang="it-IT" sz="2200" b="1" i="0" u="none" strike="noStrike" baseline="0" dirty="0" err="1">
                <a:solidFill>
                  <a:schemeClr val="accent2"/>
                </a:solidFill>
                <a:latin typeface="Times New Roman" panose="02020603050405020304" pitchFamily="18" charset="0"/>
                <a:cs typeface="Times New Roman" panose="02020603050405020304" pitchFamily="18" charset="0"/>
              </a:rPr>
              <a:t>Antifragilità</a:t>
            </a:r>
            <a:endParaRPr lang="it-IT" sz="2200" b="1" dirty="0">
              <a:solidFill>
                <a:schemeClr val="accent2"/>
              </a:solidFill>
              <a:latin typeface="Times New Roman" panose="02020603050405020304" pitchFamily="18" charset="0"/>
              <a:cs typeface="Times New Roman" panose="02020603050405020304" pitchFamily="18" charset="0"/>
            </a:endParaRPr>
          </a:p>
          <a:p>
            <a:endParaRPr lang="it-IT" sz="2200" b="1" i="0" u="none" strike="noStrike" baseline="0" dirty="0">
              <a:solidFill>
                <a:schemeClr val="bg1"/>
              </a:solidFill>
              <a:latin typeface="Times New Roman" panose="02020603050405020304" pitchFamily="18" charset="0"/>
              <a:cs typeface="Times New Roman" panose="02020603050405020304" pitchFamily="18" charset="0"/>
            </a:endParaRPr>
          </a:p>
          <a:p>
            <a:r>
              <a:rPr lang="it-IT" sz="2200" b="1" i="0" u="none" strike="noStrike" baseline="0" dirty="0">
                <a:solidFill>
                  <a:schemeClr val="bg1"/>
                </a:solidFill>
                <a:latin typeface="Times New Roman" panose="02020603050405020304" pitchFamily="18" charset="0"/>
                <a:cs typeface="Times New Roman" panose="02020603050405020304" pitchFamily="18" charset="0"/>
              </a:rPr>
              <a:t>in relazione alla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complessità</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dei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sistemi sociali </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in generale e della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città</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in particolare.</a:t>
            </a:r>
          </a:p>
          <a:p>
            <a:endParaRPr lang="it-IT" sz="2200" b="1" dirty="0">
              <a:solidFill>
                <a:schemeClr val="bg1"/>
              </a:solidFill>
              <a:latin typeface="Times New Roman" panose="02020603050405020304" pitchFamily="18" charset="0"/>
              <a:cs typeface="Times New Roman" panose="02020603050405020304" pitchFamily="18" charset="0"/>
            </a:endParaRPr>
          </a:p>
          <a:p>
            <a:endParaRPr lang="it-IT" sz="2200" b="1" dirty="0">
              <a:solidFill>
                <a:schemeClr val="bg1"/>
              </a:solidFill>
              <a:latin typeface="Times New Roman" panose="02020603050405020304" pitchFamily="18" charset="0"/>
              <a:cs typeface="Times New Roman" panose="02020603050405020304" pitchFamily="18" charset="0"/>
            </a:endParaRPr>
          </a:p>
          <a:p>
            <a:r>
              <a:rPr lang="it-IT" sz="2200" b="1" dirty="0">
                <a:solidFill>
                  <a:srgbClr val="FFFF00"/>
                </a:solidFill>
                <a:latin typeface="Times New Roman" panose="02020603050405020304" pitchFamily="18" charset="0"/>
                <a:cs typeface="Times New Roman" panose="02020603050405020304" pitchFamily="18" charset="0"/>
              </a:rPr>
              <a:t>OBIETTIVO</a:t>
            </a:r>
            <a:r>
              <a:rPr lang="it-IT" sz="2200" b="1" dirty="0">
                <a:solidFill>
                  <a:schemeClr val="bg1"/>
                </a:solidFill>
                <a:latin typeface="Times New Roman" panose="02020603050405020304" pitchFamily="18" charset="0"/>
                <a:cs typeface="Times New Roman" panose="02020603050405020304" pitchFamily="18" charset="0"/>
              </a:rPr>
              <a:t>:</a:t>
            </a:r>
          </a:p>
          <a:p>
            <a:endParaRPr lang="it-IT" sz="2200" b="1"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it-IT" sz="2200" b="1" dirty="0">
                <a:solidFill>
                  <a:schemeClr val="bg1"/>
                </a:solidFill>
                <a:latin typeface="Times New Roman" panose="02020603050405020304" pitchFamily="18" charset="0"/>
                <a:cs typeface="Times New Roman" panose="02020603050405020304" pitchFamily="18" charset="0"/>
              </a:rPr>
              <a:t>introdurre </a:t>
            </a:r>
            <a:r>
              <a:rPr lang="it-IT" sz="2200" b="1" dirty="0">
                <a:solidFill>
                  <a:srgbClr val="FFFF00"/>
                </a:solidFill>
                <a:latin typeface="Times New Roman" panose="02020603050405020304" pitchFamily="18" charset="0"/>
                <a:cs typeface="Times New Roman" panose="02020603050405020304" pitchFamily="18" charset="0"/>
              </a:rPr>
              <a:t>questi concetti </a:t>
            </a:r>
            <a:r>
              <a:rPr lang="it-IT" sz="2200" b="1" dirty="0">
                <a:solidFill>
                  <a:schemeClr val="bg1"/>
                </a:solidFill>
                <a:latin typeface="Times New Roman" panose="02020603050405020304" pitchFamily="18" charset="0"/>
                <a:cs typeface="Times New Roman" panose="02020603050405020304" pitchFamily="18" charset="0"/>
              </a:rPr>
              <a:t>nel campo dell’analisi teorica ed applicativa dell’</a:t>
            </a:r>
            <a:r>
              <a:rPr lang="it-IT" sz="2200" b="1" dirty="0">
                <a:solidFill>
                  <a:srgbClr val="FFFF00"/>
                </a:solidFill>
                <a:latin typeface="Times New Roman" panose="02020603050405020304" pitchFamily="18" charset="0"/>
                <a:cs typeface="Times New Roman" panose="02020603050405020304" pitchFamily="18" charset="0"/>
              </a:rPr>
              <a:t>architettura</a:t>
            </a:r>
            <a:r>
              <a:rPr lang="it-IT" sz="2200" b="1" dirty="0">
                <a:solidFill>
                  <a:schemeClr val="bg1"/>
                </a:solidFill>
                <a:latin typeface="Times New Roman" panose="02020603050405020304" pitchFamily="18" charset="0"/>
                <a:cs typeface="Times New Roman" panose="02020603050405020304" pitchFamily="18" charset="0"/>
              </a:rPr>
              <a:t>,</a:t>
            </a:r>
          </a:p>
          <a:p>
            <a:endParaRPr lang="it-IT" sz="800" b="1"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it-IT" sz="2200" b="1" dirty="0">
                <a:solidFill>
                  <a:schemeClr val="bg1"/>
                </a:solidFill>
                <a:latin typeface="Times New Roman" panose="02020603050405020304" pitchFamily="18" charset="0"/>
                <a:cs typeface="Times New Roman" panose="02020603050405020304" pitchFamily="18" charset="0"/>
              </a:rPr>
              <a:t>individuare i </a:t>
            </a:r>
            <a:r>
              <a:rPr lang="it-IT" sz="2200" b="1" dirty="0">
                <a:solidFill>
                  <a:srgbClr val="FFFF00"/>
                </a:solidFill>
                <a:latin typeface="Times New Roman" panose="02020603050405020304" pitchFamily="18" charset="0"/>
                <a:cs typeface="Times New Roman" panose="02020603050405020304" pitchFamily="18" charset="0"/>
              </a:rPr>
              <a:t>fattori</a:t>
            </a:r>
            <a:r>
              <a:rPr lang="it-IT" sz="2200" b="1" dirty="0">
                <a:solidFill>
                  <a:schemeClr val="bg1"/>
                </a:solidFill>
                <a:latin typeface="Times New Roman" panose="02020603050405020304" pitchFamily="18" charset="0"/>
                <a:cs typeface="Times New Roman" panose="02020603050405020304" pitchFamily="18" charset="0"/>
              </a:rPr>
              <a:t> (elementi, contesti, situazioni…) </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che </a:t>
            </a:r>
            <a:r>
              <a:rPr lang="it-IT" sz="2200" b="1" i="0" u="none" strike="noStrike" baseline="0" dirty="0" err="1">
                <a:solidFill>
                  <a:srgbClr val="FFFF00"/>
                </a:solidFill>
                <a:latin typeface="Times New Roman" panose="02020603050405020304" pitchFamily="18" charset="0"/>
                <a:cs typeface="Times New Roman" panose="02020603050405020304" pitchFamily="18" charset="0"/>
              </a:rPr>
              <a:t>fragilizzano</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 la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trama urbana</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a:t>
            </a:r>
          </a:p>
          <a:p>
            <a:endParaRPr lang="it-IT" sz="800" b="1"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it-IT" sz="2200" b="1" dirty="0">
                <a:solidFill>
                  <a:schemeClr val="bg1"/>
                </a:solidFill>
                <a:latin typeface="Times New Roman" panose="02020603050405020304" pitchFamily="18" charset="0"/>
                <a:cs typeface="Times New Roman" panose="02020603050405020304" pitchFamily="18" charset="0"/>
              </a:rPr>
              <a:t>proporre </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una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pianificazione</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 che contribuisca a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rafforzare l’</a:t>
            </a:r>
            <a:r>
              <a:rPr lang="it-IT" sz="2200" b="1" i="0" u="none" strike="noStrike" baseline="0" dirty="0" err="1">
                <a:solidFill>
                  <a:srgbClr val="FFFF00"/>
                </a:solidFill>
                <a:latin typeface="Times New Roman" panose="02020603050405020304" pitchFamily="18" charset="0"/>
                <a:cs typeface="Times New Roman" panose="02020603050405020304" pitchFamily="18" charset="0"/>
              </a:rPr>
              <a:t>antifragilità</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 </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della città</a:t>
            </a:r>
            <a:r>
              <a:rPr lang="it-IT" sz="2200" b="1" dirty="0">
                <a:solidFill>
                  <a:schemeClr val="bg1"/>
                </a:solidFill>
                <a:latin typeface="Times New Roman" panose="02020603050405020304" pitchFamily="18" charset="0"/>
                <a:cs typeface="Times New Roman" panose="02020603050405020304" pitchFamily="18" charset="0"/>
              </a:rPr>
              <a:t>,</a:t>
            </a:r>
          </a:p>
          <a:p>
            <a:endParaRPr lang="it-IT" sz="800" b="1"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it-IT" sz="2200" b="1" dirty="0">
                <a:solidFill>
                  <a:schemeClr val="bg1"/>
                </a:solidFill>
                <a:latin typeface="Times New Roman" panose="02020603050405020304" pitchFamily="18" charset="0"/>
                <a:cs typeface="Times New Roman" panose="02020603050405020304" pitchFamily="18" charset="0"/>
              </a:rPr>
              <a:t>a</a:t>
            </a:r>
            <a:r>
              <a:rPr lang="it-IT" sz="2200" b="1" i="0" u="none" strike="noStrike" baseline="0" dirty="0">
                <a:solidFill>
                  <a:schemeClr val="bg1"/>
                </a:solidFill>
                <a:latin typeface="Times New Roman" panose="02020603050405020304" pitchFamily="18" charset="0"/>
                <a:cs typeface="Times New Roman" panose="02020603050405020304" pitchFamily="18" charset="0"/>
              </a:rPr>
              <a:t>ffermare una </a:t>
            </a:r>
            <a:r>
              <a:rPr lang="it-IT" sz="2200" b="1" i="0" u="none" strike="noStrike" baseline="0" dirty="0">
                <a:solidFill>
                  <a:srgbClr val="FFFF00"/>
                </a:solidFill>
                <a:latin typeface="Times New Roman" panose="02020603050405020304" pitchFamily="18" charset="0"/>
                <a:cs typeface="Times New Roman" panose="02020603050405020304" pitchFamily="18" charset="0"/>
              </a:rPr>
              <a:t>p</a:t>
            </a:r>
            <a:r>
              <a:rPr lang="it-IT" sz="2200" b="1" dirty="0">
                <a:solidFill>
                  <a:srgbClr val="FFFF00"/>
                </a:solidFill>
                <a:latin typeface="Times New Roman" panose="02020603050405020304" pitchFamily="18" charset="0"/>
                <a:cs typeface="Times New Roman" panose="02020603050405020304" pitchFamily="18" charset="0"/>
              </a:rPr>
              <a:t>ianificazione </a:t>
            </a:r>
            <a:r>
              <a:rPr lang="it-IT" sz="2200" b="1" dirty="0" err="1">
                <a:solidFill>
                  <a:srgbClr val="FFFF00"/>
                </a:solidFill>
                <a:latin typeface="Times New Roman" panose="02020603050405020304" pitchFamily="18" charset="0"/>
                <a:cs typeface="Times New Roman" panose="02020603050405020304" pitchFamily="18" charset="0"/>
              </a:rPr>
              <a:t>antifragile</a:t>
            </a:r>
            <a:r>
              <a:rPr lang="it-IT" sz="2200" b="1" dirty="0">
                <a:solidFill>
                  <a:srgbClr val="FFFF00"/>
                </a:solidFill>
                <a:latin typeface="Times New Roman" panose="02020603050405020304" pitchFamily="18" charset="0"/>
                <a:cs typeface="Times New Roman" panose="02020603050405020304" pitchFamily="18" charset="0"/>
              </a:rPr>
              <a:t> dello </a:t>
            </a:r>
            <a:r>
              <a:rPr lang="it-IT" sz="2200" b="1" dirty="0">
                <a:solidFill>
                  <a:srgbClr val="FF0000"/>
                </a:solidFill>
                <a:latin typeface="Times New Roman" panose="02020603050405020304" pitchFamily="18" charset="0"/>
                <a:cs typeface="Times New Roman" panose="02020603050405020304" pitchFamily="18" charset="0"/>
              </a:rPr>
              <a:t>spazio</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FFFF00"/>
                </a:solidFill>
                <a:latin typeface="Times New Roman" panose="02020603050405020304" pitchFamily="18" charset="0"/>
                <a:cs typeface="Times New Roman" panose="02020603050405020304" pitchFamily="18" charset="0"/>
              </a:rPr>
              <a:t> dei suoi elementi </a:t>
            </a:r>
            <a:r>
              <a:rPr lang="it-IT" sz="2200" b="1" dirty="0">
                <a:solidFill>
                  <a:schemeClr val="bg1"/>
                </a:solidFill>
                <a:latin typeface="Times New Roman" panose="02020603050405020304" pitchFamily="18" charset="0"/>
                <a:cs typeface="Times New Roman" panose="02020603050405020304" pitchFamily="18" charset="0"/>
              </a:rPr>
              <a:t>e</a:t>
            </a:r>
            <a:r>
              <a:rPr lang="it-IT" sz="2200" b="1" dirty="0">
                <a:solidFill>
                  <a:srgbClr val="FFFF00"/>
                </a:solidFill>
                <a:latin typeface="Times New Roman" panose="02020603050405020304" pitchFamily="18" charset="0"/>
                <a:cs typeface="Times New Roman" panose="02020603050405020304" pitchFamily="18" charset="0"/>
              </a:rPr>
              <a:t> relazioni</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FFFF00"/>
                </a:solidFill>
                <a:latin typeface="Times New Roman" panose="02020603050405020304" pitchFamily="18" charset="0"/>
                <a:cs typeface="Times New Roman" panose="02020603050405020304" pitchFamily="18" charset="0"/>
              </a:rPr>
              <a:t> </a:t>
            </a:r>
            <a:r>
              <a:rPr lang="it-IT" sz="2200" b="1" dirty="0">
                <a:solidFill>
                  <a:schemeClr val="bg1"/>
                </a:solidFill>
                <a:latin typeface="Times New Roman" panose="02020603050405020304" pitchFamily="18" charset="0"/>
                <a:cs typeface="Times New Roman" panose="02020603050405020304" pitchFamily="18" charset="0"/>
              </a:rPr>
              <a:t>che si presenta complessa e articolata.</a:t>
            </a:r>
          </a:p>
        </p:txBody>
      </p:sp>
    </p:spTree>
    <p:extLst>
      <p:ext uri="{BB962C8B-B14F-4D97-AF65-F5344CB8AC3E}">
        <p14:creationId xmlns:p14="http://schemas.microsoft.com/office/powerpoint/2010/main" val="303811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85057" y="335845"/>
            <a:ext cx="11821885" cy="6186309"/>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La pianificazione di questo si occupa e quindi ha bisogno in primo luogo di una visione condivisa che individui gli scenari da evitare e prospetti quelli desiderabili, con una scelta strategica efficace</a:t>
            </a:r>
            <a:r>
              <a:rPr lang="it-IT" sz="2200" b="1" dirty="0">
                <a:solidFill>
                  <a:schemeClr val="bg1"/>
                </a:solidFill>
                <a:latin typeface="Times New Roman" panose="02020603050405020304" pitchFamily="18" charset="0"/>
                <a:cs typeface="Times New Roman" panose="02020603050405020304" pitchFamily="18" charset="0"/>
              </a:rPr>
              <a:t>. Stiamo parlando di una scelta che deve essere sostenuta da una maggioranza ampia, che sia accompagnata da un processo di partecipazione vero (ovvero in cui l’insieme dei soggetti coinvolti abbia influenza sulla scelta; consenso). Stiamo parlando di alcuni principi generali di garanzia dei diritti, qualcosa che potremmo chiamare con la bella sintesi di Lefebvre </a:t>
            </a:r>
            <a:r>
              <a:rPr lang="it-IT" sz="2200" b="1" dirty="0">
                <a:solidFill>
                  <a:srgbClr val="FFFF00"/>
                </a:solidFill>
                <a:latin typeface="Times New Roman" panose="02020603050405020304" pitchFamily="18" charset="0"/>
                <a:cs typeface="Times New Roman" panose="02020603050405020304" pitchFamily="18" charset="0"/>
              </a:rPr>
              <a:t>diritto alla città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3399FF"/>
                </a:solidFill>
                <a:latin typeface="Times New Roman" panose="02020603050405020304" pitchFamily="18" charset="0"/>
                <a:cs typeface="Times New Roman" panose="02020603050405020304" pitchFamily="18" charset="0"/>
              </a:rPr>
              <a:t>Lefebvre, 1968</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In buona sostanza </a:t>
            </a:r>
            <a:r>
              <a:rPr lang="it-IT" sz="2200" b="1" dirty="0">
                <a:solidFill>
                  <a:srgbClr val="FFFF00"/>
                </a:solidFill>
                <a:latin typeface="Times New Roman" panose="02020603050405020304" pitchFamily="18" charset="0"/>
                <a:cs typeface="Times New Roman" panose="02020603050405020304" pitchFamily="18" charset="0"/>
              </a:rPr>
              <a:t>la visione condivisa </a:t>
            </a:r>
            <a:r>
              <a:rPr lang="it-IT" sz="2200" b="1" i="1" dirty="0">
                <a:solidFill>
                  <a:schemeClr val="bg1"/>
                </a:solidFill>
                <a:latin typeface="Times New Roman" panose="02020603050405020304" pitchFamily="18" charset="0"/>
                <a:cs typeface="Times New Roman" panose="02020603050405020304" pitchFamily="18" charset="0"/>
              </a:rPr>
              <a:t>è la declinazione concreta, in un contesto storico preciso, sulla base delle risorse disponibili, dell’insieme di diverse libertà che compongono il diritto alla città; che il diritto alla città sia una sorta di ricapitolazione e di attuazione operativa dei diritti fondamentali della nostra specie lo si deve al fatto che, non solo in senso figurato, possiamo considerare la città come la nicchia ecologica dell’homo sapiens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a:solidFill>
                  <a:srgbClr val="3399FF"/>
                </a:solidFill>
                <a:latin typeface="Times New Roman" panose="02020603050405020304" pitchFamily="18" charset="0"/>
                <a:cs typeface="Times New Roman" panose="02020603050405020304" pitchFamily="18" charset="0"/>
              </a:rPr>
              <a:t>Cecchini, 1999</a:t>
            </a:r>
            <a:r>
              <a:rPr lang="it-IT" sz="2200" b="1" dirty="0">
                <a:solidFill>
                  <a:schemeClr val="bg1"/>
                </a:solidFill>
                <a:latin typeface="Times New Roman" panose="02020603050405020304" pitchFamily="18" charset="0"/>
                <a:cs typeface="Times New Roman" panose="02020603050405020304" pitchFamily="18" charset="0"/>
              </a:rPr>
              <a:t>). Vediamo di riassumerli declinando questo diritto in modo attivo, come ampliamento delle capacità umane (</a:t>
            </a:r>
            <a:r>
              <a:rPr lang="it-IT" sz="2200" b="1" dirty="0">
                <a:solidFill>
                  <a:srgbClr val="3399FF"/>
                </a:solidFill>
                <a:latin typeface="Times New Roman" panose="02020603050405020304" pitchFamily="18" charset="0"/>
                <a:cs typeface="Times New Roman" panose="02020603050405020304" pitchFamily="18" charset="0"/>
              </a:rPr>
              <a:t>Sen, 2009</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più libertà per tutti, soprattutto a chi ne ha di meno: bambini, anziani, persone con deficit psichici e fisici, poveri, … (</a:t>
            </a:r>
            <a:r>
              <a:rPr lang="it-IT" sz="2200" b="1" i="1" dirty="0">
                <a:solidFill>
                  <a:srgbClr val="FFFF00"/>
                </a:solidFill>
                <a:latin typeface="Times New Roman" panose="02020603050405020304" pitchFamily="18" charset="0"/>
                <a:cs typeface="Times New Roman" panose="02020603050405020304" pitchFamily="18" charset="0"/>
              </a:rPr>
              <a:t>sostenibilità sociale, inclusione, accessibilità</a:t>
            </a:r>
            <a:r>
              <a:rPr lang="it-IT" sz="2200" b="1" dirty="0">
                <a:solidFill>
                  <a:srgbClr val="FFFF00"/>
                </a:solidFill>
                <a:latin typeface="Times New Roman" panose="02020603050405020304" pitchFamily="18" charset="0"/>
                <a:cs typeface="Times New Roman" panose="02020603050405020304" pitchFamily="18" charset="0"/>
              </a:rPr>
              <a:t> …)</a:t>
            </a: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19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95263" y="212481"/>
            <a:ext cx="11801474" cy="6463308"/>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Esiste una libertà preliminare</a:t>
            </a:r>
            <a:r>
              <a:rPr lang="it-IT" sz="2200" b="1" dirty="0">
                <a:solidFill>
                  <a:schemeClr val="bg1"/>
                </a:solidFill>
                <a:latin typeface="Times New Roman" panose="02020603050405020304" pitchFamily="18" charset="0"/>
                <a:cs typeface="Times New Roman" panose="02020603050405020304" pitchFamily="18" charset="0"/>
              </a:rPr>
              <a:t>, una sorta di </a:t>
            </a:r>
            <a:r>
              <a:rPr lang="it-IT" sz="2200" b="1" dirty="0">
                <a:solidFill>
                  <a:srgbClr val="FFFF00"/>
                </a:solidFill>
                <a:latin typeface="Times New Roman" panose="02020603050405020304" pitchFamily="18" charset="0"/>
                <a:cs typeface="Times New Roman" panose="02020603050405020304" pitchFamily="18" charset="0"/>
              </a:rPr>
              <a:t>meta-libertà</a:t>
            </a:r>
            <a:r>
              <a:rPr lang="it-IT" sz="2200" b="1" dirty="0">
                <a:solidFill>
                  <a:schemeClr val="bg1"/>
                </a:solidFill>
                <a:latin typeface="Times New Roman" panose="02020603050405020304" pitchFamily="18" charset="0"/>
                <a:cs typeface="Times New Roman" panose="02020603050405020304" pitchFamily="18" charset="0"/>
              </a:rPr>
              <a:t>, che è necessaria a tutte le libertà: ovvero</a:t>
            </a:r>
            <a:r>
              <a:rPr lang="it-IT" sz="2200" b="1" dirty="0">
                <a:solidFill>
                  <a:srgbClr val="FFFF00"/>
                </a:solidFill>
                <a:latin typeface="Times New Roman" panose="02020603050405020304" pitchFamily="18" charset="0"/>
                <a:cs typeface="Times New Roman" panose="02020603050405020304" pitchFamily="18" charset="0"/>
              </a:rPr>
              <a:t> la libertà di essere liberi, ovvero di possedere le capacità per scegliere e progettare la propria vita</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3399FF"/>
                </a:solidFill>
                <a:latin typeface="Times New Roman" panose="02020603050405020304" pitchFamily="18" charset="0"/>
                <a:cs typeface="Times New Roman" panose="02020603050405020304" pitchFamily="18" charset="0"/>
              </a:rPr>
              <a:t>Sen, 2009; </a:t>
            </a:r>
            <a:r>
              <a:rPr lang="it-IT" sz="2200" b="1" dirty="0" err="1">
                <a:solidFill>
                  <a:srgbClr val="3399FF"/>
                </a:solidFill>
                <a:latin typeface="Times New Roman" panose="02020603050405020304" pitchFamily="18" charset="0"/>
                <a:cs typeface="Times New Roman" panose="02020603050405020304" pitchFamily="18" charset="0"/>
              </a:rPr>
              <a:t>Talu</a:t>
            </a:r>
            <a:r>
              <a:rPr lang="it-IT" sz="2200" b="1" dirty="0">
                <a:solidFill>
                  <a:srgbClr val="3399FF"/>
                </a:solidFill>
                <a:latin typeface="Times New Roman" panose="02020603050405020304" pitchFamily="18" charset="0"/>
                <a:cs typeface="Times New Roman" panose="02020603050405020304" pitchFamily="18" charset="0"/>
              </a:rPr>
              <a:t>, 2014</a:t>
            </a:r>
            <a:r>
              <a:rPr lang="it-IT" sz="2200" b="1" dirty="0">
                <a:solidFill>
                  <a:schemeClr val="bg1"/>
                </a:solidFill>
                <a:latin typeface="Times New Roman" panose="02020603050405020304" pitchFamily="18" charset="0"/>
                <a:cs typeface="Times New Roman" panose="02020603050405020304" pitchFamily="18" charset="0"/>
              </a:rPr>
              <a:t>). Le altre libertà riguardano il diritto all’abitare, a muoversi, alla salute, all’educazione, al lavoro, alla scelta del proprio progetto di vita. La visione condivisa – a nostro avviso – va declinata nel senso di aumentare le occasioni e le possibilità di acquisire capacità e si metterle in atto. La visione condivisa darà ampio spazio al progetto, ad azioni concrete, di volta in volta condizionate da molte variabile, molte delle quali esogene: alle scelte progettuali si chiederà solo di essere coerenti con questa visione condivisa, che è il quadro strategico delle azioni: una sorta di individuazioni dello scenario desiderato tra quelli possibili (</a:t>
            </a:r>
            <a:r>
              <a:rPr lang="it-IT" sz="2200" b="1" dirty="0" err="1">
                <a:solidFill>
                  <a:srgbClr val="3399FF"/>
                </a:solidFill>
                <a:latin typeface="Times New Roman" panose="02020603050405020304" pitchFamily="18" charset="0"/>
                <a:cs typeface="Times New Roman" panose="02020603050405020304" pitchFamily="18" charset="0"/>
              </a:rPr>
              <a:t>Blečić</a:t>
            </a:r>
            <a:r>
              <a:rPr lang="it-IT" sz="2200" b="1" dirty="0">
                <a:solidFill>
                  <a:srgbClr val="3399FF"/>
                </a:solidFill>
                <a:latin typeface="Times New Roman" panose="02020603050405020304" pitchFamily="18" charset="0"/>
                <a:cs typeface="Times New Roman" panose="02020603050405020304" pitchFamily="18" charset="0"/>
              </a:rPr>
              <a:t> e Cecchini, 2008</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2. </a:t>
            </a:r>
            <a:r>
              <a:rPr lang="it-IT" sz="2200" b="1" dirty="0">
                <a:solidFill>
                  <a:srgbClr val="FF0000"/>
                </a:solidFill>
                <a:latin typeface="Times New Roman" panose="02020603050405020304" pitchFamily="18" charset="0"/>
                <a:cs typeface="Times New Roman" panose="02020603050405020304" pitchFamily="18" charset="0"/>
              </a:rPr>
              <a:t>LA VIA NEGATIVA</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Per tendere a uno scenario desiderato, gli strumenti adottati devono in primo luogo garantire la certezza di quanto si può fare e quindi indicare </a:t>
            </a:r>
            <a:r>
              <a:rPr lang="it-IT" sz="2200" b="1" dirty="0">
                <a:solidFill>
                  <a:srgbClr val="FFFF00"/>
                </a:solidFill>
                <a:latin typeface="Times New Roman" panose="02020603050405020304" pitchFamily="18" charset="0"/>
                <a:cs typeface="Times New Roman" panose="02020603050405020304" pitchFamily="18" charset="0"/>
              </a:rPr>
              <a:t>quanto è</a:t>
            </a:r>
            <a:r>
              <a:rPr lang="it-IT" sz="2200" b="1" dirty="0">
                <a:solidFill>
                  <a:schemeClr val="bg1"/>
                </a:solidFill>
                <a:latin typeface="Times New Roman" panose="02020603050405020304" pitchFamily="18" charset="0"/>
                <a:cs typeface="Times New Roman" panose="02020603050405020304" pitchFamily="18" charset="0"/>
              </a:rPr>
              <a:t> - </a:t>
            </a:r>
            <a:r>
              <a:rPr lang="it-IT" sz="2200" b="1" i="1" dirty="0">
                <a:solidFill>
                  <a:srgbClr val="FFFF00"/>
                </a:solidFill>
                <a:latin typeface="Times New Roman" panose="02020603050405020304" pitchFamily="18" charset="0"/>
                <a:cs typeface="Times New Roman" panose="02020603050405020304" pitchFamily="18" charset="0"/>
              </a:rPr>
              <a:t>vietato per sempre </a:t>
            </a:r>
            <a:r>
              <a:rPr lang="it-IT" sz="2200" b="1" i="1" dirty="0">
                <a:solidFill>
                  <a:schemeClr val="bg1"/>
                </a:solidFill>
                <a:latin typeface="Times New Roman" panose="02020603050405020304" pitchFamily="18" charset="0"/>
                <a:cs typeface="Times New Roman" panose="02020603050405020304" pitchFamily="18" charset="0"/>
              </a:rPr>
              <a:t>-</a:t>
            </a:r>
            <a:r>
              <a:rPr lang="it-IT" sz="2200" b="1" dirty="0">
                <a:solidFill>
                  <a:schemeClr val="bg1"/>
                </a:solidFill>
                <a:latin typeface="Times New Roman" panose="02020603050405020304" pitchFamily="18" charset="0"/>
                <a:cs typeface="Times New Roman" panose="02020603050405020304" pitchFamily="18" charset="0"/>
              </a:rPr>
              <a:t>; chiamiamo questo insieme di regole, che devono essere il più possibile generali e difficili da modificare, come </a:t>
            </a:r>
            <a:r>
              <a:rPr lang="it-IT" sz="2200" b="1" i="1" dirty="0">
                <a:solidFill>
                  <a:srgbClr val="FFFF00"/>
                </a:solidFill>
                <a:latin typeface="Times New Roman" panose="02020603050405020304" pitchFamily="18" charset="0"/>
                <a:cs typeface="Times New Roman" panose="02020603050405020304" pitchFamily="18" charset="0"/>
              </a:rPr>
              <a:t>via negativa alla pianificazione urbana</a:t>
            </a:r>
            <a:r>
              <a:rPr lang="it-IT" sz="2200" b="1" dirty="0">
                <a:solidFill>
                  <a:schemeClr val="bg1"/>
                </a:solidFill>
                <a:latin typeface="Times New Roman" panose="02020603050405020304" pitchFamily="18" charset="0"/>
                <a:cs typeface="Times New Roman" panose="02020603050405020304" pitchFamily="18" charset="0"/>
              </a:rPr>
              <a:t>. </a:t>
            </a:r>
          </a:p>
          <a:p>
            <a:pPr algn="just"/>
            <a:endParaRPr lang="it-IT" dirty="0">
              <a:solidFill>
                <a:schemeClr val="bg1"/>
              </a:solidFill>
            </a:endParaRPr>
          </a:p>
        </p:txBody>
      </p:sp>
    </p:spTree>
    <p:extLst>
      <p:ext uri="{BB962C8B-B14F-4D97-AF65-F5344CB8AC3E}">
        <p14:creationId xmlns:p14="http://schemas.microsoft.com/office/powerpoint/2010/main" val="87074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42876" y="242058"/>
            <a:ext cx="11839574" cy="6401753"/>
          </a:xfrm>
          <a:prstGeom prst="rect">
            <a:avLst/>
          </a:prstGeom>
          <a:noFill/>
        </p:spPr>
        <p:txBody>
          <a:bodyPr wrap="square" rtlCol="0">
            <a:spAutoFit/>
          </a:bodyPr>
          <a:lstStyle/>
          <a:p>
            <a:pPr algn="just"/>
            <a:r>
              <a:rPr lang="it-IT" sz="2200" b="1" dirty="0">
                <a:solidFill>
                  <a:schemeClr val="bg1"/>
                </a:solidFill>
                <a:latin typeface="Times New Roman" panose="02020603050405020304" pitchFamily="18" charset="0"/>
                <a:cs typeface="Times New Roman" panose="02020603050405020304" pitchFamily="18" charset="0"/>
              </a:rPr>
              <a:t>L’espressione - </a:t>
            </a:r>
            <a:r>
              <a:rPr lang="it-IT" sz="2200" b="1" i="1" dirty="0">
                <a:solidFill>
                  <a:srgbClr val="FFFF00"/>
                </a:solidFill>
                <a:latin typeface="Times New Roman" panose="02020603050405020304" pitchFamily="18" charset="0"/>
                <a:cs typeface="Times New Roman" panose="02020603050405020304" pitchFamily="18" charset="0"/>
              </a:rPr>
              <a:t>via negativa </a:t>
            </a:r>
            <a:r>
              <a:rPr lang="it-IT" sz="2200" b="1" i="1" dirty="0">
                <a:solidFill>
                  <a:schemeClr val="bg1"/>
                </a:solidFill>
                <a:latin typeface="Times New Roman" panose="02020603050405020304" pitchFamily="18" charset="0"/>
                <a:cs typeface="Times New Roman" panose="02020603050405020304" pitchFamily="18" charset="0"/>
              </a:rPr>
              <a:t>-</a:t>
            </a:r>
            <a:r>
              <a:rPr lang="it-IT" sz="2200" b="1" dirty="0">
                <a:solidFill>
                  <a:schemeClr val="bg1"/>
                </a:solidFill>
                <a:latin typeface="Times New Roman" panose="02020603050405020304" pitchFamily="18" charset="0"/>
                <a:cs typeface="Times New Roman" panose="02020603050405020304" pitchFamily="18" charset="0"/>
              </a:rPr>
              <a:t> è un po’ forzata: </a:t>
            </a:r>
            <a:r>
              <a:rPr lang="it-IT" sz="2200" b="1" dirty="0">
                <a:solidFill>
                  <a:srgbClr val="FFFF00"/>
                </a:solidFill>
                <a:latin typeface="Times New Roman" panose="02020603050405020304" pitchFamily="18" charset="0"/>
                <a:cs typeface="Times New Roman" panose="02020603050405020304" pitchFamily="18" charset="0"/>
              </a:rPr>
              <a:t>non si dice proprio solo cosa non si può fare </a:t>
            </a:r>
            <a:r>
              <a:rPr lang="it-IT" sz="2200" b="1" dirty="0">
                <a:solidFill>
                  <a:schemeClr val="bg1"/>
                </a:solidFill>
                <a:latin typeface="Times New Roman" panose="02020603050405020304" pitchFamily="18" charset="0"/>
                <a:cs typeface="Times New Roman" panose="02020603050405020304" pitchFamily="18" charset="0"/>
              </a:rPr>
              <a:t>(costruire nelle aree di esondazione ad esempio…), </a:t>
            </a:r>
            <a:r>
              <a:rPr lang="it-IT" sz="2200" b="1" dirty="0">
                <a:solidFill>
                  <a:srgbClr val="FFFF00"/>
                </a:solidFill>
                <a:latin typeface="Times New Roman" panose="02020603050405020304" pitchFamily="18" charset="0"/>
                <a:cs typeface="Times New Roman" panose="02020603050405020304" pitchFamily="18" charset="0"/>
              </a:rPr>
              <a:t>ma anche alcune cose che si devono fare </a:t>
            </a:r>
            <a:r>
              <a:rPr lang="it-IT" sz="2200" b="1" dirty="0">
                <a:solidFill>
                  <a:schemeClr val="bg1"/>
                </a:solidFill>
                <a:latin typeface="Times New Roman" panose="02020603050405020304" pitchFamily="18" charset="0"/>
                <a:cs typeface="Times New Roman" panose="02020603050405020304" pitchFamily="18" charset="0"/>
              </a:rPr>
              <a:t>(costruzione antisismiche, performance energetiche degli edifici, ovvero misure di mitigazione per tener conto del cambiamento climatico), ma ci piace perché dà una chiara idea del fatto che </a:t>
            </a:r>
            <a:r>
              <a:rPr lang="it-IT" sz="2200" b="1" i="1" dirty="0">
                <a:solidFill>
                  <a:schemeClr val="bg1"/>
                </a:solidFill>
                <a:latin typeface="Times New Roman" panose="02020603050405020304" pitchFamily="18" charset="0"/>
                <a:cs typeface="Times New Roman" panose="02020603050405020304" pitchFamily="18" charset="0"/>
              </a:rPr>
              <a:t>NON vogliamo insegnare o imporre alle persona quel che devono fare. In buon sostanza si tratta di indicare quell’insieme di vincoli che cercano di evitare gli scenari indesiderati tra quelli possibili</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3. </a:t>
            </a:r>
            <a:r>
              <a:rPr lang="it-IT" sz="2200" b="1" dirty="0">
                <a:solidFill>
                  <a:srgbClr val="FF0000"/>
                </a:solidFill>
                <a:latin typeface="Times New Roman" panose="02020603050405020304" pitchFamily="18" charset="0"/>
                <a:cs typeface="Times New Roman" panose="02020603050405020304" pitchFamily="18" charset="0"/>
              </a:rPr>
              <a:t>LO SPAZIO DEL PROGETTO</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Infine, </a:t>
            </a:r>
            <a:r>
              <a:rPr lang="it-IT" sz="2200" b="1" dirty="0">
                <a:solidFill>
                  <a:srgbClr val="FFFF00"/>
                </a:solidFill>
                <a:latin typeface="Times New Roman" panose="02020603050405020304" pitchFamily="18" charset="0"/>
                <a:cs typeface="Times New Roman" panose="02020603050405020304" pitchFamily="18" charset="0"/>
              </a:rPr>
              <a:t>vi è il quadro di norme flessibili e mutevoli che consentono la libera espressione degli individui nelle forme sociali che scelgono di darsi</a:t>
            </a:r>
            <a:r>
              <a:rPr lang="it-IT" sz="2200" b="1" dirty="0">
                <a:solidFill>
                  <a:schemeClr val="bg1"/>
                </a:solidFill>
                <a:latin typeface="Times New Roman" panose="02020603050405020304" pitchFamily="18" charset="0"/>
                <a:cs typeface="Times New Roman" panose="02020603050405020304" pitchFamily="18" charset="0"/>
              </a:rPr>
              <a:t>; lo abbiamo chiamato </a:t>
            </a:r>
            <a:r>
              <a:rPr lang="it-IT" sz="2200" b="1" i="1" dirty="0">
                <a:solidFill>
                  <a:srgbClr val="FFFF00"/>
                </a:solidFill>
                <a:latin typeface="Times New Roman" panose="02020603050405020304" pitchFamily="18" charset="0"/>
                <a:cs typeface="Times New Roman" panose="02020603050405020304" pitchFamily="18" charset="0"/>
              </a:rPr>
              <a:t>spazio del progetto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err="1">
                <a:solidFill>
                  <a:srgbClr val="3399FF"/>
                </a:solidFill>
                <a:latin typeface="Times New Roman" panose="02020603050405020304" pitchFamily="18" charset="0"/>
                <a:cs typeface="Times New Roman" panose="02020603050405020304" pitchFamily="18" charset="0"/>
              </a:rPr>
              <a:t>Blečić</a:t>
            </a:r>
            <a:r>
              <a:rPr lang="it-IT" sz="2200" b="1" dirty="0">
                <a:solidFill>
                  <a:srgbClr val="3399FF"/>
                </a:solidFill>
                <a:latin typeface="Times New Roman" panose="02020603050405020304" pitchFamily="18" charset="0"/>
                <a:cs typeface="Times New Roman" panose="02020603050405020304" pitchFamily="18" charset="0"/>
              </a:rPr>
              <a:t> e Cecchini, 2016</a:t>
            </a:r>
            <a:r>
              <a:rPr lang="it-IT" sz="22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rgbClr val="FFFF00"/>
                </a:solidFill>
                <a:latin typeface="Times New Roman" panose="02020603050405020304" pitchFamily="18" charset="0"/>
                <a:cs typeface="Times New Roman" panose="02020603050405020304" pitchFamily="18" charset="0"/>
              </a:rPr>
              <a:t>Se decliniamo le libertà di cui abbiamo parlato in termini di </a:t>
            </a:r>
            <a:r>
              <a:rPr lang="it-IT" sz="2200" b="1" i="1" dirty="0">
                <a:solidFill>
                  <a:srgbClr val="FFFF00"/>
                </a:solidFill>
                <a:latin typeface="Times New Roman" panose="02020603050405020304" pitchFamily="18" charset="0"/>
                <a:cs typeface="Times New Roman" panose="02020603050405020304" pitchFamily="18" charset="0"/>
              </a:rPr>
              <a:t>possibilità progettuali</a:t>
            </a:r>
            <a:r>
              <a:rPr lang="it-IT" sz="2200" b="1" dirty="0">
                <a:solidFill>
                  <a:schemeClr val="bg1"/>
                </a:solidFill>
                <a:latin typeface="Times New Roman" panose="02020603050405020304" pitchFamily="18" charset="0"/>
                <a:cs typeface="Times New Roman" panose="02020603050405020304" pitchFamily="18" charset="0"/>
              </a:rPr>
              <a:t>, con riferimento in primo luogo alla dimensione spaziale, potremmo intravvedere alcune azioni possibili.</a:t>
            </a: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998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A59A5EC-2DB0-40DA-BF66-9F3A201F9A77}"/>
              </a:ext>
            </a:extLst>
          </p:cNvPr>
          <p:cNvSpPr txBox="1"/>
          <p:nvPr/>
        </p:nvSpPr>
        <p:spPr>
          <a:xfrm>
            <a:off x="161924" y="169277"/>
            <a:ext cx="11820525" cy="6555641"/>
          </a:xfrm>
          <a:prstGeom prst="rect">
            <a:avLst/>
          </a:prstGeom>
          <a:noFill/>
        </p:spPr>
        <p:txBody>
          <a:bodyPr wrap="square">
            <a:spAutoFit/>
          </a:bodyPr>
          <a:lstStyle/>
          <a:p>
            <a:pPr algn="just"/>
            <a:r>
              <a:rPr lang="it-IT" sz="2000" b="1" dirty="0">
                <a:solidFill>
                  <a:schemeClr val="bg1"/>
                </a:solidFill>
                <a:latin typeface="Times New Roman" panose="02020603050405020304" pitchFamily="18" charset="0"/>
                <a:cs typeface="Times New Roman" panose="02020603050405020304" pitchFamily="18" charset="0"/>
              </a:rPr>
              <a:t>Se consideriamo </a:t>
            </a:r>
            <a:r>
              <a:rPr lang="it-IT" sz="2000" b="1" dirty="0">
                <a:solidFill>
                  <a:srgbClr val="FFFF00"/>
                </a:solidFill>
                <a:latin typeface="Times New Roman" panose="02020603050405020304" pitchFamily="18" charset="0"/>
                <a:cs typeface="Times New Roman" panose="02020603050405020304" pitchFamily="18" charset="0"/>
              </a:rPr>
              <a:t>la prima libertà</a:t>
            </a:r>
            <a:r>
              <a:rPr lang="it-IT" sz="2000" b="1" dirty="0">
                <a:solidFill>
                  <a:schemeClr val="bg1"/>
                </a:solidFill>
                <a:latin typeface="Times New Roman" panose="02020603050405020304" pitchFamily="18" charset="0"/>
                <a:cs typeface="Times New Roman" panose="02020603050405020304" pitchFamily="18" charset="0"/>
              </a:rPr>
              <a:t>, quella di </a:t>
            </a:r>
            <a:r>
              <a:rPr lang="it-IT" sz="2000" b="1" dirty="0">
                <a:solidFill>
                  <a:srgbClr val="FFFF00"/>
                </a:solidFill>
                <a:latin typeface="Times New Roman" panose="02020603050405020304" pitchFamily="18" charset="0"/>
                <a:cs typeface="Times New Roman" panose="02020603050405020304" pitchFamily="18" charset="0"/>
              </a:rPr>
              <a:t>avere un luogo in cui abitare</a:t>
            </a:r>
            <a:r>
              <a:rPr lang="it-IT" sz="2000" b="1" dirty="0">
                <a:solidFill>
                  <a:schemeClr val="bg1"/>
                </a:solidFill>
                <a:latin typeface="Times New Roman" panose="02020603050405020304" pitchFamily="18" charset="0"/>
                <a:cs typeface="Times New Roman" panose="02020603050405020304" pitchFamily="18" charset="0"/>
              </a:rPr>
              <a:t>, servirà pensare a una casa salubre e adeguata; potremmo parlare di housing sociale, di rigenerazione urbana, di interventi sul patrimonio edilizio esistente (sovente di bassa qualità in tutti i sensi) di autocostruzione, di co-housing, di percorsi innovativi che portino alla realizzazione del diritto alla casa in forme nuove, partecipate, creative con minore consumo di risorse scarse e con un migliore utilizzo dei “dispositivi igienici naturali”; come è ovvio (e non lo ripeteremo) ci sono molti modi concreti e operativi di garantire questa libertà; tuttavia a nostro avviso, come abbiamo argomentato, senza che la rendita generata dall’attività di tutti sia controllato e utilizzata nell’interesse di tutti, non vi è speranza alcuna di concretizzare questa libertà.</a:t>
            </a:r>
          </a:p>
          <a:p>
            <a:pPr algn="just"/>
            <a:endParaRPr lang="it-IT" sz="1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Per quanto riguarda </a:t>
            </a:r>
            <a:r>
              <a:rPr lang="it-IT" sz="2000" b="1" dirty="0">
                <a:solidFill>
                  <a:srgbClr val="FFFF00"/>
                </a:solidFill>
                <a:latin typeface="Times New Roman" panose="02020603050405020304" pitchFamily="18" charset="0"/>
                <a:cs typeface="Times New Roman" panose="02020603050405020304" pitchFamily="18" charset="0"/>
              </a:rPr>
              <a:t>la seconda libertà</a:t>
            </a:r>
            <a:r>
              <a:rPr lang="it-IT" sz="2000" b="1" dirty="0">
                <a:solidFill>
                  <a:schemeClr val="bg1"/>
                </a:solidFill>
                <a:latin typeface="Times New Roman" panose="02020603050405020304" pitchFamily="18" charset="0"/>
                <a:cs typeface="Times New Roman" panose="02020603050405020304" pitchFamily="18" charset="0"/>
              </a:rPr>
              <a:t>, quella di </a:t>
            </a:r>
            <a:r>
              <a:rPr lang="it-IT" sz="2000" b="1" dirty="0">
                <a:solidFill>
                  <a:srgbClr val="FFFF00"/>
                </a:solidFill>
                <a:latin typeface="Times New Roman" panose="02020603050405020304" pitchFamily="18" charset="0"/>
                <a:cs typeface="Times New Roman" panose="02020603050405020304" pitchFamily="18" charset="0"/>
              </a:rPr>
              <a:t>muoversi</a:t>
            </a:r>
            <a:r>
              <a:rPr lang="it-IT" sz="2000" b="1" dirty="0">
                <a:solidFill>
                  <a:schemeClr val="bg1"/>
                </a:solidFill>
                <a:latin typeface="Times New Roman" panose="02020603050405020304" pitchFamily="18" charset="0"/>
                <a:cs typeface="Times New Roman" panose="02020603050405020304" pitchFamily="18" charset="0"/>
              </a:rPr>
              <a:t>, vogliamo intendere muoversi potendo scegliere come muoversi, quindi in una città pensata come interamente accessibile, in cui le varie forme del muoversi, da quelle ad energia muscolare a quelle ad energia chimica, da quelle individuali a quelle collettive, siano garantite, quindi una città che sia percorribile a piedi e in bicicletta e in skateboard e …).</a:t>
            </a:r>
          </a:p>
          <a:p>
            <a:pPr algn="just"/>
            <a:endParaRPr lang="it-IT" sz="1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Per </a:t>
            </a:r>
            <a:r>
              <a:rPr lang="it-IT" sz="2000" b="1" dirty="0">
                <a:solidFill>
                  <a:srgbClr val="FFFF00"/>
                </a:solidFill>
                <a:latin typeface="Times New Roman" panose="02020603050405020304" pitchFamily="18" charset="0"/>
                <a:cs typeface="Times New Roman" panose="02020603050405020304" pitchFamily="18" charset="0"/>
              </a:rPr>
              <a:t>la terza libertà</a:t>
            </a:r>
            <a:r>
              <a:rPr lang="it-IT" sz="2000" b="1" dirty="0">
                <a:solidFill>
                  <a:schemeClr val="bg1"/>
                </a:solidFill>
                <a:latin typeface="Times New Roman" panose="02020603050405020304" pitchFamily="18" charset="0"/>
                <a:cs typeface="Times New Roman" panose="02020603050405020304" pitchFamily="18" charset="0"/>
              </a:rPr>
              <a:t>, quella di </a:t>
            </a:r>
            <a:r>
              <a:rPr lang="it-IT" sz="2000" b="1" dirty="0">
                <a:solidFill>
                  <a:srgbClr val="FFFF00"/>
                </a:solidFill>
                <a:latin typeface="Times New Roman" panose="02020603050405020304" pitchFamily="18" charset="0"/>
                <a:cs typeface="Times New Roman" panose="02020603050405020304" pitchFamily="18" charset="0"/>
              </a:rPr>
              <a:t>poter aver cura di sé</a:t>
            </a:r>
            <a:r>
              <a:rPr lang="it-IT" sz="2000" b="1" dirty="0">
                <a:solidFill>
                  <a:schemeClr val="bg1"/>
                </a:solidFill>
                <a:latin typeface="Times New Roman" panose="02020603050405020304" pitchFamily="18" charset="0"/>
                <a:cs typeface="Times New Roman" panose="02020603050405020304" pitchFamily="18" charset="0"/>
              </a:rPr>
              <a:t>, serve un’organizzazione dei servizi sanitaria ad un tempo efficiente ed amichevole, l’umanizzazione dei luoghi di cura, la prevenzione come stile di vita, a partire dalle pratiche quotidiane e dalla conoscenza di sé, del proprio corpo e della propria mente.</a:t>
            </a:r>
          </a:p>
          <a:p>
            <a:pPr algn="just"/>
            <a:endParaRPr lang="it-IT" sz="2000" b="1" i="1" dirty="0">
              <a:solidFill>
                <a:schemeClr val="bg1"/>
              </a:solidFill>
              <a:latin typeface="Times New Roman" panose="02020603050405020304" pitchFamily="18" charset="0"/>
              <a:cs typeface="Times New Roman" panose="02020603050405020304" pitchFamily="18" charset="0"/>
            </a:endParaRPr>
          </a:p>
          <a:p>
            <a:pPr algn="just"/>
            <a:r>
              <a:rPr lang="it-IT" sz="2000" b="1" i="1" dirty="0">
                <a:solidFill>
                  <a:schemeClr val="bg1"/>
                </a:solidFill>
                <a:latin typeface="Times New Roman" panose="02020603050405020304" pitchFamily="18" charset="0"/>
                <a:cs typeface="Times New Roman" panose="02020603050405020304" pitchFamily="18" charset="0"/>
              </a:rPr>
              <a:t>La libertà di poter accedere all’istruzione e all’educazione è anche quella di conoscere e di scoprire la città in termini di storia collettiva e personale, in termini di fucina di esperienze, in termini di costruzione delle responsabilità sociali, il che implica la disponibilità e la qualità degli spazi pubblici, oltre che dei luoghi dedicati all’apprendimento, e la loro percezione come spazi sicuri, in cui il corpo e la mente non corrano rischi.</a:t>
            </a:r>
          </a:p>
        </p:txBody>
      </p:sp>
    </p:spTree>
    <p:extLst>
      <p:ext uri="{BB962C8B-B14F-4D97-AF65-F5344CB8AC3E}">
        <p14:creationId xmlns:p14="http://schemas.microsoft.com/office/powerpoint/2010/main" val="4161349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9B6312E-4047-49E8-B4A8-F5041BD4326E}"/>
              </a:ext>
            </a:extLst>
          </p:cNvPr>
          <p:cNvSpPr txBox="1"/>
          <p:nvPr/>
        </p:nvSpPr>
        <p:spPr>
          <a:xfrm>
            <a:off x="114300" y="176531"/>
            <a:ext cx="11861800" cy="6524863"/>
          </a:xfrm>
          <a:prstGeom prst="rect">
            <a:avLst/>
          </a:prstGeom>
          <a:noFill/>
        </p:spPr>
        <p:txBody>
          <a:bodyPr wrap="square" rtlCol="0">
            <a:spAutoFit/>
          </a:bodyPr>
          <a:lstStyle/>
          <a:p>
            <a:pPr algn="just"/>
            <a:r>
              <a:rPr lang="it-IT" sz="2200" b="1" i="1" dirty="0">
                <a:solidFill>
                  <a:schemeClr val="bg1"/>
                </a:solidFill>
                <a:latin typeface="Times New Roman" panose="02020603050405020304" pitchFamily="18" charset="0"/>
                <a:cs typeface="Times New Roman" panose="02020603050405020304" pitchFamily="18" charset="0"/>
              </a:rPr>
              <a:t>La libertà di poter lavorare</a:t>
            </a:r>
            <a:r>
              <a:rPr lang="it-IT" sz="2200" b="1" dirty="0">
                <a:solidFill>
                  <a:schemeClr val="bg1"/>
                </a:solidFill>
                <a:latin typeface="Times New Roman" panose="02020603050405020304" pitchFamily="18" charset="0"/>
                <a:cs typeface="Times New Roman" panose="02020603050405020304" pitchFamily="18" charset="0"/>
              </a:rPr>
              <a:t>, è quella di scegliere un lavoro adatto alle proprie aspirazioni e capacità, ai propri bisogni e desideri, che concorra al progresso materiale e spirituale della città; ciò vuol dire opportunità, spazi e luoghi per il lavoro, in forma individuale e associata, in attività che migliorino la prosperità individuale e il contesto ambientale e sociale.</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Infine c’è </a:t>
            </a:r>
            <a:r>
              <a:rPr lang="it-IT" sz="2200" b="1" i="1" dirty="0">
                <a:solidFill>
                  <a:schemeClr val="bg1"/>
                </a:solidFill>
                <a:latin typeface="Times New Roman" panose="02020603050405020304" pitchFamily="18" charset="0"/>
                <a:cs typeface="Times New Roman" panose="02020603050405020304" pitchFamily="18" charset="0"/>
              </a:rPr>
              <a:t>la libertà di avere un futuro</a:t>
            </a:r>
            <a:r>
              <a:rPr lang="it-IT" sz="2200" b="1" dirty="0">
                <a:solidFill>
                  <a:schemeClr val="bg1"/>
                </a:solidFill>
                <a:latin typeface="Times New Roman" panose="02020603050405020304" pitchFamily="18" charset="0"/>
                <a:cs typeface="Times New Roman" panose="02020603050405020304" pitchFamily="18" charset="0"/>
              </a:rPr>
              <a:t>, di poterlo costruire per sé e per i propri figli, quindi in primo luogo quella di migliorare la qualità dell’ambiente, condizione essenziale per la salute fisica e mentale, della generazione attuale e di quelle future, della nostra specie e degli altri esseri viventi.</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Come abbiamo detto la visione condivisa non ci dice cosa esattamente fare, ma – forse – non si limita a definire le coordinate generali cui deve ispirarsi il progetto e la libera iniziativa delle persone, ci dà anche delle indicazione di metodo, ne citeremo solo una.</a:t>
            </a:r>
          </a:p>
          <a:p>
            <a:pPr algn="just"/>
            <a:r>
              <a:rPr lang="it-IT" sz="2200" b="1" dirty="0">
                <a:solidFill>
                  <a:schemeClr val="bg1"/>
                </a:solidFill>
                <a:latin typeface="Times New Roman" panose="02020603050405020304" pitchFamily="18" charset="0"/>
                <a:cs typeface="Times New Roman" panose="02020603050405020304" pitchFamily="18" charset="0"/>
              </a:rPr>
              <a:t>Ad esempio, ci suggerisce di privilegiare le opere grandi rispetto alle grandi opere (</a:t>
            </a:r>
            <a:r>
              <a:rPr lang="it-IT" sz="2200" b="1" dirty="0">
                <a:solidFill>
                  <a:srgbClr val="3399FF"/>
                </a:solidFill>
                <a:latin typeface="Times New Roman" panose="02020603050405020304" pitchFamily="18" charset="0"/>
                <a:cs typeface="Times New Roman" panose="02020603050405020304" pitchFamily="18" charset="0"/>
              </a:rPr>
              <a:t>Moroni, 2015</a:t>
            </a:r>
            <a:r>
              <a:rPr lang="it-IT" sz="2200" b="1" dirty="0">
                <a:solidFill>
                  <a:schemeClr val="bg1"/>
                </a:solidFill>
                <a:latin typeface="Times New Roman" panose="02020603050405020304" pitchFamily="18" charset="0"/>
                <a:cs typeface="Times New Roman" panose="02020603050405020304" pitchFamily="18" charset="0"/>
              </a:rPr>
              <a:t>).</a:t>
            </a:r>
          </a:p>
          <a:p>
            <a:pPr algn="just"/>
            <a:r>
              <a:rPr lang="it-IT" sz="2200" b="1" dirty="0">
                <a:solidFill>
                  <a:schemeClr val="bg1"/>
                </a:solidFill>
                <a:latin typeface="Times New Roman" panose="02020603050405020304" pitchFamily="18" charset="0"/>
                <a:cs typeface="Times New Roman" panose="02020603050405020304" pitchFamily="18" charset="0"/>
              </a:rPr>
              <a:t>La grande opera è spesso del tutto autoreferenziale, il suo scopo è soprattutto in sé stessa. È intrinsecamente fragile, perché si basa su previsioni incerte ed ha una spropositata e non-lineare esposizione alle incertezze (</a:t>
            </a:r>
            <a:r>
              <a:rPr lang="it-IT" sz="2200" b="1" dirty="0">
                <a:solidFill>
                  <a:srgbClr val="3399FF"/>
                </a:solidFill>
                <a:latin typeface="Times New Roman" panose="02020603050405020304" pitchFamily="18" charset="0"/>
                <a:cs typeface="Times New Roman" panose="02020603050405020304" pitchFamily="18" charset="0"/>
              </a:rPr>
              <a:t>Ansar et al., 2016</a:t>
            </a:r>
            <a:r>
              <a:rPr lang="it-IT" sz="2200" b="1" dirty="0">
                <a:solidFill>
                  <a:schemeClr val="bg1"/>
                </a:solidFill>
                <a:latin typeface="Times New Roman" panose="02020603050405020304" pitchFamily="18" charset="0"/>
                <a:cs typeface="Times New Roman" panose="02020603050405020304" pitchFamily="18" charset="0"/>
              </a:rPr>
              <a:t>), anche quando non sono manipolate (in genere c’è una sistematica sottostima dei costi e dei tempi di realizzazione e una sovrastima dei bisogni e dei benefici).</a:t>
            </a:r>
          </a:p>
        </p:txBody>
      </p:sp>
    </p:spTree>
    <p:extLst>
      <p:ext uri="{BB962C8B-B14F-4D97-AF65-F5344CB8AC3E}">
        <p14:creationId xmlns:p14="http://schemas.microsoft.com/office/powerpoint/2010/main" val="375311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5624255-56DE-47D1-AA37-550AE7AB0357}"/>
              </a:ext>
            </a:extLst>
          </p:cNvPr>
          <p:cNvSpPr txBox="1"/>
          <p:nvPr/>
        </p:nvSpPr>
        <p:spPr>
          <a:xfrm>
            <a:off x="109537" y="267623"/>
            <a:ext cx="11820525" cy="6186309"/>
          </a:xfrm>
          <a:prstGeom prst="rect">
            <a:avLst/>
          </a:prstGeom>
          <a:noFill/>
        </p:spPr>
        <p:txBody>
          <a:bodyPr wrap="square">
            <a:spAutoFit/>
          </a:bodyPr>
          <a:lstStyle/>
          <a:p>
            <a:pPr algn="just"/>
            <a:r>
              <a:rPr lang="it-IT" sz="2200" b="1" dirty="0">
                <a:solidFill>
                  <a:schemeClr val="bg1"/>
                </a:solidFill>
                <a:latin typeface="Times New Roman" panose="02020603050405020304" pitchFamily="18" charset="0"/>
                <a:cs typeface="Times New Roman" panose="02020603050405020304" pitchFamily="18" charset="0"/>
              </a:rPr>
              <a:t>In genere l’argomento-principe a favore delle grandi opere, i vantaggi che esse comunque porterebbero all’economia, non regge alla prova dei fatti (</a:t>
            </a:r>
            <a:r>
              <a:rPr lang="it-IT" sz="2200" b="1" dirty="0" err="1">
                <a:solidFill>
                  <a:srgbClr val="3399FF"/>
                </a:solidFill>
                <a:latin typeface="Times New Roman" panose="02020603050405020304" pitchFamily="18" charset="0"/>
                <a:cs typeface="Times New Roman" panose="02020603050405020304" pitchFamily="18" charset="0"/>
              </a:rPr>
              <a:t>Flyvbjerg</a:t>
            </a:r>
            <a:r>
              <a:rPr lang="it-IT" sz="2200" b="1" dirty="0">
                <a:solidFill>
                  <a:srgbClr val="3399FF"/>
                </a:solidFill>
                <a:latin typeface="Times New Roman" panose="02020603050405020304" pitchFamily="18" charset="0"/>
                <a:cs typeface="Times New Roman" panose="02020603050405020304" pitchFamily="18" charset="0"/>
              </a:rPr>
              <a:t> et al., 2003</a:t>
            </a:r>
            <a:r>
              <a:rPr lang="it-IT" sz="2200" b="1" dirty="0">
                <a:solidFill>
                  <a:schemeClr val="bg1"/>
                </a:solidFill>
                <a:latin typeface="Times New Roman" panose="02020603050405020304" pitchFamily="18" charset="0"/>
                <a:cs typeface="Times New Roman" panose="02020603050405020304" pitchFamily="18" charset="0"/>
              </a:rPr>
              <a:t>): le stesse somme investite in altre opere più piccole potrebbero portare più consistenti vantaggi (è un po’ il discorso che potremmo ripetere per il settore edilizio nel suo complesso).</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Ci sono opere grandi, composte soprattutto da moltissime opere piccole e medie, diffuse e reversibili, che sono perlomeno in Italia sicuramente indispensabili e si riferiscono a progetti di cui abbiamo parlato: dall’insieme degli interventi per riparare il dissesto idrogeologico, per la riqualificazione e la rigenerazione urbana (dal punto di vista architettonico, edilizio, urbanistico), per il diritto di tutti alla mobilità e all’accessibilità, per la sistemazione e la reinvenzione degli edifici delle scuole e delle loro pertinenze, alla modernizzazione degli ospedali e dei luoghi di cura.</a:t>
            </a:r>
          </a:p>
          <a:p>
            <a:pPr algn="just"/>
            <a:endParaRPr lang="it-IT" sz="2200" b="1" i="1" dirty="0">
              <a:solidFill>
                <a:srgbClr val="FFFF00"/>
              </a:solidFill>
              <a:latin typeface="Times New Roman" panose="02020603050405020304" pitchFamily="18" charset="0"/>
              <a:cs typeface="Times New Roman" panose="02020603050405020304" pitchFamily="18" charset="0"/>
            </a:endParaRPr>
          </a:p>
          <a:p>
            <a:pPr algn="just"/>
            <a:r>
              <a:rPr lang="it-IT" sz="2200" b="1" i="1" dirty="0">
                <a:solidFill>
                  <a:srgbClr val="FFFF00"/>
                </a:solidFill>
                <a:latin typeface="Times New Roman" panose="02020603050405020304" pitchFamily="18" charset="0"/>
                <a:cs typeface="Times New Roman" panose="02020603050405020304" pitchFamily="18" charset="0"/>
              </a:rPr>
              <a:t>I molti interventi possono non essere tutti piccoli o medi, ma dovrebbero il più possibile essere modulari e distribuiti e lasciare spazio all’iniziativa dal basso e alla gestione diretta, come avviene nelle azioni del cosiddetto “urbanismo tattico” </a:t>
            </a:r>
            <a:r>
              <a:rPr lang="it-IT" sz="2200" b="1" dirty="0">
                <a:solidFill>
                  <a:schemeClr val="bg1"/>
                </a:solidFill>
                <a:latin typeface="Times New Roman" panose="02020603050405020304" pitchFamily="18" charset="0"/>
                <a:cs typeface="Times New Roman" panose="02020603050405020304" pitchFamily="18" charset="0"/>
              </a:rPr>
              <a:t>(</a:t>
            </a:r>
            <a:r>
              <a:rPr lang="it-IT" sz="2200" b="1" dirty="0" err="1">
                <a:solidFill>
                  <a:srgbClr val="3399FF"/>
                </a:solidFill>
                <a:latin typeface="Times New Roman" panose="02020603050405020304" pitchFamily="18" charset="0"/>
                <a:cs typeface="Times New Roman" panose="02020603050405020304" pitchFamily="18" charset="0"/>
              </a:rPr>
              <a:t>Lydon</a:t>
            </a:r>
            <a:r>
              <a:rPr lang="it-IT" sz="2200" b="1" dirty="0">
                <a:solidFill>
                  <a:srgbClr val="3399FF"/>
                </a:solidFill>
                <a:latin typeface="Times New Roman" panose="02020603050405020304" pitchFamily="18" charset="0"/>
                <a:cs typeface="Times New Roman" panose="02020603050405020304" pitchFamily="18" charset="0"/>
              </a:rPr>
              <a:t> e Garcia, 2015</a:t>
            </a:r>
            <a:r>
              <a:rPr lang="it-IT" sz="2200" b="1" dirty="0">
                <a:solidFill>
                  <a:schemeClr val="bg1"/>
                </a:solidFill>
                <a:latin typeface="Times New Roman" panose="02020603050405020304" pitchFamily="18" charset="0"/>
                <a:cs typeface="Times New Roman" panose="02020603050405020304" pitchFamily="18" charset="0"/>
              </a:rPr>
              <a:t>).</a:t>
            </a:r>
          </a:p>
          <a:p>
            <a:pPr algn="just"/>
            <a:r>
              <a:rPr lang="it-IT" sz="2200" b="1" i="1" dirty="0">
                <a:solidFill>
                  <a:schemeClr val="bg1"/>
                </a:solidFill>
                <a:latin typeface="Times New Roman" panose="02020603050405020304" pitchFamily="18" charset="0"/>
                <a:cs typeface="Times New Roman" panose="02020603050405020304" pitchFamily="18" charset="0"/>
              </a:rPr>
              <a:t>Ovviamente richiedono un piano coerente e di lungo periodo (torniamo alla questione della visione condivisa) che può tuttavia essere flessibile e rivedibile proprio perché composto di azioni ciascuna di modesto impegno finanziario e temporale.</a:t>
            </a:r>
          </a:p>
        </p:txBody>
      </p:sp>
    </p:spTree>
    <p:extLst>
      <p:ext uri="{BB962C8B-B14F-4D97-AF65-F5344CB8AC3E}">
        <p14:creationId xmlns:p14="http://schemas.microsoft.com/office/powerpoint/2010/main" val="115107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200024" y="269631"/>
            <a:ext cx="11763375" cy="6247864"/>
          </a:xfrm>
          <a:prstGeom prst="rect">
            <a:avLst/>
          </a:prstGeom>
          <a:noFill/>
        </p:spPr>
        <p:txBody>
          <a:bodyPr wrap="square" rtlCol="0">
            <a:spAutoFit/>
          </a:bodyPr>
          <a:lstStyle/>
          <a:p>
            <a:r>
              <a:rPr lang="it-IT" sz="2000" b="1" dirty="0">
                <a:solidFill>
                  <a:srgbClr val="FFFF00"/>
                </a:solidFill>
                <a:latin typeface="Times New Roman" panose="02020603050405020304" pitchFamily="18" charset="0"/>
                <a:cs typeface="Times New Roman" panose="02020603050405020304" pitchFamily="18" charset="0"/>
              </a:rPr>
              <a:t>RIFERIMENTI BIBLIOGRAFICI</a:t>
            </a:r>
          </a:p>
          <a:p>
            <a:endParaRPr lang="it-IT" b="1" dirty="0">
              <a:solidFill>
                <a:schemeClr val="bg1"/>
              </a:solidFill>
              <a:latin typeface="Times New Roman" panose="02020603050405020304" pitchFamily="18" charset="0"/>
              <a:cs typeface="Times New Roman" panose="02020603050405020304" pitchFamily="18" charset="0"/>
            </a:endParaRPr>
          </a:p>
          <a:p>
            <a:endParaRPr lang="it-IT"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Andersen P. W. (1972), “More </a:t>
            </a:r>
            <a:r>
              <a:rPr lang="it-IT" sz="2000" b="1" dirty="0" err="1">
                <a:solidFill>
                  <a:schemeClr val="bg1"/>
                </a:solidFill>
                <a:latin typeface="Times New Roman" panose="02020603050405020304" pitchFamily="18" charset="0"/>
                <a:cs typeface="Times New Roman" panose="02020603050405020304" pitchFamily="18" charset="0"/>
              </a:rPr>
              <a:t>is</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Different</a:t>
            </a:r>
            <a:r>
              <a:rPr lang="it-IT" sz="2000" b="1" dirty="0">
                <a:solidFill>
                  <a:schemeClr val="bg1"/>
                </a:solidFill>
                <a:latin typeface="Times New Roman" panose="02020603050405020304" pitchFamily="18" charset="0"/>
                <a:cs typeface="Times New Roman" panose="02020603050405020304" pitchFamily="18" charset="0"/>
              </a:rPr>
              <a:t>”, Science, 177(4047), pp. 393-396</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Ansar A., </a:t>
            </a:r>
            <a:r>
              <a:rPr lang="it-IT" sz="2000" b="1" dirty="0" err="1">
                <a:solidFill>
                  <a:schemeClr val="bg1"/>
                </a:solidFill>
                <a:latin typeface="Times New Roman" panose="02020603050405020304" pitchFamily="18" charset="0"/>
                <a:cs typeface="Times New Roman" panose="02020603050405020304" pitchFamily="18" charset="0"/>
              </a:rPr>
              <a:t>Flyvbjerg</a:t>
            </a:r>
            <a:r>
              <a:rPr lang="it-IT" sz="2000" b="1" dirty="0">
                <a:solidFill>
                  <a:schemeClr val="bg1"/>
                </a:solidFill>
                <a:latin typeface="Times New Roman" panose="02020603050405020304" pitchFamily="18" charset="0"/>
                <a:cs typeface="Times New Roman" panose="02020603050405020304" pitchFamily="18" charset="0"/>
              </a:rPr>
              <a:t> B., </a:t>
            </a:r>
            <a:r>
              <a:rPr lang="it-IT" sz="2000" b="1" dirty="0" err="1">
                <a:solidFill>
                  <a:schemeClr val="bg1"/>
                </a:solidFill>
                <a:latin typeface="Times New Roman" panose="02020603050405020304" pitchFamily="18" charset="0"/>
                <a:cs typeface="Times New Roman" panose="02020603050405020304" pitchFamily="18" charset="0"/>
              </a:rPr>
              <a:t>Budzier</a:t>
            </a:r>
            <a:r>
              <a:rPr lang="it-IT" sz="2000" b="1" dirty="0">
                <a:solidFill>
                  <a:schemeClr val="bg1"/>
                </a:solidFill>
                <a:latin typeface="Times New Roman" panose="02020603050405020304" pitchFamily="18" charset="0"/>
                <a:cs typeface="Times New Roman" panose="02020603050405020304" pitchFamily="18" charset="0"/>
              </a:rPr>
              <a:t> A., Lunn D. (2016), “Big id Fragile: An </a:t>
            </a:r>
            <a:r>
              <a:rPr lang="it-IT" sz="2000" b="1" dirty="0" err="1">
                <a:solidFill>
                  <a:schemeClr val="bg1"/>
                </a:solidFill>
                <a:latin typeface="Times New Roman" panose="02020603050405020304" pitchFamily="18" charset="0"/>
                <a:cs typeface="Times New Roman" panose="02020603050405020304" pitchFamily="18" charset="0"/>
              </a:rPr>
              <a:t>Attempt</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at</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Theorizing</a:t>
            </a:r>
            <a:r>
              <a:rPr lang="it-IT" sz="2000" b="1" dirty="0">
                <a:solidFill>
                  <a:schemeClr val="bg1"/>
                </a:solidFill>
                <a:latin typeface="Times New Roman" panose="02020603050405020304" pitchFamily="18" charset="0"/>
                <a:cs typeface="Times New Roman" panose="02020603050405020304" pitchFamily="18" charset="0"/>
              </a:rPr>
              <a:t> Scale”, in </a:t>
            </a:r>
            <a:r>
              <a:rPr lang="it-IT" sz="2000" b="1" dirty="0" err="1">
                <a:solidFill>
                  <a:schemeClr val="bg1"/>
                </a:solidFill>
                <a:latin typeface="Times New Roman" panose="02020603050405020304" pitchFamily="18" charset="0"/>
                <a:cs typeface="Times New Roman" panose="02020603050405020304" pitchFamily="18" charset="0"/>
              </a:rPr>
              <a:t>Flyvbjerg</a:t>
            </a:r>
            <a:r>
              <a:rPr lang="it-IT" sz="2000" b="1" dirty="0">
                <a:solidFill>
                  <a:schemeClr val="bg1"/>
                </a:solidFill>
                <a:latin typeface="Times New Roman" panose="02020603050405020304" pitchFamily="18" charset="0"/>
                <a:cs typeface="Times New Roman" panose="02020603050405020304" pitchFamily="18" charset="0"/>
              </a:rPr>
              <a:t> B. (a cura di), The Oxford </a:t>
            </a:r>
            <a:r>
              <a:rPr lang="it-IT" sz="2000" b="1" dirty="0" err="1">
                <a:solidFill>
                  <a:schemeClr val="bg1"/>
                </a:solidFill>
                <a:latin typeface="Times New Roman" panose="02020603050405020304" pitchFamily="18" charset="0"/>
                <a:cs typeface="Times New Roman" panose="02020603050405020304" pitchFamily="18" charset="0"/>
              </a:rPr>
              <a:t>Handbook</a:t>
            </a:r>
            <a:r>
              <a:rPr lang="it-IT" sz="2000" b="1" dirty="0">
                <a:solidFill>
                  <a:schemeClr val="bg1"/>
                </a:solidFill>
                <a:latin typeface="Times New Roman" panose="02020603050405020304" pitchFamily="18" charset="0"/>
                <a:cs typeface="Times New Roman" panose="02020603050405020304" pitchFamily="18" charset="0"/>
              </a:rPr>
              <a:t> of </a:t>
            </a:r>
            <a:r>
              <a:rPr lang="it-IT" sz="2000" b="1" dirty="0" err="1">
                <a:solidFill>
                  <a:schemeClr val="bg1"/>
                </a:solidFill>
                <a:latin typeface="Times New Roman" panose="02020603050405020304" pitchFamily="18" charset="0"/>
                <a:cs typeface="Times New Roman" panose="02020603050405020304" pitchFamily="18" charset="0"/>
              </a:rPr>
              <a:t>Megaproject</a:t>
            </a:r>
            <a:r>
              <a:rPr lang="it-IT" sz="2000" b="1" dirty="0">
                <a:solidFill>
                  <a:schemeClr val="bg1"/>
                </a:solidFill>
                <a:latin typeface="Times New Roman" panose="02020603050405020304" pitchFamily="18" charset="0"/>
                <a:cs typeface="Times New Roman" panose="02020603050405020304" pitchFamily="18" charset="0"/>
              </a:rPr>
              <a:t> Management, Oxford University Press; disponibile online: http://ssrn.com/abstract=2741198</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Arnot</a:t>
            </a:r>
            <a:r>
              <a:rPr lang="it-IT" sz="2000" b="1" dirty="0">
                <a:solidFill>
                  <a:schemeClr val="bg1"/>
                </a:solidFill>
                <a:latin typeface="Times New Roman" panose="02020603050405020304" pitchFamily="18" charset="0"/>
                <a:cs typeface="Times New Roman" panose="02020603050405020304" pitchFamily="18" charset="0"/>
              </a:rPr>
              <a:t> C. (2002), “</a:t>
            </a:r>
            <a:r>
              <a:rPr lang="it-IT" sz="2000" b="1" dirty="0" err="1">
                <a:solidFill>
                  <a:schemeClr val="bg1"/>
                </a:solidFill>
                <a:latin typeface="Times New Roman" panose="02020603050405020304" pitchFamily="18" charset="0"/>
                <a:cs typeface="Times New Roman" panose="02020603050405020304" pitchFamily="18" charset="0"/>
              </a:rPr>
              <a:t>Cunning</a:t>
            </a:r>
            <a:r>
              <a:rPr lang="it-IT" sz="2000" b="1" dirty="0">
                <a:solidFill>
                  <a:schemeClr val="bg1"/>
                </a:solidFill>
                <a:latin typeface="Times New Roman" panose="02020603050405020304" pitchFamily="18" charset="0"/>
                <a:cs typeface="Times New Roman" panose="02020603050405020304" pitchFamily="18" charset="0"/>
              </a:rPr>
              <a:t> Plots”, articolo su Colin </a:t>
            </a:r>
            <a:r>
              <a:rPr lang="it-IT" sz="2000" b="1" dirty="0" err="1">
                <a:solidFill>
                  <a:schemeClr val="bg1"/>
                </a:solidFill>
                <a:latin typeface="Times New Roman" panose="02020603050405020304" pitchFamily="18" charset="0"/>
                <a:cs typeface="Times New Roman" panose="02020603050405020304" pitchFamily="18" charset="0"/>
              </a:rPr>
              <a:t>Ward</a:t>
            </a:r>
            <a:r>
              <a:rPr lang="it-IT" sz="2000" b="1" dirty="0">
                <a:solidFill>
                  <a:schemeClr val="bg1"/>
                </a:solidFill>
                <a:latin typeface="Times New Roman" panose="02020603050405020304" pitchFamily="18" charset="0"/>
                <a:cs typeface="Times New Roman" panose="02020603050405020304" pitchFamily="18" charset="0"/>
              </a:rPr>
              <a:t>, The Guardian, 10 luglio 2002, disponibile online:</a:t>
            </a:r>
          </a:p>
          <a:p>
            <a:r>
              <a:rPr lang="it-IT" sz="2000" b="1" dirty="0">
                <a:solidFill>
                  <a:schemeClr val="bg1"/>
                </a:solidFill>
                <a:latin typeface="Times New Roman" panose="02020603050405020304" pitchFamily="18" charset="0"/>
                <a:cs typeface="Times New Roman" panose="02020603050405020304" pitchFamily="18" charset="0"/>
              </a:rPr>
              <a:t>http://www.theguardian.com/society/2002/jul/10/guardiansocietysupplement9</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Batty</a:t>
            </a:r>
            <a:r>
              <a:rPr lang="it-IT" sz="2000" b="1" dirty="0">
                <a:solidFill>
                  <a:schemeClr val="bg1"/>
                </a:solidFill>
                <a:latin typeface="Times New Roman" panose="02020603050405020304" pitchFamily="18" charset="0"/>
                <a:cs typeface="Times New Roman" panose="02020603050405020304" pitchFamily="18" charset="0"/>
              </a:rPr>
              <a:t> M. (2005), Cities and </a:t>
            </a:r>
            <a:r>
              <a:rPr lang="it-IT" sz="2000" b="1" dirty="0" err="1">
                <a:solidFill>
                  <a:schemeClr val="bg1"/>
                </a:solidFill>
                <a:latin typeface="Times New Roman" panose="02020603050405020304" pitchFamily="18" charset="0"/>
                <a:cs typeface="Times New Roman" panose="02020603050405020304" pitchFamily="18" charset="0"/>
              </a:rPr>
              <a:t>Complexity</a:t>
            </a:r>
            <a:r>
              <a:rPr lang="it-IT" sz="2000" b="1" dirty="0">
                <a:solidFill>
                  <a:schemeClr val="bg1"/>
                </a:solidFill>
                <a:latin typeface="Times New Roman" panose="02020603050405020304" pitchFamily="18" charset="0"/>
                <a:cs typeface="Times New Roman" panose="02020603050405020304" pitchFamily="18" charset="0"/>
              </a:rPr>
              <a:t>, MIT Press, Cambridge, MA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Blečić</a:t>
            </a:r>
            <a:r>
              <a:rPr lang="it-IT" sz="2000" b="1" dirty="0">
                <a:solidFill>
                  <a:schemeClr val="bg1"/>
                </a:solidFill>
                <a:latin typeface="Times New Roman" panose="02020603050405020304" pitchFamily="18" charset="0"/>
                <a:cs typeface="Times New Roman" panose="02020603050405020304" pitchFamily="18" charset="0"/>
              </a:rPr>
              <a:t> I., Cecchini A. (2008), “Design Beyond </a:t>
            </a:r>
            <a:r>
              <a:rPr lang="it-IT" sz="2000" b="1" dirty="0" err="1">
                <a:solidFill>
                  <a:schemeClr val="bg1"/>
                </a:solidFill>
                <a:latin typeface="Times New Roman" panose="02020603050405020304" pitchFamily="18" charset="0"/>
                <a:cs typeface="Times New Roman" panose="02020603050405020304" pitchFamily="18" charset="0"/>
              </a:rPr>
              <a:t>Complexity</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Possible</a:t>
            </a:r>
            <a:r>
              <a:rPr lang="it-IT" sz="2000" b="1" dirty="0">
                <a:solidFill>
                  <a:schemeClr val="bg1"/>
                </a:solidFill>
                <a:latin typeface="Times New Roman" panose="02020603050405020304" pitchFamily="18" charset="0"/>
                <a:cs typeface="Times New Roman" panose="02020603050405020304" pitchFamily="18" charset="0"/>
              </a:rPr>
              <a:t> Futures – </a:t>
            </a:r>
            <a:r>
              <a:rPr lang="it-IT" sz="2000" b="1" dirty="0" err="1">
                <a:solidFill>
                  <a:schemeClr val="bg1"/>
                </a:solidFill>
                <a:latin typeface="Times New Roman" panose="02020603050405020304" pitchFamily="18" charset="0"/>
                <a:cs typeface="Times New Roman" panose="02020603050405020304" pitchFamily="18" charset="0"/>
              </a:rPr>
              <a:t>Prediction</a:t>
            </a:r>
            <a:r>
              <a:rPr lang="it-IT" sz="2000" b="1" dirty="0">
                <a:solidFill>
                  <a:schemeClr val="bg1"/>
                </a:solidFill>
                <a:latin typeface="Times New Roman" panose="02020603050405020304" pitchFamily="18" charset="0"/>
                <a:cs typeface="Times New Roman" panose="02020603050405020304" pitchFamily="18" charset="0"/>
              </a:rPr>
              <a:t> or Design? (and Techniques and Tools to Make </a:t>
            </a:r>
            <a:r>
              <a:rPr lang="it-IT" sz="2000" b="1" dirty="0" err="1">
                <a:solidFill>
                  <a:schemeClr val="bg1"/>
                </a:solidFill>
                <a:latin typeface="Times New Roman" panose="02020603050405020304" pitchFamily="18" charset="0"/>
                <a:cs typeface="Times New Roman" panose="02020603050405020304" pitchFamily="18" charset="0"/>
              </a:rPr>
              <a:t>it</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Possible</a:t>
            </a:r>
            <a:r>
              <a:rPr lang="it-IT" sz="2000" b="1" dirty="0">
                <a:solidFill>
                  <a:schemeClr val="bg1"/>
                </a:solidFill>
                <a:latin typeface="Times New Roman" panose="02020603050405020304" pitchFamily="18" charset="0"/>
                <a:cs typeface="Times New Roman" panose="02020603050405020304" pitchFamily="18" charset="0"/>
              </a:rPr>
              <a:t>)”, Futures, 40(6), 537–551</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rgbClr val="FFFF00"/>
                </a:solidFill>
                <a:latin typeface="Times New Roman" panose="02020603050405020304" pitchFamily="18" charset="0"/>
                <a:cs typeface="Times New Roman" panose="02020603050405020304" pitchFamily="18" charset="0"/>
              </a:rPr>
              <a:t>Blečić</a:t>
            </a:r>
            <a:r>
              <a:rPr lang="it-IT" sz="2000" b="1" dirty="0">
                <a:solidFill>
                  <a:srgbClr val="FFFF00"/>
                </a:solidFill>
                <a:latin typeface="Times New Roman" panose="02020603050405020304" pitchFamily="18" charset="0"/>
                <a:cs typeface="Times New Roman" panose="02020603050405020304" pitchFamily="18" charset="0"/>
              </a:rPr>
              <a:t> I. e Cecchini A. (2016), Verso una pianificazione </a:t>
            </a:r>
            <a:r>
              <a:rPr lang="it-IT" sz="2000" b="1" dirty="0" err="1">
                <a:solidFill>
                  <a:srgbClr val="FFFF00"/>
                </a:solidFill>
                <a:latin typeface="Times New Roman" panose="02020603050405020304" pitchFamily="18" charset="0"/>
                <a:cs typeface="Times New Roman" panose="02020603050405020304" pitchFamily="18" charset="0"/>
              </a:rPr>
              <a:t>antifragile</a:t>
            </a:r>
            <a:r>
              <a:rPr lang="it-IT" sz="2000" b="1" dirty="0">
                <a:solidFill>
                  <a:srgbClr val="FFFF00"/>
                </a:solidFill>
                <a:latin typeface="Times New Roman" panose="02020603050405020304" pitchFamily="18" charset="0"/>
                <a:cs typeface="Times New Roman" panose="02020603050405020304" pitchFamily="18" charset="0"/>
              </a:rPr>
              <a:t>: come pensare al futuro senza prevederlo, Franco Angeli, Milano</a:t>
            </a:r>
          </a:p>
        </p:txBody>
      </p:sp>
    </p:spTree>
    <p:extLst>
      <p:ext uri="{BB962C8B-B14F-4D97-AF65-F5344CB8AC3E}">
        <p14:creationId xmlns:p14="http://schemas.microsoft.com/office/powerpoint/2010/main" val="2527330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61925" y="174878"/>
            <a:ext cx="11858625" cy="6555641"/>
          </a:xfrm>
          <a:prstGeom prst="rect">
            <a:avLst/>
          </a:prstGeom>
          <a:noFill/>
        </p:spPr>
        <p:txBody>
          <a:bodyPr wrap="square" rtlCol="0">
            <a:spAutoFit/>
          </a:bodyPr>
          <a:lstStyle/>
          <a:p>
            <a:r>
              <a:rPr lang="en-US" sz="2000" b="1" dirty="0" err="1">
                <a:solidFill>
                  <a:schemeClr val="bg1"/>
                </a:solidFill>
                <a:latin typeface="Times New Roman" panose="02020603050405020304" pitchFamily="18" charset="0"/>
                <a:cs typeface="Times New Roman" panose="02020603050405020304" pitchFamily="18" charset="0"/>
              </a:rPr>
              <a:t>Blečić</a:t>
            </a:r>
            <a:r>
              <a:rPr lang="en-US" sz="2000" b="1" dirty="0">
                <a:solidFill>
                  <a:schemeClr val="bg1"/>
                </a:solidFill>
                <a:latin typeface="Times New Roman" panose="02020603050405020304" pitchFamily="18" charset="0"/>
                <a:cs typeface="Times New Roman" panose="02020603050405020304" pitchFamily="18" charset="0"/>
              </a:rPr>
              <a:t> I., </a:t>
            </a:r>
            <a:r>
              <a:rPr lang="en-US" sz="2000" b="1" dirty="0" err="1">
                <a:solidFill>
                  <a:schemeClr val="bg1"/>
                </a:solidFill>
                <a:latin typeface="Times New Roman" panose="02020603050405020304" pitchFamily="18" charset="0"/>
                <a:cs typeface="Times New Roman" panose="02020603050405020304" pitchFamily="18" charset="0"/>
              </a:rPr>
              <a:t>Cecchini</a:t>
            </a:r>
            <a:r>
              <a:rPr lang="en-US" sz="2000" b="1" dirty="0">
                <a:solidFill>
                  <a:schemeClr val="bg1"/>
                </a:solidFill>
                <a:latin typeface="Times New Roman" panose="02020603050405020304" pitchFamily="18" charset="0"/>
                <a:cs typeface="Times New Roman" panose="02020603050405020304" pitchFamily="18" charset="0"/>
              </a:rPr>
              <a:t> A. (2017), “On the antifragility of cities and of their buildings”, City, Territory and Architecture 4:3, online: https://cityterritoryarchitecture.springeropen.com/articles/10.1186/s40410-016-0059-4</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Cecchini (1999), “Insostenibile per natura”, Sapere 65, 2 (1001), 29–35</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De </a:t>
            </a:r>
            <a:r>
              <a:rPr lang="it-IT" sz="2000" b="1" dirty="0" err="1">
                <a:solidFill>
                  <a:schemeClr val="bg1"/>
                </a:solidFill>
                <a:latin typeface="Times New Roman" panose="02020603050405020304" pitchFamily="18" charset="0"/>
                <a:cs typeface="Times New Roman" panose="02020603050405020304" pitchFamily="18" charset="0"/>
              </a:rPr>
              <a:t>Roo</a:t>
            </a:r>
            <a:r>
              <a:rPr lang="it-IT" sz="2000" b="1" dirty="0">
                <a:solidFill>
                  <a:schemeClr val="bg1"/>
                </a:solidFill>
                <a:latin typeface="Times New Roman" panose="02020603050405020304" pitchFamily="18" charset="0"/>
                <a:cs typeface="Times New Roman" panose="02020603050405020304" pitchFamily="18" charset="0"/>
              </a:rPr>
              <a:t> G., </a:t>
            </a:r>
            <a:r>
              <a:rPr lang="it-IT" sz="2000" b="1" dirty="0" err="1">
                <a:solidFill>
                  <a:schemeClr val="bg1"/>
                </a:solidFill>
                <a:latin typeface="Times New Roman" panose="02020603050405020304" pitchFamily="18" charset="0"/>
                <a:cs typeface="Times New Roman" panose="02020603050405020304" pitchFamily="18" charset="0"/>
              </a:rPr>
              <a:t>Hillier</a:t>
            </a:r>
            <a:r>
              <a:rPr lang="it-IT" sz="2000" b="1" dirty="0">
                <a:solidFill>
                  <a:schemeClr val="bg1"/>
                </a:solidFill>
                <a:latin typeface="Times New Roman" panose="02020603050405020304" pitchFamily="18" charset="0"/>
                <a:cs typeface="Times New Roman" panose="02020603050405020304" pitchFamily="18" charset="0"/>
              </a:rPr>
              <a:t> J., Van </a:t>
            </a:r>
            <a:r>
              <a:rPr lang="it-IT" sz="2000" b="1" dirty="0" err="1">
                <a:solidFill>
                  <a:schemeClr val="bg1"/>
                </a:solidFill>
                <a:latin typeface="Times New Roman" panose="02020603050405020304" pitchFamily="18" charset="0"/>
                <a:cs typeface="Times New Roman" panose="02020603050405020304" pitchFamily="18" charset="0"/>
              </a:rPr>
              <a:t>Wezemael</a:t>
            </a:r>
            <a:r>
              <a:rPr lang="it-IT" sz="2000" b="1" dirty="0">
                <a:solidFill>
                  <a:schemeClr val="bg1"/>
                </a:solidFill>
                <a:latin typeface="Times New Roman" panose="02020603050405020304" pitchFamily="18" charset="0"/>
                <a:cs typeface="Times New Roman" panose="02020603050405020304" pitchFamily="18" charset="0"/>
              </a:rPr>
              <a:t> J. (a cura di) (2012), </a:t>
            </a:r>
            <a:r>
              <a:rPr lang="it-IT" sz="2000" b="1" dirty="0" err="1">
                <a:solidFill>
                  <a:schemeClr val="bg1"/>
                </a:solidFill>
                <a:latin typeface="Times New Roman" panose="02020603050405020304" pitchFamily="18" charset="0"/>
                <a:cs typeface="Times New Roman" panose="02020603050405020304" pitchFamily="18" charset="0"/>
              </a:rPr>
              <a:t>Complexity</a:t>
            </a:r>
            <a:r>
              <a:rPr lang="it-IT" sz="2000" b="1" dirty="0">
                <a:solidFill>
                  <a:schemeClr val="bg1"/>
                </a:solidFill>
                <a:latin typeface="Times New Roman" panose="02020603050405020304" pitchFamily="18" charset="0"/>
                <a:cs typeface="Times New Roman" panose="02020603050405020304" pitchFamily="18" charset="0"/>
              </a:rPr>
              <a:t> and Planning, </a:t>
            </a:r>
            <a:r>
              <a:rPr lang="it-IT" sz="2000" b="1" dirty="0" err="1">
                <a:solidFill>
                  <a:schemeClr val="bg1"/>
                </a:solidFill>
                <a:latin typeface="Times New Roman" panose="02020603050405020304" pitchFamily="18" charset="0"/>
                <a:cs typeface="Times New Roman" panose="02020603050405020304" pitchFamily="18" charset="0"/>
              </a:rPr>
              <a:t>Ashgate</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Farnham</a:t>
            </a:r>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Diamond J. (2005), Collasso. Come le società scelgono di morire o vivere Einaudi, Torino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Dupuy J.-P. (2012), L’</a:t>
            </a:r>
            <a:r>
              <a:rPr lang="it-IT" sz="2000" b="1" dirty="0" err="1">
                <a:solidFill>
                  <a:schemeClr val="bg1"/>
                </a:solidFill>
                <a:latin typeface="Times New Roman" panose="02020603050405020304" pitchFamily="18" charset="0"/>
                <a:cs typeface="Times New Roman" panose="02020603050405020304" pitchFamily="18" charset="0"/>
              </a:rPr>
              <a:t>avenir</a:t>
            </a:r>
            <a:r>
              <a:rPr lang="it-IT" sz="2000" b="1" dirty="0">
                <a:solidFill>
                  <a:schemeClr val="bg1"/>
                </a:solidFill>
                <a:latin typeface="Times New Roman" panose="02020603050405020304" pitchFamily="18" charset="0"/>
                <a:cs typeface="Times New Roman" panose="02020603050405020304" pitchFamily="18" charset="0"/>
              </a:rPr>
              <a:t> de </a:t>
            </a:r>
            <a:r>
              <a:rPr lang="it-IT" sz="2000" b="1" dirty="0" err="1">
                <a:solidFill>
                  <a:schemeClr val="bg1"/>
                </a:solidFill>
                <a:latin typeface="Times New Roman" panose="02020603050405020304" pitchFamily="18" charset="0"/>
                <a:cs typeface="Times New Roman" panose="02020603050405020304" pitchFamily="18" charset="0"/>
              </a:rPr>
              <a:t>l’economie</a:t>
            </a:r>
            <a:r>
              <a:rPr lang="it-IT" sz="2000" b="1" dirty="0">
                <a:solidFill>
                  <a:schemeClr val="bg1"/>
                </a:solidFill>
                <a:latin typeface="Times New Roman" panose="02020603050405020304" pitchFamily="18" charset="0"/>
                <a:cs typeface="Times New Roman" panose="02020603050405020304" pitchFamily="18" charset="0"/>
              </a:rPr>
              <a:t> Flammarion, Paris</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Flyvbjerg</a:t>
            </a:r>
            <a:r>
              <a:rPr lang="it-IT" sz="2000" b="1" dirty="0">
                <a:solidFill>
                  <a:schemeClr val="bg1"/>
                </a:solidFill>
                <a:latin typeface="Times New Roman" panose="02020603050405020304" pitchFamily="18" charset="0"/>
                <a:cs typeface="Times New Roman" panose="02020603050405020304" pitchFamily="18" charset="0"/>
              </a:rPr>
              <a:t> B., </a:t>
            </a:r>
            <a:r>
              <a:rPr lang="it-IT" sz="2000" b="1" dirty="0" err="1">
                <a:solidFill>
                  <a:schemeClr val="bg1"/>
                </a:solidFill>
                <a:latin typeface="Times New Roman" panose="02020603050405020304" pitchFamily="18" charset="0"/>
                <a:cs typeface="Times New Roman" panose="02020603050405020304" pitchFamily="18" charset="0"/>
              </a:rPr>
              <a:t>Bruzelius</a:t>
            </a:r>
            <a:r>
              <a:rPr lang="it-IT" sz="2000" b="1" dirty="0">
                <a:solidFill>
                  <a:schemeClr val="bg1"/>
                </a:solidFill>
                <a:latin typeface="Times New Roman" panose="02020603050405020304" pitchFamily="18" charset="0"/>
                <a:cs typeface="Times New Roman" panose="02020603050405020304" pitchFamily="18" charset="0"/>
              </a:rPr>
              <a:t> N., </a:t>
            </a:r>
            <a:r>
              <a:rPr lang="it-IT" sz="2000" b="1" dirty="0" err="1">
                <a:solidFill>
                  <a:schemeClr val="bg1"/>
                </a:solidFill>
                <a:latin typeface="Times New Roman" panose="02020603050405020304" pitchFamily="18" charset="0"/>
                <a:cs typeface="Times New Roman" panose="02020603050405020304" pitchFamily="18" charset="0"/>
              </a:rPr>
              <a:t>Rothengatter</a:t>
            </a:r>
            <a:r>
              <a:rPr lang="it-IT" sz="2000" b="1" dirty="0">
                <a:solidFill>
                  <a:schemeClr val="bg1"/>
                </a:solidFill>
                <a:latin typeface="Times New Roman" panose="02020603050405020304" pitchFamily="18" charset="0"/>
                <a:cs typeface="Times New Roman" panose="02020603050405020304" pitchFamily="18" charset="0"/>
              </a:rPr>
              <a:t> W. (2003), </a:t>
            </a:r>
            <a:r>
              <a:rPr lang="it-IT" sz="2000" b="1" dirty="0" err="1">
                <a:solidFill>
                  <a:schemeClr val="bg1"/>
                </a:solidFill>
                <a:latin typeface="Times New Roman" panose="02020603050405020304" pitchFamily="18" charset="0"/>
                <a:cs typeface="Times New Roman" panose="02020603050405020304" pitchFamily="18" charset="0"/>
              </a:rPr>
              <a:t>Megaprojects</a:t>
            </a:r>
            <a:r>
              <a:rPr lang="it-IT" sz="2000" b="1" dirty="0">
                <a:solidFill>
                  <a:schemeClr val="bg1"/>
                </a:solidFill>
                <a:latin typeface="Times New Roman" panose="02020603050405020304" pitchFamily="18" charset="0"/>
                <a:cs typeface="Times New Roman" panose="02020603050405020304" pitchFamily="18" charset="0"/>
              </a:rPr>
              <a:t> and Risk, Cambridge University Press, Cambridge.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Gould S. J., </a:t>
            </a:r>
            <a:r>
              <a:rPr lang="it-IT" sz="2000" b="1" dirty="0" err="1">
                <a:solidFill>
                  <a:schemeClr val="bg1"/>
                </a:solidFill>
                <a:latin typeface="Times New Roman" panose="02020603050405020304" pitchFamily="18" charset="0"/>
                <a:cs typeface="Times New Roman" panose="02020603050405020304" pitchFamily="18" charset="0"/>
              </a:rPr>
              <a:t>Vrba</a:t>
            </a:r>
            <a:r>
              <a:rPr lang="it-IT" sz="2000" b="1" dirty="0">
                <a:solidFill>
                  <a:schemeClr val="bg1"/>
                </a:solidFill>
                <a:latin typeface="Times New Roman" panose="02020603050405020304" pitchFamily="18" charset="0"/>
                <a:cs typeface="Times New Roman" panose="02020603050405020304" pitchFamily="18" charset="0"/>
              </a:rPr>
              <a:t> E. S. (1982), “</a:t>
            </a:r>
            <a:r>
              <a:rPr lang="it-IT" sz="2000" b="1" dirty="0" err="1">
                <a:solidFill>
                  <a:schemeClr val="bg1"/>
                </a:solidFill>
                <a:latin typeface="Times New Roman" panose="02020603050405020304" pitchFamily="18" charset="0"/>
                <a:cs typeface="Times New Roman" panose="02020603050405020304" pitchFamily="18" charset="0"/>
              </a:rPr>
              <a:t>Exaptation</a:t>
            </a:r>
            <a:r>
              <a:rPr lang="it-IT" sz="2000" b="1" dirty="0">
                <a:solidFill>
                  <a:schemeClr val="bg1"/>
                </a:solidFill>
                <a:latin typeface="Times New Roman" panose="02020603050405020304" pitchFamily="18" charset="0"/>
                <a:cs typeface="Times New Roman" panose="02020603050405020304" pitchFamily="18" charset="0"/>
              </a:rPr>
              <a:t> – a </a:t>
            </a:r>
            <a:r>
              <a:rPr lang="it-IT" sz="2000" b="1" dirty="0" err="1">
                <a:solidFill>
                  <a:schemeClr val="bg1"/>
                </a:solidFill>
                <a:latin typeface="Times New Roman" panose="02020603050405020304" pitchFamily="18" charset="0"/>
                <a:cs typeface="Times New Roman" panose="02020603050405020304" pitchFamily="18" charset="0"/>
              </a:rPr>
              <a:t>missing</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term</a:t>
            </a:r>
            <a:r>
              <a:rPr lang="it-IT" sz="2000" b="1" dirty="0">
                <a:solidFill>
                  <a:schemeClr val="bg1"/>
                </a:solidFill>
                <a:latin typeface="Times New Roman" panose="02020603050405020304" pitchFamily="18" charset="0"/>
                <a:cs typeface="Times New Roman" panose="02020603050405020304" pitchFamily="18" charset="0"/>
              </a:rPr>
              <a:t> in the science of </a:t>
            </a:r>
            <a:r>
              <a:rPr lang="it-IT" sz="2000" b="1" dirty="0" err="1">
                <a:solidFill>
                  <a:schemeClr val="bg1"/>
                </a:solidFill>
                <a:latin typeface="Times New Roman" panose="02020603050405020304" pitchFamily="18" charset="0"/>
                <a:cs typeface="Times New Roman" panose="02020603050405020304" pitchFamily="18" charset="0"/>
              </a:rPr>
              <a:t>form</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Paleobiology</a:t>
            </a:r>
            <a:r>
              <a:rPr lang="it-IT" sz="2000" b="1" dirty="0">
                <a:solidFill>
                  <a:schemeClr val="bg1"/>
                </a:solidFill>
                <a:latin typeface="Times New Roman" panose="02020603050405020304" pitchFamily="18" charset="0"/>
                <a:cs typeface="Times New Roman" panose="02020603050405020304" pitchFamily="18" charset="0"/>
              </a:rPr>
              <a:t>, 8(1), 4–15</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Innes</a:t>
            </a:r>
            <a:r>
              <a:rPr lang="it-IT" sz="2000" b="1" dirty="0">
                <a:solidFill>
                  <a:schemeClr val="bg1"/>
                </a:solidFill>
                <a:latin typeface="Times New Roman" panose="02020603050405020304" pitchFamily="18" charset="0"/>
                <a:cs typeface="Times New Roman" panose="02020603050405020304" pitchFamily="18" charset="0"/>
              </a:rPr>
              <a:t> J. E., </a:t>
            </a:r>
            <a:r>
              <a:rPr lang="it-IT" sz="2000" b="1" dirty="0" err="1">
                <a:solidFill>
                  <a:schemeClr val="bg1"/>
                </a:solidFill>
                <a:latin typeface="Times New Roman" panose="02020603050405020304" pitchFamily="18" charset="0"/>
                <a:cs typeface="Times New Roman" panose="02020603050405020304" pitchFamily="18" charset="0"/>
              </a:rPr>
              <a:t>Booher</a:t>
            </a:r>
            <a:r>
              <a:rPr lang="it-IT" sz="2000" b="1" dirty="0">
                <a:solidFill>
                  <a:schemeClr val="bg1"/>
                </a:solidFill>
                <a:latin typeface="Times New Roman" panose="02020603050405020304" pitchFamily="18" charset="0"/>
                <a:cs typeface="Times New Roman" panose="02020603050405020304" pitchFamily="18" charset="0"/>
              </a:rPr>
              <a:t> D. E. (2010), Planning with </a:t>
            </a:r>
            <a:r>
              <a:rPr lang="it-IT" sz="2000" b="1" dirty="0" err="1">
                <a:solidFill>
                  <a:schemeClr val="bg1"/>
                </a:solidFill>
                <a:latin typeface="Times New Roman" panose="02020603050405020304" pitchFamily="18" charset="0"/>
                <a:cs typeface="Times New Roman" panose="02020603050405020304" pitchFamily="18" charset="0"/>
              </a:rPr>
              <a:t>Complexity</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Routledge</a:t>
            </a:r>
            <a:r>
              <a:rPr lang="it-IT" sz="2000" b="1" dirty="0">
                <a:solidFill>
                  <a:schemeClr val="bg1"/>
                </a:solidFill>
                <a:latin typeface="Times New Roman" panose="02020603050405020304" pitchFamily="18" charset="0"/>
                <a:cs typeface="Times New Roman" panose="02020603050405020304" pitchFamily="18" charset="0"/>
              </a:rPr>
              <a:t>, London.</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Jacobs J. (1961), The Death and Life of Great American Cities, Random House, New York (ed. </a:t>
            </a:r>
            <a:r>
              <a:rPr lang="it-IT" sz="2000" b="1" dirty="0" err="1">
                <a:solidFill>
                  <a:schemeClr val="bg1"/>
                </a:solidFill>
                <a:latin typeface="Times New Roman" panose="02020603050405020304" pitchFamily="18" charset="0"/>
                <a:cs typeface="Times New Roman" panose="02020603050405020304" pitchFamily="18" charset="0"/>
              </a:rPr>
              <a:t>it</a:t>
            </a:r>
            <a:r>
              <a:rPr lang="it-IT" sz="2000" b="1" dirty="0">
                <a:solidFill>
                  <a:schemeClr val="bg1"/>
                </a:solidFill>
                <a:latin typeface="Times New Roman" panose="02020603050405020304" pitchFamily="18" charset="0"/>
                <a:cs typeface="Times New Roman" panose="02020603050405020304" pitchFamily="18" charset="0"/>
              </a:rPr>
              <a:t>. (2009), Vita e morte delle grandi città. Saggio sulle metropoli americane, Einaudi, Torino)</a:t>
            </a:r>
          </a:p>
        </p:txBody>
      </p:sp>
    </p:spTree>
    <p:extLst>
      <p:ext uri="{BB962C8B-B14F-4D97-AF65-F5344CB8AC3E}">
        <p14:creationId xmlns:p14="http://schemas.microsoft.com/office/powerpoint/2010/main" val="52786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B9388C-FC69-4719-BEE0-F70B15E3D1D1}"/>
              </a:ext>
            </a:extLst>
          </p:cNvPr>
          <p:cNvSpPr txBox="1"/>
          <p:nvPr/>
        </p:nvSpPr>
        <p:spPr>
          <a:xfrm>
            <a:off x="142875" y="174786"/>
            <a:ext cx="11887200" cy="6555641"/>
          </a:xfrm>
          <a:prstGeom prst="rect">
            <a:avLst/>
          </a:prstGeom>
          <a:noFill/>
        </p:spPr>
        <p:txBody>
          <a:bodyPr wrap="square" rtlCol="0">
            <a:spAutoFit/>
          </a:bodyPr>
          <a:lstStyle/>
          <a:p>
            <a:r>
              <a:rPr lang="it-IT" sz="2000" b="1" dirty="0">
                <a:solidFill>
                  <a:schemeClr val="bg1"/>
                </a:solidFill>
                <a:latin typeface="Times New Roman" panose="02020603050405020304" pitchFamily="18" charset="0"/>
                <a:cs typeface="Times New Roman" panose="02020603050405020304" pitchFamily="18" charset="0"/>
              </a:rPr>
              <a:t>Lefebvre H. (1968), Le </a:t>
            </a:r>
            <a:r>
              <a:rPr lang="it-IT" sz="2000" b="1" dirty="0" err="1">
                <a:solidFill>
                  <a:schemeClr val="bg1"/>
                </a:solidFill>
                <a:latin typeface="Times New Roman" panose="02020603050405020304" pitchFamily="18" charset="0"/>
                <a:cs typeface="Times New Roman" panose="02020603050405020304" pitchFamily="18" charset="0"/>
              </a:rPr>
              <a:t>Droit</a:t>
            </a:r>
            <a:r>
              <a:rPr lang="it-IT" sz="2000" b="1" dirty="0">
                <a:solidFill>
                  <a:schemeClr val="bg1"/>
                </a:solidFill>
                <a:latin typeface="Times New Roman" panose="02020603050405020304" pitchFamily="18" charset="0"/>
                <a:cs typeface="Times New Roman" panose="02020603050405020304" pitchFamily="18" charset="0"/>
              </a:rPr>
              <a:t> à la ville, Ed. </a:t>
            </a:r>
            <a:r>
              <a:rPr lang="it-IT" sz="2000" b="1" dirty="0" err="1">
                <a:solidFill>
                  <a:schemeClr val="bg1"/>
                </a:solidFill>
                <a:latin typeface="Times New Roman" panose="02020603050405020304" pitchFamily="18" charset="0"/>
                <a:cs typeface="Times New Roman" panose="02020603050405020304" pitchFamily="18" charset="0"/>
              </a:rPr>
              <a:t>du</a:t>
            </a:r>
            <a:r>
              <a:rPr lang="it-IT" sz="2000" b="1" dirty="0">
                <a:solidFill>
                  <a:schemeClr val="bg1"/>
                </a:solidFill>
                <a:latin typeface="Times New Roman" panose="02020603050405020304" pitchFamily="18" charset="0"/>
                <a:cs typeface="Times New Roman" panose="02020603050405020304" pitchFamily="18" charset="0"/>
              </a:rPr>
              <a:t> Seuil, Paris (ed. </a:t>
            </a:r>
            <a:r>
              <a:rPr lang="it-IT" sz="2000" b="1" dirty="0" err="1">
                <a:solidFill>
                  <a:schemeClr val="bg1"/>
                </a:solidFill>
                <a:latin typeface="Times New Roman" panose="02020603050405020304" pitchFamily="18" charset="0"/>
                <a:cs typeface="Times New Roman" panose="02020603050405020304" pitchFamily="18" charset="0"/>
              </a:rPr>
              <a:t>it</a:t>
            </a:r>
            <a:r>
              <a:rPr lang="it-IT" sz="2000" b="1" dirty="0">
                <a:solidFill>
                  <a:schemeClr val="bg1"/>
                </a:solidFill>
                <a:latin typeface="Times New Roman" panose="02020603050405020304" pitchFamily="18" charset="0"/>
                <a:cs typeface="Times New Roman" panose="02020603050405020304" pitchFamily="18" charset="0"/>
              </a:rPr>
              <a:t>. (2014), Il diritto alla città, Ombre Corte, Verona)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Lydon</a:t>
            </a:r>
            <a:r>
              <a:rPr lang="it-IT" sz="2000" b="1" dirty="0">
                <a:solidFill>
                  <a:schemeClr val="bg1"/>
                </a:solidFill>
                <a:latin typeface="Times New Roman" panose="02020603050405020304" pitchFamily="18" charset="0"/>
                <a:cs typeface="Times New Roman" panose="02020603050405020304" pitchFamily="18" charset="0"/>
              </a:rPr>
              <a:t> M., Garcia A. (2015), </a:t>
            </a:r>
            <a:r>
              <a:rPr lang="it-IT" sz="2000" b="1" dirty="0" err="1">
                <a:solidFill>
                  <a:schemeClr val="bg1"/>
                </a:solidFill>
                <a:latin typeface="Times New Roman" panose="02020603050405020304" pitchFamily="18" charset="0"/>
                <a:cs typeface="Times New Roman" panose="02020603050405020304" pitchFamily="18" charset="0"/>
              </a:rPr>
              <a:t>Tactical</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Urbanism</a:t>
            </a:r>
            <a:r>
              <a:rPr lang="it-IT" sz="2000" b="1" dirty="0">
                <a:solidFill>
                  <a:schemeClr val="bg1"/>
                </a:solidFill>
                <a:latin typeface="Times New Roman" panose="02020603050405020304" pitchFamily="18" charset="0"/>
                <a:cs typeface="Times New Roman" panose="02020603050405020304" pitchFamily="18" charset="0"/>
              </a:rPr>
              <a:t>. Short-</a:t>
            </a:r>
            <a:r>
              <a:rPr lang="it-IT" sz="2000" b="1" dirty="0" err="1">
                <a:solidFill>
                  <a:schemeClr val="bg1"/>
                </a:solidFill>
                <a:latin typeface="Times New Roman" panose="02020603050405020304" pitchFamily="18" charset="0"/>
                <a:cs typeface="Times New Roman" panose="02020603050405020304" pitchFamily="18" charset="0"/>
              </a:rPr>
              <a:t>term</a:t>
            </a:r>
            <a:r>
              <a:rPr lang="it-IT" sz="2000" b="1" dirty="0">
                <a:solidFill>
                  <a:schemeClr val="bg1"/>
                </a:solidFill>
                <a:latin typeface="Times New Roman" panose="02020603050405020304" pitchFamily="18" charset="0"/>
                <a:cs typeface="Times New Roman" panose="02020603050405020304" pitchFamily="18" charset="0"/>
              </a:rPr>
              <a:t> action for long-</a:t>
            </a:r>
            <a:r>
              <a:rPr lang="it-IT" sz="2000" b="1" dirty="0" err="1">
                <a:solidFill>
                  <a:schemeClr val="bg1"/>
                </a:solidFill>
                <a:latin typeface="Times New Roman" panose="02020603050405020304" pitchFamily="18" charset="0"/>
                <a:cs typeface="Times New Roman" panose="02020603050405020304" pitchFamily="18" charset="0"/>
              </a:rPr>
              <a:t>term</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change</a:t>
            </a:r>
            <a:r>
              <a:rPr lang="it-IT" sz="2000" b="1" dirty="0">
                <a:solidFill>
                  <a:schemeClr val="bg1"/>
                </a:solidFill>
                <a:latin typeface="Times New Roman" panose="02020603050405020304" pitchFamily="18" charset="0"/>
                <a:cs typeface="Times New Roman" panose="02020603050405020304" pitchFamily="18" charset="0"/>
              </a:rPr>
              <a:t>, Island Press, Washington</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Moroni S. (2015a), Libertà e innovazione nella città sostenibile. Ridurre lo spreco di energie umane, Carocci, Roma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Musco F., Zanchini E. (a cura di) (2015), Il clima cambia le città. Strategie di adattamento e mitigazione nella pianificazione urbanistica,  Franco Angeli, Milano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Portugali</a:t>
            </a:r>
            <a:r>
              <a:rPr lang="it-IT" sz="2000" b="1" dirty="0">
                <a:solidFill>
                  <a:schemeClr val="bg1"/>
                </a:solidFill>
                <a:latin typeface="Times New Roman" panose="02020603050405020304" pitchFamily="18" charset="0"/>
                <a:cs typeface="Times New Roman" panose="02020603050405020304" pitchFamily="18" charset="0"/>
              </a:rPr>
              <a:t> J. (1999), Self-Organization and the City, Springer, </a:t>
            </a:r>
            <a:r>
              <a:rPr lang="it-IT" sz="2000" b="1" dirty="0" err="1">
                <a:solidFill>
                  <a:schemeClr val="bg1"/>
                </a:solidFill>
                <a:latin typeface="Times New Roman" panose="02020603050405020304" pitchFamily="18" charset="0"/>
                <a:cs typeface="Times New Roman" panose="02020603050405020304" pitchFamily="18" charset="0"/>
              </a:rPr>
              <a:t>Berlin</a:t>
            </a:r>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Portugali</a:t>
            </a:r>
            <a:r>
              <a:rPr lang="it-IT" sz="2000" b="1" dirty="0">
                <a:solidFill>
                  <a:schemeClr val="bg1"/>
                </a:solidFill>
                <a:latin typeface="Times New Roman" panose="02020603050405020304" pitchFamily="18" charset="0"/>
                <a:cs typeface="Times New Roman" panose="02020603050405020304" pitchFamily="18" charset="0"/>
              </a:rPr>
              <a:t> J., Meyer H., </a:t>
            </a:r>
            <a:r>
              <a:rPr lang="it-IT" sz="2000" b="1" dirty="0" err="1">
                <a:solidFill>
                  <a:schemeClr val="bg1"/>
                </a:solidFill>
                <a:latin typeface="Times New Roman" panose="02020603050405020304" pitchFamily="18" charset="0"/>
                <a:cs typeface="Times New Roman" panose="02020603050405020304" pitchFamily="18" charset="0"/>
              </a:rPr>
              <a:t>Stolk</a:t>
            </a:r>
            <a:r>
              <a:rPr lang="it-IT" sz="2000" b="1" dirty="0">
                <a:solidFill>
                  <a:schemeClr val="bg1"/>
                </a:solidFill>
                <a:latin typeface="Times New Roman" panose="02020603050405020304" pitchFamily="18" charset="0"/>
                <a:cs typeface="Times New Roman" panose="02020603050405020304" pitchFamily="18" charset="0"/>
              </a:rPr>
              <a:t> E. (a cura di) (2012) </a:t>
            </a:r>
            <a:r>
              <a:rPr lang="it-IT" sz="2000" b="1" dirty="0" err="1">
                <a:solidFill>
                  <a:schemeClr val="bg1"/>
                </a:solidFill>
                <a:latin typeface="Times New Roman" panose="02020603050405020304" pitchFamily="18" charset="0"/>
                <a:cs typeface="Times New Roman" panose="02020603050405020304" pitchFamily="18" charset="0"/>
              </a:rPr>
              <a:t>Complexity</a:t>
            </a:r>
            <a:r>
              <a:rPr lang="it-IT" sz="2000" b="1" dirty="0">
                <a:solidFill>
                  <a:schemeClr val="bg1"/>
                </a:solidFill>
                <a:latin typeface="Times New Roman" panose="02020603050405020304" pitchFamily="18" charset="0"/>
                <a:cs typeface="Times New Roman" panose="02020603050405020304" pitchFamily="18" charset="0"/>
              </a:rPr>
              <a:t> Theories of Cities </a:t>
            </a:r>
            <a:r>
              <a:rPr lang="it-IT" sz="2000" b="1" dirty="0" err="1">
                <a:solidFill>
                  <a:schemeClr val="bg1"/>
                </a:solidFill>
                <a:latin typeface="Times New Roman" panose="02020603050405020304" pitchFamily="18" charset="0"/>
                <a:cs typeface="Times New Roman" panose="02020603050405020304" pitchFamily="18" charset="0"/>
              </a:rPr>
              <a:t>Have</a:t>
            </a:r>
            <a:r>
              <a:rPr lang="it-IT" sz="2000" b="1" dirty="0">
                <a:solidFill>
                  <a:schemeClr val="bg1"/>
                </a:solidFill>
                <a:latin typeface="Times New Roman" panose="02020603050405020304" pitchFamily="18" charset="0"/>
                <a:cs typeface="Times New Roman" panose="02020603050405020304" pitchFamily="18" charset="0"/>
              </a:rPr>
              <a:t> Come of Age, Springer, </a:t>
            </a:r>
            <a:r>
              <a:rPr lang="it-IT" sz="2000" b="1" dirty="0" err="1">
                <a:solidFill>
                  <a:schemeClr val="bg1"/>
                </a:solidFill>
                <a:latin typeface="Times New Roman" panose="02020603050405020304" pitchFamily="18" charset="0"/>
                <a:cs typeface="Times New Roman" panose="02020603050405020304" pitchFamily="18" charset="0"/>
              </a:rPr>
              <a:t>Berlin</a:t>
            </a:r>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Sassen</a:t>
            </a:r>
            <a:r>
              <a:rPr lang="it-IT" sz="2000" b="1" dirty="0">
                <a:solidFill>
                  <a:schemeClr val="bg1"/>
                </a:solidFill>
                <a:latin typeface="Times New Roman" panose="02020603050405020304" pitchFamily="18" charset="0"/>
                <a:cs typeface="Times New Roman" panose="02020603050405020304" pitchFamily="18" charset="0"/>
              </a:rPr>
              <a:t> S. (2014), “The city: </a:t>
            </a:r>
            <a:r>
              <a:rPr lang="it-IT" sz="2000" b="1" dirty="0" err="1">
                <a:solidFill>
                  <a:schemeClr val="bg1"/>
                </a:solidFill>
                <a:latin typeface="Times New Roman" panose="02020603050405020304" pitchFamily="18" charset="0"/>
                <a:cs typeface="Times New Roman" panose="02020603050405020304" pitchFamily="18" charset="0"/>
              </a:rPr>
              <a:t>today’s</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frontier</a:t>
            </a:r>
            <a:r>
              <a:rPr lang="it-IT" sz="2000" b="1" dirty="0">
                <a:solidFill>
                  <a:schemeClr val="bg1"/>
                </a:solidFill>
                <a:latin typeface="Times New Roman" panose="02020603050405020304" pitchFamily="18" charset="0"/>
                <a:cs typeface="Times New Roman" panose="02020603050405020304" pitchFamily="18" charset="0"/>
              </a:rPr>
              <a:t> zone”, </a:t>
            </a:r>
            <a:r>
              <a:rPr lang="it-IT" sz="2000" b="1" dirty="0" err="1">
                <a:solidFill>
                  <a:schemeClr val="bg1"/>
                </a:solidFill>
                <a:latin typeface="Times New Roman" panose="02020603050405020304" pitchFamily="18" charset="0"/>
                <a:cs typeface="Times New Roman" panose="02020603050405020304" pitchFamily="18" charset="0"/>
              </a:rPr>
              <a:t>Glocalism</a:t>
            </a:r>
            <a:r>
              <a:rPr lang="it-IT" sz="2000" b="1" dirty="0">
                <a:solidFill>
                  <a:schemeClr val="bg1"/>
                </a:solidFill>
                <a:latin typeface="Times New Roman" panose="02020603050405020304" pitchFamily="18" charset="0"/>
                <a:cs typeface="Times New Roman" panose="02020603050405020304" pitchFamily="18" charset="0"/>
              </a:rPr>
              <a:t>: Journal of Culture, </a:t>
            </a:r>
            <a:r>
              <a:rPr lang="it-IT" sz="2000" b="1" dirty="0" err="1">
                <a:solidFill>
                  <a:schemeClr val="bg1"/>
                </a:solidFill>
                <a:latin typeface="Times New Roman" panose="02020603050405020304" pitchFamily="18" charset="0"/>
                <a:cs typeface="Times New Roman" panose="02020603050405020304" pitchFamily="18" charset="0"/>
              </a:rPr>
              <a:t>Politics</a:t>
            </a:r>
            <a:r>
              <a:rPr lang="it-IT" sz="2000" b="1" dirty="0">
                <a:solidFill>
                  <a:schemeClr val="bg1"/>
                </a:solidFill>
                <a:latin typeface="Times New Roman" panose="02020603050405020304" pitchFamily="18" charset="0"/>
                <a:cs typeface="Times New Roman" panose="02020603050405020304" pitchFamily="18" charset="0"/>
              </a:rPr>
              <a:t> and Innovation, 3</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Sen A. (2009), The Idea of Justice, Harvard University Press, </a:t>
            </a:r>
            <a:r>
              <a:rPr lang="it-IT" sz="2000" b="1" dirty="0" err="1">
                <a:solidFill>
                  <a:schemeClr val="bg1"/>
                </a:solidFill>
                <a:latin typeface="Times New Roman" panose="02020603050405020304" pitchFamily="18" charset="0"/>
                <a:cs typeface="Times New Roman" panose="02020603050405020304" pitchFamily="18" charset="0"/>
              </a:rPr>
              <a:t>Vambridge</a:t>
            </a:r>
            <a:r>
              <a:rPr lang="it-IT" sz="2000" b="1" dirty="0">
                <a:solidFill>
                  <a:schemeClr val="bg1"/>
                </a:solidFill>
                <a:latin typeface="Times New Roman" panose="02020603050405020304" pitchFamily="18" charset="0"/>
                <a:cs typeface="Times New Roman" panose="02020603050405020304" pitchFamily="18" charset="0"/>
              </a:rPr>
              <a:t>, MA; ed. </a:t>
            </a:r>
            <a:r>
              <a:rPr lang="it-IT" sz="2000" b="1" dirty="0" err="1">
                <a:solidFill>
                  <a:schemeClr val="bg1"/>
                </a:solidFill>
                <a:latin typeface="Times New Roman" panose="02020603050405020304" pitchFamily="18" charset="0"/>
                <a:cs typeface="Times New Roman" panose="02020603050405020304" pitchFamily="18" charset="0"/>
              </a:rPr>
              <a:t>it</a:t>
            </a:r>
            <a:r>
              <a:rPr lang="it-IT" sz="2000" b="1" dirty="0">
                <a:solidFill>
                  <a:schemeClr val="bg1"/>
                </a:solidFill>
                <a:latin typeface="Times New Roman" panose="02020603050405020304" pitchFamily="18" charset="0"/>
                <a:cs typeface="Times New Roman" panose="02020603050405020304" pitchFamily="18" charset="0"/>
              </a:rPr>
              <a:t>. (2010), L’idea di giustizia, Mondadori, Milano</a:t>
            </a:r>
          </a:p>
        </p:txBody>
      </p:sp>
    </p:spTree>
    <p:extLst>
      <p:ext uri="{BB962C8B-B14F-4D97-AF65-F5344CB8AC3E}">
        <p14:creationId xmlns:p14="http://schemas.microsoft.com/office/powerpoint/2010/main" val="4231421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C3165B9-042E-4E6E-A9DE-04BE99A79145}"/>
              </a:ext>
            </a:extLst>
          </p:cNvPr>
          <p:cNvSpPr txBox="1"/>
          <p:nvPr/>
        </p:nvSpPr>
        <p:spPr>
          <a:xfrm>
            <a:off x="171450" y="291004"/>
            <a:ext cx="11849100" cy="6342955"/>
          </a:xfrm>
          <a:prstGeom prst="rect">
            <a:avLst/>
          </a:prstGeom>
          <a:noFill/>
        </p:spPr>
        <p:txBody>
          <a:bodyPr wrap="square">
            <a:spAutoFit/>
          </a:bodyPr>
          <a:lstStyle/>
          <a:p>
            <a:r>
              <a:rPr lang="it-IT" sz="2000" b="1" dirty="0">
                <a:solidFill>
                  <a:schemeClr val="bg1"/>
                </a:solidFill>
                <a:latin typeface="Times New Roman" panose="02020603050405020304" pitchFamily="18" charset="0"/>
                <a:cs typeface="Times New Roman" panose="02020603050405020304" pitchFamily="18" charset="0"/>
              </a:rPr>
              <a:t>Stewart B. (2010), How Buildings </a:t>
            </a:r>
            <a:r>
              <a:rPr lang="it-IT" sz="2000" b="1" dirty="0" err="1">
                <a:solidFill>
                  <a:schemeClr val="bg1"/>
                </a:solidFill>
                <a:latin typeface="Times New Roman" panose="02020603050405020304" pitchFamily="18" charset="0"/>
                <a:cs typeface="Times New Roman" panose="02020603050405020304" pitchFamily="18" charset="0"/>
              </a:rPr>
              <a:t>Learn</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What</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Happens</a:t>
            </a:r>
            <a:r>
              <a:rPr lang="it-IT" sz="2000" b="1" dirty="0">
                <a:solidFill>
                  <a:schemeClr val="bg1"/>
                </a:solidFill>
                <a:latin typeface="Times New Roman" panose="02020603050405020304" pitchFamily="18" charset="0"/>
                <a:cs typeface="Times New Roman" panose="02020603050405020304" pitchFamily="18" charset="0"/>
              </a:rPr>
              <a:t> After </a:t>
            </a:r>
            <a:r>
              <a:rPr lang="it-IT" sz="2000" b="1" dirty="0" err="1">
                <a:solidFill>
                  <a:schemeClr val="bg1"/>
                </a:solidFill>
                <a:latin typeface="Times New Roman" panose="02020603050405020304" pitchFamily="18" charset="0"/>
                <a:cs typeface="Times New Roman" panose="02020603050405020304" pitchFamily="18" charset="0"/>
              </a:rPr>
              <a:t>They’re</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Built</a:t>
            </a:r>
            <a:r>
              <a:rPr lang="it-IT" sz="2000" b="1" dirty="0">
                <a:solidFill>
                  <a:schemeClr val="bg1"/>
                </a:solidFill>
                <a:latin typeface="Times New Roman" panose="02020603050405020304" pitchFamily="18" charset="0"/>
                <a:cs typeface="Times New Roman" panose="02020603050405020304" pitchFamily="18" charset="0"/>
              </a:rPr>
              <a:t>, Penguin Books, London</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err="1">
                <a:solidFill>
                  <a:schemeClr val="bg1"/>
                </a:solidFill>
                <a:latin typeface="Times New Roman" panose="02020603050405020304" pitchFamily="18" charset="0"/>
                <a:cs typeface="Times New Roman" panose="02020603050405020304" pitchFamily="18" charset="0"/>
              </a:rPr>
              <a:t>Talu</a:t>
            </a:r>
            <a:r>
              <a:rPr lang="it-IT" sz="2000" b="1" dirty="0">
                <a:solidFill>
                  <a:schemeClr val="bg1"/>
                </a:solidFill>
                <a:latin typeface="Times New Roman" panose="02020603050405020304" pitchFamily="18" charset="0"/>
                <a:cs typeface="Times New Roman" panose="02020603050405020304" pitchFamily="18" charset="0"/>
              </a:rPr>
              <a:t> V. (2014), Qualità della vita urbana e approccio delle capacità. Perché e come promuovere le capacità urbane degli abitanti più svantaggiati, Franco Angeli, Milano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Taleb N. (2009), Il cigno nero, Come l’improbabile governa la nostra vita, Il Saggiatore, Milano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Taleb N. (2012) “</a:t>
            </a:r>
            <a:r>
              <a:rPr lang="it-IT" sz="2000" b="1" dirty="0" err="1">
                <a:solidFill>
                  <a:schemeClr val="bg1"/>
                </a:solidFill>
                <a:latin typeface="Times New Roman" panose="02020603050405020304" pitchFamily="18" charset="0"/>
                <a:cs typeface="Times New Roman" panose="02020603050405020304" pitchFamily="18" charset="0"/>
              </a:rPr>
              <a:t>Antifragile</a:t>
            </a:r>
            <a:r>
              <a:rPr lang="it-IT" sz="2000" b="1" dirty="0">
                <a:solidFill>
                  <a:schemeClr val="bg1"/>
                </a:solidFill>
                <a:latin typeface="Times New Roman" panose="02020603050405020304" pitchFamily="18" charset="0"/>
                <a:cs typeface="Times New Roman" panose="02020603050405020304" pitchFamily="18" charset="0"/>
              </a:rPr>
              <a:t>. Evitare le eccessive precauzioni, accettare il caos e vivere felici e contenti”, Il Sole 24 Ore, 19 Novembre 2012</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Taleb N. (2013) </a:t>
            </a:r>
            <a:r>
              <a:rPr lang="it-IT" sz="2000" b="1" dirty="0" err="1">
                <a:solidFill>
                  <a:srgbClr val="FFFF00"/>
                </a:solidFill>
                <a:latin typeface="Times New Roman" panose="02020603050405020304" pitchFamily="18" charset="0"/>
                <a:cs typeface="Times New Roman" panose="02020603050405020304" pitchFamily="18" charset="0"/>
              </a:rPr>
              <a:t>Antifragile</a:t>
            </a:r>
            <a:r>
              <a:rPr lang="it-IT" sz="2000" b="1" dirty="0">
                <a:solidFill>
                  <a:srgbClr val="FFFF00"/>
                </a:solidFill>
                <a:latin typeface="Times New Roman" panose="02020603050405020304" pitchFamily="18" charset="0"/>
                <a:cs typeface="Times New Roman" panose="02020603050405020304" pitchFamily="18" charset="0"/>
              </a:rPr>
              <a:t>. Prosperare nel disordine, Il Saggiatore, Milano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Taleb N. (2020) Robustezza e fragilità. Appendice al cigno nero. Traduzione di Libero Sosio, Il Saggiatore, Milano</a:t>
            </a:r>
          </a:p>
          <a:p>
            <a:endParaRPr lang="it-IT" sz="32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r>
              <a:rPr lang="it-IT" sz="2000" b="1" dirty="0">
                <a:solidFill>
                  <a:schemeClr val="bg1"/>
                </a:solidFill>
                <a:latin typeface="Times New Roman" panose="02020603050405020304" pitchFamily="18" charset="0"/>
                <a:cs typeface="Times New Roman" panose="02020603050405020304" pitchFamily="18" charset="0"/>
              </a:rPr>
              <a:t>Mussi G. (2020), </a:t>
            </a:r>
            <a:r>
              <a:rPr lang="it-IT" sz="2000" b="1" i="1" dirty="0">
                <a:solidFill>
                  <a:schemeClr val="bg1"/>
                </a:solidFill>
                <a:latin typeface="Times New Roman" panose="02020603050405020304" pitchFamily="18" charset="0"/>
                <a:cs typeface="Times New Roman" panose="02020603050405020304" pitchFamily="18" charset="0"/>
              </a:rPr>
              <a:t>Città resilienti per rispondere a nuove sfide</a:t>
            </a:r>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InfoBuildEnergia</a:t>
            </a:r>
            <a:endParaRPr lang="it-IT" sz="20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endParaRPr lang="it-IT" sz="1000" b="1" dirty="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Mussi G. (2019), </a:t>
            </a:r>
            <a:r>
              <a:rPr lang="it-IT" sz="2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Architettura resiliente e sostenibile</a:t>
            </a:r>
            <a:r>
              <a:rPr lang="it-IT"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InfoBuild</a:t>
            </a:r>
            <a:endParaRPr lang="it-IT"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it-IT"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33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420199A-6002-4D71-99AE-9E0E77D35FDE}"/>
              </a:ext>
            </a:extLst>
          </p:cNvPr>
          <p:cNvSpPr txBox="1"/>
          <p:nvPr/>
        </p:nvSpPr>
        <p:spPr>
          <a:xfrm>
            <a:off x="152400" y="175143"/>
            <a:ext cx="11839575" cy="6524863"/>
          </a:xfrm>
          <a:prstGeom prst="rect">
            <a:avLst/>
          </a:prstGeom>
          <a:noFill/>
        </p:spPr>
        <p:txBody>
          <a:bodyPr wrap="square" rtlCol="0">
            <a:spAutoFit/>
          </a:bodyPr>
          <a:lstStyle/>
          <a:p>
            <a:pPr algn="just"/>
            <a:r>
              <a:rPr lang="it-IT" sz="2200" b="1" dirty="0">
                <a:solidFill>
                  <a:srgbClr val="FFFF00"/>
                </a:solidFill>
                <a:latin typeface="Times New Roman" panose="02020603050405020304" pitchFamily="18" charset="0"/>
                <a:cs typeface="Times New Roman" panose="02020603050405020304" pitchFamily="18" charset="0"/>
              </a:rPr>
              <a:t>DEFINIZIONI DI BASE</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accent2"/>
                </a:solidFill>
                <a:latin typeface="Times New Roman" panose="02020603050405020304" pitchFamily="18" charset="0"/>
                <a:cs typeface="Times New Roman" panose="02020603050405020304" pitchFamily="18" charset="0"/>
              </a:rPr>
              <a:t>RESILIENTE (ZA)</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1.   </a:t>
            </a:r>
            <a:r>
              <a:rPr lang="it-IT" sz="2200" b="1" dirty="0">
                <a:solidFill>
                  <a:srgbClr val="FFFF00"/>
                </a:solidFill>
                <a:latin typeface="Times New Roman" panose="02020603050405020304" pitchFamily="18" charset="0"/>
                <a:cs typeface="Times New Roman" panose="02020603050405020304" pitchFamily="18" charset="0"/>
              </a:rPr>
              <a:t>capacità di un materiale di resistere a deformazioni o rotture dinamiche</a:t>
            </a:r>
          </a:p>
          <a:p>
            <a:pPr algn="just"/>
            <a:r>
              <a:rPr lang="it-IT" sz="2200" b="1" dirty="0">
                <a:solidFill>
                  <a:schemeClr val="bg1"/>
                </a:solidFill>
                <a:latin typeface="Times New Roman" panose="02020603050405020304" pitchFamily="18" charset="0"/>
                <a:cs typeface="Times New Roman" panose="02020603050405020304" pitchFamily="18" charset="0"/>
              </a:rPr>
              <a:t>2.   </a:t>
            </a:r>
            <a:r>
              <a:rPr lang="it-IT" sz="2200" b="1" dirty="0">
                <a:solidFill>
                  <a:srgbClr val="FFFF00"/>
                </a:solidFill>
                <a:latin typeface="Times New Roman" panose="02020603050405020304" pitchFamily="18" charset="0"/>
                <a:cs typeface="Times New Roman" panose="02020603050405020304" pitchFamily="18" charset="0"/>
              </a:rPr>
              <a:t>capacità di un filato o di un tessuto di riprendere la forma originale dopo una deformazione</a:t>
            </a:r>
          </a:p>
          <a:p>
            <a:pPr algn="just"/>
            <a:r>
              <a:rPr lang="it-IT" sz="2200" b="1" dirty="0">
                <a:solidFill>
                  <a:schemeClr val="bg1"/>
                </a:solidFill>
                <a:latin typeface="Times New Roman" panose="02020603050405020304" pitchFamily="18" charset="0"/>
                <a:cs typeface="Times New Roman" panose="02020603050405020304" pitchFamily="18" charset="0"/>
              </a:rPr>
              <a:t>3.  in psicologia, capacità di riemergere da esperienze difficili, avversità, traumi, tragedie, minacce o  significative fonti di stress, mantenendo un’attitudine sufficientemente positiva nei confronti dell’esistenza.</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accent2"/>
                </a:solidFill>
                <a:latin typeface="Times New Roman" panose="02020603050405020304" pitchFamily="18" charset="0"/>
                <a:cs typeface="Times New Roman" panose="02020603050405020304" pitchFamily="18" charset="0"/>
              </a:rPr>
              <a:t>FRAGILE</a:t>
            </a:r>
          </a:p>
          <a:p>
            <a:pPr algn="just"/>
            <a:r>
              <a:rPr lang="it-IT" sz="2200" b="1" dirty="0">
                <a:solidFill>
                  <a:schemeClr val="bg1"/>
                </a:solidFill>
                <a:latin typeface="Times New Roman" panose="02020603050405020304" pitchFamily="18" charset="0"/>
                <a:cs typeface="Times New Roman" panose="02020603050405020304" pitchFamily="18" charset="0"/>
              </a:rPr>
              <a:t>dal </a:t>
            </a:r>
            <a:r>
              <a:rPr lang="it-IT" sz="2200" b="1" dirty="0" err="1">
                <a:solidFill>
                  <a:schemeClr val="bg1"/>
                </a:solidFill>
                <a:latin typeface="Times New Roman" panose="02020603050405020304" pitchFamily="18" charset="0"/>
                <a:cs typeface="Times New Roman" panose="02020603050405020304" pitchFamily="18" charset="0"/>
              </a:rPr>
              <a:t>lat</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err="1">
                <a:solidFill>
                  <a:schemeClr val="bg1"/>
                </a:solidFill>
                <a:latin typeface="Times New Roman" panose="02020603050405020304" pitchFamily="18" charset="0"/>
                <a:cs typeface="Times New Roman" panose="02020603050405020304" pitchFamily="18" charset="0"/>
              </a:rPr>
              <a:t>fragĭle</a:t>
            </a:r>
            <a:r>
              <a:rPr lang="it-IT" sz="2200" b="1" dirty="0">
                <a:solidFill>
                  <a:schemeClr val="bg1"/>
                </a:solidFill>
                <a:latin typeface="Times New Roman" panose="02020603050405020304" pitchFamily="18" charset="0"/>
                <a:cs typeface="Times New Roman" panose="02020603050405020304" pitchFamily="18" charset="0"/>
              </a:rPr>
              <a:t>(m), </a:t>
            </a:r>
            <a:r>
              <a:rPr lang="it-IT" sz="2200" b="1" dirty="0" err="1">
                <a:solidFill>
                  <a:schemeClr val="bg1"/>
                </a:solidFill>
                <a:latin typeface="Times New Roman" panose="02020603050405020304" pitchFamily="18" charset="0"/>
                <a:cs typeface="Times New Roman" panose="02020603050405020304" pitchFamily="18" charset="0"/>
              </a:rPr>
              <a:t>der</a:t>
            </a:r>
            <a:r>
              <a:rPr lang="it-IT" sz="2200" b="1" dirty="0">
                <a:solidFill>
                  <a:schemeClr val="bg1"/>
                </a:solidFill>
                <a:latin typeface="Times New Roman" panose="02020603050405020304" pitchFamily="18" charset="0"/>
                <a:cs typeface="Times New Roman" panose="02020603050405020304" pitchFamily="18" charset="0"/>
              </a:rPr>
              <a:t>. di </a:t>
            </a:r>
            <a:r>
              <a:rPr lang="it-IT" sz="2200" b="1" i="1" dirty="0" err="1">
                <a:solidFill>
                  <a:schemeClr val="bg1"/>
                </a:solidFill>
                <a:latin typeface="Times New Roman" panose="02020603050405020304" pitchFamily="18" charset="0"/>
                <a:cs typeface="Times New Roman" panose="02020603050405020304" pitchFamily="18" charset="0"/>
              </a:rPr>
              <a:t>frangĕre</a:t>
            </a:r>
            <a:r>
              <a:rPr lang="it-IT" sz="2200" b="1" i="1" dirty="0">
                <a:solidFill>
                  <a:schemeClr val="bg1"/>
                </a:solidFill>
                <a:latin typeface="Times New Roman" panose="02020603050405020304" pitchFamily="18" charset="0"/>
                <a:cs typeface="Times New Roman" panose="02020603050405020304" pitchFamily="18" charset="0"/>
              </a:rPr>
              <a:t> </a:t>
            </a:r>
            <a:r>
              <a:rPr lang="it-IT" sz="2200" b="1" dirty="0">
                <a:solidFill>
                  <a:schemeClr val="bg1"/>
                </a:solidFill>
                <a:latin typeface="Times New Roman" panose="02020603050405020304" pitchFamily="18" charset="0"/>
                <a:cs typeface="Times New Roman" panose="02020603050405020304" pitchFamily="18" charset="0"/>
              </a:rPr>
              <a:t>“rompere, spezzare”</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1. </a:t>
            </a:r>
            <a:r>
              <a:rPr lang="it-IT" sz="2200" b="1" dirty="0">
                <a:solidFill>
                  <a:srgbClr val="FFFF00"/>
                </a:solidFill>
                <a:latin typeface="Times New Roman" panose="02020603050405020304" pitchFamily="18" charset="0"/>
                <a:cs typeface="Times New Roman" panose="02020603050405020304" pitchFamily="18" charset="0"/>
              </a:rPr>
              <a:t>facile a rompersi</a:t>
            </a:r>
          </a:p>
          <a:p>
            <a:pPr algn="just"/>
            <a:r>
              <a:rPr lang="it-IT" sz="2200" b="1" dirty="0">
                <a:solidFill>
                  <a:schemeClr val="bg1"/>
                </a:solidFill>
                <a:latin typeface="Times New Roman" panose="02020603050405020304" pitchFamily="18" charset="0"/>
                <a:cs typeface="Times New Roman" panose="02020603050405020304" pitchFamily="18" charset="0"/>
              </a:rPr>
              <a:t>2. di costituzione fisica debole, gracile</a:t>
            </a:r>
          </a:p>
          <a:p>
            <a:pPr algn="just"/>
            <a:r>
              <a:rPr lang="it-IT" sz="2200" b="1" dirty="0">
                <a:solidFill>
                  <a:schemeClr val="bg1"/>
                </a:solidFill>
                <a:latin typeface="Times New Roman" panose="02020603050405020304" pitchFamily="18" charset="0"/>
                <a:cs typeface="Times New Roman" panose="02020603050405020304" pitchFamily="18" charset="0"/>
              </a:rPr>
              <a:t>3. che cede facilmente a vizi, tentazioni e </a:t>
            </a:r>
            <a:r>
              <a:rPr lang="it-IT" sz="2200" b="1" dirty="0" err="1">
                <a:solidFill>
                  <a:schemeClr val="bg1"/>
                </a:solidFill>
                <a:latin typeface="Times New Roman" panose="02020603050405020304" pitchFamily="18" charset="0"/>
                <a:cs typeface="Times New Roman" panose="02020603050405020304" pitchFamily="18" charset="0"/>
              </a:rPr>
              <a:t>sim</a:t>
            </a:r>
            <a:r>
              <a:rPr lang="it-IT" sz="2200" b="1" dirty="0">
                <a:solidFill>
                  <a:schemeClr val="bg1"/>
                </a:solidFill>
                <a:latin typeface="Times New Roman" panose="02020603050405020304" pitchFamily="18" charset="0"/>
                <a:cs typeface="Times New Roman" panose="02020603050405020304" pitchFamily="18" charset="0"/>
              </a:rPr>
              <a:t>., debole: la natura umana è fragile, volontà fragile</a:t>
            </a:r>
          </a:p>
          <a:p>
            <a:pPr algn="just"/>
            <a:r>
              <a:rPr lang="it-IT" sz="2200" b="1" dirty="0">
                <a:solidFill>
                  <a:schemeClr val="bg1"/>
                </a:solidFill>
                <a:latin typeface="Times New Roman" panose="02020603050405020304" pitchFamily="18" charset="0"/>
                <a:cs typeface="Times New Roman" panose="02020603050405020304" pitchFamily="18" charset="0"/>
              </a:rPr>
              <a:t>4. di tesi, argomento, ecc., che ha scarsa consistenza, tenue: argomentazione, accusa, proposito fragile | che ha scarsa durata, effimero: fragile sentimento, speranza</a:t>
            </a:r>
          </a:p>
          <a:p>
            <a:pPr algn="just"/>
            <a:endParaRPr lang="it-IT"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458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8F81E42-38BA-44C8-AE34-DAC9F810A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996" y="363513"/>
            <a:ext cx="4357396" cy="6129329"/>
          </a:xfrm>
          <a:prstGeom prst="rect">
            <a:avLst/>
          </a:prstGeom>
        </p:spPr>
      </p:pic>
      <p:pic>
        <p:nvPicPr>
          <p:cNvPr id="4" name="Immagine 3">
            <a:extLst>
              <a:ext uri="{FF2B5EF4-FFF2-40B4-BE49-F238E27FC236}">
                <a16:creationId xmlns:a16="http://schemas.microsoft.com/office/drawing/2014/main" id="{AFED5AD3-2D93-465F-ABFD-966CA8D1D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96" y="361869"/>
            <a:ext cx="4425448" cy="6130973"/>
          </a:xfrm>
          <a:prstGeom prst="rect">
            <a:avLst/>
          </a:prstGeom>
        </p:spPr>
      </p:pic>
    </p:spTree>
    <p:extLst>
      <p:ext uri="{BB962C8B-B14F-4D97-AF65-F5344CB8AC3E}">
        <p14:creationId xmlns:p14="http://schemas.microsoft.com/office/powerpoint/2010/main" val="3590575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2325DD5-F76A-4FD7-AAA7-5E02B36FA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606" y="245630"/>
            <a:ext cx="4299780" cy="6366737"/>
          </a:xfrm>
          <a:prstGeom prst="rect">
            <a:avLst/>
          </a:prstGeom>
        </p:spPr>
      </p:pic>
      <p:pic>
        <p:nvPicPr>
          <p:cNvPr id="6" name="Immagine 5">
            <a:extLst>
              <a:ext uri="{FF2B5EF4-FFF2-40B4-BE49-F238E27FC236}">
                <a16:creationId xmlns:a16="http://schemas.microsoft.com/office/drawing/2014/main" id="{B1655F11-36F2-4382-8E0F-A6C98563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28" y="245631"/>
            <a:ext cx="4341942" cy="6366738"/>
          </a:xfrm>
          <a:prstGeom prst="rect">
            <a:avLst/>
          </a:prstGeom>
        </p:spPr>
      </p:pic>
    </p:spTree>
    <p:extLst>
      <p:ext uri="{BB962C8B-B14F-4D97-AF65-F5344CB8AC3E}">
        <p14:creationId xmlns:p14="http://schemas.microsoft.com/office/powerpoint/2010/main" val="300820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F2F6A14-EA56-484C-B423-290A302FE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81" y="194096"/>
            <a:ext cx="4570736" cy="6424781"/>
          </a:xfrm>
          <a:prstGeom prst="rect">
            <a:avLst/>
          </a:prstGeom>
        </p:spPr>
      </p:pic>
      <p:pic>
        <p:nvPicPr>
          <p:cNvPr id="7" name="Immagine 6">
            <a:extLst>
              <a:ext uri="{FF2B5EF4-FFF2-40B4-BE49-F238E27FC236}">
                <a16:creationId xmlns:a16="http://schemas.microsoft.com/office/drawing/2014/main" id="{6EF93FF2-1926-487F-8290-7E2C93F9F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488" y="189431"/>
            <a:ext cx="4532110" cy="6424781"/>
          </a:xfrm>
          <a:prstGeom prst="rect">
            <a:avLst/>
          </a:prstGeom>
        </p:spPr>
      </p:pic>
    </p:spTree>
    <p:extLst>
      <p:ext uri="{BB962C8B-B14F-4D97-AF65-F5344CB8AC3E}">
        <p14:creationId xmlns:p14="http://schemas.microsoft.com/office/powerpoint/2010/main" val="3568550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8CFD1F0-13F6-4AE8-B8A2-ED2BDFE22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772" y="1335507"/>
            <a:ext cx="8065463" cy="4636085"/>
          </a:xfrm>
          <a:prstGeom prst="rect">
            <a:avLst/>
          </a:prstGeom>
          <a:ln>
            <a:solidFill>
              <a:schemeClr val="bg1"/>
            </a:solidFill>
          </a:ln>
        </p:spPr>
      </p:pic>
      <p:sp>
        <p:nvSpPr>
          <p:cNvPr id="2" name="CasellaDiTesto 1">
            <a:extLst>
              <a:ext uri="{FF2B5EF4-FFF2-40B4-BE49-F238E27FC236}">
                <a16:creationId xmlns:a16="http://schemas.microsoft.com/office/drawing/2014/main" id="{DFB9E504-711F-4203-AD51-0B4687C016A8}"/>
              </a:ext>
            </a:extLst>
          </p:cNvPr>
          <p:cNvSpPr txBox="1"/>
          <p:nvPr/>
        </p:nvSpPr>
        <p:spPr>
          <a:xfrm>
            <a:off x="209549" y="219851"/>
            <a:ext cx="10534651" cy="430887"/>
          </a:xfrm>
          <a:prstGeom prst="rect">
            <a:avLst/>
          </a:prstGeom>
          <a:noFill/>
        </p:spPr>
        <p:txBody>
          <a:bodyPr wrap="square" rtlCol="0">
            <a:spAutoFit/>
          </a:bodyPr>
          <a:lstStyle/>
          <a:p>
            <a:r>
              <a:rPr lang="it-IT" sz="2200" b="1" dirty="0">
                <a:solidFill>
                  <a:srgbClr val="FFFF00"/>
                </a:solidFill>
                <a:latin typeface="Times New Roman" panose="02020603050405020304" pitchFamily="18" charset="0"/>
                <a:cs typeface="Times New Roman" panose="02020603050405020304" pitchFamily="18" charset="0"/>
              </a:rPr>
              <a:t>L’approccio di analisi economico-aziendale; la visione imprenditoriale competitiva</a:t>
            </a:r>
          </a:p>
        </p:txBody>
      </p:sp>
      <p:sp>
        <p:nvSpPr>
          <p:cNvPr id="3" name="CasellaDiTesto 2">
            <a:extLst>
              <a:ext uri="{FF2B5EF4-FFF2-40B4-BE49-F238E27FC236}">
                <a16:creationId xmlns:a16="http://schemas.microsoft.com/office/drawing/2014/main" id="{DD2C7C8D-8BD8-4B9F-95FD-17EE2B3EE803}"/>
              </a:ext>
            </a:extLst>
          </p:cNvPr>
          <p:cNvSpPr txBox="1"/>
          <p:nvPr/>
        </p:nvSpPr>
        <p:spPr>
          <a:xfrm>
            <a:off x="209549" y="789479"/>
            <a:ext cx="3467100" cy="5940088"/>
          </a:xfrm>
          <a:prstGeom prst="rect">
            <a:avLst/>
          </a:prstGeom>
          <a:noFill/>
        </p:spPr>
        <p:txBody>
          <a:bodyPr wrap="square" rtlCol="0">
            <a:spAutoFit/>
          </a:bodyPr>
          <a:lstStyle/>
          <a:p>
            <a:r>
              <a:rPr lang="it-IT" sz="2000" b="1" dirty="0">
                <a:solidFill>
                  <a:schemeClr val="bg1"/>
                </a:solidFill>
                <a:latin typeface="Times New Roman" panose="02020603050405020304" pitchFamily="18" charset="0"/>
                <a:cs typeface="Times New Roman" panose="02020603050405020304" pitchFamily="18" charset="0"/>
              </a:rPr>
              <a:t>L’acronimo V.U.C.A. rappresenta lo scenario di estrema incertezza che caratterizza il momento attuale, sotto il profilo delle scelte imprenditoriali di investimento e sviluppo a livello globale.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Il termine è nato negli USA, in ambito militare, per descrivere il ‘</a:t>
            </a:r>
            <a:r>
              <a:rPr lang="it-IT" sz="2000" b="1" i="1" dirty="0">
                <a:solidFill>
                  <a:schemeClr val="bg1"/>
                </a:solidFill>
                <a:latin typeface="Times New Roman" panose="02020603050405020304" pitchFamily="18" charset="0"/>
                <a:cs typeface="Times New Roman" panose="02020603050405020304" pitchFamily="18" charset="0"/>
              </a:rPr>
              <a:t>nuovo ordine mondiale’ </a:t>
            </a:r>
            <a:r>
              <a:rPr lang="it-IT" sz="2000" b="1" dirty="0">
                <a:solidFill>
                  <a:schemeClr val="bg1"/>
                </a:solidFill>
                <a:latin typeface="Times New Roman" panose="02020603050405020304" pitchFamily="18" charset="0"/>
                <a:cs typeface="Times New Roman" panose="02020603050405020304" pitchFamily="18" charset="0"/>
              </a:rPr>
              <a:t>seguito alla fine della guerra fredda, successivamente adottato dalla teoria di analisi economica applicata alla performance delle aziende in ambienti complessi .</a:t>
            </a:r>
          </a:p>
        </p:txBody>
      </p:sp>
    </p:spTree>
    <p:extLst>
      <p:ext uri="{BB962C8B-B14F-4D97-AF65-F5344CB8AC3E}">
        <p14:creationId xmlns:p14="http://schemas.microsoft.com/office/powerpoint/2010/main" val="395977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06C168F-648D-4001-961B-2D4FC2DCE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6" y="149520"/>
            <a:ext cx="6307694" cy="3193755"/>
          </a:xfrm>
          <a:prstGeom prst="rect">
            <a:avLst/>
          </a:prstGeom>
        </p:spPr>
      </p:pic>
      <p:pic>
        <p:nvPicPr>
          <p:cNvPr id="3" name="Immagine 2">
            <a:extLst>
              <a:ext uri="{FF2B5EF4-FFF2-40B4-BE49-F238E27FC236}">
                <a16:creationId xmlns:a16="http://schemas.microsoft.com/office/drawing/2014/main" id="{10226EB1-4857-422D-A138-1BFB05343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23" y="3448050"/>
            <a:ext cx="6477002" cy="3279480"/>
          </a:xfrm>
          <a:prstGeom prst="rect">
            <a:avLst/>
          </a:prstGeom>
        </p:spPr>
      </p:pic>
    </p:spTree>
    <p:extLst>
      <p:ext uri="{BB962C8B-B14F-4D97-AF65-F5344CB8AC3E}">
        <p14:creationId xmlns:p14="http://schemas.microsoft.com/office/powerpoint/2010/main" val="870491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F735E0C-B882-4794-A741-7CC54D613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631" y="1086203"/>
            <a:ext cx="6662738" cy="5002275"/>
          </a:xfrm>
          <a:prstGeom prst="rect">
            <a:avLst/>
          </a:prstGeom>
          <a:ln>
            <a:solidFill>
              <a:schemeClr val="bg1"/>
            </a:solidFill>
          </a:ln>
        </p:spPr>
      </p:pic>
      <p:sp>
        <p:nvSpPr>
          <p:cNvPr id="5" name="CasellaDiTesto 4">
            <a:extLst>
              <a:ext uri="{FF2B5EF4-FFF2-40B4-BE49-F238E27FC236}">
                <a16:creationId xmlns:a16="http://schemas.microsoft.com/office/drawing/2014/main" id="{60889BD5-1924-45EF-8D72-31E7E3DFCBF5}"/>
              </a:ext>
            </a:extLst>
          </p:cNvPr>
          <p:cNvSpPr txBox="1"/>
          <p:nvPr/>
        </p:nvSpPr>
        <p:spPr>
          <a:xfrm>
            <a:off x="209550" y="266700"/>
            <a:ext cx="5886450" cy="430887"/>
          </a:xfrm>
          <a:prstGeom prst="rect">
            <a:avLst/>
          </a:prstGeom>
          <a:noFill/>
        </p:spPr>
        <p:txBody>
          <a:bodyPr wrap="square" rtlCol="0">
            <a:spAutoFit/>
          </a:bodyPr>
          <a:lstStyle/>
          <a:p>
            <a:r>
              <a:rPr lang="it-IT" sz="2200" b="1" dirty="0">
                <a:solidFill>
                  <a:srgbClr val="FFFF00"/>
                </a:solidFill>
                <a:latin typeface="Times New Roman" panose="02020603050405020304" pitchFamily="18" charset="0"/>
                <a:cs typeface="Times New Roman" panose="02020603050405020304" pitchFamily="18" charset="0"/>
              </a:rPr>
              <a:t>Scenario/i del futuro ….</a:t>
            </a:r>
          </a:p>
        </p:txBody>
      </p:sp>
      <p:sp>
        <p:nvSpPr>
          <p:cNvPr id="2" name="Freccia a sinistra 1">
            <a:extLst>
              <a:ext uri="{FF2B5EF4-FFF2-40B4-BE49-F238E27FC236}">
                <a16:creationId xmlns:a16="http://schemas.microsoft.com/office/drawing/2014/main" id="{C720F7F0-5D22-4860-8619-9894419914A5}"/>
              </a:ext>
            </a:extLst>
          </p:cNvPr>
          <p:cNvSpPr/>
          <p:nvPr/>
        </p:nvSpPr>
        <p:spPr>
          <a:xfrm>
            <a:off x="9069354" y="3345024"/>
            <a:ext cx="978408" cy="484632"/>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29182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8CD183-594B-471E-97AF-769A7DE6E565}"/>
              </a:ext>
            </a:extLst>
          </p:cNvPr>
          <p:cNvSpPr txBox="1"/>
          <p:nvPr/>
        </p:nvSpPr>
        <p:spPr>
          <a:xfrm>
            <a:off x="167951" y="270588"/>
            <a:ext cx="11856098" cy="6247864"/>
          </a:xfrm>
          <a:prstGeom prst="rect">
            <a:avLst/>
          </a:prstGeom>
          <a:noFill/>
        </p:spPr>
        <p:txBody>
          <a:bodyPr wrap="square" rtlCol="0">
            <a:spAutoFit/>
          </a:bodyPr>
          <a:lstStyle/>
          <a:p>
            <a:r>
              <a:rPr lang="it-IT" sz="2000" b="1" dirty="0" err="1">
                <a:solidFill>
                  <a:srgbClr val="FFFF00"/>
                </a:solidFill>
                <a:latin typeface="Times New Roman" panose="02020603050405020304" pitchFamily="18" charset="0"/>
                <a:cs typeface="Times New Roman" panose="02020603050405020304" pitchFamily="18" charset="0"/>
              </a:rPr>
              <a:t>Volatility</a:t>
            </a:r>
            <a:r>
              <a:rPr lang="it-IT" sz="2000" b="1" dirty="0">
                <a:solidFill>
                  <a:srgbClr val="FFFF00"/>
                </a:solidFill>
                <a:latin typeface="Times New Roman" panose="02020603050405020304" pitchFamily="18" charset="0"/>
                <a:cs typeface="Times New Roman" panose="02020603050405020304" pitchFamily="18" charset="0"/>
              </a:rPr>
              <a:t> </a:t>
            </a:r>
          </a:p>
          <a:p>
            <a:r>
              <a:rPr lang="it-IT" sz="2000" dirty="0">
                <a:solidFill>
                  <a:schemeClr val="bg1"/>
                </a:solidFill>
                <a:latin typeface="Times New Roman" panose="02020603050405020304" pitchFamily="18" charset="0"/>
                <a:cs typeface="Times New Roman" panose="02020603050405020304" pitchFamily="18" charset="0"/>
              </a:rPr>
              <a:t>Si riferisce alla natura e alle dinamiche dei cambiamenti in un dato contesto, (come ad esempio il mercato economico) che può essere caratterizzato da fluttuazioni, turbolenze, cambiamenti. Maggiore è la volatilità, più i cambiamenti sono veloci.</a:t>
            </a:r>
          </a:p>
          <a:p>
            <a:r>
              <a:rPr lang="it-IT" sz="2000" dirty="0">
                <a:solidFill>
                  <a:schemeClr val="bg1"/>
                </a:solidFill>
                <a:latin typeface="Times New Roman" panose="02020603050405020304" pitchFamily="18" charset="0"/>
                <a:cs typeface="Times New Roman" panose="02020603050405020304" pitchFamily="18" charset="0"/>
              </a:rPr>
              <a:t> </a:t>
            </a:r>
          </a:p>
          <a:p>
            <a:r>
              <a:rPr lang="it-IT" sz="2000" b="1" dirty="0" err="1">
                <a:solidFill>
                  <a:srgbClr val="FFFF00"/>
                </a:solidFill>
                <a:latin typeface="Times New Roman" panose="02020603050405020304" pitchFamily="18" charset="0"/>
                <a:cs typeface="Times New Roman" panose="02020603050405020304" pitchFamily="18" charset="0"/>
              </a:rPr>
              <a:t>Uncertainty</a:t>
            </a:r>
            <a:r>
              <a:rPr lang="it-IT" sz="2000" b="1" dirty="0">
                <a:solidFill>
                  <a:schemeClr val="bg1"/>
                </a:solidFill>
                <a:latin typeface="Times New Roman" panose="02020603050405020304" pitchFamily="18" charset="0"/>
                <a:cs typeface="Times New Roman" panose="02020603050405020304" pitchFamily="18" charset="0"/>
              </a:rPr>
              <a:t> </a:t>
            </a:r>
          </a:p>
          <a:p>
            <a:r>
              <a:rPr lang="it-IT" sz="2000" dirty="0">
                <a:solidFill>
                  <a:schemeClr val="bg1"/>
                </a:solidFill>
                <a:latin typeface="Times New Roman" panose="02020603050405020304" pitchFamily="18" charset="0"/>
                <a:cs typeface="Times New Roman" panose="02020603050405020304" pitchFamily="18" charset="0"/>
              </a:rPr>
              <a:t>Indica la misura con cui è possibile prevedere con sicurezza il futuro. All’incertezza si lega l’incapacità di comprendere cosa sta succedendo, di essere cioè consapevoli dei cambiamenti in atto nell’ambiente circostante. Più il mondo è incerto, più è difficile da prevedere.</a:t>
            </a:r>
          </a:p>
          <a:p>
            <a:r>
              <a:rPr lang="it-IT" sz="2000" dirty="0">
                <a:solidFill>
                  <a:schemeClr val="bg1"/>
                </a:solidFill>
                <a:latin typeface="Times New Roman" panose="02020603050405020304" pitchFamily="18" charset="0"/>
                <a:cs typeface="Times New Roman" panose="02020603050405020304" pitchFamily="18" charset="0"/>
              </a:rPr>
              <a:t> </a:t>
            </a:r>
          </a:p>
          <a:p>
            <a:r>
              <a:rPr lang="it-IT" sz="2000" b="1" dirty="0" err="1">
                <a:solidFill>
                  <a:srgbClr val="FFFF00"/>
                </a:solidFill>
                <a:latin typeface="Times New Roman" panose="02020603050405020304" pitchFamily="18" charset="0"/>
                <a:cs typeface="Times New Roman" panose="02020603050405020304" pitchFamily="18" charset="0"/>
              </a:rPr>
              <a:t>Complexity</a:t>
            </a:r>
            <a:endParaRPr lang="it-IT" sz="2000" b="1" dirty="0">
              <a:solidFill>
                <a:srgbClr val="FFFF00"/>
              </a:solidFill>
              <a:latin typeface="Times New Roman" panose="02020603050405020304" pitchFamily="18" charset="0"/>
              <a:cs typeface="Times New Roman" panose="02020603050405020304" pitchFamily="18" charset="0"/>
            </a:endParaRPr>
          </a:p>
          <a:p>
            <a:r>
              <a:rPr lang="it-IT" sz="2000" dirty="0">
                <a:solidFill>
                  <a:schemeClr val="bg1"/>
                </a:solidFill>
                <a:latin typeface="Times New Roman" panose="02020603050405020304" pitchFamily="18" charset="0"/>
                <a:cs typeface="Times New Roman" panose="02020603050405020304" pitchFamily="18" charset="0"/>
              </a:rPr>
              <a:t>Un contesto è tanto più complesso quanto più i fattori da considerare sono numerosi, diversi tra loro e diverse sono le relazioni tra gli elementi. Una maggiore interconnessione, infatti, aumenta la complessità del sistema; questo rende arduo analizzare la quantità complessiva di informazione. Più il mondo è complesso, più difficile sarà da analizzare.</a:t>
            </a:r>
          </a:p>
          <a:p>
            <a:r>
              <a:rPr lang="it-IT" sz="2000" dirty="0">
                <a:solidFill>
                  <a:schemeClr val="bg1"/>
                </a:solidFill>
                <a:latin typeface="Times New Roman" panose="02020603050405020304" pitchFamily="18" charset="0"/>
                <a:cs typeface="Times New Roman" panose="02020603050405020304" pitchFamily="18" charset="0"/>
              </a:rPr>
              <a:t> </a:t>
            </a:r>
          </a:p>
          <a:p>
            <a:r>
              <a:rPr lang="it-IT" sz="2000" b="1" dirty="0" err="1">
                <a:solidFill>
                  <a:srgbClr val="FFFF00"/>
                </a:solidFill>
                <a:latin typeface="Times New Roman" panose="02020603050405020304" pitchFamily="18" charset="0"/>
                <a:cs typeface="Times New Roman" panose="02020603050405020304" pitchFamily="18" charset="0"/>
              </a:rPr>
              <a:t>Ambiguity</a:t>
            </a:r>
            <a:endParaRPr lang="it-IT" sz="2000" b="1" dirty="0">
              <a:solidFill>
                <a:srgbClr val="FFFF00"/>
              </a:solidFill>
              <a:latin typeface="Times New Roman" panose="02020603050405020304" pitchFamily="18" charset="0"/>
              <a:cs typeface="Times New Roman" panose="02020603050405020304" pitchFamily="18" charset="0"/>
            </a:endParaRPr>
          </a:p>
          <a:p>
            <a:r>
              <a:rPr lang="it-IT" sz="2000" dirty="0">
                <a:solidFill>
                  <a:schemeClr val="bg1"/>
                </a:solidFill>
                <a:latin typeface="Times New Roman" panose="02020603050405020304" pitchFamily="18" charset="0"/>
                <a:cs typeface="Times New Roman" panose="02020603050405020304" pitchFamily="18" charset="0"/>
              </a:rPr>
              <a:t>La mancanza di chiarezza di un fenomeno non consente di interpretarlo adeguatamente. Una situazione è ambigua quando l’informazione è incompleta, contraddittoria o inaccurata per giungere a delle conclusioni. Si tratta cioè di un fenomeno “sfumato”, cioè fuzzy.</a:t>
            </a:r>
          </a:p>
        </p:txBody>
      </p:sp>
    </p:spTree>
    <p:extLst>
      <p:ext uri="{BB962C8B-B14F-4D97-AF65-F5344CB8AC3E}">
        <p14:creationId xmlns:p14="http://schemas.microsoft.com/office/powerpoint/2010/main" val="2152383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88ABD7-22B7-4C4B-9219-380A38C0C52A}"/>
              </a:ext>
            </a:extLst>
          </p:cNvPr>
          <p:cNvSpPr txBox="1"/>
          <p:nvPr/>
        </p:nvSpPr>
        <p:spPr>
          <a:xfrm>
            <a:off x="149290" y="223935"/>
            <a:ext cx="11728579" cy="6217087"/>
          </a:xfrm>
          <a:prstGeom prst="rect">
            <a:avLst/>
          </a:prstGeom>
          <a:noFill/>
        </p:spPr>
        <p:txBody>
          <a:bodyPr wrap="square" rtlCol="0">
            <a:spAutoFit/>
          </a:bodyPr>
          <a:lstStyle/>
          <a:p>
            <a:r>
              <a:rPr lang="it-IT" sz="2000" b="1" dirty="0">
                <a:solidFill>
                  <a:srgbClr val="FFFF00"/>
                </a:solidFill>
                <a:latin typeface="Times New Roman" panose="02020603050405020304" pitchFamily="18" charset="0"/>
                <a:cs typeface="Times New Roman" panose="02020603050405020304" pitchFamily="18" charset="0"/>
              </a:rPr>
              <a:t>I quattro elementi V.U.C.A. possono esse disposti in una matrice a quattro quadranti</a:t>
            </a:r>
            <a:r>
              <a:rPr lang="it-IT" sz="2000" b="1" dirty="0">
                <a:solidFill>
                  <a:schemeClr val="bg1"/>
                </a:solidFill>
                <a:latin typeface="Times New Roman" panose="02020603050405020304" pitchFamily="18" charset="0"/>
                <a:cs typeface="Times New Roman" panose="02020603050405020304" pitchFamily="18" charset="0"/>
              </a:rPr>
              <a:t>.</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All’asse delle ascisse corrisponde la quantità di informazioni che abbiamo sul fenomeno da analizzare.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All’asse delle ordinate corrisponde quanto siamo in grado di prevedere gli effetti delle nostre azioni su quel sistema.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La disposizione dei quattro quadranti fornisce le seguenti indicazioni </a:t>
            </a:r>
            <a:r>
              <a:rPr lang="it-IT" sz="2000" b="1" dirty="0" err="1">
                <a:solidFill>
                  <a:srgbClr val="FFFF00"/>
                </a:solidFill>
                <a:latin typeface="Times New Roman" panose="02020603050405020304" pitchFamily="18" charset="0"/>
                <a:cs typeface="Times New Roman" panose="02020603050405020304" pitchFamily="18" charset="0"/>
              </a:rPr>
              <a:t>anlitiche</a:t>
            </a:r>
            <a:r>
              <a:rPr lang="it-IT" sz="2000" b="1" dirty="0">
                <a:solidFill>
                  <a:schemeClr val="bg1"/>
                </a:solidFill>
                <a:latin typeface="Times New Roman" panose="02020603050405020304" pitchFamily="18" charset="0"/>
                <a:cs typeface="Times New Roman" panose="02020603050405020304" pitchFamily="18" charset="0"/>
              </a:rPr>
              <a:t>:</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rgbClr val="FFFF00"/>
                </a:solidFill>
                <a:latin typeface="Times New Roman" panose="02020603050405020304" pitchFamily="18" charset="0"/>
                <a:cs typeface="Times New Roman" panose="02020603050405020304" pitchFamily="18" charset="0"/>
              </a:rPr>
              <a:t>ambiguity</a:t>
            </a:r>
            <a:r>
              <a:rPr lang="it-IT" sz="2000" b="1" dirty="0">
                <a:solidFill>
                  <a:schemeClr val="bg1"/>
                </a:solidFill>
                <a:latin typeface="Times New Roman" panose="02020603050405020304" pitchFamily="18" charset="0"/>
                <a:cs typeface="Times New Roman" panose="02020603050405020304" pitchFamily="18" charset="0"/>
              </a:rPr>
              <a:t>, nel caso di poche informazioni nel presente e poca capacità predittiva;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rgbClr val="FFFF00"/>
                </a:solidFill>
                <a:latin typeface="Times New Roman" panose="02020603050405020304" pitchFamily="18" charset="0"/>
                <a:cs typeface="Times New Roman" panose="02020603050405020304" pitchFamily="18" charset="0"/>
              </a:rPr>
              <a:t>uncertainty</a:t>
            </a:r>
            <a:r>
              <a:rPr lang="it-IT" sz="2000" b="1" dirty="0">
                <a:solidFill>
                  <a:schemeClr val="bg1"/>
                </a:solidFill>
                <a:latin typeface="Times New Roman" panose="02020603050405020304" pitchFamily="18" charset="0"/>
                <a:cs typeface="Times New Roman" panose="02020603050405020304" pitchFamily="18" charset="0"/>
              </a:rPr>
              <a:t>, nel caso di molte informazioni nel presente ma poca predicibilità. Ovvero si è in grado di vedere il momento presente del fenomeno, ma non quello futuro;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rgbClr val="FFFF00"/>
                </a:solidFill>
                <a:latin typeface="Times New Roman" panose="02020603050405020304" pitchFamily="18" charset="0"/>
                <a:cs typeface="Times New Roman" panose="02020603050405020304" pitchFamily="18" charset="0"/>
              </a:rPr>
              <a:t>complexity</a:t>
            </a:r>
            <a:r>
              <a:rPr lang="it-IT" sz="2000" b="1" dirty="0">
                <a:solidFill>
                  <a:schemeClr val="bg1"/>
                </a:solidFill>
                <a:latin typeface="Times New Roman" panose="02020603050405020304" pitchFamily="18" charset="0"/>
                <a:cs typeface="Times New Roman" panose="02020603050405020304" pitchFamily="18" charset="0"/>
              </a:rPr>
              <a:t> nel caso di poche informazioni nel presente e un buon livello di predizione futura. Si è cioè in grado di individuare i fattori chiave sui quali si potrà agire;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rgbClr val="FFFF00"/>
                </a:solidFill>
                <a:latin typeface="Times New Roman" panose="02020603050405020304" pitchFamily="18" charset="0"/>
                <a:cs typeface="Times New Roman" panose="02020603050405020304" pitchFamily="18" charset="0"/>
              </a:rPr>
              <a:t>volatility</a:t>
            </a:r>
            <a:r>
              <a:rPr lang="it-IT" sz="2000" b="1" dirty="0">
                <a:solidFill>
                  <a:schemeClr val="bg1"/>
                </a:solidFill>
                <a:latin typeface="Times New Roman" panose="02020603050405020304" pitchFamily="18" charset="0"/>
                <a:cs typeface="Times New Roman" panose="02020603050405020304" pitchFamily="18" charset="0"/>
              </a:rPr>
              <a:t>, ovvero alta velocità di cambiamento, se si conosce bene il sistema nel presente e si è in grado prevedere il suo andamento futuro.</a:t>
            </a:r>
          </a:p>
          <a:p>
            <a:endParaRPr lang="it-IT" dirty="0">
              <a:solidFill>
                <a:schemeClr val="bg1"/>
              </a:solidFill>
            </a:endParaRPr>
          </a:p>
        </p:txBody>
      </p:sp>
    </p:spTree>
    <p:extLst>
      <p:ext uri="{BB962C8B-B14F-4D97-AF65-F5344CB8AC3E}">
        <p14:creationId xmlns:p14="http://schemas.microsoft.com/office/powerpoint/2010/main" val="2334658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962CBA3-E819-4B0F-85E1-8E5ABCA91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689" y="182217"/>
            <a:ext cx="7856621" cy="6493565"/>
          </a:xfrm>
          <a:prstGeom prst="rect">
            <a:avLst/>
          </a:prstGeom>
        </p:spPr>
      </p:pic>
    </p:spTree>
    <p:extLst>
      <p:ext uri="{BB962C8B-B14F-4D97-AF65-F5344CB8AC3E}">
        <p14:creationId xmlns:p14="http://schemas.microsoft.com/office/powerpoint/2010/main" val="248150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9190886-49FB-443F-9B58-883B6E07E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05" y="265922"/>
            <a:ext cx="4242895" cy="6326156"/>
          </a:xfrm>
          <a:prstGeom prst="rect">
            <a:avLst/>
          </a:prstGeom>
        </p:spPr>
      </p:pic>
      <p:pic>
        <p:nvPicPr>
          <p:cNvPr id="7" name="Immagine 6">
            <a:extLst>
              <a:ext uri="{FF2B5EF4-FFF2-40B4-BE49-F238E27FC236}">
                <a16:creationId xmlns:a16="http://schemas.microsoft.com/office/drawing/2014/main" id="{8663A385-8079-4504-99B6-BE88698B8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394" y="265922"/>
            <a:ext cx="4242895" cy="6310408"/>
          </a:xfrm>
          <a:prstGeom prst="rect">
            <a:avLst/>
          </a:prstGeom>
        </p:spPr>
      </p:pic>
    </p:spTree>
    <p:extLst>
      <p:ext uri="{BB962C8B-B14F-4D97-AF65-F5344CB8AC3E}">
        <p14:creationId xmlns:p14="http://schemas.microsoft.com/office/powerpoint/2010/main" val="101718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B2A93C-2455-480A-8E13-ED9F8FCD6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635" y="235597"/>
            <a:ext cx="5715000" cy="5715000"/>
          </a:xfrm>
          <a:prstGeom prst="rect">
            <a:avLst/>
          </a:prstGeom>
        </p:spPr>
      </p:pic>
      <p:sp>
        <p:nvSpPr>
          <p:cNvPr id="6" name="CasellaDiTesto 5">
            <a:extLst>
              <a:ext uri="{FF2B5EF4-FFF2-40B4-BE49-F238E27FC236}">
                <a16:creationId xmlns:a16="http://schemas.microsoft.com/office/drawing/2014/main" id="{B3D4A2A7-EE80-4E17-8DF3-526C432C3903}"/>
              </a:ext>
            </a:extLst>
          </p:cNvPr>
          <p:cNvSpPr txBox="1"/>
          <p:nvPr/>
        </p:nvSpPr>
        <p:spPr>
          <a:xfrm>
            <a:off x="271365" y="235597"/>
            <a:ext cx="5010539" cy="6247864"/>
          </a:xfrm>
          <a:prstGeom prst="rect">
            <a:avLst/>
          </a:prstGeom>
          <a:noFill/>
        </p:spPr>
        <p:txBody>
          <a:bodyPr wrap="square" rtlCol="0">
            <a:spAutoFit/>
          </a:bodyPr>
          <a:lstStyle/>
          <a:p>
            <a:pPr algn="just"/>
            <a:r>
              <a:rPr lang="it-IT" sz="2000" b="1" dirty="0">
                <a:solidFill>
                  <a:schemeClr val="bg1"/>
                </a:solidFill>
                <a:latin typeface="Times New Roman" panose="02020603050405020304" pitchFamily="18" charset="0"/>
                <a:cs typeface="Times New Roman" panose="02020603050405020304" pitchFamily="18" charset="0"/>
              </a:rPr>
              <a:t>Quando vediamo questa immagine su un pacco, sappiamo che dobbiamo trattare con molta attenzione la scatola, anche se non è corredata della parola “</a:t>
            </a:r>
            <a:r>
              <a:rPr lang="it-IT" sz="2000" b="1" dirty="0">
                <a:solidFill>
                  <a:srgbClr val="FFFF00"/>
                </a:solidFill>
                <a:latin typeface="Times New Roman" panose="02020603050405020304" pitchFamily="18" charset="0"/>
                <a:cs typeface="Times New Roman" panose="02020603050405020304" pitchFamily="18" charset="0"/>
              </a:rPr>
              <a:t>fragile</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Questo segnale ha un significato compreso dalle persone di tutto il mondo: “</a:t>
            </a:r>
            <a:r>
              <a:rPr lang="it-IT" sz="2000" b="1" dirty="0">
                <a:solidFill>
                  <a:srgbClr val="FFFF00"/>
                </a:solidFill>
                <a:latin typeface="Times New Roman" panose="02020603050405020304" pitchFamily="18" charset="0"/>
                <a:cs typeface="Times New Roman" panose="02020603050405020304" pitchFamily="18" charset="0"/>
              </a:rPr>
              <a:t>attenzione il contenuto è fragile e deve essere maneggiato con cura</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Più precisamente possiamo dire che il significato di questi simboli consiste non tanto nell’informare del contenuto della scatola, ma piuttosto di </a:t>
            </a:r>
            <a:r>
              <a:rPr lang="it-IT" sz="2000" b="1" i="1" dirty="0">
                <a:solidFill>
                  <a:srgbClr val="FFFF00"/>
                </a:solidFill>
                <a:latin typeface="Times New Roman" panose="02020603050405020304" pitchFamily="18" charset="0"/>
                <a:cs typeface="Times New Roman" panose="02020603050405020304" pitchFamily="18" charset="0"/>
              </a:rPr>
              <a:t>influenzare il comportamento di chi la maneggia per non arrecare danno al contenuto</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 Se maneggi con molta attenzione una scatola con quel simbolo, il contenuto riceve un beneficio.</a:t>
            </a:r>
          </a:p>
        </p:txBody>
      </p:sp>
      <p:sp>
        <p:nvSpPr>
          <p:cNvPr id="11" name="CasellaDiTesto 10">
            <a:extLst>
              <a:ext uri="{FF2B5EF4-FFF2-40B4-BE49-F238E27FC236}">
                <a16:creationId xmlns:a16="http://schemas.microsoft.com/office/drawing/2014/main" id="{23EE61A0-9D68-4825-9603-5A0AB50C19B1}"/>
              </a:ext>
            </a:extLst>
          </p:cNvPr>
          <p:cNvSpPr txBox="1"/>
          <p:nvPr/>
        </p:nvSpPr>
        <p:spPr>
          <a:xfrm>
            <a:off x="5875177" y="6112814"/>
            <a:ext cx="6316823" cy="369332"/>
          </a:xfrm>
          <a:prstGeom prst="rect">
            <a:avLst/>
          </a:prstGeom>
          <a:noFill/>
        </p:spPr>
        <p:txBody>
          <a:bodyPr wrap="square">
            <a:spAutoFit/>
          </a:bodyPr>
          <a:lstStyle/>
          <a:p>
            <a:pPr algn="just"/>
            <a:r>
              <a:rPr lang="it-IT" sz="1800" dirty="0">
                <a:solidFill>
                  <a:schemeClr val="bg1"/>
                </a:solidFill>
                <a:latin typeface="Times New Roman" panose="02020603050405020304" pitchFamily="18" charset="0"/>
                <a:cs typeface="Times New Roman" panose="02020603050405020304" pitchFamily="18" charset="0"/>
              </a:rPr>
              <a:t>Figura 1 – Indicazioni comunemente presenti su un imballaggio</a:t>
            </a:r>
          </a:p>
        </p:txBody>
      </p:sp>
    </p:spTree>
    <p:extLst>
      <p:ext uri="{BB962C8B-B14F-4D97-AF65-F5344CB8AC3E}">
        <p14:creationId xmlns:p14="http://schemas.microsoft.com/office/powerpoint/2010/main" val="1861444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544F50-5185-4A28-9F9E-CF2AA5CEECF2}"/>
              </a:ext>
            </a:extLst>
          </p:cNvPr>
          <p:cNvSpPr txBox="1"/>
          <p:nvPr/>
        </p:nvSpPr>
        <p:spPr>
          <a:xfrm>
            <a:off x="142875" y="180975"/>
            <a:ext cx="11753850" cy="6524863"/>
          </a:xfrm>
          <a:prstGeom prst="rect">
            <a:avLst/>
          </a:prstGeom>
          <a:noFill/>
        </p:spPr>
        <p:txBody>
          <a:bodyPr wrap="square" rtlCol="0">
            <a:spAutoFit/>
          </a:bodyPr>
          <a:lstStyle/>
          <a:p>
            <a:pPr algn="just"/>
            <a:r>
              <a:rPr lang="it-IT" sz="2200" b="1" dirty="0">
                <a:solidFill>
                  <a:schemeClr val="accent2"/>
                </a:solidFill>
                <a:latin typeface="Times New Roman" panose="02020603050405020304" pitchFamily="18" charset="0"/>
                <a:cs typeface="Times New Roman" panose="02020603050405020304" pitchFamily="18" charset="0"/>
              </a:rPr>
              <a:t>ROBUSTO</a:t>
            </a:r>
          </a:p>
          <a:p>
            <a:pPr algn="just"/>
            <a:r>
              <a:rPr lang="it-IT" sz="2200" b="1" dirty="0">
                <a:solidFill>
                  <a:schemeClr val="bg1"/>
                </a:solidFill>
                <a:latin typeface="Times New Roman" panose="02020603050405020304" pitchFamily="18" charset="0"/>
                <a:cs typeface="Times New Roman" panose="02020603050405020304" pitchFamily="18" charset="0"/>
              </a:rPr>
              <a:t>dal </a:t>
            </a:r>
            <a:r>
              <a:rPr lang="it-IT" sz="2200" b="1" dirty="0" err="1">
                <a:solidFill>
                  <a:schemeClr val="bg1"/>
                </a:solidFill>
                <a:latin typeface="Times New Roman" panose="02020603050405020304" pitchFamily="18" charset="0"/>
                <a:cs typeface="Times New Roman" panose="02020603050405020304" pitchFamily="18" charset="0"/>
              </a:rPr>
              <a:t>lat</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i="1" dirty="0" err="1">
                <a:solidFill>
                  <a:schemeClr val="bg1"/>
                </a:solidFill>
                <a:latin typeface="Times New Roman" panose="02020603050405020304" pitchFamily="18" charset="0"/>
                <a:cs typeface="Times New Roman" panose="02020603050405020304" pitchFamily="18" charset="0"/>
              </a:rPr>
              <a:t>robŭstu</a:t>
            </a:r>
            <a:r>
              <a:rPr lang="it-IT" sz="2200" b="1" dirty="0">
                <a:solidFill>
                  <a:schemeClr val="bg1"/>
                </a:solidFill>
                <a:latin typeface="Times New Roman" panose="02020603050405020304" pitchFamily="18" charset="0"/>
                <a:cs typeface="Times New Roman" panose="02020603050405020304" pitchFamily="18" charset="0"/>
              </a:rPr>
              <a:t>(m), </a:t>
            </a:r>
            <a:r>
              <a:rPr lang="it-IT" sz="2200" b="1" dirty="0" err="1">
                <a:solidFill>
                  <a:schemeClr val="bg1"/>
                </a:solidFill>
                <a:latin typeface="Times New Roman" panose="02020603050405020304" pitchFamily="18" charset="0"/>
                <a:cs typeface="Times New Roman" panose="02020603050405020304" pitchFamily="18" charset="0"/>
              </a:rPr>
              <a:t>der</a:t>
            </a:r>
            <a:r>
              <a:rPr lang="it-IT" sz="2200" b="1" dirty="0">
                <a:solidFill>
                  <a:schemeClr val="bg1"/>
                </a:solidFill>
                <a:latin typeface="Times New Roman" panose="02020603050405020304" pitchFamily="18" charset="0"/>
                <a:cs typeface="Times New Roman" panose="02020603050405020304" pitchFamily="18" charset="0"/>
              </a:rPr>
              <a:t>. di </a:t>
            </a:r>
            <a:r>
              <a:rPr lang="it-IT" sz="2200" b="1" i="1" dirty="0" err="1">
                <a:solidFill>
                  <a:schemeClr val="bg1"/>
                </a:solidFill>
                <a:latin typeface="Times New Roman" panose="02020603050405020304" pitchFamily="18" charset="0"/>
                <a:cs typeface="Times New Roman" panose="02020603050405020304" pitchFamily="18" charset="0"/>
              </a:rPr>
              <a:t>robur</a:t>
            </a:r>
            <a:r>
              <a:rPr lang="it-IT" sz="2200" b="1" dirty="0">
                <a:solidFill>
                  <a:schemeClr val="bg1"/>
                </a:solidFill>
                <a:latin typeface="Times New Roman" panose="02020603050405020304" pitchFamily="18" charset="0"/>
                <a:cs typeface="Times New Roman" panose="02020603050405020304" pitchFamily="18" charset="0"/>
              </a:rPr>
              <a:t> "forza"</a:t>
            </a:r>
          </a:p>
          <a:p>
            <a:pPr algn="just"/>
            <a:endParaRPr lang="it-IT" sz="2200" b="1" dirty="0">
              <a:solidFill>
                <a:schemeClr val="bg1"/>
              </a:solidFill>
              <a:latin typeface="Times New Roman" panose="02020603050405020304" pitchFamily="18" charset="0"/>
              <a:cs typeface="Times New Roman" panose="02020603050405020304" pitchFamily="18" charset="0"/>
            </a:endParaRPr>
          </a:p>
          <a:p>
            <a:pPr algn="just"/>
            <a:r>
              <a:rPr lang="it-IT" sz="2200" b="1" dirty="0">
                <a:solidFill>
                  <a:schemeClr val="bg1"/>
                </a:solidFill>
                <a:latin typeface="Times New Roman" panose="02020603050405020304" pitchFamily="18" charset="0"/>
                <a:cs typeface="Times New Roman" panose="02020603050405020304" pitchFamily="18" charset="0"/>
              </a:rPr>
              <a:t>1a. </a:t>
            </a:r>
            <a:r>
              <a:rPr lang="it-IT" sz="2200" b="1" dirty="0">
                <a:solidFill>
                  <a:srgbClr val="FFFF00"/>
                </a:solidFill>
                <a:latin typeface="Times New Roman" panose="02020603050405020304" pitchFamily="18" charset="0"/>
                <a:cs typeface="Times New Roman" panose="02020603050405020304" pitchFamily="18" charset="0"/>
              </a:rPr>
              <a:t>dotato di notevole forza e resistenza fisica</a:t>
            </a:r>
            <a:r>
              <a:rPr lang="it-IT" sz="2200" b="1" dirty="0">
                <a:solidFill>
                  <a:schemeClr val="bg1"/>
                </a:solidFill>
                <a:latin typeface="Times New Roman" panose="02020603050405020304" pitchFamily="18" charset="0"/>
                <a:cs typeface="Times New Roman" panose="02020603050405020304" pitchFamily="18" charset="0"/>
              </a:rPr>
              <a:t>: un uomo, un cavallo molto robusto; avere braccia robuste, collo robusto…</a:t>
            </a:r>
          </a:p>
          <a:p>
            <a:pPr algn="just"/>
            <a:r>
              <a:rPr lang="it-IT" sz="2200" b="1" dirty="0">
                <a:solidFill>
                  <a:schemeClr val="bg1"/>
                </a:solidFill>
                <a:latin typeface="Times New Roman" panose="02020603050405020304" pitchFamily="18" charset="0"/>
                <a:cs typeface="Times New Roman" panose="02020603050405020304" pitchFamily="18" charset="0"/>
              </a:rPr>
              <a:t>1b. capace di sopportare malattie e disagi: certificato di sana e robusta costituzione, avere una fibra robusta…</a:t>
            </a:r>
          </a:p>
          <a:p>
            <a:pPr algn="just"/>
            <a:r>
              <a:rPr lang="it-IT" sz="2200" b="1" dirty="0">
                <a:solidFill>
                  <a:schemeClr val="bg1"/>
                </a:solidFill>
                <a:latin typeface="Times New Roman" panose="02020603050405020304" pitchFamily="18" charset="0"/>
                <a:cs typeface="Times New Roman" panose="02020603050405020304" pitchFamily="18" charset="0"/>
              </a:rPr>
              <a:t>1c. di </a:t>
            </a:r>
            <a:r>
              <a:rPr lang="it-IT" sz="2200" b="1" dirty="0" err="1">
                <a:solidFill>
                  <a:schemeClr val="bg1"/>
                </a:solidFill>
                <a:latin typeface="Times New Roman" panose="02020603050405020304" pitchFamily="18" charset="0"/>
                <a:cs typeface="Times New Roman" panose="02020603050405020304" pitchFamily="18" charset="0"/>
              </a:rPr>
              <a:t>qcs</a:t>
            </a:r>
            <a:r>
              <a:rPr lang="it-IT" sz="2200" b="1" dirty="0">
                <a:solidFill>
                  <a:schemeClr val="bg1"/>
                </a:solidFill>
                <a:latin typeface="Times New Roman" panose="02020603050405020304" pitchFamily="18" charset="0"/>
                <a:cs typeface="Times New Roman" panose="02020603050405020304" pitchFamily="18" charset="0"/>
              </a:rPr>
              <a:t>., </a:t>
            </a:r>
            <a:r>
              <a:rPr lang="it-IT" sz="2200" b="1" dirty="0">
                <a:solidFill>
                  <a:srgbClr val="FFFF00"/>
                </a:solidFill>
                <a:latin typeface="Times New Roman" panose="02020603050405020304" pitchFamily="18" charset="0"/>
                <a:cs typeface="Times New Roman" panose="02020603050405020304" pitchFamily="18" charset="0"/>
              </a:rPr>
              <a:t>solido e massiccio</a:t>
            </a:r>
            <a:r>
              <a:rPr lang="it-IT" sz="2200" b="1" dirty="0">
                <a:solidFill>
                  <a:schemeClr val="bg1"/>
                </a:solidFill>
                <a:latin typeface="Times New Roman" panose="02020603050405020304" pitchFamily="18" charset="0"/>
                <a:cs typeface="Times New Roman" panose="02020603050405020304" pitchFamily="18" charset="0"/>
              </a:rPr>
              <a:t>: un divano, un tavolo robusto; scarpe robuste, bastone robusto</a:t>
            </a:r>
          </a:p>
          <a:p>
            <a:pPr algn="just"/>
            <a:r>
              <a:rPr lang="it-IT" sz="2200" b="1" dirty="0">
                <a:solidFill>
                  <a:schemeClr val="bg1"/>
                </a:solidFill>
                <a:latin typeface="Times New Roman" panose="02020603050405020304" pitchFamily="18" charset="0"/>
                <a:cs typeface="Times New Roman" panose="02020603050405020304" pitchFamily="18" charset="0"/>
              </a:rPr>
              <a:t>1d. di pianta, ben radicata e provvista di grosso fusto…</a:t>
            </a:r>
          </a:p>
          <a:p>
            <a:pPr algn="just"/>
            <a:r>
              <a:rPr lang="it-IT" sz="2200" b="1" dirty="0">
                <a:solidFill>
                  <a:schemeClr val="bg1"/>
                </a:solidFill>
                <a:latin typeface="Times New Roman" panose="02020603050405020304" pitchFamily="18" charset="0"/>
                <a:cs typeface="Times New Roman" panose="02020603050405020304" pitchFamily="18" charset="0"/>
              </a:rPr>
              <a:t>2a. che ha forme ben sviluppate, piene, anche con la specificazione della parte del corpo: è una donna robusta, ha i fianchi un po’ troppo robusti</a:t>
            </a:r>
          </a:p>
          <a:p>
            <a:pPr algn="just"/>
            <a:r>
              <a:rPr lang="it-IT" sz="2200" b="1" dirty="0">
                <a:solidFill>
                  <a:schemeClr val="bg1"/>
                </a:solidFill>
                <a:latin typeface="Times New Roman" panose="02020603050405020304" pitchFamily="18" charset="0"/>
                <a:cs typeface="Times New Roman" panose="02020603050405020304" pitchFamily="18" charset="0"/>
              </a:rPr>
              <a:t>2b. notevole o molto abbondante: una bevuta, una mangiata robusta, avere un robusto appetito, pasto robusto</a:t>
            </a:r>
          </a:p>
          <a:p>
            <a:pPr algn="just"/>
            <a:r>
              <a:rPr lang="it-IT" sz="2200" b="1" dirty="0">
                <a:solidFill>
                  <a:schemeClr val="bg1"/>
                </a:solidFill>
                <a:latin typeface="Times New Roman" panose="02020603050405020304" pitchFamily="18" charset="0"/>
                <a:cs typeface="Times New Roman" panose="02020603050405020304" pitchFamily="18" charset="0"/>
              </a:rPr>
              <a:t>2c.  vigoroso, forte</a:t>
            </a:r>
          </a:p>
          <a:p>
            <a:pPr algn="just"/>
            <a:r>
              <a:rPr lang="it-IT" sz="2200" b="1" dirty="0">
                <a:solidFill>
                  <a:schemeClr val="bg1"/>
                </a:solidFill>
                <a:latin typeface="Times New Roman" panose="02020603050405020304" pitchFamily="18" charset="0"/>
                <a:cs typeface="Times New Roman" panose="02020603050405020304" pitchFamily="18" charset="0"/>
              </a:rPr>
              <a:t>3a. fig., di doti morali e intellettuali, di grande vigore, solidità e costanza: ha un’intelligenza robusta e vivace, fede robusta…</a:t>
            </a:r>
          </a:p>
          <a:p>
            <a:pPr algn="just"/>
            <a:r>
              <a:rPr lang="it-IT" sz="2200" b="1" dirty="0">
                <a:solidFill>
                  <a:schemeClr val="bg1"/>
                </a:solidFill>
                <a:latin typeface="Times New Roman" panose="02020603050405020304" pitchFamily="18" charset="0"/>
                <a:cs typeface="Times New Roman" panose="02020603050405020304" pitchFamily="18" charset="0"/>
              </a:rPr>
              <a:t>3b. espresso in modo efficace e incisivo: discorso robusto, stile robusto | sonoro e profondo: voce robusta, tono, suono robusto | vibrato, ben scandito: un ritmo robusto…</a:t>
            </a:r>
          </a:p>
          <a:p>
            <a:pPr algn="just"/>
            <a:r>
              <a:rPr lang="it-IT" sz="22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87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454FBD4-29A2-4C65-A3AC-0518E904B389}"/>
              </a:ext>
            </a:extLst>
          </p:cNvPr>
          <p:cNvSpPr txBox="1"/>
          <p:nvPr/>
        </p:nvSpPr>
        <p:spPr>
          <a:xfrm>
            <a:off x="186613" y="298580"/>
            <a:ext cx="4338734" cy="3170099"/>
          </a:xfrm>
          <a:prstGeom prst="rect">
            <a:avLst/>
          </a:prstGeom>
          <a:noFill/>
        </p:spPr>
        <p:txBody>
          <a:bodyPr wrap="square" rtlCol="0">
            <a:spAutoFit/>
          </a:bodyPr>
          <a:lstStyle/>
          <a:p>
            <a:pPr algn="just"/>
            <a:r>
              <a:rPr lang="it-IT" sz="2000" b="1" dirty="0">
                <a:solidFill>
                  <a:schemeClr val="bg1"/>
                </a:solidFill>
                <a:latin typeface="Times New Roman" panose="02020603050405020304" pitchFamily="18" charset="0"/>
                <a:cs typeface="Times New Roman" panose="02020603050405020304" pitchFamily="18" charset="0"/>
              </a:rPr>
              <a:t>Se guardiamo l’immagine qui riportata, possiamo certamente pensare che si tratti di </a:t>
            </a:r>
            <a:r>
              <a:rPr lang="it-IT" sz="2000" b="1" dirty="0">
                <a:solidFill>
                  <a:srgbClr val="FFFF00"/>
                </a:solidFill>
                <a:latin typeface="Times New Roman" panose="02020603050405020304" pitchFamily="18" charset="0"/>
                <a:cs typeface="Times New Roman" panose="02020603050405020304" pitchFamily="18" charset="0"/>
              </a:rPr>
              <a:t>una costruzione </a:t>
            </a:r>
            <a:r>
              <a:rPr lang="it-IT" sz="2000" b="1" dirty="0">
                <a:solidFill>
                  <a:schemeClr val="accent2"/>
                </a:solidFill>
                <a:latin typeface="Times New Roman" panose="02020603050405020304" pitchFamily="18" charset="0"/>
                <a:cs typeface="Times New Roman" panose="02020603050405020304" pitchFamily="18" charset="0"/>
              </a:rPr>
              <a:t>robusta</a:t>
            </a:r>
            <a:r>
              <a:rPr lang="it-IT" sz="2000" b="1" dirty="0">
                <a:solidFill>
                  <a:srgbClr val="FFFF00"/>
                </a:solidFill>
                <a:latin typeface="Times New Roman" panose="02020603050405020304" pitchFamily="18" charset="0"/>
                <a:cs typeface="Times New Roman" panose="02020603050405020304" pitchFamily="18" charset="0"/>
              </a:rPr>
              <a:t>, stabile, forte</a:t>
            </a:r>
            <a:r>
              <a:rPr lang="it-IT" sz="2000" b="1" dirty="0">
                <a:solidFill>
                  <a:schemeClr val="bg1"/>
                </a:solidFill>
                <a:latin typeface="Times New Roman" panose="02020603050405020304" pitchFamily="18" charset="0"/>
                <a:cs typeface="Times New Roman" panose="02020603050405020304" pitchFamily="18" charset="0"/>
              </a:rPr>
              <a:t>; </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 una </a:t>
            </a:r>
            <a:r>
              <a:rPr lang="it-IT" sz="2000" b="1" i="1" dirty="0">
                <a:solidFill>
                  <a:schemeClr val="bg1"/>
                </a:solidFill>
                <a:latin typeface="Times New Roman" panose="02020603050405020304" pitchFamily="18" charset="0"/>
                <a:cs typeface="Times New Roman" panose="02020603050405020304" pitchFamily="18" charset="0"/>
              </a:rPr>
              <a:t>casa in legno </a:t>
            </a:r>
            <a:r>
              <a:rPr lang="it-IT" sz="2000" b="1" dirty="0">
                <a:solidFill>
                  <a:schemeClr val="bg1"/>
                </a:solidFill>
                <a:latin typeface="Times New Roman" panose="02020603050405020304" pitchFamily="18" charset="0"/>
                <a:cs typeface="Times New Roman" panose="02020603050405020304" pitchFamily="18" charset="0"/>
              </a:rPr>
              <a:t>fatta per accogliere delle persone e per resistere alle intemperie…. </a:t>
            </a:r>
            <a:r>
              <a:rPr lang="it-IT" sz="2000" b="1" dirty="0">
                <a:solidFill>
                  <a:schemeClr val="accent2"/>
                </a:solidFill>
                <a:latin typeface="Times New Roman" panose="02020603050405020304" pitchFamily="18" charset="0"/>
                <a:cs typeface="Times New Roman" panose="02020603050405020304" pitchFamily="18" charset="0"/>
              </a:rPr>
              <a:t>robusta</a:t>
            </a:r>
            <a:r>
              <a:rPr lang="it-IT" sz="2000" b="1" dirty="0">
                <a:solidFill>
                  <a:schemeClr val="bg1"/>
                </a:solidFill>
                <a:latin typeface="Times New Roman" panose="02020603050405020304" pitchFamily="18" charset="0"/>
                <a:cs typeface="Times New Roman" panose="02020603050405020304" pitchFamily="18" charset="0"/>
              </a:rPr>
              <a:t> …</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8E211578-EA7D-4F94-9F17-E9C6FA6D2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618" y="2416629"/>
            <a:ext cx="7039354" cy="4032963"/>
          </a:xfrm>
          <a:prstGeom prst="rect">
            <a:avLst/>
          </a:prstGeom>
        </p:spPr>
      </p:pic>
      <p:sp>
        <p:nvSpPr>
          <p:cNvPr id="8" name="CasellaDiTesto 7">
            <a:extLst>
              <a:ext uri="{FF2B5EF4-FFF2-40B4-BE49-F238E27FC236}">
                <a16:creationId xmlns:a16="http://schemas.microsoft.com/office/drawing/2014/main" id="{AA0AF47F-B9E2-47F1-9243-6197BF41D25F}"/>
              </a:ext>
            </a:extLst>
          </p:cNvPr>
          <p:cNvSpPr txBox="1"/>
          <p:nvPr/>
        </p:nvSpPr>
        <p:spPr>
          <a:xfrm>
            <a:off x="4869617" y="1633464"/>
            <a:ext cx="7039353" cy="646331"/>
          </a:xfrm>
          <a:prstGeom prst="rect">
            <a:avLst/>
          </a:prstGeom>
          <a:noFill/>
        </p:spPr>
        <p:txBody>
          <a:bodyPr wrap="square">
            <a:spAutoFit/>
          </a:bodyPr>
          <a:lstStyle/>
          <a:p>
            <a:r>
              <a:rPr lang="it-IT" dirty="0">
                <a:solidFill>
                  <a:schemeClr val="bg1"/>
                </a:solidFill>
                <a:latin typeface="Times New Roman" panose="02020603050405020304" pitchFamily="18" charset="0"/>
                <a:cs typeface="Times New Roman" panose="02020603050405020304" pitchFamily="18" charset="0"/>
              </a:rPr>
              <a:t>Figura 2 – Una “</a:t>
            </a:r>
            <a:r>
              <a:rPr lang="it-IT" dirty="0">
                <a:solidFill>
                  <a:srgbClr val="FFFF00"/>
                </a:solidFill>
                <a:latin typeface="Times New Roman" panose="02020603050405020304" pitchFamily="18" charset="0"/>
                <a:cs typeface="Times New Roman" panose="02020603050405020304" pitchFamily="18" charset="0"/>
              </a:rPr>
              <a:t>robusta</a:t>
            </a:r>
            <a:r>
              <a:rPr lang="it-IT" dirty="0">
                <a:solidFill>
                  <a:schemeClr val="bg1"/>
                </a:solidFill>
                <a:latin typeface="Times New Roman" panose="02020603050405020304" pitchFamily="18" charset="0"/>
                <a:cs typeface="Times New Roman" panose="02020603050405020304" pitchFamily="18" charset="0"/>
              </a:rPr>
              <a:t>” </a:t>
            </a:r>
            <a:r>
              <a:rPr lang="it-IT" i="1" dirty="0">
                <a:solidFill>
                  <a:schemeClr val="bg1"/>
                </a:solidFill>
                <a:latin typeface="Times New Roman" panose="02020603050405020304" pitchFamily="18" charset="0"/>
                <a:cs typeface="Times New Roman" panose="02020603050405020304" pitchFamily="18" charset="0"/>
              </a:rPr>
              <a:t>casa in legno</a:t>
            </a:r>
            <a:r>
              <a:rPr lang="it-IT" dirty="0">
                <a:solidFill>
                  <a:schemeClr val="bg1"/>
                </a:solidFill>
                <a:latin typeface="Times New Roman" panose="02020603050405020304" pitchFamily="18" charset="0"/>
                <a:cs typeface="Times New Roman" panose="02020603050405020304" pitchFamily="18" charset="0"/>
              </a:rPr>
              <a:t>, anche se non è terminata, ci trasmette subito l’idea di solidità, sicurezza e protezione…</a:t>
            </a:r>
          </a:p>
        </p:txBody>
      </p:sp>
    </p:spTree>
    <p:extLst>
      <p:ext uri="{BB962C8B-B14F-4D97-AF65-F5344CB8AC3E}">
        <p14:creationId xmlns:p14="http://schemas.microsoft.com/office/powerpoint/2010/main" val="172547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12FFC8D-297F-4FD7-AB04-B34DC467B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356" y="427950"/>
            <a:ext cx="7736615" cy="4861248"/>
          </a:xfrm>
          <a:prstGeom prst="rect">
            <a:avLst/>
          </a:prstGeom>
        </p:spPr>
      </p:pic>
      <p:sp>
        <p:nvSpPr>
          <p:cNvPr id="11" name="CasellaDiTesto 10">
            <a:extLst>
              <a:ext uri="{FF2B5EF4-FFF2-40B4-BE49-F238E27FC236}">
                <a16:creationId xmlns:a16="http://schemas.microsoft.com/office/drawing/2014/main" id="{2BE13973-1777-4D5A-9535-25326F363D28}"/>
              </a:ext>
            </a:extLst>
          </p:cNvPr>
          <p:cNvSpPr txBox="1"/>
          <p:nvPr/>
        </p:nvSpPr>
        <p:spPr>
          <a:xfrm>
            <a:off x="361562" y="427950"/>
            <a:ext cx="3519973" cy="3477875"/>
          </a:xfrm>
          <a:prstGeom prst="rect">
            <a:avLst/>
          </a:prstGeom>
          <a:noFill/>
        </p:spPr>
        <p:txBody>
          <a:bodyPr wrap="square">
            <a:spAutoFit/>
          </a:bodyPr>
          <a:lstStyle/>
          <a:p>
            <a:pPr algn="just"/>
            <a:r>
              <a:rPr lang="it-IT" sz="2000" dirty="0">
                <a:solidFill>
                  <a:schemeClr val="bg1"/>
                </a:solidFill>
                <a:latin typeface="Times New Roman" panose="02020603050405020304" pitchFamily="18" charset="0"/>
                <a:cs typeface="Times New Roman" panose="02020603050405020304" pitchFamily="18" charset="0"/>
              </a:rPr>
              <a:t>Figura 3 </a:t>
            </a:r>
          </a:p>
          <a:p>
            <a:pPr algn="just"/>
            <a:endParaRPr lang="it-IT" sz="2000"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Quello che pensavamo </a:t>
            </a:r>
            <a:r>
              <a:rPr lang="it-IT" sz="2000" b="1" dirty="0">
                <a:solidFill>
                  <a:srgbClr val="FFFF00"/>
                </a:solidFill>
                <a:latin typeface="Times New Roman" panose="02020603050405020304" pitchFamily="18" charset="0"/>
                <a:cs typeface="Times New Roman" panose="02020603050405020304" pitchFamily="18" charset="0"/>
              </a:rPr>
              <a:t>robusto</a:t>
            </a:r>
            <a:r>
              <a:rPr lang="it-IT" sz="2000" b="1" dirty="0">
                <a:solidFill>
                  <a:schemeClr val="bg1"/>
                </a:solidFill>
                <a:latin typeface="Times New Roman" panose="02020603050405020304" pitchFamily="18" charset="0"/>
                <a:cs typeface="Times New Roman" panose="02020603050405020304" pitchFamily="18" charset="0"/>
              </a:rPr>
              <a:t>, in realtà può diventare/diventa </a:t>
            </a:r>
            <a:r>
              <a:rPr lang="it-IT" sz="2000" b="1" dirty="0">
                <a:solidFill>
                  <a:srgbClr val="FFFF00"/>
                </a:solidFill>
                <a:latin typeface="Times New Roman" panose="02020603050405020304" pitchFamily="18" charset="0"/>
                <a:cs typeface="Times New Roman" panose="02020603050405020304" pitchFamily="18" charset="0"/>
              </a:rPr>
              <a:t>fragile</a:t>
            </a:r>
            <a:r>
              <a:rPr lang="it-IT" sz="2000" b="1" dirty="0">
                <a:solidFill>
                  <a:schemeClr val="bg1"/>
                </a:solidFill>
                <a:latin typeface="Times New Roman" panose="02020603050405020304" pitchFamily="18" charset="0"/>
                <a:cs typeface="Times New Roman" panose="02020603050405020304" pitchFamily="18" charset="0"/>
              </a:rPr>
              <a:t> se sottoposto a forze che superano un certo limite ...</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a:t>
            </a:r>
            <a:r>
              <a:rPr lang="it-IT" sz="2000" b="1" dirty="0">
                <a:solidFill>
                  <a:srgbClr val="FFFF00"/>
                </a:solidFill>
                <a:latin typeface="Times New Roman" panose="02020603050405020304" pitchFamily="18" charset="0"/>
                <a:cs typeface="Times New Roman" panose="02020603050405020304" pitchFamily="18" charset="0"/>
              </a:rPr>
              <a:t>eventi avversi</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29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5B8EE78-BE07-41F2-9B10-E94E3F40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755" y="289249"/>
            <a:ext cx="7525539" cy="4217437"/>
          </a:xfrm>
          <a:prstGeom prst="rect">
            <a:avLst/>
          </a:prstGeom>
        </p:spPr>
      </p:pic>
      <p:sp>
        <p:nvSpPr>
          <p:cNvPr id="7" name="CasellaDiTesto 6">
            <a:extLst>
              <a:ext uri="{FF2B5EF4-FFF2-40B4-BE49-F238E27FC236}">
                <a16:creationId xmlns:a16="http://schemas.microsoft.com/office/drawing/2014/main" id="{0A859E42-9348-4C74-8C3D-1FBEE1CDDBB8}"/>
              </a:ext>
            </a:extLst>
          </p:cNvPr>
          <p:cNvSpPr txBox="1"/>
          <p:nvPr/>
        </p:nvSpPr>
        <p:spPr>
          <a:xfrm>
            <a:off x="314909" y="289249"/>
            <a:ext cx="3641271" cy="5324535"/>
          </a:xfrm>
          <a:prstGeom prst="rect">
            <a:avLst/>
          </a:prstGeom>
          <a:noFill/>
        </p:spPr>
        <p:txBody>
          <a:bodyPr wrap="square">
            <a:spAutoFit/>
          </a:bodyPr>
          <a:lstStyle/>
          <a:p>
            <a:pPr algn="just"/>
            <a:r>
              <a:rPr lang="it-IT" sz="2000" dirty="0">
                <a:solidFill>
                  <a:schemeClr val="bg1"/>
                </a:solidFill>
                <a:latin typeface="Times New Roman" panose="02020603050405020304" pitchFamily="18" charset="0"/>
                <a:cs typeface="Times New Roman" panose="02020603050405020304" pitchFamily="18" charset="0"/>
              </a:rPr>
              <a:t>Figura 4</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Ci sono poi elementi ulteriori che entrano nella definizione di “</a:t>
            </a:r>
            <a:r>
              <a:rPr lang="it-IT" sz="2000" b="1" dirty="0">
                <a:solidFill>
                  <a:srgbClr val="FFFF00"/>
                </a:solidFill>
                <a:latin typeface="Times New Roman" panose="02020603050405020304" pitchFamily="18" charset="0"/>
                <a:cs typeface="Times New Roman" panose="02020603050405020304" pitchFamily="18" charset="0"/>
              </a:rPr>
              <a:t>robusto</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…ciò che oggi effettivamente lo è, potrebbe non esserlo più con il passare del tempo…</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La </a:t>
            </a:r>
            <a:r>
              <a:rPr lang="it-IT" sz="2000" b="1" dirty="0">
                <a:solidFill>
                  <a:srgbClr val="FFFF00"/>
                </a:solidFill>
                <a:latin typeface="Times New Roman" panose="02020603050405020304" pitchFamily="18" charset="0"/>
                <a:cs typeface="Times New Roman" panose="02020603050405020304" pitchFamily="18" charset="0"/>
              </a:rPr>
              <a:t>robustezza</a:t>
            </a:r>
            <a:r>
              <a:rPr lang="it-IT" sz="2000" b="1" dirty="0">
                <a:solidFill>
                  <a:schemeClr val="bg1"/>
                </a:solidFill>
                <a:latin typeface="Times New Roman" panose="02020603050405020304" pitchFamily="18" charset="0"/>
                <a:cs typeface="Times New Roman" panose="02020603050405020304" pitchFamily="18" charset="0"/>
              </a:rPr>
              <a:t> è anche una caratteristica legata al tempo con il quale la si misura…</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r>
              <a:rPr lang="it-IT" sz="2000" b="1" dirty="0">
                <a:solidFill>
                  <a:schemeClr val="bg1"/>
                </a:solidFill>
                <a:latin typeface="Times New Roman" panose="02020603050405020304" pitchFamily="18" charset="0"/>
                <a:cs typeface="Times New Roman" panose="02020603050405020304" pitchFamily="18" charset="0"/>
              </a:rPr>
              <a:t>(</a:t>
            </a:r>
            <a:r>
              <a:rPr lang="it-IT" sz="2000" b="1" dirty="0">
                <a:solidFill>
                  <a:srgbClr val="FFFF00"/>
                </a:solidFill>
                <a:latin typeface="Times New Roman" panose="02020603050405020304" pitchFamily="18" charset="0"/>
                <a:cs typeface="Times New Roman" panose="02020603050405020304" pitchFamily="18" charset="0"/>
              </a:rPr>
              <a:t>dinamica temporale</a:t>
            </a:r>
            <a:r>
              <a:rPr lang="it-IT" sz="2000" b="1" dirty="0">
                <a:solidFill>
                  <a:schemeClr val="bg1"/>
                </a:solidFill>
                <a:latin typeface="Times New Roman" panose="02020603050405020304" pitchFamily="18" charset="0"/>
                <a:cs typeface="Times New Roman" panose="02020603050405020304" pitchFamily="18" charset="0"/>
              </a:rPr>
              <a:t>)</a:t>
            </a:r>
          </a:p>
          <a:p>
            <a:pPr algn="just"/>
            <a:endParaRPr lang="it-IT" sz="2000" b="1" dirty="0">
              <a:solidFill>
                <a:schemeClr val="bg1"/>
              </a:solidFill>
              <a:latin typeface="Times New Roman" panose="02020603050405020304" pitchFamily="18" charset="0"/>
              <a:cs typeface="Times New Roman" panose="02020603050405020304" pitchFamily="18" charset="0"/>
            </a:endParaRPr>
          </a:p>
          <a:p>
            <a:pPr algn="just"/>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7770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6714</Words>
  <Application>Microsoft Office PowerPoint</Application>
  <PresentationFormat>Widescreen</PresentationFormat>
  <Paragraphs>376</Paragraphs>
  <Slides>50</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50</vt:i4>
      </vt:variant>
    </vt:vector>
  </HeadingPairs>
  <TitlesOfParts>
    <vt:vector size="55"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PRESTAMBURGO SONIA</dc:creator>
  <cp:lastModifiedBy>PRESTAMBURGO SONIA</cp:lastModifiedBy>
  <cp:revision>147</cp:revision>
  <dcterms:created xsi:type="dcterms:W3CDTF">2021-04-07T10:13:22Z</dcterms:created>
  <dcterms:modified xsi:type="dcterms:W3CDTF">2021-04-19T19:26:40Z</dcterms:modified>
</cp:coreProperties>
</file>