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8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9"/>
  </p:normalViewPr>
  <p:slideViewPr>
    <p:cSldViewPr snapToGrid="0" snapToObjects="1">
      <p:cViewPr varScale="1">
        <p:scale>
          <a:sx n="111" d="100"/>
          <a:sy n="111" d="100"/>
        </p:scale>
        <p:origin x="5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1D9FA5-BE5C-1B42-A8A8-E82FC89C8E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5748" y="1420838"/>
            <a:ext cx="9478865" cy="3356544"/>
          </a:xfrm>
        </p:spPr>
        <p:txBody>
          <a:bodyPr>
            <a:normAutofit/>
          </a:bodyPr>
          <a:lstStyle/>
          <a:p>
            <a:pPr algn="ctr"/>
            <a:r>
              <a:rPr lang="it-IT" sz="6700" b="1" cap="small" dirty="0"/>
              <a:t>Territorio e Società</a:t>
            </a:r>
            <a:r>
              <a:rPr lang="it-IT" sz="6700" dirty="0"/>
              <a:t> </a:t>
            </a:r>
            <a:br>
              <a:rPr lang="it-IT" sz="6700" dirty="0"/>
            </a:br>
            <a:r>
              <a:rPr lang="it-IT" sz="3100" dirty="0"/>
              <a:t>(LE225) </a:t>
            </a:r>
            <a:br>
              <a:rPr lang="it-IT" dirty="0"/>
            </a:br>
            <a:r>
              <a:rPr lang="it-IT" b="1" dirty="0"/>
              <a:t>Sergio Zilli</a:t>
            </a:r>
            <a:br>
              <a:rPr lang="it-IT" dirty="0"/>
            </a:br>
            <a:r>
              <a:rPr lang="it-IT" sz="3200" dirty="0" err="1"/>
              <a:t>a.a</a:t>
            </a:r>
            <a:r>
              <a:rPr lang="it-IT" sz="3200" dirty="0"/>
              <a:t>. 2020-2021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166E90C-C239-E84C-ADB8-0D6D2F3EF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78966" y="5171274"/>
            <a:ext cx="9509759" cy="638683"/>
          </a:xfrm>
        </p:spPr>
        <p:txBody>
          <a:bodyPr>
            <a:normAutofit/>
          </a:bodyPr>
          <a:lstStyle/>
          <a:p>
            <a:r>
              <a:rPr lang="it-IT" sz="2000" dirty="0"/>
              <a:t>Corso di Studio </a:t>
            </a:r>
            <a:r>
              <a:rPr lang="it-IT" sz="2000" b="1" dirty="0"/>
              <a:t>LE07 – Lettere antiche e moderne, arti, comunicazione</a:t>
            </a:r>
            <a:endParaRPr lang="it-IT" sz="2000" dirty="0"/>
          </a:p>
          <a:p>
            <a:endParaRPr lang="it-IT" sz="2400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2C9AC7C-D72E-2943-9B87-6BBB87A926ED}"/>
              </a:ext>
            </a:extLst>
          </p:cNvPr>
          <p:cNvSpPr txBox="1"/>
          <p:nvPr/>
        </p:nvSpPr>
        <p:spPr>
          <a:xfrm>
            <a:off x="9802689" y="6105378"/>
            <a:ext cx="17134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 err="1"/>
              <a:t>Ppt</a:t>
            </a:r>
            <a:r>
              <a:rPr lang="it-IT" dirty="0"/>
              <a:t> 17</a:t>
            </a:r>
          </a:p>
        </p:txBody>
      </p:sp>
    </p:spTree>
    <p:extLst>
      <p:ext uri="{BB962C8B-B14F-4D97-AF65-F5344CB8AC3E}">
        <p14:creationId xmlns:p14="http://schemas.microsoft.com/office/powerpoint/2010/main" val="3041265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B3745F-D655-6549-9012-379C8AD7A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Omogeneizzazione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7B0AC-3AE7-9448-9955-D737393DB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620456"/>
            <a:ext cx="8911686" cy="47803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000" dirty="0"/>
              <a:t>Ovvero la tendenza a far convergere i gusti, le convinzioni e le pratiche culturali, rendendole simili in tutto il mondo</a:t>
            </a:r>
          </a:p>
          <a:p>
            <a:pPr marL="0" indent="0">
              <a:buNone/>
            </a:pPr>
            <a:endParaRPr lang="it-IT" sz="2000" dirty="0"/>
          </a:p>
          <a:p>
            <a:r>
              <a:rPr lang="it-IT" sz="2000" dirty="0"/>
              <a:t>Imposizione (anche per economie di scale) di modelli culturali e di prodotti analoghi e/o uguali in tutto il mondo (</a:t>
            </a:r>
            <a:r>
              <a:rPr lang="it-IT" sz="2000" dirty="0" err="1"/>
              <a:t>MacDonalds</a:t>
            </a:r>
            <a:r>
              <a:rPr lang="it-IT" sz="2000" dirty="0"/>
              <a:t>, </a:t>
            </a:r>
            <a:r>
              <a:rPr lang="it-IT" sz="2000" dirty="0" err="1"/>
              <a:t>Cocacola</a:t>
            </a:r>
            <a:r>
              <a:rPr lang="it-IT" sz="2000" dirty="0"/>
              <a:t>, Nutella, Disney, Cartoon Network)</a:t>
            </a:r>
          </a:p>
          <a:p>
            <a:r>
              <a:rPr lang="it-IT" sz="2000" dirty="0"/>
              <a:t>Una delle conseguenze è la nascita di non luoghi (Marc </a:t>
            </a:r>
            <a:r>
              <a:rPr lang="it-IT" sz="2000" dirty="0" err="1"/>
              <a:t>Augé</a:t>
            </a:r>
            <a:r>
              <a:rPr lang="it-IT" sz="2000" dirty="0"/>
              <a:t>, 1992), spazi locali simili in tutto il mondo senza storia né identità specifica, spesso frequentati da grandi folle, ma dove i soggetti che le compongono non hanno relazioni fra loro</a:t>
            </a:r>
          </a:p>
          <a:p>
            <a:r>
              <a:rPr lang="it-IT" sz="2000" dirty="0"/>
              <a:t>Visto che le trasformazioni maggiori dipendono dalla diffusione del capitalismo, i paesi più avanzati esercitano un’influenza sul resto del mondo, colonizzandolo e spingendo gli aspetti culturali locali ai margini</a:t>
            </a:r>
          </a:p>
        </p:txBody>
      </p:sp>
    </p:spTree>
    <p:extLst>
      <p:ext uri="{BB962C8B-B14F-4D97-AF65-F5344CB8AC3E}">
        <p14:creationId xmlns:p14="http://schemas.microsoft.com/office/powerpoint/2010/main" val="3093726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73AC9C-FDE6-AB4B-A8FA-22DF49DB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Polarizzazione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9672589-95BE-AE43-B997-D35C47C2A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0704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Fenomeno per il quale tutte le relazioni fra i centri fanno capo a un nodo centrale, dal quale dipendono totalmente</a:t>
            </a:r>
          </a:p>
          <a:p>
            <a:r>
              <a:rPr lang="it-IT" sz="2200" dirty="0"/>
              <a:t>L’omogeneizzazione spinge verso una reazione locale, una forma di resilienza, che può produrre divisioni fra persone e tra pesi di cultura diversa, fomentando anche conflitti </a:t>
            </a: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dirty="0"/>
              <a:t>Polarizzazione, che favorisce la dipendenza dei centri da un nodo centrale, autonomo.</a:t>
            </a:r>
          </a:p>
          <a:p>
            <a:r>
              <a:rPr lang="it-IT" sz="2200" dirty="0"/>
              <a:t>Due ipotesi che esprimono visione manichea della globalizzazione, che delineano una visione di un processo completato, in cui o ci si adegua o ci si isola nel proprio particolare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43913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603641-CFCE-0440-A058-247ABDB9A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798944-6A3D-8240-8BC2-A7246D50D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2133599"/>
            <a:ext cx="8911687" cy="43134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000" b="1" dirty="0" err="1"/>
              <a:t>Neolocalismo</a:t>
            </a:r>
            <a:r>
              <a:rPr lang="it-IT" sz="2000" dirty="0"/>
              <a:t> come prodotto della globalizzazione che indica il rinnovato interesse per il sostegno e la promozione delle specificità di ciascun luogo (autoaffermazione delle società locali)</a:t>
            </a:r>
          </a:p>
          <a:p>
            <a:pPr marL="0" indent="0">
              <a:buNone/>
            </a:pPr>
            <a:r>
              <a:rPr lang="it-IT" sz="2000" b="1" dirty="0" err="1"/>
              <a:t>Glocalizzazione</a:t>
            </a:r>
            <a:r>
              <a:rPr lang="it-IT" sz="2000" b="1" dirty="0"/>
              <a:t> </a:t>
            </a:r>
            <a:r>
              <a:rPr lang="it-IT" sz="2000" dirty="0"/>
              <a:t>come processo per cui gli attori globali e quelli locali interagiscono influenzandosi a vicenda</a:t>
            </a:r>
          </a:p>
          <a:p>
            <a:r>
              <a:rPr lang="it-IT" sz="2000" dirty="0"/>
              <a:t>Se la globalizzazione mette in competizione i vari luoghi (anche regioni, stati) gli stessi possono utilizzare le proprie specificità (che non ci sono altrove) per «rimanere vivi»</a:t>
            </a:r>
          </a:p>
          <a:p>
            <a:r>
              <a:rPr lang="it-IT" sz="2000" dirty="0"/>
              <a:t>Per farlo si mettono assieme soggetti privati, pubblici e misti che vivendo nello stesso territorio hanno una propria identità territoriale che consente loro di collaborare combinando risorse locali con quelle che circolano nelle reti globali</a:t>
            </a:r>
          </a:p>
        </p:txBody>
      </p:sp>
    </p:spTree>
    <p:extLst>
      <p:ext uri="{BB962C8B-B14F-4D97-AF65-F5344CB8AC3E}">
        <p14:creationId xmlns:p14="http://schemas.microsoft.com/office/powerpoint/2010/main" val="79986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4E52253-FBB7-6D45-8C07-5774CB0786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8870A3-252B-AF45-B7E8-F79220A2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811" y="1608881"/>
            <a:ext cx="9050778" cy="4575311"/>
          </a:xfrm>
        </p:spPr>
        <p:txBody>
          <a:bodyPr>
            <a:noAutofit/>
          </a:bodyPr>
          <a:lstStyle/>
          <a:p>
            <a:pPr marL="227013" indent="0">
              <a:buNone/>
              <a:tabLst>
                <a:tab pos="306388" algn="l"/>
              </a:tabLst>
            </a:pPr>
            <a:r>
              <a:rPr lang="it-IT" sz="2000" dirty="0"/>
              <a:t>L’obiettivo è uno sviluppo secondo progetti che mettano in valore risorse e condizioni proprie dei quel territorio, non riproducibili né trasferibili</a:t>
            </a:r>
          </a:p>
          <a:p>
            <a:pPr marL="227013" indent="0">
              <a:buNone/>
              <a:tabLst>
                <a:tab pos="306388" algn="l"/>
              </a:tabLst>
            </a:pPr>
            <a:endParaRPr lang="it-IT" sz="2000" dirty="0"/>
          </a:p>
          <a:p>
            <a:r>
              <a:rPr lang="it-IT" sz="2000" b="1" dirty="0"/>
              <a:t>Milieu/ Capitale territoriale</a:t>
            </a:r>
            <a:r>
              <a:rPr lang="it-IT" sz="2000" dirty="0"/>
              <a:t>, composto da </a:t>
            </a:r>
          </a:p>
          <a:p>
            <a:pPr marL="1255713" indent="-214313"/>
            <a:r>
              <a:rPr lang="it-IT" sz="2000" dirty="0"/>
              <a:t>Condizioni naturali originarie (posizione, clima, risorse, paesaggi…)</a:t>
            </a:r>
          </a:p>
          <a:p>
            <a:pPr marL="1255713" indent="-214313"/>
            <a:r>
              <a:rPr lang="it-IT" sz="2000" dirty="0"/>
              <a:t>Prodotti della cultura materiale (costruzioni, elementi culturali..)</a:t>
            </a:r>
          </a:p>
          <a:p>
            <a:pPr marL="1255713" indent="-214313"/>
            <a:r>
              <a:rPr lang="it-IT" sz="2000" dirty="0"/>
              <a:t>Prodotti della cultura immateriale (tradizioni, «saper fare»…)</a:t>
            </a:r>
          </a:p>
          <a:p>
            <a:pPr marL="1255713" indent="-214313"/>
            <a:r>
              <a:rPr lang="it-IT" sz="2000" dirty="0"/>
              <a:t>Capitale sociale (rapporti di fiducia, associazionismo…)</a:t>
            </a:r>
          </a:p>
          <a:p>
            <a:pPr marL="1255713" indent="-214313"/>
            <a:r>
              <a:rPr lang="it-IT" sz="2000" dirty="0"/>
              <a:t>Istituzionale (istituzioni, civiche, scientifiche, culturali…) </a:t>
            </a:r>
          </a:p>
        </p:txBody>
      </p:sp>
    </p:spTree>
    <p:extLst>
      <p:ext uri="{BB962C8B-B14F-4D97-AF65-F5344CB8AC3E}">
        <p14:creationId xmlns:p14="http://schemas.microsoft.com/office/powerpoint/2010/main" val="3642470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F5ADC6-A790-3646-9F97-6CCCC0B43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61D44D-0E25-3847-BCE9-246E225B3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2476982"/>
            <a:ext cx="9143805" cy="339138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2200" dirty="0"/>
              <a:t>Rete di soggetti + milieu territoriale =</a:t>
            </a:r>
          </a:p>
          <a:p>
            <a:pPr marL="11113" indent="0">
              <a:buNone/>
            </a:pPr>
            <a:r>
              <a:rPr lang="it-IT" sz="2200" b="1" dirty="0">
                <a:sym typeface="Wingdings" pitchFamily="2" charset="2"/>
              </a:rPr>
              <a:t>sistema locale territoriale</a:t>
            </a:r>
            <a:r>
              <a:rPr lang="it-IT" sz="2200" dirty="0">
                <a:sym typeface="Wingdings" pitchFamily="2" charset="2"/>
              </a:rPr>
              <a:t>: sistema formato da una rete locale di soggetti che cooperano per valorizzare le risorse specifiche del loro contesto territoriale, interagendo con le reti globali della finanza, della conoscenza e delle grandi imprese</a:t>
            </a:r>
          </a:p>
          <a:p>
            <a:pPr marL="1430338" indent="-361950">
              <a:buFont typeface="Wingdings" pitchFamily="2" charset="2"/>
              <a:buChar char="à"/>
            </a:pPr>
            <a:r>
              <a:rPr lang="it-IT" sz="2200" dirty="0">
                <a:sym typeface="Wingdings" pitchFamily="2" charset="2"/>
              </a:rPr>
              <a:t>Forma di valorizzazione del locale, creazione di serbatoi potenziali per l’economia mondiale (distretti industriali)</a:t>
            </a:r>
          </a:p>
        </p:txBody>
      </p:sp>
    </p:spTree>
    <p:extLst>
      <p:ext uri="{BB962C8B-B14F-4D97-AF65-F5344CB8AC3E}">
        <p14:creationId xmlns:p14="http://schemas.microsoft.com/office/powerpoint/2010/main" val="1047492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E1174-47DB-E241-86E2-0D2CE0A17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Glocalizzazione</a:t>
            </a:r>
            <a:r>
              <a:rPr lang="it-IT" dirty="0"/>
              <a:t> o della terza via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FDF1103-9601-7F48-88ED-BEE91C57C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1706" y="1736203"/>
            <a:ext cx="8992905" cy="4421529"/>
          </a:xfrm>
        </p:spPr>
        <p:txBody>
          <a:bodyPr>
            <a:noAutofit/>
          </a:bodyPr>
          <a:lstStyle/>
          <a:p>
            <a:r>
              <a:rPr lang="it-IT" sz="2200" dirty="0">
                <a:sym typeface="Wingdings" pitchFamily="2" charset="2"/>
              </a:rPr>
              <a:t>Secondo la </a:t>
            </a:r>
            <a:r>
              <a:rPr lang="it-IT" sz="2200" b="1" dirty="0" err="1">
                <a:sym typeface="Wingdings" pitchFamily="2" charset="2"/>
              </a:rPr>
              <a:t>Glocalizzazione</a:t>
            </a:r>
            <a:r>
              <a:rPr lang="it-IT" sz="2200" b="1" dirty="0">
                <a:sym typeface="Wingdings" pitchFamily="2" charset="2"/>
              </a:rPr>
              <a:t>, </a:t>
            </a:r>
            <a:r>
              <a:rPr lang="it-IT" sz="2200" dirty="0">
                <a:sym typeface="Wingdings" pitchFamily="2" charset="2"/>
              </a:rPr>
              <a:t>il sistema locale territoriale  appare come risultato di una relazione dinamica che fra forze globali e locali, che nella condizione migliore vede le forze locali che si globalizzano e quelle globali che si localizzano (ma i rapporti non sono paritari)</a:t>
            </a:r>
          </a:p>
          <a:p>
            <a:r>
              <a:rPr lang="it-IT" sz="2200" dirty="0">
                <a:sym typeface="Wingdings" pitchFamily="2" charset="2"/>
              </a:rPr>
              <a:t>C’è bisogno di una rete funzionante, che si esprime attraverso «nodi» (singoli soggetti) che operano in funzione della rete stessa.</a:t>
            </a:r>
          </a:p>
          <a:p>
            <a:r>
              <a:rPr lang="it-IT" sz="2200" dirty="0">
                <a:sym typeface="Wingdings" pitchFamily="2" charset="2"/>
              </a:rPr>
              <a:t>La globalizzazione (rete terrestre) ha bisogno delle reti locali come serbatoi potenziali delle risorse specifiche (localizzate) per ottenere vantaggi sulla competizione del mercato globale 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289764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CCE8EC-11A1-3D4C-BC03-878015AD97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Geografia culturale e globalizzazione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E694E31-AC86-5243-9EE9-F9CAC2094BE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D16DCFD9-199C-124D-885F-662229E60F0C}"/>
              </a:ext>
            </a:extLst>
          </p:cNvPr>
          <p:cNvSpPr txBox="1">
            <a:spLocks noChangeArrowheads="1"/>
          </p:cNvSpPr>
          <p:nvPr/>
        </p:nvSpPr>
        <p:spPr>
          <a:xfrm>
            <a:off x="2592925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it-IT" altLang="it-IT" b="1" dirty="0"/>
              <a:t>Presentazione n. 17</a:t>
            </a:r>
          </a:p>
        </p:txBody>
      </p:sp>
    </p:spTree>
    <p:extLst>
      <p:ext uri="{BB962C8B-B14F-4D97-AF65-F5344CB8AC3E}">
        <p14:creationId xmlns:p14="http://schemas.microsoft.com/office/powerpoint/2010/main" val="757705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439F5B-FDA0-EB48-9204-DC45955D9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Geografia culturale e globalizzazione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BCBCF75-673C-B741-B53B-195879CED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 dirty="0"/>
              <a:t>Due esempi di come le culture locali si impongo sul globale e di come quest’ultimo si impone e distrugge le culture locali</a:t>
            </a:r>
          </a:p>
          <a:p>
            <a:r>
              <a:rPr lang="it-IT" sz="2200" dirty="0"/>
              <a:t>I </a:t>
            </a:r>
            <a:r>
              <a:rPr lang="it-IT" sz="2200" b="1" dirty="0"/>
              <a:t>tatuaggi </a:t>
            </a:r>
            <a:r>
              <a:rPr lang="it-IT" sz="2200" dirty="0"/>
              <a:t>e la diffusione dal locale (maori, Nuova Zelanda, viaggi Cook, fine XVIII secolo) al generale </a:t>
            </a:r>
          </a:p>
          <a:p>
            <a:r>
              <a:rPr lang="it-IT" sz="2200" b="1" dirty="0" err="1"/>
              <a:t>Adivasi</a:t>
            </a:r>
            <a:r>
              <a:rPr lang="it-IT" sz="2200" dirty="0"/>
              <a:t>, popolazioni native dell’India in cui la terra è considerata un dono trasmesso dagli antenati, che non può essere venduta né comperata, ma soltanto gestita per la comunità, presente e futura. Espropriate dai loro territori nel nome del guadagno, sfollati verso altri centri, hanno perso la propria identità</a:t>
            </a:r>
          </a:p>
        </p:txBody>
      </p:sp>
    </p:spTree>
    <p:extLst>
      <p:ext uri="{BB962C8B-B14F-4D97-AF65-F5344CB8AC3E}">
        <p14:creationId xmlns:p14="http://schemas.microsoft.com/office/powerpoint/2010/main" val="2368457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2F147E3-5992-7446-B76C-4454D1BD6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6E35389-068A-A34F-83F1-16A35DFC5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8557" y="1713053"/>
            <a:ext cx="9016055" cy="419816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b="1" dirty="0"/>
              <a:t>Globalizzazione</a:t>
            </a:r>
            <a:r>
              <a:rPr lang="it-IT" sz="2200" dirty="0"/>
              <a:t>  come insieme dei processi che favoriscono (e dipendono da) l’interconnessione e l’interdipendenza tra persone, luoghi, organizzazioni di tutto il mondo (es: cibo/vestiti)</a:t>
            </a:r>
          </a:p>
          <a:p>
            <a:r>
              <a:rPr lang="it-IT" sz="2200" dirty="0"/>
              <a:t>Già in precedenza (le spezie nel XV secolo)</a:t>
            </a:r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2200" dirty="0"/>
              <a:t>Globalizzazione contemporanea implica:</a:t>
            </a:r>
          </a:p>
          <a:p>
            <a:r>
              <a:rPr lang="it-IT" sz="2200" dirty="0"/>
              <a:t>Espansione orizzontale (da luogo a luogo) con flussi veloci di beni, persone e idee</a:t>
            </a:r>
          </a:p>
          <a:p>
            <a:r>
              <a:rPr lang="it-IT" sz="2200" dirty="0"/>
              <a:t>Espansione verticale (da soggetti locali a organizzazioni sovranazionali) che collega strettamente i legami, vincolandoli </a:t>
            </a:r>
          </a:p>
        </p:txBody>
      </p:sp>
    </p:spTree>
    <p:extLst>
      <p:ext uri="{BB962C8B-B14F-4D97-AF65-F5344CB8AC3E}">
        <p14:creationId xmlns:p14="http://schemas.microsoft.com/office/powerpoint/2010/main" val="4192824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6C1459-A796-4B48-A115-8F27AFD12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3B7B149-D58E-AD4C-8A3F-340A621810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122024"/>
            <a:ext cx="9147517" cy="42093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dirty="0">
                <a:sym typeface="Wingdings" pitchFamily="2" charset="2"/>
              </a:rPr>
              <a:t>È un processo di velocizzazione e di vincolo</a:t>
            </a:r>
            <a:endParaRPr lang="it-IT" sz="2400" dirty="0"/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2400" dirty="0"/>
              <a:t>Oggi alta interdipendenza finanziaria, politica e culturale tra le diverse parti del mondo, sviluppo di reti di stretti legami </a:t>
            </a:r>
          </a:p>
          <a:p>
            <a:pPr marL="0" indent="0">
              <a:buNone/>
            </a:pPr>
            <a:r>
              <a:rPr lang="it-IT" sz="2400" dirty="0"/>
              <a:t>	</a:t>
            </a:r>
            <a:r>
              <a:rPr lang="it-IT" sz="2400" dirty="0">
                <a:sym typeface="Wingdings" pitchFamily="2" charset="2"/>
              </a:rPr>
              <a:t> compressione spazio temporale</a:t>
            </a:r>
            <a:endParaRPr lang="it-IT" sz="2400" dirty="0"/>
          </a:p>
          <a:p>
            <a:pPr marL="0" indent="0">
              <a:buNone/>
            </a:pPr>
            <a:endParaRPr lang="it-IT" sz="800" dirty="0"/>
          </a:p>
          <a:p>
            <a:pPr marL="0" indent="0">
              <a:buNone/>
            </a:pPr>
            <a:r>
              <a:rPr lang="it-IT" sz="2400" dirty="0"/>
              <a:t>La globalizzazione odierna è il frutto della </a:t>
            </a:r>
            <a:r>
              <a:rPr lang="it-IT" sz="2400" b="1" dirty="0"/>
              <a:t>diffusione del capitalismo </a:t>
            </a:r>
            <a:r>
              <a:rPr lang="it-IT" sz="2400" dirty="0"/>
              <a:t>e del </a:t>
            </a:r>
            <a:r>
              <a:rPr lang="it-IT" sz="2400" b="1" dirty="0"/>
              <a:t>primato dell’economia di mercato</a:t>
            </a:r>
            <a:r>
              <a:rPr lang="it-IT" sz="2400" dirty="0"/>
              <a:t> (commercio e finanzia internazionale) e </a:t>
            </a:r>
            <a:r>
              <a:rPr lang="it-IT" sz="2400" b="1" dirty="0"/>
              <a:t>dell’interconnessione spaziale </a:t>
            </a:r>
            <a:r>
              <a:rPr lang="it-IT" sz="2400" dirty="0"/>
              <a:t>anche fra lunghe distanze</a:t>
            </a:r>
          </a:p>
        </p:txBody>
      </p:sp>
    </p:spTree>
    <p:extLst>
      <p:ext uri="{BB962C8B-B14F-4D97-AF65-F5344CB8AC3E}">
        <p14:creationId xmlns:p14="http://schemas.microsoft.com/office/powerpoint/2010/main" val="10780247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551EA6-1805-9542-9B35-5AFAE3F43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4EC2A73-FB64-854A-9D8B-9121075B9D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200" dirty="0"/>
              <a:t>Globalizzazione causa ed effetto dell’interazione spaziale, favorita da: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/>
              <a:t>Ricerca di mercati mondiali (capitalismo)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/>
              <a:t>Innovazioni tecnologiche (spostamenti fisici e immateriali)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/>
              <a:t>Riduzione dei tempi e costi di trasporto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/>
              <a:t>Aumento flussi di capitale finanziario, degli investimenti e delle speculazioni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2200" dirty="0"/>
              <a:t>Diffusione di politiche cha hanno favorito i quattro fattori precedenti</a:t>
            </a:r>
          </a:p>
          <a:p>
            <a:pPr marL="514350" indent="-514350">
              <a:buFont typeface="+mj-lt"/>
              <a:buAutoNum type="arabicPeriod"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3653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10DFD6-4E75-0343-9D85-3BC0ED339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4DCD41D-53A6-A549-964A-08AFFD71D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90538" indent="-446088">
              <a:buNone/>
            </a:pPr>
            <a:r>
              <a:rPr lang="it-IT" sz="2200" b="1" dirty="0"/>
              <a:t>Capitalismo</a:t>
            </a:r>
            <a:r>
              <a:rPr lang="it-IT" sz="2200" dirty="0"/>
              <a:t>: sistema economico e sociale in cui il capitale produttivo è detenuto di regola da privati (individui o società) che lo utilizzano per ottenere profitti dalla vendita di beni e servizi prodotti da lavoratori dipendenti, per poi reinvestirli in attività produttive e/o finanziarie al fine di accrescere il capitale stesso</a:t>
            </a:r>
          </a:p>
          <a:p>
            <a:pPr marL="490538" indent="-446088">
              <a:buNone/>
            </a:pPr>
            <a:r>
              <a:rPr lang="it-IT" sz="2200" b="1" dirty="0"/>
              <a:t>Capitale</a:t>
            </a:r>
            <a:r>
              <a:rPr lang="it-IT" sz="2200" dirty="0"/>
              <a:t>: insieme dei mezzi di produzione che, combinandosi con il lavoro, permettono la produzione di beni e servizi. Comprende il denaro (</a:t>
            </a:r>
            <a:r>
              <a:rPr lang="it-IT" sz="2200" i="1" dirty="0"/>
              <a:t>capitale finanziario</a:t>
            </a:r>
            <a:r>
              <a:rPr lang="it-IT" sz="2200" dirty="0"/>
              <a:t>), gli immobili, i macchinari, gli impianti produttivi, i brevetti, etc.</a:t>
            </a:r>
          </a:p>
        </p:txBody>
      </p:sp>
    </p:spTree>
    <p:extLst>
      <p:ext uri="{BB962C8B-B14F-4D97-AF65-F5344CB8AC3E}">
        <p14:creationId xmlns:p14="http://schemas.microsoft.com/office/powerpoint/2010/main" val="1576906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046183-D656-074D-A6EC-4A85FD4646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Globalizzazione oggi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4B4232C-8C70-FA41-BB64-C62677C8B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200" dirty="0"/>
              <a:t>1995 </a:t>
            </a:r>
            <a:r>
              <a:rPr lang="it-IT" sz="2200" dirty="0">
                <a:sym typeface="Wingdings" pitchFamily="2" charset="2"/>
              </a:rPr>
              <a:t> </a:t>
            </a:r>
            <a:r>
              <a:rPr lang="it-IT" sz="2200" b="1" dirty="0"/>
              <a:t>World </a:t>
            </a:r>
            <a:r>
              <a:rPr lang="it-IT" sz="2200" b="1" dirty="0" err="1"/>
              <a:t>Trade</a:t>
            </a:r>
            <a:r>
              <a:rPr lang="it-IT" sz="2200" b="1" dirty="0"/>
              <a:t> Organization </a:t>
            </a:r>
            <a:r>
              <a:rPr lang="it-IT" sz="2200" dirty="0"/>
              <a:t>(WTO), comprende 150 paesi e ha come obiettivo istituire e attuare una regolamentazione in senso liberista del commercio internazionale</a:t>
            </a:r>
          </a:p>
          <a:p>
            <a:r>
              <a:rPr lang="it-IT" sz="2200" dirty="0"/>
              <a:t>Imprese </a:t>
            </a:r>
            <a:r>
              <a:rPr lang="it-IT" sz="2200" b="1" dirty="0"/>
              <a:t>multinazionali </a:t>
            </a:r>
            <a:r>
              <a:rPr lang="it-IT" sz="2200" dirty="0"/>
              <a:t>(o </a:t>
            </a:r>
            <a:r>
              <a:rPr lang="it-IT" sz="2200" dirty="0" err="1"/>
              <a:t>transanzionali</a:t>
            </a:r>
            <a:r>
              <a:rPr lang="it-IT" sz="2200" dirty="0"/>
              <a:t>) come strumento di affermazione della globalizzazione, attraverso concentrazioni produttive, investimenti all’estero e flussi di capitale</a:t>
            </a:r>
          </a:p>
          <a:p>
            <a:r>
              <a:rPr lang="it-IT" sz="2200" b="1" dirty="0"/>
              <a:t>Investimenti diretti all’estero </a:t>
            </a:r>
            <a:r>
              <a:rPr lang="it-IT" sz="2200" dirty="0"/>
              <a:t>(IDE) trasferimenti di denaro (proprio o a prestito) da un paese all’altro per produrre beni. Crea nuove economie ma alla fine favoriscono le imprese che re-incamerano gli utili (e la sede delle maggiori imprese multinazionali si trova nei Paesi dell’occidente)</a:t>
            </a:r>
          </a:p>
        </p:txBody>
      </p:sp>
    </p:spTree>
    <p:extLst>
      <p:ext uri="{BB962C8B-B14F-4D97-AF65-F5344CB8AC3E}">
        <p14:creationId xmlns:p14="http://schemas.microsoft.com/office/powerpoint/2010/main" val="35541253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DE5BBE-5248-9443-A215-6E96CD701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Cultura di massa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B73AE4-04CF-E14D-9D9F-4B218280B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782501"/>
            <a:ext cx="9132229" cy="45604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200" dirty="0"/>
              <a:t>Uno degli effetti della globalizzazione è la crescita di una </a:t>
            </a:r>
            <a:r>
              <a:rPr lang="it-IT" sz="2200" b="1" dirty="0"/>
              <a:t>cultura di massa</a:t>
            </a:r>
            <a:r>
              <a:rPr lang="it-IT" sz="2200" dirty="0"/>
              <a:t> (ovvero le pratiche, le attitudini e le preferenze condivise da un gran numero di persone e considerate parte del modello dominante)</a:t>
            </a:r>
          </a:p>
          <a:p>
            <a:pPr marL="0" indent="0">
              <a:buNone/>
            </a:pPr>
            <a:r>
              <a:rPr lang="it-IT" sz="2200" dirty="0"/>
              <a:t>La cultura di massa è profondamente influenzata dalle informazioni</a:t>
            </a:r>
          </a:p>
          <a:p>
            <a:pPr marL="0" indent="0">
              <a:buNone/>
            </a:pPr>
            <a:r>
              <a:rPr lang="it-IT" sz="2200" dirty="0"/>
              <a:t>Si diffonde per gerarchia o per contagio</a:t>
            </a:r>
          </a:p>
          <a:p>
            <a:pPr marL="0" indent="0">
              <a:buNone/>
            </a:pPr>
            <a:r>
              <a:rPr lang="it-IT" sz="2200" dirty="0"/>
              <a:t>Il suo impatto produce tre effetti:</a:t>
            </a:r>
          </a:p>
          <a:p>
            <a:pPr marL="1255713" indent="0">
              <a:buNone/>
            </a:pPr>
            <a:r>
              <a:rPr lang="it-IT" sz="2200" i="1" dirty="0"/>
              <a:t>Omogeneizzazione</a:t>
            </a:r>
          </a:p>
          <a:p>
            <a:pPr marL="1255713" indent="0">
              <a:buNone/>
            </a:pPr>
            <a:r>
              <a:rPr lang="it-IT" sz="2200" i="1" dirty="0"/>
              <a:t>Polarizzazione </a:t>
            </a:r>
          </a:p>
          <a:p>
            <a:pPr marL="1255713" indent="0">
              <a:buNone/>
            </a:pPr>
            <a:r>
              <a:rPr lang="it-IT" sz="2200" i="1" dirty="0" err="1"/>
              <a:t>Glocalizzazione</a:t>
            </a:r>
            <a:endParaRPr lang="it-IT" sz="2200" i="1" dirty="0"/>
          </a:p>
        </p:txBody>
      </p:sp>
    </p:spTree>
    <p:extLst>
      <p:ext uri="{BB962C8B-B14F-4D97-AF65-F5344CB8AC3E}">
        <p14:creationId xmlns:p14="http://schemas.microsoft.com/office/powerpoint/2010/main" val="3212610444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Filo</Template>
  <TotalTime>1067</TotalTime>
  <Words>1221</Words>
  <Application>Microsoft Macintosh PowerPoint</Application>
  <PresentationFormat>Widescreen</PresentationFormat>
  <Paragraphs>77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Century Gothic</vt:lpstr>
      <vt:lpstr>Wingdings</vt:lpstr>
      <vt:lpstr>Wingdings 3</vt:lpstr>
      <vt:lpstr>Filo</vt:lpstr>
      <vt:lpstr>Territorio e Società  (LE225)  Sergio Zilli a.a. 2020-2021</vt:lpstr>
      <vt:lpstr>Geografia culturale e globalizzazione</vt:lpstr>
      <vt:lpstr>Geografia culturale e globalizzazione</vt:lpstr>
      <vt:lpstr>Globalizzazione oggi</vt:lpstr>
      <vt:lpstr>Globalizzazione oggi</vt:lpstr>
      <vt:lpstr>Globalizzazione oggi</vt:lpstr>
      <vt:lpstr>Globalizzazione oggi</vt:lpstr>
      <vt:lpstr>Globalizzazione oggi</vt:lpstr>
      <vt:lpstr>Cultura di massa </vt:lpstr>
      <vt:lpstr>Omogeneizzazione</vt:lpstr>
      <vt:lpstr>Polarizzazione</vt:lpstr>
      <vt:lpstr>Glocalizzazione o della terza via</vt:lpstr>
      <vt:lpstr>Glocalizzazione o della terza via</vt:lpstr>
      <vt:lpstr>Glocalizzazione o della terza via</vt:lpstr>
      <vt:lpstr>Glocalizzazione o della terza via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Territorio e Società (LE225)   Corso di Studio LE07 – Lettere antiche e moderne, arti, comunicazione</dc:title>
  <dc:creator>sergio zilli</dc:creator>
  <cp:lastModifiedBy>sergio zilli</cp:lastModifiedBy>
  <cp:revision>34</cp:revision>
  <dcterms:created xsi:type="dcterms:W3CDTF">2021-03-01T07:19:48Z</dcterms:created>
  <dcterms:modified xsi:type="dcterms:W3CDTF">2021-04-20T14:37:46Z</dcterms:modified>
</cp:coreProperties>
</file>