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8"/>
  </p:notesMasterIdLst>
  <p:handoutMasterIdLst>
    <p:handoutMasterId r:id="rId39"/>
  </p:handoutMasterIdLst>
  <p:sldIdLst>
    <p:sldId id="295" r:id="rId2"/>
    <p:sldId id="602" r:id="rId3"/>
    <p:sldId id="606" r:id="rId4"/>
    <p:sldId id="657" r:id="rId5"/>
    <p:sldId id="610" r:id="rId6"/>
    <p:sldId id="608" r:id="rId7"/>
    <p:sldId id="609" r:id="rId8"/>
    <p:sldId id="611" r:id="rId9"/>
    <p:sldId id="603" r:id="rId10"/>
    <p:sldId id="612" r:id="rId11"/>
    <p:sldId id="619" r:id="rId12"/>
    <p:sldId id="635" r:id="rId13"/>
    <p:sldId id="637" r:id="rId14"/>
    <p:sldId id="644" r:id="rId15"/>
    <p:sldId id="645" r:id="rId16"/>
    <p:sldId id="646" r:id="rId17"/>
    <p:sldId id="647" r:id="rId18"/>
    <p:sldId id="648" r:id="rId19"/>
    <p:sldId id="649" r:id="rId20"/>
    <p:sldId id="650" r:id="rId21"/>
    <p:sldId id="651" r:id="rId22"/>
    <p:sldId id="652" r:id="rId23"/>
    <p:sldId id="656" r:id="rId24"/>
    <p:sldId id="653" r:id="rId25"/>
    <p:sldId id="654" r:id="rId26"/>
    <p:sldId id="655" r:id="rId27"/>
    <p:sldId id="638" r:id="rId28"/>
    <p:sldId id="620" r:id="rId29"/>
    <p:sldId id="621" r:id="rId30"/>
    <p:sldId id="622" r:id="rId31"/>
    <p:sldId id="628" r:id="rId32"/>
    <p:sldId id="639" r:id="rId33"/>
    <p:sldId id="640" r:id="rId34"/>
    <p:sldId id="641" r:id="rId35"/>
    <p:sldId id="642" r:id="rId36"/>
    <p:sldId id="643" r:id="rId37"/>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Calibri"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Calibri"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Calibri"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Calibri"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p:defaultTextStyle>
  <p:extLst>
    <p:ext uri="{EFAFB233-063F-42B5-8137-9DF3F51BA10A}">
      <p15:sldGuideLst xmlns:p15="http://schemas.microsoft.com/office/powerpoint/2012/main">
        <p15:guide id="1" orient="horz" pos="1389">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1933"/>
    <a:srgbClr val="C13228"/>
    <a:srgbClr val="EC6333"/>
    <a:srgbClr val="F8C033"/>
    <a:srgbClr val="FEFA99"/>
    <a:srgbClr val="7CCA62"/>
    <a:srgbClr val="67D09D"/>
    <a:srgbClr val="61D1DA"/>
    <a:srgbClr val="3E9EDA"/>
    <a:srgbClr val="196F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29"/>
    <p:restoredTop sz="84554"/>
  </p:normalViewPr>
  <p:slideViewPr>
    <p:cSldViewPr>
      <p:cViewPr varScale="1">
        <p:scale>
          <a:sx n="86" d="100"/>
          <a:sy n="86" d="100"/>
        </p:scale>
        <p:origin x="1568" y="192"/>
      </p:cViewPr>
      <p:guideLst>
        <p:guide orient="horz" pos="138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F6A7BE45-5279-4340-8321-1E2C6E412689}" type="datetimeFigureOut">
              <a:rPr lang="en-US"/>
              <a:pPr>
                <a:defRPr/>
              </a:pPr>
              <a:t>4/21/21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hangingPunct="1">
              <a:defRPr sz="1200"/>
            </a:lvl1pPr>
          </a:lstStyle>
          <a:p>
            <a:pPr>
              <a:defRPr/>
            </a:pPr>
            <a:fld id="{0640C6D2-6E01-534B-82E8-861A36ECF283}" type="slidenum">
              <a:rPr lang="en-US"/>
              <a:pPr>
                <a:defRPr/>
              </a:pPr>
              <a:t>‹N›</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A5248306-E32D-CD45-BCC4-D9E080DA8E7D}" type="datetimeFigureOut">
              <a:rPr lang="en-US"/>
              <a:pPr>
                <a:defRPr/>
              </a:pPr>
              <a:t>4/21/21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hangingPunct="1">
              <a:defRPr sz="1200"/>
            </a:lvl1pPr>
          </a:lstStyle>
          <a:p>
            <a:pPr>
              <a:defRPr/>
            </a:pPr>
            <a:fld id="{60612194-055D-3B44-9D9E-27031808A084}" type="slidenum">
              <a:rPr lang="en-US"/>
              <a:pPr>
                <a:defRPr/>
              </a:pPr>
              <a:t>‹N›</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fld id="{0886CFB1-A0D9-C44F-99BA-2C28B6A24A87}" type="slidenum">
              <a:rPr lang="en-US" altLang="x-none">
                <a:latin typeface="Arial" charset="0"/>
              </a:rPr>
              <a:pPr/>
              <a:t>1</a:t>
            </a:fld>
            <a:endParaRPr lang="en-US" altLang="x-none">
              <a:latin typeface="Arial" charset="0"/>
            </a:endParaRPr>
          </a:p>
        </p:txBody>
      </p:sp>
      <p:sp>
        <p:nvSpPr>
          <p:cNvPr id="163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x-none" altLang="x-non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60612194-055D-3B44-9D9E-27031808A084}" type="slidenum">
              <a:rPr lang="en-US" smtClean="0"/>
              <a:pPr>
                <a:defRPr/>
              </a:pPr>
              <a:t>16</a:t>
            </a:fld>
            <a:endParaRPr lang="en-US"/>
          </a:p>
        </p:txBody>
      </p:sp>
    </p:spTree>
    <p:extLst>
      <p:ext uri="{BB962C8B-B14F-4D97-AF65-F5344CB8AC3E}">
        <p14:creationId xmlns:p14="http://schemas.microsoft.com/office/powerpoint/2010/main" val="896685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60612194-055D-3B44-9D9E-27031808A084}" type="slidenum">
              <a:rPr lang="en-US" smtClean="0"/>
              <a:pPr>
                <a:defRPr/>
              </a:pPr>
              <a:t>17</a:t>
            </a:fld>
            <a:endParaRPr lang="en-US"/>
          </a:p>
        </p:txBody>
      </p:sp>
    </p:spTree>
    <p:extLst>
      <p:ext uri="{BB962C8B-B14F-4D97-AF65-F5344CB8AC3E}">
        <p14:creationId xmlns:p14="http://schemas.microsoft.com/office/powerpoint/2010/main" val="1609283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60612194-055D-3B44-9D9E-27031808A084}" type="slidenum">
              <a:rPr lang="en-US" smtClean="0"/>
              <a:pPr>
                <a:defRPr/>
              </a:pPr>
              <a:t>18</a:t>
            </a:fld>
            <a:endParaRPr lang="en-US"/>
          </a:p>
        </p:txBody>
      </p:sp>
    </p:spTree>
    <p:extLst>
      <p:ext uri="{BB962C8B-B14F-4D97-AF65-F5344CB8AC3E}">
        <p14:creationId xmlns:p14="http://schemas.microsoft.com/office/powerpoint/2010/main" val="1352338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60612194-055D-3B44-9D9E-27031808A084}" type="slidenum">
              <a:rPr lang="en-US" smtClean="0"/>
              <a:pPr>
                <a:defRPr/>
              </a:pPr>
              <a:t>19</a:t>
            </a:fld>
            <a:endParaRPr lang="en-US"/>
          </a:p>
        </p:txBody>
      </p:sp>
    </p:spTree>
    <p:extLst>
      <p:ext uri="{BB962C8B-B14F-4D97-AF65-F5344CB8AC3E}">
        <p14:creationId xmlns:p14="http://schemas.microsoft.com/office/powerpoint/2010/main" val="391047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60612194-055D-3B44-9D9E-27031808A084}" type="slidenum">
              <a:rPr lang="en-US" smtClean="0"/>
              <a:pPr>
                <a:defRPr/>
              </a:pPr>
              <a:t>20</a:t>
            </a:fld>
            <a:endParaRPr lang="en-US"/>
          </a:p>
        </p:txBody>
      </p:sp>
    </p:spTree>
    <p:extLst>
      <p:ext uri="{BB962C8B-B14F-4D97-AF65-F5344CB8AC3E}">
        <p14:creationId xmlns:p14="http://schemas.microsoft.com/office/powerpoint/2010/main" val="2036304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60612194-055D-3B44-9D9E-27031808A084}" type="slidenum">
              <a:rPr lang="en-US" smtClean="0"/>
              <a:pPr>
                <a:defRPr/>
              </a:pPr>
              <a:t>21</a:t>
            </a:fld>
            <a:endParaRPr lang="en-US"/>
          </a:p>
        </p:txBody>
      </p:sp>
    </p:spTree>
    <p:extLst>
      <p:ext uri="{BB962C8B-B14F-4D97-AF65-F5344CB8AC3E}">
        <p14:creationId xmlns:p14="http://schemas.microsoft.com/office/powerpoint/2010/main" val="782709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60612194-055D-3B44-9D9E-27031808A084}" type="slidenum">
              <a:rPr lang="en-US" smtClean="0"/>
              <a:pPr>
                <a:defRPr/>
              </a:pPr>
              <a:t>22</a:t>
            </a:fld>
            <a:endParaRPr lang="en-US"/>
          </a:p>
        </p:txBody>
      </p:sp>
    </p:spTree>
    <p:extLst>
      <p:ext uri="{BB962C8B-B14F-4D97-AF65-F5344CB8AC3E}">
        <p14:creationId xmlns:p14="http://schemas.microsoft.com/office/powerpoint/2010/main" val="323962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60612194-055D-3B44-9D9E-27031808A084}" type="slidenum">
              <a:rPr lang="en-US" smtClean="0"/>
              <a:pPr>
                <a:defRPr/>
              </a:pPr>
              <a:t>23</a:t>
            </a:fld>
            <a:endParaRPr lang="en-US"/>
          </a:p>
        </p:txBody>
      </p:sp>
    </p:spTree>
    <p:extLst>
      <p:ext uri="{BB962C8B-B14F-4D97-AF65-F5344CB8AC3E}">
        <p14:creationId xmlns:p14="http://schemas.microsoft.com/office/powerpoint/2010/main" val="1329525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60612194-055D-3B44-9D9E-27031808A084}" type="slidenum">
              <a:rPr lang="en-US" smtClean="0"/>
              <a:pPr>
                <a:defRPr/>
              </a:pPr>
              <a:t>24</a:t>
            </a:fld>
            <a:endParaRPr lang="en-US"/>
          </a:p>
        </p:txBody>
      </p:sp>
    </p:spTree>
    <p:extLst>
      <p:ext uri="{BB962C8B-B14F-4D97-AF65-F5344CB8AC3E}">
        <p14:creationId xmlns:p14="http://schemas.microsoft.com/office/powerpoint/2010/main" val="1611216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60612194-055D-3B44-9D9E-27031808A084}" type="slidenum">
              <a:rPr lang="en-US" smtClean="0"/>
              <a:pPr>
                <a:defRPr/>
              </a:pPr>
              <a:t>25</a:t>
            </a:fld>
            <a:endParaRPr lang="en-US"/>
          </a:p>
        </p:txBody>
      </p:sp>
    </p:spTree>
    <p:extLst>
      <p:ext uri="{BB962C8B-B14F-4D97-AF65-F5344CB8AC3E}">
        <p14:creationId xmlns:p14="http://schemas.microsoft.com/office/powerpoint/2010/main" val="1685999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sz="1200" kern="1200" dirty="0">
                <a:solidFill>
                  <a:schemeClr val="tx1"/>
                </a:solidFill>
                <a:effectLst/>
                <a:latin typeface="+mn-lt"/>
                <a:ea typeface="ＭＳ Ｐゴシック" charset="-128"/>
                <a:cs typeface="ＭＳ Ｐゴシック" pitchFamily="-111" charset="-128"/>
              </a:rPr>
              <a:t>Nel corso degli ultimi decenni, a mare cosi con a terra, il concetto di protezione si è evoluto, passando dalla protezione della natura in quanto tale (il posto bello, il bel paesaggio selvaggio e incontaminato), alla protezione delle specie e recupero delle loro popolazioni, soprattutto di valore economico, ecologico, o specie emblematiche, fino ad arrivare al concetto più olistico di protezione dell’ecosistema marino e, in ultimo, della mitigazione del disturbo e  sostegno della resilienza dei sistemi. </a:t>
            </a:r>
          </a:p>
        </p:txBody>
      </p:sp>
      <p:sp>
        <p:nvSpPr>
          <p:cNvPr id="2765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37931725" indent="-37474525">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fld id="{A5372AD3-364B-6843-B16D-5BFA56880E65}" type="slidenum">
              <a:rPr lang="it-IT" altLang="x-none"/>
              <a:pPr/>
              <a:t>2</a:t>
            </a:fld>
            <a:endParaRPr lang="it-IT" altLang="x-none"/>
          </a:p>
        </p:txBody>
      </p:sp>
    </p:spTree>
    <p:extLst>
      <p:ext uri="{BB962C8B-B14F-4D97-AF65-F5344CB8AC3E}">
        <p14:creationId xmlns:p14="http://schemas.microsoft.com/office/powerpoint/2010/main" val="3077165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60612194-055D-3B44-9D9E-27031808A084}" type="slidenum">
              <a:rPr lang="en-US" smtClean="0"/>
              <a:pPr>
                <a:defRPr/>
              </a:pPr>
              <a:t>26</a:t>
            </a:fld>
            <a:endParaRPr lang="en-US"/>
          </a:p>
        </p:txBody>
      </p:sp>
    </p:spTree>
    <p:extLst>
      <p:ext uri="{BB962C8B-B14F-4D97-AF65-F5344CB8AC3E}">
        <p14:creationId xmlns:p14="http://schemas.microsoft.com/office/powerpoint/2010/main" val="253717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60612194-055D-3B44-9D9E-27031808A084}" type="slidenum">
              <a:rPr lang="en-US" smtClean="0"/>
              <a:pPr>
                <a:defRPr/>
              </a:pPr>
              <a:t>27</a:t>
            </a:fld>
            <a:endParaRPr lang="en-US"/>
          </a:p>
        </p:txBody>
      </p:sp>
    </p:spTree>
    <p:extLst>
      <p:ext uri="{BB962C8B-B14F-4D97-AF65-F5344CB8AC3E}">
        <p14:creationId xmlns:p14="http://schemas.microsoft.com/office/powerpoint/2010/main" val="648369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60612194-055D-3B44-9D9E-27031808A084}" type="slidenum">
              <a:rPr lang="en-US" smtClean="0"/>
              <a:pPr>
                <a:defRPr/>
              </a:pPr>
              <a:t>28</a:t>
            </a:fld>
            <a:endParaRPr lang="en-US"/>
          </a:p>
        </p:txBody>
      </p:sp>
    </p:spTree>
    <p:extLst>
      <p:ext uri="{BB962C8B-B14F-4D97-AF65-F5344CB8AC3E}">
        <p14:creationId xmlns:p14="http://schemas.microsoft.com/office/powerpoint/2010/main" val="436479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60612194-055D-3B44-9D9E-27031808A084}" type="slidenum">
              <a:rPr lang="en-US" smtClean="0"/>
              <a:pPr>
                <a:defRPr/>
              </a:pPr>
              <a:t>29</a:t>
            </a:fld>
            <a:endParaRPr lang="en-US"/>
          </a:p>
        </p:txBody>
      </p:sp>
    </p:spTree>
    <p:extLst>
      <p:ext uri="{BB962C8B-B14F-4D97-AF65-F5344CB8AC3E}">
        <p14:creationId xmlns:p14="http://schemas.microsoft.com/office/powerpoint/2010/main" val="1569297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60612194-055D-3B44-9D9E-27031808A084}" type="slidenum">
              <a:rPr lang="en-US" smtClean="0"/>
              <a:pPr>
                <a:defRPr/>
              </a:pPr>
              <a:t>30</a:t>
            </a:fld>
            <a:endParaRPr lang="en-US"/>
          </a:p>
        </p:txBody>
      </p:sp>
    </p:spTree>
    <p:extLst>
      <p:ext uri="{BB962C8B-B14F-4D97-AF65-F5344CB8AC3E}">
        <p14:creationId xmlns:p14="http://schemas.microsoft.com/office/powerpoint/2010/main" val="66244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60612194-055D-3B44-9D9E-27031808A084}" type="slidenum">
              <a:rPr lang="en-US" smtClean="0"/>
              <a:pPr>
                <a:defRPr/>
              </a:pPr>
              <a:t>31</a:t>
            </a:fld>
            <a:endParaRPr lang="en-US"/>
          </a:p>
        </p:txBody>
      </p:sp>
    </p:spTree>
    <p:extLst>
      <p:ext uri="{BB962C8B-B14F-4D97-AF65-F5344CB8AC3E}">
        <p14:creationId xmlns:p14="http://schemas.microsoft.com/office/powerpoint/2010/main" val="1925938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60612194-055D-3B44-9D9E-27031808A084}" type="slidenum">
              <a:rPr lang="en-US" smtClean="0"/>
              <a:pPr>
                <a:defRPr/>
              </a:pPr>
              <a:t>32</a:t>
            </a:fld>
            <a:endParaRPr lang="en-US"/>
          </a:p>
        </p:txBody>
      </p:sp>
    </p:spTree>
    <p:extLst>
      <p:ext uri="{BB962C8B-B14F-4D97-AF65-F5344CB8AC3E}">
        <p14:creationId xmlns:p14="http://schemas.microsoft.com/office/powerpoint/2010/main" val="993991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60612194-055D-3B44-9D9E-27031808A084}" type="slidenum">
              <a:rPr lang="en-US" smtClean="0"/>
              <a:pPr>
                <a:defRPr/>
              </a:pPr>
              <a:t>33</a:t>
            </a:fld>
            <a:endParaRPr lang="en-US"/>
          </a:p>
        </p:txBody>
      </p:sp>
    </p:spTree>
    <p:extLst>
      <p:ext uri="{BB962C8B-B14F-4D97-AF65-F5344CB8AC3E}">
        <p14:creationId xmlns:p14="http://schemas.microsoft.com/office/powerpoint/2010/main" val="649532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60612194-055D-3B44-9D9E-27031808A084}" type="slidenum">
              <a:rPr lang="en-US" smtClean="0"/>
              <a:pPr>
                <a:defRPr/>
              </a:pPr>
              <a:t>34</a:t>
            </a:fld>
            <a:endParaRPr lang="en-US"/>
          </a:p>
        </p:txBody>
      </p:sp>
    </p:spTree>
    <p:extLst>
      <p:ext uri="{BB962C8B-B14F-4D97-AF65-F5344CB8AC3E}">
        <p14:creationId xmlns:p14="http://schemas.microsoft.com/office/powerpoint/2010/main" val="1211068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60612194-055D-3B44-9D9E-27031808A084}" type="slidenum">
              <a:rPr lang="en-US" smtClean="0"/>
              <a:pPr>
                <a:defRPr/>
              </a:pPr>
              <a:t>35</a:t>
            </a:fld>
            <a:endParaRPr lang="en-US"/>
          </a:p>
        </p:txBody>
      </p:sp>
    </p:spTree>
    <p:extLst>
      <p:ext uri="{BB962C8B-B14F-4D97-AF65-F5344CB8AC3E}">
        <p14:creationId xmlns:p14="http://schemas.microsoft.com/office/powerpoint/2010/main" val="1142910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60612194-055D-3B44-9D9E-27031808A084}" type="slidenum">
              <a:rPr lang="en-US" smtClean="0"/>
              <a:pPr>
                <a:defRPr/>
              </a:pPr>
              <a:t>6</a:t>
            </a:fld>
            <a:endParaRPr lang="en-US"/>
          </a:p>
        </p:txBody>
      </p:sp>
    </p:spTree>
    <p:extLst>
      <p:ext uri="{BB962C8B-B14F-4D97-AF65-F5344CB8AC3E}">
        <p14:creationId xmlns:p14="http://schemas.microsoft.com/office/powerpoint/2010/main" val="19014573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60612194-055D-3B44-9D9E-27031808A084}" type="slidenum">
              <a:rPr lang="en-US" smtClean="0"/>
              <a:pPr>
                <a:defRPr/>
              </a:pPr>
              <a:t>36</a:t>
            </a:fld>
            <a:endParaRPr lang="en-US"/>
          </a:p>
        </p:txBody>
      </p:sp>
    </p:spTree>
    <p:extLst>
      <p:ext uri="{BB962C8B-B14F-4D97-AF65-F5344CB8AC3E}">
        <p14:creationId xmlns:p14="http://schemas.microsoft.com/office/powerpoint/2010/main" val="864634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Kuemperl</a:t>
            </a:r>
            <a:r>
              <a:rPr lang="it-IT" dirty="0"/>
              <a:t> effetto su pesca con </a:t>
            </a:r>
            <a:r>
              <a:rPr lang="it-IT" dirty="0" err="1"/>
              <a:t>enforcement</a:t>
            </a:r>
            <a:r>
              <a:rPr lang="it-IT" dirty="0"/>
              <a:t> fissato a crescita area: deve essere proporzionato all’area</a:t>
            </a:r>
          </a:p>
        </p:txBody>
      </p:sp>
      <p:sp>
        <p:nvSpPr>
          <p:cNvPr id="4" name="Segnaposto numero diapositiva 3"/>
          <p:cNvSpPr>
            <a:spLocks noGrp="1"/>
          </p:cNvSpPr>
          <p:nvPr>
            <p:ph type="sldNum" sz="quarter" idx="5"/>
          </p:nvPr>
        </p:nvSpPr>
        <p:spPr/>
        <p:txBody>
          <a:bodyPr/>
          <a:lstStyle/>
          <a:p>
            <a:pPr>
              <a:defRPr/>
            </a:pPr>
            <a:fld id="{60612194-055D-3B44-9D9E-27031808A084}" type="slidenum">
              <a:rPr lang="en-US" smtClean="0"/>
              <a:pPr>
                <a:defRPr/>
              </a:pPr>
              <a:t>10</a:t>
            </a:fld>
            <a:endParaRPr lang="en-US"/>
          </a:p>
        </p:txBody>
      </p:sp>
    </p:spTree>
    <p:extLst>
      <p:ext uri="{BB962C8B-B14F-4D97-AF65-F5344CB8AC3E}">
        <p14:creationId xmlns:p14="http://schemas.microsoft.com/office/powerpoint/2010/main" val="3542506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Overlapping</a:t>
            </a:r>
            <a:r>
              <a:rPr lang="it-IT" dirty="0"/>
              <a:t> and </a:t>
            </a:r>
            <a:r>
              <a:rPr lang="it-IT" dirty="0" err="1"/>
              <a:t>not</a:t>
            </a:r>
            <a:r>
              <a:rPr lang="it-IT" baseline="0" dirty="0"/>
              <a:t> </a:t>
            </a:r>
            <a:r>
              <a:rPr lang="it-IT" baseline="0" dirty="0" err="1"/>
              <a:t>always</a:t>
            </a:r>
            <a:r>
              <a:rPr lang="it-IT" baseline="0" dirty="0"/>
              <a:t> </a:t>
            </a:r>
            <a:r>
              <a:rPr lang="it-IT" baseline="0" dirty="0" err="1"/>
              <a:t>coordinated</a:t>
            </a:r>
            <a:r>
              <a:rPr lang="it-IT" baseline="0" dirty="0"/>
              <a:t>. </a:t>
            </a:r>
            <a:r>
              <a:rPr lang="it-IT" baseline="0" dirty="0" err="1"/>
              <a:t>Moreover</a:t>
            </a:r>
            <a:r>
              <a:rPr lang="it-IT" baseline="0" dirty="0"/>
              <a:t>, </a:t>
            </a:r>
            <a:r>
              <a:rPr lang="it-IT" baseline="0" dirty="0" err="1"/>
              <a:t>transboundary</a:t>
            </a:r>
            <a:r>
              <a:rPr lang="it-IT" baseline="0" dirty="0"/>
              <a:t> </a:t>
            </a:r>
            <a:r>
              <a:rPr lang="it-IT" baseline="0" dirty="0" err="1"/>
              <a:t>actions</a:t>
            </a:r>
            <a:r>
              <a:rPr lang="it-IT" baseline="0" dirty="0"/>
              <a:t> are </a:t>
            </a:r>
            <a:r>
              <a:rPr lang="it-IT" baseline="0" dirty="0" err="1"/>
              <a:t>limited</a:t>
            </a:r>
            <a:r>
              <a:rPr lang="it-IT" baseline="0" dirty="0"/>
              <a:t> </a:t>
            </a:r>
            <a:r>
              <a:rPr lang="it-IT" baseline="0" dirty="0" err="1"/>
              <a:t>when</a:t>
            </a:r>
            <a:r>
              <a:rPr lang="it-IT" baseline="0" dirty="0"/>
              <a:t> </a:t>
            </a:r>
            <a:r>
              <a:rPr lang="it-IT" baseline="0" dirty="0" err="1"/>
              <a:t>involving</a:t>
            </a:r>
            <a:r>
              <a:rPr lang="it-IT" baseline="0" dirty="0"/>
              <a:t> extra-EU </a:t>
            </a:r>
            <a:r>
              <a:rPr lang="it-IT" baseline="0" dirty="0" err="1"/>
              <a:t>countries</a:t>
            </a:r>
            <a:endParaRPr lang="it-IT" dirty="0"/>
          </a:p>
        </p:txBody>
      </p:sp>
      <p:sp>
        <p:nvSpPr>
          <p:cNvPr id="4" name="Segnaposto numero diapositiva 3"/>
          <p:cNvSpPr>
            <a:spLocks noGrp="1"/>
          </p:cNvSpPr>
          <p:nvPr>
            <p:ph type="sldNum" sz="quarter" idx="10"/>
          </p:nvPr>
        </p:nvSpPr>
        <p:spPr/>
        <p:txBody>
          <a:bodyPr/>
          <a:lstStyle/>
          <a:p>
            <a:pPr>
              <a:defRPr/>
            </a:pPr>
            <a:fld id="{60612194-055D-3B44-9D9E-27031808A084}" type="slidenum">
              <a:rPr lang="en-US" smtClean="0"/>
              <a:pPr>
                <a:defRPr/>
              </a:pPr>
              <a:t>11</a:t>
            </a:fld>
            <a:endParaRPr lang="en-US"/>
          </a:p>
        </p:txBody>
      </p:sp>
    </p:spTree>
    <p:extLst>
      <p:ext uri="{BB962C8B-B14F-4D97-AF65-F5344CB8AC3E}">
        <p14:creationId xmlns:p14="http://schemas.microsoft.com/office/powerpoint/2010/main" val="1958487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60612194-055D-3B44-9D9E-27031808A084}" type="slidenum">
              <a:rPr lang="en-US" smtClean="0"/>
              <a:pPr>
                <a:defRPr/>
              </a:pPr>
              <a:t>12</a:t>
            </a:fld>
            <a:endParaRPr lang="en-US"/>
          </a:p>
        </p:txBody>
      </p:sp>
    </p:spTree>
    <p:extLst>
      <p:ext uri="{BB962C8B-B14F-4D97-AF65-F5344CB8AC3E}">
        <p14:creationId xmlns:p14="http://schemas.microsoft.com/office/powerpoint/2010/main" val="1829583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60612194-055D-3B44-9D9E-27031808A084}" type="slidenum">
              <a:rPr lang="en-US" smtClean="0"/>
              <a:pPr>
                <a:defRPr/>
              </a:pPr>
              <a:t>13</a:t>
            </a:fld>
            <a:endParaRPr lang="en-US"/>
          </a:p>
        </p:txBody>
      </p:sp>
    </p:spTree>
    <p:extLst>
      <p:ext uri="{BB962C8B-B14F-4D97-AF65-F5344CB8AC3E}">
        <p14:creationId xmlns:p14="http://schemas.microsoft.com/office/powerpoint/2010/main" val="869423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60612194-055D-3B44-9D9E-27031808A084}" type="slidenum">
              <a:rPr lang="en-US" smtClean="0"/>
              <a:pPr>
                <a:defRPr/>
              </a:pPr>
              <a:t>14</a:t>
            </a:fld>
            <a:endParaRPr lang="en-US"/>
          </a:p>
        </p:txBody>
      </p:sp>
    </p:spTree>
    <p:extLst>
      <p:ext uri="{BB962C8B-B14F-4D97-AF65-F5344CB8AC3E}">
        <p14:creationId xmlns:p14="http://schemas.microsoft.com/office/powerpoint/2010/main" val="2070512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60612194-055D-3B44-9D9E-27031808A084}" type="slidenum">
              <a:rPr lang="en-US" smtClean="0"/>
              <a:pPr>
                <a:defRPr/>
              </a:pPr>
              <a:t>15</a:t>
            </a:fld>
            <a:endParaRPr lang="en-US"/>
          </a:p>
        </p:txBody>
      </p:sp>
    </p:spTree>
    <p:extLst>
      <p:ext uri="{BB962C8B-B14F-4D97-AF65-F5344CB8AC3E}">
        <p14:creationId xmlns:p14="http://schemas.microsoft.com/office/powerpoint/2010/main" val="1175606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F2CE72C9-62B7-2349-8FB0-806DC94E14FB}" type="datetimeFigureOut">
              <a:rPr lang="it-IT" altLang="x-none"/>
              <a:pPr>
                <a:defRPr/>
              </a:pPr>
              <a:t>21/04/21</a:t>
            </a:fld>
            <a:endParaRPr lang="it-IT" altLang="x-none"/>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C57CD7B-F3B7-F848-9FA0-65B2DC23A2BC}" type="slidenum">
              <a:rPr lang="it-IT" altLang="x-none"/>
              <a:pPr>
                <a:defRPr/>
              </a:pPr>
              <a:t>‹N›</a:t>
            </a:fld>
            <a:endParaRPr lang="it-IT" altLang="x-none"/>
          </a:p>
        </p:txBody>
      </p:sp>
    </p:spTree>
    <p:extLst>
      <p:ext uri="{BB962C8B-B14F-4D97-AF65-F5344CB8AC3E}">
        <p14:creationId xmlns:p14="http://schemas.microsoft.com/office/powerpoint/2010/main" val="1728006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90C580C1-CD29-8D41-AC32-C6C2972C5033}" type="datetimeFigureOut">
              <a:rPr lang="it-IT" altLang="x-none"/>
              <a:pPr>
                <a:defRPr/>
              </a:pPr>
              <a:t>21/04/21</a:t>
            </a:fld>
            <a:endParaRPr lang="it-IT" altLang="x-none"/>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7771FB2-B2CD-B94E-9992-5371F2A2E039}" type="slidenum">
              <a:rPr lang="it-IT" altLang="x-none"/>
              <a:pPr>
                <a:defRPr/>
              </a:pPr>
              <a:t>‹N›</a:t>
            </a:fld>
            <a:endParaRPr lang="it-IT" altLang="x-none"/>
          </a:p>
        </p:txBody>
      </p:sp>
    </p:spTree>
    <p:extLst>
      <p:ext uri="{BB962C8B-B14F-4D97-AF65-F5344CB8AC3E}">
        <p14:creationId xmlns:p14="http://schemas.microsoft.com/office/powerpoint/2010/main" val="550400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81B933FF-7F4C-274A-86B6-AD00B6C18BF3}" type="datetimeFigureOut">
              <a:rPr lang="it-IT" altLang="x-none"/>
              <a:pPr>
                <a:defRPr/>
              </a:pPr>
              <a:t>21/04/21</a:t>
            </a:fld>
            <a:endParaRPr lang="it-IT" altLang="x-none"/>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851F90E-E261-014F-A60F-E0DE743D8A1D}" type="slidenum">
              <a:rPr lang="it-IT" altLang="x-none"/>
              <a:pPr>
                <a:defRPr/>
              </a:pPr>
              <a:t>‹N›</a:t>
            </a:fld>
            <a:endParaRPr lang="it-IT" altLang="x-none"/>
          </a:p>
        </p:txBody>
      </p:sp>
    </p:spTree>
    <p:extLst>
      <p:ext uri="{BB962C8B-B14F-4D97-AF65-F5344CB8AC3E}">
        <p14:creationId xmlns:p14="http://schemas.microsoft.com/office/powerpoint/2010/main" val="1375018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3731A17C-9E05-0C46-986F-2D95D6EFF7BF}" type="datetimeFigureOut">
              <a:rPr lang="it-IT" altLang="x-none"/>
              <a:pPr>
                <a:defRPr/>
              </a:pPr>
              <a:t>21/04/21</a:t>
            </a:fld>
            <a:endParaRPr lang="it-IT" altLang="x-none"/>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26CDEF0-2AB9-654C-9D7D-C2F2D2137B8C}" type="slidenum">
              <a:rPr lang="it-IT" altLang="x-none"/>
              <a:pPr>
                <a:defRPr/>
              </a:pPr>
              <a:t>‹N›</a:t>
            </a:fld>
            <a:endParaRPr lang="it-IT" altLang="x-none"/>
          </a:p>
        </p:txBody>
      </p:sp>
    </p:spTree>
    <p:extLst>
      <p:ext uri="{BB962C8B-B14F-4D97-AF65-F5344CB8AC3E}">
        <p14:creationId xmlns:p14="http://schemas.microsoft.com/office/powerpoint/2010/main" val="41563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1605C6C6-8E55-2340-9A36-5361DF595E79}" type="datetimeFigureOut">
              <a:rPr lang="it-IT" altLang="x-none"/>
              <a:pPr>
                <a:defRPr/>
              </a:pPr>
              <a:t>21/04/21</a:t>
            </a:fld>
            <a:endParaRPr lang="it-IT" altLang="x-none"/>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DCDCB0C-C85C-214F-86AD-7C9D8DC26181}" type="slidenum">
              <a:rPr lang="it-IT" altLang="x-none"/>
              <a:pPr>
                <a:defRPr/>
              </a:pPr>
              <a:t>‹N›</a:t>
            </a:fld>
            <a:endParaRPr lang="it-IT" altLang="x-none"/>
          </a:p>
        </p:txBody>
      </p:sp>
    </p:spTree>
    <p:extLst>
      <p:ext uri="{BB962C8B-B14F-4D97-AF65-F5344CB8AC3E}">
        <p14:creationId xmlns:p14="http://schemas.microsoft.com/office/powerpoint/2010/main" val="62087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fld id="{1B4E98FF-758B-2C49-8AD6-B260D81923DD}" type="datetimeFigureOut">
              <a:rPr lang="it-IT" altLang="x-none"/>
              <a:pPr>
                <a:defRPr/>
              </a:pPr>
              <a:t>21/04/21</a:t>
            </a:fld>
            <a:endParaRPr lang="it-IT" altLang="x-none"/>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02B970C-C5E3-734D-86B6-97C20251FC52}" type="slidenum">
              <a:rPr lang="it-IT" altLang="x-none"/>
              <a:pPr>
                <a:defRPr/>
              </a:pPr>
              <a:t>‹N›</a:t>
            </a:fld>
            <a:endParaRPr lang="it-IT" altLang="x-none"/>
          </a:p>
        </p:txBody>
      </p:sp>
    </p:spTree>
    <p:extLst>
      <p:ext uri="{BB962C8B-B14F-4D97-AF65-F5344CB8AC3E}">
        <p14:creationId xmlns:p14="http://schemas.microsoft.com/office/powerpoint/2010/main" val="340259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fld id="{D90A462C-83BD-6948-9216-93AAA05EDB74}" type="datetimeFigureOut">
              <a:rPr lang="it-IT" altLang="x-none"/>
              <a:pPr>
                <a:defRPr/>
              </a:pPr>
              <a:t>21/04/21</a:t>
            </a:fld>
            <a:endParaRPr lang="it-IT" altLang="x-none"/>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E645D720-39A4-E041-9CD5-41FAA089FFCD}" type="slidenum">
              <a:rPr lang="it-IT" altLang="x-none"/>
              <a:pPr>
                <a:defRPr/>
              </a:pPr>
              <a:t>‹N›</a:t>
            </a:fld>
            <a:endParaRPr lang="it-IT" altLang="x-none"/>
          </a:p>
        </p:txBody>
      </p:sp>
    </p:spTree>
    <p:extLst>
      <p:ext uri="{BB962C8B-B14F-4D97-AF65-F5344CB8AC3E}">
        <p14:creationId xmlns:p14="http://schemas.microsoft.com/office/powerpoint/2010/main" val="2137107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p:txBody>
          <a:bodyPr/>
          <a:lstStyle>
            <a:lvl1pPr>
              <a:defRPr/>
            </a:lvl1pPr>
          </a:lstStyle>
          <a:p>
            <a:pPr>
              <a:defRPr/>
            </a:pPr>
            <a:fld id="{7152AB80-C934-9F44-A24F-3C602DC9E561}" type="datetimeFigureOut">
              <a:rPr lang="it-IT" altLang="x-none"/>
              <a:pPr>
                <a:defRPr/>
              </a:pPr>
              <a:t>21/04/21</a:t>
            </a:fld>
            <a:endParaRPr lang="it-IT" altLang="x-none"/>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2ED517A0-87E5-094C-8ECD-BB73F4AF18CA}" type="slidenum">
              <a:rPr lang="it-IT" altLang="x-none"/>
              <a:pPr>
                <a:defRPr/>
              </a:pPr>
              <a:t>‹N›</a:t>
            </a:fld>
            <a:endParaRPr lang="it-IT" altLang="x-none"/>
          </a:p>
        </p:txBody>
      </p:sp>
    </p:spTree>
    <p:extLst>
      <p:ext uri="{BB962C8B-B14F-4D97-AF65-F5344CB8AC3E}">
        <p14:creationId xmlns:p14="http://schemas.microsoft.com/office/powerpoint/2010/main" val="1706848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F8EC74F2-EA09-254D-A0E1-2CC610A76992}" type="datetimeFigureOut">
              <a:rPr lang="it-IT" altLang="x-none"/>
              <a:pPr>
                <a:defRPr/>
              </a:pPr>
              <a:t>21/04/21</a:t>
            </a:fld>
            <a:endParaRPr lang="it-IT" altLang="x-none"/>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ED734AE6-0C07-B241-B4EF-9D296D9EB227}" type="slidenum">
              <a:rPr lang="it-IT" altLang="x-none"/>
              <a:pPr>
                <a:defRPr/>
              </a:pPr>
              <a:t>‹N›</a:t>
            </a:fld>
            <a:endParaRPr lang="it-IT" altLang="x-none"/>
          </a:p>
        </p:txBody>
      </p:sp>
    </p:spTree>
    <p:extLst>
      <p:ext uri="{BB962C8B-B14F-4D97-AF65-F5344CB8AC3E}">
        <p14:creationId xmlns:p14="http://schemas.microsoft.com/office/powerpoint/2010/main" val="923678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45EE184-908F-CA42-BF51-C501DA4CAD7E}" type="datetimeFigureOut">
              <a:rPr lang="it-IT" altLang="x-none"/>
              <a:pPr>
                <a:defRPr/>
              </a:pPr>
              <a:t>21/04/21</a:t>
            </a:fld>
            <a:endParaRPr lang="it-IT" altLang="x-none"/>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454C5D0-AD9C-2D4A-9173-B864B0CDBB94}" type="slidenum">
              <a:rPr lang="it-IT" altLang="x-none"/>
              <a:pPr>
                <a:defRPr/>
              </a:pPr>
              <a:t>‹N›</a:t>
            </a:fld>
            <a:endParaRPr lang="it-IT" altLang="x-none"/>
          </a:p>
        </p:txBody>
      </p:sp>
    </p:spTree>
    <p:extLst>
      <p:ext uri="{BB962C8B-B14F-4D97-AF65-F5344CB8AC3E}">
        <p14:creationId xmlns:p14="http://schemas.microsoft.com/office/powerpoint/2010/main" val="110240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F2545B6-A0B8-A548-91E3-6F51E6DF3181}" type="datetimeFigureOut">
              <a:rPr lang="it-IT" altLang="x-none"/>
              <a:pPr>
                <a:defRPr/>
              </a:pPr>
              <a:t>21/04/21</a:t>
            </a:fld>
            <a:endParaRPr lang="it-IT" altLang="x-none"/>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66813E9-EBB2-0745-9F99-C73217A1899B}" type="slidenum">
              <a:rPr lang="it-IT" altLang="x-none"/>
              <a:pPr>
                <a:defRPr/>
              </a:pPr>
              <a:t>‹N›</a:t>
            </a:fld>
            <a:endParaRPr lang="it-IT" altLang="x-none"/>
          </a:p>
        </p:txBody>
      </p:sp>
    </p:spTree>
    <p:extLst>
      <p:ext uri="{BB962C8B-B14F-4D97-AF65-F5344CB8AC3E}">
        <p14:creationId xmlns:p14="http://schemas.microsoft.com/office/powerpoint/2010/main" val="1676288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it-IT" altLang="x-none"/>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it-IT" altLang="x-none"/>
              <a:t>Fare clic per modificare stili del testo dello schema</a:t>
            </a:r>
          </a:p>
          <a:p>
            <a:pPr lvl="1"/>
            <a:r>
              <a:rPr lang="it-IT" altLang="x-none"/>
              <a:t>Secondo livello</a:t>
            </a:r>
          </a:p>
          <a:p>
            <a:pPr lvl="2"/>
            <a:r>
              <a:rPr lang="it-IT" altLang="x-none"/>
              <a:t>Terzo livello</a:t>
            </a:r>
          </a:p>
          <a:p>
            <a:pPr lvl="3"/>
            <a:r>
              <a:rPr lang="it-IT" altLang="x-none"/>
              <a:t>Quarto livello</a:t>
            </a:r>
          </a:p>
          <a:p>
            <a:pPr lvl="4"/>
            <a:r>
              <a:rPr lang="it-IT" altLang="x-none"/>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A85DC351-8AF8-9D43-8812-4F4EDA4541D6}" type="datetimeFigureOut">
              <a:rPr lang="it-IT" altLang="x-none"/>
              <a:pPr>
                <a:defRPr/>
              </a:pPr>
              <a:t>21/04/21</a:t>
            </a:fld>
            <a:endParaRPr lang="it-IT" altLang="x-none"/>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4EA9DBD1-4BA7-9D4A-A698-7B3A72BC168C}" type="slidenum">
              <a:rPr lang="it-IT" altLang="x-none"/>
              <a:pPr>
                <a:defRPr/>
              </a:pPr>
              <a:t>‹N›</a:t>
            </a:fld>
            <a:endParaRPr lang="it-IT" altLang="x-none"/>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mj-cs"/>
        </a:defRPr>
      </a:lvl1pPr>
      <a:lvl2pPr algn="ctr" rtl="0" eaLnBrk="0" fontAlgn="base" hangingPunct="0">
        <a:spcBef>
          <a:spcPct val="0"/>
        </a:spcBef>
        <a:spcAft>
          <a:spcPct val="0"/>
        </a:spcAft>
        <a:defRPr sz="4400">
          <a:solidFill>
            <a:schemeClr val="tx1"/>
          </a:solidFill>
          <a:latin typeface="Calibri" charset="0"/>
          <a:ea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defRPr>
      </a:lvl5pPr>
      <a:lvl6pPr marL="457200" algn="ctr" rtl="0" fontAlgn="base">
        <a:spcBef>
          <a:spcPct val="0"/>
        </a:spcBef>
        <a:spcAft>
          <a:spcPct val="0"/>
        </a:spcAft>
        <a:defRPr sz="4400">
          <a:solidFill>
            <a:schemeClr val="tx1"/>
          </a:solidFill>
          <a:latin typeface="Calibri" charset="0"/>
          <a:ea typeface="ＭＳ Ｐゴシック" charset="-128"/>
        </a:defRPr>
      </a:lvl6pPr>
      <a:lvl7pPr marL="914400" algn="ctr" rtl="0" fontAlgn="base">
        <a:spcBef>
          <a:spcPct val="0"/>
        </a:spcBef>
        <a:spcAft>
          <a:spcPct val="0"/>
        </a:spcAft>
        <a:defRPr sz="4400">
          <a:solidFill>
            <a:schemeClr val="tx1"/>
          </a:solidFill>
          <a:latin typeface="Calibri" charset="0"/>
          <a:ea typeface="ＭＳ Ｐゴシック" charset="-128"/>
        </a:defRPr>
      </a:lvl7pPr>
      <a:lvl8pPr marL="1371600" algn="ctr" rtl="0" fontAlgn="base">
        <a:spcBef>
          <a:spcPct val="0"/>
        </a:spcBef>
        <a:spcAft>
          <a:spcPct val="0"/>
        </a:spcAft>
        <a:defRPr sz="4400">
          <a:solidFill>
            <a:schemeClr val="tx1"/>
          </a:solidFill>
          <a:latin typeface="Calibri" charset="0"/>
          <a:ea typeface="ＭＳ Ｐゴシック" charset="-128"/>
        </a:defRPr>
      </a:lvl8pPr>
      <a:lvl9pPr marL="1828800" algn="ctr"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3"/>
          <p:cNvSpPr>
            <a:spLocks noGrp="1" noChangeArrowheads="1"/>
          </p:cNvSpPr>
          <p:nvPr>
            <p:ph type="body" idx="1"/>
          </p:nvPr>
        </p:nvSpPr>
        <p:spPr>
          <a:xfrm>
            <a:off x="539750" y="3429000"/>
            <a:ext cx="8064896" cy="792088"/>
          </a:xfrm>
        </p:spPr>
        <p:txBody>
          <a:bodyPr/>
          <a:lstStyle/>
          <a:p>
            <a:pPr marL="0" indent="0" algn="ctr" eaLnBrk="1" hangingPunct="1">
              <a:buNone/>
            </a:pPr>
            <a:r>
              <a:rPr lang="en-GB" altLang="x-none" sz="3600" b="1" dirty="0">
                <a:solidFill>
                  <a:schemeClr val="bg1"/>
                </a:solidFill>
                <a:latin typeface="Arial" charset="0"/>
                <a:ea typeface="Arial" charset="0"/>
                <a:cs typeface="Arial" charset="0"/>
              </a:rPr>
              <a:t>Main EU Directives on marine environments</a:t>
            </a:r>
            <a:endParaRPr lang="en-GB" altLang="x-none" sz="3600" dirty="0">
              <a:solidFill>
                <a:schemeClr val="bg1"/>
              </a:solidFill>
              <a:latin typeface="Arial" charset="0"/>
              <a:ea typeface="Arial" charset="0"/>
              <a:cs typeface="Arial" charset="0"/>
            </a:endParaRPr>
          </a:p>
        </p:txBody>
      </p:sp>
      <p:sp>
        <p:nvSpPr>
          <p:cNvPr id="4" name="Rectangle 1"/>
          <p:cNvSpPr>
            <a:spLocks noChangeArrowheads="1"/>
          </p:cNvSpPr>
          <p:nvPr/>
        </p:nvSpPr>
        <p:spPr bwMode="auto">
          <a:xfrm>
            <a:off x="539750" y="188913"/>
            <a:ext cx="820896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GB" altLang="x-none" sz="2800" b="1" dirty="0">
                <a:solidFill>
                  <a:schemeClr val="accent1">
                    <a:lumMod val="50000"/>
                  </a:schemeClr>
                </a:solidFill>
                <a:latin typeface="+mj-lt"/>
              </a:rPr>
              <a:t>University of Trieste: GLOBAL CHANGE ECOLOGY </a:t>
            </a:r>
            <a:r>
              <a:rPr lang="en-GB" altLang="x-none" sz="2800" b="1" dirty="0" err="1">
                <a:solidFill>
                  <a:schemeClr val="accent1">
                    <a:lumMod val="50000"/>
                  </a:schemeClr>
                </a:solidFill>
                <a:latin typeface="+mj-lt"/>
              </a:rPr>
              <a:t>a.a</a:t>
            </a:r>
            <a:r>
              <a:rPr lang="en-GB" altLang="x-none" sz="2800" b="1" dirty="0">
                <a:solidFill>
                  <a:schemeClr val="accent1">
                    <a:lumMod val="50000"/>
                  </a:schemeClr>
                </a:solidFill>
                <a:latin typeface="+mj-lt"/>
              </a:rPr>
              <a:t>. 2018-2019</a:t>
            </a:r>
            <a:endParaRPr lang="en-GB" altLang="x-none" sz="2800" b="1" dirty="0">
              <a:solidFill>
                <a:schemeClr val="accent1">
                  <a:lumMod val="50000"/>
                </a:schemeClr>
              </a:solidFill>
              <a:latin typeface="+mj-lt"/>
              <a:ea typeface="Calibri" charset="0"/>
              <a:cs typeface="Times New Roman" charset="0"/>
            </a:endParaRPr>
          </a:p>
          <a:p>
            <a:pPr algn="ctr" eaLnBrk="1" hangingPunct="1">
              <a:spcBef>
                <a:spcPct val="0"/>
              </a:spcBef>
              <a:buFontTx/>
              <a:buNone/>
              <a:defRPr/>
            </a:pPr>
            <a:r>
              <a:rPr lang="en-GB" altLang="x-none" sz="2800" b="1" dirty="0">
                <a:solidFill>
                  <a:schemeClr val="accent1">
                    <a:lumMod val="50000"/>
                  </a:schemeClr>
                </a:solidFill>
                <a:latin typeface="+mj-lt"/>
              </a:rPr>
              <a:t> </a:t>
            </a:r>
          </a:p>
          <a:p>
            <a:pPr algn="ctr" eaLnBrk="1" hangingPunct="1">
              <a:spcBef>
                <a:spcPct val="0"/>
              </a:spcBef>
              <a:buFontTx/>
              <a:buNone/>
              <a:defRPr/>
            </a:pPr>
            <a:r>
              <a:rPr lang="en-GB" altLang="x-none" sz="2800" b="1">
                <a:solidFill>
                  <a:schemeClr val="accent1">
                    <a:lumMod val="50000"/>
                  </a:schemeClr>
                </a:solidFill>
              </a:rPr>
              <a:t>Conservation &amp; Management in Marine Protected Areas</a:t>
            </a:r>
          </a:p>
          <a:p>
            <a:pPr algn="ctr" eaLnBrk="1" hangingPunct="1">
              <a:spcBef>
                <a:spcPct val="0"/>
              </a:spcBef>
              <a:buFontTx/>
              <a:buNone/>
              <a:defRPr/>
            </a:pPr>
            <a:r>
              <a:rPr lang="en-GB" altLang="x-none" sz="2800" b="1">
                <a:solidFill>
                  <a:schemeClr val="accent1">
                    <a:lumMod val="50000"/>
                  </a:schemeClr>
                </a:solidFill>
                <a:latin typeface="+mj-lt"/>
              </a:rPr>
              <a:t>Dr</a:t>
            </a:r>
            <a:r>
              <a:rPr lang="en-GB" altLang="x-none" sz="2800" b="1" dirty="0" err="1">
                <a:solidFill>
                  <a:schemeClr val="accent1">
                    <a:lumMod val="50000"/>
                  </a:schemeClr>
                </a:solidFill>
                <a:latin typeface="+mj-lt"/>
              </a:rPr>
              <a:t>.</a:t>
            </a:r>
            <a:r>
              <a:rPr lang="en-GB" altLang="x-none" sz="2800" b="1" dirty="0">
                <a:solidFill>
                  <a:schemeClr val="accent1">
                    <a:lumMod val="50000"/>
                  </a:schemeClr>
                </a:solidFill>
                <a:latin typeface="+mj-lt"/>
              </a:rPr>
              <a:t> </a:t>
            </a:r>
            <a:r>
              <a:rPr lang="en-GB" altLang="x-none" sz="2800" b="1" dirty="0" err="1">
                <a:solidFill>
                  <a:schemeClr val="accent1">
                    <a:lumMod val="50000"/>
                  </a:schemeClr>
                </a:solidFill>
                <a:latin typeface="+mj-lt"/>
              </a:rPr>
              <a:t>Stanislao</a:t>
            </a:r>
            <a:r>
              <a:rPr lang="en-GB" altLang="x-none" sz="2800" b="1" dirty="0">
                <a:solidFill>
                  <a:schemeClr val="accent1">
                    <a:lumMod val="50000"/>
                  </a:schemeClr>
                </a:solidFill>
                <a:latin typeface="+mj-lt"/>
              </a:rPr>
              <a:t> Bevilacqua (</a:t>
            </a:r>
            <a:r>
              <a:rPr lang="en-GB" altLang="x-none" sz="2800" b="1" dirty="0" err="1">
                <a:solidFill>
                  <a:schemeClr val="accent1">
                    <a:lumMod val="50000"/>
                  </a:schemeClr>
                </a:solidFill>
                <a:latin typeface="+mj-lt"/>
              </a:rPr>
              <a:t>sbevilacqua@units.it</a:t>
            </a:r>
            <a:r>
              <a:rPr lang="en-GB" altLang="x-none" sz="2800" b="1" dirty="0">
                <a:solidFill>
                  <a:schemeClr val="accent1">
                    <a:lumMod val="50000"/>
                  </a:schemeClr>
                </a:solidFill>
                <a:latin typeface="+mj-lt"/>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it-IT" sz="3200" b="1" spc="-150" dirty="0" err="1">
                <a:solidFill>
                  <a:schemeClr val="bg1">
                    <a:lumMod val="85000"/>
                  </a:schemeClr>
                </a:solidFill>
                <a:latin typeface="Arial"/>
                <a:ea typeface="+mj-ea"/>
                <a:cs typeface="Arial"/>
              </a:rPr>
              <a:t>Key</a:t>
            </a:r>
            <a:r>
              <a:rPr lang="it-IT" sz="3200" b="1" spc="-150" dirty="0">
                <a:solidFill>
                  <a:schemeClr val="bg1">
                    <a:lumMod val="85000"/>
                  </a:schemeClr>
                </a:solidFill>
                <a:latin typeface="Arial"/>
                <a:ea typeface="+mj-ea"/>
                <a:cs typeface="Arial"/>
              </a:rPr>
              <a:t> </a:t>
            </a:r>
            <a:r>
              <a:rPr lang="it-IT" sz="3200" b="1" spc="-150" dirty="0" err="1">
                <a:solidFill>
                  <a:schemeClr val="bg1">
                    <a:lumMod val="85000"/>
                  </a:schemeClr>
                </a:solidFill>
                <a:latin typeface="Arial"/>
                <a:ea typeface="+mj-ea"/>
                <a:cs typeface="Arial"/>
              </a:rPr>
              <a:t>factors</a:t>
            </a:r>
            <a:r>
              <a:rPr lang="it-IT" sz="3200" b="1" spc="-150" dirty="0">
                <a:solidFill>
                  <a:schemeClr val="bg1">
                    <a:lumMod val="85000"/>
                  </a:schemeClr>
                </a:solidFill>
                <a:latin typeface="Arial"/>
                <a:ea typeface="+mj-ea"/>
                <a:cs typeface="Arial"/>
              </a:rPr>
              <a:t> in MPA </a:t>
            </a:r>
            <a:r>
              <a:rPr lang="it-IT" sz="3200" b="1" spc="-150" dirty="0" err="1">
                <a:solidFill>
                  <a:schemeClr val="bg1">
                    <a:lumMod val="85000"/>
                  </a:schemeClr>
                </a:solidFill>
                <a:latin typeface="Arial"/>
                <a:ea typeface="+mj-ea"/>
                <a:cs typeface="Arial"/>
              </a:rPr>
              <a:t>effectiveness</a:t>
            </a:r>
            <a:endParaRPr lang="en-GB" sz="3200" b="1" spc="-150" dirty="0">
              <a:solidFill>
                <a:schemeClr val="bg1">
                  <a:lumMod val="85000"/>
                </a:schemeClr>
              </a:solidFill>
              <a:latin typeface="Arial"/>
              <a:ea typeface="+mj-ea"/>
              <a:cs typeface="Arial"/>
            </a:endParaRPr>
          </a:p>
        </p:txBody>
      </p:sp>
      <p:pic>
        <p:nvPicPr>
          <p:cNvPr id="6" name="Immagine 5">
            <a:extLst>
              <a:ext uri="{FF2B5EF4-FFF2-40B4-BE49-F238E27FC236}">
                <a16:creationId xmlns:a16="http://schemas.microsoft.com/office/drawing/2014/main" id="{3B60FB1C-3544-5E4F-A84B-6E4919B3F1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3373"/>
            <a:ext cx="3491880" cy="2673047"/>
          </a:xfrm>
          <a:prstGeom prst="rect">
            <a:avLst/>
          </a:prstGeom>
        </p:spPr>
      </p:pic>
      <p:sp>
        <p:nvSpPr>
          <p:cNvPr id="4" name="CasellaDiTesto 3">
            <a:extLst>
              <a:ext uri="{FF2B5EF4-FFF2-40B4-BE49-F238E27FC236}">
                <a16:creationId xmlns:a16="http://schemas.microsoft.com/office/drawing/2014/main" id="{9979E23F-01C0-3A43-B3CA-E5B7363ED6A7}"/>
              </a:ext>
            </a:extLst>
          </p:cNvPr>
          <p:cNvSpPr txBox="1"/>
          <p:nvPr/>
        </p:nvSpPr>
        <p:spPr>
          <a:xfrm>
            <a:off x="1547117" y="633110"/>
            <a:ext cx="1944763" cy="307777"/>
          </a:xfrm>
          <a:prstGeom prst="rect">
            <a:avLst/>
          </a:prstGeom>
          <a:noFill/>
        </p:spPr>
        <p:txBody>
          <a:bodyPr wrap="none">
            <a:spAutoFit/>
          </a:bodyPr>
          <a:lstStyle/>
          <a:p>
            <a:pPr eaLnBrk="1" hangingPunct="1">
              <a:defRPr/>
            </a:pPr>
            <a:r>
              <a:rPr lang="en-GB" sz="1400" b="1" dirty="0" err="1">
                <a:latin typeface="Arial" pitchFamily="29" charset="0"/>
                <a:ea typeface="ＭＳ Ｐゴシック" pitchFamily="29" charset="-128"/>
                <a:cs typeface="ＭＳ Ｐゴシック" pitchFamily="29" charset="-128"/>
              </a:rPr>
              <a:t>Kuempel</a:t>
            </a:r>
            <a:r>
              <a:rPr lang="en-GB" sz="1400" b="1" dirty="0">
                <a:latin typeface="Arial" pitchFamily="29" charset="0"/>
                <a:ea typeface="ＭＳ Ｐゴシック" pitchFamily="29" charset="-128"/>
                <a:cs typeface="ＭＳ Ｐゴシック" pitchFamily="29" charset="-128"/>
              </a:rPr>
              <a:t> et al.,  2017</a:t>
            </a:r>
          </a:p>
        </p:txBody>
      </p:sp>
      <p:pic>
        <p:nvPicPr>
          <p:cNvPr id="7" name="Immagine 6">
            <a:extLst>
              <a:ext uri="{FF2B5EF4-FFF2-40B4-BE49-F238E27FC236}">
                <a16:creationId xmlns:a16="http://schemas.microsoft.com/office/drawing/2014/main" id="{5134CF7E-5111-4B45-9721-A760A5966E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199739"/>
            <a:ext cx="9144000" cy="3645933"/>
          </a:xfrm>
          <a:prstGeom prst="rect">
            <a:avLst/>
          </a:prstGeom>
        </p:spPr>
      </p:pic>
      <p:sp>
        <p:nvSpPr>
          <p:cNvPr id="8" name="CasellaDiTesto 7">
            <a:extLst>
              <a:ext uri="{FF2B5EF4-FFF2-40B4-BE49-F238E27FC236}">
                <a16:creationId xmlns:a16="http://schemas.microsoft.com/office/drawing/2014/main" id="{569A6772-A903-F848-9C82-0CB8AC3177A4}"/>
              </a:ext>
            </a:extLst>
          </p:cNvPr>
          <p:cNvSpPr txBox="1"/>
          <p:nvPr/>
        </p:nvSpPr>
        <p:spPr>
          <a:xfrm>
            <a:off x="0" y="3290587"/>
            <a:ext cx="2013693" cy="307777"/>
          </a:xfrm>
          <a:prstGeom prst="rect">
            <a:avLst/>
          </a:prstGeom>
          <a:noFill/>
        </p:spPr>
        <p:txBody>
          <a:bodyPr wrap="none">
            <a:spAutoFit/>
          </a:bodyPr>
          <a:lstStyle/>
          <a:p>
            <a:pPr eaLnBrk="1" hangingPunct="1">
              <a:defRPr/>
            </a:pPr>
            <a:r>
              <a:rPr lang="en-GB" sz="1400" b="1" dirty="0">
                <a:latin typeface="Arial" pitchFamily="29" charset="0"/>
                <a:ea typeface="ＭＳ Ｐゴシック" pitchFamily="29" charset="-128"/>
                <a:cs typeface="ＭＳ Ｐゴシック" pitchFamily="29" charset="-128"/>
              </a:rPr>
              <a:t>Di Franco et al.,  2016</a:t>
            </a:r>
          </a:p>
        </p:txBody>
      </p:sp>
      <p:pic>
        <p:nvPicPr>
          <p:cNvPr id="3" name="Immagine 2">
            <a:extLst>
              <a:ext uri="{FF2B5EF4-FFF2-40B4-BE49-F238E27FC236}">
                <a16:creationId xmlns:a16="http://schemas.microsoft.com/office/drawing/2014/main" id="{B11FE9E9-BC74-AD41-BD9B-327CF72198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91880" y="573373"/>
            <a:ext cx="5652120" cy="2779958"/>
          </a:xfrm>
          <a:prstGeom prst="rect">
            <a:avLst/>
          </a:prstGeom>
        </p:spPr>
      </p:pic>
    </p:spTree>
    <p:extLst>
      <p:ext uri="{BB962C8B-B14F-4D97-AF65-F5344CB8AC3E}">
        <p14:creationId xmlns:p14="http://schemas.microsoft.com/office/powerpoint/2010/main" val="2874990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en-GB" sz="3200" b="1" spc="-150" dirty="0">
                <a:solidFill>
                  <a:schemeClr val="bg1">
                    <a:lumMod val="85000"/>
                  </a:schemeClr>
                </a:solidFill>
                <a:latin typeface="Arial"/>
                <a:ea typeface="+mj-ea"/>
                <a:cs typeface="Arial"/>
              </a:rPr>
              <a:t>Main international regulations and agreements</a:t>
            </a:r>
          </a:p>
        </p:txBody>
      </p:sp>
      <p:sp>
        <p:nvSpPr>
          <p:cNvPr id="3" name="CasellaDiTesto 2"/>
          <p:cNvSpPr txBox="1"/>
          <p:nvPr/>
        </p:nvSpPr>
        <p:spPr>
          <a:xfrm>
            <a:off x="412595" y="-78059"/>
            <a:ext cx="184731" cy="369332"/>
          </a:xfrm>
          <a:prstGeom prst="rect">
            <a:avLst/>
          </a:prstGeom>
          <a:noFill/>
        </p:spPr>
        <p:txBody>
          <a:bodyPr wrap="none" rtlCol="0">
            <a:spAutoFit/>
          </a:bodyPr>
          <a:lstStyle/>
          <a:p>
            <a:endParaRPr lang="it-IT"/>
          </a:p>
        </p:txBody>
      </p:sp>
      <p:sp>
        <p:nvSpPr>
          <p:cNvPr id="4" name="CasellaDiTesto 3"/>
          <p:cNvSpPr txBox="1"/>
          <p:nvPr/>
        </p:nvSpPr>
        <p:spPr>
          <a:xfrm>
            <a:off x="6787452" y="6446098"/>
            <a:ext cx="1639680" cy="338554"/>
          </a:xfrm>
          <a:prstGeom prst="rect">
            <a:avLst/>
          </a:prstGeom>
          <a:noFill/>
        </p:spPr>
        <p:txBody>
          <a:bodyPr wrap="none" rtlCol="0">
            <a:spAutoFit/>
          </a:bodyPr>
          <a:lstStyle/>
          <a:p>
            <a:r>
              <a:rPr lang="it-IT" sz="1600"/>
              <a:t>Palmer et al 2006</a:t>
            </a:r>
          </a:p>
        </p:txBody>
      </p:sp>
      <p:pic>
        <p:nvPicPr>
          <p:cNvPr id="2" name="Immagin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73373"/>
            <a:ext cx="7860821" cy="6284627"/>
          </a:xfrm>
          <a:prstGeom prst="rect">
            <a:avLst/>
          </a:prstGeom>
        </p:spPr>
      </p:pic>
    </p:spTree>
    <p:extLst>
      <p:ext uri="{BB962C8B-B14F-4D97-AF65-F5344CB8AC3E}">
        <p14:creationId xmlns:p14="http://schemas.microsoft.com/office/powerpoint/2010/main" val="2080135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en-GB" sz="3200" b="1" spc="-150" dirty="0">
                <a:solidFill>
                  <a:schemeClr val="bg1">
                    <a:lumMod val="85000"/>
                  </a:schemeClr>
                </a:solidFill>
                <a:latin typeface="Arial"/>
                <a:ea typeface="+mj-ea"/>
                <a:cs typeface="Arial"/>
              </a:rPr>
              <a:t>Water Framework Directive</a:t>
            </a:r>
          </a:p>
        </p:txBody>
      </p:sp>
      <p:sp>
        <p:nvSpPr>
          <p:cNvPr id="3" name="CasellaDiTesto 2"/>
          <p:cNvSpPr txBox="1"/>
          <p:nvPr/>
        </p:nvSpPr>
        <p:spPr>
          <a:xfrm>
            <a:off x="412595" y="-78059"/>
            <a:ext cx="184731" cy="369332"/>
          </a:xfrm>
          <a:prstGeom prst="rect">
            <a:avLst/>
          </a:prstGeom>
          <a:noFill/>
        </p:spPr>
        <p:txBody>
          <a:bodyPr wrap="none" rtlCol="0">
            <a:spAutoFit/>
          </a:bodyPr>
          <a:lstStyle/>
          <a:p>
            <a:endParaRPr lang="it-IT"/>
          </a:p>
        </p:txBody>
      </p:sp>
      <p:sp>
        <p:nvSpPr>
          <p:cNvPr id="5" name="CasellaDiTesto 4"/>
          <p:cNvSpPr txBox="1"/>
          <p:nvPr/>
        </p:nvSpPr>
        <p:spPr>
          <a:xfrm>
            <a:off x="0" y="981293"/>
            <a:ext cx="9108504" cy="3539430"/>
          </a:xfrm>
          <a:prstGeom prst="rect">
            <a:avLst/>
          </a:prstGeom>
          <a:noFill/>
        </p:spPr>
        <p:txBody>
          <a:bodyPr wrap="square" rtlCol="0">
            <a:spAutoFit/>
          </a:bodyPr>
          <a:lstStyle/>
          <a:p>
            <a:r>
              <a:rPr lang="it-IT" sz="1600" b="1" dirty="0">
                <a:solidFill>
                  <a:schemeClr val="bg1"/>
                </a:solidFill>
              </a:rPr>
              <a:t>The </a:t>
            </a:r>
            <a:r>
              <a:rPr lang="it-IT" sz="1600" b="1" dirty="0" err="1">
                <a:solidFill>
                  <a:schemeClr val="bg1"/>
                </a:solidFill>
              </a:rPr>
              <a:t>purpose</a:t>
            </a:r>
            <a:r>
              <a:rPr lang="it-IT" sz="1600" b="1" dirty="0">
                <a:solidFill>
                  <a:schemeClr val="bg1"/>
                </a:solidFill>
              </a:rPr>
              <a:t> of </a:t>
            </a:r>
            <a:r>
              <a:rPr lang="it-IT" sz="1600" b="1" dirty="0" err="1">
                <a:solidFill>
                  <a:schemeClr val="bg1"/>
                </a:solidFill>
              </a:rPr>
              <a:t>this</a:t>
            </a:r>
            <a:r>
              <a:rPr lang="it-IT" sz="1600" b="1" dirty="0">
                <a:solidFill>
                  <a:schemeClr val="bg1"/>
                </a:solidFill>
              </a:rPr>
              <a:t> Directive </a:t>
            </a:r>
            <a:r>
              <a:rPr lang="it-IT" sz="1600" b="1" dirty="0" err="1">
                <a:solidFill>
                  <a:schemeClr val="bg1"/>
                </a:solidFill>
              </a:rPr>
              <a:t>is</a:t>
            </a:r>
            <a:r>
              <a:rPr lang="it-IT" sz="1600" b="1" dirty="0">
                <a:solidFill>
                  <a:schemeClr val="bg1"/>
                </a:solidFill>
              </a:rPr>
              <a:t> to </a:t>
            </a:r>
            <a:r>
              <a:rPr lang="it-IT" sz="1600" b="1" dirty="0" err="1">
                <a:solidFill>
                  <a:schemeClr val="bg1"/>
                </a:solidFill>
              </a:rPr>
              <a:t>establish</a:t>
            </a:r>
            <a:r>
              <a:rPr lang="it-IT" sz="1600" b="1" dirty="0">
                <a:solidFill>
                  <a:schemeClr val="bg1"/>
                </a:solidFill>
              </a:rPr>
              <a:t> a </a:t>
            </a:r>
            <a:r>
              <a:rPr lang="it-IT" sz="1600" b="1" dirty="0" err="1">
                <a:solidFill>
                  <a:schemeClr val="bg1"/>
                </a:solidFill>
              </a:rPr>
              <a:t>framework</a:t>
            </a:r>
            <a:r>
              <a:rPr lang="it-IT" sz="1600" b="1" dirty="0">
                <a:solidFill>
                  <a:schemeClr val="bg1"/>
                </a:solidFill>
              </a:rPr>
              <a:t> for the </a:t>
            </a:r>
            <a:r>
              <a:rPr lang="it-IT" sz="1600" b="1" dirty="0" err="1">
                <a:solidFill>
                  <a:schemeClr val="bg1"/>
                </a:solidFill>
              </a:rPr>
              <a:t>protection</a:t>
            </a:r>
            <a:r>
              <a:rPr lang="it-IT" sz="1600" b="1" dirty="0">
                <a:solidFill>
                  <a:schemeClr val="bg1"/>
                </a:solidFill>
              </a:rPr>
              <a:t> of </a:t>
            </a:r>
            <a:r>
              <a:rPr lang="it-IT" sz="1600" b="1" dirty="0" err="1">
                <a:solidFill>
                  <a:schemeClr val="bg1"/>
                </a:solidFill>
              </a:rPr>
              <a:t>inland</a:t>
            </a:r>
            <a:r>
              <a:rPr lang="it-IT" sz="1600" b="1" dirty="0">
                <a:solidFill>
                  <a:schemeClr val="bg1"/>
                </a:solidFill>
              </a:rPr>
              <a:t> </a:t>
            </a:r>
            <a:r>
              <a:rPr lang="it-IT" sz="1600" b="1" dirty="0" err="1">
                <a:solidFill>
                  <a:schemeClr val="bg1"/>
                </a:solidFill>
              </a:rPr>
              <a:t>surface</a:t>
            </a:r>
            <a:r>
              <a:rPr lang="it-IT" sz="1600" b="1" dirty="0">
                <a:solidFill>
                  <a:schemeClr val="bg1"/>
                </a:solidFill>
              </a:rPr>
              <a:t> </a:t>
            </a:r>
            <a:r>
              <a:rPr lang="it-IT" sz="1600" b="1" dirty="0" err="1">
                <a:solidFill>
                  <a:schemeClr val="bg1"/>
                </a:solidFill>
              </a:rPr>
              <a:t>waters</a:t>
            </a:r>
            <a:r>
              <a:rPr lang="it-IT" sz="1600" b="1" dirty="0">
                <a:solidFill>
                  <a:schemeClr val="bg1"/>
                </a:solidFill>
              </a:rPr>
              <a:t>, </a:t>
            </a:r>
            <a:r>
              <a:rPr lang="it-IT" sz="1600" b="1" dirty="0" err="1">
                <a:solidFill>
                  <a:schemeClr val="bg1"/>
                </a:solidFill>
              </a:rPr>
              <a:t>transitional</a:t>
            </a:r>
            <a:r>
              <a:rPr lang="it-IT" sz="1600" b="1" dirty="0">
                <a:solidFill>
                  <a:schemeClr val="bg1"/>
                </a:solidFill>
              </a:rPr>
              <a:t> </a:t>
            </a:r>
            <a:r>
              <a:rPr lang="it-IT" sz="1600" b="1" dirty="0" err="1">
                <a:solidFill>
                  <a:schemeClr val="bg1"/>
                </a:solidFill>
              </a:rPr>
              <a:t>waters</a:t>
            </a:r>
            <a:r>
              <a:rPr lang="it-IT" sz="1600" b="1" dirty="0">
                <a:solidFill>
                  <a:schemeClr val="bg1"/>
                </a:solidFill>
              </a:rPr>
              <a:t>, </a:t>
            </a:r>
            <a:r>
              <a:rPr lang="it-IT" sz="1600" b="1" dirty="0" err="1">
                <a:solidFill>
                  <a:schemeClr val="bg1"/>
                </a:solidFill>
              </a:rPr>
              <a:t>coastal</a:t>
            </a:r>
            <a:r>
              <a:rPr lang="it-IT" sz="1600" b="1" dirty="0">
                <a:solidFill>
                  <a:schemeClr val="bg1"/>
                </a:solidFill>
              </a:rPr>
              <a:t> </a:t>
            </a:r>
            <a:r>
              <a:rPr lang="it-IT" sz="1600" b="1" dirty="0" err="1">
                <a:solidFill>
                  <a:schemeClr val="bg1"/>
                </a:solidFill>
              </a:rPr>
              <a:t>waters</a:t>
            </a:r>
            <a:r>
              <a:rPr lang="it-IT" sz="1600" b="1" dirty="0">
                <a:solidFill>
                  <a:schemeClr val="bg1"/>
                </a:solidFill>
              </a:rPr>
              <a:t> and </a:t>
            </a:r>
            <a:r>
              <a:rPr lang="it-IT" sz="1600" b="1" dirty="0" err="1">
                <a:solidFill>
                  <a:schemeClr val="bg1"/>
                </a:solidFill>
              </a:rPr>
              <a:t>groundwater</a:t>
            </a:r>
            <a:r>
              <a:rPr lang="it-IT" sz="1600" b="1" dirty="0">
                <a:solidFill>
                  <a:schemeClr val="bg1"/>
                </a:solidFill>
              </a:rPr>
              <a:t> </a:t>
            </a:r>
            <a:r>
              <a:rPr lang="it-IT" sz="1600" b="1" dirty="0" err="1">
                <a:solidFill>
                  <a:schemeClr val="bg1"/>
                </a:solidFill>
              </a:rPr>
              <a:t>which</a:t>
            </a:r>
            <a:r>
              <a:rPr lang="it-IT" sz="1600" b="1" dirty="0">
                <a:solidFill>
                  <a:schemeClr val="bg1"/>
                </a:solidFill>
              </a:rPr>
              <a:t>:</a:t>
            </a:r>
          </a:p>
          <a:p>
            <a:endParaRPr lang="it-IT" sz="1600" b="1" dirty="0">
              <a:solidFill>
                <a:schemeClr val="bg1"/>
              </a:solidFill>
            </a:endParaRPr>
          </a:p>
          <a:p>
            <a:endParaRPr lang="it-IT" sz="1600" b="1" dirty="0">
              <a:solidFill>
                <a:schemeClr val="bg1"/>
              </a:solidFill>
            </a:endParaRPr>
          </a:p>
          <a:p>
            <a:pPr marL="342900" indent="-342900">
              <a:buAutoNum type="alphaLcParenBoth"/>
            </a:pPr>
            <a:r>
              <a:rPr lang="it-IT" sz="1600" b="1" dirty="0" err="1">
                <a:solidFill>
                  <a:schemeClr val="bg1"/>
                </a:solidFill>
              </a:rPr>
              <a:t>prevents</a:t>
            </a:r>
            <a:r>
              <a:rPr lang="it-IT" sz="1600" b="1" dirty="0">
                <a:solidFill>
                  <a:schemeClr val="bg1"/>
                </a:solidFill>
              </a:rPr>
              <a:t> </a:t>
            </a:r>
            <a:r>
              <a:rPr lang="it-IT" sz="1600" b="1" dirty="0" err="1">
                <a:solidFill>
                  <a:schemeClr val="bg1"/>
                </a:solidFill>
              </a:rPr>
              <a:t>further</a:t>
            </a:r>
            <a:r>
              <a:rPr lang="it-IT" sz="1600" b="1" dirty="0">
                <a:solidFill>
                  <a:schemeClr val="bg1"/>
                </a:solidFill>
              </a:rPr>
              <a:t> </a:t>
            </a:r>
            <a:r>
              <a:rPr lang="it-IT" sz="1600" b="1" dirty="0" err="1">
                <a:solidFill>
                  <a:schemeClr val="bg1"/>
                </a:solidFill>
              </a:rPr>
              <a:t>deterioration</a:t>
            </a:r>
            <a:r>
              <a:rPr lang="it-IT" sz="1600" b="1" dirty="0">
                <a:solidFill>
                  <a:schemeClr val="bg1"/>
                </a:solidFill>
              </a:rPr>
              <a:t> and </a:t>
            </a:r>
            <a:r>
              <a:rPr lang="it-IT" sz="1600" b="1" dirty="0" err="1">
                <a:solidFill>
                  <a:schemeClr val="bg1"/>
                </a:solidFill>
              </a:rPr>
              <a:t>protects</a:t>
            </a:r>
            <a:r>
              <a:rPr lang="it-IT" sz="1600" b="1" dirty="0">
                <a:solidFill>
                  <a:schemeClr val="bg1"/>
                </a:solidFill>
              </a:rPr>
              <a:t> and </a:t>
            </a:r>
            <a:r>
              <a:rPr lang="it-IT" sz="1600" b="1" dirty="0" err="1">
                <a:solidFill>
                  <a:schemeClr val="bg1"/>
                </a:solidFill>
              </a:rPr>
              <a:t>enhances</a:t>
            </a:r>
            <a:r>
              <a:rPr lang="it-IT" sz="1600" b="1" dirty="0">
                <a:solidFill>
                  <a:schemeClr val="bg1"/>
                </a:solidFill>
              </a:rPr>
              <a:t> the status of </a:t>
            </a:r>
            <a:r>
              <a:rPr lang="it-IT" sz="1600" b="1" dirty="0" err="1">
                <a:solidFill>
                  <a:schemeClr val="bg1"/>
                </a:solidFill>
              </a:rPr>
              <a:t>aquatic</a:t>
            </a:r>
            <a:r>
              <a:rPr lang="it-IT" sz="1600" b="1" dirty="0">
                <a:solidFill>
                  <a:schemeClr val="bg1"/>
                </a:solidFill>
              </a:rPr>
              <a:t> </a:t>
            </a:r>
            <a:r>
              <a:rPr lang="it-IT" sz="1600" b="1" dirty="0" err="1">
                <a:solidFill>
                  <a:schemeClr val="bg1"/>
                </a:solidFill>
              </a:rPr>
              <a:t>ecosystems</a:t>
            </a:r>
            <a:r>
              <a:rPr lang="it-IT" sz="1600" b="1" dirty="0">
                <a:solidFill>
                  <a:schemeClr val="bg1"/>
                </a:solidFill>
              </a:rPr>
              <a:t> and, with </a:t>
            </a:r>
            <a:r>
              <a:rPr lang="it-IT" sz="1600" b="1" dirty="0" err="1">
                <a:solidFill>
                  <a:schemeClr val="bg1"/>
                </a:solidFill>
              </a:rPr>
              <a:t>regard</a:t>
            </a:r>
            <a:r>
              <a:rPr lang="it-IT" sz="1600" b="1" dirty="0">
                <a:solidFill>
                  <a:schemeClr val="bg1"/>
                </a:solidFill>
              </a:rPr>
              <a:t> to </a:t>
            </a:r>
            <a:r>
              <a:rPr lang="it-IT" sz="1600" b="1" dirty="0" err="1">
                <a:solidFill>
                  <a:schemeClr val="bg1"/>
                </a:solidFill>
              </a:rPr>
              <a:t>their</a:t>
            </a:r>
            <a:r>
              <a:rPr lang="it-IT" sz="1600" b="1" dirty="0">
                <a:solidFill>
                  <a:schemeClr val="bg1"/>
                </a:solidFill>
              </a:rPr>
              <a:t> water </a:t>
            </a:r>
            <a:r>
              <a:rPr lang="it-IT" sz="1600" b="1" dirty="0" err="1">
                <a:solidFill>
                  <a:schemeClr val="bg1"/>
                </a:solidFill>
              </a:rPr>
              <a:t>needs</a:t>
            </a:r>
            <a:r>
              <a:rPr lang="it-IT" sz="1600" b="1" dirty="0">
                <a:solidFill>
                  <a:schemeClr val="bg1"/>
                </a:solidFill>
              </a:rPr>
              <a:t>, </a:t>
            </a:r>
            <a:r>
              <a:rPr lang="it-IT" sz="1600" b="1" dirty="0" err="1">
                <a:solidFill>
                  <a:schemeClr val="bg1"/>
                </a:solidFill>
              </a:rPr>
              <a:t>terrestrial</a:t>
            </a:r>
            <a:r>
              <a:rPr lang="it-IT" sz="1600" b="1" dirty="0">
                <a:solidFill>
                  <a:schemeClr val="bg1"/>
                </a:solidFill>
              </a:rPr>
              <a:t> </a:t>
            </a:r>
            <a:r>
              <a:rPr lang="it-IT" sz="1600" b="1" dirty="0" err="1">
                <a:solidFill>
                  <a:schemeClr val="bg1"/>
                </a:solidFill>
              </a:rPr>
              <a:t>ecosystems</a:t>
            </a:r>
            <a:r>
              <a:rPr lang="it-IT" sz="1600" b="1" dirty="0">
                <a:solidFill>
                  <a:schemeClr val="bg1"/>
                </a:solidFill>
              </a:rPr>
              <a:t> and </a:t>
            </a:r>
            <a:r>
              <a:rPr lang="it-IT" sz="1600" b="1" dirty="0" err="1">
                <a:solidFill>
                  <a:schemeClr val="bg1"/>
                </a:solidFill>
              </a:rPr>
              <a:t>wetlands</a:t>
            </a:r>
            <a:r>
              <a:rPr lang="it-IT" sz="1600" b="1" dirty="0">
                <a:solidFill>
                  <a:schemeClr val="bg1"/>
                </a:solidFill>
              </a:rPr>
              <a:t> </a:t>
            </a:r>
            <a:r>
              <a:rPr lang="it-IT" sz="1600" b="1" dirty="0" err="1">
                <a:solidFill>
                  <a:schemeClr val="bg1"/>
                </a:solidFill>
              </a:rPr>
              <a:t>directly</a:t>
            </a:r>
            <a:r>
              <a:rPr lang="it-IT" sz="1600" b="1" dirty="0">
                <a:solidFill>
                  <a:schemeClr val="bg1"/>
                </a:solidFill>
              </a:rPr>
              <a:t> </a:t>
            </a:r>
            <a:r>
              <a:rPr lang="it-IT" sz="1600" b="1" dirty="0" err="1">
                <a:solidFill>
                  <a:schemeClr val="bg1"/>
                </a:solidFill>
              </a:rPr>
              <a:t>depending</a:t>
            </a:r>
            <a:r>
              <a:rPr lang="it-IT" sz="1600" b="1" dirty="0">
                <a:solidFill>
                  <a:schemeClr val="bg1"/>
                </a:solidFill>
              </a:rPr>
              <a:t> on the </a:t>
            </a:r>
            <a:r>
              <a:rPr lang="it-IT" sz="1600" b="1" dirty="0" err="1">
                <a:solidFill>
                  <a:schemeClr val="bg1"/>
                </a:solidFill>
              </a:rPr>
              <a:t>aquatic</a:t>
            </a:r>
            <a:r>
              <a:rPr lang="it-IT" sz="1600" b="1" dirty="0">
                <a:solidFill>
                  <a:schemeClr val="bg1"/>
                </a:solidFill>
              </a:rPr>
              <a:t> </a:t>
            </a:r>
            <a:r>
              <a:rPr lang="it-IT" sz="1600" b="1" dirty="0" err="1">
                <a:solidFill>
                  <a:schemeClr val="bg1"/>
                </a:solidFill>
              </a:rPr>
              <a:t>ecosystems</a:t>
            </a:r>
            <a:r>
              <a:rPr lang="it-IT" sz="1600" b="1" dirty="0">
                <a:solidFill>
                  <a:schemeClr val="bg1"/>
                </a:solidFill>
              </a:rPr>
              <a:t>;</a:t>
            </a:r>
          </a:p>
          <a:p>
            <a:pPr marL="342900" indent="-342900">
              <a:buAutoNum type="alphaLcParenBoth"/>
            </a:pPr>
            <a:r>
              <a:rPr lang="it-IT" sz="1600" b="1" dirty="0" err="1">
                <a:solidFill>
                  <a:schemeClr val="bg1"/>
                </a:solidFill>
              </a:rPr>
              <a:t>promotes</a:t>
            </a:r>
            <a:r>
              <a:rPr lang="it-IT" sz="1600" b="1" dirty="0">
                <a:solidFill>
                  <a:schemeClr val="bg1"/>
                </a:solidFill>
              </a:rPr>
              <a:t> </a:t>
            </a:r>
            <a:r>
              <a:rPr lang="it-IT" sz="1600" b="1" dirty="0" err="1">
                <a:solidFill>
                  <a:schemeClr val="bg1"/>
                </a:solidFill>
              </a:rPr>
              <a:t>sustainable</a:t>
            </a:r>
            <a:r>
              <a:rPr lang="it-IT" sz="1600" b="1" dirty="0">
                <a:solidFill>
                  <a:schemeClr val="bg1"/>
                </a:solidFill>
              </a:rPr>
              <a:t> water use </a:t>
            </a:r>
            <a:r>
              <a:rPr lang="it-IT" sz="1600" b="1" dirty="0" err="1">
                <a:solidFill>
                  <a:schemeClr val="bg1"/>
                </a:solidFill>
              </a:rPr>
              <a:t>based</a:t>
            </a:r>
            <a:r>
              <a:rPr lang="it-IT" sz="1600" b="1" dirty="0">
                <a:solidFill>
                  <a:schemeClr val="bg1"/>
                </a:solidFill>
              </a:rPr>
              <a:t> on a long-</a:t>
            </a:r>
            <a:r>
              <a:rPr lang="it-IT" sz="1600" b="1" dirty="0" err="1">
                <a:solidFill>
                  <a:schemeClr val="bg1"/>
                </a:solidFill>
              </a:rPr>
              <a:t>term</a:t>
            </a:r>
            <a:r>
              <a:rPr lang="it-IT" sz="1600" b="1" dirty="0">
                <a:solidFill>
                  <a:schemeClr val="bg1"/>
                </a:solidFill>
              </a:rPr>
              <a:t> </a:t>
            </a:r>
            <a:r>
              <a:rPr lang="it-IT" sz="1600" b="1" dirty="0" err="1">
                <a:solidFill>
                  <a:schemeClr val="bg1"/>
                </a:solidFill>
              </a:rPr>
              <a:t>protection</a:t>
            </a:r>
            <a:r>
              <a:rPr lang="it-IT" sz="1600" b="1" dirty="0">
                <a:solidFill>
                  <a:schemeClr val="bg1"/>
                </a:solidFill>
              </a:rPr>
              <a:t> of </a:t>
            </a:r>
            <a:r>
              <a:rPr lang="it-IT" sz="1600" b="1" dirty="0" err="1">
                <a:solidFill>
                  <a:schemeClr val="bg1"/>
                </a:solidFill>
              </a:rPr>
              <a:t>available</a:t>
            </a:r>
            <a:r>
              <a:rPr lang="it-IT" sz="1600" b="1" dirty="0">
                <a:solidFill>
                  <a:schemeClr val="bg1"/>
                </a:solidFill>
              </a:rPr>
              <a:t> water </a:t>
            </a:r>
            <a:r>
              <a:rPr lang="it-IT" sz="1600" b="1" dirty="0" err="1">
                <a:solidFill>
                  <a:schemeClr val="bg1"/>
                </a:solidFill>
              </a:rPr>
              <a:t>resources</a:t>
            </a:r>
            <a:r>
              <a:rPr lang="it-IT" sz="1600" b="1" dirty="0">
                <a:solidFill>
                  <a:schemeClr val="bg1"/>
                </a:solidFill>
              </a:rPr>
              <a:t>;</a:t>
            </a:r>
          </a:p>
          <a:p>
            <a:pPr marL="342900" indent="-342900">
              <a:buAutoNum type="alphaLcParenBoth"/>
            </a:pPr>
            <a:r>
              <a:rPr lang="it-IT" sz="1600" b="1" dirty="0" err="1">
                <a:solidFill>
                  <a:schemeClr val="bg1"/>
                </a:solidFill>
              </a:rPr>
              <a:t>aims</a:t>
            </a:r>
            <a:r>
              <a:rPr lang="it-IT" sz="1600" b="1" dirty="0">
                <a:solidFill>
                  <a:schemeClr val="bg1"/>
                </a:solidFill>
              </a:rPr>
              <a:t> </a:t>
            </a:r>
            <a:r>
              <a:rPr lang="it-IT" sz="1600" b="1" dirty="0" err="1">
                <a:solidFill>
                  <a:schemeClr val="bg1"/>
                </a:solidFill>
              </a:rPr>
              <a:t>at</a:t>
            </a:r>
            <a:r>
              <a:rPr lang="it-IT" sz="1600" b="1" dirty="0">
                <a:solidFill>
                  <a:schemeClr val="bg1"/>
                </a:solidFill>
              </a:rPr>
              <a:t> </a:t>
            </a:r>
            <a:r>
              <a:rPr lang="it-IT" sz="1600" b="1" dirty="0" err="1">
                <a:solidFill>
                  <a:schemeClr val="bg1"/>
                </a:solidFill>
              </a:rPr>
              <a:t>enhanced</a:t>
            </a:r>
            <a:r>
              <a:rPr lang="it-IT" sz="1600" b="1" dirty="0">
                <a:solidFill>
                  <a:schemeClr val="bg1"/>
                </a:solidFill>
              </a:rPr>
              <a:t> </a:t>
            </a:r>
            <a:r>
              <a:rPr lang="it-IT" sz="1600" b="1" dirty="0" err="1">
                <a:solidFill>
                  <a:schemeClr val="bg1"/>
                </a:solidFill>
              </a:rPr>
              <a:t>protection</a:t>
            </a:r>
            <a:r>
              <a:rPr lang="it-IT" sz="1600" b="1" dirty="0">
                <a:solidFill>
                  <a:schemeClr val="bg1"/>
                </a:solidFill>
              </a:rPr>
              <a:t> and </a:t>
            </a:r>
            <a:r>
              <a:rPr lang="it-IT" sz="1600" b="1" dirty="0" err="1">
                <a:solidFill>
                  <a:schemeClr val="bg1"/>
                </a:solidFill>
              </a:rPr>
              <a:t>improvement</a:t>
            </a:r>
            <a:r>
              <a:rPr lang="it-IT" sz="1600" b="1" dirty="0">
                <a:solidFill>
                  <a:schemeClr val="bg1"/>
                </a:solidFill>
              </a:rPr>
              <a:t> of the </a:t>
            </a:r>
            <a:r>
              <a:rPr lang="it-IT" sz="1600" b="1" dirty="0" err="1">
                <a:solidFill>
                  <a:schemeClr val="bg1"/>
                </a:solidFill>
              </a:rPr>
              <a:t>aquatic</a:t>
            </a:r>
            <a:r>
              <a:rPr lang="it-IT" sz="1600" b="1" dirty="0">
                <a:solidFill>
                  <a:schemeClr val="bg1"/>
                </a:solidFill>
              </a:rPr>
              <a:t> </a:t>
            </a:r>
            <a:r>
              <a:rPr lang="it-IT" sz="1600" b="1" dirty="0" err="1">
                <a:solidFill>
                  <a:schemeClr val="bg1"/>
                </a:solidFill>
              </a:rPr>
              <a:t>environment</a:t>
            </a:r>
            <a:r>
              <a:rPr lang="it-IT" sz="1600" b="1" dirty="0">
                <a:solidFill>
                  <a:schemeClr val="bg1"/>
                </a:solidFill>
              </a:rPr>
              <a:t>, inter alia, </a:t>
            </a:r>
            <a:r>
              <a:rPr lang="it-IT" sz="1600" b="1" dirty="0" err="1">
                <a:solidFill>
                  <a:schemeClr val="bg1"/>
                </a:solidFill>
              </a:rPr>
              <a:t>through</a:t>
            </a:r>
            <a:r>
              <a:rPr lang="it-IT" sz="1600" b="1" dirty="0">
                <a:solidFill>
                  <a:schemeClr val="bg1"/>
                </a:solidFill>
              </a:rPr>
              <a:t> </a:t>
            </a:r>
            <a:r>
              <a:rPr lang="it-IT" sz="1600" b="1" dirty="0" err="1">
                <a:solidFill>
                  <a:schemeClr val="bg1"/>
                </a:solidFill>
              </a:rPr>
              <a:t>specific</a:t>
            </a:r>
            <a:r>
              <a:rPr lang="it-IT" sz="1600" b="1" dirty="0">
                <a:solidFill>
                  <a:schemeClr val="bg1"/>
                </a:solidFill>
              </a:rPr>
              <a:t> </a:t>
            </a:r>
            <a:r>
              <a:rPr lang="it-IT" sz="1600" b="1" dirty="0" err="1">
                <a:solidFill>
                  <a:schemeClr val="bg1"/>
                </a:solidFill>
              </a:rPr>
              <a:t>measures</a:t>
            </a:r>
            <a:r>
              <a:rPr lang="it-IT" sz="1600" b="1" dirty="0">
                <a:solidFill>
                  <a:schemeClr val="bg1"/>
                </a:solidFill>
              </a:rPr>
              <a:t> for the progressive </a:t>
            </a:r>
            <a:r>
              <a:rPr lang="it-IT" sz="1600" b="1" dirty="0" err="1">
                <a:solidFill>
                  <a:schemeClr val="bg1"/>
                </a:solidFill>
              </a:rPr>
              <a:t>reduction</a:t>
            </a:r>
            <a:r>
              <a:rPr lang="it-IT" sz="1600" b="1" dirty="0">
                <a:solidFill>
                  <a:schemeClr val="bg1"/>
                </a:solidFill>
              </a:rPr>
              <a:t> of </a:t>
            </a:r>
            <a:r>
              <a:rPr lang="it-IT" sz="1600" b="1" dirty="0" err="1">
                <a:solidFill>
                  <a:schemeClr val="bg1"/>
                </a:solidFill>
              </a:rPr>
              <a:t>discharges</a:t>
            </a:r>
            <a:r>
              <a:rPr lang="it-IT" sz="1600" b="1" dirty="0">
                <a:solidFill>
                  <a:schemeClr val="bg1"/>
                </a:solidFill>
              </a:rPr>
              <a:t>, </a:t>
            </a:r>
            <a:r>
              <a:rPr lang="it-IT" sz="1600" b="1" dirty="0" err="1">
                <a:solidFill>
                  <a:schemeClr val="bg1"/>
                </a:solidFill>
              </a:rPr>
              <a:t>emissions</a:t>
            </a:r>
            <a:r>
              <a:rPr lang="it-IT" sz="1600" b="1" dirty="0">
                <a:solidFill>
                  <a:schemeClr val="bg1"/>
                </a:solidFill>
              </a:rPr>
              <a:t> and </a:t>
            </a:r>
            <a:r>
              <a:rPr lang="it-IT" sz="1600" b="1" dirty="0" err="1">
                <a:solidFill>
                  <a:schemeClr val="bg1"/>
                </a:solidFill>
              </a:rPr>
              <a:t>losses</a:t>
            </a:r>
            <a:r>
              <a:rPr lang="it-IT" sz="1600" b="1" dirty="0">
                <a:solidFill>
                  <a:schemeClr val="bg1"/>
                </a:solidFill>
              </a:rPr>
              <a:t> of </a:t>
            </a:r>
            <a:r>
              <a:rPr lang="it-IT" sz="1600" b="1" dirty="0" err="1">
                <a:solidFill>
                  <a:schemeClr val="bg1"/>
                </a:solidFill>
              </a:rPr>
              <a:t>priority</a:t>
            </a:r>
            <a:r>
              <a:rPr lang="it-IT" sz="1600" b="1" dirty="0">
                <a:solidFill>
                  <a:schemeClr val="bg1"/>
                </a:solidFill>
              </a:rPr>
              <a:t> </a:t>
            </a:r>
            <a:r>
              <a:rPr lang="it-IT" sz="1600" b="1" dirty="0" err="1">
                <a:solidFill>
                  <a:schemeClr val="bg1"/>
                </a:solidFill>
              </a:rPr>
              <a:t>substances</a:t>
            </a:r>
            <a:r>
              <a:rPr lang="it-IT" sz="1600" b="1" dirty="0">
                <a:solidFill>
                  <a:schemeClr val="bg1"/>
                </a:solidFill>
              </a:rPr>
              <a:t> and the </a:t>
            </a:r>
            <a:r>
              <a:rPr lang="it-IT" sz="1600" b="1" dirty="0" err="1">
                <a:solidFill>
                  <a:schemeClr val="bg1"/>
                </a:solidFill>
              </a:rPr>
              <a:t>cessation</a:t>
            </a:r>
            <a:r>
              <a:rPr lang="it-IT" sz="1600" b="1" dirty="0">
                <a:solidFill>
                  <a:schemeClr val="bg1"/>
                </a:solidFill>
              </a:rPr>
              <a:t> or </a:t>
            </a:r>
            <a:r>
              <a:rPr lang="it-IT" sz="1600" b="1" dirty="0" err="1">
                <a:solidFill>
                  <a:schemeClr val="bg1"/>
                </a:solidFill>
              </a:rPr>
              <a:t>phasing</a:t>
            </a:r>
            <a:r>
              <a:rPr lang="it-IT" sz="1600" b="1" dirty="0">
                <a:solidFill>
                  <a:schemeClr val="bg1"/>
                </a:solidFill>
              </a:rPr>
              <a:t>-out of </a:t>
            </a:r>
            <a:r>
              <a:rPr lang="it-IT" sz="1600" b="1" dirty="0" err="1">
                <a:solidFill>
                  <a:schemeClr val="bg1"/>
                </a:solidFill>
              </a:rPr>
              <a:t>discharges</a:t>
            </a:r>
            <a:r>
              <a:rPr lang="it-IT" sz="1600" b="1" dirty="0">
                <a:solidFill>
                  <a:schemeClr val="bg1"/>
                </a:solidFill>
              </a:rPr>
              <a:t>, </a:t>
            </a:r>
            <a:r>
              <a:rPr lang="it-IT" sz="1600" b="1" dirty="0" err="1">
                <a:solidFill>
                  <a:schemeClr val="bg1"/>
                </a:solidFill>
              </a:rPr>
              <a:t>emissions</a:t>
            </a:r>
            <a:r>
              <a:rPr lang="it-IT" sz="1600" b="1" dirty="0">
                <a:solidFill>
                  <a:schemeClr val="bg1"/>
                </a:solidFill>
              </a:rPr>
              <a:t> and </a:t>
            </a:r>
            <a:r>
              <a:rPr lang="it-IT" sz="1600" b="1" dirty="0" err="1">
                <a:solidFill>
                  <a:schemeClr val="bg1"/>
                </a:solidFill>
              </a:rPr>
              <a:t>losses</a:t>
            </a:r>
            <a:r>
              <a:rPr lang="it-IT" sz="1600" b="1" dirty="0">
                <a:solidFill>
                  <a:schemeClr val="bg1"/>
                </a:solidFill>
              </a:rPr>
              <a:t> of the </a:t>
            </a:r>
            <a:r>
              <a:rPr lang="it-IT" sz="1600" b="1" dirty="0" err="1">
                <a:solidFill>
                  <a:schemeClr val="bg1"/>
                </a:solidFill>
              </a:rPr>
              <a:t>priority</a:t>
            </a:r>
            <a:r>
              <a:rPr lang="it-IT" sz="1600" b="1" dirty="0">
                <a:solidFill>
                  <a:schemeClr val="bg1"/>
                </a:solidFill>
              </a:rPr>
              <a:t> </a:t>
            </a:r>
            <a:r>
              <a:rPr lang="it-IT" sz="1600" b="1" dirty="0" err="1">
                <a:solidFill>
                  <a:schemeClr val="bg1"/>
                </a:solidFill>
              </a:rPr>
              <a:t>hazardous</a:t>
            </a:r>
            <a:r>
              <a:rPr lang="it-IT" sz="1600" b="1" dirty="0">
                <a:solidFill>
                  <a:schemeClr val="bg1"/>
                </a:solidFill>
              </a:rPr>
              <a:t> </a:t>
            </a:r>
            <a:r>
              <a:rPr lang="it-IT" sz="1600" b="1" dirty="0" err="1">
                <a:solidFill>
                  <a:schemeClr val="bg1"/>
                </a:solidFill>
              </a:rPr>
              <a:t>substances</a:t>
            </a:r>
            <a:r>
              <a:rPr lang="it-IT" sz="1600" b="1" dirty="0">
                <a:solidFill>
                  <a:schemeClr val="bg1"/>
                </a:solidFill>
              </a:rPr>
              <a:t>;</a:t>
            </a:r>
          </a:p>
          <a:p>
            <a:pPr marL="342900" indent="-342900">
              <a:buAutoNum type="alphaLcParenBoth"/>
            </a:pPr>
            <a:r>
              <a:rPr lang="it-IT" sz="1600" b="1" dirty="0" err="1">
                <a:solidFill>
                  <a:schemeClr val="bg1"/>
                </a:solidFill>
              </a:rPr>
              <a:t>ensures</a:t>
            </a:r>
            <a:r>
              <a:rPr lang="it-IT" sz="1600" b="1" dirty="0">
                <a:solidFill>
                  <a:schemeClr val="bg1"/>
                </a:solidFill>
              </a:rPr>
              <a:t> the progressive </a:t>
            </a:r>
            <a:r>
              <a:rPr lang="it-IT" sz="1600" b="1" dirty="0" err="1">
                <a:solidFill>
                  <a:schemeClr val="bg1"/>
                </a:solidFill>
              </a:rPr>
              <a:t>reduction</a:t>
            </a:r>
            <a:r>
              <a:rPr lang="it-IT" sz="1600" b="1" dirty="0">
                <a:solidFill>
                  <a:schemeClr val="bg1"/>
                </a:solidFill>
              </a:rPr>
              <a:t> of </a:t>
            </a:r>
            <a:r>
              <a:rPr lang="it-IT" sz="1600" b="1" dirty="0" err="1">
                <a:solidFill>
                  <a:schemeClr val="bg1"/>
                </a:solidFill>
              </a:rPr>
              <a:t>pollution</a:t>
            </a:r>
            <a:r>
              <a:rPr lang="it-IT" sz="1600" b="1" dirty="0">
                <a:solidFill>
                  <a:schemeClr val="bg1"/>
                </a:solidFill>
              </a:rPr>
              <a:t> of </a:t>
            </a:r>
            <a:r>
              <a:rPr lang="it-IT" sz="1600" b="1" dirty="0" err="1">
                <a:solidFill>
                  <a:schemeClr val="bg1"/>
                </a:solidFill>
              </a:rPr>
              <a:t>groundwater</a:t>
            </a:r>
            <a:r>
              <a:rPr lang="it-IT" sz="1600" b="1" dirty="0">
                <a:solidFill>
                  <a:schemeClr val="bg1"/>
                </a:solidFill>
              </a:rPr>
              <a:t> and </a:t>
            </a:r>
            <a:r>
              <a:rPr lang="it-IT" sz="1600" b="1" dirty="0" err="1">
                <a:solidFill>
                  <a:schemeClr val="bg1"/>
                </a:solidFill>
              </a:rPr>
              <a:t>prevents</a:t>
            </a:r>
            <a:r>
              <a:rPr lang="it-IT" sz="1600" b="1" dirty="0">
                <a:solidFill>
                  <a:schemeClr val="bg1"/>
                </a:solidFill>
              </a:rPr>
              <a:t> </a:t>
            </a:r>
            <a:r>
              <a:rPr lang="it-IT" sz="1600" b="1" dirty="0" err="1">
                <a:solidFill>
                  <a:schemeClr val="bg1"/>
                </a:solidFill>
              </a:rPr>
              <a:t>its</a:t>
            </a:r>
            <a:r>
              <a:rPr lang="it-IT" sz="1600" b="1" dirty="0">
                <a:solidFill>
                  <a:schemeClr val="bg1"/>
                </a:solidFill>
              </a:rPr>
              <a:t> </a:t>
            </a:r>
            <a:r>
              <a:rPr lang="it-IT" sz="1600" b="1" dirty="0" err="1">
                <a:solidFill>
                  <a:schemeClr val="bg1"/>
                </a:solidFill>
              </a:rPr>
              <a:t>further</a:t>
            </a:r>
            <a:r>
              <a:rPr lang="it-IT" sz="1600" b="1" dirty="0">
                <a:solidFill>
                  <a:schemeClr val="bg1"/>
                </a:solidFill>
              </a:rPr>
              <a:t> </a:t>
            </a:r>
            <a:r>
              <a:rPr lang="it-IT" sz="1600" b="1" dirty="0" err="1">
                <a:solidFill>
                  <a:schemeClr val="bg1"/>
                </a:solidFill>
              </a:rPr>
              <a:t>pollution</a:t>
            </a:r>
            <a:r>
              <a:rPr lang="it-IT" sz="1600" b="1" dirty="0">
                <a:solidFill>
                  <a:schemeClr val="bg1"/>
                </a:solidFill>
              </a:rPr>
              <a:t>, and</a:t>
            </a:r>
          </a:p>
          <a:p>
            <a:pPr marL="342900" indent="-342900">
              <a:buAutoNum type="alphaLcParenBoth"/>
            </a:pPr>
            <a:r>
              <a:rPr lang="it-IT" sz="1600" b="1" dirty="0" err="1">
                <a:solidFill>
                  <a:schemeClr val="bg1"/>
                </a:solidFill>
              </a:rPr>
              <a:t>contributes</a:t>
            </a:r>
            <a:r>
              <a:rPr lang="it-IT" sz="1600" b="1" dirty="0">
                <a:solidFill>
                  <a:schemeClr val="bg1"/>
                </a:solidFill>
              </a:rPr>
              <a:t> to </a:t>
            </a:r>
            <a:r>
              <a:rPr lang="it-IT" sz="1600" b="1" dirty="0" err="1">
                <a:solidFill>
                  <a:schemeClr val="bg1"/>
                </a:solidFill>
              </a:rPr>
              <a:t>mitigating</a:t>
            </a:r>
            <a:r>
              <a:rPr lang="it-IT" sz="1600" b="1" dirty="0">
                <a:solidFill>
                  <a:schemeClr val="bg1"/>
                </a:solidFill>
              </a:rPr>
              <a:t> the </a:t>
            </a:r>
            <a:r>
              <a:rPr lang="it-IT" sz="1600" b="1" dirty="0" err="1">
                <a:solidFill>
                  <a:schemeClr val="bg1"/>
                </a:solidFill>
              </a:rPr>
              <a:t>effects</a:t>
            </a:r>
            <a:r>
              <a:rPr lang="it-IT" sz="1600" b="1" dirty="0">
                <a:solidFill>
                  <a:schemeClr val="bg1"/>
                </a:solidFill>
              </a:rPr>
              <a:t> of </a:t>
            </a:r>
            <a:r>
              <a:rPr lang="it-IT" sz="1600" b="1" dirty="0" err="1">
                <a:solidFill>
                  <a:schemeClr val="bg1"/>
                </a:solidFill>
              </a:rPr>
              <a:t>floods</a:t>
            </a:r>
            <a:r>
              <a:rPr lang="it-IT" sz="1600" b="1" dirty="0">
                <a:solidFill>
                  <a:schemeClr val="bg1"/>
                </a:solidFill>
              </a:rPr>
              <a:t> and </a:t>
            </a:r>
            <a:r>
              <a:rPr lang="it-IT" sz="1600" b="1" dirty="0" err="1">
                <a:solidFill>
                  <a:schemeClr val="bg1"/>
                </a:solidFill>
              </a:rPr>
              <a:t>droughts</a:t>
            </a:r>
            <a:endParaRPr lang="it-IT" sz="1600" b="1" dirty="0">
              <a:solidFill>
                <a:schemeClr val="bg1"/>
              </a:solidFill>
            </a:endParaRPr>
          </a:p>
        </p:txBody>
      </p:sp>
      <p:sp>
        <p:nvSpPr>
          <p:cNvPr id="2" name="CasellaDiTesto 1"/>
          <p:cNvSpPr txBox="1"/>
          <p:nvPr/>
        </p:nvSpPr>
        <p:spPr>
          <a:xfrm>
            <a:off x="0" y="611961"/>
            <a:ext cx="4090415" cy="369332"/>
          </a:xfrm>
          <a:prstGeom prst="rect">
            <a:avLst/>
          </a:prstGeom>
          <a:noFill/>
        </p:spPr>
        <p:txBody>
          <a:bodyPr wrap="none" rtlCol="0">
            <a:spAutoFit/>
          </a:bodyPr>
          <a:lstStyle/>
          <a:p>
            <a:r>
              <a:rPr lang="it-IT" b="1" dirty="0">
                <a:solidFill>
                  <a:schemeClr val="bg1"/>
                </a:solidFill>
              </a:rPr>
              <a:t>DIRECTIVE 2000/60/EC (</a:t>
            </a:r>
            <a:r>
              <a:rPr lang="it-IT" b="1" dirty="0" err="1">
                <a:solidFill>
                  <a:schemeClr val="bg1"/>
                </a:solidFill>
              </a:rPr>
              <a:t>D.Lgs.</a:t>
            </a:r>
            <a:r>
              <a:rPr lang="it-IT" b="1" dirty="0">
                <a:solidFill>
                  <a:schemeClr val="bg1"/>
                </a:solidFill>
              </a:rPr>
              <a:t> 152/2006)</a:t>
            </a:r>
          </a:p>
        </p:txBody>
      </p:sp>
      <p:sp>
        <p:nvSpPr>
          <p:cNvPr id="7" name="CasellaDiTesto 6"/>
          <p:cNvSpPr txBox="1"/>
          <p:nvPr/>
        </p:nvSpPr>
        <p:spPr>
          <a:xfrm>
            <a:off x="107504" y="5373216"/>
            <a:ext cx="8712963" cy="1200329"/>
          </a:xfrm>
          <a:prstGeom prst="rect">
            <a:avLst/>
          </a:prstGeom>
          <a:noFill/>
        </p:spPr>
        <p:txBody>
          <a:bodyPr wrap="none" rtlCol="0">
            <a:spAutoFit/>
          </a:bodyPr>
          <a:lstStyle/>
          <a:p>
            <a:r>
              <a:rPr lang="it-IT" b="1" dirty="0" err="1">
                <a:solidFill>
                  <a:schemeClr val="bg1"/>
                </a:solidFill>
              </a:rPr>
              <a:t>Monitoring</a:t>
            </a:r>
            <a:r>
              <a:rPr lang="it-IT" b="1" dirty="0">
                <a:solidFill>
                  <a:schemeClr val="bg1"/>
                </a:solidFill>
              </a:rPr>
              <a:t> the status of </a:t>
            </a:r>
            <a:r>
              <a:rPr lang="it-IT" b="1" dirty="0" err="1">
                <a:solidFill>
                  <a:schemeClr val="bg1"/>
                </a:solidFill>
              </a:rPr>
              <a:t>waters</a:t>
            </a:r>
            <a:r>
              <a:rPr lang="it-IT" b="1" dirty="0">
                <a:solidFill>
                  <a:schemeClr val="bg1"/>
                </a:solidFill>
              </a:rPr>
              <a:t> </a:t>
            </a:r>
            <a:r>
              <a:rPr lang="it-IT" b="1" dirty="0" err="1">
                <a:solidFill>
                  <a:schemeClr val="bg1"/>
                </a:solidFill>
              </a:rPr>
              <a:t>every</a:t>
            </a:r>
            <a:r>
              <a:rPr lang="it-IT" b="1" dirty="0">
                <a:solidFill>
                  <a:schemeClr val="bg1"/>
                </a:solidFill>
              </a:rPr>
              <a:t> </a:t>
            </a:r>
            <a:r>
              <a:rPr lang="it-IT" b="1" dirty="0" err="1">
                <a:solidFill>
                  <a:schemeClr val="bg1"/>
                </a:solidFill>
              </a:rPr>
              <a:t>six</a:t>
            </a:r>
            <a:r>
              <a:rPr lang="it-IT" b="1" dirty="0">
                <a:solidFill>
                  <a:schemeClr val="bg1"/>
                </a:solidFill>
              </a:rPr>
              <a:t> </a:t>
            </a:r>
            <a:r>
              <a:rPr lang="it-IT" b="1" dirty="0" err="1">
                <a:solidFill>
                  <a:schemeClr val="bg1"/>
                </a:solidFill>
              </a:rPr>
              <a:t>years</a:t>
            </a:r>
            <a:r>
              <a:rPr lang="it-IT" b="1" dirty="0">
                <a:solidFill>
                  <a:schemeClr val="bg1"/>
                </a:solidFill>
              </a:rPr>
              <a:t> to </a:t>
            </a:r>
            <a:r>
              <a:rPr lang="it-IT" b="1" dirty="0" err="1">
                <a:solidFill>
                  <a:schemeClr val="bg1"/>
                </a:solidFill>
              </a:rPr>
              <a:t>achieve</a:t>
            </a:r>
            <a:r>
              <a:rPr lang="it-IT" b="1" dirty="0">
                <a:solidFill>
                  <a:schemeClr val="bg1"/>
                </a:solidFill>
              </a:rPr>
              <a:t> a </a:t>
            </a:r>
            <a:r>
              <a:rPr lang="it-IT" b="1" dirty="0" err="1">
                <a:solidFill>
                  <a:schemeClr val="bg1"/>
                </a:solidFill>
              </a:rPr>
              <a:t>good</a:t>
            </a:r>
            <a:r>
              <a:rPr lang="it-IT" b="1" dirty="0">
                <a:solidFill>
                  <a:schemeClr val="bg1"/>
                </a:solidFill>
              </a:rPr>
              <a:t> </a:t>
            </a:r>
            <a:r>
              <a:rPr lang="it-IT" b="1" dirty="0" err="1">
                <a:solidFill>
                  <a:schemeClr val="bg1"/>
                </a:solidFill>
              </a:rPr>
              <a:t>quality</a:t>
            </a:r>
            <a:r>
              <a:rPr lang="it-IT" b="1" dirty="0">
                <a:solidFill>
                  <a:schemeClr val="bg1"/>
                </a:solidFill>
              </a:rPr>
              <a:t> status</a:t>
            </a:r>
          </a:p>
          <a:p>
            <a:r>
              <a:rPr lang="it-IT" b="1" dirty="0" err="1">
                <a:solidFill>
                  <a:schemeClr val="bg1"/>
                </a:solidFill>
              </a:rPr>
              <a:t>Operational</a:t>
            </a:r>
            <a:r>
              <a:rPr lang="it-IT" b="1" dirty="0">
                <a:solidFill>
                  <a:schemeClr val="bg1"/>
                </a:solidFill>
              </a:rPr>
              <a:t> </a:t>
            </a:r>
            <a:r>
              <a:rPr lang="it-IT" b="1" dirty="0" err="1">
                <a:solidFill>
                  <a:schemeClr val="bg1"/>
                </a:solidFill>
              </a:rPr>
              <a:t>monitoring</a:t>
            </a:r>
            <a:r>
              <a:rPr lang="it-IT" b="1" dirty="0">
                <a:solidFill>
                  <a:schemeClr val="bg1"/>
                </a:solidFill>
              </a:rPr>
              <a:t>: water </a:t>
            </a:r>
            <a:r>
              <a:rPr lang="it-IT" b="1" dirty="0" err="1">
                <a:solidFill>
                  <a:schemeClr val="bg1"/>
                </a:solidFill>
              </a:rPr>
              <a:t>bodies</a:t>
            </a:r>
            <a:r>
              <a:rPr lang="it-IT" b="1" dirty="0">
                <a:solidFill>
                  <a:schemeClr val="bg1"/>
                </a:solidFill>
              </a:rPr>
              <a:t> </a:t>
            </a:r>
            <a:r>
              <a:rPr lang="it-IT" b="1" dirty="0" err="1">
                <a:solidFill>
                  <a:schemeClr val="bg1"/>
                </a:solidFill>
              </a:rPr>
              <a:t>at</a:t>
            </a:r>
            <a:r>
              <a:rPr lang="it-IT" b="1" dirty="0">
                <a:solidFill>
                  <a:schemeClr val="bg1"/>
                </a:solidFill>
              </a:rPr>
              <a:t> </a:t>
            </a:r>
            <a:r>
              <a:rPr lang="it-IT" b="1" dirty="0" err="1">
                <a:solidFill>
                  <a:schemeClr val="bg1"/>
                </a:solidFill>
              </a:rPr>
              <a:t>risk</a:t>
            </a:r>
            <a:r>
              <a:rPr lang="it-IT" b="1" dirty="0">
                <a:solidFill>
                  <a:schemeClr val="bg1"/>
                </a:solidFill>
              </a:rPr>
              <a:t> or </a:t>
            </a:r>
            <a:r>
              <a:rPr lang="it-IT" b="1" dirty="0" err="1">
                <a:solidFill>
                  <a:schemeClr val="bg1"/>
                </a:solidFill>
              </a:rPr>
              <a:t>not</a:t>
            </a:r>
            <a:r>
              <a:rPr lang="it-IT" b="1" dirty="0">
                <a:solidFill>
                  <a:schemeClr val="bg1"/>
                </a:solidFill>
              </a:rPr>
              <a:t> in </a:t>
            </a:r>
            <a:r>
              <a:rPr lang="it-IT" b="1" dirty="0" err="1">
                <a:solidFill>
                  <a:schemeClr val="bg1"/>
                </a:solidFill>
              </a:rPr>
              <a:t>good</a:t>
            </a:r>
            <a:r>
              <a:rPr lang="it-IT" b="1" dirty="0">
                <a:solidFill>
                  <a:schemeClr val="bg1"/>
                </a:solidFill>
              </a:rPr>
              <a:t> status</a:t>
            </a:r>
          </a:p>
          <a:p>
            <a:r>
              <a:rPr lang="it-IT" b="1" dirty="0" err="1">
                <a:solidFill>
                  <a:schemeClr val="bg1"/>
                </a:solidFill>
              </a:rPr>
              <a:t>Surveillance</a:t>
            </a:r>
            <a:r>
              <a:rPr lang="it-IT" b="1" dirty="0">
                <a:solidFill>
                  <a:schemeClr val="bg1"/>
                </a:solidFill>
              </a:rPr>
              <a:t> </a:t>
            </a:r>
            <a:r>
              <a:rPr lang="it-IT" b="1" dirty="0" err="1">
                <a:solidFill>
                  <a:schemeClr val="bg1"/>
                </a:solidFill>
              </a:rPr>
              <a:t>monitoring</a:t>
            </a:r>
            <a:r>
              <a:rPr lang="it-IT" b="1" dirty="0">
                <a:solidFill>
                  <a:schemeClr val="bg1"/>
                </a:solidFill>
              </a:rPr>
              <a:t>: water </a:t>
            </a:r>
            <a:r>
              <a:rPr lang="it-IT" b="1" dirty="0" err="1">
                <a:solidFill>
                  <a:schemeClr val="bg1"/>
                </a:solidFill>
              </a:rPr>
              <a:t>bodies</a:t>
            </a:r>
            <a:endParaRPr lang="it-IT" b="1" dirty="0">
              <a:solidFill>
                <a:schemeClr val="bg1"/>
              </a:solidFill>
            </a:endParaRPr>
          </a:p>
          <a:p>
            <a:r>
              <a:rPr lang="it-IT" b="1" dirty="0">
                <a:solidFill>
                  <a:schemeClr val="bg1"/>
                </a:solidFill>
              </a:rPr>
              <a:t>Investigative </a:t>
            </a:r>
            <a:r>
              <a:rPr lang="it-IT" b="1" dirty="0" err="1">
                <a:solidFill>
                  <a:schemeClr val="bg1"/>
                </a:solidFill>
              </a:rPr>
              <a:t>monitoring</a:t>
            </a:r>
            <a:r>
              <a:rPr lang="it-IT" b="1" dirty="0">
                <a:solidFill>
                  <a:schemeClr val="bg1"/>
                </a:solidFill>
              </a:rPr>
              <a:t>: water </a:t>
            </a:r>
            <a:r>
              <a:rPr lang="it-IT" b="1" dirty="0" err="1">
                <a:solidFill>
                  <a:schemeClr val="bg1"/>
                </a:solidFill>
              </a:rPr>
              <a:t>bodies</a:t>
            </a:r>
            <a:r>
              <a:rPr lang="it-IT" b="1" dirty="0">
                <a:solidFill>
                  <a:schemeClr val="bg1"/>
                </a:solidFill>
              </a:rPr>
              <a:t> </a:t>
            </a:r>
            <a:r>
              <a:rPr lang="it-IT" b="1" dirty="0" err="1">
                <a:solidFill>
                  <a:schemeClr val="bg1"/>
                </a:solidFill>
              </a:rPr>
              <a:t>not</a:t>
            </a:r>
            <a:r>
              <a:rPr lang="it-IT" b="1" dirty="0">
                <a:solidFill>
                  <a:schemeClr val="bg1"/>
                </a:solidFill>
              </a:rPr>
              <a:t> in </a:t>
            </a:r>
            <a:r>
              <a:rPr lang="it-IT" b="1" dirty="0" err="1">
                <a:solidFill>
                  <a:schemeClr val="bg1"/>
                </a:solidFill>
              </a:rPr>
              <a:t>good</a:t>
            </a:r>
            <a:r>
              <a:rPr lang="it-IT" b="1" dirty="0">
                <a:solidFill>
                  <a:schemeClr val="bg1"/>
                </a:solidFill>
              </a:rPr>
              <a:t> status to </a:t>
            </a:r>
            <a:r>
              <a:rPr lang="it-IT" b="1" dirty="0" err="1">
                <a:solidFill>
                  <a:schemeClr val="bg1"/>
                </a:solidFill>
              </a:rPr>
              <a:t>understand</a:t>
            </a:r>
            <a:r>
              <a:rPr lang="it-IT" b="1" dirty="0">
                <a:solidFill>
                  <a:schemeClr val="bg1"/>
                </a:solidFill>
              </a:rPr>
              <a:t> and </a:t>
            </a:r>
            <a:r>
              <a:rPr lang="it-IT" b="1" dirty="0" err="1">
                <a:solidFill>
                  <a:schemeClr val="bg1"/>
                </a:solidFill>
              </a:rPr>
              <a:t>clarify</a:t>
            </a:r>
            <a:r>
              <a:rPr lang="it-IT" b="1" dirty="0">
                <a:solidFill>
                  <a:schemeClr val="bg1"/>
                </a:solidFill>
              </a:rPr>
              <a:t> </a:t>
            </a:r>
            <a:r>
              <a:rPr lang="it-IT" b="1" dirty="0" err="1">
                <a:solidFill>
                  <a:schemeClr val="bg1"/>
                </a:solidFill>
              </a:rPr>
              <a:t>causes</a:t>
            </a:r>
            <a:endParaRPr lang="it-IT" b="1" dirty="0">
              <a:solidFill>
                <a:schemeClr val="bg1"/>
              </a:solidFill>
            </a:endParaRPr>
          </a:p>
        </p:txBody>
      </p:sp>
    </p:spTree>
    <p:extLst>
      <p:ext uri="{BB962C8B-B14F-4D97-AF65-F5344CB8AC3E}">
        <p14:creationId xmlns:p14="http://schemas.microsoft.com/office/powerpoint/2010/main" val="250416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en-GB" sz="3200" b="1" spc="-150" dirty="0">
                <a:solidFill>
                  <a:schemeClr val="bg1">
                    <a:lumMod val="85000"/>
                  </a:schemeClr>
                </a:solidFill>
                <a:latin typeface="Arial"/>
                <a:ea typeface="+mj-ea"/>
                <a:cs typeface="Arial"/>
              </a:rPr>
              <a:t>Habitat Directive</a:t>
            </a:r>
          </a:p>
        </p:txBody>
      </p:sp>
      <p:sp>
        <p:nvSpPr>
          <p:cNvPr id="3" name="CasellaDiTesto 2"/>
          <p:cNvSpPr txBox="1"/>
          <p:nvPr/>
        </p:nvSpPr>
        <p:spPr>
          <a:xfrm>
            <a:off x="412595" y="-78059"/>
            <a:ext cx="184731" cy="369332"/>
          </a:xfrm>
          <a:prstGeom prst="rect">
            <a:avLst/>
          </a:prstGeom>
          <a:noFill/>
        </p:spPr>
        <p:txBody>
          <a:bodyPr wrap="none" rtlCol="0">
            <a:spAutoFit/>
          </a:bodyPr>
          <a:lstStyle/>
          <a:p>
            <a:endParaRPr lang="it-IT"/>
          </a:p>
        </p:txBody>
      </p:sp>
      <p:sp>
        <p:nvSpPr>
          <p:cNvPr id="4" name="CasellaDiTesto 3"/>
          <p:cNvSpPr txBox="1"/>
          <p:nvPr/>
        </p:nvSpPr>
        <p:spPr>
          <a:xfrm>
            <a:off x="6787452" y="6446098"/>
            <a:ext cx="1639680" cy="338554"/>
          </a:xfrm>
          <a:prstGeom prst="rect">
            <a:avLst/>
          </a:prstGeom>
          <a:noFill/>
        </p:spPr>
        <p:txBody>
          <a:bodyPr wrap="none" rtlCol="0">
            <a:spAutoFit/>
          </a:bodyPr>
          <a:lstStyle/>
          <a:p>
            <a:r>
              <a:rPr lang="it-IT" sz="1600"/>
              <a:t>Palmer et al 2006</a:t>
            </a:r>
          </a:p>
        </p:txBody>
      </p:sp>
      <p:sp>
        <p:nvSpPr>
          <p:cNvPr id="2" name="CasellaDiTesto 1"/>
          <p:cNvSpPr txBox="1"/>
          <p:nvPr/>
        </p:nvSpPr>
        <p:spPr>
          <a:xfrm>
            <a:off x="0" y="569890"/>
            <a:ext cx="9073008" cy="6186309"/>
          </a:xfrm>
          <a:prstGeom prst="rect">
            <a:avLst/>
          </a:prstGeom>
          <a:noFill/>
        </p:spPr>
        <p:txBody>
          <a:bodyPr wrap="square" rtlCol="0">
            <a:spAutoFit/>
          </a:bodyPr>
          <a:lstStyle/>
          <a:p>
            <a:r>
              <a:rPr lang="it-IT" dirty="0">
                <a:solidFill>
                  <a:schemeClr val="bg1"/>
                </a:solidFill>
              </a:rPr>
              <a:t> Directive 92/43/EEC</a:t>
            </a:r>
          </a:p>
          <a:p>
            <a:r>
              <a:rPr lang="it-IT" dirty="0">
                <a:solidFill>
                  <a:schemeClr val="bg1"/>
                </a:solidFill>
              </a:rPr>
              <a:t> D.P.R. 357/1997</a:t>
            </a:r>
            <a:endParaRPr lang="mr-IN" dirty="0">
              <a:solidFill>
                <a:schemeClr val="bg1"/>
              </a:solidFill>
            </a:endParaRPr>
          </a:p>
          <a:p>
            <a:endParaRPr lang="it-IT" b="1" dirty="0">
              <a:solidFill>
                <a:schemeClr val="bg1"/>
              </a:solidFill>
            </a:endParaRPr>
          </a:p>
          <a:p>
            <a:r>
              <a:rPr lang="it-IT" b="1" dirty="0">
                <a:solidFill>
                  <a:schemeClr val="bg1"/>
                </a:solidFill>
              </a:rPr>
              <a:t>The </a:t>
            </a:r>
            <a:r>
              <a:rPr lang="it-IT" b="1" dirty="0" err="1">
                <a:solidFill>
                  <a:schemeClr val="bg1"/>
                </a:solidFill>
              </a:rPr>
              <a:t>aim</a:t>
            </a:r>
            <a:r>
              <a:rPr lang="it-IT" b="1" dirty="0">
                <a:solidFill>
                  <a:schemeClr val="bg1"/>
                </a:solidFill>
              </a:rPr>
              <a:t> of </a:t>
            </a:r>
            <a:r>
              <a:rPr lang="it-IT" b="1" dirty="0" err="1">
                <a:solidFill>
                  <a:schemeClr val="bg1"/>
                </a:solidFill>
              </a:rPr>
              <a:t>this</a:t>
            </a:r>
            <a:r>
              <a:rPr lang="it-IT" b="1" dirty="0">
                <a:solidFill>
                  <a:schemeClr val="bg1"/>
                </a:solidFill>
              </a:rPr>
              <a:t> Directive </a:t>
            </a:r>
            <a:r>
              <a:rPr lang="it-IT" b="1" dirty="0" err="1">
                <a:solidFill>
                  <a:schemeClr val="bg1"/>
                </a:solidFill>
              </a:rPr>
              <a:t>shall</a:t>
            </a:r>
            <a:r>
              <a:rPr lang="it-IT" b="1" dirty="0">
                <a:solidFill>
                  <a:schemeClr val="bg1"/>
                </a:solidFill>
              </a:rPr>
              <a:t> be to </a:t>
            </a:r>
            <a:r>
              <a:rPr lang="it-IT" b="1" dirty="0" err="1">
                <a:solidFill>
                  <a:schemeClr val="bg1"/>
                </a:solidFill>
              </a:rPr>
              <a:t>contribute</a:t>
            </a:r>
            <a:r>
              <a:rPr lang="it-IT" b="1" dirty="0">
                <a:solidFill>
                  <a:schemeClr val="bg1"/>
                </a:solidFill>
              </a:rPr>
              <a:t> </a:t>
            </a:r>
            <a:r>
              <a:rPr lang="it-IT" b="1" dirty="0" err="1">
                <a:solidFill>
                  <a:schemeClr val="bg1"/>
                </a:solidFill>
              </a:rPr>
              <a:t>towards</a:t>
            </a:r>
            <a:r>
              <a:rPr lang="it-IT" b="1" dirty="0">
                <a:solidFill>
                  <a:schemeClr val="bg1"/>
                </a:solidFill>
              </a:rPr>
              <a:t> </a:t>
            </a:r>
            <a:r>
              <a:rPr lang="it-IT" b="1" dirty="0" err="1">
                <a:solidFill>
                  <a:schemeClr val="bg1"/>
                </a:solidFill>
              </a:rPr>
              <a:t>ensuring</a:t>
            </a:r>
            <a:r>
              <a:rPr lang="it-IT" b="1" dirty="0">
                <a:solidFill>
                  <a:schemeClr val="bg1"/>
                </a:solidFill>
              </a:rPr>
              <a:t> </a:t>
            </a:r>
            <a:r>
              <a:rPr lang="it-IT" b="1" dirty="0" err="1">
                <a:solidFill>
                  <a:schemeClr val="bg1"/>
                </a:solidFill>
              </a:rPr>
              <a:t>biodiversity</a:t>
            </a:r>
            <a:r>
              <a:rPr lang="it-IT" b="1" dirty="0">
                <a:solidFill>
                  <a:schemeClr val="bg1"/>
                </a:solidFill>
              </a:rPr>
              <a:t> </a:t>
            </a:r>
            <a:r>
              <a:rPr lang="it-IT" b="1" dirty="0" err="1">
                <a:solidFill>
                  <a:schemeClr val="bg1"/>
                </a:solidFill>
              </a:rPr>
              <a:t>through</a:t>
            </a:r>
            <a:r>
              <a:rPr lang="it-IT" b="1" dirty="0">
                <a:solidFill>
                  <a:schemeClr val="bg1"/>
                </a:solidFill>
              </a:rPr>
              <a:t> the </a:t>
            </a:r>
            <a:r>
              <a:rPr lang="it-IT" b="1" dirty="0" err="1">
                <a:solidFill>
                  <a:schemeClr val="bg1"/>
                </a:solidFill>
              </a:rPr>
              <a:t>conservation</a:t>
            </a:r>
            <a:r>
              <a:rPr lang="it-IT" b="1" dirty="0">
                <a:solidFill>
                  <a:schemeClr val="bg1"/>
                </a:solidFill>
              </a:rPr>
              <a:t> of </a:t>
            </a:r>
            <a:r>
              <a:rPr lang="it-IT" b="1" dirty="0" err="1">
                <a:solidFill>
                  <a:schemeClr val="bg1"/>
                </a:solidFill>
              </a:rPr>
              <a:t>natural</a:t>
            </a:r>
            <a:r>
              <a:rPr lang="it-IT" b="1" dirty="0">
                <a:solidFill>
                  <a:schemeClr val="bg1"/>
                </a:solidFill>
              </a:rPr>
              <a:t> </a:t>
            </a:r>
            <a:r>
              <a:rPr lang="it-IT" b="1" dirty="0" err="1">
                <a:solidFill>
                  <a:schemeClr val="bg1"/>
                </a:solidFill>
              </a:rPr>
              <a:t>habitats</a:t>
            </a:r>
            <a:r>
              <a:rPr lang="it-IT" b="1" dirty="0">
                <a:solidFill>
                  <a:schemeClr val="bg1"/>
                </a:solidFill>
              </a:rPr>
              <a:t>, and </a:t>
            </a:r>
            <a:r>
              <a:rPr lang="it-IT" b="1" dirty="0" err="1">
                <a:solidFill>
                  <a:schemeClr val="bg1"/>
                </a:solidFill>
              </a:rPr>
              <a:t>species</a:t>
            </a:r>
            <a:r>
              <a:rPr lang="it-IT" b="1" dirty="0">
                <a:solidFill>
                  <a:schemeClr val="bg1"/>
                </a:solidFill>
              </a:rPr>
              <a:t> of </a:t>
            </a:r>
            <a:r>
              <a:rPr lang="it-IT" b="1" dirty="0" err="1">
                <a:solidFill>
                  <a:schemeClr val="bg1"/>
                </a:solidFill>
              </a:rPr>
              <a:t>particular</a:t>
            </a:r>
            <a:r>
              <a:rPr lang="it-IT" b="1" dirty="0">
                <a:solidFill>
                  <a:schemeClr val="bg1"/>
                </a:solidFill>
              </a:rPr>
              <a:t> </a:t>
            </a:r>
            <a:r>
              <a:rPr lang="it-IT" b="1" dirty="0" err="1">
                <a:solidFill>
                  <a:schemeClr val="bg1"/>
                </a:solidFill>
              </a:rPr>
              <a:t>relevance</a:t>
            </a:r>
            <a:r>
              <a:rPr lang="it-IT" b="1" dirty="0">
                <a:solidFill>
                  <a:schemeClr val="bg1"/>
                </a:solidFill>
              </a:rPr>
              <a:t>. Report </a:t>
            </a:r>
            <a:r>
              <a:rPr lang="it-IT" b="1" dirty="0" err="1">
                <a:solidFill>
                  <a:schemeClr val="bg1"/>
                </a:solidFill>
              </a:rPr>
              <a:t>every</a:t>
            </a:r>
            <a:r>
              <a:rPr lang="it-IT" b="1" dirty="0">
                <a:solidFill>
                  <a:schemeClr val="bg1"/>
                </a:solidFill>
              </a:rPr>
              <a:t> </a:t>
            </a:r>
            <a:r>
              <a:rPr lang="it-IT" b="1" dirty="0" err="1">
                <a:solidFill>
                  <a:schemeClr val="bg1"/>
                </a:solidFill>
              </a:rPr>
              <a:t>six</a:t>
            </a:r>
            <a:r>
              <a:rPr lang="it-IT" b="1" dirty="0">
                <a:solidFill>
                  <a:schemeClr val="bg1"/>
                </a:solidFill>
              </a:rPr>
              <a:t> </a:t>
            </a:r>
            <a:r>
              <a:rPr lang="it-IT" b="1" dirty="0" err="1">
                <a:solidFill>
                  <a:schemeClr val="bg1"/>
                </a:solidFill>
              </a:rPr>
              <a:t>years</a:t>
            </a:r>
            <a:r>
              <a:rPr lang="it-IT" b="1" dirty="0">
                <a:solidFill>
                  <a:schemeClr val="bg1"/>
                </a:solidFill>
              </a:rPr>
              <a:t>.</a:t>
            </a:r>
          </a:p>
          <a:p>
            <a:r>
              <a:rPr lang="it-IT" b="1" dirty="0">
                <a:solidFill>
                  <a:schemeClr val="bg1"/>
                </a:solidFill>
              </a:rPr>
              <a:t>A </a:t>
            </a:r>
            <a:r>
              <a:rPr lang="it-IT" b="1" dirty="0" err="1">
                <a:solidFill>
                  <a:schemeClr val="bg1"/>
                </a:solidFill>
              </a:rPr>
              <a:t>coherent</a:t>
            </a:r>
            <a:r>
              <a:rPr lang="it-IT" b="1" dirty="0">
                <a:solidFill>
                  <a:schemeClr val="bg1"/>
                </a:solidFill>
              </a:rPr>
              <a:t> </a:t>
            </a:r>
            <a:r>
              <a:rPr lang="it-IT" b="1" dirty="0" err="1">
                <a:solidFill>
                  <a:schemeClr val="bg1"/>
                </a:solidFill>
              </a:rPr>
              <a:t>European</a:t>
            </a:r>
            <a:r>
              <a:rPr lang="it-IT" b="1" dirty="0">
                <a:solidFill>
                  <a:schemeClr val="bg1"/>
                </a:solidFill>
              </a:rPr>
              <a:t> </a:t>
            </a:r>
            <a:r>
              <a:rPr lang="it-IT" b="1" dirty="0" err="1">
                <a:solidFill>
                  <a:schemeClr val="bg1"/>
                </a:solidFill>
              </a:rPr>
              <a:t>ecological</a:t>
            </a:r>
            <a:r>
              <a:rPr lang="it-IT" b="1" dirty="0">
                <a:solidFill>
                  <a:schemeClr val="bg1"/>
                </a:solidFill>
              </a:rPr>
              <a:t> network of special </a:t>
            </a:r>
            <a:r>
              <a:rPr lang="it-IT" b="1" dirty="0" err="1">
                <a:solidFill>
                  <a:schemeClr val="bg1"/>
                </a:solidFill>
              </a:rPr>
              <a:t>areas</a:t>
            </a:r>
            <a:r>
              <a:rPr lang="it-IT" b="1" dirty="0">
                <a:solidFill>
                  <a:schemeClr val="bg1"/>
                </a:solidFill>
              </a:rPr>
              <a:t> of </a:t>
            </a:r>
            <a:r>
              <a:rPr lang="it-IT" b="1" dirty="0" err="1">
                <a:solidFill>
                  <a:schemeClr val="bg1"/>
                </a:solidFill>
              </a:rPr>
              <a:t>conservation</a:t>
            </a:r>
            <a:r>
              <a:rPr lang="it-IT" b="1" dirty="0">
                <a:solidFill>
                  <a:schemeClr val="bg1"/>
                </a:solidFill>
              </a:rPr>
              <a:t> </a:t>
            </a:r>
            <a:r>
              <a:rPr lang="it-IT" b="1" dirty="0" err="1">
                <a:solidFill>
                  <a:schemeClr val="bg1"/>
                </a:solidFill>
              </a:rPr>
              <a:t>shall</a:t>
            </a:r>
            <a:r>
              <a:rPr lang="it-IT" b="1" dirty="0">
                <a:solidFill>
                  <a:schemeClr val="bg1"/>
                </a:solidFill>
              </a:rPr>
              <a:t> be set up under the </a:t>
            </a:r>
            <a:r>
              <a:rPr lang="it-IT" b="1" dirty="0" err="1">
                <a:solidFill>
                  <a:schemeClr val="bg1"/>
                </a:solidFill>
              </a:rPr>
              <a:t>title</a:t>
            </a:r>
            <a:r>
              <a:rPr lang="it-IT" b="1" dirty="0">
                <a:solidFill>
                  <a:schemeClr val="bg1"/>
                </a:solidFill>
              </a:rPr>
              <a:t> Natura 2000 . </a:t>
            </a:r>
            <a:r>
              <a:rPr lang="it-IT" b="1" dirty="0" err="1">
                <a:solidFill>
                  <a:schemeClr val="bg1"/>
                </a:solidFill>
              </a:rPr>
              <a:t>This</a:t>
            </a:r>
            <a:r>
              <a:rPr lang="it-IT" b="1" dirty="0">
                <a:solidFill>
                  <a:schemeClr val="bg1"/>
                </a:solidFill>
              </a:rPr>
              <a:t> network, </a:t>
            </a:r>
            <a:r>
              <a:rPr lang="it-IT" b="1" dirty="0" err="1">
                <a:solidFill>
                  <a:schemeClr val="bg1"/>
                </a:solidFill>
              </a:rPr>
              <a:t>composed</a:t>
            </a:r>
            <a:r>
              <a:rPr lang="it-IT" b="1" dirty="0">
                <a:solidFill>
                  <a:schemeClr val="bg1"/>
                </a:solidFill>
              </a:rPr>
              <a:t> of </a:t>
            </a:r>
            <a:r>
              <a:rPr lang="it-IT" b="1" dirty="0" err="1">
                <a:solidFill>
                  <a:schemeClr val="bg1"/>
                </a:solidFill>
              </a:rPr>
              <a:t>sites</a:t>
            </a:r>
            <a:r>
              <a:rPr lang="it-IT" b="1" dirty="0">
                <a:solidFill>
                  <a:schemeClr val="bg1"/>
                </a:solidFill>
              </a:rPr>
              <a:t> hosting the </a:t>
            </a:r>
            <a:r>
              <a:rPr lang="it-IT" b="1" dirty="0" err="1">
                <a:solidFill>
                  <a:schemeClr val="bg1"/>
                </a:solidFill>
              </a:rPr>
              <a:t>natural</a:t>
            </a:r>
            <a:r>
              <a:rPr lang="it-IT" b="1" dirty="0">
                <a:solidFill>
                  <a:schemeClr val="bg1"/>
                </a:solidFill>
              </a:rPr>
              <a:t> habitat </a:t>
            </a:r>
            <a:r>
              <a:rPr lang="it-IT" b="1" dirty="0" err="1">
                <a:solidFill>
                  <a:schemeClr val="bg1"/>
                </a:solidFill>
              </a:rPr>
              <a:t>types</a:t>
            </a:r>
            <a:r>
              <a:rPr lang="it-IT" b="1" dirty="0">
                <a:solidFill>
                  <a:schemeClr val="bg1"/>
                </a:solidFill>
              </a:rPr>
              <a:t> </a:t>
            </a:r>
            <a:r>
              <a:rPr lang="it-IT" b="1" dirty="0" err="1">
                <a:solidFill>
                  <a:schemeClr val="bg1"/>
                </a:solidFill>
              </a:rPr>
              <a:t>listed</a:t>
            </a:r>
            <a:r>
              <a:rPr lang="it-IT" b="1" dirty="0">
                <a:solidFill>
                  <a:schemeClr val="bg1"/>
                </a:solidFill>
              </a:rPr>
              <a:t> in </a:t>
            </a:r>
            <a:r>
              <a:rPr lang="it-IT" b="1" dirty="0" err="1">
                <a:solidFill>
                  <a:schemeClr val="bg1"/>
                </a:solidFill>
              </a:rPr>
              <a:t>Annex</a:t>
            </a:r>
            <a:r>
              <a:rPr lang="it-IT" b="1" dirty="0">
                <a:solidFill>
                  <a:schemeClr val="bg1"/>
                </a:solidFill>
              </a:rPr>
              <a:t> I and </a:t>
            </a:r>
            <a:r>
              <a:rPr lang="it-IT" b="1" dirty="0" err="1">
                <a:solidFill>
                  <a:schemeClr val="bg1"/>
                </a:solidFill>
              </a:rPr>
              <a:t>habitats</a:t>
            </a:r>
            <a:r>
              <a:rPr lang="it-IT" b="1" dirty="0">
                <a:solidFill>
                  <a:schemeClr val="bg1"/>
                </a:solidFill>
              </a:rPr>
              <a:t> of the </a:t>
            </a:r>
            <a:r>
              <a:rPr lang="it-IT" b="1" dirty="0" err="1">
                <a:solidFill>
                  <a:schemeClr val="bg1"/>
                </a:solidFill>
              </a:rPr>
              <a:t>species</a:t>
            </a:r>
            <a:r>
              <a:rPr lang="it-IT" b="1" dirty="0">
                <a:solidFill>
                  <a:schemeClr val="bg1"/>
                </a:solidFill>
              </a:rPr>
              <a:t> </a:t>
            </a:r>
            <a:r>
              <a:rPr lang="it-IT" b="1" dirty="0" err="1">
                <a:solidFill>
                  <a:schemeClr val="bg1"/>
                </a:solidFill>
              </a:rPr>
              <a:t>listed</a:t>
            </a:r>
            <a:r>
              <a:rPr lang="it-IT" b="1" dirty="0">
                <a:solidFill>
                  <a:schemeClr val="bg1"/>
                </a:solidFill>
              </a:rPr>
              <a:t> in </a:t>
            </a:r>
            <a:r>
              <a:rPr lang="it-IT" b="1" dirty="0" err="1">
                <a:solidFill>
                  <a:schemeClr val="bg1"/>
                </a:solidFill>
              </a:rPr>
              <a:t>Annex</a:t>
            </a:r>
            <a:r>
              <a:rPr lang="it-IT" b="1" dirty="0">
                <a:solidFill>
                  <a:schemeClr val="bg1"/>
                </a:solidFill>
              </a:rPr>
              <a:t> II, </a:t>
            </a:r>
            <a:r>
              <a:rPr lang="it-IT" b="1" dirty="0" err="1">
                <a:solidFill>
                  <a:schemeClr val="bg1"/>
                </a:solidFill>
              </a:rPr>
              <a:t>shall</a:t>
            </a:r>
            <a:r>
              <a:rPr lang="it-IT" b="1" dirty="0">
                <a:solidFill>
                  <a:schemeClr val="bg1"/>
                </a:solidFill>
              </a:rPr>
              <a:t> </a:t>
            </a:r>
            <a:r>
              <a:rPr lang="it-IT" b="1" dirty="0" err="1">
                <a:solidFill>
                  <a:schemeClr val="bg1"/>
                </a:solidFill>
              </a:rPr>
              <a:t>enable</a:t>
            </a:r>
            <a:r>
              <a:rPr lang="it-IT" b="1" dirty="0">
                <a:solidFill>
                  <a:schemeClr val="bg1"/>
                </a:solidFill>
              </a:rPr>
              <a:t> the </a:t>
            </a:r>
            <a:r>
              <a:rPr lang="it-IT" b="1" dirty="0" err="1">
                <a:solidFill>
                  <a:schemeClr val="bg1"/>
                </a:solidFill>
              </a:rPr>
              <a:t>natural</a:t>
            </a:r>
            <a:r>
              <a:rPr lang="it-IT" b="1" dirty="0">
                <a:solidFill>
                  <a:schemeClr val="bg1"/>
                </a:solidFill>
              </a:rPr>
              <a:t> habitat </a:t>
            </a:r>
            <a:r>
              <a:rPr lang="it-IT" b="1" dirty="0" err="1">
                <a:solidFill>
                  <a:schemeClr val="bg1"/>
                </a:solidFill>
              </a:rPr>
              <a:t>types</a:t>
            </a:r>
            <a:r>
              <a:rPr lang="it-IT" b="1" dirty="0">
                <a:solidFill>
                  <a:schemeClr val="bg1"/>
                </a:solidFill>
              </a:rPr>
              <a:t> and the </a:t>
            </a:r>
            <a:r>
              <a:rPr lang="it-IT" b="1" dirty="0" err="1">
                <a:solidFill>
                  <a:schemeClr val="bg1"/>
                </a:solidFill>
              </a:rPr>
              <a:t>species</a:t>
            </a:r>
            <a:r>
              <a:rPr lang="it-IT" b="1" dirty="0">
                <a:solidFill>
                  <a:schemeClr val="bg1"/>
                </a:solidFill>
              </a:rPr>
              <a:t>' </a:t>
            </a:r>
            <a:r>
              <a:rPr lang="it-IT" b="1" dirty="0" err="1">
                <a:solidFill>
                  <a:schemeClr val="bg1"/>
                </a:solidFill>
              </a:rPr>
              <a:t>habitats</a:t>
            </a:r>
            <a:r>
              <a:rPr lang="it-IT" b="1" dirty="0">
                <a:solidFill>
                  <a:schemeClr val="bg1"/>
                </a:solidFill>
              </a:rPr>
              <a:t> </a:t>
            </a:r>
            <a:r>
              <a:rPr lang="it-IT" b="1" dirty="0" err="1">
                <a:solidFill>
                  <a:schemeClr val="bg1"/>
                </a:solidFill>
              </a:rPr>
              <a:t>concerned</a:t>
            </a:r>
            <a:r>
              <a:rPr lang="it-IT" b="1" dirty="0">
                <a:solidFill>
                  <a:schemeClr val="bg1"/>
                </a:solidFill>
              </a:rPr>
              <a:t> to be </a:t>
            </a:r>
            <a:r>
              <a:rPr lang="it-IT" b="1" dirty="0" err="1">
                <a:solidFill>
                  <a:schemeClr val="bg1"/>
                </a:solidFill>
              </a:rPr>
              <a:t>maintained</a:t>
            </a:r>
            <a:r>
              <a:rPr lang="it-IT" b="1" dirty="0">
                <a:solidFill>
                  <a:schemeClr val="bg1"/>
                </a:solidFill>
              </a:rPr>
              <a:t> or, </a:t>
            </a:r>
            <a:r>
              <a:rPr lang="it-IT" b="1" dirty="0" err="1">
                <a:solidFill>
                  <a:schemeClr val="bg1"/>
                </a:solidFill>
              </a:rPr>
              <a:t>where</a:t>
            </a:r>
            <a:r>
              <a:rPr lang="it-IT" b="1" dirty="0">
                <a:solidFill>
                  <a:schemeClr val="bg1"/>
                </a:solidFill>
              </a:rPr>
              <a:t> appropriate, </a:t>
            </a:r>
            <a:r>
              <a:rPr lang="it-IT" b="1" dirty="0" err="1">
                <a:solidFill>
                  <a:schemeClr val="bg1"/>
                </a:solidFill>
              </a:rPr>
              <a:t>restored</a:t>
            </a:r>
            <a:r>
              <a:rPr lang="it-IT" b="1" dirty="0">
                <a:solidFill>
                  <a:schemeClr val="bg1"/>
                </a:solidFill>
              </a:rPr>
              <a:t> </a:t>
            </a:r>
            <a:r>
              <a:rPr lang="it-IT" b="1" dirty="0" err="1">
                <a:solidFill>
                  <a:schemeClr val="bg1"/>
                </a:solidFill>
              </a:rPr>
              <a:t>at</a:t>
            </a:r>
            <a:r>
              <a:rPr lang="it-IT" b="1" dirty="0">
                <a:solidFill>
                  <a:schemeClr val="bg1"/>
                </a:solidFill>
              </a:rPr>
              <a:t> a </a:t>
            </a:r>
            <a:r>
              <a:rPr lang="it-IT" b="1" dirty="0" err="1">
                <a:solidFill>
                  <a:schemeClr val="bg1"/>
                </a:solidFill>
              </a:rPr>
              <a:t>favourable</a:t>
            </a:r>
            <a:r>
              <a:rPr lang="it-IT" b="1" dirty="0">
                <a:solidFill>
                  <a:schemeClr val="bg1"/>
                </a:solidFill>
              </a:rPr>
              <a:t> </a:t>
            </a:r>
            <a:r>
              <a:rPr lang="it-IT" b="1" dirty="0" err="1">
                <a:solidFill>
                  <a:schemeClr val="bg1"/>
                </a:solidFill>
              </a:rPr>
              <a:t>conservation</a:t>
            </a:r>
            <a:r>
              <a:rPr lang="it-IT" b="1" dirty="0">
                <a:solidFill>
                  <a:schemeClr val="bg1"/>
                </a:solidFill>
              </a:rPr>
              <a:t> status in </a:t>
            </a:r>
            <a:r>
              <a:rPr lang="it-IT" b="1" dirty="0" err="1">
                <a:solidFill>
                  <a:schemeClr val="bg1"/>
                </a:solidFill>
              </a:rPr>
              <a:t>their</a:t>
            </a:r>
            <a:r>
              <a:rPr lang="it-IT" b="1" dirty="0">
                <a:solidFill>
                  <a:schemeClr val="bg1"/>
                </a:solidFill>
              </a:rPr>
              <a:t> </a:t>
            </a:r>
            <a:r>
              <a:rPr lang="it-IT" b="1" dirty="0" err="1">
                <a:solidFill>
                  <a:schemeClr val="bg1"/>
                </a:solidFill>
              </a:rPr>
              <a:t>natural</a:t>
            </a:r>
            <a:r>
              <a:rPr lang="it-IT" b="1" dirty="0">
                <a:solidFill>
                  <a:schemeClr val="bg1"/>
                </a:solidFill>
              </a:rPr>
              <a:t> </a:t>
            </a:r>
            <a:r>
              <a:rPr lang="it-IT" b="1" dirty="0" err="1">
                <a:solidFill>
                  <a:schemeClr val="bg1"/>
                </a:solidFill>
              </a:rPr>
              <a:t>range</a:t>
            </a:r>
            <a:r>
              <a:rPr lang="it-IT" b="1" dirty="0">
                <a:solidFill>
                  <a:schemeClr val="bg1"/>
                </a:solidFill>
              </a:rPr>
              <a:t> . The Natura 2000 network </a:t>
            </a:r>
            <a:r>
              <a:rPr lang="it-IT" b="1" dirty="0" err="1">
                <a:solidFill>
                  <a:schemeClr val="bg1"/>
                </a:solidFill>
              </a:rPr>
              <a:t>shall</a:t>
            </a:r>
            <a:r>
              <a:rPr lang="it-IT" b="1" dirty="0">
                <a:solidFill>
                  <a:schemeClr val="bg1"/>
                </a:solidFill>
              </a:rPr>
              <a:t> include the special </a:t>
            </a:r>
            <a:r>
              <a:rPr lang="it-IT" b="1" dirty="0" err="1">
                <a:solidFill>
                  <a:schemeClr val="bg1"/>
                </a:solidFill>
              </a:rPr>
              <a:t>protection</a:t>
            </a:r>
            <a:r>
              <a:rPr lang="it-IT" b="1" dirty="0">
                <a:solidFill>
                  <a:schemeClr val="bg1"/>
                </a:solidFill>
              </a:rPr>
              <a:t> </a:t>
            </a:r>
            <a:r>
              <a:rPr lang="it-IT" b="1" dirty="0" err="1">
                <a:solidFill>
                  <a:schemeClr val="bg1"/>
                </a:solidFill>
              </a:rPr>
              <a:t>areas</a:t>
            </a:r>
            <a:r>
              <a:rPr lang="it-IT" b="1" dirty="0">
                <a:solidFill>
                  <a:schemeClr val="bg1"/>
                </a:solidFill>
              </a:rPr>
              <a:t> </a:t>
            </a:r>
            <a:r>
              <a:rPr lang="it-IT" b="1" dirty="0" err="1">
                <a:solidFill>
                  <a:schemeClr val="bg1"/>
                </a:solidFill>
              </a:rPr>
              <a:t>classified</a:t>
            </a:r>
            <a:r>
              <a:rPr lang="it-IT" b="1" dirty="0">
                <a:solidFill>
                  <a:schemeClr val="bg1"/>
                </a:solidFill>
              </a:rPr>
              <a:t> by the </a:t>
            </a:r>
            <a:r>
              <a:rPr lang="it-IT" b="1" dirty="0" err="1">
                <a:solidFill>
                  <a:schemeClr val="bg1"/>
                </a:solidFill>
              </a:rPr>
              <a:t>Member</a:t>
            </a:r>
            <a:r>
              <a:rPr lang="it-IT" b="1" dirty="0">
                <a:solidFill>
                  <a:schemeClr val="bg1"/>
                </a:solidFill>
              </a:rPr>
              <a:t> </a:t>
            </a:r>
            <a:r>
              <a:rPr lang="it-IT" b="1" dirty="0" err="1">
                <a:solidFill>
                  <a:schemeClr val="bg1"/>
                </a:solidFill>
              </a:rPr>
              <a:t>States</a:t>
            </a:r>
            <a:r>
              <a:rPr lang="it-IT" b="1" dirty="0">
                <a:solidFill>
                  <a:schemeClr val="bg1"/>
                </a:solidFill>
              </a:rPr>
              <a:t> </a:t>
            </a:r>
            <a:r>
              <a:rPr lang="it-IT" b="1" dirty="0" err="1">
                <a:solidFill>
                  <a:schemeClr val="bg1"/>
                </a:solidFill>
              </a:rPr>
              <a:t>pursuant</a:t>
            </a:r>
            <a:r>
              <a:rPr lang="it-IT" b="1" dirty="0">
                <a:solidFill>
                  <a:schemeClr val="bg1"/>
                </a:solidFill>
              </a:rPr>
              <a:t> to Directive 79 /409 /EEC.</a:t>
            </a:r>
          </a:p>
          <a:p>
            <a:endParaRPr lang="it-IT" dirty="0">
              <a:solidFill>
                <a:schemeClr val="bg1"/>
              </a:solidFill>
            </a:endParaRPr>
          </a:p>
          <a:p>
            <a:r>
              <a:rPr lang="it-IT" b="1" dirty="0">
                <a:solidFill>
                  <a:schemeClr val="bg1"/>
                </a:solidFill>
              </a:rPr>
              <a:t>Marine </a:t>
            </a:r>
            <a:r>
              <a:rPr lang="it-IT" b="1" dirty="0" err="1">
                <a:solidFill>
                  <a:schemeClr val="bg1"/>
                </a:solidFill>
              </a:rPr>
              <a:t>habitats</a:t>
            </a:r>
            <a:r>
              <a:rPr lang="it-IT" b="1" dirty="0">
                <a:solidFill>
                  <a:schemeClr val="bg1"/>
                </a:solidFill>
              </a:rPr>
              <a:t> of community </a:t>
            </a:r>
            <a:r>
              <a:rPr lang="it-IT" b="1" dirty="0" err="1">
                <a:solidFill>
                  <a:schemeClr val="bg1"/>
                </a:solidFill>
              </a:rPr>
              <a:t>interest</a:t>
            </a:r>
            <a:r>
              <a:rPr lang="it-IT" b="1" dirty="0">
                <a:solidFill>
                  <a:schemeClr val="bg1"/>
                </a:solidFill>
              </a:rPr>
              <a:t> </a:t>
            </a:r>
            <a:r>
              <a:rPr lang="it-IT" b="1" dirty="0" err="1">
                <a:solidFill>
                  <a:schemeClr val="bg1"/>
                </a:solidFill>
              </a:rPr>
              <a:t>included</a:t>
            </a:r>
            <a:r>
              <a:rPr lang="it-IT" b="1" dirty="0">
                <a:solidFill>
                  <a:schemeClr val="bg1"/>
                </a:solidFill>
              </a:rPr>
              <a:t>:</a:t>
            </a:r>
          </a:p>
          <a:p>
            <a:endParaRPr lang="it-IT" dirty="0">
              <a:solidFill>
                <a:schemeClr val="bg1"/>
              </a:solidFill>
            </a:endParaRPr>
          </a:p>
          <a:p>
            <a:r>
              <a:rPr lang="it-IT" dirty="0">
                <a:solidFill>
                  <a:schemeClr val="bg1"/>
                </a:solidFill>
              </a:rPr>
              <a:t>Sand </a:t>
            </a:r>
            <a:r>
              <a:rPr lang="it-IT" dirty="0" err="1">
                <a:solidFill>
                  <a:schemeClr val="bg1"/>
                </a:solidFill>
              </a:rPr>
              <a:t>banks</a:t>
            </a:r>
            <a:r>
              <a:rPr lang="it-IT" dirty="0">
                <a:solidFill>
                  <a:schemeClr val="bg1"/>
                </a:solidFill>
              </a:rPr>
              <a:t> </a:t>
            </a:r>
            <a:r>
              <a:rPr lang="it-IT" dirty="0" err="1">
                <a:solidFill>
                  <a:schemeClr val="bg1"/>
                </a:solidFill>
              </a:rPr>
              <a:t>which</a:t>
            </a:r>
            <a:r>
              <a:rPr lang="it-IT" dirty="0">
                <a:solidFill>
                  <a:schemeClr val="bg1"/>
                </a:solidFill>
              </a:rPr>
              <a:t> are </a:t>
            </a:r>
            <a:r>
              <a:rPr lang="it-IT" dirty="0" err="1">
                <a:solidFill>
                  <a:schemeClr val="bg1"/>
                </a:solidFill>
              </a:rPr>
              <a:t>slightly</a:t>
            </a:r>
            <a:r>
              <a:rPr lang="it-IT" dirty="0">
                <a:solidFill>
                  <a:schemeClr val="bg1"/>
                </a:solidFill>
              </a:rPr>
              <a:t> </a:t>
            </a:r>
            <a:r>
              <a:rPr lang="it-IT" dirty="0" err="1">
                <a:solidFill>
                  <a:schemeClr val="bg1"/>
                </a:solidFill>
              </a:rPr>
              <a:t>covered</a:t>
            </a:r>
            <a:r>
              <a:rPr lang="it-IT" dirty="0">
                <a:solidFill>
                  <a:schemeClr val="bg1"/>
                </a:solidFill>
              </a:rPr>
              <a:t> by </a:t>
            </a:r>
            <a:r>
              <a:rPr lang="it-IT" dirty="0" err="1">
                <a:solidFill>
                  <a:schemeClr val="bg1"/>
                </a:solidFill>
              </a:rPr>
              <a:t>sea</a:t>
            </a:r>
            <a:r>
              <a:rPr lang="it-IT" dirty="0">
                <a:solidFill>
                  <a:schemeClr val="bg1"/>
                </a:solidFill>
              </a:rPr>
              <a:t> water </a:t>
            </a:r>
            <a:r>
              <a:rPr lang="it-IT" dirty="0" err="1">
                <a:solidFill>
                  <a:schemeClr val="bg1"/>
                </a:solidFill>
              </a:rPr>
              <a:t>all</a:t>
            </a:r>
            <a:r>
              <a:rPr lang="it-IT" dirty="0">
                <a:solidFill>
                  <a:schemeClr val="bg1"/>
                </a:solidFill>
              </a:rPr>
              <a:t> the time</a:t>
            </a:r>
          </a:p>
          <a:p>
            <a:r>
              <a:rPr lang="it-IT" dirty="0">
                <a:solidFill>
                  <a:schemeClr val="bg1"/>
                </a:solidFill>
              </a:rPr>
              <a:t>* Posidonia </a:t>
            </a:r>
            <a:r>
              <a:rPr lang="it-IT" dirty="0" err="1">
                <a:solidFill>
                  <a:schemeClr val="bg1"/>
                </a:solidFill>
              </a:rPr>
              <a:t>beds</a:t>
            </a:r>
            <a:r>
              <a:rPr lang="it-IT" dirty="0">
                <a:solidFill>
                  <a:schemeClr val="bg1"/>
                </a:solidFill>
              </a:rPr>
              <a:t> 			</a:t>
            </a:r>
            <a:r>
              <a:rPr lang="it-IT" dirty="0" err="1">
                <a:solidFill>
                  <a:schemeClr val="bg1"/>
                </a:solidFill>
              </a:rPr>
              <a:t>Submerged</a:t>
            </a:r>
            <a:r>
              <a:rPr lang="it-IT" dirty="0">
                <a:solidFill>
                  <a:schemeClr val="bg1"/>
                </a:solidFill>
              </a:rPr>
              <a:t> or </a:t>
            </a:r>
            <a:r>
              <a:rPr lang="it-IT" dirty="0" err="1">
                <a:solidFill>
                  <a:schemeClr val="bg1"/>
                </a:solidFill>
              </a:rPr>
              <a:t>partly</a:t>
            </a:r>
            <a:r>
              <a:rPr lang="it-IT" dirty="0">
                <a:solidFill>
                  <a:schemeClr val="bg1"/>
                </a:solidFill>
              </a:rPr>
              <a:t> </a:t>
            </a:r>
            <a:r>
              <a:rPr lang="it-IT" dirty="0" err="1">
                <a:solidFill>
                  <a:schemeClr val="bg1"/>
                </a:solidFill>
              </a:rPr>
              <a:t>submerged</a:t>
            </a:r>
            <a:r>
              <a:rPr lang="it-IT" dirty="0">
                <a:solidFill>
                  <a:schemeClr val="bg1"/>
                </a:solidFill>
              </a:rPr>
              <a:t> </a:t>
            </a:r>
            <a:r>
              <a:rPr lang="it-IT" dirty="0" err="1">
                <a:solidFill>
                  <a:schemeClr val="bg1"/>
                </a:solidFill>
              </a:rPr>
              <a:t>sea</a:t>
            </a:r>
            <a:r>
              <a:rPr lang="it-IT" dirty="0">
                <a:solidFill>
                  <a:schemeClr val="bg1"/>
                </a:solidFill>
              </a:rPr>
              <a:t> </a:t>
            </a:r>
            <a:r>
              <a:rPr lang="it-IT" dirty="0" err="1">
                <a:solidFill>
                  <a:schemeClr val="bg1"/>
                </a:solidFill>
              </a:rPr>
              <a:t>caves</a:t>
            </a:r>
            <a:endParaRPr lang="it-IT" dirty="0">
              <a:solidFill>
                <a:schemeClr val="bg1"/>
              </a:solidFill>
            </a:endParaRPr>
          </a:p>
          <a:p>
            <a:r>
              <a:rPr lang="it-IT" dirty="0" err="1">
                <a:solidFill>
                  <a:schemeClr val="bg1"/>
                </a:solidFill>
              </a:rPr>
              <a:t>Estuaries</a:t>
            </a:r>
            <a:endParaRPr lang="it-IT" dirty="0">
              <a:solidFill>
                <a:schemeClr val="bg1"/>
              </a:solidFill>
            </a:endParaRPr>
          </a:p>
          <a:p>
            <a:r>
              <a:rPr lang="it-IT" dirty="0" err="1">
                <a:solidFill>
                  <a:schemeClr val="bg1"/>
                </a:solidFill>
              </a:rPr>
              <a:t>Mudflats</a:t>
            </a:r>
            <a:r>
              <a:rPr lang="it-IT" dirty="0">
                <a:solidFill>
                  <a:schemeClr val="bg1"/>
                </a:solidFill>
              </a:rPr>
              <a:t> and </a:t>
            </a:r>
            <a:r>
              <a:rPr lang="it-IT" dirty="0" err="1">
                <a:solidFill>
                  <a:schemeClr val="bg1"/>
                </a:solidFill>
              </a:rPr>
              <a:t>sandflats</a:t>
            </a:r>
            <a:r>
              <a:rPr lang="it-IT" dirty="0">
                <a:solidFill>
                  <a:schemeClr val="bg1"/>
                </a:solidFill>
              </a:rPr>
              <a:t> </a:t>
            </a:r>
            <a:r>
              <a:rPr lang="it-IT" dirty="0" err="1">
                <a:solidFill>
                  <a:schemeClr val="bg1"/>
                </a:solidFill>
              </a:rPr>
              <a:t>not</a:t>
            </a:r>
            <a:r>
              <a:rPr lang="it-IT" dirty="0">
                <a:solidFill>
                  <a:schemeClr val="bg1"/>
                </a:solidFill>
              </a:rPr>
              <a:t> </a:t>
            </a:r>
            <a:r>
              <a:rPr lang="it-IT" dirty="0" err="1">
                <a:solidFill>
                  <a:schemeClr val="bg1"/>
                </a:solidFill>
              </a:rPr>
              <a:t>covered</a:t>
            </a:r>
            <a:r>
              <a:rPr lang="it-IT" dirty="0">
                <a:solidFill>
                  <a:schemeClr val="bg1"/>
                </a:solidFill>
              </a:rPr>
              <a:t> by </a:t>
            </a:r>
            <a:r>
              <a:rPr lang="it-IT" dirty="0" err="1">
                <a:solidFill>
                  <a:schemeClr val="bg1"/>
                </a:solidFill>
              </a:rPr>
              <a:t>seawater</a:t>
            </a:r>
            <a:r>
              <a:rPr lang="it-IT" dirty="0">
                <a:solidFill>
                  <a:schemeClr val="bg1"/>
                </a:solidFill>
              </a:rPr>
              <a:t> </a:t>
            </a:r>
            <a:r>
              <a:rPr lang="it-IT" dirty="0" err="1">
                <a:solidFill>
                  <a:schemeClr val="bg1"/>
                </a:solidFill>
              </a:rPr>
              <a:t>at</a:t>
            </a:r>
            <a:r>
              <a:rPr lang="it-IT" dirty="0">
                <a:solidFill>
                  <a:schemeClr val="bg1"/>
                </a:solidFill>
              </a:rPr>
              <a:t> </a:t>
            </a:r>
            <a:r>
              <a:rPr lang="it-IT" dirty="0" err="1">
                <a:solidFill>
                  <a:schemeClr val="bg1"/>
                </a:solidFill>
              </a:rPr>
              <a:t>low</a:t>
            </a:r>
            <a:r>
              <a:rPr lang="it-IT" dirty="0">
                <a:solidFill>
                  <a:schemeClr val="bg1"/>
                </a:solidFill>
              </a:rPr>
              <a:t> </a:t>
            </a:r>
            <a:r>
              <a:rPr lang="it-IT" dirty="0" err="1">
                <a:solidFill>
                  <a:schemeClr val="bg1"/>
                </a:solidFill>
              </a:rPr>
              <a:t>tide</a:t>
            </a:r>
            <a:endParaRPr lang="it-IT" dirty="0">
              <a:solidFill>
                <a:schemeClr val="bg1"/>
              </a:solidFill>
            </a:endParaRPr>
          </a:p>
          <a:p>
            <a:r>
              <a:rPr lang="it-IT" dirty="0">
                <a:solidFill>
                  <a:schemeClr val="bg1"/>
                </a:solidFill>
              </a:rPr>
              <a:t>*</a:t>
            </a:r>
            <a:r>
              <a:rPr lang="it-IT" dirty="0" err="1">
                <a:solidFill>
                  <a:schemeClr val="bg1"/>
                </a:solidFill>
              </a:rPr>
              <a:t>Lagoons</a:t>
            </a:r>
            <a:endParaRPr lang="it-IT" dirty="0">
              <a:solidFill>
                <a:schemeClr val="bg1"/>
              </a:solidFill>
            </a:endParaRPr>
          </a:p>
          <a:p>
            <a:r>
              <a:rPr lang="it-IT" dirty="0">
                <a:solidFill>
                  <a:schemeClr val="bg1"/>
                </a:solidFill>
              </a:rPr>
              <a:t> Large </a:t>
            </a:r>
            <a:r>
              <a:rPr lang="it-IT" dirty="0" err="1">
                <a:solidFill>
                  <a:schemeClr val="bg1"/>
                </a:solidFill>
              </a:rPr>
              <a:t>shallow</a:t>
            </a:r>
            <a:r>
              <a:rPr lang="it-IT" dirty="0">
                <a:solidFill>
                  <a:schemeClr val="bg1"/>
                </a:solidFill>
              </a:rPr>
              <a:t> </a:t>
            </a:r>
            <a:r>
              <a:rPr lang="it-IT" dirty="0" err="1">
                <a:solidFill>
                  <a:schemeClr val="bg1"/>
                </a:solidFill>
              </a:rPr>
              <a:t>inlets</a:t>
            </a:r>
            <a:r>
              <a:rPr lang="it-IT" dirty="0">
                <a:solidFill>
                  <a:schemeClr val="bg1"/>
                </a:solidFill>
              </a:rPr>
              <a:t> and </a:t>
            </a:r>
            <a:r>
              <a:rPr lang="it-IT" dirty="0" err="1">
                <a:solidFill>
                  <a:schemeClr val="bg1"/>
                </a:solidFill>
              </a:rPr>
              <a:t>bays</a:t>
            </a:r>
            <a:endParaRPr lang="it-IT" dirty="0">
              <a:solidFill>
                <a:schemeClr val="bg1"/>
              </a:solidFill>
            </a:endParaRPr>
          </a:p>
          <a:p>
            <a:r>
              <a:rPr lang="it-IT" dirty="0">
                <a:solidFill>
                  <a:schemeClr val="bg1"/>
                </a:solidFill>
              </a:rPr>
              <a:t> </a:t>
            </a:r>
            <a:r>
              <a:rPr lang="it-IT" dirty="0" err="1">
                <a:solidFill>
                  <a:schemeClr val="bg1"/>
                </a:solidFill>
              </a:rPr>
              <a:t>Reefs</a:t>
            </a:r>
            <a:r>
              <a:rPr lang="it-IT" dirty="0">
                <a:solidFill>
                  <a:schemeClr val="bg1"/>
                </a:solidFill>
              </a:rPr>
              <a:t> 			Marine '</a:t>
            </a:r>
            <a:r>
              <a:rPr lang="it-IT" dirty="0" err="1">
                <a:solidFill>
                  <a:schemeClr val="bg1"/>
                </a:solidFill>
              </a:rPr>
              <a:t>columns</a:t>
            </a:r>
            <a:r>
              <a:rPr lang="it-IT" dirty="0">
                <a:solidFill>
                  <a:schemeClr val="bg1"/>
                </a:solidFill>
              </a:rPr>
              <a:t>' in </a:t>
            </a:r>
            <a:r>
              <a:rPr lang="it-IT" dirty="0" err="1">
                <a:solidFill>
                  <a:schemeClr val="bg1"/>
                </a:solidFill>
              </a:rPr>
              <a:t>shallow</a:t>
            </a:r>
            <a:r>
              <a:rPr lang="it-IT" dirty="0">
                <a:solidFill>
                  <a:schemeClr val="bg1"/>
                </a:solidFill>
              </a:rPr>
              <a:t> water made by </a:t>
            </a:r>
            <a:r>
              <a:rPr lang="it-IT" dirty="0" err="1">
                <a:solidFill>
                  <a:schemeClr val="bg1"/>
                </a:solidFill>
              </a:rPr>
              <a:t>leaking</a:t>
            </a:r>
            <a:r>
              <a:rPr lang="it-IT" dirty="0">
                <a:solidFill>
                  <a:schemeClr val="bg1"/>
                </a:solidFill>
              </a:rPr>
              <a:t> </a:t>
            </a:r>
            <a:r>
              <a:rPr lang="it-IT" dirty="0" err="1">
                <a:solidFill>
                  <a:schemeClr val="bg1"/>
                </a:solidFill>
              </a:rPr>
              <a:t>gases</a:t>
            </a:r>
            <a:endParaRPr lang="it-IT" dirty="0">
              <a:solidFill>
                <a:schemeClr val="bg1"/>
              </a:solidFill>
            </a:endParaRPr>
          </a:p>
        </p:txBody>
      </p:sp>
    </p:spTree>
    <p:extLst>
      <p:ext uri="{BB962C8B-B14F-4D97-AF65-F5344CB8AC3E}">
        <p14:creationId xmlns:p14="http://schemas.microsoft.com/office/powerpoint/2010/main" val="1663786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en-GB" sz="3200" b="1" spc="-150" dirty="0">
                <a:solidFill>
                  <a:schemeClr val="bg1">
                    <a:lumMod val="85000"/>
                  </a:schemeClr>
                </a:solidFill>
                <a:latin typeface="Arial"/>
                <a:ea typeface="+mj-ea"/>
                <a:cs typeface="Arial"/>
              </a:rPr>
              <a:t>Protected </a:t>
            </a:r>
            <a:r>
              <a:rPr lang="en-GB" sz="3200" b="1" spc="-150">
                <a:solidFill>
                  <a:schemeClr val="bg1">
                    <a:lumMod val="85000"/>
                  </a:schemeClr>
                </a:solidFill>
                <a:latin typeface="Arial"/>
                <a:ea typeface="+mj-ea"/>
                <a:cs typeface="Arial"/>
              </a:rPr>
              <a:t>or regulated species</a:t>
            </a:r>
            <a:endParaRPr lang="en-GB" sz="3200" b="1" spc="-150" dirty="0">
              <a:solidFill>
                <a:schemeClr val="bg1">
                  <a:lumMod val="85000"/>
                </a:schemeClr>
              </a:solidFill>
              <a:latin typeface="Arial"/>
              <a:ea typeface="+mj-ea"/>
              <a:cs typeface="Arial"/>
            </a:endParaRPr>
          </a:p>
        </p:txBody>
      </p:sp>
      <p:sp>
        <p:nvSpPr>
          <p:cNvPr id="3" name="CasellaDiTesto 2"/>
          <p:cNvSpPr txBox="1"/>
          <p:nvPr/>
        </p:nvSpPr>
        <p:spPr>
          <a:xfrm>
            <a:off x="412595" y="-78059"/>
            <a:ext cx="184731" cy="369332"/>
          </a:xfrm>
          <a:prstGeom prst="rect">
            <a:avLst/>
          </a:prstGeom>
          <a:noFill/>
        </p:spPr>
        <p:txBody>
          <a:bodyPr wrap="none" rtlCol="0">
            <a:spAutoFit/>
          </a:bodyPr>
          <a:lstStyle/>
          <a:p>
            <a:endParaRPr lang="it-IT"/>
          </a:p>
        </p:txBody>
      </p:sp>
      <p:pic>
        <p:nvPicPr>
          <p:cNvPr id="2" name="Immagin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73373"/>
            <a:ext cx="9144000" cy="1475154"/>
          </a:xfrm>
          <a:prstGeom prst="rect">
            <a:avLst/>
          </a:prstGeom>
        </p:spPr>
      </p:pic>
      <p:pic>
        <p:nvPicPr>
          <p:cNvPr id="5" name="Immagin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048527"/>
            <a:ext cx="6084168" cy="3842632"/>
          </a:xfrm>
          <a:prstGeom prst="rect">
            <a:avLst/>
          </a:prstGeom>
        </p:spPr>
      </p:pic>
      <p:pic>
        <p:nvPicPr>
          <p:cNvPr id="7" name="Immagin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23392" y="2048527"/>
            <a:ext cx="4420608" cy="2953111"/>
          </a:xfrm>
          <a:prstGeom prst="rect">
            <a:avLst/>
          </a:prstGeom>
        </p:spPr>
      </p:pic>
      <p:pic>
        <p:nvPicPr>
          <p:cNvPr id="8" name="Immagin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35896" y="4270421"/>
            <a:ext cx="3479180" cy="2587579"/>
          </a:xfrm>
          <a:prstGeom prst="rect">
            <a:avLst/>
          </a:prstGeom>
        </p:spPr>
      </p:pic>
    </p:spTree>
    <p:extLst>
      <p:ext uri="{BB962C8B-B14F-4D97-AF65-F5344CB8AC3E}">
        <p14:creationId xmlns:p14="http://schemas.microsoft.com/office/powerpoint/2010/main" val="1555122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12595" y="-78059"/>
            <a:ext cx="184731" cy="369332"/>
          </a:xfrm>
          <a:prstGeom prst="rect">
            <a:avLst/>
          </a:prstGeom>
          <a:noFill/>
        </p:spPr>
        <p:txBody>
          <a:bodyPr wrap="none" rtlCol="0">
            <a:spAutoFit/>
          </a:bodyPr>
          <a:lstStyle/>
          <a:p>
            <a:endParaRPr lang="it-IT"/>
          </a:p>
        </p:txBody>
      </p:sp>
      <p:pic>
        <p:nvPicPr>
          <p:cNvPr id="4" name="Immagin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89" y="573373"/>
            <a:ext cx="9144000" cy="2872716"/>
          </a:xfrm>
          <a:prstGeom prst="rect">
            <a:avLst/>
          </a:prstGeom>
        </p:spPr>
      </p:pic>
      <p:sp>
        <p:nvSpPr>
          <p:cNvPr id="7" name="Rettangolo 6"/>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en-GB" sz="3200" b="1" spc="-150" dirty="0">
                <a:solidFill>
                  <a:schemeClr val="bg1">
                    <a:lumMod val="85000"/>
                  </a:schemeClr>
                </a:solidFill>
                <a:latin typeface="Arial"/>
                <a:ea typeface="+mj-ea"/>
                <a:cs typeface="Arial"/>
              </a:rPr>
              <a:t>Protected </a:t>
            </a:r>
            <a:r>
              <a:rPr lang="en-GB" sz="3200" b="1" spc="-150">
                <a:solidFill>
                  <a:schemeClr val="bg1">
                    <a:lumMod val="85000"/>
                  </a:schemeClr>
                </a:solidFill>
                <a:latin typeface="Arial"/>
                <a:ea typeface="+mj-ea"/>
                <a:cs typeface="Arial"/>
              </a:rPr>
              <a:t>or regulated species</a:t>
            </a:r>
            <a:endParaRPr lang="en-GB" sz="3200" b="1" spc="-150" dirty="0">
              <a:solidFill>
                <a:schemeClr val="bg1">
                  <a:lumMod val="85000"/>
                </a:schemeClr>
              </a:solidFill>
              <a:latin typeface="Arial"/>
              <a:ea typeface="+mj-ea"/>
              <a:cs typeface="Arial"/>
            </a:endParaRPr>
          </a:p>
        </p:txBody>
      </p:sp>
      <p:pic>
        <p:nvPicPr>
          <p:cNvPr id="8" name="Immagin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78" y="3446089"/>
            <a:ext cx="4436162" cy="3197118"/>
          </a:xfrm>
          <a:prstGeom prst="rect">
            <a:avLst/>
          </a:prstGeom>
        </p:spPr>
      </p:pic>
      <p:pic>
        <p:nvPicPr>
          <p:cNvPr id="9" name="Immagin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25309" y="3448188"/>
            <a:ext cx="4714602" cy="3195019"/>
          </a:xfrm>
          <a:prstGeom prst="rect">
            <a:avLst/>
          </a:prstGeom>
        </p:spPr>
      </p:pic>
    </p:spTree>
    <p:extLst>
      <p:ext uri="{BB962C8B-B14F-4D97-AF65-F5344CB8AC3E}">
        <p14:creationId xmlns:p14="http://schemas.microsoft.com/office/powerpoint/2010/main" val="1505876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12595" y="-78059"/>
            <a:ext cx="184731" cy="369332"/>
          </a:xfrm>
          <a:prstGeom prst="rect">
            <a:avLst/>
          </a:prstGeom>
          <a:noFill/>
        </p:spPr>
        <p:txBody>
          <a:bodyPr wrap="none" rtlCol="0">
            <a:spAutoFit/>
          </a:bodyPr>
          <a:lstStyle/>
          <a:p>
            <a:endParaRPr lang="it-IT"/>
          </a:p>
        </p:txBody>
      </p:sp>
      <p:pic>
        <p:nvPicPr>
          <p:cNvPr id="7" name="Immagin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73373"/>
            <a:ext cx="9144000" cy="1830748"/>
          </a:xfrm>
          <a:prstGeom prst="rect">
            <a:avLst/>
          </a:prstGeom>
        </p:spPr>
      </p:pic>
      <p:sp>
        <p:nvSpPr>
          <p:cNvPr id="8" name="Rettangolo 7"/>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en-GB" sz="3200" b="1" spc="-150" dirty="0">
                <a:solidFill>
                  <a:schemeClr val="bg1">
                    <a:lumMod val="85000"/>
                  </a:schemeClr>
                </a:solidFill>
                <a:latin typeface="Arial"/>
                <a:ea typeface="+mj-ea"/>
                <a:cs typeface="Arial"/>
              </a:rPr>
              <a:t>Protected </a:t>
            </a:r>
            <a:r>
              <a:rPr lang="en-GB" sz="3200" b="1" spc="-150">
                <a:solidFill>
                  <a:schemeClr val="bg1">
                    <a:lumMod val="85000"/>
                  </a:schemeClr>
                </a:solidFill>
                <a:latin typeface="Arial"/>
                <a:ea typeface="+mj-ea"/>
                <a:cs typeface="Arial"/>
              </a:rPr>
              <a:t>or regulated species</a:t>
            </a:r>
            <a:endParaRPr lang="en-GB" sz="3200" b="1" spc="-150" dirty="0">
              <a:solidFill>
                <a:schemeClr val="bg1">
                  <a:lumMod val="85000"/>
                </a:schemeClr>
              </a:solidFill>
              <a:latin typeface="Arial"/>
              <a:ea typeface="+mj-ea"/>
              <a:cs typeface="Arial"/>
            </a:endParaRPr>
          </a:p>
        </p:txBody>
      </p:sp>
      <p:pic>
        <p:nvPicPr>
          <p:cNvPr id="9" name="Immagin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404121"/>
            <a:ext cx="5614144" cy="4001835"/>
          </a:xfrm>
          <a:prstGeom prst="rect">
            <a:avLst/>
          </a:prstGeom>
        </p:spPr>
      </p:pic>
      <p:pic>
        <p:nvPicPr>
          <p:cNvPr id="10" name="Immagin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07200" y="3501008"/>
            <a:ext cx="4236799" cy="3356992"/>
          </a:xfrm>
          <a:prstGeom prst="rect">
            <a:avLst/>
          </a:prstGeom>
        </p:spPr>
      </p:pic>
    </p:spTree>
    <p:extLst>
      <p:ext uri="{BB962C8B-B14F-4D97-AF65-F5344CB8AC3E}">
        <p14:creationId xmlns:p14="http://schemas.microsoft.com/office/powerpoint/2010/main" val="744459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73373"/>
            <a:ext cx="9144000" cy="4606083"/>
          </a:xfrm>
          <a:prstGeom prst="rect">
            <a:avLst/>
          </a:prstGeom>
        </p:spPr>
      </p:pic>
      <p:sp>
        <p:nvSpPr>
          <p:cNvPr id="8" name="Rettangolo 7"/>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en-GB" sz="3200" b="1" spc="-150" dirty="0">
                <a:solidFill>
                  <a:schemeClr val="bg1">
                    <a:lumMod val="85000"/>
                  </a:schemeClr>
                </a:solidFill>
                <a:latin typeface="Arial"/>
                <a:ea typeface="+mj-ea"/>
                <a:cs typeface="Arial"/>
              </a:rPr>
              <a:t>Protected </a:t>
            </a:r>
            <a:r>
              <a:rPr lang="en-GB" sz="3200" b="1" spc="-150">
                <a:solidFill>
                  <a:schemeClr val="bg1">
                    <a:lumMod val="85000"/>
                  </a:schemeClr>
                </a:solidFill>
                <a:latin typeface="Arial"/>
                <a:ea typeface="+mj-ea"/>
                <a:cs typeface="Arial"/>
              </a:rPr>
              <a:t>or regulated species</a:t>
            </a:r>
            <a:endParaRPr lang="en-GB" sz="3200" b="1" spc="-150" dirty="0">
              <a:solidFill>
                <a:schemeClr val="bg1">
                  <a:lumMod val="85000"/>
                </a:schemeClr>
              </a:solidFill>
              <a:latin typeface="Arial"/>
              <a:ea typeface="+mj-ea"/>
              <a:cs typeface="Arial"/>
            </a:endParaRPr>
          </a:p>
        </p:txBody>
      </p:sp>
      <p:pic>
        <p:nvPicPr>
          <p:cNvPr id="4" name="Immagin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76056" y="4077072"/>
            <a:ext cx="2808312" cy="2763594"/>
          </a:xfrm>
          <a:prstGeom prst="rect">
            <a:avLst/>
          </a:prstGeom>
        </p:spPr>
      </p:pic>
      <p:pic>
        <p:nvPicPr>
          <p:cNvPr id="5" name="Immagin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6056" y="794377"/>
            <a:ext cx="2835780" cy="2352214"/>
          </a:xfrm>
          <a:prstGeom prst="rect">
            <a:avLst/>
          </a:prstGeom>
        </p:spPr>
      </p:pic>
    </p:spTree>
    <p:extLst>
      <p:ext uri="{BB962C8B-B14F-4D97-AF65-F5344CB8AC3E}">
        <p14:creationId xmlns:p14="http://schemas.microsoft.com/office/powerpoint/2010/main" val="280430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12595" y="-78059"/>
            <a:ext cx="184731" cy="369332"/>
          </a:xfrm>
          <a:prstGeom prst="rect">
            <a:avLst/>
          </a:prstGeom>
          <a:noFill/>
        </p:spPr>
        <p:txBody>
          <a:bodyPr wrap="none" rtlCol="0">
            <a:spAutoFit/>
          </a:bodyPr>
          <a:lstStyle/>
          <a:p>
            <a:endParaRPr lang="it-IT"/>
          </a:p>
        </p:txBody>
      </p:sp>
      <p:pic>
        <p:nvPicPr>
          <p:cNvPr id="4" name="Immagin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96" y="573373"/>
            <a:ext cx="9144000" cy="3126234"/>
          </a:xfrm>
          <a:prstGeom prst="rect">
            <a:avLst/>
          </a:prstGeom>
        </p:spPr>
      </p:pic>
      <p:sp>
        <p:nvSpPr>
          <p:cNvPr id="7" name="Rettangolo 6"/>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en-GB" sz="3200" b="1" spc="-150" dirty="0">
                <a:solidFill>
                  <a:schemeClr val="bg1">
                    <a:lumMod val="85000"/>
                  </a:schemeClr>
                </a:solidFill>
                <a:latin typeface="Arial"/>
                <a:ea typeface="+mj-ea"/>
                <a:cs typeface="Arial"/>
              </a:rPr>
              <a:t>Protected </a:t>
            </a:r>
            <a:r>
              <a:rPr lang="en-GB" sz="3200" b="1" spc="-150">
                <a:solidFill>
                  <a:schemeClr val="bg1">
                    <a:lumMod val="85000"/>
                  </a:schemeClr>
                </a:solidFill>
                <a:latin typeface="Arial"/>
                <a:ea typeface="+mj-ea"/>
                <a:cs typeface="Arial"/>
              </a:rPr>
              <a:t>or regulated species</a:t>
            </a:r>
            <a:endParaRPr lang="en-GB" sz="3200" b="1" spc="-150" dirty="0">
              <a:solidFill>
                <a:schemeClr val="bg1">
                  <a:lumMod val="85000"/>
                </a:schemeClr>
              </a:solidFill>
              <a:latin typeface="Arial"/>
              <a:ea typeface="+mj-ea"/>
              <a:cs typeface="Arial"/>
            </a:endParaRPr>
          </a:p>
        </p:txBody>
      </p:sp>
      <p:pic>
        <p:nvPicPr>
          <p:cNvPr id="5" name="Immagin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675733"/>
            <a:ext cx="3141683" cy="3158394"/>
          </a:xfrm>
          <a:prstGeom prst="rect">
            <a:avLst/>
          </a:prstGeom>
        </p:spPr>
      </p:pic>
      <p:pic>
        <p:nvPicPr>
          <p:cNvPr id="8" name="Immagin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41683" y="3675733"/>
            <a:ext cx="3165429" cy="3182267"/>
          </a:xfrm>
          <a:prstGeom prst="rect">
            <a:avLst/>
          </a:prstGeom>
        </p:spPr>
      </p:pic>
      <p:pic>
        <p:nvPicPr>
          <p:cNvPr id="9" name="Immagin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5616" y="3675733"/>
            <a:ext cx="2898384" cy="2033649"/>
          </a:xfrm>
          <a:prstGeom prst="rect">
            <a:avLst/>
          </a:prstGeom>
        </p:spPr>
      </p:pic>
    </p:spTree>
    <p:extLst>
      <p:ext uri="{BB962C8B-B14F-4D97-AF65-F5344CB8AC3E}">
        <p14:creationId xmlns:p14="http://schemas.microsoft.com/office/powerpoint/2010/main" val="1708535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12595" y="-78059"/>
            <a:ext cx="184731" cy="369332"/>
          </a:xfrm>
          <a:prstGeom prst="rect">
            <a:avLst/>
          </a:prstGeom>
          <a:noFill/>
        </p:spPr>
        <p:txBody>
          <a:bodyPr wrap="none" rtlCol="0">
            <a:spAutoFit/>
          </a:bodyPr>
          <a:lstStyle/>
          <a:p>
            <a:endParaRPr lang="it-IT"/>
          </a:p>
        </p:txBody>
      </p:sp>
      <p:pic>
        <p:nvPicPr>
          <p:cNvPr id="2" name="Immagin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73373"/>
            <a:ext cx="8053638" cy="3575707"/>
          </a:xfrm>
          <a:prstGeom prst="rect">
            <a:avLst/>
          </a:prstGeom>
        </p:spPr>
      </p:pic>
      <p:pic>
        <p:nvPicPr>
          <p:cNvPr id="7" name="Immagin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4149080"/>
            <a:ext cx="8053638" cy="864096"/>
          </a:xfrm>
          <a:prstGeom prst="rect">
            <a:avLst/>
          </a:prstGeom>
        </p:spPr>
      </p:pic>
      <p:sp>
        <p:nvSpPr>
          <p:cNvPr id="9" name="Rettangolo 8"/>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en-GB" sz="3200" b="1" spc="-150" dirty="0">
                <a:solidFill>
                  <a:schemeClr val="bg1">
                    <a:lumMod val="85000"/>
                  </a:schemeClr>
                </a:solidFill>
                <a:latin typeface="Arial"/>
                <a:ea typeface="+mj-ea"/>
                <a:cs typeface="Arial"/>
              </a:rPr>
              <a:t>Protected </a:t>
            </a:r>
            <a:r>
              <a:rPr lang="en-GB" sz="3200" b="1" spc="-150">
                <a:solidFill>
                  <a:schemeClr val="bg1">
                    <a:lumMod val="85000"/>
                  </a:schemeClr>
                </a:solidFill>
                <a:latin typeface="Arial"/>
                <a:ea typeface="+mj-ea"/>
                <a:cs typeface="Arial"/>
              </a:rPr>
              <a:t>or regulated species</a:t>
            </a:r>
            <a:endParaRPr lang="en-GB" sz="3200" b="1" spc="-150" dirty="0">
              <a:solidFill>
                <a:schemeClr val="bg1">
                  <a:lumMod val="85000"/>
                </a:schemeClr>
              </a:solidFill>
              <a:latin typeface="Arial"/>
              <a:ea typeface="+mj-ea"/>
              <a:cs typeface="Arial"/>
            </a:endParaRPr>
          </a:p>
        </p:txBody>
      </p:sp>
      <p:pic>
        <p:nvPicPr>
          <p:cNvPr id="5" name="Immagin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37" y="5010754"/>
            <a:ext cx="2407816" cy="1847246"/>
          </a:xfrm>
          <a:prstGeom prst="rect">
            <a:avLst/>
          </a:prstGeom>
        </p:spPr>
      </p:pic>
      <p:pic>
        <p:nvPicPr>
          <p:cNvPr id="10" name="Immagin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68144" y="578917"/>
            <a:ext cx="3262955" cy="4452974"/>
          </a:xfrm>
          <a:prstGeom prst="rect">
            <a:avLst/>
          </a:prstGeom>
        </p:spPr>
      </p:pic>
      <p:pic>
        <p:nvPicPr>
          <p:cNvPr id="11" name="Immagin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32557" y="5010754"/>
            <a:ext cx="2511443" cy="1831773"/>
          </a:xfrm>
          <a:prstGeom prst="rect">
            <a:avLst/>
          </a:prstGeom>
        </p:spPr>
      </p:pic>
      <p:pic>
        <p:nvPicPr>
          <p:cNvPr id="12" name="Immagin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44008" y="5010755"/>
            <a:ext cx="2196326" cy="1874630"/>
          </a:xfrm>
          <a:prstGeom prst="rect">
            <a:avLst/>
          </a:prstGeom>
        </p:spPr>
      </p:pic>
      <p:pic>
        <p:nvPicPr>
          <p:cNvPr id="13" name="Immagine 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98470" y="5010755"/>
            <a:ext cx="2222357" cy="1847246"/>
          </a:xfrm>
          <a:prstGeom prst="rect">
            <a:avLst/>
          </a:prstGeom>
        </p:spPr>
      </p:pic>
    </p:spTree>
    <p:extLst>
      <p:ext uri="{BB962C8B-B14F-4D97-AF65-F5344CB8AC3E}">
        <p14:creationId xmlns:p14="http://schemas.microsoft.com/office/powerpoint/2010/main" val="1616737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en-GB" sz="3200" b="1" spc="-150" dirty="0">
                <a:solidFill>
                  <a:schemeClr val="bg1">
                    <a:lumMod val="85000"/>
                  </a:schemeClr>
                </a:solidFill>
                <a:latin typeface="Arial"/>
                <a:ea typeface="+mj-ea"/>
                <a:cs typeface="Arial"/>
              </a:rPr>
              <a:t>Historical evolution of conservation purposes</a:t>
            </a:r>
          </a:p>
        </p:txBody>
      </p:sp>
      <p:sp>
        <p:nvSpPr>
          <p:cNvPr id="6" name="CasellaDiTesto 5"/>
          <p:cNvSpPr txBox="1"/>
          <p:nvPr/>
        </p:nvSpPr>
        <p:spPr>
          <a:xfrm rot="5400000">
            <a:off x="7169650" y="3015724"/>
            <a:ext cx="2361544" cy="307777"/>
          </a:xfrm>
          <a:prstGeom prst="rect">
            <a:avLst/>
          </a:prstGeom>
          <a:noFill/>
        </p:spPr>
        <p:txBody>
          <a:bodyPr wrap="none">
            <a:spAutoFit/>
          </a:bodyPr>
          <a:lstStyle/>
          <a:p>
            <a:pPr eaLnBrk="1" hangingPunct="1">
              <a:defRPr/>
            </a:pPr>
            <a:r>
              <a:rPr lang="en-GB" sz="1400" b="1" dirty="0">
                <a:solidFill>
                  <a:schemeClr val="bg1">
                    <a:lumMod val="85000"/>
                  </a:schemeClr>
                </a:solidFill>
                <a:latin typeface="Arial" pitchFamily="29" charset="0"/>
                <a:ea typeface="ＭＳ Ｐゴシック" pitchFamily="29" charset="-128"/>
                <a:cs typeface="ＭＳ Ｐゴシック" pitchFamily="29" charset="-128"/>
              </a:rPr>
              <a:t>Modified from Mace</a:t>
            </a:r>
            <a:r>
              <a:rPr lang="en-GB" sz="1400" b="1">
                <a:solidFill>
                  <a:schemeClr val="bg1">
                    <a:lumMod val="85000"/>
                  </a:schemeClr>
                </a:solidFill>
                <a:latin typeface="Arial" pitchFamily="29" charset="0"/>
                <a:ea typeface="ＭＳ Ｐゴシック" pitchFamily="29" charset="-128"/>
                <a:cs typeface="ＭＳ Ｐゴシック" pitchFamily="29" charset="-128"/>
              </a:rPr>
              <a:t>, 2014</a:t>
            </a:r>
            <a:endParaRPr lang="en-GB" sz="1400" b="1" dirty="0">
              <a:solidFill>
                <a:schemeClr val="bg1">
                  <a:lumMod val="85000"/>
                </a:schemeClr>
              </a:solidFill>
              <a:latin typeface="Arial" pitchFamily="29" charset="0"/>
              <a:ea typeface="ＭＳ Ｐゴシック" pitchFamily="29" charset="-128"/>
              <a:cs typeface="ＭＳ Ｐゴシック" pitchFamily="29" charset="-128"/>
            </a:endParaRPr>
          </a:p>
        </p:txBody>
      </p:sp>
      <p:pic>
        <p:nvPicPr>
          <p:cNvPr id="5" name="Immagine 4">
            <a:extLst>
              <a:ext uri="{FF2B5EF4-FFF2-40B4-BE49-F238E27FC236}">
                <a16:creationId xmlns:a16="http://schemas.microsoft.com/office/drawing/2014/main" id="{8DF1050C-9381-274D-86B8-13D9E70368E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615" y="573372"/>
            <a:ext cx="7959851" cy="6284627"/>
          </a:xfrm>
          <a:prstGeom prst="rect">
            <a:avLst/>
          </a:prstGeom>
        </p:spPr>
      </p:pic>
    </p:spTree>
    <p:extLst>
      <p:ext uri="{BB962C8B-B14F-4D97-AF65-F5344CB8AC3E}">
        <p14:creationId xmlns:p14="http://schemas.microsoft.com/office/powerpoint/2010/main" val="168529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12595" y="-78059"/>
            <a:ext cx="184731" cy="369332"/>
          </a:xfrm>
          <a:prstGeom prst="rect">
            <a:avLst/>
          </a:prstGeom>
          <a:noFill/>
        </p:spPr>
        <p:txBody>
          <a:bodyPr wrap="none" rtlCol="0">
            <a:spAutoFit/>
          </a:bodyPr>
          <a:lstStyle/>
          <a:p>
            <a:endParaRPr lang="it-IT"/>
          </a:p>
        </p:txBody>
      </p:sp>
      <p:pic>
        <p:nvPicPr>
          <p:cNvPr id="4" name="Immagin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3373"/>
            <a:ext cx="9144000" cy="4737139"/>
          </a:xfrm>
          <a:prstGeom prst="rect">
            <a:avLst/>
          </a:prstGeom>
        </p:spPr>
      </p:pic>
      <p:sp>
        <p:nvSpPr>
          <p:cNvPr id="8" name="Rettangolo 7"/>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en-GB" sz="3200" b="1" spc="-150" dirty="0">
                <a:solidFill>
                  <a:schemeClr val="bg1">
                    <a:lumMod val="85000"/>
                  </a:schemeClr>
                </a:solidFill>
                <a:latin typeface="Arial"/>
                <a:ea typeface="+mj-ea"/>
                <a:cs typeface="Arial"/>
              </a:rPr>
              <a:t>Protected </a:t>
            </a:r>
            <a:r>
              <a:rPr lang="en-GB" sz="3200" b="1" spc="-150">
                <a:solidFill>
                  <a:schemeClr val="bg1">
                    <a:lumMod val="85000"/>
                  </a:schemeClr>
                </a:solidFill>
                <a:latin typeface="Arial"/>
                <a:ea typeface="+mj-ea"/>
                <a:cs typeface="Arial"/>
              </a:rPr>
              <a:t>or regulated species</a:t>
            </a:r>
            <a:endParaRPr lang="en-GB" sz="3200" b="1" spc="-150" dirty="0">
              <a:solidFill>
                <a:schemeClr val="bg1">
                  <a:lumMod val="85000"/>
                </a:schemeClr>
              </a:solidFill>
              <a:latin typeface="Arial"/>
              <a:ea typeface="+mj-ea"/>
              <a:cs typeface="Arial"/>
            </a:endParaRPr>
          </a:p>
        </p:txBody>
      </p:sp>
      <p:pic>
        <p:nvPicPr>
          <p:cNvPr id="5" name="Immagin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18353" y="4105967"/>
            <a:ext cx="2583746" cy="2779417"/>
          </a:xfrm>
          <a:prstGeom prst="rect">
            <a:avLst/>
          </a:prstGeom>
        </p:spPr>
      </p:pic>
      <p:pic>
        <p:nvPicPr>
          <p:cNvPr id="10" name="Immagin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23727" y="5218406"/>
            <a:ext cx="2253619" cy="1631426"/>
          </a:xfrm>
          <a:prstGeom prst="rect">
            <a:avLst/>
          </a:prstGeom>
        </p:spPr>
      </p:pic>
      <p:pic>
        <p:nvPicPr>
          <p:cNvPr id="11" name="Immagine 1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5218406"/>
            <a:ext cx="2123728" cy="1656928"/>
          </a:xfrm>
          <a:prstGeom prst="rect">
            <a:avLst/>
          </a:prstGeom>
        </p:spPr>
      </p:pic>
      <p:pic>
        <p:nvPicPr>
          <p:cNvPr id="12" name="Immagin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77346" y="5232475"/>
            <a:ext cx="2275205" cy="1642859"/>
          </a:xfrm>
          <a:prstGeom prst="rect">
            <a:avLst/>
          </a:prstGeom>
        </p:spPr>
      </p:pic>
    </p:spTree>
    <p:extLst>
      <p:ext uri="{BB962C8B-B14F-4D97-AF65-F5344CB8AC3E}">
        <p14:creationId xmlns:p14="http://schemas.microsoft.com/office/powerpoint/2010/main" val="1790095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12595" y="-78059"/>
            <a:ext cx="184731" cy="369332"/>
          </a:xfrm>
          <a:prstGeom prst="rect">
            <a:avLst/>
          </a:prstGeom>
          <a:noFill/>
        </p:spPr>
        <p:txBody>
          <a:bodyPr wrap="none" rtlCol="0">
            <a:spAutoFit/>
          </a:bodyPr>
          <a:lstStyle/>
          <a:p>
            <a:endParaRPr lang="it-IT"/>
          </a:p>
        </p:txBody>
      </p:sp>
      <p:sp>
        <p:nvSpPr>
          <p:cNvPr id="8" name="Rettangolo 7"/>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en-GB" sz="3200" b="1" spc="-150" dirty="0">
                <a:solidFill>
                  <a:schemeClr val="bg1">
                    <a:lumMod val="85000"/>
                  </a:schemeClr>
                </a:solidFill>
                <a:latin typeface="Arial"/>
                <a:ea typeface="+mj-ea"/>
                <a:cs typeface="Arial"/>
              </a:rPr>
              <a:t>Protected </a:t>
            </a:r>
            <a:r>
              <a:rPr lang="en-GB" sz="3200" b="1" spc="-150">
                <a:solidFill>
                  <a:schemeClr val="bg1">
                    <a:lumMod val="85000"/>
                  </a:schemeClr>
                </a:solidFill>
                <a:latin typeface="Arial"/>
                <a:ea typeface="+mj-ea"/>
                <a:cs typeface="Arial"/>
              </a:rPr>
              <a:t>or regulated species</a:t>
            </a:r>
            <a:endParaRPr lang="en-GB" sz="3200" b="1" spc="-150" dirty="0">
              <a:solidFill>
                <a:schemeClr val="bg1">
                  <a:lumMod val="85000"/>
                </a:schemeClr>
              </a:solidFill>
              <a:latin typeface="Arial"/>
              <a:ea typeface="+mj-ea"/>
              <a:cs typeface="Arial"/>
            </a:endParaRPr>
          </a:p>
        </p:txBody>
      </p:sp>
      <p:pic>
        <p:nvPicPr>
          <p:cNvPr id="2" name="Immagin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3373"/>
            <a:ext cx="9144000" cy="2576173"/>
          </a:xfrm>
          <a:prstGeom prst="rect">
            <a:avLst/>
          </a:prstGeom>
        </p:spPr>
      </p:pic>
      <p:pic>
        <p:nvPicPr>
          <p:cNvPr id="5" name="Immagin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5900" y="3149546"/>
            <a:ext cx="4740306" cy="3314754"/>
          </a:xfrm>
          <a:prstGeom prst="rect">
            <a:avLst/>
          </a:prstGeom>
        </p:spPr>
      </p:pic>
      <p:pic>
        <p:nvPicPr>
          <p:cNvPr id="9" name="Immagin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303" y="3212976"/>
            <a:ext cx="4740306" cy="3314754"/>
          </a:xfrm>
          <a:prstGeom prst="rect">
            <a:avLst/>
          </a:prstGeom>
        </p:spPr>
      </p:pic>
      <p:pic>
        <p:nvPicPr>
          <p:cNvPr id="6" name="Immagin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76561" y="3149546"/>
            <a:ext cx="4678024" cy="3314754"/>
          </a:xfrm>
          <a:prstGeom prst="rect">
            <a:avLst/>
          </a:prstGeom>
        </p:spPr>
      </p:pic>
    </p:spTree>
    <p:extLst>
      <p:ext uri="{BB962C8B-B14F-4D97-AF65-F5344CB8AC3E}">
        <p14:creationId xmlns:p14="http://schemas.microsoft.com/office/powerpoint/2010/main" val="364711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12595" y="-78059"/>
            <a:ext cx="184731" cy="369332"/>
          </a:xfrm>
          <a:prstGeom prst="rect">
            <a:avLst/>
          </a:prstGeom>
          <a:noFill/>
        </p:spPr>
        <p:txBody>
          <a:bodyPr wrap="none" rtlCol="0">
            <a:spAutoFit/>
          </a:bodyPr>
          <a:lstStyle/>
          <a:p>
            <a:endParaRPr lang="it-IT"/>
          </a:p>
        </p:txBody>
      </p:sp>
      <p:sp>
        <p:nvSpPr>
          <p:cNvPr id="8" name="Rettangolo 7"/>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en-GB" sz="3200" b="1" spc="-150" dirty="0">
                <a:solidFill>
                  <a:schemeClr val="bg1">
                    <a:lumMod val="85000"/>
                  </a:schemeClr>
                </a:solidFill>
                <a:latin typeface="Arial"/>
                <a:ea typeface="+mj-ea"/>
                <a:cs typeface="Arial"/>
              </a:rPr>
              <a:t>Protected </a:t>
            </a:r>
            <a:r>
              <a:rPr lang="en-GB" sz="3200" b="1" spc="-150">
                <a:solidFill>
                  <a:schemeClr val="bg1">
                    <a:lumMod val="85000"/>
                  </a:schemeClr>
                </a:solidFill>
                <a:latin typeface="Arial"/>
                <a:ea typeface="+mj-ea"/>
                <a:cs typeface="Arial"/>
              </a:rPr>
              <a:t>or regulated species</a:t>
            </a:r>
            <a:endParaRPr lang="en-GB" sz="3200" b="1" spc="-150" dirty="0">
              <a:solidFill>
                <a:schemeClr val="bg1">
                  <a:lumMod val="85000"/>
                </a:schemeClr>
              </a:solidFill>
              <a:latin typeface="Arial"/>
              <a:ea typeface="+mj-ea"/>
              <a:cs typeface="Arial"/>
            </a:endParaRPr>
          </a:p>
        </p:txBody>
      </p:sp>
      <p:pic>
        <p:nvPicPr>
          <p:cNvPr id="6" name="Immagin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016685"/>
            <a:ext cx="3457026" cy="2841315"/>
          </a:xfrm>
          <a:prstGeom prst="rect">
            <a:avLst/>
          </a:prstGeom>
        </p:spPr>
      </p:pic>
      <p:pic>
        <p:nvPicPr>
          <p:cNvPr id="10" name="Immagin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7833"/>
            <a:ext cx="9144000" cy="3465373"/>
          </a:xfrm>
          <a:prstGeom prst="rect">
            <a:avLst/>
          </a:prstGeom>
        </p:spPr>
      </p:pic>
      <p:pic>
        <p:nvPicPr>
          <p:cNvPr id="11" name="Immagin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57026" y="4013206"/>
            <a:ext cx="3995294" cy="2827919"/>
          </a:xfrm>
          <a:prstGeom prst="rect">
            <a:avLst/>
          </a:prstGeom>
        </p:spPr>
      </p:pic>
    </p:spTree>
    <p:extLst>
      <p:ext uri="{BB962C8B-B14F-4D97-AF65-F5344CB8AC3E}">
        <p14:creationId xmlns:p14="http://schemas.microsoft.com/office/powerpoint/2010/main" val="607708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12595" y="-78059"/>
            <a:ext cx="184731" cy="369332"/>
          </a:xfrm>
          <a:prstGeom prst="rect">
            <a:avLst/>
          </a:prstGeom>
          <a:noFill/>
        </p:spPr>
        <p:txBody>
          <a:bodyPr wrap="none" rtlCol="0">
            <a:spAutoFit/>
          </a:bodyPr>
          <a:lstStyle/>
          <a:p>
            <a:endParaRPr lang="it-IT"/>
          </a:p>
        </p:txBody>
      </p:sp>
      <p:sp>
        <p:nvSpPr>
          <p:cNvPr id="8" name="Rettangolo 7"/>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en-GB" sz="3200" b="1" spc="-150" dirty="0">
                <a:solidFill>
                  <a:schemeClr val="bg1">
                    <a:lumMod val="85000"/>
                  </a:schemeClr>
                </a:solidFill>
                <a:latin typeface="Arial"/>
                <a:ea typeface="+mj-ea"/>
                <a:cs typeface="Arial"/>
              </a:rPr>
              <a:t>Protected </a:t>
            </a:r>
            <a:r>
              <a:rPr lang="en-GB" sz="3200" b="1" spc="-150">
                <a:solidFill>
                  <a:schemeClr val="bg1">
                    <a:lumMod val="85000"/>
                  </a:schemeClr>
                </a:solidFill>
                <a:latin typeface="Arial"/>
                <a:ea typeface="+mj-ea"/>
                <a:cs typeface="Arial"/>
              </a:rPr>
              <a:t>or regulated species</a:t>
            </a:r>
            <a:endParaRPr lang="en-GB" sz="3200" b="1" spc="-150" dirty="0">
              <a:solidFill>
                <a:schemeClr val="bg1">
                  <a:lumMod val="85000"/>
                </a:schemeClr>
              </a:solidFill>
              <a:latin typeface="Arial"/>
              <a:ea typeface="+mj-ea"/>
              <a:cs typeface="Arial"/>
            </a:endParaRPr>
          </a:p>
        </p:txBody>
      </p:sp>
      <p:pic>
        <p:nvPicPr>
          <p:cNvPr id="4" name="Immagin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64780"/>
            <a:ext cx="9144000" cy="4666741"/>
          </a:xfrm>
          <a:prstGeom prst="rect">
            <a:avLst/>
          </a:prstGeom>
        </p:spPr>
      </p:pic>
      <p:pic>
        <p:nvPicPr>
          <p:cNvPr id="5" name="Immagin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43369"/>
            <a:ext cx="2267744" cy="1585766"/>
          </a:xfrm>
          <a:prstGeom prst="rect">
            <a:avLst/>
          </a:prstGeom>
        </p:spPr>
      </p:pic>
      <p:pic>
        <p:nvPicPr>
          <p:cNvPr id="7" name="Immagin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6141" y="5243369"/>
            <a:ext cx="2666300" cy="1585766"/>
          </a:xfrm>
          <a:prstGeom prst="rect">
            <a:avLst/>
          </a:prstGeom>
        </p:spPr>
      </p:pic>
    </p:spTree>
    <p:extLst>
      <p:ext uri="{BB962C8B-B14F-4D97-AF65-F5344CB8AC3E}">
        <p14:creationId xmlns:p14="http://schemas.microsoft.com/office/powerpoint/2010/main" val="1614876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12595" y="-78059"/>
            <a:ext cx="184731" cy="369332"/>
          </a:xfrm>
          <a:prstGeom prst="rect">
            <a:avLst/>
          </a:prstGeom>
          <a:noFill/>
        </p:spPr>
        <p:txBody>
          <a:bodyPr wrap="none" rtlCol="0">
            <a:spAutoFit/>
          </a:bodyPr>
          <a:lstStyle/>
          <a:p>
            <a:endParaRPr lang="it-IT"/>
          </a:p>
        </p:txBody>
      </p:sp>
      <p:sp>
        <p:nvSpPr>
          <p:cNvPr id="8" name="Rettangolo 7"/>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en-GB" sz="3200" b="1" spc="-150" dirty="0">
                <a:solidFill>
                  <a:schemeClr val="bg1">
                    <a:lumMod val="85000"/>
                  </a:schemeClr>
                </a:solidFill>
                <a:latin typeface="Arial"/>
                <a:ea typeface="+mj-ea"/>
                <a:cs typeface="Arial"/>
              </a:rPr>
              <a:t>Protected </a:t>
            </a:r>
            <a:r>
              <a:rPr lang="en-GB" sz="3200" b="1" spc="-150">
                <a:solidFill>
                  <a:schemeClr val="bg1">
                    <a:lumMod val="85000"/>
                  </a:schemeClr>
                </a:solidFill>
                <a:latin typeface="Arial"/>
                <a:ea typeface="+mj-ea"/>
                <a:cs typeface="Arial"/>
              </a:rPr>
              <a:t>or regulated species</a:t>
            </a:r>
            <a:endParaRPr lang="en-GB" sz="3200" b="1" spc="-150" dirty="0">
              <a:solidFill>
                <a:schemeClr val="bg1">
                  <a:lumMod val="85000"/>
                </a:schemeClr>
              </a:solidFill>
              <a:latin typeface="Arial"/>
              <a:ea typeface="+mj-ea"/>
              <a:cs typeface="Arial"/>
            </a:endParaRPr>
          </a:p>
        </p:txBody>
      </p:sp>
      <p:pic>
        <p:nvPicPr>
          <p:cNvPr id="2" name="Immagin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3373"/>
            <a:ext cx="9144000" cy="1849244"/>
          </a:xfrm>
          <a:prstGeom prst="rect">
            <a:avLst/>
          </a:prstGeom>
        </p:spPr>
      </p:pic>
      <p:pic>
        <p:nvPicPr>
          <p:cNvPr id="5" name="Immagin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422617"/>
            <a:ext cx="4320221" cy="4067083"/>
          </a:xfrm>
          <a:prstGeom prst="rect">
            <a:avLst/>
          </a:prstGeom>
        </p:spPr>
      </p:pic>
      <p:pic>
        <p:nvPicPr>
          <p:cNvPr id="6" name="Immagin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12908" y="2420888"/>
            <a:ext cx="4931092" cy="2774682"/>
          </a:xfrm>
          <a:prstGeom prst="rect">
            <a:avLst/>
          </a:prstGeom>
        </p:spPr>
      </p:pic>
    </p:spTree>
    <p:extLst>
      <p:ext uri="{BB962C8B-B14F-4D97-AF65-F5344CB8AC3E}">
        <p14:creationId xmlns:p14="http://schemas.microsoft.com/office/powerpoint/2010/main" val="1523790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12595" y="-78059"/>
            <a:ext cx="184731" cy="369332"/>
          </a:xfrm>
          <a:prstGeom prst="rect">
            <a:avLst/>
          </a:prstGeom>
          <a:noFill/>
        </p:spPr>
        <p:txBody>
          <a:bodyPr wrap="none" rtlCol="0">
            <a:spAutoFit/>
          </a:bodyPr>
          <a:lstStyle/>
          <a:p>
            <a:endParaRPr lang="it-IT"/>
          </a:p>
        </p:txBody>
      </p:sp>
      <p:sp>
        <p:nvSpPr>
          <p:cNvPr id="8" name="Rettangolo 7"/>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en-GB" sz="3200" b="1" spc="-150" dirty="0">
                <a:solidFill>
                  <a:schemeClr val="bg1">
                    <a:lumMod val="85000"/>
                  </a:schemeClr>
                </a:solidFill>
                <a:latin typeface="Arial"/>
                <a:ea typeface="+mj-ea"/>
                <a:cs typeface="Arial"/>
              </a:rPr>
              <a:t>Protected </a:t>
            </a:r>
            <a:r>
              <a:rPr lang="en-GB" sz="3200" b="1" spc="-150">
                <a:solidFill>
                  <a:schemeClr val="bg1">
                    <a:lumMod val="85000"/>
                  </a:schemeClr>
                </a:solidFill>
                <a:latin typeface="Arial"/>
                <a:ea typeface="+mj-ea"/>
                <a:cs typeface="Arial"/>
              </a:rPr>
              <a:t>or regulated species</a:t>
            </a:r>
            <a:endParaRPr lang="en-GB" sz="3200" b="1" spc="-150" dirty="0">
              <a:solidFill>
                <a:schemeClr val="bg1">
                  <a:lumMod val="85000"/>
                </a:schemeClr>
              </a:solidFill>
              <a:latin typeface="Arial"/>
              <a:ea typeface="+mj-ea"/>
              <a:cs typeface="Arial"/>
            </a:endParaRPr>
          </a:p>
        </p:txBody>
      </p:sp>
      <p:pic>
        <p:nvPicPr>
          <p:cNvPr id="4" name="Immagin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3372"/>
            <a:ext cx="9144000" cy="4581347"/>
          </a:xfrm>
          <a:prstGeom prst="rect">
            <a:avLst/>
          </a:prstGeom>
        </p:spPr>
      </p:pic>
    </p:spTree>
    <p:extLst>
      <p:ext uri="{BB962C8B-B14F-4D97-AF65-F5344CB8AC3E}">
        <p14:creationId xmlns:p14="http://schemas.microsoft.com/office/powerpoint/2010/main" val="1470386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12595" y="-78059"/>
            <a:ext cx="184731" cy="369332"/>
          </a:xfrm>
          <a:prstGeom prst="rect">
            <a:avLst/>
          </a:prstGeom>
          <a:noFill/>
        </p:spPr>
        <p:txBody>
          <a:bodyPr wrap="none" rtlCol="0">
            <a:spAutoFit/>
          </a:bodyPr>
          <a:lstStyle/>
          <a:p>
            <a:endParaRPr lang="it-IT"/>
          </a:p>
        </p:txBody>
      </p:sp>
      <p:sp>
        <p:nvSpPr>
          <p:cNvPr id="8" name="Rettangolo 7"/>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en-GB" sz="3200" b="1" spc="-150" dirty="0">
                <a:solidFill>
                  <a:schemeClr val="bg1">
                    <a:lumMod val="85000"/>
                  </a:schemeClr>
                </a:solidFill>
                <a:latin typeface="Arial"/>
                <a:ea typeface="+mj-ea"/>
                <a:cs typeface="Arial"/>
              </a:rPr>
              <a:t>Protected </a:t>
            </a:r>
            <a:r>
              <a:rPr lang="en-GB" sz="3200" b="1" spc="-150">
                <a:solidFill>
                  <a:schemeClr val="bg1">
                    <a:lumMod val="85000"/>
                  </a:schemeClr>
                </a:solidFill>
                <a:latin typeface="Arial"/>
                <a:ea typeface="+mj-ea"/>
                <a:cs typeface="Arial"/>
              </a:rPr>
              <a:t>or regulated species</a:t>
            </a:r>
            <a:endParaRPr lang="en-GB" sz="3200" b="1" spc="-150" dirty="0">
              <a:solidFill>
                <a:schemeClr val="bg1">
                  <a:lumMod val="85000"/>
                </a:schemeClr>
              </a:solidFill>
              <a:latin typeface="Arial"/>
              <a:ea typeface="+mj-ea"/>
              <a:cs typeface="Arial"/>
            </a:endParaRPr>
          </a:p>
        </p:txBody>
      </p:sp>
      <p:pic>
        <p:nvPicPr>
          <p:cNvPr id="2" name="Immagin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377009"/>
            <a:ext cx="7786784" cy="3996208"/>
          </a:xfrm>
          <a:prstGeom prst="rect">
            <a:avLst/>
          </a:prstGeom>
        </p:spPr>
      </p:pic>
      <p:pic>
        <p:nvPicPr>
          <p:cNvPr id="6" name="Immagin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58" y="548680"/>
            <a:ext cx="7790343" cy="828328"/>
          </a:xfrm>
          <a:prstGeom prst="rect">
            <a:avLst/>
          </a:prstGeom>
        </p:spPr>
      </p:pic>
    </p:spTree>
    <p:extLst>
      <p:ext uri="{BB962C8B-B14F-4D97-AF65-F5344CB8AC3E}">
        <p14:creationId xmlns:p14="http://schemas.microsoft.com/office/powerpoint/2010/main" val="23525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en-GB" sz="3200" b="1" spc="-150" dirty="0">
                <a:solidFill>
                  <a:schemeClr val="bg1">
                    <a:lumMod val="85000"/>
                  </a:schemeClr>
                </a:solidFill>
                <a:latin typeface="Arial"/>
                <a:ea typeface="+mj-ea"/>
                <a:cs typeface="Arial"/>
              </a:rPr>
              <a:t>Marine Strategy Framework Directive (MSFW)</a:t>
            </a:r>
          </a:p>
        </p:txBody>
      </p:sp>
      <p:sp>
        <p:nvSpPr>
          <p:cNvPr id="3" name="CasellaDiTesto 2"/>
          <p:cNvSpPr txBox="1"/>
          <p:nvPr/>
        </p:nvSpPr>
        <p:spPr>
          <a:xfrm>
            <a:off x="412595" y="-78059"/>
            <a:ext cx="184731" cy="369332"/>
          </a:xfrm>
          <a:prstGeom prst="rect">
            <a:avLst/>
          </a:prstGeom>
          <a:noFill/>
        </p:spPr>
        <p:txBody>
          <a:bodyPr wrap="none" rtlCol="0">
            <a:spAutoFit/>
          </a:bodyPr>
          <a:lstStyle/>
          <a:p>
            <a:endParaRPr lang="it-IT"/>
          </a:p>
        </p:txBody>
      </p:sp>
      <p:sp>
        <p:nvSpPr>
          <p:cNvPr id="4" name="CasellaDiTesto 3"/>
          <p:cNvSpPr txBox="1"/>
          <p:nvPr/>
        </p:nvSpPr>
        <p:spPr>
          <a:xfrm>
            <a:off x="6787452" y="6446098"/>
            <a:ext cx="1639680" cy="338554"/>
          </a:xfrm>
          <a:prstGeom prst="rect">
            <a:avLst/>
          </a:prstGeom>
          <a:noFill/>
        </p:spPr>
        <p:txBody>
          <a:bodyPr wrap="none" rtlCol="0">
            <a:spAutoFit/>
          </a:bodyPr>
          <a:lstStyle/>
          <a:p>
            <a:r>
              <a:rPr lang="it-IT" sz="1600"/>
              <a:t>Palmer et al 2006</a:t>
            </a:r>
          </a:p>
        </p:txBody>
      </p:sp>
      <p:sp>
        <p:nvSpPr>
          <p:cNvPr id="5" name="CasellaDiTesto 4"/>
          <p:cNvSpPr txBox="1"/>
          <p:nvPr/>
        </p:nvSpPr>
        <p:spPr>
          <a:xfrm>
            <a:off x="107504" y="980728"/>
            <a:ext cx="8928992" cy="5324535"/>
          </a:xfrm>
          <a:prstGeom prst="rect">
            <a:avLst/>
          </a:prstGeom>
          <a:noFill/>
        </p:spPr>
        <p:txBody>
          <a:bodyPr wrap="square" rtlCol="0">
            <a:spAutoFit/>
          </a:bodyPr>
          <a:lstStyle/>
          <a:p>
            <a:r>
              <a:rPr lang="en-GB" sz="2000" b="1" dirty="0">
                <a:solidFill>
                  <a:schemeClr val="bg1"/>
                </a:solidFill>
              </a:rPr>
              <a:t>For the MSFW (2008/CE/56)  each EU country has to develop its strategy, in agreement and coordinated with all other countries in each marine region, to achieve and maintain the Good Environmental Status (GES) in 2020.</a:t>
            </a:r>
          </a:p>
          <a:p>
            <a:endParaRPr lang="en-GB" sz="2000" b="1" dirty="0">
              <a:solidFill>
                <a:schemeClr val="bg1"/>
              </a:solidFill>
            </a:endParaRPr>
          </a:p>
          <a:p>
            <a:r>
              <a:rPr lang="en-GB" sz="2000" b="1" dirty="0">
                <a:solidFill>
                  <a:schemeClr val="bg1"/>
                </a:solidFill>
              </a:rPr>
              <a:t>GES means  that the environmental conditions of sea water are adequate to preserve diversity and functioning of seas and oceans, which are expected to be clean, healthy and productive, with a sustainable use of marine resources. </a:t>
            </a:r>
          </a:p>
          <a:p>
            <a:endParaRPr lang="en-GB" sz="2000" b="1" dirty="0">
              <a:solidFill>
                <a:schemeClr val="bg1"/>
              </a:solidFill>
            </a:endParaRPr>
          </a:p>
          <a:p>
            <a:r>
              <a:rPr lang="en-GB" sz="2000" b="1" dirty="0">
                <a:solidFill>
                  <a:schemeClr val="bg1"/>
                </a:solidFill>
              </a:rPr>
              <a:t>The structure, functions, and processes of marine ecosystems should work allowing their resilience. Species and habitats are protected and their persistence insured, avoiding biodiversity loss due to human activities. Physical-chemical, hydrologic, and geomorphologic features are in good conditions to sustain biodiversity and ecosystem functioning, and matter and energy inputs from human activities do not determine risks for marine biodiversity, ecosystems and environments, and for the human health and human use of resources. </a:t>
            </a:r>
          </a:p>
          <a:p>
            <a:endParaRPr lang="en-GB" sz="2000" b="1" dirty="0">
              <a:solidFill>
                <a:schemeClr val="bg1"/>
              </a:solidFill>
            </a:endParaRPr>
          </a:p>
          <a:p>
            <a:r>
              <a:rPr lang="en-GB" sz="2000" b="1" dirty="0">
                <a:solidFill>
                  <a:schemeClr val="bg1"/>
                </a:solidFill>
              </a:rPr>
              <a:t>In Italy, </a:t>
            </a:r>
            <a:r>
              <a:rPr lang="en-GB" sz="2000" b="1" dirty="0" err="1">
                <a:solidFill>
                  <a:schemeClr val="bg1"/>
                </a:solidFill>
              </a:rPr>
              <a:t>D.Lgs</a:t>
            </a:r>
            <a:r>
              <a:rPr lang="en-GB" sz="2000" b="1" dirty="0">
                <a:solidFill>
                  <a:schemeClr val="bg1"/>
                </a:solidFill>
              </a:rPr>
              <a:t>. n. 190/2010</a:t>
            </a:r>
          </a:p>
        </p:txBody>
      </p:sp>
    </p:spTree>
    <p:extLst>
      <p:ext uri="{BB962C8B-B14F-4D97-AF65-F5344CB8AC3E}">
        <p14:creationId xmlns:p14="http://schemas.microsoft.com/office/powerpoint/2010/main" val="1818634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82" y="573372"/>
            <a:ext cx="9140018" cy="4558766"/>
          </a:xfrm>
          <a:prstGeom prst="rect">
            <a:avLst/>
          </a:prstGeom>
        </p:spPr>
      </p:pic>
      <p:sp>
        <p:nvSpPr>
          <p:cNvPr id="6" name="Rettangolo 5"/>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en-GB" sz="3200" b="1" spc="-150" dirty="0">
                <a:solidFill>
                  <a:schemeClr val="bg1">
                    <a:lumMod val="85000"/>
                  </a:schemeClr>
                </a:solidFill>
                <a:latin typeface="Arial"/>
                <a:ea typeface="+mj-ea"/>
                <a:cs typeface="Arial"/>
              </a:rPr>
              <a:t>Development of MSFD</a:t>
            </a:r>
          </a:p>
        </p:txBody>
      </p:sp>
      <p:sp>
        <p:nvSpPr>
          <p:cNvPr id="3" name="CasellaDiTesto 2"/>
          <p:cNvSpPr txBox="1"/>
          <p:nvPr/>
        </p:nvSpPr>
        <p:spPr>
          <a:xfrm>
            <a:off x="412595" y="-78059"/>
            <a:ext cx="184731" cy="369332"/>
          </a:xfrm>
          <a:prstGeom prst="rect">
            <a:avLst/>
          </a:prstGeom>
          <a:noFill/>
        </p:spPr>
        <p:txBody>
          <a:bodyPr wrap="none" rtlCol="0">
            <a:spAutoFit/>
          </a:bodyPr>
          <a:lstStyle/>
          <a:p>
            <a:endParaRPr lang="it-IT"/>
          </a:p>
        </p:txBody>
      </p:sp>
      <p:sp>
        <p:nvSpPr>
          <p:cNvPr id="5" name="CasellaDiTesto 4"/>
          <p:cNvSpPr txBox="1"/>
          <p:nvPr/>
        </p:nvSpPr>
        <p:spPr>
          <a:xfrm>
            <a:off x="31620" y="5299229"/>
            <a:ext cx="3600400" cy="1569660"/>
          </a:xfrm>
          <a:prstGeom prst="rect">
            <a:avLst/>
          </a:prstGeom>
          <a:noFill/>
        </p:spPr>
        <p:txBody>
          <a:bodyPr wrap="square" rtlCol="0">
            <a:spAutoFit/>
          </a:bodyPr>
          <a:lstStyle/>
          <a:p>
            <a:r>
              <a:rPr lang="en-GB" sz="2400" b="1" dirty="0">
                <a:solidFill>
                  <a:schemeClr val="bg1"/>
                </a:solidFill>
              </a:rPr>
              <a:t>Baltic Sea</a:t>
            </a:r>
          </a:p>
          <a:p>
            <a:r>
              <a:rPr lang="en-GB" sz="2400" b="1" dirty="0">
                <a:solidFill>
                  <a:schemeClr val="bg1"/>
                </a:solidFill>
              </a:rPr>
              <a:t>NE Atlantic Ocean</a:t>
            </a:r>
          </a:p>
          <a:p>
            <a:r>
              <a:rPr lang="en-GB" sz="2400" b="1" dirty="0">
                <a:solidFill>
                  <a:schemeClr val="bg1"/>
                </a:solidFill>
              </a:rPr>
              <a:t>Mediterranean Sea</a:t>
            </a:r>
          </a:p>
          <a:p>
            <a:r>
              <a:rPr lang="en-GB" sz="2400" b="1" dirty="0">
                <a:solidFill>
                  <a:schemeClr val="bg1"/>
                </a:solidFill>
              </a:rPr>
              <a:t>Black Sea</a:t>
            </a:r>
          </a:p>
        </p:txBody>
      </p:sp>
      <p:sp>
        <p:nvSpPr>
          <p:cNvPr id="7" name="CasellaDiTesto 6"/>
          <p:cNvSpPr txBox="1"/>
          <p:nvPr/>
        </p:nvSpPr>
        <p:spPr>
          <a:xfrm>
            <a:off x="4716016" y="5131638"/>
            <a:ext cx="4644008" cy="646331"/>
          </a:xfrm>
          <a:prstGeom prst="rect">
            <a:avLst/>
          </a:prstGeom>
          <a:noFill/>
        </p:spPr>
        <p:txBody>
          <a:bodyPr wrap="square" rtlCol="0">
            <a:spAutoFit/>
          </a:bodyPr>
          <a:lstStyle/>
          <a:p>
            <a:r>
              <a:rPr lang="it-IT" dirty="0" err="1">
                <a:solidFill>
                  <a:schemeClr val="bg1"/>
                </a:solidFill>
              </a:rPr>
              <a:t>Six-year</a:t>
            </a:r>
            <a:r>
              <a:rPr lang="it-IT" dirty="0">
                <a:solidFill>
                  <a:schemeClr val="bg1"/>
                </a:solidFill>
              </a:rPr>
              <a:t> </a:t>
            </a:r>
            <a:r>
              <a:rPr lang="it-IT" dirty="0" err="1">
                <a:solidFill>
                  <a:schemeClr val="bg1"/>
                </a:solidFill>
              </a:rPr>
              <a:t>cycle</a:t>
            </a:r>
            <a:r>
              <a:rPr lang="it-IT" dirty="0">
                <a:solidFill>
                  <a:schemeClr val="bg1"/>
                </a:solidFill>
              </a:rPr>
              <a:t> of </a:t>
            </a:r>
            <a:r>
              <a:rPr lang="it-IT" dirty="0" err="1">
                <a:solidFill>
                  <a:schemeClr val="bg1"/>
                </a:solidFill>
              </a:rPr>
              <a:t>reiteration</a:t>
            </a:r>
            <a:r>
              <a:rPr lang="it-IT" dirty="0">
                <a:solidFill>
                  <a:schemeClr val="bg1"/>
                </a:solidFill>
              </a:rPr>
              <a:t> of the </a:t>
            </a:r>
            <a:r>
              <a:rPr lang="it-IT" dirty="0" err="1">
                <a:solidFill>
                  <a:schemeClr val="bg1"/>
                </a:solidFill>
              </a:rPr>
              <a:t>adaptative</a:t>
            </a:r>
            <a:r>
              <a:rPr lang="it-IT" dirty="0">
                <a:solidFill>
                  <a:schemeClr val="bg1"/>
                </a:solidFill>
              </a:rPr>
              <a:t> </a:t>
            </a:r>
            <a:r>
              <a:rPr lang="it-IT" dirty="0" err="1">
                <a:solidFill>
                  <a:schemeClr val="bg1"/>
                </a:solidFill>
              </a:rPr>
              <a:t>process</a:t>
            </a:r>
            <a:r>
              <a:rPr lang="it-IT" dirty="0">
                <a:solidFill>
                  <a:schemeClr val="bg1"/>
                </a:solidFill>
              </a:rPr>
              <a:t> to </a:t>
            </a:r>
            <a:r>
              <a:rPr lang="it-IT" dirty="0" err="1">
                <a:solidFill>
                  <a:schemeClr val="bg1"/>
                </a:solidFill>
              </a:rPr>
              <a:t>maintain</a:t>
            </a:r>
            <a:r>
              <a:rPr lang="it-IT" dirty="0">
                <a:solidFill>
                  <a:schemeClr val="bg1"/>
                </a:solidFill>
              </a:rPr>
              <a:t> and or </a:t>
            </a:r>
            <a:r>
              <a:rPr lang="it-IT" dirty="0" err="1">
                <a:solidFill>
                  <a:schemeClr val="bg1"/>
                </a:solidFill>
              </a:rPr>
              <a:t>achieve</a:t>
            </a:r>
            <a:r>
              <a:rPr lang="it-IT" dirty="0">
                <a:solidFill>
                  <a:schemeClr val="bg1"/>
                </a:solidFill>
              </a:rPr>
              <a:t> GES</a:t>
            </a:r>
          </a:p>
        </p:txBody>
      </p:sp>
      <p:sp>
        <p:nvSpPr>
          <p:cNvPr id="8" name="CasellaDiTesto 7"/>
          <p:cNvSpPr txBox="1"/>
          <p:nvPr/>
        </p:nvSpPr>
        <p:spPr>
          <a:xfrm>
            <a:off x="3275856" y="5777969"/>
            <a:ext cx="3888432" cy="1323439"/>
          </a:xfrm>
          <a:prstGeom prst="rect">
            <a:avLst/>
          </a:prstGeom>
          <a:noFill/>
        </p:spPr>
        <p:txBody>
          <a:bodyPr wrap="square" rtlCol="0">
            <a:spAutoFit/>
          </a:bodyPr>
          <a:lstStyle/>
          <a:p>
            <a:r>
              <a:rPr lang="it-IT" sz="1600" b="1" dirty="0" err="1">
                <a:solidFill>
                  <a:schemeClr val="bg1"/>
                </a:solidFill>
              </a:rPr>
              <a:t>W</a:t>
            </a:r>
            <a:r>
              <a:rPr lang="it-IT" sz="1600" b="1" dirty="0">
                <a:solidFill>
                  <a:schemeClr val="bg1"/>
                </a:solidFill>
              </a:rPr>
              <a:t> </a:t>
            </a:r>
            <a:r>
              <a:rPr lang="it-IT" sz="1600" b="1" dirty="0" err="1">
                <a:solidFill>
                  <a:schemeClr val="bg1"/>
                </a:solidFill>
              </a:rPr>
              <a:t>Mediterranean</a:t>
            </a:r>
            <a:r>
              <a:rPr lang="it-IT" sz="1600" b="1" dirty="0">
                <a:solidFill>
                  <a:schemeClr val="bg1"/>
                </a:solidFill>
              </a:rPr>
              <a:t> Sea</a:t>
            </a:r>
          </a:p>
          <a:p>
            <a:r>
              <a:rPr lang="it-IT" sz="1600" b="1" dirty="0" err="1">
                <a:solidFill>
                  <a:schemeClr val="bg1"/>
                </a:solidFill>
              </a:rPr>
              <a:t>Adriatic</a:t>
            </a:r>
            <a:r>
              <a:rPr lang="it-IT" sz="1600" b="1" dirty="0">
                <a:solidFill>
                  <a:schemeClr val="bg1"/>
                </a:solidFill>
              </a:rPr>
              <a:t> Sea</a:t>
            </a:r>
          </a:p>
          <a:p>
            <a:r>
              <a:rPr lang="it-IT" sz="1600" b="1" dirty="0" err="1">
                <a:solidFill>
                  <a:schemeClr val="bg1"/>
                </a:solidFill>
              </a:rPr>
              <a:t>Ionian</a:t>
            </a:r>
            <a:r>
              <a:rPr lang="it-IT" sz="1600" b="1" dirty="0">
                <a:solidFill>
                  <a:schemeClr val="bg1"/>
                </a:solidFill>
              </a:rPr>
              <a:t> and Central </a:t>
            </a:r>
            <a:r>
              <a:rPr lang="it-IT" sz="1600" b="1" dirty="0" err="1">
                <a:solidFill>
                  <a:schemeClr val="bg1"/>
                </a:solidFill>
              </a:rPr>
              <a:t>Mediterranean</a:t>
            </a:r>
            <a:r>
              <a:rPr lang="it-IT" sz="1600" b="1" dirty="0">
                <a:solidFill>
                  <a:schemeClr val="bg1"/>
                </a:solidFill>
              </a:rPr>
              <a:t> Sea</a:t>
            </a:r>
          </a:p>
          <a:p>
            <a:r>
              <a:rPr lang="it-IT" sz="1600" b="1" dirty="0">
                <a:solidFill>
                  <a:schemeClr val="bg1"/>
                </a:solidFill>
              </a:rPr>
              <a:t>E </a:t>
            </a:r>
            <a:r>
              <a:rPr lang="it-IT" sz="1600" b="1" dirty="0" err="1">
                <a:solidFill>
                  <a:schemeClr val="bg1"/>
                </a:solidFill>
              </a:rPr>
              <a:t>Aegean</a:t>
            </a:r>
            <a:r>
              <a:rPr lang="it-IT" sz="1600" b="1" dirty="0">
                <a:solidFill>
                  <a:schemeClr val="bg1"/>
                </a:solidFill>
              </a:rPr>
              <a:t> Sea</a:t>
            </a:r>
          </a:p>
          <a:p>
            <a:endParaRPr lang="it-IT" sz="1600" b="1" dirty="0">
              <a:solidFill>
                <a:schemeClr val="bg1"/>
              </a:solidFill>
            </a:endParaRPr>
          </a:p>
        </p:txBody>
      </p:sp>
      <p:cxnSp>
        <p:nvCxnSpPr>
          <p:cNvPr id="10" name="Connettore 2 9"/>
          <p:cNvCxnSpPr/>
          <p:nvPr/>
        </p:nvCxnSpPr>
        <p:spPr>
          <a:xfrm flipV="1">
            <a:off x="2627784" y="5976664"/>
            <a:ext cx="648072" cy="28803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a:off x="2627784" y="6264696"/>
            <a:ext cx="648072"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a:off x="2627784" y="6264696"/>
            <a:ext cx="648072" cy="19869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p:cNvCxnSpPr/>
          <p:nvPr/>
        </p:nvCxnSpPr>
        <p:spPr>
          <a:xfrm>
            <a:off x="2627784" y="6281608"/>
            <a:ext cx="648072" cy="42019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CasellaDiTesto 20"/>
          <p:cNvSpPr txBox="1"/>
          <p:nvPr/>
        </p:nvSpPr>
        <p:spPr>
          <a:xfrm>
            <a:off x="412595" y="3356992"/>
            <a:ext cx="1770491" cy="738664"/>
          </a:xfrm>
          <a:prstGeom prst="rect">
            <a:avLst/>
          </a:prstGeom>
          <a:noFill/>
        </p:spPr>
        <p:txBody>
          <a:bodyPr wrap="square" rtlCol="0">
            <a:spAutoFit/>
          </a:bodyPr>
          <a:lstStyle/>
          <a:p>
            <a:r>
              <a:rPr lang="it-IT" sz="1400" b="1" dirty="0" err="1">
                <a:solidFill>
                  <a:schemeClr val="accent1">
                    <a:lumMod val="50000"/>
                  </a:schemeClr>
                </a:solidFill>
              </a:rPr>
              <a:t>Initial</a:t>
            </a:r>
            <a:r>
              <a:rPr lang="it-IT" sz="1400" b="1" dirty="0">
                <a:solidFill>
                  <a:schemeClr val="accent1">
                    <a:lumMod val="50000"/>
                  </a:schemeClr>
                </a:solidFill>
              </a:rPr>
              <a:t> </a:t>
            </a:r>
            <a:r>
              <a:rPr lang="it-IT" sz="1400" b="1" dirty="0" err="1">
                <a:solidFill>
                  <a:schemeClr val="accent1">
                    <a:lumMod val="50000"/>
                  </a:schemeClr>
                </a:solidFill>
              </a:rPr>
              <a:t>assessment</a:t>
            </a:r>
            <a:r>
              <a:rPr lang="it-IT" sz="1400" b="1" dirty="0">
                <a:solidFill>
                  <a:schemeClr val="accent1">
                    <a:lumMod val="50000"/>
                  </a:schemeClr>
                </a:solidFill>
              </a:rPr>
              <a:t> of the status of marine </a:t>
            </a:r>
            <a:r>
              <a:rPr lang="it-IT" sz="1400" b="1" dirty="0" err="1">
                <a:solidFill>
                  <a:schemeClr val="accent1">
                    <a:lumMod val="50000"/>
                  </a:schemeClr>
                </a:solidFill>
              </a:rPr>
              <a:t>environment</a:t>
            </a:r>
            <a:endParaRPr lang="it-IT" sz="1400" b="1" dirty="0">
              <a:solidFill>
                <a:schemeClr val="accent1">
                  <a:lumMod val="50000"/>
                </a:schemeClr>
              </a:solidFill>
            </a:endParaRPr>
          </a:p>
        </p:txBody>
      </p:sp>
      <p:sp>
        <p:nvSpPr>
          <p:cNvPr id="22" name="CasellaDiTesto 21"/>
          <p:cNvSpPr txBox="1"/>
          <p:nvPr/>
        </p:nvSpPr>
        <p:spPr>
          <a:xfrm>
            <a:off x="3779912" y="3554140"/>
            <a:ext cx="1944216" cy="523220"/>
          </a:xfrm>
          <a:prstGeom prst="rect">
            <a:avLst/>
          </a:prstGeom>
          <a:noFill/>
        </p:spPr>
        <p:txBody>
          <a:bodyPr wrap="square" rtlCol="0">
            <a:spAutoFit/>
          </a:bodyPr>
          <a:lstStyle/>
          <a:p>
            <a:r>
              <a:rPr lang="it-IT" sz="1400" b="1" dirty="0">
                <a:solidFill>
                  <a:schemeClr val="accent1">
                    <a:lumMod val="50000"/>
                  </a:schemeClr>
                </a:solidFill>
              </a:rPr>
              <a:t>and </a:t>
            </a:r>
            <a:r>
              <a:rPr lang="it-IT" sz="1400" b="1" dirty="0" err="1">
                <a:solidFill>
                  <a:schemeClr val="accent1">
                    <a:lumMod val="50000"/>
                  </a:schemeClr>
                </a:solidFill>
              </a:rPr>
              <a:t>indicator</a:t>
            </a:r>
            <a:r>
              <a:rPr lang="it-IT" sz="1400" b="1" dirty="0">
                <a:solidFill>
                  <a:schemeClr val="accent1">
                    <a:lumMod val="50000"/>
                  </a:schemeClr>
                </a:solidFill>
              </a:rPr>
              <a:t> to </a:t>
            </a:r>
            <a:r>
              <a:rPr lang="it-IT" sz="1400" b="1" dirty="0" err="1">
                <a:solidFill>
                  <a:schemeClr val="accent1">
                    <a:lumMod val="50000"/>
                  </a:schemeClr>
                </a:solidFill>
              </a:rPr>
              <a:t>assess</a:t>
            </a:r>
            <a:r>
              <a:rPr lang="it-IT" sz="1400" b="1" dirty="0">
                <a:solidFill>
                  <a:schemeClr val="accent1">
                    <a:lumMod val="50000"/>
                  </a:schemeClr>
                </a:solidFill>
              </a:rPr>
              <a:t> </a:t>
            </a:r>
            <a:r>
              <a:rPr lang="it-IT" sz="1400" b="1" dirty="0" err="1">
                <a:solidFill>
                  <a:schemeClr val="accent1">
                    <a:lumMod val="50000"/>
                  </a:schemeClr>
                </a:solidFill>
              </a:rPr>
              <a:t>thier</a:t>
            </a:r>
            <a:r>
              <a:rPr lang="it-IT" sz="1400" b="1" dirty="0">
                <a:solidFill>
                  <a:schemeClr val="accent1">
                    <a:lumMod val="50000"/>
                  </a:schemeClr>
                </a:solidFill>
              </a:rPr>
              <a:t> </a:t>
            </a:r>
            <a:r>
              <a:rPr lang="it-IT" sz="1400" b="1" dirty="0" err="1">
                <a:solidFill>
                  <a:schemeClr val="accent1">
                    <a:lumMod val="50000"/>
                  </a:schemeClr>
                </a:solidFill>
              </a:rPr>
              <a:t>achievement</a:t>
            </a:r>
            <a:endParaRPr lang="it-IT" sz="1400" b="1" dirty="0">
              <a:solidFill>
                <a:schemeClr val="accent1">
                  <a:lumMod val="50000"/>
                </a:schemeClr>
              </a:solidFill>
            </a:endParaRPr>
          </a:p>
        </p:txBody>
      </p:sp>
      <p:sp>
        <p:nvSpPr>
          <p:cNvPr id="23" name="CasellaDiTesto 22"/>
          <p:cNvSpPr txBox="1"/>
          <p:nvPr/>
        </p:nvSpPr>
        <p:spPr>
          <a:xfrm>
            <a:off x="5580112" y="3936925"/>
            <a:ext cx="1944216" cy="523220"/>
          </a:xfrm>
          <a:prstGeom prst="rect">
            <a:avLst/>
          </a:prstGeom>
          <a:noFill/>
        </p:spPr>
        <p:txBody>
          <a:bodyPr wrap="square" rtlCol="0">
            <a:spAutoFit/>
          </a:bodyPr>
          <a:lstStyle/>
          <a:p>
            <a:r>
              <a:rPr lang="it-IT" sz="1400" b="1" dirty="0" err="1">
                <a:solidFill>
                  <a:schemeClr val="accent1">
                    <a:lumMod val="50000"/>
                  </a:schemeClr>
                </a:solidFill>
              </a:rPr>
              <a:t>Monitoring</a:t>
            </a:r>
            <a:r>
              <a:rPr lang="it-IT" sz="1400" b="1" dirty="0">
                <a:solidFill>
                  <a:schemeClr val="accent1">
                    <a:lumMod val="50000"/>
                  </a:schemeClr>
                </a:solidFill>
              </a:rPr>
              <a:t> and </a:t>
            </a:r>
            <a:r>
              <a:rPr lang="it-IT" sz="1400" b="1" dirty="0" err="1">
                <a:solidFill>
                  <a:schemeClr val="accent1">
                    <a:lumMod val="50000"/>
                  </a:schemeClr>
                </a:solidFill>
              </a:rPr>
              <a:t>adaptation</a:t>
            </a:r>
            <a:r>
              <a:rPr lang="it-IT" sz="1400" b="1" dirty="0">
                <a:solidFill>
                  <a:schemeClr val="accent1">
                    <a:lumMod val="50000"/>
                  </a:schemeClr>
                </a:solidFill>
              </a:rPr>
              <a:t> of target</a:t>
            </a:r>
          </a:p>
        </p:txBody>
      </p:sp>
      <p:cxnSp>
        <p:nvCxnSpPr>
          <p:cNvPr id="25" name="Connettore 1 24"/>
          <p:cNvCxnSpPr/>
          <p:nvPr/>
        </p:nvCxnSpPr>
        <p:spPr>
          <a:xfrm>
            <a:off x="971600" y="2204864"/>
            <a:ext cx="4248472" cy="0"/>
          </a:xfrm>
          <a:prstGeom prst="line">
            <a:avLst/>
          </a:prstGeom>
          <a:ln w="349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6" name="CasellaDiTesto 25"/>
          <p:cNvSpPr txBox="1"/>
          <p:nvPr/>
        </p:nvSpPr>
        <p:spPr>
          <a:xfrm>
            <a:off x="2588299" y="1920386"/>
            <a:ext cx="677721" cy="307777"/>
          </a:xfrm>
          <a:prstGeom prst="rect">
            <a:avLst/>
          </a:prstGeom>
          <a:noFill/>
        </p:spPr>
        <p:txBody>
          <a:bodyPr wrap="square" rtlCol="0">
            <a:spAutoFit/>
          </a:bodyPr>
          <a:lstStyle/>
          <a:p>
            <a:r>
              <a:rPr lang="it-IT" sz="1400" b="1" dirty="0">
                <a:solidFill>
                  <a:schemeClr val="accent1">
                    <a:lumMod val="50000"/>
                  </a:schemeClr>
                </a:solidFill>
              </a:rPr>
              <a:t>2012</a:t>
            </a:r>
          </a:p>
        </p:txBody>
      </p:sp>
      <p:cxnSp>
        <p:nvCxnSpPr>
          <p:cNvPr id="28" name="Connettore 1 27"/>
          <p:cNvCxnSpPr/>
          <p:nvPr/>
        </p:nvCxnSpPr>
        <p:spPr>
          <a:xfrm>
            <a:off x="5292080" y="2204864"/>
            <a:ext cx="1872208" cy="0"/>
          </a:xfrm>
          <a:prstGeom prst="line">
            <a:avLst/>
          </a:prstGeom>
          <a:ln w="349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1" name="CasellaDiTesto 30"/>
          <p:cNvSpPr txBox="1"/>
          <p:nvPr/>
        </p:nvSpPr>
        <p:spPr>
          <a:xfrm>
            <a:off x="5889323" y="1924791"/>
            <a:ext cx="677721" cy="307777"/>
          </a:xfrm>
          <a:prstGeom prst="rect">
            <a:avLst/>
          </a:prstGeom>
          <a:noFill/>
        </p:spPr>
        <p:txBody>
          <a:bodyPr wrap="square" rtlCol="0">
            <a:spAutoFit/>
          </a:bodyPr>
          <a:lstStyle/>
          <a:p>
            <a:r>
              <a:rPr lang="it-IT" sz="1400" b="1">
                <a:solidFill>
                  <a:schemeClr val="accent1">
                    <a:lumMod val="50000"/>
                  </a:schemeClr>
                </a:solidFill>
              </a:rPr>
              <a:t>2014</a:t>
            </a:r>
            <a:endParaRPr lang="it-IT" sz="1400" b="1" dirty="0">
              <a:solidFill>
                <a:schemeClr val="accent1">
                  <a:lumMod val="50000"/>
                </a:schemeClr>
              </a:solidFill>
            </a:endParaRPr>
          </a:p>
        </p:txBody>
      </p:sp>
      <p:cxnSp>
        <p:nvCxnSpPr>
          <p:cNvPr id="32" name="Connettore 1 31"/>
          <p:cNvCxnSpPr/>
          <p:nvPr/>
        </p:nvCxnSpPr>
        <p:spPr>
          <a:xfrm>
            <a:off x="7231554" y="2204864"/>
            <a:ext cx="1872208" cy="0"/>
          </a:xfrm>
          <a:prstGeom prst="line">
            <a:avLst/>
          </a:prstGeom>
          <a:ln w="349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3" name="CasellaDiTesto 32"/>
          <p:cNvSpPr txBox="1"/>
          <p:nvPr/>
        </p:nvSpPr>
        <p:spPr>
          <a:xfrm>
            <a:off x="7761531" y="1920532"/>
            <a:ext cx="1063683" cy="307777"/>
          </a:xfrm>
          <a:prstGeom prst="rect">
            <a:avLst/>
          </a:prstGeom>
          <a:noFill/>
        </p:spPr>
        <p:txBody>
          <a:bodyPr wrap="square" rtlCol="0">
            <a:spAutoFit/>
          </a:bodyPr>
          <a:lstStyle/>
          <a:p>
            <a:r>
              <a:rPr lang="it-IT" sz="1400" b="1">
                <a:solidFill>
                  <a:schemeClr val="accent1">
                    <a:lumMod val="50000"/>
                  </a:schemeClr>
                </a:solidFill>
              </a:rPr>
              <a:t>2015-16</a:t>
            </a:r>
            <a:endParaRPr lang="it-IT" sz="1400" b="1" dirty="0">
              <a:solidFill>
                <a:schemeClr val="accent1">
                  <a:lumMod val="50000"/>
                </a:schemeClr>
              </a:solidFill>
            </a:endParaRPr>
          </a:p>
        </p:txBody>
      </p:sp>
    </p:spTree>
    <p:extLst>
      <p:ext uri="{BB962C8B-B14F-4D97-AF65-F5344CB8AC3E}">
        <p14:creationId xmlns:p14="http://schemas.microsoft.com/office/powerpoint/2010/main" val="1565119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5" descr="impianto eolico off shore400.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5868144" y="3127767"/>
            <a:ext cx="3275856" cy="1647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en-GB" sz="3200" b="1" spc="-150" dirty="0">
                <a:solidFill>
                  <a:schemeClr val="bg1">
                    <a:lumMod val="85000"/>
                  </a:schemeClr>
                </a:solidFill>
                <a:latin typeface="Arial"/>
                <a:ea typeface="+mj-ea"/>
                <a:cs typeface="Arial"/>
              </a:rPr>
              <a:t>Initial assessment</a:t>
            </a:r>
          </a:p>
        </p:txBody>
      </p:sp>
      <p:sp>
        <p:nvSpPr>
          <p:cNvPr id="3" name="CasellaDiTesto 2"/>
          <p:cNvSpPr txBox="1"/>
          <p:nvPr/>
        </p:nvSpPr>
        <p:spPr>
          <a:xfrm>
            <a:off x="412595" y="-78059"/>
            <a:ext cx="184731" cy="369332"/>
          </a:xfrm>
          <a:prstGeom prst="rect">
            <a:avLst/>
          </a:prstGeom>
          <a:noFill/>
        </p:spPr>
        <p:txBody>
          <a:bodyPr wrap="none" rtlCol="0">
            <a:spAutoFit/>
          </a:bodyPr>
          <a:lstStyle/>
          <a:p>
            <a:endParaRPr lang="it-IT"/>
          </a:p>
        </p:txBody>
      </p:sp>
      <p:sp>
        <p:nvSpPr>
          <p:cNvPr id="5" name="CasellaDiTesto 4"/>
          <p:cNvSpPr txBox="1"/>
          <p:nvPr/>
        </p:nvSpPr>
        <p:spPr>
          <a:xfrm>
            <a:off x="15529" y="652156"/>
            <a:ext cx="9020967" cy="1938992"/>
          </a:xfrm>
          <a:prstGeom prst="rect">
            <a:avLst/>
          </a:prstGeom>
          <a:noFill/>
        </p:spPr>
        <p:txBody>
          <a:bodyPr wrap="square" rtlCol="0">
            <a:spAutoFit/>
          </a:bodyPr>
          <a:lstStyle/>
          <a:p>
            <a:pPr marL="342900" indent="-342900">
              <a:buAutoNum type="alphaLcParenR"/>
            </a:pPr>
            <a:r>
              <a:rPr lang="it-IT" sz="2000" b="1" dirty="0">
                <a:solidFill>
                  <a:schemeClr val="bg1"/>
                </a:solidFill>
              </a:rPr>
              <a:t>Analysis of </a:t>
            </a:r>
            <a:r>
              <a:rPr lang="it-IT" sz="2000" b="1" dirty="0" err="1">
                <a:solidFill>
                  <a:schemeClr val="bg1"/>
                </a:solidFill>
              </a:rPr>
              <a:t>main</a:t>
            </a:r>
            <a:r>
              <a:rPr lang="it-IT" sz="2000" b="1" dirty="0">
                <a:solidFill>
                  <a:schemeClr val="bg1"/>
                </a:solidFill>
              </a:rPr>
              <a:t> </a:t>
            </a:r>
            <a:r>
              <a:rPr lang="it-IT" sz="2000" b="1" dirty="0" err="1">
                <a:solidFill>
                  <a:schemeClr val="bg1"/>
                </a:solidFill>
              </a:rPr>
              <a:t>components</a:t>
            </a:r>
            <a:r>
              <a:rPr lang="it-IT" sz="2000" b="1" dirty="0">
                <a:solidFill>
                  <a:schemeClr val="bg1"/>
                </a:solidFill>
              </a:rPr>
              <a:t> and </a:t>
            </a:r>
            <a:r>
              <a:rPr lang="it-IT" sz="2000" b="1" dirty="0" err="1">
                <a:solidFill>
                  <a:schemeClr val="bg1"/>
                </a:solidFill>
              </a:rPr>
              <a:t>features</a:t>
            </a:r>
            <a:r>
              <a:rPr lang="it-IT" sz="2000" b="1" dirty="0">
                <a:solidFill>
                  <a:schemeClr val="bg1"/>
                </a:solidFill>
              </a:rPr>
              <a:t> of </a:t>
            </a:r>
            <a:r>
              <a:rPr lang="it-IT" sz="2000" b="1" dirty="0" err="1">
                <a:solidFill>
                  <a:schemeClr val="bg1"/>
                </a:solidFill>
              </a:rPr>
              <a:t>current</a:t>
            </a:r>
            <a:r>
              <a:rPr lang="it-IT" sz="2000" b="1" dirty="0">
                <a:solidFill>
                  <a:schemeClr val="bg1"/>
                </a:solidFill>
              </a:rPr>
              <a:t> </a:t>
            </a:r>
            <a:r>
              <a:rPr lang="it-IT" sz="2000" b="1" dirty="0" err="1">
                <a:solidFill>
                  <a:schemeClr val="bg1"/>
                </a:solidFill>
              </a:rPr>
              <a:t>environmental</a:t>
            </a:r>
            <a:r>
              <a:rPr lang="it-IT" sz="2000" b="1" dirty="0">
                <a:solidFill>
                  <a:schemeClr val="bg1"/>
                </a:solidFill>
              </a:rPr>
              <a:t> state in marine </a:t>
            </a:r>
            <a:r>
              <a:rPr lang="it-IT" sz="2000" b="1" dirty="0" err="1">
                <a:solidFill>
                  <a:schemeClr val="bg1"/>
                </a:solidFill>
              </a:rPr>
              <a:t>regions</a:t>
            </a:r>
            <a:r>
              <a:rPr lang="it-IT" sz="2000" b="1" dirty="0">
                <a:solidFill>
                  <a:schemeClr val="bg1"/>
                </a:solidFill>
              </a:rPr>
              <a:t> and </a:t>
            </a:r>
            <a:r>
              <a:rPr lang="it-IT" sz="2000" b="1" dirty="0" err="1">
                <a:solidFill>
                  <a:schemeClr val="bg1"/>
                </a:solidFill>
              </a:rPr>
              <a:t>subregions</a:t>
            </a:r>
            <a:r>
              <a:rPr lang="it-IT" sz="2000" b="1" dirty="0">
                <a:solidFill>
                  <a:schemeClr val="bg1"/>
                </a:solidFill>
              </a:rPr>
              <a:t> </a:t>
            </a:r>
            <a:r>
              <a:rPr lang="it-IT" sz="2000" b="1" dirty="0" err="1">
                <a:solidFill>
                  <a:schemeClr val="bg1"/>
                </a:solidFill>
              </a:rPr>
              <a:t>based</a:t>
            </a:r>
            <a:r>
              <a:rPr lang="it-IT" sz="2000" b="1" dirty="0">
                <a:solidFill>
                  <a:schemeClr val="bg1"/>
                </a:solidFill>
              </a:rPr>
              <a:t> on 11 </a:t>
            </a:r>
            <a:r>
              <a:rPr lang="it-IT" sz="2000" b="1" dirty="0" err="1">
                <a:solidFill>
                  <a:schemeClr val="bg1"/>
                </a:solidFill>
              </a:rPr>
              <a:t>descriptors</a:t>
            </a:r>
            <a:r>
              <a:rPr lang="it-IT" sz="2000" b="1" dirty="0">
                <a:solidFill>
                  <a:schemeClr val="bg1"/>
                </a:solidFill>
              </a:rPr>
              <a:t>. </a:t>
            </a:r>
          </a:p>
          <a:p>
            <a:pPr marL="342900" indent="-342900">
              <a:buAutoNum type="alphaLcParenR"/>
            </a:pPr>
            <a:r>
              <a:rPr lang="it-IT" sz="2000" b="1" dirty="0">
                <a:solidFill>
                  <a:schemeClr val="bg1"/>
                </a:solidFill>
              </a:rPr>
              <a:t>Analysis of </a:t>
            </a:r>
            <a:r>
              <a:rPr lang="it-IT" sz="2000" b="1" dirty="0" err="1">
                <a:solidFill>
                  <a:schemeClr val="bg1"/>
                </a:solidFill>
              </a:rPr>
              <a:t>main</a:t>
            </a:r>
            <a:r>
              <a:rPr lang="it-IT" sz="2000" b="1" dirty="0">
                <a:solidFill>
                  <a:schemeClr val="bg1"/>
                </a:solidFill>
              </a:rPr>
              <a:t> human </a:t>
            </a:r>
            <a:r>
              <a:rPr lang="it-IT" sz="2000" b="1" dirty="0" err="1">
                <a:solidFill>
                  <a:schemeClr val="bg1"/>
                </a:solidFill>
              </a:rPr>
              <a:t>impacts</a:t>
            </a:r>
            <a:r>
              <a:rPr lang="it-IT" sz="2000" b="1" dirty="0">
                <a:solidFill>
                  <a:schemeClr val="bg1"/>
                </a:solidFill>
              </a:rPr>
              <a:t> and </a:t>
            </a:r>
            <a:r>
              <a:rPr lang="it-IT" sz="2000" b="1" dirty="0" err="1">
                <a:solidFill>
                  <a:schemeClr val="bg1"/>
                </a:solidFill>
              </a:rPr>
              <a:t>pressures</a:t>
            </a:r>
            <a:r>
              <a:rPr lang="it-IT" sz="2000" b="1" dirty="0">
                <a:solidFill>
                  <a:schemeClr val="bg1"/>
                </a:solidFill>
              </a:rPr>
              <a:t> </a:t>
            </a:r>
            <a:r>
              <a:rPr lang="it-IT" sz="2000" b="1" dirty="0" err="1">
                <a:solidFill>
                  <a:schemeClr val="bg1"/>
                </a:solidFill>
              </a:rPr>
              <a:t>affecting</a:t>
            </a:r>
            <a:r>
              <a:rPr lang="it-IT" sz="2000" b="1" dirty="0">
                <a:solidFill>
                  <a:schemeClr val="bg1"/>
                </a:solidFill>
              </a:rPr>
              <a:t> marine </a:t>
            </a:r>
            <a:r>
              <a:rPr lang="it-IT" sz="2000" b="1" dirty="0" err="1">
                <a:solidFill>
                  <a:schemeClr val="bg1"/>
                </a:solidFill>
              </a:rPr>
              <a:t>ecosystems</a:t>
            </a:r>
            <a:r>
              <a:rPr lang="it-IT" sz="2000" b="1" dirty="0">
                <a:solidFill>
                  <a:schemeClr val="bg1"/>
                </a:solidFill>
              </a:rPr>
              <a:t> in the </a:t>
            </a:r>
            <a:r>
              <a:rPr lang="it-IT" sz="2000" b="1" dirty="0" err="1">
                <a:solidFill>
                  <a:schemeClr val="bg1"/>
                </a:solidFill>
              </a:rPr>
              <a:t>regions</a:t>
            </a:r>
            <a:r>
              <a:rPr lang="it-IT" sz="2000" b="1" dirty="0">
                <a:solidFill>
                  <a:schemeClr val="bg1"/>
                </a:solidFill>
              </a:rPr>
              <a:t> or </a:t>
            </a:r>
            <a:r>
              <a:rPr lang="it-IT" sz="2000" b="1" dirty="0" err="1">
                <a:solidFill>
                  <a:schemeClr val="bg1"/>
                </a:solidFill>
              </a:rPr>
              <a:t>subregions</a:t>
            </a:r>
            <a:r>
              <a:rPr lang="it-IT" sz="2000" b="1" dirty="0">
                <a:solidFill>
                  <a:schemeClr val="bg1"/>
                </a:solidFill>
              </a:rPr>
              <a:t>, </a:t>
            </a:r>
            <a:r>
              <a:rPr lang="it-IT" sz="2000" b="1" dirty="0" err="1">
                <a:solidFill>
                  <a:schemeClr val="bg1"/>
                </a:solidFill>
              </a:rPr>
              <a:t>their</a:t>
            </a:r>
            <a:r>
              <a:rPr lang="it-IT" sz="2000" b="1" dirty="0">
                <a:solidFill>
                  <a:schemeClr val="bg1"/>
                </a:solidFill>
              </a:rPr>
              <a:t> trends and </a:t>
            </a:r>
            <a:r>
              <a:rPr lang="it-IT" sz="2000" b="1" dirty="0" err="1">
                <a:solidFill>
                  <a:schemeClr val="bg1"/>
                </a:solidFill>
              </a:rPr>
              <a:t>potential</a:t>
            </a:r>
            <a:r>
              <a:rPr lang="it-IT" sz="2000" b="1" dirty="0">
                <a:solidFill>
                  <a:schemeClr val="bg1"/>
                </a:solidFill>
              </a:rPr>
              <a:t> cumulative </a:t>
            </a:r>
            <a:r>
              <a:rPr lang="it-IT" sz="2000" b="1" dirty="0" err="1">
                <a:solidFill>
                  <a:schemeClr val="bg1"/>
                </a:solidFill>
              </a:rPr>
              <a:t>effects</a:t>
            </a:r>
            <a:endParaRPr lang="it-IT" sz="2000" b="1" dirty="0">
              <a:solidFill>
                <a:schemeClr val="bg1"/>
              </a:solidFill>
            </a:endParaRPr>
          </a:p>
          <a:p>
            <a:pPr marL="342900" indent="-342900">
              <a:buAutoNum type="alphaLcParenR"/>
            </a:pPr>
            <a:r>
              <a:rPr lang="it-IT" sz="2000" b="1" dirty="0">
                <a:solidFill>
                  <a:schemeClr val="bg1"/>
                </a:solidFill>
              </a:rPr>
              <a:t>Analysis of </a:t>
            </a:r>
            <a:r>
              <a:rPr lang="it-IT" sz="2000" b="1" dirty="0" err="1">
                <a:solidFill>
                  <a:schemeClr val="bg1"/>
                </a:solidFill>
              </a:rPr>
              <a:t>socio-economic</a:t>
            </a:r>
            <a:r>
              <a:rPr lang="it-IT" sz="2000" b="1" dirty="0">
                <a:solidFill>
                  <a:schemeClr val="bg1"/>
                </a:solidFill>
              </a:rPr>
              <a:t> </a:t>
            </a:r>
            <a:r>
              <a:rPr lang="it-IT" sz="2000" b="1" dirty="0" err="1">
                <a:solidFill>
                  <a:schemeClr val="bg1"/>
                </a:solidFill>
              </a:rPr>
              <a:t>factors</a:t>
            </a:r>
            <a:r>
              <a:rPr lang="it-IT" sz="2000" b="1" dirty="0">
                <a:solidFill>
                  <a:schemeClr val="bg1"/>
                </a:solidFill>
              </a:rPr>
              <a:t> and of </a:t>
            </a:r>
            <a:r>
              <a:rPr lang="it-IT" sz="2000" b="1" dirty="0" err="1">
                <a:solidFill>
                  <a:schemeClr val="bg1"/>
                </a:solidFill>
              </a:rPr>
              <a:t>uses</a:t>
            </a:r>
            <a:r>
              <a:rPr lang="it-IT" sz="2000" b="1" dirty="0">
                <a:solidFill>
                  <a:schemeClr val="bg1"/>
                </a:solidFill>
              </a:rPr>
              <a:t> of marine </a:t>
            </a:r>
            <a:r>
              <a:rPr lang="it-IT" sz="2000" b="1" dirty="0" err="1">
                <a:solidFill>
                  <a:schemeClr val="bg1"/>
                </a:solidFill>
              </a:rPr>
              <a:t>resources</a:t>
            </a:r>
            <a:r>
              <a:rPr lang="it-IT" sz="2000" b="1" dirty="0">
                <a:solidFill>
                  <a:schemeClr val="bg1"/>
                </a:solidFill>
              </a:rPr>
              <a:t>, </a:t>
            </a:r>
            <a:r>
              <a:rPr lang="it-IT" sz="2000" b="1" dirty="0" err="1">
                <a:solidFill>
                  <a:schemeClr val="bg1"/>
                </a:solidFill>
              </a:rPr>
              <a:t>along</a:t>
            </a:r>
            <a:r>
              <a:rPr lang="it-IT" sz="2000" b="1" dirty="0">
                <a:solidFill>
                  <a:schemeClr val="bg1"/>
                </a:solidFill>
              </a:rPr>
              <a:t> with </a:t>
            </a:r>
            <a:r>
              <a:rPr lang="it-IT" sz="2000" b="1" dirty="0" err="1">
                <a:solidFill>
                  <a:schemeClr val="bg1"/>
                </a:solidFill>
              </a:rPr>
              <a:t>environmental</a:t>
            </a:r>
            <a:r>
              <a:rPr lang="it-IT" sz="2000" b="1" dirty="0">
                <a:solidFill>
                  <a:schemeClr val="bg1"/>
                </a:solidFill>
              </a:rPr>
              <a:t> </a:t>
            </a:r>
            <a:r>
              <a:rPr lang="it-IT" sz="2000" b="1" dirty="0" err="1">
                <a:solidFill>
                  <a:schemeClr val="bg1"/>
                </a:solidFill>
              </a:rPr>
              <a:t>costs</a:t>
            </a:r>
            <a:r>
              <a:rPr lang="it-IT" sz="2000" b="1" dirty="0">
                <a:solidFill>
                  <a:schemeClr val="bg1"/>
                </a:solidFill>
              </a:rPr>
              <a:t> of </a:t>
            </a:r>
            <a:r>
              <a:rPr lang="it-IT" sz="2000" b="1" dirty="0" err="1">
                <a:solidFill>
                  <a:schemeClr val="bg1"/>
                </a:solidFill>
              </a:rPr>
              <a:t>degradation</a:t>
            </a:r>
            <a:endParaRPr lang="it-IT" sz="2000" b="1" dirty="0">
              <a:solidFill>
                <a:schemeClr val="bg1"/>
              </a:solidFill>
            </a:endParaRPr>
          </a:p>
        </p:txBody>
      </p:sp>
      <p:pic>
        <p:nvPicPr>
          <p:cNvPr id="10" name="Immagine 7" descr="Trawler_562371a.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05248" y="4775166"/>
            <a:ext cx="3438752" cy="2057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496" y="3127767"/>
            <a:ext cx="2838931" cy="1832651"/>
          </a:xfrm>
          <a:prstGeom prst="rect">
            <a:avLst/>
          </a:prstGeom>
        </p:spPr>
      </p:pic>
      <p:pic>
        <p:nvPicPr>
          <p:cNvPr id="12" name="Immagine 1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5496" y="4980939"/>
            <a:ext cx="2787591" cy="1851832"/>
          </a:xfrm>
          <a:prstGeom prst="rect">
            <a:avLst/>
          </a:prstGeom>
          <a:ln>
            <a:solidFill>
              <a:schemeClr val="bg1">
                <a:lumMod val="85000"/>
              </a:schemeClr>
            </a:solidFill>
          </a:ln>
        </p:spPr>
      </p:pic>
      <p:pic>
        <p:nvPicPr>
          <p:cNvPr id="7" name="Picture 72" descr="marinepollution.gif                                            00061247Zoo/G4/Stanislao               BC74976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848784" y="3789040"/>
            <a:ext cx="3019360" cy="30437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0" descr="192-171-5-19_20031218102459.gif                                00061247Zoo/G4/Stanislao               BC749762:"/>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2848784" y="3127767"/>
            <a:ext cx="3019360" cy="152536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777884" y="2726855"/>
            <a:ext cx="1396088" cy="369332"/>
          </a:xfrm>
          <a:prstGeom prst="rect">
            <a:avLst/>
          </a:prstGeom>
          <a:noFill/>
        </p:spPr>
        <p:txBody>
          <a:bodyPr wrap="none" rtlCol="0">
            <a:spAutoFit/>
          </a:bodyPr>
          <a:lstStyle/>
          <a:p>
            <a:r>
              <a:rPr lang="it-IT" b="1"/>
              <a:t>Components</a:t>
            </a:r>
            <a:endParaRPr lang="it-IT" b="1" dirty="0"/>
          </a:p>
        </p:txBody>
      </p:sp>
      <p:sp>
        <p:nvSpPr>
          <p:cNvPr id="13" name="CasellaDiTesto 12"/>
          <p:cNvSpPr txBox="1"/>
          <p:nvPr/>
        </p:nvSpPr>
        <p:spPr>
          <a:xfrm>
            <a:off x="3995936" y="2726855"/>
            <a:ext cx="938077" cy="369332"/>
          </a:xfrm>
          <a:prstGeom prst="rect">
            <a:avLst/>
          </a:prstGeom>
          <a:noFill/>
        </p:spPr>
        <p:txBody>
          <a:bodyPr wrap="none" rtlCol="0">
            <a:spAutoFit/>
          </a:bodyPr>
          <a:lstStyle/>
          <a:p>
            <a:r>
              <a:rPr lang="it-IT" b="1"/>
              <a:t>Impacts</a:t>
            </a:r>
            <a:endParaRPr lang="it-IT" b="1" dirty="0"/>
          </a:p>
        </p:txBody>
      </p:sp>
      <p:sp>
        <p:nvSpPr>
          <p:cNvPr id="14" name="CasellaDiTesto 13"/>
          <p:cNvSpPr txBox="1"/>
          <p:nvPr/>
        </p:nvSpPr>
        <p:spPr>
          <a:xfrm>
            <a:off x="6876256" y="2725343"/>
            <a:ext cx="1636730" cy="369332"/>
          </a:xfrm>
          <a:prstGeom prst="rect">
            <a:avLst/>
          </a:prstGeom>
          <a:noFill/>
        </p:spPr>
        <p:txBody>
          <a:bodyPr wrap="none" rtlCol="0">
            <a:spAutoFit/>
          </a:bodyPr>
          <a:lstStyle/>
          <a:p>
            <a:r>
              <a:rPr lang="it-IT" b="1"/>
              <a:t>Socio-economy</a:t>
            </a:r>
            <a:endParaRPr lang="it-IT" b="1" dirty="0"/>
          </a:p>
        </p:txBody>
      </p:sp>
    </p:spTree>
    <p:extLst>
      <p:ext uri="{BB962C8B-B14F-4D97-AF65-F5344CB8AC3E}">
        <p14:creationId xmlns:p14="http://schemas.microsoft.com/office/powerpoint/2010/main" val="1406492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it-IT" sz="3200" b="1" spc="-150" dirty="0">
                <a:solidFill>
                  <a:schemeClr val="bg1">
                    <a:lumMod val="85000"/>
                  </a:schemeClr>
                </a:solidFill>
                <a:latin typeface="Arial"/>
                <a:ea typeface="+mj-ea"/>
                <a:cs typeface="Arial"/>
              </a:rPr>
              <a:t>Impact on socio-economy</a:t>
            </a:r>
            <a:endParaRPr lang="en-GB" sz="3200" b="1" spc="-150" dirty="0">
              <a:solidFill>
                <a:schemeClr val="bg1">
                  <a:lumMod val="85000"/>
                </a:schemeClr>
              </a:solidFill>
              <a:latin typeface="Arial"/>
              <a:ea typeface="+mj-ea"/>
              <a:cs typeface="Arial"/>
            </a:endParaRPr>
          </a:p>
        </p:txBody>
      </p:sp>
      <p:pic>
        <p:nvPicPr>
          <p:cNvPr id="7" name="Immagine 6">
            <a:extLst>
              <a:ext uri="{FF2B5EF4-FFF2-40B4-BE49-F238E27FC236}">
                <a16:creationId xmlns:a16="http://schemas.microsoft.com/office/drawing/2014/main" id="{8C847BF2-F1DC-0041-949C-63BA66D6633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7157"/>
          <a:stretch/>
        </p:blipFill>
        <p:spPr>
          <a:xfrm>
            <a:off x="0" y="573373"/>
            <a:ext cx="9144000" cy="4583819"/>
          </a:xfrm>
          <a:prstGeom prst="rect">
            <a:avLst/>
          </a:prstGeom>
        </p:spPr>
      </p:pic>
    </p:spTree>
    <p:extLst>
      <p:ext uri="{BB962C8B-B14F-4D97-AF65-F5344CB8AC3E}">
        <p14:creationId xmlns:p14="http://schemas.microsoft.com/office/powerpoint/2010/main" val="3548041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en-GB" sz="3200" b="1" spc="-150" dirty="0">
                <a:solidFill>
                  <a:schemeClr val="bg1">
                    <a:lumMod val="85000"/>
                  </a:schemeClr>
                </a:solidFill>
                <a:latin typeface="Arial"/>
                <a:ea typeface="+mj-ea"/>
                <a:cs typeface="Arial"/>
              </a:rPr>
              <a:t>Descriptors</a:t>
            </a:r>
          </a:p>
        </p:txBody>
      </p:sp>
      <p:grpSp>
        <p:nvGrpSpPr>
          <p:cNvPr id="40" name="Gruppo 39"/>
          <p:cNvGrpSpPr/>
          <p:nvPr/>
        </p:nvGrpSpPr>
        <p:grpSpPr>
          <a:xfrm>
            <a:off x="827584" y="663382"/>
            <a:ext cx="7128792" cy="4248472"/>
            <a:chOff x="827584" y="663382"/>
            <a:chExt cx="7128792" cy="4248472"/>
          </a:xfrm>
        </p:grpSpPr>
        <p:grpSp>
          <p:nvGrpSpPr>
            <p:cNvPr id="23" name="Gruppo 22"/>
            <p:cNvGrpSpPr/>
            <p:nvPr/>
          </p:nvGrpSpPr>
          <p:grpSpPr>
            <a:xfrm>
              <a:off x="827584" y="663382"/>
              <a:ext cx="7128792" cy="4248472"/>
              <a:chOff x="0" y="663382"/>
              <a:chExt cx="7128792" cy="4248472"/>
            </a:xfrm>
          </p:grpSpPr>
          <p:pic>
            <p:nvPicPr>
              <p:cNvPr id="2" name="Immagin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63382"/>
                <a:ext cx="7128792" cy="4248472"/>
              </a:xfrm>
              <a:prstGeom prst="rect">
                <a:avLst/>
              </a:prstGeom>
            </p:spPr>
          </p:pic>
          <p:sp>
            <p:nvSpPr>
              <p:cNvPr id="9" name="Rettangolo 8"/>
              <p:cNvSpPr/>
              <p:nvPr/>
            </p:nvSpPr>
            <p:spPr>
              <a:xfrm>
                <a:off x="179512" y="980728"/>
                <a:ext cx="1584176" cy="216024"/>
              </a:xfrm>
              <a:prstGeom prst="rect">
                <a:avLst/>
              </a:prstGeom>
              <a:solidFill>
                <a:srgbClr val="17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179512" y="1747850"/>
                <a:ext cx="1584176" cy="216024"/>
              </a:xfrm>
              <a:prstGeom prst="rect">
                <a:avLst/>
              </a:prstGeom>
              <a:solidFill>
                <a:srgbClr val="196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205947" y="2406960"/>
                <a:ext cx="1584176" cy="216024"/>
              </a:xfrm>
              <a:prstGeom prst="rect">
                <a:avLst/>
              </a:prstGeom>
              <a:solidFill>
                <a:srgbClr val="3E9E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205947" y="3113828"/>
                <a:ext cx="1584176" cy="216024"/>
              </a:xfrm>
              <a:prstGeom prst="rect">
                <a:avLst/>
              </a:prstGeom>
              <a:solidFill>
                <a:srgbClr val="61D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205947" y="3820696"/>
                <a:ext cx="1584176" cy="216024"/>
              </a:xfrm>
              <a:prstGeom prst="rect">
                <a:avLst/>
              </a:prstGeom>
              <a:solidFill>
                <a:srgbClr val="67D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205947" y="4527564"/>
                <a:ext cx="1584176" cy="216024"/>
              </a:xfrm>
              <a:prstGeom prst="rect">
                <a:avLst/>
              </a:prstGeom>
              <a:solidFill>
                <a:srgbClr val="7CC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p:nvPr/>
            </p:nvSpPr>
            <p:spPr>
              <a:xfrm>
                <a:off x="3779912" y="1016459"/>
                <a:ext cx="1584176" cy="216024"/>
              </a:xfrm>
              <a:prstGeom prst="rect">
                <a:avLst/>
              </a:prstGeom>
              <a:solidFill>
                <a:srgbClr val="FEF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p:nvPr/>
            </p:nvSpPr>
            <p:spPr>
              <a:xfrm>
                <a:off x="3779912" y="1700808"/>
                <a:ext cx="1584176" cy="216024"/>
              </a:xfrm>
              <a:prstGeom prst="rect">
                <a:avLst/>
              </a:prstGeom>
              <a:solidFill>
                <a:srgbClr val="F8C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p:cNvSpPr/>
              <p:nvPr/>
            </p:nvSpPr>
            <p:spPr>
              <a:xfrm>
                <a:off x="3779912" y="2420888"/>
                <a:ext cx="1584176" cy="216024"/>
              </a:xfrm>
              <a:prstGeom prst="rect">
                <a:avLst/>
              </a:prstGeom>
              <a:solidFill>
                <a:srgbClr val="EC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p:cNvSpPr/>
              <p:nvPr/>
            </p:nvSpPr>
            <p:spPr>
              <a:xfrm>
                <a:off x="3779912" y="3140968"/>
                <a:ext cx="1584176" cy="216024"/>
              </a:xfrm>
              <a:prstGeom prst="rect">
                <a:avLst/>
              </a:prstGeom>
              <a:solidFill>
                <a:srgbClr val="C13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3765879" y="3820696"/>
                <a:ext cx="1584176" cy="216024"/>
              </a:xfrm>
              <a:prstGeom prst="rect">
                <a:avLst/>
              </a:prstGeom>
              <a:solidFill>
                <a:srgbClr val="661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5" name="Rettangolo 24"/>
            <p:cNvSpPr/>
            <p:nvPr/>
          </p:nvSpPr>
          <p:spPr>
            <a:xfrm>
              <a:off x="5626057" y="3567594"/>
              <a:ext cx="1584176" cy="216024"/>
            </a:xfrm>
            <a:prstGeom prst="rect">
              <a:avLst/>
            </a:prstGeom>
            <a:solidFill>
              <a:srgbClr val="661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CasellaDiTesto 23"/>
            <p:cNvSpPr txBox="1"/>
            <p:nvPr/>
          </p:nvSpPr>
          <p:spPr>
            <a:xfrm>
              <a:off x="5556695" y="3497531"/>
              <a:ext cx="849913" cy="323165"/>
            </a:xfrm>
            <a:prstGeom prst="rect">
              <a:avLst/>
            </a:prstGeom>
            <a:noFill/>
          </p:spPr>
          <p:txBody>
            <a:bodyPr wrap="none" rtlCol="0">
              <a:spAutoFit/>
            </a:bodyPr>
            <a:lstStyle/>
            <a:p>
              <a:r>
                <a:rPr lang="it-IT" sz="1500" dirty="0" err="1">
                  <a:solidFill>
                    <a:schemeClr val="bg1"/>
                  </a:solidFill>
                  <a:latin typeface="Verdana" charset="0"/>
                  <a:ea typeface="Verdana" charset="0"/>
                  <a:cs typeface="Verdana" charset="0"/>
                </a:rPr>
                <a:t>energy</a:t>
              </a:r>
              <a:endParaRPr lang="it-IT" sz="1500" dirty="0">
                <a:solidFill>
                  <a:schemeClr val="bg1"/>
                </a:solidFill>
                <a:latin typeface="Verdana" charset="0"/>
                <a:ea typeface="Verdana" charset="0"/>
                <a:cs typeface="Verdana" charset="0"/>
              </a:endParaRPr>
            </a:p>
          </p:txBody>
        </p:sp>
      </p:grpSp>
      <p:sp>
        <p:nvSpPr>
          <p:cNvPr id="26" name="CasellaDiTesto 25"/>
          <p:cNvSpPr txBox="1"/>
          <p:nvPr/>
        </p:nvSpPr>
        <p:spPr>
          <a:xfrm>
            <a:off x="251520" y="4834807"/>
            <a:ext cx="2220480" cy="276999"/>
          </a:xfrm>
          <a:prstGeom prst="rect">
            <a:avLst/>
          </a:prstGeom>
          <a:noFill/>
        </p:spPr>
        <p:txBody>
          <a:bodyPr wrap="none" rtlCol="0">
            <a:spAutoFit/>
          </a:bodyPr>
          <a:lstStyle/>
          <a:p>
            <a:r>
              <a:rPr lang="it-IT" sz="1200" b="1" dirty="0">
                <a:solidFill>
                  <a:schemeClr val="bg1"/>
                </a:solidFill>
                <a:latin typeface="Arial" charset="0"/>
                <a:ea typeface="Arial" charset="0"/>
                <a:cs typeface="Arial" charset="0"/>
              </a:rPr>
              <a:t>1.Biodiversity </a:t>
            </a:r>
            <a:r>
              <a:rPr lang="it-IT" sz="1200" b="1" dirty="0" err="1">
                <a:solidFill>
                  <a:schemeClr val="bg1"/>
                </a:solidFill>
                <a:latin typeface="Arial" charset="0"/>
                <a:ea typeface="Arial" charset="0"/>
                <a:cs typeface="Arial" charset="0"/>
              </a:rPr>
              <a:t>is</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maintained</a:t>
            </a:r>
            <a:endParaRPr lang="it-IT" sz="1200" b="1" dirty="0">
              <a:solidFill>
                <a:schemeClr val="bg1"/>
              </a:solidFill>
              <a:latin typeface="Arial" charset="0"/>
              <a:ea typeface="Arial" charset="0"/>
              <a:cs typeface="Arial" charset="0"/>
            </a:endParaRPr>
          </a:p>
        </p:txBody>
      </p:sp>
      <p:sp>
        <p:nvSpPr>
          <p:cNvPr id="27" name="CasellaDiTesto 26"/>
          <p:cNvSpPr txBox="1"/>
          <p:nvPr/>
        </p:nvSpPr>
        <p:spPr>
          <a:xfrm>
            <a:off x="255397" y="5120399"/>
            <a:ext cx="2827744" cy="461665"/>
          </a:xfrm>
          <a:prstGeom prst="rect">
            <a:avLst/>
          </a:prstGeom>
          <a:noFill/>
        </p:spPr>
        <p:txBody>
          <a:bodyPr wrap="square" rtlCol="0">
            <a:spAutoFit/>
          </a:bodyPr>
          <a:lstStyle/>
          <a:p>
            <a:r>
              <a:rPr lang="it-IT" sz="1200" b="1" dirty="0">
                <a:solidFill>
                  <a:schemeClr val="bg1"/>
                </a:solidFill>
                <a:latin typeface="Arial" charset="0"/>
                <a:ea typeface="Arial" charset="0"/>
                <a:cs typeface="Arial" charset="0"/>
              </a:rPr>
              <a:t>2. Non-</a:t>
            </a:r>
            <a:r>
              <a:rPr lang="it-IT" sz="1200" b="1" dirty="0" err="1">
                <a:solidFill>
                  <a:schemeClr val="bg1"/>
                </a:solidFill>
                <a:latin typeface="Arial" charset="0"/>
                <a:ea typeface="Arial" charset="0"/>
                <a:cs typeface="Arial" charset="0"/>
              </a:rPr>
              <a:t>indigenous</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species</a:t>
            </a:r>
            <a:r>
              <a:rPr lang="it-IT" sz="1200" b="1" dirty="0">
                <a:solidFill>
                  <a:schemeClr val="bg1"/>
                </a:solidFill>
                <a:latin typeface="Arial" charset="0"/>
                <a:ea typeface="Arial" charset="0"/>
                <a:cs typeface="Arial" charset="0"/>
              </a:rPr>
              <a:t> do </a:t>
            </a:r>
            <a:r>
              <a:rPr lang="it-IT" sz="1200" b="1" dirty="0" err="1">
                <a:solidFill>
                  <a:schemeClr val="bg1"/>
                </a:solidFill>
                <a:latin typeface="Arial" charset="0"/>
                <a:ea typeface="Arial" charset="0"/>
                <a:cs typeface="Arial" charset="0"/>
              </a:rPr>
              <a:t>not</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adversely</a:t>
            </a:r>
            <a:r>
              <a:rPr lang="it-IT" sz="1200" b="1" dirty="0">
                <a:solidFill>
                  <a:schemeClr val="bg1"/>
                </a:solidFill>
                <a:latin typeface="Arial" charset="0"/>
                <a:ea typeface="Arial" charset="0"/>
                <a:cs typeface="Arial" charset="0"/>
              </a:rPr>
              <a:t> alter the </a:t>
            </a:r>
            <a:r>
              <a:rPr lang="it-IT" sz="1200" b="1" dirty="0" err="1">
                <a:solidFill>
                  <a:schemeClr val="bg1"/>
                </a:solidFill>
                <a:latin typeface="Arial" charset="0"/>
                <a:ea typeface="Arial" charset="0"/>
                <a:cs typeface="Arial" charset="0"/>
              </a:rPr>
              <a:t>ecosystem</a:t>
            </a:r>
            <a:endParaRPr lang="it-IT" sz="1200" b="1" dirty="0">
              <a:solidFill>
                <a:schemeClr val="bg1"/>
              </a:solidFill>
              <a:latin typeface="Arial" charset="0"/>
              <a:ea typeface="Arial" charset="0"/>
              <a:cs typeface="Arial" charset="0"/>
            </a:endParaRPr>
          </a:p>
        </p:txBody>
      </p:sp>
      <p:sp>
        <p:nvSpPr>
          <p:cNvPr id="28" name="CasellaDiTesto 27"/>
          <p:cNvSpPr txBox="1"/>
          <p:nvPr/>
        </p:nvSpPr>
        <p:spPr>
          <a:xfrm>
            <a:off x="262213" y="5580790"/>
            <a:ext cx="2388880" cy="646331"/>
          </a:xfrm>
          <a:prstGeom prst="rect">
            <a:avLst/>
          </a:prstGeom>
          <a:noFill/>
        </p:spPr>
        <p:txBody>
          <a:bodyPr wrap="square" rtlCol="0">
            <a:spAutoFit/>
          </a:bodyPr>
          <a:lstStyle/>
          <a:p>
            <a:r>
              <a:rPr lang="it-IT" sz="1200" b="1" dirty="0">
                <a:solidFill>
                  <a:schemeClr val="bg1"/>
                </a:solidFill>
                <a:latin typeface="Arial" charset="0"/>
                <a:ea typeface="Arial" charset="0"/>
                <a:cs typeface="Arial" charset="0"/>
              </a:rPr>
              <a:t>3. The </a:t>
            </a:r>
            <a:r>
              <a:rPr lang="it-IT" sz="1200" b="1" dirty="0" err="1">
                <a:solidFill>
                  <a:schemeClr val="bg1"/>
                </a:solidFill>
                <a:latin typeface="Arial" charset="0"/>
                <a:ea typeface="Arial" charset="0"/>
                <a:cs typeface="Arial" charset="0"/>
              </a:rPr>
              <a:t>population</a:t>
            </a:r>
            <a:r>
              <a:rPr lang="it-IT" sz="1200" b="1" dirty="0">
                <a:solidFill>
                  <a:schemeClr val="bg1"/>
                </a:solidFill>
                <a:latin typeface="Arial" charset="0"/>
                <a:ea typeface="Arial" charset="0"/>
                <a:cs typeface="Arial" charset="0"/>
              </a:rPr>
              <a:t> of commercial </a:t>
            </a:r>
            <a:r>
              <a:rPr lang="it-IT" sz="1200" b="1" dirty="0" err="1">
                <a:solidFill>
                  <a:schemeClr val="bg1"/>
                </a:solidFill>
                <a:latin typeface="Arial" charset="0"/>
                <a:ea typeface="Arial" charset="0"/>
                <a:cs typeface="Arial" charset="0"/>
              </a:rPr>
              <a:t>fish</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species</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is</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healthy</a:t>
            </a:r>
            <a:endParaRPr lang="it-IT" sz="1200" b="1" dirty="0">
              <a:solidFill>
                <a:schemeClr val="bg1"/>
              </a:solidFill>
              <a:latin typeface="Arial" charset="0"/>
              <a:ea typeface="Arial" charset="0"/>
              <a:cs typeface="Arial" charset="0"/>
            </a:endParaRPr>
          </a:p>
        </p:txBody>
      </p:sp>
      <p:sp>
        <p:nvSpPr>
          <p:cNvPr id="29" name="CasellaDiTesto 28"/>
          <p:cNvSpPr txBox="1"/>
          <p:nvPr/>
        </p:nvSpPr>
        <p:spPr>
          <a:xfrm>
            <a:off x="274828" y="6199278"/>
            <a:ext cx="2814674" cy="646331"/>
          </a:xfrm>
          <a:prstGeom prst="rect">
            <a:avLst/>
          </a:prstGeom>
          <a:noFill/>
        </p:spPr>
        <p:txBody>
          <a:bodyPr wrap="square" rtlCol="0">
            <a:spAutoFit/>
          </a:bodyPr>
          <a:lstStyle/>
          <a:p>
            <a:r>
              <a:rPr lang="it-IT" sz="1200" b="1" dirty="0">
                <a:solidFill>
                  <a:schemeClr val="bg1"/>
                </a:solidFill>
                <a:latin typeface="Arial" charset="0"/>
                <a:ea typeface="Arial" charset="0"/>
                <a:cs typeface="Arial" charset="0"/>
              </a:rPr>
              <a:t>4. </a:t>
            </a:r>
            <a:r>
              <a:rPr lang="it-IT" sz="1200" b="1" dirty="0" err="1">
                <a:solidFill>
                  <a:schemeClr val="bg1"/>
                </a:solidFill>
                <a:latin typeface="Arial" charset="0"/>
                <a:ea typeface="Arial" charset="0"/>
                <a:cs typeface="Arial" charset="0"/>
              </a:rPr>
              <a:t>Element</a:t>
            </a:r>
            <a:r>
              <a:rPr lang="it-IT" sz="1200" b="1" dirty="0">
                <a:solidFill>
                  <a:schemeClr val="bg1"/>
                </a:solidFill>
                <a:latin typeface="Arial" charset="0"/>
                <a:ea typeface="Arial" charset="0"/>
                <a:cs typeface="Arial" charset="0"/>
              </a:rPr>
              <a:t> of </a:t>
            </a:r>
            <a:r>
              <a:rPr lang="it-IT" sz="1200" b="1" dirty="0" err="1">
                <a:solidFill>
                  <a:schemeClr val="bg1"/>
                </a:solidFill>
                <a:latin typeface="Arial" charset="0"/>
                <a:ea typeface="Arial" charset="0"/>
                <a:cs typeface="Arial" charset="0"/>
              </a:rPr>
              <a:t>food</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webs</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ensure</a:t>
            </a:r>
            <a:r>
              <a:rPr lang="it-IT" sz="1200" b="1" dirty="0">
                <a:solidFill>
                  <a:schemeClr val="bg1"/>
                </a:solidFill>
                <a:latin typeface="Arial" charset="0"/>
                <a:ea typeface="Arial" charset="0"/>
                <a:cs typeface="Arial" charset="0"/>
              </a:rPr>
              <a:t> long-</a:t>
            </a:r>
            <a:r>
              <a:rPr lang="it-IT" sz="1200" b="1" dirty="0" err="1">
                <a:solidFill>
                  <a:schemeClr val="bg1"/>
                </a:solidFill>
                <a:latin typeface="Arial" charset="0"/>
                <a:ea typeface="Arial" charset="0"/>
                <a:cs typeface="Arial" charset="0"/>
              </a:rPr>
              <a:t>term</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abundance</a:t>
            </a:r>
            <a:r>
              <a:rPr lang="it-IT" sz="1200" b="1" dirty="0">
                <a:solidFill>
                  <a:schemeClr val="bg1"/>
                </a:solidFill>
                <a:latin typeface="Arial" charset="0"/>
                <a:ea typeface="Arial" charset="0"/>
                <a:cs typeface="Arial" charset="0"/>
              </a:rPr>
              <a:t> and </a:t>
            </a:r>
            <a:r>
              <a:rPr lang="it-IT" sz="1200" b="1" dirty="0" err="1">
                <a:solidFill>
                  <a:schemeClr val="bg1"/>
                </a:solidFill>
                <a:latin typeface="Arial" charset="0"/>
                <a:ea typeface="Arial" charset="0"/>
                <a:cs typeface="Arial" charset="0"/>
              </a:rPr>
              <a:t>reproduction</a:t>
            </a:r>
            <a:endParaRPr lang="it-IT" sz="1200" b="1" dirty="0">
              <a:solidFill>
                <a:schemeClr val="bg1"/>
              </a:solidFill>
              <a:latin typeface="Arial" charset="0"/>
              <a:ea typeface="Arial" charset="0"/>
              <a:cs typeface="Arial" charset="0"/>
            </a:endParaRPr>
          </a:p>
        </p:txBody>
      </p:sp>
      <p:sp>
        <p:nvSpPr>
          <p:cNvPr id="30" name="CasellaDiTesto 29"/>
          <p:cNvSpPr txBox="1"/>
          <p:nvPr/>
        </p:nvSpPr>
        <p:spPr>
          <a:xfrm>
            <a:off x="3235468" y="4834807"/>
            <a:ext cx="2420856" cy="276999"/>
          </a:xfrm>
          <a:prstGeom prst="rect">
            <a:avLst/>
          </a:prstGeom>
          <a:noFill/>
        </p:spPr>
        <p:txBody>
          <a:bodyPr wrap="none" rtlCol="0">
            <a:spAutoFit/>
          </a:bodyPr>
          <a:lstStyle/>
          <a:p>
            <a:r>
              <a:rPr lang="it-IT" sz="1200" b="1" dirty="0">
                <a:solidFill>
                  <a:schemeClr val="bg1"/>
                </a:solidFill>
                <a:latin typeface="Arial" charset="0"/>
                <a:ea typeface="Arial" charset="0"/>
                <a:cs typeface="Arial" charset="0"/>
              </a:rPr>
              <a:t>5. </a:t>
            </a:r>
            <a:r>
              <a:rPr lang="it-IT" sz="1200" b="1" dirty="0" err="1">
                <a:solidFill>
                  <a:schemeClr val="bg1"/>
                </a:solidFill>
                <a:latin typeface="Arial" charset="0"/>
                <a:ea typeface="Arial" charset="0"/>
                <a:cs typeface="Arial" charset="0"/>
              </a:rPr>
              <a:t>Eutrophication</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is</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minimised</a:t>
            </a:r>
            <a:endParaRPr lang="it-IT" sz="1200" b="1" dirty="0">
              <a:solidFill>
                <a:schemeClr val="bg1"/>
              </a:solidFill>
              <a:latin typeface="Arial" charset="0"/>
              <a:ea typeface="Arial" charset="0"/>
              <a:cs typeface="Arial" charset="0"/>
            </a:endParaRPr>
          </a:p>
        </p:txBody>
      </p:sp>
      <p:sp>
        <p:nvSpPr>
          <p:cNvPr id="31" name="CasellaDiTesto 30"/>
          <p:cNvSpPr txBox="1"/>
          <p:nvPr/>
        </p:nvSpPr>
        <p:spPr>
          <a:xfrm>
            <a:off x="3239345" y="5120399"/>
            <a:ext cx="2768940" cy="461665"/>
          </a:xfrm>
          <a:prstGeom prst="rect">
            <a:avLst/>
          </a:prstGeom>
          <a:noFill/>
        </p:spPr>
        <p:txBody>
          <a:bodyPr wrap="square" rtlCol="0">
            <a:spAutoFit/>
          </a:bodyPr>
          <a:lstStyle/>
          <a:p>
            <a:r>
              <a:rPr lang="it-IT" sz="1200" b="1" dirty="0">
                <a:solidFill>
                  <a:schemeClr val="bg1"/>
                </a:solidFill>
                <a:latin typeface="Arial" charset="0"/>
                <a:ea typeface="Arial" charset="0"/>
                <a:cs typeface="Arial" charset="0"/>
              </a:rPr>
              <a:t>6. The </a:t>
            </a:r>
            <a:r>
              <a:rPr lang="it-IT" sz="1200" b="1" dirty="0" err="1">
                <a:solidFill>
                  <a:schemeClr val="bg1"/>
                </a:solidFill>
                <a:latin typeface="Arial" charset="0"/>
                <a:ea typeface="Arial" charset="0"/>
                <a:cs typeface="Arial" charset="0"/>
              </a:rPr>
              <a:t>sea</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floor</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integrity</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ensures</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functioning</a:t>
            </a:r>
            <a:r>
              <a:rPr lang="it-IT" sz="1200" b="1" dirty="0">
                <a:solidFill>
                  <a:schemeClr val="bg1"/>
                </a:solidFill>
                <a:latin typeface="Arial" charset="0"/>
                <a:ea typeface="Arial" charset="0"/>
                <a:cs typeface="Arial" charset="0"/>
              </a:rPr>
              <a:t> of the </a:t>
            </a:r>
            <a:r>
              <a:rPr lang="it-IT" sz="1200" b="1" dirty="0" err="1">
                <a:solidFill>
                  <a:schemeClr val="bg1"/>
                </a:solidFill>
                <a:latin typeface="Arial" charset="0"/>
                <a:ea typeface="Arial" charset="0"/>
                <a:cs typeface="Arial" charset="0"/>
              </a:rPr>
              <a:t>ecosystem</a:t>
            </a:r>
            <a:endParaRPr lang="it-IT" sz="1200" b="1" dirty="0">
              <a:solidFill>
                <a:schemeClr val="bg1"/>
              </a:solidFill>
              <a:latin typeface="Arial" charset="0"/>
              <a:ea typeface="Arial" charset="0"/>
              <a:cs typeface="Arial" charset="0"/>
            </a:endParaRPr>
          </a:p>
        </p:txBody>
      </p:sp>
      <p:sp>
        <p:nvSpPr>
          <p:cNvPr id="32" name="CasellaDiTesto 31"/>
          <p:cNvSpPr txBox="1"/>
          <p:nvPr/>
        </p:nvSpPr>
        <p:spPr>
          <a:xfrm>
            <a:off x="3246547" y="5577404"/>
            <a:ext cx="2841353" cy="646331"/>
          </a:xfrm>
          <a:prstGeom prst="rect">
            <a:avLst/>
          </a:prstGeom>
          <a:noFill/>
        </p:spPr>
        <p:txBody>
          <a:bodyPr wrap="square" rtlCol="0">
            <a:spAutoFit/>
          </a:bodyPr>
          <a:lstStyle/>
          <a:p>
            <a:r>
              <a:rPr lang="it-IT" sz="1200" b="1" dirty="0">
                <a:solidFill>
                  <a:schemeClr val="bg1"/>
                </a:solidFill>
                <a:latin typeface="Arial" charset="0"/>
                <a:ea typeface="Arial" charset="0"/>
                <a:cs typeface="Arial" charset="0"/>
              </a:rPr>
              <a:t>7. </a:t>
            </a:r>
            <a:r>
              <a:rPr lang="it-IT" sz="1200" b="1" dirty="0" err="1">
                <a:solidFill>
                  <a:schemeClr val="bg1"/>
                </a:solidFill>
                <a:latin typeface="Arial" charset="0"/>
                <a:ea typeface="Arial" charset="0"/>
                <a:cs typeface="Arial" charset="0"/>
              </a:rPr>
              <a:t>Permanent</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alteration</a:t>
            </a:r>
            <a:r>
              <a:rPr lang="it-IT" sz="1200" b="1" dirty="0">
                <a:solidFill>
                  <a:schemeClr val="bg1"/>
                </a:solidFill>
                <a:latin typeface="Arial" charset="0"/>
                <a:ea typeface="Arial" charset="0"/>
                <a:cs typeface="Arial" charset="0"/>
              </a:rPr>
              <a:t> of </a:t>
            </a:r>
            <a:r>
              <a:rPr lang="it-IT" sz="1200" b="1" dirty="0" err="1">
                <a:solidFill>
                  <a:schemeClr val="bg1"/>
                </a:solidFill>
                <a:latin typeface="Arial" charset="0"/>
                <a:ea typeface="Arial" charset="0"/>
                <a:cs typeface="Arial" charset="0"/>
              </a:rPr>
              <a:t>hydrolographical</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conditions</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does</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not</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adversely</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affect</a:t>
            </a:r>
            <a:r>
              <a:rPr lang="it-IT" sz="1200" b="1" dirty="0">
                <a:solidFill>
                  <a:schemeClr val="bg1"/>
                </a:solidFill>
                <a:latin typeface="Arial" charset="0"/>
                <a:ea typeface="Arial" charset="0"/>
                <a:cs typeface="Arial" charset="0"/>
              </a:rPr>
              <a:t> the </a:t>
            </a:r>
            <a:r>
              <a:rPr lang="it-IT" sz="1200" b="1" dirty="0" err="1">
                <a:solidFill>
                  <a:schemeClr val="bg1"/>
                </a:solidFill>
                <a:latin typeface="Arial" charset="0"/>
                <a:ea typeface="Arial" charset="0"/>
                <a:cs typeface="Arial" charset="0"/>
              </a:rPr>
              <a:t>ecosystem</a:t>
            </a:r>
            <a:endParaRPr lang="it-IT" sz="1200" b="1" dirty="0">
              <a:solidFill>
                <a:schemeClr val="bg1"/>
              </a:solidFill>
              <a:latin typeface="Arial" charset="0"/>
              <a:ea typeface="Arial" charset="0"/>
              <a:cs typeface="Arial" charset="0"/>
            </a:endParaRPr>
          </a:p>
        </p:txBody>
      </p:sp>
      <p:sp>
        <p:nvSpPr>
          <p:cNvPr id="33" name="CasellaDiTesto 32"/>
          <p:cNvSpPr txBox="1"/>
          <p:nvPr/>
        </p:nvSpPr>
        <p:spPr>
          <a:xfrm>
            <a:off x="3232593" y="6204130"/>
            <a:ext cx="2731061" cy="461665"/>
          </a:xfrm>
          <a:prstGeom prst="rect">
            <a:avLst/>
          </a:prstGeom>
          <a:noFill/>
        </p:spPr>
        <p:txBody>
          <a:bodyPr wrap="square" rtlCol="0">
            <a:spAutoFit/>
          </a:bodyPr>
          <a:lstStyle/>
          <a:p>
            <a:r>
              <a:rPr lang="it-IT" sz="1200" b="1" dirty="0">
                <a:solidFill>
                  <a:schemeClr val="bg1"/>
                </a:solidFill>
                <a:latin typeface="Arial" charset="0"/>
                <a:ea typeface="Arial" charset="0"/>
                <a:cs typeface="Arial" charset="0"/>
              </a:rPr>
              <a:t>8. </a:t>
            </a:r>
            <a:r>
              <a:rPr lang="it-IT" sz="1200" b="1" dirty="0" err="1">
                <a:solidFill>
                  <a:schemeClr val="bg1"/>
                </a:solidFill>
                <a:latin typeface="Arial" charset="0"/>
                <a:ea typeface="Arial" charset="0"/>
                <a:cs typeface="Arial" charset="0"/>
              </a:rPr>
              <a:t>Concentrations</a:t>
            </a:r>
            <a:r>
              <a:rPr lang="it-IT" sz="1200" b="1" dirty="0">
                <a:solidFill>
                  <a:schemeClr val="bg1"/>
                </a:solidFill>
                <a:latin typeface="Arial" charset="0"/>
                <a:ea typeface="Arial" charset="0"/>
                <a:cs typeface="Arial" charset="0"/>
              </a:rPr>
              <a:t> of </a:t>
            </a:r>
            <a:r>
              <a:rPr lang="it-IT" sz="1200" b="1" dirty="0" err="1">
                <a:solidFill>
                  <a:schemeClr val="bg1"/>
                </a:solidFill>
                <a:latin typeface="Arial" charset="0"/>
                <a:ea typeface="Arial" charset="0"/>
                <a:cs typeface="Arial" charset="0"/>
              </a:rPr>
              <a:t>contaminants</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give</a:t>
            </a:r>
            <a:r>
              <a:rPr lang="it-IT" sz="1200" b="1" dirty="0">
                <a:solidFill>
                  <a:schemeClr val="bg1"/>
                </a:solidFill>
                <a:latin typeface="Arial" charset="0"/>
                <a:ea typeface="Arial" charset="0"/>
                <a:cs typeface="Arial" charset="0"/>
              </a:rPr>
              <a:t> no </a:t>
            </a:r>
            <a:r>
              <a:rPr lang="it-IT" sz="1200" b="1" dirty="0" err="1">
                <a:solidFill>
                  <a:schemeClr val="bg1"/>
                </a:solidFill>
                <a:latin typeface="Arial" charset="0"/>
                <a:ea typeface="Arial" charset="0"/>
                <a:cs typeface="Arial" charset="0"/>
              </a:rPr>
              <a:t>effects</a:t>
            </a:r>
            <a:endParaRPr lang="it-IT" sz="1200" b="1" dirty="0">
              <a:solidFill>
                <a:schemeClr val="bg1"/>
              </a:solidFill>
              <a:latin typeface="Arial" charset="0"/>
              <a:ea typeface="Arial" charset="0"/>
              <a:cs typeface="Arial" charset="0"/>
            </a:endParaRPr>
          </a:p>
        </p:txBody>
      </p:sp>
      <p:sp>
        <p:nvSpPr>
          <p:cNvPr id="34" name="CasellaDiTesto 33"/>
          <p:cNvSpPr txBox="1"/>
          <p:nvPr/>
        </p:nvSpPr>
        <p:spPr>
          <a:xfrm>
            <a:off x="6159948" y="4797152"/>
            <a:ext cx="2812188" cy="461665"/>
          </a:xfrm>
          <a:prstGeom prst="rect">
            <a:avLst/>
          </a:prstGeom>
          <a:noFill/>
        </p:spPr>
        <p:txBody>
          <a:bodyPr wrap="square" rtlCol="0">
            <a:spAutoFit/>
          </a:bodyPr>
          <a:lstStyle/>
          <a:p>
            <a:r>
              <a:rPr lang="it-IT" sz="1200" b="1" dirty="0">
                <a:solidFill>
                  <a:schemeClr val="bg1"/>
                </a:solidFill>
                <a:latin typeface="Arial" charset="0"/>
                <a:ea typeface="Arial" charset="0"/>
                <a:cs typeface="Arial" charset="0"/>
              </a:rPr>
              <a:t>9. </a:t>
            </a:r>
            <a:r>
              <a:rPr lang="it-IT" sz="1200" b="1" dirty="0" err="1">
                <a:solidFill>
                  <a:schemeClr val="bg1"/>
                </a:solidFill>
                <a:latin typeface="Arial" charset="0"/>
                <a:ea typeface="Arial" charset="0"/>
                <a:cs typeface="Arial" charset="0"/>
              </a:rPr>
              <a:t>Contaminants</a:t>
            </a:r>
            <a:r>
              <a:rPr lang="it-IT" sz="1200" b="1" dirty="0">
                <a:solidFill>
                  <a:schemeClr val="bg1"/>
                </a:solidFill>
                <a:latin typeface="Arial" charset="0"/>
                <a:ea typeface="Arial" charset="0"/>
                <a:cs typeface="Arial" charset="0"/>
              </a:rPr>
              <a:t> in </a:t>
            </a:r>
            <a:r>
              <a:rPr lang="it-IT" sz="1200" b="1" dirty="0" err="1">
                <a:solidFill>
                  <a:schemeClr val="bg1"/>
                </a:solidFill>
                <a:latin typeface="Arial" charset="0"/>
                <a:ea typeface="Arial" charset="0"/>
                <a:cs typeface="Arial" charset="0"/>
              </a:rPr>
              <a:t>seafood</a:t>
            </a:r>
            <a:r>
              <a:rPr lang="it-IT" sz="1200" b="1" dirty="0">
                <a:solidFill>
                  <a:schemeClr val="bg1"/>
                </a:solidFill>
                <a:latin typeface="Arial" charset="0"/>
                <a:ea typeface="Arial" charset="0"/>
                <a:cs typeface="Arial" charset="0"/>
              </a:rPr>
              <a:t> are </a:t>
            </a:r>
            <a:r>
              <a:rPr lang="it-IT" sz="1200" b="1" dirty="0" err="1">
                <a:solidFill>
                  <a:schemeClr val="bg1"/>
                </a:solidFill>
                <a:latin typeface="Arial" charset="0"/>
                <a:ea typeface="Arial" charset="0"/>
                <a:cs typeface="Arial" charset="0"/>
              </a:rPr>
              <a:t>below</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safe</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levels</a:t>
            </a:r>
            <a:endParaRPr lang="it-IT" sz="1200" b="1" dirty="0">
              <a:solidFill>
                <a:schemeClr val="bg1"/>
              </a:solidFill>
              <a:latin typeface="Arial" charset="0"/>
              <a:ea typeface="Arial" charset="0"/>
              <a:cs typeface="Arial" charset="0"/>
            </a:endParaRPr>
          </a:p>
        </p:txBody>
      </p:sp>
      <p:sp>
        <p:nvSpPr>
          <p:cNvPr id="35" name="CasellaDiTesto 34"/>
          <p:cNvSpPr txBox="1"/>
          <p:nvPr/>
        </p:nvSpPr>
        <p:spPr>
          <a:xfrm>
            <a:off x="6156176" y="5263174"/>
            <a:ext cx="2702176" cy="461665"/>
          </a:xfrm>
          <a:prstGeom prst="rect">
            <a:avLst/>
          </a:prstGeom>
          <a:noFill/>
        </p:spPr>
        <p:txBody>
          <a:bodyPr wrap="square" rtlCol="0">
            <a:spAutoFit/>
          </a:bodyPr>
          <a:lstStyle/>
          <a:p>
            <a:r>
              <a:rPr lang="it-IT" sz="1200" b="1" dirty="0">
                <a:solidFill>
                  <a:schemeClr val="bg1"/>
                </a:solidFill>
                <a:latin typeface="Arial" charset="0"/>
                <a:ea typeface="Arial" charset="0"/>
                <a:cs typeface="Arial" charset="0"/>
              </a:rPr>
              <a:t>10. Marine </a:t>
            </a:r>
            <a:r>
              <a:rPr lang="it-IT" sz="1200" b="1" dirty="0" err="1">
                <a:solidFill>
                  <a:schemeClr val="bg1"/>
                </a:solidFill>
                <a:latin typeface="Arial" charset="0"/>
                <a:ea typeface="Arial" charset="0"/>
                <a:cs typeface="Arial" charset="0"/>
              </a:rPr>
              <a:t>litter</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does</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not</a:t>
            </a:r>
            <a:r>
              <a:rPr lang="it-IT" sz="1200" b="1" dirty="0">
                <a:solidFill>
                  <a:schemeClr val="bg1"/>
                </a:solidFill>
                <a:latin typeface="Arial" charset="0"/>
                <a:ea typeface="Arial" charset="0"/>
                <a:cs typeface="Arial" charset="0"/>
              </a:rPr>
              <a:t> cause </a:t>
            </a:r>
            <a:r>
              <a:rPr lang="it-IT" sz="1200" b="1" dirty="0" err="1">
                <a:solidFill>
                  <a:schemeClr val="bg1"/>
                </a:solidFill>
                <a:latin typeface="Arial" charset="0"/>
                <a:ea typeface="Arial" charset="0"/>
                <a:cs typeface="Arial" charset="0"/>
              </a:rPr>
              <a:t>harm</a:t>
            </a:r>
            <a:endParaRPr lang="it-IT" sz="1200" b="1" dirty="0">
              <a:solidFill>
                <a:schemeClr val="bg1"/>
              </a:solidFill>
              <a:latin typeface="Arial" charset="0"/>
              <a:ea typeface="Arial" charset="0"/>
              <a:cs typeface="Arial" charset="0"/>
            </a:endParaRPr>
          </a:p>
        </p:txBody>
      </p:sp>
      <p:sp>
        <p:nvSpPr>
          <p:cNvPr id="36" name="CasellaDiTesto 35"/>
          <p:cNvSpPr txBox="1"/>
          <p:nvPr/>
        </p:nvSpPr>
        <p:spPr>
          <a:xfrm>
            <a:off x="6156176" y="5734997"/>
            <a:ext cx="2990229" cy="646331"/>
          </a:xfrm>
          <a:prstGeom prst="rect">
            <a:avLst/>
          </a:prstGeom>
          <a:noFill/>
        </p:spPr>
        <p:txBody>
          <a:bodyPr wrap="square" rtlCol="0">
            <a:spAutoFit/>
          </a:bodyPr>
          <a:lstStyle/>
          <a:p>
            <a:r>
              <a:rPr lang="it-IT" sz="1200" b="1" dirty="0">
                <a:solidFill>
                  <a:schemeClr val="bg1"/>
                </a:solidFill>
                <a:latin typeface="Arial" charset="0"/>
                <a:ea typeface="Arial" charset="0"/>
                <a:cs typeface="Arial" charset="0"/>
              </a:rPr>
              <a:t>11. </a:t>
            </a:r>
            <a:r>
              <a:rPr lang="it-IT" sz="1200" b="1" dirty="0" err="1">
                <a:solidFill>
                  <a:schemeClr val="bg1"/>
                </a:solidFill>
                <a:latin typeface="Arial" charset="0"/>
                <a:ea typeface="Arial" charset="0"/>
                <a:cs typeface="Arial" charset="0"/>
              </a:rPr>
              <a:t>Introduction</a:t>
            </a:r>
            <a:r>
              <a:rPr lang="it-IT" sz="1200" b="1" dirty="0">
                <a:solidFill>
                  <a:schemeClr val="bg1"/>
                </a:solidFill>
                <a:latin typeface="Arial" charset="0"/>
                <a:ea typeface="Arial" charset="0"/>
                <a:cs typeface="Arial" charset="0"/>
              </a:rPr>
              <a:t> of </a:t>
            </a:r>
            <a:r>
              <a:rPr lang="it-IT" sz="1200" b="1" dirty="0" err="1">
                <a:solidFill>
                  <a:schemeClr val="bg1"/>
                </a:solidFill>
                <a:latin typeface="Arial" charset="0"/>
                <a:ea typeface="Arial" charset="0"/>
                <a:cs typeface="Arial" charset="0"/>
              </a:rPr>
              <a:t>energy</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including</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underwater</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noise</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does</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not</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adversely</a:t>
            </a:r>
            <a:r>
              <a:rPr lang="it-IT" sz="1200" b="1" dirty="0">
                <a:solidFill>
                  <a:schemeClr val="bg1"/>
                </a:solidFill>
                <a:latin typeface="Arial" charset="0"/>
                <a:ea typeface="Arial" charset="0"/>
                <a:cs typeface="Arial" charset="0"/>
              </a:rPr>
              <a:t> </a:t>
            </a:r>
            <a:r>
              <a:rPr lang="it-IT" sz="1200" b="1" dirty="0" err="1">
                <a:solidFill>
                  <a:schemeClr val="bg1"/>
                </a:solidFill>
                <a:latin typeface="Arial" charset="0"/>
                <a:ea typeface="Arial" charset="0"/>
                <a:cs typeface="Arial" charset="0"/>
              </a:rPr>
              <a:t>affect</a:t>
            </a:r>
            <a:r>
              <a:rPr lang="it-IT" sz="1200" b="1" dirty="0">
                <a:solidFill>
                  <a:schemeClr val="bg1"/>
                </a:solidFill>
                <a:latin typeface="Arial" charset="0"/>
                <a:ea typeface="Arial" charset="0"/>
                <a:cs typeface="Arial" charset="0"/>
              </a:rPr>
              <a:t> the </a:t>
            </a:r>
            <a:r>
              <a:rPr lang="it-IT" sz="1200" b="1" dirty="0" err="1">
                <a:solidFill>
                  <a:schemeClr val="bg1"/>
                </a:solidFill>
                <a:latin typeface="Arial" charset="0"/>
                <a:ea typeface="Arial" charset="0"/>
                <a:cs typeface="Arial" charset="0"/>
              </a:rPr>
              <a:t>ecosystem</a:t>
            </a:r>
            <a:endParaRPr lang="it-IT" sz="1200" b="1" dirty="0">
              <a:solidFill>
                <a:schemeClr val="bg1"/>
              </a:solidFill>
              <a:latin typeface="Arial" charset="0"/>
              <a:ea typeface="Arial" charset="0"/>
              <a:cs typeface="Arial" charset="0"/>
            </a:endParaRPr>
          </a:p>
        </p:txBody>
      </p:sp>
      <p:sp>
        <p:nvSpPr>
          <p:cNvPr id="38" name="CasellaDiTesto 37"/>
          <p:cNvSpPr txBox="1"/>
          <p:nvPr/>
        </p:nvSpPr>
        <p:spPr>
          <a:xfrm>
            <a:off x="5235388" y="4329780"/>
            <a:ext cx="1912568" cy="400110"/>
          </a:xfrm>
          <a:prstGeom prst="rect">
            <a:avLst/>
          </a:prstGeom>
          <a:noFill/>
        </p:spPr>
        <p:txBody>
          <a:bodyPr wrap="square" rtlCol="0">
            <a:spAutoFit/>
          </a:bodyPr>
          <a:lstStyle/>
          <a:p>
            <a:r>
              <a:rPr lang="it-IT" sz="2000" b="1" dirty="0">
                <a:solidFill>
                  <a:schemeClr val="bg1"/>
                </a:solidFill>
                <a:latin typeface="Arial" charset="0"/>
                <a:ea typeface="Arial" charset="0"/>
                <a:cs typeface="Arial" charset="0"/>
              </a:rPr>
              <a:t>11 </a:t>
            </a:r>
            <a:r>
              <a:rPr lang="it-IT" sz="2000" b="1" dirty="0" err="1">
                <a:solidFill>
                  <a:schemeClr val="bg1"/>
                </a:solidFill>
                <a:latin typeface="Arial" charset="0"/>
                <a:ea typeface="Arial" charset="0"/>
                <a:cs typeface="Arial" charset="0"/>
              </a:rPr>
              <a:t>descriptors</a:t>
            </a:r>
            <a:endParaRPr lang="it-IT" sz="20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544062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27384"/>
            <a:ext cx="9144000" cy="574961"/>
          </a:xfrm>
          <a:prstGeom prst="rect">
            <a:avLst/>
          </a:prstGeom>
          <a:solidFill>
            <a:schemeClr val="tx2">
              <a:lumMod val="75000"/>
            </a:schemeClr>
          </a:solidFill>
        </p:spPr>
        <p:txBody>
          <a:bodyPr tIns="36000">
            <a:spAutoFit/>
          </a:bodyPr>
          <a:lstStyle/>
          <a:p>
            <a:pPr eaLnBrk="1" hangingPunct="1">
              <a:defRPr/>
            </a:pPr>
            <a:r>
              <a:rPr lang="en-GB" sz="3200" b="1" spc="-150" dirty="0">
                <a:solidFill>
                  <a:schemeClr val="bg1">
                    <a:lumMod val="85000"/>
                  </a:schemeClr>
                </a:solidFill>
                <a:latin typeface="Arial"/>
                <a:ea typeface="+mj-ea"/>
                <a:cs typeface="Arial"/>
              </a:rPr>
              <a:t>Indicators</a:t>
            </a:r>
          </a:p>
        </p:txBody>
      </p:sp>
      <p:sp>
        <p:nvSpPr>
          <p:cNvPr id="5" name="CasellaDiTesto 4"/>
          <p:cNvSpPr txBox="1"/>
          <p:nvPr/>
        </p:nvSpPr>
        <p:spPr>
          <a:xfrm>
            <a:off x="179512" y="1092512"/>
            <a:ext cx="1368151" cy="400110"/>
          </a:xfrm>
          <a:prstGeom prst="rect">
            <a:avLst/>
          </a:prstGeom>
          <a:noFill/>
        </p:spPr>
        <p:txBody>
          <a:bodyPr wrap="square" rtlCol="0">
            <a:spAutoFit/>
          </a:bodyPr>
          <a:lstStyle/>
          <a:p>
            <a:r>
              <a:rPr lang="en-GB" sz="2000" b="1" dirty="0">
                <a:solidFill>
                  <a:schemeClr val="bg1"/>
                </a:solidFill>
              </a:rPr>
              <a:t>Species</a:t>
            </a:r>
          </a:p>
        </p:txBody>
      </p:sp>
      <p:sp>
        <p:nvSpPr>
          <p:cNvPr id="8" name="CasellaDiTesto 7"/>
          <p:cNvSpPr txBox="1"/>
          <p:nvPr/>
        </p:nvSpPr>
        <p:spPr>
          <a:xfrm>
            <a:off x="1835696" y="1123290"/>
            <a:ext cx="1728192" cy="338554"/>
          </a:xfrm>
          <a:prstGeom prst="rect">
            <a:avLst/>
          </a:prstGeom>
          <a:noFill/>
        </p:spPr>
        <p:txBody>
          <a:bodyPr wrap="square" rtlCol="0">
            <a:spAutoFit/>
          </a:bodyPr>
          <a:lstStyle/>
          <a:p>
            <a:r>
              <a:rPr lang="en-GB" sz="1600" b="1" dirty="0">
                <a:solidFill>
                  <a:schemeClr val="bg1"/>
                </a:solidFill>
              </a:rPr>
              <a:t>Population size</a:t>
            </a:r>
          </a:p>
        </p:txBody>
      </p:sp>
      <p:sp>
        <p:nvSpPr>
          <p:cNvPr id="9" name="CasellaDiTesto 8"/>
          <p:cNvSpPr txBox="1"/>
          <p:nvPr/>
        </p:nvSpPr>
        <p:spPr>
          <a:xfrm>
            <a:off x="1835696" y="1492622"/>
            <a:ext cx="1224136" cy="338554"/>
          </a:xfrm>
          <a:prstGeom prst="rect">
            <a:avLst/>
          </a:prstGeom>
          <a:noFill/>
        </p:spPr>
        <p:txBody>
          <a:bodyPr wrap="square" rtlCol="0">
            <a:spAutoFit/>
          </a:bodyPr>
          <a:lstStyle/>
          <a:p>
            <a:r>
              <a:rPr lang="en-GB" sz="1600" b="1" dirty="0">
                <a:solidFill>
                  <a:schemeClr val="bg1"/>
                </a:solidFill>
              </a:rPr>
              <a:t>Conditions</a:t>
            </a:r>
          </a:p>
        </p:txBody>
      </p:sp>
      <p:sp>
        <p:nvSpPr>
          <p:cNvPr id="10" name="CasellaDiTesto 9"/>
          <p:cNvSpPr txBox="1"/>
          <p:nvPr/>
        </p:nvSpPr>
        <p:spPr>
          <a:xfrm>
            <a:off x="3614512" y="1123290"/>
            <a:ext cx="2325639" cy="338554"/>
          </a:xfrm>
          <a:prstGeom prst="rect">
            <a:avLst/>
          </a:prstGeom>
          <a:noFill/>
        </p:spPr>
        <p:txBody>
          <a:bodyPr wrap="square" rtlCol="0">
            <a:spAutoFit/>
          </a:bodyPr>
          <a:lstStyle/>
          <a:p>
            <a:r>
              <a:rPr lang="en-GB" sz="1600" b="1" dirty="0">
                <a:solidFill>
                  <a:schemeClr val="bg1"/>
                </a:solidFill>
              </a:rPr>
              <a:t>Abundance or biomass</a:t>
            </a:r>
          </a:p>
        </p:txBody>
      </p:sp>
      <p:sp>
        <p:nvSpPr>
          <p:cNvPr id="11" name="CasellaDiTesto 10"/>
          <p:cNvSpPr txBox="1"/>
          <p:nvPr/>
        </p:nvSpPr>
        <p:spPr>
          <a:xfrm>
            <a:off x="3614512" y="1492622"/>
            <a:ext cx="2109616" cy="584775"/>
          </a:xfrm>
          <a:prstGeom prst="rect">
            <a:avLst/>
          </a:prstGeom>
          <a:noFill/>
        </p:spPr>
        <p:txBody>
          <a:bodyPr wrap="square" rtlCol="0">
            <a:spAutoFit/>
          </a:bodyPr>
          <a:lstStyle/>
          <a:p>
            <a:r>
              <a:rPr lang="en-GB" sz="1600" b="1" dirty="0">
                <a:solidFill>
                  <a:schemeClr val="bg1"/>
                </a:solidFill>
              </a:rPr>
              <a:t>Demography</a:t>
            </a:r>
          </a:p>
          <a:p>
            <a:r>
              <a:rPr lang="en-GB" sz="1600" b="1" dirty="0">
                <a:solidFill>
                  <a:schemeClr val="bg1"/>
                </a:solidFill>
              </a:rPr>
              <a:t>Genetic structure</a:t>
            </a:r>
          </a:p>
        </p:txBody>
      </p:sp>
      <p:sp>
        <p:nvSpPr>
          <p:cNvPr id="12" name="CasellaDiTesto 11"/>
          <p:cNvSpPr txBox="1"/>
          <p:nvPr/>
        </p:nvSpPr>
        <p:spPr>
          <a:xfrm>
            <a:off x="1817226" y="2071569"/>
            <a:ext cx="1728192" cy="338554"/>
          </a:xfrm>
          <a:prstGeom prst="rect">
            <a:avLst/>
          </a:prstGeom>
          <a:noFill/>
        </p:spPr>
        <p:txBody>
          <a:bodyPr wrap="square" rtlCol="0">
            <a:spAutoFit/>
          </a:bodyPr>
          <a:lstStyle/>
          <a:p>
            <a:r>
              <a:rPr lang="en-GB" sz="1600" b="1" dirty="0">
                <a:solidFill>
                  <a:schemeClr val="bg1"/>
                </a:solidFill>
              </a:rPr>
              <a:t>Habitat extent</a:t>
            </a:r>
          </a:p>
        </p:txBody>
      </p:sp>
      <p:sp>
        <p:nvSpPr>
          <p:cNvPr id="13" name="CasellaDiTesto 12"/>
          <p:cNvSpPr txBox="1"/>
          <p:nvPr/>
        </p:nvSpPr>
        <p:spPr>
          <a:xfrm>
            <a:off x="1817226" y="2440901"/>
            <a:ext cx="1224136" cy="338554"/>
          </a:xfrm>
          <a:prstGeom prst="rect">
            <a:avLst/>
          </a:prstGeom>
          <a:noFill/>
        </p:spPr>
        <p:txBody>
          <a:bodyPr wrap="square" rtlCol="0">
            <a:spAutoFit/>
          </a:bodyPr>
          <a:lstStyle/>
          <a:p>
            <a:r>
              <a:rPr lang="en-GB" sz="1600" b="1" dirty="0">
                <a:solidFill>
                  <a:schemeClr val="bg1"/>
                </a:solidFill>
              </a:rPr>
              <a:t>Conditions</a:t>
            </a:r>
          </a:p>
        </p:txBody>
      </p:sp>
      <p:sp>
        <p:nvSpPr>
          <p:cNvPr id="14" name="CasellaDiTesto 13"/>
          <p:cNvSpPr txBox="1"/>
          <p:nvPr/>
        </p:nvSpPr>
        <p:spPr>
          <a:xfrm>
            <a:off x="3596042" y="2071569"/>
            <a:ext cx="2325639" cy="338554"/>
          </a:xfrm>
          <a:prstGeom prst="rect">
            <a:avLst/>
          </a:prstGeom>
          <a:noFill/>
        </p:spPr>
        <p:txBody>
          <a:bodyPr wrap="square" rtlCol="0">
            <a:spAutoFit/>
          </a:bodyPr>
          <a:lstStyle/>
          <a:p>
            <a:r>
              <a:rPr lang="en-GB" sz="1600" b="1" dirty="0">
                <a:solidFill>
                  <a:schemeClr val="bg1"/>
                </a:solidFill>
              </a:rPr>
              <a:t>Surface </a:t>
            </a:r>
          </a:p>
        </p:txBody>
      </p:sp>
      <p:sp>
        <p:nvSpPr>
          <p:cNvPr id="15" name="CasellaDiTesto 14"/>
          <p:cNvSpPr txBox="1"/>
          <p:nvPr/>
        </p:nvSpPr>
        <p:spPr>
          <a:xfrm>
            <a:off x="3596042" y="2440901"/>
            <a:ext cx="4288326" cy="584775"/>
          </a:xfrm>
          <a:prstGeom prst="rect">
            <a:avLst/>
          </a:prstGeom>
          <a:noFill/>
        </p:spPr>
        <p:txBody>
          <a:bodyPr wrap="square" rtlCol="0">
            <a:spAutoFit/>
          </a:bodyPr>
          <a:lstStyle/>
          <a:p>
            <a:r>
              <a:rPr lang="en-GB" sz="1600" b="1" dirty="0">
                <a:solidFill>
                  <a:schemeClr val="bg1"/>
                </a:solidFill>
              </a:rPr>
              <a:t>Conditions of typical species or communities</a:t>
            </a:r>
          </a:p>
          <a:p>
            <a:r>
              <a:rPr lang="en-GB" sz="1600" b="1" dirty="0">
                <a:solidFill>
                  <a:schemeClr val="bg1"/>
                </a:solidFill>
              </a:rPr>
              <a:t>Abundance or biomass</a:t>
            </a:r>
          </a:p>
        </p:txBody>
      </p:sp>
      <p:sp>
        <p:nvSpPr>
          <p:cNvPr id="16" name="CasellaDiTesto 15"/>
          <p:cNvSpPr txBox="1"/>
          <p:nvPr/>
        </p:nvSpPr>
        <p:spPr>
          <a:xfrm>
            <a:off x="219982" y="2023778"/>
            <a:ext cx="1368151" cy="400110"/>
          </a:xfrm>
          <a:prstGeom prst="rect">
            <a:avLst/>
          </a:prstGeom>
          <a:noFill/>
        </p:spPr>
        <p:txBody>
          <a:bodyPr wrap="square" rtlCol="0">
            <a:spAutoFit/>
          </a:bodyPr>
          <a:lstStyle/>
          <a:p>
            <a:r>
              <a:rPr lang="en-GB" sz="2000" b="1" dirty="0">
                <a:solidFill>
                  <a:schemeClr val="bg1"/>
                </a:solidFill>
              </a:rPr>
              <a:t>Habitats</a:t>
            </a:r>
          </a:p>
        </p:txBody>
      </p:sp>
      <p:cxnSp>
        <p:nvCxnSpPr>
          <p:cNvPr id="18" name="Connettore 1 17"/>
          <p:cNvCxnSpPr/>
          <p:nvPr/>
        </p:nvCxnSpPr>
        <p:spPr>
          <a:xfrm>
            <a:off x="251520" y="973202"/>
            <a:ext cx="849694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213273" y="589127"/>
            <a:ext cx="1838447" cy="400110"/>
          </a:xfrm>
          <a:prstGeom prst="rect">
            <a:avLst/>
          </a:prstGeom>
          <a:noFill/>
        </p:spPr>
        <p:txBody>
          <a:bodyPr wrap="square" rtlCol="0">
            <a:spAutoFit/>
          </a:bodyPr>
          <a:lstStyle/>
          <a:p>
            <a:r>
              <a:rPr lang="en-GB" sz="2000" b="1" dirty="0">
                <a:solidFill>
                  <a:srgbClr val="FFFF00"/>
                </a:solidFill>
              </a:rPr>
              <a:t>1. Biodiversity</a:t>
            </a:r>
          </a:p>
        </p:txBody>
      </p:sp>
      <p:sp>
        <p:nvSpPr>
          <p:cNvPr id="21" name="CasellaDiTesto 20"/>
          <p:cNvSpPr txBox="1"/>
          <p:nvPr/>
        </p:nvSpPr>
        <p:spPr>
          <a:xfrm>
            <a:off x="179512" y="3596301"/>
            <a:ext cx="3024336" cy="830997"/>
          </a:xfrm>
          <a:prstGeom prst="rect">
            <a:avLst/>
          </a:prstGeom>
          <a:noFill/>
        </p:spPr>
        <p:txBody>
          <a:bodyPr wrap="square" rtlCol="0">
            <a:spAutoFit/>
          </a:bodyPr>
          <a:lstStyle/>
          <a:p>
            <a:r>
              <a:rPr lang="en-GB" sz="1600" b="1" dirty="0">
                <a:solidFill>
                  <a:schemeClr val="bg1"/>
                </a:solidFill>
              </a:rPr>
              <a:t>Abundance and conditions of NIS with a particular focus on invasive species</a:t>
            </a:r>
          </a:p>
        </p:txBody>
      </p:sp>
      <p:sp>
        <p:nvSpPr>
          <p:cNvPr id="23" name="CasellaDiTesto 22"/>
          <p:cNvSpPr txBox="1"/>
          <p:nvPr/>
        </p:nvSpPr>
        <p:spPr>
          <a:xfrm>
            <a:off x="3604489" y="3531531"/>
            <a:ext cx="4279879" cy="584775"/>
          </a:xfrm>
          <a:prstGeom prst="rect">
            <a:avLst/>
          </a:prstGeom>
          <a:noFill/>
        </p:spPr>
        <p:txBody>
          <a:bodyPr wrap="square" rtlCol="0">
            <a:spAutoFit/>
          </a:bodyPr>
          <a:lstStyle/>
          <a:p>
            <a:r>
              <a:rPr lang="en-GB" sz="1600" b="1" dirty="0">
                <a:solidFill>
                  <a:schemeClr val="bg1"/>
                </a:solidFill>
              </a:rPr>
              <a:t>Trends in abundance, frequency of occurrence, and distribution of NIS</a:t>
            </a:r>
          </a:p>
        </p:txBody>
      </p:sp>
      <p:cxnSp>
        <p:nvCxnSpPr>
          <p:cNvPr id="30" name="Connettore 1 29"/>
          <p:cNvCxnSpPr/>
          <p:nvPr/>
        </p:nvCxnSpPr>
        <p:spPr>
          <a:xfrm>
            <a:off x="241497" y="3381443"/>
            <a:ext cx="849694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CasellaDiTesto 30"/>
          <p:cNvSpPr txBox="1"/>
          <p:nvPr/>
        </p:nvSpPr>
        <p:spPr>
          <a:xfrm>
            <a:off x="203250" y="2997368"/>
            <a:ext cx="3936702" cy="400110"/>
          </a:xfrm>
          <a:prstGeom prst="rect">
            <a:avLst/>
          </a:prstGeom>
          <a:noFill/>
        </p:spPr>
        <p:txBody>
          <a:bodyPr wrap="square" rtlCol="0">
            <a:spAutoFit/>
          </a:bodyPr>
          <a:lstStyle/>
          <a:p>
            <a:r>
              <a:rPr lang="en-GB" sz="2000" b="1" dirty="0">
                <a:solidFill>
                  <a:srgbClr val="FFFF00"/>
                </a:solidFill>
              </a:rPr>
              <a:t>2. Non-indigenous species (NIS)</a:t>
            </a:r>
          </a:p>
        </p:txBody>
      </p:sp>
      <p:sp>
        <p:nvSpPr>
          <p:cNvPr id="32" name="CasellaDiTesto 31"/>
          <p:cNvSpPr txBox="1"/>
          <p:nvPr/>
        </p:nvSpPr>
        <p:spPr>
          <a:xfrm>
            <a:off x="3614512" y="4200986"/>
            <a:ext cx="4279879" cy="584775"/>
          </a:xfrm>
          <a:prstGeom prst="rect">
            <a:avLst/>
          </a:prstGeom>
          <a:noFill/>
        </p:spPr>
        <p:txBody>
          <a:bodyPr wrap="square" rtlCol="0">
            <a:spAutoFit/>
          </a:bodyPr>
          <a:lstStyle/>
          <a:p>
            <a:r>
              <a:rPr lang="en-GB" sz="1600" b="1" dirty="0">
                <a:solidFill>
                  <a:schemeClr val="bg1"/>
                </a:solidFill>
              </a:rPr>
              <a:t>Impact of NIS on native species, habitat and ecosystems</a:t>
            </a:r>
          </a:p>
        </p:txBody>
      </p:sp>
      <p:sp>
        <p:nvSpPr>
          <p:cNvPr id="33" name="CasellaDiTesto 32"/>
          <p:cNvSpPr txBox="1"/>
          <p:nvPr/>
        </p:nvSpPr>
        <p:spPr>
          <a:xfrm>
            <a:off x="179512" y="5324077"/>
            <a:ext cx="3024336" cy="338554"/>
          </a:xfrm>
          <a:prstGeom prst="rect">
            <a:avLst/>
          </a:prstGeom>
          <a:noFill/>
        </p:spPr>
        <p:txBody>
          <a:bodyPr wrap="square" rtlCol="0">
            <a:spAutoFit/>
          </a:bodyPr>
          <a:lstStyle/>
          <a:p>
            <a:r>
              <a:rPr lang="en-GB" sz="1600" b="1" dirty="0">
                <a:solidFill>
                  <a:schemeClr val="bg1"/>
                </a:solidFill>
              </a:rPr>
              <a:t>Fishing pressure</a:t>
            </a:r>
          </a:p>
        </p:txBody>
      </p:sp>
      <p:sp>
        <p:nvSpPr>
          <p:cNvPr id="34" name="CasellaDiTesto 33"/>
          <p:cNvSpPr txBox="1"/>
          <p:nvPr/>
        </p:nvSpPr>
        <p:spPr>
          <a:xfrm>
            <a:off x="3614512" y="5309919"/>
            <a:ext cx="4279879" cy="338554"/>
          </a:xfrm>
          <a:prstGeom prst="rect">
            <a:avLst/>
          </a:prstGeom>
          <a:noFill/>
        </p:spPr>
        <p:txBody>
          <a:bodyPr wrap="square" rtlCol="0">
            <a:spAutoFit/>
          </a:bodyPr>
          <a:lstStyle/>
          <a:p>
            <a:r>
              <a:rPr lang="en-GB" sz="1600" b="1" dirty="0">
                <a:solidFill>
                  <a:schemeClr val="bg1"/>
                </a:solidFill>
              </a:rPr>
              <a:t>Fishing catches / biomass-catch ratio</a:t>
            </a:r>
          </a:p>
        </p:txBody>
      </p:sp>
      <p:cxnSp>
        <p:nvCxnSpPr>
          <p:cNvPr id="35" name="Connettore 1 34"/>
          <p:cNvCxnSpPr/>
          <p:nvPr/>
        </p:nvCxnSpPr>
        <p:spPr>
          <a:xfrm>
            <a:off x="241497" y="5109219"/>
            <a:ext cx="849694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CasellaDiTesto 35"/>
          <p:cNvSpPr txBox="1"/>
          <p:nvPr/>
        </p:nvSpPr>
        <p:spPr>
          <a:xfrm>
            <a:off x="203250" y="4725144"/>
            <a:ext cx="3936702" cy="400110"/>
          </a:xfrm>
          <a:prstGeom prst="rect">
            <a:avLst/>
          </a:prstGeom>
          <a:noFill/>
        </p:spPr>
        <p:txBody>
          <a:bodyPr wrap="square" rtlCol="0">
            <a:spAutoFit/>
          </a:bodyPr>
          <a:lstStyle/>
          <a:p>
            <a:r>
              <a:rPr lang="en-GB" sz="2000" b="1" dirty="0">
                <a:solidFill>
                  <a:srgbClr val="FFFF00"/>
                </a:solidFill>
              </a:rPr>
              <a:t>Commercially exploited species</a:t>
            </a:r>
          </a:p>
        </p:txBody>
      </p:sp>
      <p:sp>
        <p:nvSpPr>
          <p:cNvPr id="37" name="CasellaDiTesto 36"/>
          <p:cNvSpPr txBox="1"/>
          <p:nvPr/>
        </p:nvSpPr>
        <p:spPr>
          <a:xfrm>
            <a:off x="179512" y="5762454"/>
            <a:ext cx="3024336" cy="338554"/>
          </a:xfrm>
          <a:prstGeom prst="rect">
            <a:avLst/>
          </a:prstGeom>
          <a:noFill/>
        </p:spPr>
        <p:txBody>
          <a:bodyPr wrap="square" rtlCol="0">
            <a:spAutoFit/>
          </a:bodyPr>
          <a:lstStyle/>
          <a:p>
            <a:r>
              <a:rPr lang="en-GB" sz="1600" b="1" dirty="0">
                <a:solidFill>
                  <a:schemeClr val="bg1"/>
                </a:solidFill>
              </a:rPr>
              <a:t>Reproductive ability of stocks</a:t>
            </a:r>
          </a:p>
        </p:txBody>
      </p:sp>
      <p:sp>
        <p:nvSpPr>
          <p:cNvPr id="38" name="CasellaDiTesto 37"/>
          <p:cNvSpPr txBox="1"/>
          <p:nvPr/>
        </p:nvSpPr>
        <p:spPr>
          <a:xfrm>
            <a:off x="180129" y="6186972"/>
            <a:ext cx="3024336" cy="338554"/>
          </a:xfrm>
          <a:prstGeom prst="rect">
            <a:avLst/>
          </a:prstGeom>
          <a:noFill/>
        </p:spPr>
        <p:txBody>
          <a:bodyPr wrap="square" rtlCol="0">
            <a:spAutoFit/>
          </a:bodyPr>
          <a:lstStyle/>
          <a:p>
            <a:r>
              <a:rPr lang="en-GB" sz="1600" b="1" dirty="0">
                <a:solidFill>
                  <a:schemeClr val="bg1"/>
                </a:solidFill>
              </a:rPr>
              <a:t>Age and size distribution</a:t>
            </a:r>
          </a:p>
        </p:txBody>
      </p:sp>
      <p:sp>
        <p:nvSpPr>
          <p:cNvPr id="39" name="CasellaDiTesto 38"/>
          <p:cNvSpPr txBox="1"/>
          <p:nvPr/>
        </p:nvSpPr>
        <p:spPr>
          <a:xfrm>
            <a:off x="3605451" y="5740008"/>
            <a:ext cx="4279879" cy="338554"/>
          </a:xfrm>
          <a:prstGeom prst="rect">
            <a:avLst/>
          </a:prstGeom>
          <a:noFill/>
        </p:spPr>
        <p:txBody>
          <a:bodyPr wrap="square" rtlCol="0">
            <a:spAutoFit/>
          </a:bodyPr>
          <a:lstStyle/>
          <a:p>
            <a:r>
              <a:rPr lang="en-GB" sz="1600" b="1" dirty="0">
                <a:solidFill>
                  <a:schemeClr val="bg1"/>
                </a:solidFill>
              </a:rPr>
              <a:t>Biomass of reproductive stocks – other indices</a:t>
            </a:r>
          </a:p>
        </p:txBody>
      </p:sp>
    </p:spTree>
    <p:extLst>
      <p:ext uri="{BB962C8B-B14F-4D97-AF65-F5344CB8AC3E}">
        <p14:creationId xmlns:p14="http://schemas.microsoft.com/office/powerpoint/2010/main" val="382156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27384"/>
            <a:ext cx="9144000" cy="574961"/>
          </a:xfrm>
          <a:prstGeom prst="rect">
            <a:avLst/>
          </a:prstGeom>
          <a:solidFill>
            <a:schemeClr val="tx2">
              <a:lumMod val="75000"/>
            </a:schemeClr>
          </a:solidFill>
        </p:spPr>
        <p:txBody>
          <a:bodyPr tIns="36000">
            <a:spAutoFit/>
          </a:bodyPr>
          <a:lstStyle/>
          <a:p>
            <a:pPr eaLnBrk="1" hangingPunct="1">
              <a:defRPr/>
            </a:pPr>
            <a:r>
              <a:rPr lang="en-GB" sz="3200" b="1" spc="-150" dirty="0">
                <a:solidFill>
                  <a:schemeClr val="bg1">
                    <a:lumMod val="85000"/>
                  </a:schemeClr>
                </a:solidFill>
                <a:latin typeface="Arial"/>
                <a:ea typeface="+mj-ea"/>
                <a:cs typeface="Arial"/>
              </a:rPr>
              <a:t>Indicators</a:t>
            </a:r>
          </a:p>
        </p:txBody>
      </p:sp>
      <p:sp>
        <p:nvSpPr>
          <p:cNvPr id="8" name="CasellaDiTesto 7"/>
          <p:cNvSpPr txBox="1"/>
          <p:nvPr/>
        </p:nvSpPr>
        <p:spPr>
          <a:xfrm>
            <a:off x="251520" y="1123290"/>
            <a:ext cx="2786928" cy="338554"/>
          </a:xfrm>
          <a:prstGeom prst="rect">
            <a:avLst/>
          </a:prstGeom>
          <a:noFill/>
        </p:spPr>
        <p:txBody>
          <a:bodyPr wrap="square" rtlCol="0">
            <a:spAutoFit/>
          </a:bodyPr>
          <a:lstStyle/>
          <a:p>
            <a:r>
              <a:rPr lang="en-GB" sz="1600" b="1" dirty="0">
                <a:solidFill>
                  <a:schemeClr val="bg1"/>
                </a:solidFill>
              </a:rPr>
              <a:t>Proportion of top predators</a:t>
            </a:r>
          </a:p>
        </p:txBody>
      </p:sp>
      <p:sp>
        <p:nvSpPr>
          <p:cNvPr id="9" name="CasellaDiTesto 8"/>
          <p:cNvSpPr txBox="1"/>
          <p:nvPr/>
        </p:nvSpPr>
        <p:spPr>
          <a:xfrm>
            <a:off x="251520" y="1492622"/>
            <a:ext cx="2520280" cy="584775"/>
          </a:xfrm>
          <a:prstGeom prst="rect">
            <a:avLst/>
          </a:prstGeom>
          <a:noFill/>
        </p:spPr>
        <p:txBody>
          <a:bodyPr wrap="square" rtlCol="0">
            <a:spAutoFit/>
          </a:bodyPr>
          <a:lstStyle/>
          <a:p>
            <a:r>
              <a:rPr lang="en-GB" sz="1600" b="1" dirty="0">
                <a:solidFill>
                  <a:schemeClr val="bg1"/>
                </a:solidFill>
              </a:rPr>
              <a:t>Abundance/distribution of trophic guilds</a:t>
            </a:r>
          </a:p>
        </p:txBody>
      </p:sp>
      <p:sp>
        <p:nvSpPr>
          <p:cNvPr id="10" name="CasellaDiTesto 9"/>
          <p:cNvSpPr txBox="1"/>
          <p:nvPr/>
        </p:nvSpPr>
        <p:spPr>
          <a:xfrm>
            <a:off x="3686520" y="1123290"/>
            <a:ext cx="2325639" cy="338554"/>
          </a:xfrm>
          <a:prstGeom prst="rect">
            <a:avLst/>
          </a:prstGeom>
          <a:noFill/>
        </p:spPr>
        <p:txBody>
          <a:bodyPr wrap="square" rtlCol="0">
            <a:spAutoFit/>
          </a:bodyPr>
          <a:lstStyle/>
          <a:p>
            <a:r>
              <a:rPr lang="en-GB" sz="1600" b="1" dirty="0">
                <a:solidFill>
                  <a:schemeClr val="bg1"/>
                </a:solidFill>
              </a:rPr>
              <a:t>Large fish predators</a:t>
            </a:r>
          </a:p>
        </p:txBody>
      </p:sp>
      <p:cxnSp>
        <p:nvCxnSpPr>
          <p:cNvPr id="18" name="Connettore 1 17"/>
          <p:cNvCxnSpPr/>
          <p:nvPr/>
        </p:nvCxnSpPr>
        <p:spPr>
          <a:xfrm>
            <a:off x="251520" y="973202"/>
            <a:ext cx="849694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213273" y="589127"/>
            <a:ext cx="2846559" cy="400110"/>
          </a:xfrm>
          <a:prstGeom prst="rect">
            <a:avLst/>
          </a:prstGeom>
          <a:noFill/>
        </p:spPr>
        <p:txBody>
          <a:bodyPr wrap="square" rtlCol="0">
            <a:spAutoFit/>
          </a:bodyPr>
          <a:lstStyle/>
          <a:p>
            <a:r>
              <a:rPr lang="en-GB" sz="2000" b="1" dirty="0">
                <a:solidFill>
                  <a:srgbClr val="FFFF00"/>
                </a:solidFill>
              </a:rPr>
              <a:t>4. Marine food webs</a:t>
            </a:r>
          </a:p>
        </p:txBody>
      </p:sp>
      <p:sp>
        <p:nvSpPr>
          <p:cNvPr id="21" name="CasellaDiTesto 20"/>
          <p:cNvSpPr txBox="1"/>
          <p:nvPr/>
        </p:nvSpPr>
        <p:spPr>
          <a:xfrm>
            <a:off x="179512" y="2731789"/>
            <a:ext cx="3024336" cy="338554"/>
          </a:xfrm>
          <a:prstGeom prst="rect">
            <a:avLst/>
          </a:prstGeom>
          <a:noFill/>
        </p:spPr>
        <p:txBody>
          <a:bodyPr wrap="square" rtlCol="0">
            <a:spAutoFit/>
          </a:bodyPr>
          <a:lstStyle/>
          <a:p>
            <a:r>
              <a:rPr lang="en-GB" sz="1600" b="1" dirty="0">
                <a:solidFill>
                  <a:schemeClr val="bg1"/>
                </a:solidFill>
              </a:rPr>
              <a:t>Nutrient levels</a:t>
            </a:r>
          </a:p>
        </p:txBody>
      </p:sp>
      <p:sp>
        <p:nvSpPr>
          <p:cNvPr id="23" name="CasellaDiTesto 22"/>
          <p:cNvSpPr txBox="1"/>
          <p:nvPr/>
        </p:nvSpPr>
        <p:spPr>
          <a:xfrm>
            <a:off x="3604489" y="2667019"/>
            <a:ext cx="4279879" cy="584775"/>
          </a:xfrm>
          <a:prstGeom prst="rect">
            <a:avLst/>
          </a:prstGeom>
          <a:noFill/>
        </p:spPr>
        <p:txBody>
          <a:bodyPr wrap="square" rtlCol="0">
            <a:spAutoFit/>
          </a:bodyPr>
          <a:lstStyle/>
          <a:p>
            <a:r>
              <a:rPr lang="en-GB" sz="1600" b="1" dirty="0">
                <a:solidFill>
                  <a:schemeClr val="bg1"/>
                </a:solidFill>
              </a:rPr>
              <a:t>Concentration of nutrient in the water column</a:t>
            </a:r>
          </a:p>
          <a:p>
            <a:r>
              <a:rPr lang="en-GB" sz="1600" b="1" dirty="0" err="1">
                <a:solidFill>
                  <a:schemeClr val="bg1"/>
                </a:solidFill>
              </a:rPr>
              <a:t>Acculmulatin</a:t>
            </a:r>
            <a:r>
              <a:rPr lang="en-GB" sz="1600" b="1" dirty="0">
                <a:solidFill>
                  <a:schemeClr val="bg1"/>
                </a:solidFill>
              </a:rPr>
              <a:t> rates</a:t>
            </a:r>
          </a:p>
        </p:txBody>
      </p:sp>
      <p:cxnSp>
        <p:nvCxnSpPr>
          <p:cNvPr id="30" name="Connettore 1 29"/>
          <p:cNvCxnSpPr/>
          <p:nvPr/>
        </p:nvCxnSpPr>
        <p:spPr>
          <a:xfrm>
            <a:off x="241497" y="2516931"/>
            <a:ext cx="849694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CasellaDiTesto 30"/>
          <p:cNvSpPr txBox="1"/>
          <p:nvPr/>
        </p:nvSpPr>
        <p:spPr>
          <a:xfrm>
            <a:off x="203250" y="2132856"/>
            <a:ext cx="3936702" cy="400110"/>
          </a:xfrm>
          <a:prstGeom prst="rect">
            <a:avLst/>
          </a:prstGeom>
          <a:noFill/>
        </p:spPr>
        <p:txBody>
          <a:bodyPr wrap="square" rtlCol="0">
            <a:spAutoFit/>
          </a:bodyPr>
          <a:lstStyle/>
          <a:p>
            <a:r>
              <a:rPr lang="en-GB" sz="2000" b="1" dirty="0">
                <a:solidFill>
                  <a:srgbClr val="FFFF00"/>
                </a:solidFill>
              </a:rPr>
              <a:t>5. Eutrophication</a:t>
            </a:r>
          </a:p>
        </p:txBody>
      </p:sp>
      <p:sp>
        <p:nvSpPr>
          <p:cNvPr id="32" name="CasellaDiTesto 31"/>
          <p:cNvSpPr txBox="1"/>
          <p:nvPr/>
        </p:nvSpPr>
        <p:spPr>
          <a:xfrm>
            <a:off x="3614512" y="3358615"/>
            <a:ext cx="4279879" cy="338554"/>
          </a:xfrm>
          <a:prstGeom prst="rect">
            <a:avLst/>
          </a:prstGeom>
          <a:noFill/>
        </p:spPr>
        <p:txBody>
          <a:bodyPr wrap="square" rtlCol="0">
            <a:spAutoFit/>
          </a:bodyPr>
          <a:lstStyle/>
          <a:p>
            <a:r>
              <a:rPr lang="en-GB" sz="1600" b="1" dirty="0">
                <a:solidFill>
                  <a:schemeClr val="bg1"/>
                </a:solidFill>
              </a:rPr>
              <a:t>Chlorophyll concentration in the water column</a:t>
            </a:r>
          </a:p>
        </p:txBody>
      </p:sp>
      <p:sp>
        <p:nvSpPr>
          <p:cNvPr id="33" name="CasellaDiTesto 32"/>
          <p:cNvSpPr txBox="1"/>
          <p:nvPr/>
        </p:nvSpPr>
        <p:spPr>
          <a:xfrm>
            <a:off x="204960" y="5652537"/>
            <a:ext cx="3024336" cy="584775"/>
          </a:xfrm>
          <a:prstGeom prst="rect">
            <a:avLst/>
          </a:prstGeom>
          <a:noFill/>
        </p:spPr>
        <p:txBody>
          <a:bodyPr wrap="square" rtlCol="0">
            <a:spAutoFit/>
          </a:bodyPr>
          <a:lstStyle/>
          <a:p>
            <a:r>
              <a:rPr lang="en-GB" sz="1600" b="1" dirty="0">
                <a:solidFill>
                  <a:schemeClr val="bg1"/>
                </a:solidFill>
              </a:rPr>
              <a:t>Physical damage on different substrates</a:t>
            </a:r>
          </a:p>
        </p:txBody>
      </p:sp>
      <p:sp>
        <p:nvSpPr>
          <p:cNvPr id="34" name="CasellaDiTesto 33"/>
          <p:cNvSpPr txBox="1"/>
          <p:nvPr/>
        </p:nvSpPr>
        <p:spPr>
          <a:xfrm>
            <a:off x="3639960" y="5638379"/>
            <a:ext cx="4279879" cy="584775"/>
          </a:xfrm>
          <a:prstGeom prst="rect">
            <a:avLst/>
          </a:prstGeom>
          <a:noFill/>
        </p:spPr>
        <p:txBody>
          <a:bodyPr wrap="square" rtlCol="0">
            <a:spAutoFit/>
          </a:bodyPr>
          <a:lstStyle/>
          <a:p>
            <a:r>
              <a:rPr lang="en-GB" sz="1600" b="1" dirty="0">
                <a:solidFill>
                  <a:schemeClr val="bg1"/>
                </a:solidFill>
              </a:rPr>
              <a:t>Area of seabed, for each habitat, significantly affected by human activities</a:t>
            </a:r>
          </a:p>
        </p:txBody>
      </p:sp>
      <p:cxnSp>
        <p:nvCxnSpPr>
          <p:cNvPr id="35" name="Connettore 1 34"/>
          <p:cNvCxnSpPr/>
          <p:nvPr/>
        </p:nvCxnSpPr>
        <p:spPr>
          <a:xfrm>
            <a:off x="266945" y="5478328"/>
            <a:ext cx="849694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CasellaDiTesto 35"/>
          <p:cNvSpPr txBox="1"/>
          <p:nvPr/>
        </p:nvSpPr>
        <p:spPr>
          <a:xfrm>
            <a:off x="228698" y="5094253"/>
            <a:ext cx="3936702" cy="400110"/>
          </a:xfrm>
          <a:prstGeom prst="rect">
            <a:avLst/>
          </a:prstGeom>
          <a:noFill/>
        </p:spPr>
        <p:txBody>
          <a:bodyPr wrap="square" rtlCol="0">
            <a:spAutoFit/>
          </a:bodyPr>
          <a:lstStyle/>
          <a:p>
            <a:r>
              <a:rPr lang="en-GB" sz="2000" b="1" dirty="0">
                <a:solidFill>
                  <a:srgbClr val="FFFF00"/>
                </a:solidFill>
              </a:rPr>
              <a:t>6. Sea floor integrity</a:t>
            </a:r>
          </a:p>
        </p:txBody>
      </p:sp>
      <p:sp>
        <p:nvSpPr>
          <p:cNvPr id="38" name="CasellaDiTesto 37"/>
          <p:cNvSpPr txBox="1"/>
          <p:nvPr/>
        </p:nvSpPr>
        <p:spPr>
          <a:xfrm>
            <a:off x="205577" y="6772464"/>
            <a:ext cx="3024336" cy="338554"/>
          </a:xfrm>
          <a:prstGeom prst="rect">
            <a:avLst/>
          </a:prstGeom>
          <a:noFill/>
        </p:spPr>
        <p:txBody>
          <a:bodyPr wrap="square" rtlCol="0">
            <a:spAutoFit/>
          </a:bodyPr>
          <a:lstStyle/>
          <a:p>
            <a:r>
              <a:rPr lang="en-GB" sz="1600" b="1" dirty="0">
                <a:solidFill>
                  <a:schemeClr val="bg1"/>
                </a:solidFill>
              </a:rPr>
              <a:t>Age and size distribution</a:t>
            </a:r>
          </a:p>
        </p:txBody>
      </p:sp>
      <p:sp>
        <p:nvSpPr>
          <p:cNvPr id="27" name="CasellaDiTesto 26"/>
          <p:cNvSpPr txBox="1"/>
          <p:nvPr/>
        </p:nvSpPr>
        <p:spPr>
          <a:xfrm>
            <a:off x="3686520" y="1492622"/>
            <a:ext cx="3261744" cy="584775"/>
          </a:xfrm>
          <a:prstGeom prst="rect">
            <a:avLst/>
          </a:prstGeom>
          <a:noFill/>
        </p:spPr>
        <p:txBody>
          <a:bodyPr wrap="square" rtlCol="0">
            <a:spAutoFit/>
          </a:bodyPr>
          <a:lstStyle/>
          <a:p>
            <a:r>
              <a:rPr lang="en-GB" sz="1600" b="1" dirty="0">
                <a:solidFill>
                  <a:schemeClr val="bg1"/>
                </a:solidFill>
              </a:rPr>
              <a:t>Trends in abundance of functionally important guilds</a:t>
            </a:r>
          </a:p>
        </p:txBody>
      </p:sp>
      <p:sp>
        <p:nvSpPr>
          <p:cNvPr id="42" name="CasellaDiTesto 41"/>
          <p:cNvSpPr txBox="1"/>
          <p:nvPr/>
        </p:nvSpPr>
        <p:spPr>
          <a:xfrm>
            <a:off x="200737" y="3358615"/>
            <a:ext cx="3024336" cy="338554"/>
          </a:xfrm>
          <a:prstGeom prst="rect">
            <a:avLst/>
          </a:prstGeom>
          <a:noFill/>
        </p:spPr>
        <p:txBody>
          <a:bodyPr wrap="square" rtlCol="0">
            <a:spAutoFit/>
          </a:bodyPr>
          <a:lstStyle/>
          <a:p>
            <a:r>
              <a:rPr lang="en-GB" sz="1600" b="1" dirty="0">
                <a:solidFill>
                  <a:schemeClr val="bg1"/>
                </a:solidFill>
              </a:rPr>
              <a:t>Direct effect of nutrient overload</a:t>
            </a:r>
          </a:p>
        </p:txBody>
      </p:sp>
      <p:sp>
        <p:nvSpPr>
          <p:cNvPr id="43" name="CasellaDiTesto 42"/>
          <p:cNvSpPr txBox="1"/>
          <p:nvPr/>
        </p:nvSpPr>
        <p:spPr>
          <a:xfrm>
            <a:off x="3614726" y="3738140"/>
            <a:ext cx="4279879" cy="338554"/>
          </a:xfrm>
          <a:prstGeom prst="rect">
            <a:avLst/>
          </a:prstGeom>
          <a:noFill/>
        </p:spPr>
        <p:txBody>
          <a:bodyPr wrap="square" rtlCol="0">
            <a:spAutoFit/>
          </a:bodyPr>
          <a:lstStyle/>
          <a:p>
            <a:r>
              <a:rPr lang="en-GB" sz="1600" b="1" dirty="0">
                <a:solidFill>
                  <a:schemeClr val="bg1"/>
                </a:solidFill>
              </a:rPr>
              <a:t>Water turbidity due to phytoplankton</a:t>
            </a:r>
          </a:p>
        </p:txBody>
      </p:sp>
      <p:sp>
        <p:nvSpPr>
          <p:cNvPr id="44" name="CasellaDiTesto 43"/>
          <p:cNvSpPr txBox="1"/>
          <p:nvPr/>
        </p:nvSpPr>
        <p:spPr>
          <a:xfrm>
            <a:off x="3624028" y="4116086"/>
            <a:ext cx="4279879" cy="338554"/>
          </a:xfrm>
          <a:prstGeom prst="rect">
            <a:avLst/>
          </a:prstGeom>
          <a:noFill/>
        </p:spPr>
        <p:txBody>
          <a:bodyPr wrap="square" rtlCol="0">
            <a:spAutoFit/>
          </a:bodyPr>
          <a:lstStyle/>
          <a:p>
            <a:r>
              <a:rPr lang="en-GB" sz="1600" b="1" dirty="0">
                <a:solidFill>
                  <a:schemeClr val="bg1"/>
                </a:solidFill>
              </a:rPr>
              <a:t>Changes in phytoplankton assemblages </a:t>
            </a:r>
          </a:p>
        </p:txBody>
      </p:sp>
      <p:sp>
        <p:nvSpPr>
          <p:cNvPr id="45" name="CasellaDiTesto 44"/>
          <p:cNvSpPr txBox="1"/>
          <p:nvPr/>
        </p:nvSpPr>
        <p:spPr>
          <a:xfrm>
            <a:off x="228698" y="4514726"/>
            <a:ext cx="3024336" cy="338554"/>
          </a:xfrm>
          <a:prstGeom prst="rect">
            <a:avLst/>
          </a:prstGeom>
          <a:noFill/>
        </p:spPr>
        <p:txBody>
          <a:bodyPr wrap="square" rtlCol="0">
            <a:spAutoFit/>
          </a:bodyPr>
          <a:lstStyle/>
          <a:p>
            <a:r>
              <a:rPr lang="en-GB" sz="1600" b="1" dirty="0">
                <a:solidFill>
                  <a:schemeClr val="bg1"/>
                </a:solidFill>
              </a:rPr>
              <a:t>Indirect effects</a:t>
            </a:r>
          </a:p>
        </p:txBody>
      </p:sp>
      <p:sp>
        <p:nvSpPr>
          <p:cNvPr id="46" name="CasellaDiTesto 45"/>
          <p:cNvSpPr txBox="1"/>
          <p:nvPr/>
        </p:nvSpPr>
        <p:spPr>
          <a:xfrm>
            <a:off x="3614512" y="4516194"/>
            <a:ext cx="4279879" cy="338554"/>
          </a:xfrm>
          <a:prstGeom prst="rect">
            <a:avLst/>
          </a:prstGeom>
          <a:noFill/>
        </p:spPr>
        <p:txBody>
          <a:bodyPr wrap="square" rtlCol="0">
            <a:spAutoFit/>
          </a:bodyPr>
          <a:lstStyle/>
          <a:p>
            <a:r>
              <a:rPr lang="en-GB" sz="1600" b="1" dirty="0">
                <a:solidFill>
                  <a:schemeClr val="bg1"/>
                </a:solidFill>
              </a:rPr>
              <a:t>Dissolved oxygen and extent of depleted areas</a:t>
            </a:r>
          </a:p>
        </p:txBody>
      </p:sp>
    </p:spTree>
    <p:extLst>
      <p:ext uri="{BB962C8B-B14F-4D97-AF65-F5344CB8AC3E}">
        <p14:creationId xmlns:p14="http://schemas.microsoft.com/office/powerpoint/2010/main" val="391172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27384"/>
            <a:ext cx="9144000" cy="574961"/>
          </a:xfrm>
          <a:prstGeom prst="rect">
            <a:avLst/>
          </a:prstGeom>
          <a:solidFill>
            <a:schemeClr val="tx2">
              <a:lumMod val="75000"/>
            </a:schemeClr>
          </a:solidFill>
        </p:spPr>
        <p:txBody>
          <a:bodyPr tIns="36000">
            <a:spAutoFit/>
          </a:bodyPr>
          <a:lstStyle/>
          <a:p>
            <a:pPr eaLnBrk="1" hangingPunct="1">
              <a:defRPr/>
            </a:pPr>
            <a:r>
              <a:rPr lang="en-GB" sz="3200" b="1" spc="-150" dirty="0">
                <a:solidFill>
                  <a:schemeClr val="bg1">
                    <a:lumMod val="85000"/>
                  </a:schemeClr>
                </a:solidFill>
                <a:latin typeface="Arial"/>
                <a:ea typeface="+mj-ea"/>
                <a:cs typeface="Arial"/>
              </a:rPr>
              <a:t>Indicators</a:t>
            </a:r>
          </a:p>
        </p:txBody>
      </p:sp>
      <p:sp>
        <p:nvSpPr>
          <p:cNvPr id="8" name="CasellaDiTesto 7"/>
          <p:cNvSpPr txBox="1"/>
          <p:nvPr/>
        </p:nvSpPr>
        <p:spPr>
          <a:xfrm>
            <a:off x="251520" y="1761752"/>
            <a:ext cx="3168352" cy="584775"/>
          </a:xfrm>
          <a:prstGeom prst="rect">
            <a:avLst/>
          </a:prstGeom>
          <a:noFill/>
        </p:spPr>
        <p:txBody>
          <a:bodyPr wrap="square" rtlCol="0">
            <a:spAutoFit/>
          </a:bodyPr>
          <a:lstStyle/>
          <a:p>
            <a:r>
              <a:rPr lang="it-IT" sz="1600" b="1" dirty="0" err="1">
                <a:solidFill>
                  <a:schemeClr val="bg1"/>
                </a:solidFill>
              </a:rPr>
              <a:t>Spatial</a:t>
            </a:r>
            <a:r>
              <a:rPr lang="it-IT" sz="1600" b="1" dirty="0">
                <a:solidFill>
                  <a:schemeClr val="bg1"/>
                </a:solidFill>
              </a:rPr>
              <a:t> </a:t>
            </a:r>
            <a:r>
              <a:rPr lang="it-IT" sz="1600" b="1" dirty="0" err="1">
                <a:solidFill>
                  <a:schemeClr val="bg1"/>
                </a:solidFill>
              </a:rPr>
              <a:t>attributes</a:t>
            </a:r>
            <a:r>
              <a:rPr lang="it-IT" sz="1600" b="1" dirty="0">
                <a:solidFill>
                  <a:schemeClr val="bg1"/>
                </a:solidFill>
              </a:rPr>
              <a:t> of </a:t>
            </a:r>
            <a:r>
              <a:rPr lang="it-IT" sz="1600" b="1" dirty="0" err="1">
                <a:solidFill>
                  <a:schemeClr val="bg1"/>
                </a:solidFill>
              </a:rPr>
              <a:t>permanent</a:t>
            </a:r>
            <a:r>
              <a:rPr lang="it-IT" sz="1600" b="1" dirty="0">
                <a:solidFill>
                  <a:schemeClr val="bg1"/>
                </a:solidFill>
              </a:rPr>
              <a:t> </a:t>
            </a:r>
            <a:r>
              <a:rPr lang="it-IT" sz="1600" b="1" dirty="0" err="1">
                <a:solidFill>
                  <a:schemeClr val="bg1"/>
                </a:solidFill>
              </a:rPr>
              <a:t>alterations</a:t>
            </a:r>
            <a:endParaRPr lang="it-IT" sz="1600" b="1" dirty="0">
              <a:solidFill>
                <a:schemeClr val="bg1"/>
              </a:solidFill>
            </a:endParaRPr>
          </a:p>
        </p:txBody>
      </p:sp>
      <p:sp>
        <p:nvSpPr>
          <p:cNvPr id="10" name="CasellaDiTesto 9"/>
          <p:cNvSpPr txBox="1"/>
          <p:nvPr/>
        </p:nvSpPr>
        <p:spPr>
          <a:xfrm>
            <a:off x="3686520" y="1761752"/>
            <a:ext cx="3477768" cy="338554"/>
          </a:xfrm>
          <a:prstGeom prst="rect">
            <a:avLst/>
          </a:prstGeom>
          <a:noFill/>
        </p:spPr>
        <p:txBody>
          <a:bodyPr wrap="square" rtlCol="0">
            <a:spAutoFit/>
          </a:bodyPr>
          <a:lstStyle/>
          <a:p>
            <a:r>
              <a:rPr lang="it-IT" sz="1600" b="1" dirty="0">
                <a:solidFill>
                  <a:schemeClr val="bg1"/>
                </a:solidFill>
              </a:rPr>
              <a:t>Surface of </a:t>
            </a:r>
            <a:r>
              <a:rPr lang="it-IT" sz="1600" b="1" dirty="0" err="1">
                <a:solidFill>
                  <a:schemeClr val="bg1"/>
                </a:solidFill>
              </a:rPr>
              <a:t>areas</a:t>
            </a:r>
            <a:r>
              <a:rPr lang="it-IT" sz="1600" b="1" dirty="0">
                <a:solidFill>
                  <a:schemeClr val="bg1"/>
                </a:solidFill>
              </a:rPr>
              <a:t> </a:t>
            </a:r>
            <a:r>
              <a:rPr lang="it-IT" sz="1600" b="1" dirty="0" err="1">
                <a:solidFill>
                  <a:schemeClr val="bg1"/>
                </a:solidFill>
              </a:rPr>
              <a:t>permanently</a:t>
            </a:r>
            <a:r>
              <a:rPr lang="it-IT" sz="1600" b="1" dirty="0">
                <a:solidFill>
                  <a:schemeClr val="bg1"/>
                </a:solidFill>
              </a:rPr>
              <a:t> </a:t>
            </a:r>
            <a:r>
              <a:rPr lang="it-IT" sz="1600" b="1" dirty="0" err="1">
                <a:solidFill>
                  <a:schemeClr val="bg1"/>
                </a:solidFill>
              </a:rPr>
              <a:t>alterated</a:t>
            </a:r>
            <a:endParaRPr lang="it-IT" sz="1600" b="1" dirty="0">
              <a:solidFill>
                <a:schemeClr val="bg1"/>
              </a:solidFill>
            </a:endParaRPr>
          </a:p>
        </p:txBody>
      </p:sp>
      <p:cxnSp>
        <p:nvCxnSpPr>
          <p:cNvPr id="18" name="Connettore 1 17"/>
          <p:cNvCxnSpPr/>
          <p:nvPr/>
        </p:nvCxnSpPr>
        <p:spPr>
          <a:xfrm>
            <a:off x="251520" y="1611664"/>
            <a:ext cx="849694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213273" y="1227589"/>
            <a:ext cx="3782663" cy="400110"/>
          </a:xfrm>
          <a:prstGeom prst="rect">
            <a:avLst/>
          </a:prstGeom>
          <a:noFill/>
        </p:spPr>
        <p:txBody>
          <a:bodyPr wrap="square" rtlCol="0">
            <a:spAutoFit/>
          </a:bodyPr>
          <a:lstStyle/>
          <a:p>
            <a:r>
              <a:rPr lang="it-IT" sz="2000" b="1" dirty="0">
                <a:solidFill>
                  <a:srgbClr val="FFFF00"/>
                </a:solidFill>
              </a:rPr>
              <a:t>7. </a:t>
            </a:r>
            <a:r>
              <a:rPr lang="it-IT" sz="2000" b="1" dirty="0" err="1">
                <a:solidFill>
                  <a:srgbClr val="FFFF00"/>
                </a:solidFill>
              </a:rPr>
              <a:t>Hydrographical</a:t>
            </a:r>
            <a:r>
              <a:rPr lang="it-IT" sz="2000" b="1" dirty="0">
                <a:solidFill>
                  <a:srgbClr val="FFFF00"/>
                </a:solidFill>
              </a:rPr>
              <a:t> </a:t>
            </a:r>
            <a:r>
              <a:rPr lang="it-IT" sz="2000" b="1" dirty="0" err="1">
                <a:solidFill>
                  <a:srgbClr val="FFFF00"/>
                </a:solidFill>
              </a:rPr>
              <a:t>conditions</a:t>
            </a:r>
            <a:endParaRPr lang="it-IT" sz="2000" b="1" dirty="0">
              <a:solidFill>
                <a:srgbClr val="FFFF00"/>
              </a:solidFill>
            </a:endParaRPr>
          </a:p>
        </p:txBody>
      </p:sp>
      <p:sp>
        <p:nvSpPr>
          <p:cNvPr id="21" name="CasellaDiTesto 20"/>
          <p:cNvSpPr txBox="1"/>
          <p:nvPr/>
        </p:nvSpPr>
        <p:spPr>
          <a:xfrm>
            <a:off x="179512" y="3010211"/>
            <a:ext cx="3024336" cy="338554"/>
          </a:xfrm>
          <a:prstGeom prst="rect">
            <a:avLst/>
          </a:prstGeom>
          <a:noFill/>
        </p:spPr>
        <p:txBody>
          <a:bodyPr wrap="square" rtlCol="0">
            <a:spAutoFit/>
          </a:bodyPr>
          <a:lstStyle/>
          <a:p>
            <a:r>
              <a:rPr lang="it-IT" sz="1600" b="1" dirty="0" err="1">
                <a:solidFill>
                  <a:schemeClr val="bg1"/>
                </a:solidFill>
              </a:rPr>
              <a:t>Concentration</a:t>
            </a:r>
            <a:endParaRPr lang="it-IT" sz="1600" b="1" dirty="0">
              <a:solidFill>
                <a:schemeClr val="bg1"/>
              </a:solidFill>
            </a:endParaRPr>
          </a:p>
        </p:txBody>
      </p:sp>
      <p:sp>
        <p:nvSpPr>
          <p:cNvPr id="23" name="CasellaDiTesto 22"/>
          <p:cNvSpPr txBox="1"/>
          <p:nvPr/>
        </p:nvSpPr>
        <p:spPr>
          <a:xfrm>
            <a:off x="3604489" y="2945441"/>
            <a:ext cx="4279879" cy="584775"/>
          </a:xfrm>
          <a:prstGeom prst="rect">
            <a:avLst/>
          </a:prstGeom>
          <a:noFill/>
        </p:spPr>
        <p:txBody>
          <a:bodyPr wrap="square" rtlCol="0">
            <a:spAutoFit/>
          </a:bodyPr>
          <a:lstStyle/>
          <a:p>
            <a:r>
              <a:rPr lang="it-IT" sz="1600" b="1" dirty="0" err="1">
                <a:solidFill>
                  <a:schemeClr val="bg1"/>
                </a:solidFill>
              </a:rPr>
              <a:t>Concentration</a:t>
            </a:r>
            <a:r>
              <a:rPr lang="it-IT" sz="1600" b="1" dirty="0">
                <a:solidFill>
                  <a:schemeClr val="bg1"/>
                </a:solidFill>
              </a:rPr>
              <a:t> of </a:t>
            </a:r>
            <a:r>
              <a:rPr lang="it-IT" sz="1600" b="1" dirty="0" err="1">
                <a:solidFill>
                  <a:schemeClr val="bg1"/>
                </a:solidFill>
              </a:rPr>
              <a:t>pollutants</a:t>
            </a:r>
            <a:r>
              <a:rPr lang="it-IT" sz="1600" b="1" dirty="0">
                <a:solidFill>
                  <a:schemeClr val="bg1"/>
                </a:solidFill>
              </a:rPr>
              <a:t> in </a:t>
            </a:r>
            <a:r>
              <a:rPr lang="it-IT" sz="1600" b="1" dirty="0" err="1">
                <a:solidFill>
                  <a:schemeClr val="bg1"/>
                </a:solidFill>
              </a:rPr>
              <a:t>environmental</a:t>
            </a:r>
            <a:r>
              <a:rPr lang="it-IT" sz="1600" b="1" dirty="0">
                <a:solidFill>
                  <a:schemeClr val="bg1"/>
                </a:solidFill>
              </a:rPr>
              <a:t> </a:t>
            </a:r>
            <a:r>
              <a:rPr lang="it-IT" sz="1600" b="1" dirty="0" err="1">
                <a:solidFill>
                  <a:schemeClr val="bg1"/>
                </a:solidFill>
              </a:rPr>
              <a:t>matrices</a:t>
            </a:r>
            <a:endParaRPr lang="it-IT" sz="1600" b="1" dirty="0">
              <a:solidFill>
                <a:schemeClr val="bg1"/>
              </a:solidFill>
            </a:endParaRPr>
          </a:p>
        </p:txBody>
      </p:sp>
      <p:cxnSp>
        <p:nvCxnSpPr>
          <p:cNvPr id="30" name="Connettore 1 29"/>
          <p:cNvCxnSpPr/>
          <p:nvPr/>
        </p:nvCxnSpPr>
        <p:spPr>
          <a:xfrm>
            <a:off x="241497" y="2795353"/>
            <a:ext cx="849694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CasellaDiTesto 30"/>
          <p:cNvSpPr txBox="1"/>
          <p:nvPr/>
        </p:nvSpPr>
        <p:spPr>
          <a:xfrm>
            <a:off x="203250" y="2411278"/>
            <a:ext cx="3936702" cy="400110"/>
          </a:xfrm>
          <a:prstGeom prst="rect">
            <a:avLst/>
          </a:prstGeom>
          <a:noFill/>
        </p:spPr>
        <p:txBody>
          <a:bodyPr wrap="square" rtlCol="0">
            <a:spAutoFit/>
          </a:bodyPr>
          <a:lstStyle/>
          <a:p>
            <a:r>
              <a:rPr lang="it-IT" sz="2000" b="1" dirty="0">
                <a:solidFill>
                  <a:srgbClr val="FFFF00"/>
                </a:solidFill>
              </a:rPr>
              <a:t>8. </a:t>
            </a:r>
            <a:r>
              <a:rPr lang="it-IT" sz="2000" b="1" dirty="0" err="1">
                <a:solidFill>
                  <a:srgbClr val="FFFF00"/>
                </a:solidFill>
              </a:rPr>
              <a:t>Contaminants</a:t>
            </a:r>
            <a:endParaRPr lang="it-IT" sz="2000" b="1" dirty="0">
              <a:solidFill>
                <a:srgbClr val="FFFF00"/>
              </a:solidFill>
            </a:endParaRPr>
          </a:p>
        </p:txBody>
      </p:sp>
      <p:sp>
        <p:nvSpPr>
          <p:cNvPr id="32" name="CasellaDiTesto 31"/>
          <p:cNvSpPr txBox="1"/>
          <p:nvPr/>
        </p:nvSpPr>
        <p:spPr>
          <a:xfrm>
            <a:off x="3614512" y="3635414"/>
            <a:ext cx="4279879" cy="830997"/>
          </a:xfrm>
          <a:prstGeom prst="rect">
            <a:avLst/>
          </a:prstGeom>
          <a:noFill/>
        </p:spPr>
        <p:txBody>
          <a:bodyPr wrap="square" rtlCol="0">
            <a:spAutoFit/>
          </a:bodyPr>
          <a:lstStyle/>
          <a:p>
            <a:r>
              <a:rPr lang="it-IT" sz="1600" b="1" dirty="0" err="1">
                <a:solidFill>
                  <a:schemeClr val="bg1"/>
                </a:solidFill>
              </a:rPr>
              <a:t>Effects</a:t>
            </a:r>
            <a:r>
              <a:rPr lang="it-IT" sz="1600" b="1" dirty="0">
                <a:solidFill>
                  <a:schemeClr val="bg1"/>
                </a:solidFill>
              </a:rPr>
              <a:t> of </a:t>
            </a:r>
            <a:r>
              <a:rPr lang="it-IT" sz="1600" b="1" dirty="0" err="1">
                <a:solidFill>
                  <a:schemeClr val="bg1"/>
                </a:solidFill>
              </a:rPr>
              <a:t>pollutants</a:t>
            </a:r>
            <a:r>
              <a:rPr lang="it-IT" sz="1600" b="1" dirty="0">
                <a:solidFill>
                  <a:schemeClr val="bg1"/>
                </a:solidFill>
              </a:rPr>
              <a:t> on </a:t>
            </a:r>
            <a:r>
              <a:rPr lang="it-IT" sz="1600" b="1" dirty="0" err="1">
                <a:solidFill>
                  <a:schemeClr val="bg1"/>
                </a:solidFill>
              </a:rPr>
              <a:t>contaminated</a:t>
            </a:r>
            <a:r>
              <a:rPr lang="it-IT" sz="1600" b="1" dirty="0">
                <a:solidFill>
                  <a:schemeClr val="bg1"/>
                </a:solidFill>
              </a:rPr>
              <a:t> </a:t>
            </a:r>
            <a:r>
              <a:rPr lang="it-IT" sz="1600" b="1" dirty="0" err="1">
                <a:solidFill>
                  <a:schemeClr val="bg1"/>
                </a:solidFill>
              </a:rPr>
              <a:t>ecosystem</a:t>
            </a:r>
            <a:r>
              <a:rPr lang="it-IT" sz="1600" b="1" dirty="0">
                <a:solidFill>
                  <a:schemeClr val="bg1"/>
                </a:solidFill>
              </a:rPr>
              <a:t> </a:t>
            </a:r>
            <a:r>
              <a:rPr lang="it-IT" sz="1600" b="1" dirty="0" err="1">
                <a:solidFill>
                  <a:schemeClr val="bg1"/>
                </a:solidFill>
              </a:rPr>
              <a:t>based</a:t>
            </a:r>
            <a:r>
              <a:rPr lang="it-IT" sz="1600" b="1" dirty="0">
                <a:solidFill>
                  <a:schemeClr val="bg1"/>
                </a:solidFill>
              </a:rPr>
              <a:t> on </a:t>
            </a:r>
            <a:r>
              <a:rPr lang="it-IT" sz="1600" b="1" dirty="0" err="1">
                <a:solidFill>
                  <a:schemeClr val="bg1"/>
                </a:solidFill>
              </a:rPr>
              <a:t>known</a:t>
            </a:r>
            <a:r>
              <a:rPr lang="it-IT" sz="1600" b="1" dirty="0">
                <a:solidFill>
                  <a:schemeClr val="bg1"/>
                </a:solidFill>
              </a:rPr>
              <a:t> cause-</a:t>
            </a:r>
            <a:r>
              <a:rPr lang="it-IT" sz="1600" b="1" dirty="0" err="1">
                <a:solidFill>
                  <a:schemeClr val="bg1"/>
                </a:solidFill>
              </a:rPr>
              <a:t>effect</a:t>
            </a:r>
            <a:r>
              <a:rPr lang="it-IT" sz="1600" b="1" dirty="0">
                <a:solidFill>
                  <a:schemeClr val="bg1"/>
                </a:solidFill>
              </a:rPr>
              <a:t> </a:t>
            </a:r>
            <a:r>
              <a:rPr lang="it-IT" sz="1600" b="1" dirty="0" err="1">
                <a:solidFill>
                  <a:schemeClr val="bg1"/>
                </a:solidFill>
              </a:rPr>
              <a:t>relationships</a:t>
            </a:r>
            <a:r>
              <a:rPr lang="it-IT" sz="1600" b="1" dirty="0">
                <a:solidFill>
                  <a:schemeClr val="bg1"/>
                </a:solidFill>
              </a:rPr>
              <a:t> </a:t>
            </a:r>
            <a:r>
              <a:rPr lang="it-IT" sz="1600" b="1" dirty="0" err="1">
                <a:solidFill>
                  <a:schemeClr val="bg1"/>
                </a:solidFill>
              </a:rPr>
              <a:t>that</a:t>
            </a:r>
            <a:r>
              <a:rPr lang="it-IT" sz="1600" b="1" dirty="0">
                <a:solidFill>
                  <a:schemeClr val="bg1"/>
                </a:solidFill>
              </a:rPr>
              <a:t> </a:t>
            </a:r>
            <a:r>
              <a:rPr lang="it-IT" sz="1600" b="1" dirty="0" err="1">
                <a:solidFill>
                  <a:schemeClr val="bg1"/>
                </a:solidFill>
              </a:rPr>
              <a:t>require</a:t>
            </a:r>
            <a:r>
              <a:rPr lang="it-IT" sz="1600" b="1" dirty="0">
                <a:solidFill>
                  <a:schemeClr val="bg1"/>
                </a:solidFill>
              </a:rPr>
              <a:t> </a:t>
            </a:r>
            <a:r>
              <a:rPr lang="it-IT" sz="1600" b="1" dirty="0" err="1">
                <a:solidFill>
                  <a:schemeClr val="bg1"/>
                </a:solidFill>
              </a:rPr>
              <a:t>monitoring</a:t>
            </a:r>
            <a:endParaRPr lang="it-IT" sz="1600" b="1" dirty="0">
              <a:solidFill>
                <a:schemeClr val="bg1"/>
              </a:solidFill>
            </a:endParaRPr>
          </a:p>
        </p:txBody>
      </p:sp>
      <p:sp>
        <p:nvSpPr>
          <p:cNvPr id="33" name="CasellaDiTesto 32"/>
          <p:cNvSpPr txBox="1"/>
          <p:nvPr/>
        </p:nvSpPr>
        <p:spPr>
          <a:xfrm>
            <a:off x="204960" y="4913778"/>
            <a:ext cx="3024336" cy="584775"/>
          </a:xfrm>
          <a:prstGeom prst="rect">
            <a:avLst/>
          </a:prstGeom>
          <a:noFill/>
        </p:spPr>
        <p:txBody>
          <a:bodyPr wrap="square" rtlCol="0">
            <a:spAutoFit/>
          </a:bodyPr>
          <a:lstStyle/>
          <a:p>
            <a:r>
              <a:rPr lang="it-IT" sz="1600" b="1" dirty="0">
                <a:solidFill>
                  <a:schemeClr val="bg1"/>
                </a:solidFill>
              </a:rPr>
              <a:t>Level, </a:t>
            </a:r>
            <a:r>
              <a:rPr lang="it-IT" sz="1600" b="1" dirty="0" err="1">
                <a:solidFill>
                  <a:schemeClr val="bg1"/>
                </a:solidFill>
              </a:rPr>
              <a:t>number</a:t>
            </a:r>
            <a:r>
              <a:rPr lang="it-IT" sz="1600" b="1" dirty="0">
                <a:solidFill>
                  <a:schemeClr val="bg1"/>
                </a:solidFill>
              </a:rPr>
              <a:t>, and </a:t>
            </a:r>
            <a:r>
              <a:rPr lang="it-IT" sz="1600" b="1" dirty="0" err="1">
                <a:solidFill>
                  <a:schemeClr val="bg1"/>
                </a:solidFill>
              </a:rPr>
              <a:t>frequency</a:t>
            </a:r>
            <a:r>
              <a:rPr lang="it-IT" sz="1600" b="1" dirty="0">
                <a:solidFill>
                  <a:schemeClr val="bg1"/>
                </a:solidFill>
              </a:rPr>
              <a:t> of </a:t>
            </a:r>
            <a:r>
              <a:rPr lang="it-IT" sz="1600" b="1" dirty="0" err="1">
                <a:solidFill>
                  <a:schemeClr val="bg1"/>
                </a:solidFill>
              </a:rPr>
              <a:t>contaminants</a:t>
            </a:r>
            <a:endParaRPr lang="it-IT" sz="1600" b="1" dirty="0">
              <a:solidFill>
                <a:schemeClr val="bg1"/>
              </a:solidFill>
            </a:endParaRPr>
          </a:p>
        </p:txBody>
      </p:sp>
      <p:sp>
        <p:nvSpPr>
          <p:cNvPr id="34" name="CasellaDiTesto 33"/>
          <p:cNvSpPr txBox="1"/>
          <p:nvPr/>
        </p:nvSpPr>
        <p:spPr>
          <a:xfrm>
            <a:off x="3639960" y="4899620"/>
            <a:ext cx="4279879" cy="584775"/>
          </a:xfrm>
          <a:prstGeom prst="rect">
            <a:avLst/>
          </a:prstGeom>
          <a:noFill/>
        </p:spPr>
        <p:txBody>
          <a:bodyPr wrap="square" rtlCol="0">
            <a:spAutoFit/>
          </a:bodyPr>
          <a:lstStyle/>
          <a:p>
            <a:r>
              <a:rPr lang="it-IT" sz="1600" b="1" dirty="0" err="1">
                <a:solidFill>
                  <a:schemeClr val="bg1"/>
                </a:solidFill>
              </a:rPr>
              <a:t>Number</a:t>
            </a:r>
            <a:r>
              <a:rPr lang="it-IT" sz="1600" b="1" dirty="0">
                <a:solidFill>
                  <a:schemeClr val="bg1"/>
                </a:solidFill>
              </a:rPr>
              <a:t> of </a:t>
            </a:r>
            <a:r>
              <a:rPr lang="it-IT" sz="1600" b="1" dirty="0" err="1">
                <a:solidFill>
                  <a:schemeClr val="bg1"/>
                </a:solidFill>
              </a:rPr>
              <a:t>pollutants</a:t>
            </a:r>
            <a:r>
              <a:rPr lang="it-IT" sz="1600" b="1" dirty="0">
                <a:solidFill>
                  <a:schemeClr val="bg1"/>
                </a:solidFill>
              </a:rPr>
              <a:t> and </a:t>
            </a:r>
            <a:r>
              <a:rPr lang="it-IT" sz="1600" b="1" dirty="0" err="1">
                <a:solidFill>
                  <a:schemeClr val="bg1"/>
                </a:solidFill>
              </a:rPr>
              <a:t>concentration</a:t>
            </a:r>
            <a:r>
              <a:rPr lang="it-IT" sz="1600" b="1" dirty="0">
                <a:solidFill>
                  <a:schemeClr val="bg1"/>
                </a:solidFill>
              </a:rPr>
              <a:t> </a:t>
            </a:r>
            <a:r>
              <a:rPr lang="it-IT" sz="1600" b="1" dirty="0" err="1">
                <a:solidFill>
                  <a:schemeClr val="bg1"/>
                </a:solidFill>
              </a:rPr>
              <a:t>beyond</a:t>
            </a:r>
            <a:r>
              <a:rPr lang="it-IT" sz="1600" b="1" dirty="0">
                <a:solidFill>
                  <a:schemeClr val="bg1"/>
                </a:solidFill>
              </a:rPr>
              <a:t> </a:t>
            </a:r>
            <a:r>
              <a:rPr lang="it-IT" sz="1600" b="1" dirty="0" err="1">
                <a:solidFill>
                  <a:schemeClr val="bg1"/>
                </a:solidFill>
              </a:rPr>
              <a:t>safe</a:t>
            </a:r>
            <a:r>
              <a:rPr lang="it-IT" sz="1600" b="1" dirty="0">
                <a:solidFill>
                  <a:schemeClr val="bg1"/>
                </a:solidFill>
              </a:rPr>
              <a:t> </a:t>
            </a:r>
            <a:r>
              <a:rPr lang="it-IT" sz="1600" b="1" dirty="0" err="1">
                <a:solidFill>
                  <a:schemeClr val="bg1"/>
                </a:solidFill>
              </a:rPr>
              <a:t>threshold</a:t>
            </a:r>
            <a:r>
              <a:rPr lang="it-IT" sz="1600" b="1" dirty="0">
                <a:solidFill>
                  <a:schemeClr val="bg1"/>
                </a:solidFill>
              </a:rPr>
              <a:t> </a:t>
            </a:r>
            <a:r>
              <a:rPr lang="it-IT" sz="1600" b="1" dirty="0" err="1">
                <a:solidFill>
                  <a:schemeClr val="bg1"/>
                </a:solidFill>
              </a:rPr>
              <a:t>definide</a:t>
            </a:r>
            <a:r>
              <a:rPr lang="it-IT" sz="1600" b="1" dirty="0">
                <a:solidFill>
                  <a:schemeClr val="bg1"/>
                </a:solidFill>
              </a:rPr>
              <a:t> by law</a:t>
            </a:r>
          </a:p>
        </p:txBody>
      </p:sp>
      <p:cxnSp>
        <p:nvCxnSpPr>
          <p:cNvPr id="35" name="Connettore 1 34"/>
          <p:cNvCxnSpPr/>
          <p:nvPr/>
        </p:nvCxnSpPr>
        <p:spPr>
          <a:xfrm>
            <a:off x="266945" y="4739569"/>
            <a:ext cx="849694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CasellaDiTesto 35"/>
          <p:cNvSpPr txBox="1"/>
          <p:nvPr/>
        </p:nvSpPr>
        <p:spPr>
          <a:xfrm>
            <a:off x="228698" y="4355494"/>
            <a:ext cx="3936702" cy="400110"/>
          </a:xfrm>
          <a:prstGeom prst="rect">
            <a:avLst/>
          </a:prstGeom>
          <a:noFill/>
        </p:spPr>
        <p:txBody>
          <a:bodyPr wrap="square" rtlCol="0">
            <a:spAutoFit/>
          </a:bodyPr>
          <a:lstStyle/>
          <a:p>
            <a:r>
              <a:rPr lang="it-IT" sz="2000" b="1" dirty="0">
                <a:solidFill>
                  <a:srgbClr val="FFFF00"/>
                </a:solidFill>
              </a:rPr>
              <a:t>9. Human </a:t>
            </a:r>
            <a:r>
              <a:rPr lang="it-IT" sz="2000" b="1" dirty="0" err="1">
                <a:solidFill>
                  <a:srgbClr val="FFFF00"/>
                </a:solidFill>
              </a:rPr>
              <a:t>health</a:t>
            </a:r>
            <a:endParaRPr lang="it-IT" sz="2000" b="1" dirty="0">
              <a:solidFill>
                <a:srgbClr val="FFFF00"/>
              </a:solidFill>
            </a:endParaRPr>
          </a:p>
        </p:txBody>
      </p:sp>
      <p:sp>
        <p:nvSpPr>
          <p:cNvPr id="42" name="CasellaDiTesto 41"/>
          <p:cNvSpPr txBox="1"/>
          <p:nvPr/>
        </p:nvSpPr>
        <p:spPr>
          <a:xfrm>
            <a:off x="200737" y="3635414"/>
            <a:ext cx="3024336" cy="338554"/>
          </a:xfrm>
          <a:prstGeom prst="rect">
            <a:avLst/>
          </a:prstGeom>
          <a:noFill/>
        </p:spPr>
        <p:txBody>
          <a:bodyPr wrap="square" rtlCol="0">
            <a:spAutoFit/>
          </a:bodyPr>
          <a:lstStyle/>
          <a:p>
            <a:r>
              <a:rPr lang="it-IT" sz="1600" b="1" dirty="0" err="1">
                <a:solidFill>
                  <a:schemeClr val="bg1"/>
                </a:solidFill>
              </a:rPr>
              <a:t>Effects</a:t>
            </a:r>
            <a:endParaRPr lang="it-IT" sz="1600" b="1" dirty="0">
              <a:solidFill>
                <a:schemeClr val="bg1"/>
              </a:solidFill>
            </a:endParaRPr>
          </a:p>
        </p:txBody>
      </p:sp>
      <p:sp>
        <p:nvSpPr>
          <p:cNvPr id="24" name="CasellaDiTesto 23"/>
          <p:cNvSpPr txBox="1"/>
          <p:nvPr/>
        </p:nvSpPr>
        <p:spPr>
          <a:xfrm>
            <a:off x="3639959" y="5498553"/>
            <a:ext cx="4279879" cy="338554"/>
          </a:xfrm>
          <a:prstGeom prst="rect">
            <a:avLst/>
          </a:prstGeom>
          <a:noFill/>
        </p:spPr>
        <p:txBody>
          <a:bodyPr wrap="square" rtlCol="0">
            <a:spAutoFit/>
          </a:bodyPr>
          <a:lstStyle/>
          <a:p>
            <a:r>
              <a:rPr lang="it-IT" sz="1600" b="1" dirty="0" err="1">
                <a:solidFill>
                  <a:schemeClr val="bg1"/>
                </a:solidFill>
              </a:rPr>
              <a:t>Frequency</a:t>
            </a:r>
            <a:r>
              <a:rPr lang="it-IT" sz="1600" b="1" dirty="0">
                <a:solidFill>
                  <a:schemeClr val="bg1"/>
                </a:solidFill>
              </a:rPr>
              <a:t> of </a:t>
            </a:r>
            <a:r>
              <a:rPr lang="it-IT" sz="1600" b="1" dirty="0" err="1">
                <a:solidFill>
                  <a:schemeClr val="bg1"/>
                </a:solidFill>
              </a:rPr>
              <a:t>exceeding</a:t>
            </a:r>
            <a:r>
              <a:rPr lang="it-IT" sz="1600" b="1" dirty="0">
                <a:solidFill>
                  <a:schemeClr val="bg1"/>
                </a:solidFill>
              </a:rPr>
              <a:t> </a:t>
            </a:r>
            <a:r>
              <a:rPr lang="it-IT" sz="1600" b="1" dirty="0" err="1">
                <a:solidFill>
                  <a:schemeClr val="bg1"/>
                </a:solidFill>
              </a:rPr>
              <a:t>thresholds</a:t>
            </a:r>
            <a:endParaRPr lang="it-IT" sz="1600" b="1" dirty="0">
              <a:solidFill>
                <a:schemeClr val="bg1"/>
              </a:solidFill>
            </a:endParaRPr>
          </a:p>
        </p:txBody>
      </p:sp>
    </p:spTree>
    <p:extLst>
      <p:ext uri="{BB962C8B-B14F-4D97-AF65-F5344CB8AC3E}">
        <p14:creationId xmlns:p14="http://schemas.microsoft.com/office/powerpoint/2010/main" val="11899901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27384"/>
            <a:ext cx="9144000" cy="574961"/>
          </a:xfrm>
          <a:prstGeom prst="rect">
            <a:avLst/>
          </a:prstGeom>
          <a:solidFill>
            <a:schemeClr val="tx2">
              <a:lumMod val="75000"/>
            </a:schemeClr>
          </a:solidFill>
        </p:spPr>
        <p:txBody>
          <a:bodyPr tIns="36000">
            <a:spAutoFit/>
          </a:bodyPr>
          <a:lstStyle/>
          <a:p>
            <a:pPr eaLnBrk="1" hangingPunct="1">
              <a:defRPr/>
            </a:pPr>
            <a:r>
              <a:rPr lang="en-GB" sz="3200" b="1" spc="-150" dirty="0">
                <a:solidFill>
                  <a:schemeClr val="bg1">
                    <a:lumMod val="85000"/>
                  </a:schemeClr>
                </a:solidFill>
                <a:latin typeface="Arial"/>
                <a:ea typeface="+mj-ea"/>
                <a:cs typeface="Arial"/>
              </a:rPr>
              <a:t>Indicators</a:t>
            </a:r>
          </a:p>
        </p:txBody>
      </p:sp>
      <p:sp>
        <p:nvSpPr>
          <p:cNvPr id="8" name="CasellaDiTesto 7"/>
          <p:cNvSpPr txBox="1"/>
          <p:nvPr/>
        </p:nvSpPr>
        <p:spPr>
          <a:xfrm>
            <a:off x="239414" y="1313633"/>
            <a:ext cx="3168352" cy="338554"/>
          </a:xfrm>
          <a:prstGeom prst="rect">
            <a:avLst/>
          </a:prstGeom>
          <a:noFill/>
        </p:spPr>
        <p:txBody>
          <a:bodyPr wrap="square" rtlCol="0">
            <a:spAutoFit/>
          </a:bodyPr>
          <a:lstStyle/>
          <a:p>
            <a:r>
              <a:rPr lang="it-IT" sz="1600" b="1" dirty="0" err="1">
                <a:solidFill>
                  <a:schemeClr val="bg1"/>
                </a:solidFill>
              </a:rPr>
              <a:t>Characteristics</a:t>
            </a:r>
            <a:r>
              <a:rPr lang="it-IT" sz="1600" b="1" dirty="0">
                <a:solidFill>
                  <a:schemeClr val="bg1"/>
                </a:solidFill>
              </a:rPr>
              <a:t> of marine </a:t>
            </a:r>
            <a:r>
              <a:rPr lang="it-IT" sz="1600" b="1" dirty="0" err="1">
                <a:solidFill>
                  <a:schemeClr val="bg1"/>
                </a:solidFill>
              </a:rPr>
              <a:t>litter</a:t>
            </a:r>
            <a:endParaRPr lang="it-IT" sz="1600" b="1" dirty="0">
              <a:solidFill>
                <a:schemeClr val="bg1"/>
              </a:solidFill>
            </a:endParaRPr>
          </a:p>
        </p:txBody>
      </p:sp>
      <p:sp>
        <p:nvSpPr>
          <p:cNvPr id="10" name="CasellaDiTesto 9"/>
          <p:cNvSpPr txBox="1"/>
          <p:nvPr/>
        </p:nvSpPr>
        <p:spPr>
          <a:xfrm>
            <a:off x="3674414" y="1313633"/>
            <a:ext cx="4642002" cy="830997"/>
          </a:xfrm>
          <a:prstGeom prst="rect">
            <a:avLst/>
          </a:prstGeom>
          <a:noFill/>
        </p:spPr>
        <p:txBody>
          <a:bodyPr wrap="square" rtlCol="0">
            <a:spAutoFit/>
          </a:bodyPr>
          <a:lstStyle/>
          <a:p>
            <a:r>
              <a:rPr lang="it-IT" sz="1600" b="1" dirty="0">
                <a:solidFill>
                  <a:schemeClr val="bg1"/>
                </a:solidFill>
              </a:rPr>
              <a:t>Trends in the </a:t>
            </a:r>
            <a:r>
              <a:rPr lang="it-IT" sz="1600" b="1" dirty="0" err="1">
                <a:solidFill>
                  <a:schemeClr val="bg1"/>
                </a:solidFill>
              </a:rPr>
              <a:t>amount</a:t>
            </a:r>
            <a:r>
              <a:rPr lang="it-IT" sz="1600" b="1" dirty="0">
                <a:solidFill>
                  <a:schemeClr val="bg1"/>
                </a:solidFill>
              </a:rPr>
              <a:t> of </a:t>
            </a:r>
            <a:r>
              <a:rPr lang="it-IT" sz="1600" b="1" dirty="0" err="1">
                <a:solidFill>
                  <a:schemeClr val="bg1"/>
                </a:solidFill>
              </a:rPr>
              <a:t>litter</a:t>
            </a:r>
            <a:r>
              <a:rPr lang="it-IT" sz="1600" b="1" dirty="0">
                <a:solidFill>
                  <a:schemeClr val="bg1"/>
                </a:solidFill>
              </a:rPr>
              <a:t> </a:t>
            </a:r>
            <a:r>
              <a:rPr lang="it-IT" sz="1600" b="1" dirty="0" err="1">
                <a:solidFill>
                  <a:schemeClr val="bg1"/>
                </a:solidFill>
              </a:rPr>
              <a:t>thrown</a:t>
            </a:r>
            <a:r>
              <a:rPr lang="it-IT" sz="1600" b="1" dirty="0">
                <a:solidFill>
                  <a:schemeClr val="bg1"/>
                </a:solidFill>
              </a:rPr>
              <a:t> in the </a:t>
            </a:r>
            <a:r>
              <a:rPr lang="it-IT" sz="1600" b="1" dirty="0" err="1">
                <a:solidFill>
                  <a:schemeClr val="bg1"/>
                </a:solidFill>
              </a:rPr>
              <a:t>sea</a:t>
            </a:r>
            <a:r>
              <a:rPr lang="it-IT" sz="1600" b="1" dirty="0">
                <a:solidFill>
                  <a:schemeClr val="bg1"/>
                </a:solidFill>
              </a:rPr>
              <a:t> and </a:t>
            </a:r>
            <a:r>
              <a:rPr lang="it-IT" sz="1600" b="1" dirty="0" err="1">
                <a:solidFill>
                  <a:schemeClr val="bg1"/>
                </a:solidFill>
              </a:rPr>
              <a:t>coastline</a:t>
            </a:r>
            <a:r>
              <a:rPr lang="it-IT" sz="1600" b="1" dirty="0">
                <a:solidFill>
                  <a:schemeClr val="bg1"/>
                </a:solidFill>
              </a:rPr>
              <a:t>, </a:t>
            </a:r>
            <a:r>
              <a:rPr lang="it-IT" sz="1600" b="1" dirty="0" err="1">
                <a:solidFill>
                  <a:schemeClr val="bg1"/>
                </a:solidFill>
              </a:rPr>
              <a:t>including</a:t>
            </a:r>
            <a:r>
              <a:rPr lang="it-IT" sz="1600" b="1" dirty="0">
                <a:solidFill>
                  <a:schemeClr val="bg1"/>
                </a:solidFill>
              </a:rPr>
              <a:t> </a:t>
            </a:r>
            <a:r>
              <a:rPr lang="it-IT" sz="1600" b="1" dirty="0" err="1">
                <a:solidFill>
                  <a:schemeClr val="bg1"/>
                </a:solidFill>
              </a:rPr>
              <a:t>composition</a:t>
            </a:r>
            <a:r>
              <a:rPr lang="it-IT" sz="1600" b="1" dirty="0">
                <a:solidFill>
                  <a:schemeClr val="bg1"/>
                </a:solidFill>
              </a:rPr>
              <a:t>, </a:t>
            </a:r>
            <a:r>
              <a:rPr lang="it-IT" sz="1600" b="1" dirty="0" err="1">
                <a:solidFill>
                  <a:schemeClr val="bg1"/>
                </a:solidFill>
              </a:rPr>
              <a:t>spatial</a:t>
            </a:r>
            <a:r>
              <a:rPr lang="it-IT" sz="1600" b="1" dirty="0">
                <a:solidFill>
                  <a:schemeClr val="bg1"/>
                </a:solidFill>
              </a:rPr>
              <a:t> </a:t>
            </a:r>
            <a:r>
              <a:rPr lang="it-IT" sz="1600" b="1" dirty="0" err="1">
                <a:solidFill>
                  <a:schemeClr val="bg1"/>
                </a:solidFill>
              </a:rPr>
              <a:t>distribution</a:t>
            </a:r>
            <a:r>
              <a:rPr lang="it-IT" sz="1600" b="1" dirty="0">
                <a:solidFill>
                  <a:schemeClr val="bg1"/>
                </a:solidFill>
              </a:rPr>
              <a:t>, and </a:t>
            </a:r>
            <a:r>
              <a:rPr lang="it-IT" sz="1600" b="1" dirty="0" err="1">
                <a:solidFill>
                  <a:schemeClr val="bg1"/>
                </a:solidFill>
              </a:rPr>
              <a:t>origin</a:t>
            </a:r>
            <a:r>
              <a:rPr lang="it-IT" sz="1600" b="1" dirty="0">
                <a:solidFill>
                  <a:schemeClr val="bg1"/>
                </a:solidFill>
              </a:rPr>
              <a:t>, </a:t>
            </a:r>
            <a:r>
              <a:rPr lang="it-IT" sz="1600" b="1" dirty="0" err="1">
                <a:solidFill>
                  <a:schemeClr val="bg1"/>
                </a:solidFill>
              </a:rPr>
              <a:t>if</a:t>
            </a:r>
            <a:r>
              <a:rPr lang="it-IT" sz="1600" b="1" dirty="0">
                <a:solidFill>
                  <a:schemeClr val="bg1"/>
                </a:solidFill>
              </a:rPr>
              <a:t> </a:t>
            </a:r>
            <a:r>
              <a:rPr lang="it-IT" sz="1600" b="1" dirty="0" err="1">
                <a:solidFill>
                  <a:schemeClr val="bg1"/>
                </a:solidFill>
              </a:rPr>
              <a:t>possible</a:t>
            </a:r>
            <a:endParaRPr lang="it-IT" sz="1600" b="1" dirty="0">
              <a:solidFill>
                <a:schemeClr val="bg1"/>
              </a:solidFill>
            </a:endParaRPr>
          </a:p>
        </p:txBody>
      </p:sp>
      <p:cxnSp>
        <p:nvCxnSpPr>
          <p:cNvPr id="18" name="Connettore 1 17"/>
          <p:cNvCxnSpPr/>
          <p:nvPr/>
        </p:nvCxnSpPr>
        <p:spPr>
          <a:xfrm>
            <a:off x="251520" y="1220787"/>
            <a:ext cx="849694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213273" y="836712"/>
            <a:ext cx="3782663" cy="400110"/>
          </a:xfrm>
          <a:prstGeom prst="rect">
            <a:avLst/>
          </a:prstGeom>
          <a:noFill/>
        </p:spPr>
        <p:txBody>
          <a:bodyPr wrap="square" rtlCol="0">
            <a:spAutoFit/>
          </a:bodyPr>
          <a:lstStyle/>
          <a:p>
            <a:r>
              <a:rPr lang="it-IT" sz="2000" b="1" dirty="0">
                <a:solidFill>
                  <a:srgbClr val="FFFF00"/>
                </a:solidFill>
              </a:rPr>
              <a:t>10. Marine </a:t>
            </a:r>
            <a:r>
              <a:rPr lang="it-IT" sz="2000" b="1" dirty="0" err="1">
                <a:solidFill>
                  <a:srgbClr val="FFFF00"/>
                </a:solidFill>
              </a:rPr>
              <a:t>litter</a:t>
            </a:r>
            <a:endParaRPr lang="it-IT" sz="2000" b="1" dirty="0">
              <a:solidFill>
                <a:srgbClr val="FFFF00"/>
              </a:solidFill>
            </a:endParaRPr>
          </a:p>
        </p:txBody>
      </p:sp>
      <p:sp>
        <p:nvSpPr>
          <p:cNvPr id="21" name="CasellaDiTesto 20"/>
          <p:cNvSpPr txBox="1"/>
          <p:nvPr/>
        </p:nvSpPr>
        <p:spPr>
          <a:xfrm>
            <a:off x="179512" y="3954919"/>
            <a:ext cx="3024336" cy="584775"/>
          </a:xfrm>
          <a:prstGeom prst="rect">
            <a:avLst/>
          </a:prstGeom>
          <a:noFill/>
        </p:spPr>
        <p:txBody>
          <a:bodyPr wrap="square" rtlCol="0">
            <a:spAutoFit/>
          </a:bodyPr>
          <a:lstStyle/>
          <a:p>
            <a:r>
              <a:rPr lang="it-IT" sz="1600" b="1" dirty="0" err="1">
                <a:solidFill>
                  <a:schemeClr val="bg1"/>
                </a:solidFill>
              </a:rPr>
              <a:t>Spatial</a:t>
            </a:r>
            <a:r>
              <a:rPr lang="it-IT" sz="1600" b="1" dirty="0">
                <a:solidFill>
                  <a:schemeClr val="bg1"/>
                </a:solidFill>
              </a:rPr>
              <a:t> and </a:t>
            </a:r>
            <a:r>
              <a:rPr lang="it-IT" sz="1600" b="1" dirty="0" err="1">
                <a:solidFill>
                  <a:schemeClr val="bg1"/>
                </a:solidFill>
              </a:rPr>
              <a:t>temporal</a:t>
            </a:r>
            <a:r>
              <a:rPr lang="it-IT" sz="1600" b="1" dirty="0">
                <a:solidFill>
                  <a:schemeClr val="bg1"/>
                </a:solidFill>
              </a:rPr>
              <a:t> </a:t>
            </a:r>
            <a:r>
              <a:rPr lang="it-IT" sz="1600" b="1" dirty="0" err="1">
                <a:solidFill>
                  <a:schemeClr val="bg1"/>
                </a:solidFill>
              </a:rPr>
              <a:t>distribution</a:t>
            </a:r>
            <a:r>
              <a:rPr lang="it-IT" sz="1600" b="1" dirty="0">
                <a:solidFill>
                  <a:schemeClr val="bg1"/>
                </a:solidFill>
              </a:rPr>
              <a:t> of </a:t>
            </a:r>
            <a:r>
              <a:rPr lang="it-IT" sz="1600" b="1" dirty="0" err="1">
                <a:solidFill>
                  <a:schemeClr val="bg1"/>
                </a:solidFill>
              </a:rPr>
              <a:t>underwater</a:t>
            </a:r>
            <a:r>
              <a:rPr lang="it-IT" sz="1600" b="1" dirty="0">
                <a:solidFill>
                  <a:schemeClr val="bg1"/>
                </a:solidFill>
              </a:rPr>
              <a:t> </a:t>
            </a:r>
            <a:r>
              <a:rPr lang="it-IT" sz="1600" b="1" dirty="0" err="1">
                <a:solidFill>
                  <a:schemeClr val="bg1"/>
                </a:solidFill>
              </a:rPr>
              <a:t>sounds</a:t>
            </a:r>
            <a:endParaRPr lang="it-IT" sz="1600" b="1" dirty="0">
              <a:solidFill>
                <a:schemeClr val="bg1"/>
              </a:solidFill>
            </a:endParaRPr>
          </a:p>
        </p:txBody>
      </p:sp>
      <p:sp>
        <p:nvSpPr>
          <p:cNvPr id="23" name="CasellaDiTesto 22"/>
          <p:cNvSpPr txBox="1"/>
          <p:nvPr/>
        </p:nvSpPr>
        <p:spPr>
          <a:xfrm>
            <a:off x="3604489" y="3890149"/>
            <a:ext cx="4855943" cy="1077218"/>
          </a:xfrm>
          <a:prstGeom prst="rect">
            <a:avLst/>
          </a:prstGeom>
          <a:noFill/>
        </p:spPr>
        <p:txBody>
          <a:bodyPr wrap="square" rtlCol="0">
            <a:spAutoFit/>
          </a:bodyPr>
          <a:lstStyle/>
          <a:p>
            <a:r>
              <a:rPr lang="it-IT" sz="1600" b="1" dirty="0" err="1">
                <a:solidFill>
                  <a:schemeClr val="bg1"/>
                </a:solidFill>
              </a:rPr>
              <a:t>Year</a:t>
            </a:r>
            <a:r>
              <a:rPr lang="it-IT" sz="1600" b="1" dirty="0">
                <a:solidFill>
                  <a:schemeClr val="bg1"/>
                </a:solidFill>
              </a:rPr>
              <a:t>-round </a:t>
            </a:r>
            <a:r>
              <a:rPr lang="it-IT" sz="1600" b="1" dirty="0" err="1">
                <a:solidFill>
                  <a:schemeClr val="bg1"/>
                </a:solidFill>
              </a:rPr>
              <a:t>proportio</a:t>
            </a:r>
            <a:r>
              <a:rPr lang="it-IT" sz="1600" b="1" dirty="0">
                <a:solidFill>
                  <a:schemeClr val="bg1"/>
                </a:solidFill>
              </a:rPr>
              <a:t> and </a:t>
            </a:r>
            <a:r>
              <a:rPr lang="it-IT" sz="1600" b="1" dirty="0" err="1">
                <a:solidFill>
                  <a:schemeClr val="bg1"/>
                </a:solidFill>
              </a:rPr>
              <a:t>distribution</a:t>
            </a:r>
            <a:r>
              <a:rPr lang="it-IT" sz="1600" b="1" dirty="0">
                <a:solidFill>
                  <a:schemeClr val="bg1"/>
                </a:solidFill>
              </a:rPr>
              <a:t> of </a:t>
            </a:r>
            <a:r>
              <a:rPr lang="it-IT" sz="1600" b="1" dirty="0" err="1">
                <a:solidFill>
                  <a:schemeClr val="bg1"/>
                </a:solidFill>
              </a:rPr>
              <a:t>anthropogenic</a:t>
            </a:r>
            <a:r>
              <a:rPr lang="it-IT" sz="1600" b="1" dirty="0">
                <a:solidFill>
                  <a:schemeClr val="bg1"/>
                </a:solidFill>
              </a:rPr>
              <a:t> </a:t>
            </a:r>
            <a:r>
              <a:rPr lang="it-IT" sz="1600" b="1" dirty="0" err="1">
                <a:solidFill>
                  <a:schemeClr val="bg1"/>
                </a:solidFill>
              </a:rPr>
              <a:t>noise</a:t>
            </a:r>
            <a:r>
              <a:rPr lang="it-IT" sz="1600" b="1" dirty="0">
                <a:solidFill>
                  <a:schemeClr val="bg1"/>
                </a:solidFill>
              </a:rPr>
              <a:t> in the </a:t>
            </a:r>
            <a:r>
              <a:rPr lang="it-IT" sz="1600" b="1" dirty="0" err="1">
                <a:solidFill>
                  <a:schemeClr val="bg1"/>
                </a:solidFill>
              </a:rPr>
              <a:t>affected</a:t>
            </a:r>
            <a:r>
              <a:rPr lang="it-IT" sz="1600" b="1" dirty="0">
                <a:solidFill>
                  <a:schemeClr val="bg1"/>
                </a:solidFill>
              </a:rPr>
              <a:t> </a:t>
            </a:r>
            <a:r>
              <a:rPr lang="it-IT" sz="1600" b="1" dirty="0" err="1">
                <a:solidFill>
                  <a:schemeClr val="bg1"/>
                </a:solidFill>
              </a:rPr>
              <a:t>areas</a:t>
            </a:r>
            <a:r>
              <a:rPr lang="it-IT" sz="1600" b="1" dirty="0">
                <a:solidFill>
                  <a:schemeClr val="bg1"/>
                </a:solidFill>
              </a:rPr>
              <a:t> </a:t>
            </a:r>
            <a:r>
              <a:rPr lang="it-IT" sz="1600" b="1" dirty="0" err="1">
                <a:solidFill>
                  <a:schemeClr val="bg1"/>
                </a:solidFill>
              </a:rPr>
              <a:t>when</a:t>
            </a:r>
            <a:r>
              <a:rPr lang="it-IT" sz="1600" b="1" dirty="0">
                <a:solidFill>
                  <a:schemeClr val="bg1"/>
                </a:solidFill>
              </a:rPr>
              <a:t> </a:t>
            </a:r>
            <a:r>
              <a:rPr lang="it-IT" sz="1600" b="1" dirty="0" err="1">
                <a:solidFill>
                  <a:schemeClr val="bg1"/>
                </a:solidFill>
              </a:rPr>
              <a:t>exceeding</a:t>
            </a:r>
            <a:r>
              <a:rPr lang="it-IT" sz="1600" b="1" dirty="0">
                <a:solidFill>
                  <a:schemeClr val="bg1"/>
                </a:solidFill>
              </a:rPr>
              <a:t> </a:t>
            </a:r>
            <a:r>
              <a:rPr lang="it-IT" sz="1600" b="1" dirty="0" err="1">
                <a:solidFill>
                  <a:schemeClr val="bg1"/>
                </a:solidFill>
              </a:rPr>
              <a:t>levels</a:t>
            </a:r>
            <a:r>
              <a:rPr lang="it-IT" sz="1600" b="1" dirty="0">
                <a:solidFill>
                  <a:schemeClr val="bg1"/>
                </a:solidFill>
              </a:rPr>
              <a:t> </a:t>
            </a:r>
            <a:r>
              <a:rPr lang="it-IT" sz="1600" b="1" dirty="0" err="1">
                <a:solidFill>
                  <a:schemeClr val="bg1"/>
                </a:solidFill>
              </a:rPr>
              <a:t>potentially</a:t>
            </a:r>
            <a:r>
              <a:rPr lang="it-IT" sz="1600" b="1" dirty="0">
                <a:solidFill>
                  <a:schemeClr val="bg1"/>
                </a:solidFill>
              </a:rPr>
              <a:t> </a:t>
            </a:r>
            <a:r>
              <a:rPr lang="it-IT" sz="1600" b="1" dirty="0" err="1">
                <a:solidFill>
                  <a:schemeClr val="bg1"/>
                </a:solidFill>
              </a:rPr>
              <a:t>harmful</a:t>
            </a:r>
            <a:r>
              <a:rPr lang="it-IT" sz="1600" b="1" dirty="0">
                <a:solidFill>
                  <a:schemeClr val="bg1"/>
                </a:solidFill>
              </a:rPr>
              <a:t> for marine </a:t>
            </a:r>
            <a:r>
              <a:rPr lang="it-IT" sz="1600" b="1" dirty="0" err="1">
                <a:solidFill>
                  <a:schemeClr val="bg1"/>
                </a:solidFill>
              </a:rPr>
              <a:t>organisms</a:t>
            </a:r>
            <a:endParaRPr lang="it-IT" sz="1600" b="1" dirty="0">
              <a:solidFill>
                <a:schemeClr val="bg1"/>
              </a:solidFill>
            </a:endParaRPr>
          </a:p>
        </p:txBody>
      </p:sp>
      <p:cxnSp>
        <p:nvCxnSpPr>
          <p:cNvPr id="30" name="Connettore 1 29"/>
          <p:cNvCxnSpPr/>
          <p:nvPr/>
        </p:nvCxnSpPr>
        <p:spPr>
          <a:xfrm>
            <a:off x="241497" y="3740061"/>
            <a:ext cx="849694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CasellaDiTesto 30"/>
          <p:cNvSpPr txBox="1"/>
          <p:nvPr/>
        </p:nvSpPr>
        <p:spPr>
          <a:xfrm>
            <a:off x="203250" y="3356992"/>
            <a:ext cx="3936702" cy="400110"/>
          </a:xfrm>
          <a:prstGeom prst="rect">
            <a:avLst/>
          </a:prstGeom>
          <a:noFill/>
        </p:spPr>
        <p:txBody>
          <a:bodyPr wrap="square" rtlCol="0">
            <a:spAutoFit/>
          </a:bodyPr>
          <a:lstStyle/>
          <a:p>
            <a:r>
              <a:rPr lang="it-IT" sz="2000" b="1" dirty="0">
                <a:solidFill>
                  <a:srgbClr val="FFFF00"/>
                </a:solidFill>
              </a:rPr>
              <a:t>11. Energy </a:t>
            </a:r>
            <a:r>
              <a:rPr lang="it-IT" sz="2000" b="1" dirty="0" err="1">
                <a:solidFill>
                  <a:srgbClr val="FFFF00"/>
                </a:solidFill>
              </a:rPr>
              <a:t>inputs</a:t>
            </a:r>
            <a:endParaRPr lang="it-IT" sz="2000" b="1" dirty="0">
              <a:solidFill>
                <a:srgbClr val="FFFF00"/>
              </a:solidFill>
            </a:endParaRPr>
          </a:p>
        </p:txBody>
      </p:sp>
      <p:sp>
        <p:nvSpPr>
          <p:cNvPr id="32" name="CasellaDiTesto 31"/>
          <p:cNvSpPr txBox="1"/>
          <p:nvPr/>
        </p:nvSpPr>
        <p:spPr>
          <a:xfrm>
            <a:off x="3614512" y="5187747"/>
            <a:ext cx="4279879" cy="830997"/>
          </a:xfrm>
          <a:prstGeom prst="rect">
            <a:avLst/>
          </a:prstGeom>
          <a:noFill/>
        </p:spPr>
        <p:txBody>
          <a:bodyPr wrap="square" rtlCol="0">
            <a:spAutoFit/>
          </a:bodyPr>
          <a:lstStyle/>
          <a:p>
            <a:r>
              <a:rPr lang="it-IT" sz="1600" b="1" dirty="0" err="1">
                <a:solidFill>
                  <a:schemeClr val="bg1"/>
                </a:solidFill>
              </a:rPr>
              <a:t>Effects</a:t>
            </a:r>
            <a:r>
              <a:rPr lang="it-IT" sz="1600" b="1" dirty="0">
                <a:solidFill>
                  <a:schemeClr val="bg1"/>
                </a:solidFill>
              </a:rPr>
              <a:t> of </a:t>
            </a:r>
            <a:r>
              <a:rPr lang="it-IT" sz="1600" b="1" dirty="0" err="1">
                <a:solidFill>
                  <a:schemeClr val="bg1"/>
                </a:solidFill>
              </a:rPr>
              <a:t>pollutants</a:t>
            </a:r>
            <a:r>
              <a:rPr lang="it-IT" sz="1600" b="1" dirty="0">
                <a:solidFill>
                  <a:schemeClr val="bg1"/>
                </a:solidFill>
              </a:rPr>
              <a:t> on </a:t>
            </a:r>
            <a:r>
              <a:rPr lang="it-IT" sz="1600" b="1" dirty="0" err="1">
                <a:solidFill>
                  <a:schemeClr val="bg1"/>
                </a:solidFill>
              </a:rPr>
              <a:t>contaminated</a:t>
            </a:r>
            <a:r>
              <a:rPr lang="it-IT" sz="1600" b="1" dirty="0">
                <a:solidFill>
                  <a:schemeClr val="bg1"/>
                </a:solidFill>
              </a:rPr>
              <a:t> </a:t>
            </a:r>
            <a:r>
              <a:rPr lang="it-IT" sz="1600" b="1" dirty="0" err="1">
                <a:solidFill>
                  <a:schemeClr val="bg1"/>
                </a:solidFill>
              </a:rPr>
              <a:t>ecosystem</a:t>
            </a:r>
            <a:r>
              <a:rPr lang="it-IT" sz="1600" b="1" dirty="0">
                <a:solidFill>
                  <a:schemeClr val="bg1"/>
                </a:solidFill>
              </a:rPr>
              <a:t> </a:t>
            </a:r>
            <a:r>
              <a:rPr lang="it-IT" sz="1600" b="1" dirty="0" err="1">
                <a:solidFill>
                  <a:schemeClr val="bg1"/>
                </a:solidFill>
              </a:rPr>
              <a:t>based</a:t>
            </a:r>
            <a:r>
              <a:rPr lang="it-IT" sz="1600" b="1" dirty="0">
                <a:solidFill>
                  <a:schemeClr val="bg1"/>
                </a:solidFill>
              </a:rPr>
              <a:t> on </a:t>
            </a:r>
            <a:r>
              <a:rPr lang="it-IT" sz="1600" b="1" dirty="0" err="1">
                <a:solidFill>
                  <a:schemeClr val="bg1"/>
                </a:solidFill>
              </a:rPr>
              <a:t>known</a:t>
            </a:r>
            <a:r>
              <a:rPr lang="it-IT" sz="1600" b="1" dirty="0">
                <a:solidFill>
                  <a:schemeClr val="bg1"/>
                </a:solidFill>
              </a:rPr>
              <a:t> cause-</a:t>
            </a:r>
            <a:r>
              <a:rPr lang="it-IT" sz="1600" b="1" dirty="0" err="1">
                <a:solidFill>
                  <a:schemeClr val="bg1"/>
                </a:solidFill>
              </a:rPr>
              <a:t>effect</a:t>
            </a:r>
            <a:r>
              <a:rPr lang="it-IT" sz="1600" b="1" dirty="0">
                <a:solidFill>
                  <a:schemeClr val="bg1"/>
                </a:solidFill>
              </a:rPr>
              <a:t> </a:t>
            </a:r>
            <a:r>
              <a:rPr lang="it-IT" sz="1600" b="1" dirty="0" err="1">
                <a:solidFill>
                  <a:schemeClr val="bg1"/>
                </a:solidFill>
              </a:rPr>
              <a:t>relationships</a:t>
            </a:r>
            <a:r>
              <a:rPr lang="it-IT" sz="1600" b="1" dirty="0">
                <a:solidFill>
                  <a:schemeClr val="bg1"/>
                </a:solidFill>
              </a:rPr>
              <a:t> </a:t>
            </a:r>
            <a:r>
              <a:rPr lang="it-IT" sz="1600" b="1" dirty="0" err="1">
                <a:solidFill>
                  <a:schemeClr val="bg1"/>
                </a:solidFill>
              </a:rPr>
              <a:t>that</a:t>
            </a:r>
            <a:r>
              <a:rPr lang="it-IT" sz="1600" b="1" dirty="0">
                <a:solidFill>
                  <a:schemeClr val="bg1"/>
                </a:solidFill>
              </a:rPr>
              <a:t> </a:t>
            </a:r>
            <a:r>
              <a:rPr lang="it-IT" sz="1600" b="1" dirty="0" err="1">
                <a:solidFill>
                  <a:schemeClr val="bg1"/>
                </a:solidFill>
              </a:rPr>
              <a:t>require</a:t>
            </a:r>
            <a:r>
              <a:rPr lang="it-IT" sz="1600" b="1" dirty="0">
                <a:solidFill>
                  <a:schemeClr val="bg1"/>
                </a:solidFill>
              </a:rPr>
              <a:t> </a:t>
            </a:r>
            <a:r>
              <a:rPr lang="it-IT" sz="1600" b="1" dirty="0" err="1">
                <a:solidFill>
                  <a:schemeClr val="bg1"/>
                </a:solidFill>
              </a:rPr>
              <a:t>monitoring</a:t>
            </a:r>
            <a:endParaRPr lang="it-IT" sz="1600" b="1" dirty="0">
              <a:solidFill>
                <a:schemeClr val="bg1"/>
              </a:solidFill>
            </a:endParaRPr>
          </a:p>
        </p:txBody>
      </p:sp>
      <p:sp>
        <p:nvSpPr>
          <p:cNvPr id="42" name="CasellaDiTesto 41"/>
          <p:cNvSpPr txBox="1"/>
          <p:nvPr/>
        </p:nvSpPr>
        <p:spPr>
          <a:xfrm>
            <a:off x="200737" y="5187747"/>
            <a:ext cx="3024336" cy="338554"/>
          </a:xfrm>
          <a:prstGeom prst="rect">
            <a:avLst/>
          </a:prstGeom>
          <a:noFill/>
        </p:spPr>
        <p:txBody>
          <a:bodyPr wrap="square" rtlCol="0">
            <a:spAutoFit/>
          </a:bodyPr>
          <a:lstStyle/>
          <a:p>
            <a:r>
              <a:rPr lang="it-IT" sz="1600" b="1" dirty="0" err="1">
                <a:solidFill>
                  <a:schemeClr val="bg1"/>
                </a:solidFill>
              </a:rPr>
              <a:t>Effects</a:t>
            </a:r>
            <a:endParaRPr lang="it-IT" sz="1600" b="1" dirty="0">
              <a:solidFill>
                <a:schemeClr val="bg1"/>
              </a:solidFill>
            </a:endParaRPr>
          </a:p>
        </p:txBody>
      </p:sp>
      <p:sp>
        <p:nvSpPr>
          <p:cNvPr id="20" name="CasellaDiTesto 19"/>
          <p:cNvSpPr txBox="1"/>
          <p:nvPr/>
        </p:nvSpPr>
        <p:spPr>
          <a:xfrm>
            <a:off x="3666101" y="2138911"/>
            <a:ext cx="4642002" cy="584775"/>
          </a:xfrm>
          <a:prstGeom prst="rect">
            <a:avLst/>
          </a:prstGeom>
          <a:noFill/>
        </p:spPr>
        <p:txBody>
          <a:bodyPr wrap="square" rtlCol="0">
            <a:spAutoFit/>
          </a:bodyPr>
          <a:lstStyle/>
          <a:p>
            <a:r>
              <a:rPr lang="it-IT" sz="1600" b="1" dirty="0">
                <a:solidFill>
                  <a:schemeClr val="bg1"/>
                </a:solidFill>
              </a:rPr>
              <a:t>Trends in the </a:t>
            </a:r>
            <a:r>
              <a:rPr lang="it-IT" sz="1600" b="1" dirty="0" err="1">
                <a:solidFill>
                  <a:schemeClr val="bg1"/>
                </a:solidFill>
              </a:rPr>
              <a:t>composition</a:t>
            </a:r>
            <a:r>
              <a:rPr lang="it-IT" sz="1600" b="1" dirty="0">
                <a:solidFill>
                  <a:schemeClr val="bg1"/>
                </a:solidFill>
              </a:rPr>
              <a:t> and </a:t>
            </a:r>
            <a:r>
              <a:rPr lang="it-IT" sz="1600" b="1" dirty="0" err="1">
                <a:solidFill>
                  <a:schemeClr val="bg1"/>
                </a:solidFill>
              </a:rPr>
              <a:t>distributin</a:t>
            </a:r>
            <a:r>
              <a:rPr lang="it-IT" sz="1600" b="1" dirty="0">
                <a:solidFill>
                  <a:schemeClr val="bg1"/>
                </a:solidFill>
              </a:rPr>
              <a:t> of </a:t>
            </a:r>
            <a:r>
              <a:rPr lang="it-IT" sz="1600" b="1" dirty="0" err="1">
                <a:solidFill>
                  <a:schemeClr val="bg1"/>
                </a:solidFill>
              </a:rPr>
              <a:t>microplastics</a:t>
            </a:r>
            <a:endParaRPr lang="it-IT" sz="1600" b="1" dirty="0">
              <a:solidFill>
                <a:schemeClr val="bg1"/>
              </a:solidFill>
            </a:endParaRPr>
          </a:p>
        </p:txBody>
      </p:sp>
      <p:sp>
        <p:nvSpPr>
          <p:cNvPr id="22" name="CasellaDiTesto 21"/>
          <p:cNvSpPr txBox="1"/>
          <p:nvPr/>
        </p:nvSpPr>
        <p:spPr>
          <a:xfrm>
            <a:off x="226530" y="2695433"/>
            <a:ext cx="3168352" cy="338554"/>
          </a:xfrm>
          <a:prstGeom prst="rect">
            <a:avLst/>
          </a:prstGeom>
          <a:noFill/>
        </p:spPr>
        <p:txBody>
          <a:bodyPr wrap="square" rtlCol="0">
            <a:spAutoFit/>
          </a:bodyPr>
          <a:lstStyle/>
          <a:p>
            <a:r>
              <a:rPr lang="it-IT" sz="1600" b="1" dirty="0">
                <a:solidFill>
                  <a:schemeClr val="bg1"/>
                </a:solidFill>
              </a:rPr>
              <a:t>Impact of </a:t>
            </a:r>
            <a:r>
              <a:rPr lang="it-IT" sz="1600" b="1" dirty="0" err="1">
                <a:solidFill>
                  <a:schemeClr val="bg1"/>
                </a:solidFill>
              </a:rPr>
              <a:t>litter</a:t>
            </a:r>
            <a:r>
              <a:rPr lang="it-IT" sz="1600" b="1" dirty="0">
                <a:solidFill>
                  <a:schemeClr val="bg1"/>
                </a:solidFill>
              </a:rPr>
              <a:t> on marine life</a:t>
            </a:r>
          </a:p>
        </p:txBody>
      </p:sp>
      <p:sp>
        <p:nvSpPr>
          <p:cNvPr id="25" name="CasellaDiTesto 24"/>
          <p:cNvSpPr txBox="1"/>
          <p:nvPr/>
        </p:nvSpPr>
        <p:spPr>
          <a:xfrm>
            <a:off x="3661530" y="2695433"/>
            <a:ext cx="4642002" cy="584775"/>
          </a:xfrm>
          <a:prstGeom prst="rect">
            <a:avLst/>
          </a:prstGeom>
          <a:noFill/>
        </p:spPr>
        <p:txBody>
          <a:bodyPr wrap="square" rtlCol="0">
            <a:spAutoFit/>
          </a:bodyPr>
          <a:lstStyle/>
          <a:p>
            <a:r>
              <a:rPr lang="it-IT" sz="1600" b="1" dirty="0">
                <a:solidFill>
                  <a:schemeClr val="bg1"/>
                </a:solidFill>
              </a:rPr>
              <a:t>Trends in the </a:t>
            </a:r>
            <a:r>
              <a:rPr lang="it-IT" sz="1600" b="1" dirty="0" err="1">
                <a:solidFill>
                  <a:schemeClr val="bg1"/>
                </a:solidFill>
              </a:rPr>
              <a:t>amount</a:t>
            </a:r>
            <a:r>
              <a:rPr lang="it-IT" sz="1600" b="1" dirty="0">
                <a:solidFill>
                  <a:schemeClr val="bg1"/>
                </a:solidFill>
              </a:rPr>
              <a:t> and </a:t>
            </a:r>
            <a:r>
              <a:rPr lang="it-IT" sz="1600" b="1" dirty="0" err="1">
                <a:solidFill>
                  <a:schemeClr val="bg1"/>
                </a:solidFill>
              </a:rPr>
              <a:t>composition</a:t>
            </a:r>
            <a:r>
              <a:rPr lang="it-IT" sz="1600" b="1" dirty="0">
                <a:solidFill>
                  <a:schemeClr val="bg1"/>
                </a:solidFill>
              </a:rPr>
              <a:t> of </a:t>
            </a:r>
            <a:r>
              <a:rPr lang="it-IT" sz="1600" b="1" dirty="0" err="1">
                <a:solidFill>
                  <a:schemeClr val="bg1"/>
                </a:solidFill>
              </a:rPr>
              <a:t>litter</a:t>
            </a:r>
            <a:r>
              <a:rPr lang="it-IT" sz="1600" b="1" dirty="0">
                <a:solidFill>
                  <a:schemeClr val="bg1"/>
                </a:solidFill>
              </a:rPr>
              <a:t> </a:t>
            </a:r>
            <a:r>
              <a:rPr lang="it-IT" sz="1600" b="1" dirty="0" err="1">
                <a:solidFill>
                  <a:schemeClr val="bg1"/>
                </a:solidFill>
              </a:rPr>
              <a:t>ingested</a:t>
            </a:r>
            <a:r>
              <a:rPr lang="it-IT" sz="1600" b="1" dirty="0">
                <a:solidFill>
                  <a:schemeClr val="bg1"/>
                </a:solidFill>
              </a:rPr>
              <a:t> by marine </a:t>
            </a:r>
            <a:r>
              <a:rPr lang="it-IT" sz="1600" b="1" dirty="0" err="1">
                <a:solidFill>
                  <a:schemeClr val="bg1"/>
                </a:solidFill>
              </a:rPr>
              <a:t>organisms</a:t>
            </a:r>
            <a:endParaRPr lang="it-IT" sz="1600" b="1" dirty="0">
              <a:solidFill>
                <a:schemeClr val="bg1"/>
              </a:solidFill>
            </a:endParaRPr>
          </a:p>
        </p:txBody>
      </p:sp>
    </p:spTree>
    <p:extLst>
      <p:ext uri="{BB962C8B-B14F-4D97-AF65-F5344CB8AC3E}">
        <p14:creationId xmlns:p14="http://schemas.microsoft.com/office/powerpoint/2010/main" val="1148497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en-GB" sz="3200" b="1" spc="-150" dirty="0">
                <a:solidFill>
                  <a:schemeClr val="bg1">
                    <a:lumMod val="85000"/>
                  </a:schemeClr>
                </a:solidFill>
                <a:latin typeface="Arial"/>
                <a:ea typeface="+mj-ea"/>
                <a:cs typeface="Arial"/>
              </a:rPr>
              <a:t>Targets</a:t>
            </a:r>
          </a:p>
        </p:txBody>
      </p:sp>
      <p:sp>
        <p:nvSpPr>
          <p:cNvPr id="3" name="CasellaDiTesto 2"/>
          <p:cNvSpPr txBox="1"/>
          <p:nvPr/>
        </p:nvSpPr>
        <p:spPr>
          <a:xfrm>
            <a:off x="412595" y="-78059"/>
            <a:ext cx="184731" cy="369332"/>
          </a:xfrm>
          <a:prstGeom prst="rect">
            <a:avLst/>
          </a:prstGeom>
          <a:noFill/>
        </p:spPr>
        <p:txBody>
          <a:bodyPr wrap="none" rtlCol="0">
            <a:spAutoFit/>
          </a:bodyPr>
          <a:lstStyle/>
          <a:p>
            <a:endParaRPr lang="it-IT"/>
          </a:p>
        </p:txBody>
      </p:sp>
      <p:sp>
        <p:nvSpPr>
          <p:cNvPr id="8" name="CasellaDiTesto 7"/>
          <p:cNvSpPr txBox="1"/>
          <p:nvPr/>
        </p:nvSpPr>
        <p:spPr>
          <a:xfrm>
            <a:off x="47390" y="1047421"/>
            <a:ext cx="3168352" cy="2308324"/>
          </a:xfrm>
          <a:prstGeom prst="rect">
            <a:avLst/>
          </a:prstGeom>
          <a:noFill/>
        </p:spPr>
        <p:txBody>
          <a:bodyPr wrap="square" rtlCol="0">
            <a:spAutoFit/>
          </a:bodyPr>
          <a:lstStyle/>
          <a:p>
            <a:r>
              <a:rPr lang="it-IT" sz="1600" b="1" dirty="0" err="1">
                <a:solidFill>
                  <a:schemeClr val="bg1"/>
                </a:solidFill>
              </a:rPr>
              <a:t>Species</a:t>
            </a:r>
            <a:r>
              <a:rPr lang="it-IT" sz="1600" b="1" dirty="0">
                <a:solidFill>
                  <a:schemeClr val="bg1"/>
                </a:solidFill>
              </a:rPr>
              <a:t> and habitat </a:t>
            </a:r>
            <a:r>
              <a:rPr lang="it-IT" sz="1600" b="1" dirty="0" err="1">
                <a:solidFill>
                  <a:schemeClr val="bg1"/>
                </a:solidFill>
              </a:rPr>
              <a:t>listed</a:t>
            </a:r>
            <a:r>
              <a:rPr lang="it-IT" sz="1600" b="1" dirty="0">
                <a:solidFill>
                  <a:schemeClr val="bg1"/>
                </a:solidFill>
              </a:rPr>
              <a:t> in the HD and </a:t>
            </a:r>
            <a:r>
              <a:rPr lang="it-IT" sz="1600" b="1" dirty="0" err="1">
                <a:solidFill>
                  <a:schemeClr val="bg1"/>
                </a:solidFill>
              </a:rPr>
              <a:t>other</a:t>
            </a:r>
            <a:r>
              <a:rPr lang="it-IT" sz="1600" b="1" dirty="0">
                <a:solidFill>
                  <a:schemeClr val="bg1"/>
                </a:solidFill>
              </a:rPr>
              <a:t> </a:t>
            </a:r>
            <a:r>
              <a:rPr lang="it-IT" sz="1600" b="1" dirty="0" err="1">
                <a:solidFill>
                  <a:schemeClr val="bg1"/>
                </a:solidFill>
              </a:rPr>
              <a:t>regulations</a:t>
            </a:r>
            <a:r>
              <a:rPr lang="it-IT" sz="1600" b="1" dirty="0">
                <a:solidFill>
                  <a:schemeClr val="bg1"/>
                </a:solidFill>
              </a:rPr>
              <a:t> </a:t>
            </a:r>
            <a:r>
              <a:rPr lang="it-IT" sz="1600" b="1" dirty="0" err="1">
                <a:solidFill>
                  <a:schemeClr val="bg1"/>
                </a:solidFill>
              </a:rPr>
              <a:t>maintain</a:t>
            </a:r>
            <a:r>
              <a:rPr lang="it-IT" sz="1600" b="1" dirty="0">
                <a:solidFill>
                  <a:schemeClr val="bg1"/>
                </a:solidFill>
              </a:rPr>
              <a:t> or </a:t>
            </a:r>
            <a:r>
              <a:rPr lang="it-IT" sz="1600" b="1" dirty="0" err="1">
                <a:solidFill>
                  <a:schemeClr val="bg1"/>
                </a:solidFill>
              </a:rPr>
              <a:t>achieve</a:t>
            </a:r>
            <a:r>
              <a:rPr lang="it-IT" sz="1600" b="1" dirty="0">
                <a:solidFill>
                  <a:schemeClr val="bg1"/>
                </a:solidFill>
              </a:rPr>
              <a:t> a </a:t>
            </a:r>
            <a:r>
              <a:rPr lang="it-IT" sz="1600" b="1" dirty="0" err="1">
                <a:solidFill>
                  <a:schemeClr val="bg1"/>
                </a:solidFill>
              </a:rPr>
              <a:t>good</a:t>
            </a:r>
            <a:r>
              <a:rPr lang="it-IT" sz="1600" b="1" dirty="0">
                <a:solidFill>
                  <a:schemeClr val="bg1"/>
                </a:solidFill>
              </a:rPr>
              <a:t> </a:t>
            </a:r>
            <a:r>
              <a:rPr lang="it-IT" sz="1600" b="1" dirty="0" err="1">
                <a:solidFill>
                  <a:schemeClr val="bg1"/>
                </a:solidFill>
              </a:rPr>
              <a:t>conservation</a:t>
            </a:r>
            <a:r>
              <a:rPr lang="it-IT" sz="1600" b="1" dirty="0">
                <a:solidFill>
                  <a:schemeClr val="bg1"/>
                </a:solidFill>
              </a:rPr>
              <a:t> status</a:t>
            </a:r>
          </a:p>
          <a:p>
            <a:r>
              <a:rPr lang="it-IT" sz="1600" b="1" dirty="0" err="1">
                <a:solidFill>
                  <a:schemeClr val="bg1"/>
                </a:solidFill>
              </a:rPr>
              <a:t>MPAs</a:t>
            </a:r>
            <a:r>
              <a:rPr lang="it-IT" sz="1600" b="1" dirty="0">
                <a:solidFill>
                  <a:schemeClr val="bg1"/>
                </a:solidFill>
              </a:rPr>
              <a:t> </a:t>
            </a:r>
            <a:r>
              <a:rPr lang="it-IT" sz="1600" b="1" dirty="0" err="1">
                <a:solidFill>
                  <a:schemeClr val="bg1"/>
                </a:solidFill>
              </a:rPr>
              <a:t>maintain</a:t>
            </a:r>
            <a:r>
              <a:rPr lang="it-IT" sz="1600" b="1" dirty="0">
                <a:solidFill>
                  <a:schemeClr val="bg1"/>
                </a:solidFill>
              </a:rPr>
              <a:t> or </a:t>
            </a:r>
            <a:r>
              <a:rPr lang="it-IT" sz="1600" b="1" dirty="0" err="1">
                <a:solidFill>
                  <a:schemeClr val="bg1"/>
                </a:solidFill>
              </a:rPr>
              <a:t>achieve</a:t>
            </a:r>
            <a:r>
              <a:rPr lang="it-IT" sz="1600" b="1" dirty="0">
                <a:solidFill>
                  <a:schemeClr val="bg1"/>
                </a:solidFill>
              </a:rPr>
              <a:t> the status of SPAMI</a:t>
            </a:r>
          </a:p>
          <a:p>
            <a:r>
              <a:rPr lang="it-IT" sz="1600" b="1" dirty="0">
                <a:solidFill>
                  <a:schemeClr val="bg1"/>
                </a:solidFill>
              </a:rPr>
              <a:t>A </a:t>
            </a:r>
            <a:r>
              <a:rPr lang="it-IT" sz="1600" b="1" dirty="0" err="1">
                <a:solidFill>
                  <a:schemeClr val="bg1"/>
                </a:solidFill>
              </a:rPr>
              <a:t>representative</a:t>
            </a:r>
            <a:r>
              <a:rPr lang="it-IT" sz="1600" b="1" dirty="0">
                <a:solidFill>
                  <a:schemeClr val="bg1"/>
                </a:solidFill>
              </a:rPr>
              <a:t> and </a:t>
            </a:r>
            <a:r>
              <a:rPr lang="it-IT" sz="1600" b="1" dirty="0" err="1">
                <a:solidFill>
                  <a:schemeClr val="bg1"/>
                </a:solidFill>
              </a:rPr>
              <a:t>functionally</a:t>
            </a:r>
            <a:r>
              <a:rPr lang="it-IT" sz="1600" b="1" dirty="0">
                <a:solidFill>
                  <a:schemeClr val="bg1"/>
                </a:solidFill>
              </a:rPr>
              <a:t> </a:t>
            </a:r>
            <a:r>
              <a:rPr lang="it-IT" sz="1600" b="1" dirty="0" err="1">
                <a:solidFill>
                  <a:schemeClr val="bg1"/>
                </a:solidFill>
              </a:rPr>
              <a:t>connected</a:t>
            </a:r>
            <a:r>
              <a:rPr lang="it-IT" sz="1600" b="1" dirty="0">
                <a:solidFill>
                  <a:schemeClr val="bg1"/>
                </a:solidFill>
              </a:rPr>
              <a:t> network of </a:t>
            </a:r>
            <a:r>
              <a:rPr lang="it-IT" sz="1600" b="1" dirty="0" err="1">
                <a:solidFill>
                  <a:schemeClr val="bg1"/>
                </a:solidFill>
              </a:rPr>
              <a:t>MPAs</a:t>
            </a:r>
            <a:r>
              <a:rPr lang="it-IT" sz="1600" b="1" dirty="0">
                <a:solidFill>
                  <a:schemeClr val="bg1"/>
                </a:solidFill>
              </a:rPr>
              <a:t> </a:t>
            </a:r>
            <a:r>
              <a:rPr lang="it-IT" sz="1600" b="1" dirty="0" err="1">
                <a:solidFill>
                  <a:schemeClr val="bg1"/>
                </a:solidFill>
              </a:rPr>
              <a:t>covering</a:t>
            </a:r>
            <a:r>
              <a:rPr lang="it-IT" sz="1600" b="1" dirty="0">
                <a:solidFill>
                  <a:schemeClr val="bg1"/>
                </a:solidFill>
              </a:rPr>
              <a:t> the 10% of </a:t>
            </a:r>
            <a:r>
              <a:rPr lang="it-IT" sz="1600" b="1" dirty="0" err="1">
                <a:solidFill>
                  <a:schemeClr val="bg1"/>
                </a:solidFill>
              </a:rPr>
              <a:t>Italian</a:t>
            </a:r>
            <a:r>
              <a:rPr lang="it-IT" sz="1600" b="1" dirty="0">
                <a:solidFill>
                  <a:schemeClr val="bg1"/>
                </a:solidFill>
              </a:rPr>
              <a:t> marine </a:t>
            </a:r>
            <a:r>
              <a:rPr lang="it-IT" sz="1600" b="1" dirty="0" err="1">
                <a:solidFill>
                  <a:schemeClr val="bg1"/>
                </a:solidFill>
              </a:rPr>
              <a:t>waters</a:t>
            </a:r>
            <a:r>
              <a:rPr lang="it-IT" sz="1600" b="1" dirty="0">
                <a:solidFill>
                  <a:schemeClr val="bg1"/>
                </a:solidFill>
              </a:rPr>
              <a:t> </a:t>
            </a:r>
            <a:r>
              <a:rPr lang="it-IT" sz="1600" b="1" dirty="0" err="1">
                <a:solidFill>
                  <a:schemeClr val="bg1"/>
                </a:solidFill>
              </a:rPr>
              <a:t>is</a:t>
            </a:r>
            <a:r>
              <a:rPr lang="it-IT" sz="1600" b="1" dirty="0">
                <a:solidFill>
                  <a:schemeClr val="bg1"/>
                </a:solidFill>
              </a:rPr>
              <a:t> </a:t>
            </a:r>
            <a:r>
              <a:rPr lang="it-IT" sz="1600" b="1" dirty="0" err="1">
                <a:solidFill>
                  <a:schemeClr val="bg1"/>
                </a:solidFill>
              </a:rPr>
              <a:t>implemented</a:t>
            </a:r>
            <a:endParaRPr lang="it-IT" sz="1600" b="1" dirty="0">
              <a:solidFill>
                <a:schemeClr val="bg1"/>
              </a:solidFill>
            </a:endParaRPr>
          </a:p>
        </p:txBody>
      </p:sp>
      <p:cxnSp>
        <p:nvCxnSpPr>
          <p:cNvPr id="9" name="Connettore 1 8"/>
          <p:cNvCxnSpPr/>
          <p:nvPr/>
        </p:nvCxnSpPr>
        <p:spPr>
          <a:xfrm>
            <a:off x="107504" y="1052736"/>
            <a:ext cx="295232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60006" y="636125"/>
            <a:ext cx="1742439" cy="400110"/>
          </a:xfrm>
          <a:prstGeom prst="rect">
            <a:avLst/>
          </a:prstGeom>
          <a:noFill/>
        </p:spPr>
        <p:txBody>
          <a:bodyPr wrap="square" rtlCol="0">
            <a:spAutoFit/>
          </a:bodyPr>
          <a:lstStyle/>
          <a:p>
            <a:r>
              <a:rPr lang="it-IT" sz="2000" b="1" dirty="0">
                <a:solidFill>
                  <a:srgbClr val="FFFF00"/>
                </a:solidFill>
              </a:rPr>
              <a:t>1. </a:t>
            </a:r>
            <a:r>
              <a:rPr lang="it-IT" sz="2000" b="1" dirty="0" err="1">
                <a:solidFill>
                  <a:srgbClr val="FFFF00"/>
                </a:solidFill>
              </a:rPr>
              <a:t>Biodiversity</a:t>
            </a:r>
            <a:endParaRPr lang="it-IT" sz="2000" b="1" dirty="0">
              <a:solidFill>
                <a:srgbClr val="FFFF00"/>
              </a:solidFill>
            </a:endParaRPr>
          </a:p>
        </p:txBody>
      </p:sp>
      <p:sp>
        <p:nvSpPr>
          <p:cNvPr id="14" name="CasellaDiTesto 13"/>
          <p:cNvSpPr txBox="1"/>
          <p:nvPr/>
        </p:nvSpPr>
        <p:spPr>
          <a:xfrm>
            <a:off x="3295823" y="1047421"/>
            <a:ext cx="3168352" cy="2308324"/>
          </a:xfrm>
          <a:prstGeom prst="rect">
            <a:avLst/>
          </a:prstGeom>
          <a:noFill/>
        </p:spPr>
        <p:txBody>
          <a:bodyPr wrap="square" rtlCol="0">
            <a:spAutoFit/>
          </a:bodyPr>
          <a:lstStyle/>
          <a:p>
            <a:r>
              <a:rPr lang="it-IT" sz="1600" b="1" dirty="0" err="1">
                <a:solidFill>
                  <a:schemeClr val="bg1"/>
                </a:solidFill>
              </a:rPr>
              <a:t>Early-warning</a:t>
            </a:r>
            <a:r>
              <a:rPr lang="it-IT" sz="1600" b="1" dirty="0">
                <a:solidFill>
                  <a:schemeClr val="bg1"/>
                </a:solidFill>
              </a:rPr>
              <a:t> </a:t>
            </a:r>
            <a:r>
              <a:rPr lang="it-IT" sz="1600" b="1" dirty="0" err="1">
                <a:solidFill>
                  <a:schemeClr val="bg1"/>
                </a:solidFill>
              </a:rPr>
              <a:t>systems</a:t>
            </a:r>
            <a:r>
              <a:rPr lang="it-IT" sz="1600" b="1" dirty="0">
                <a:solidFill>
                  <a:schemeClr val="bg1"/>
                </a:solidFill>
              </a:rPr>
              <a:t> in </a:t>
            </a:r>
            <a:r>
              <a:rPr lang="it-IT" sz="1600" b="1" dirty="0" err="1">
                <a:solidFill>
                  <a:schemeClr val="bg1"/>
                </a:solidFill>
              </a:rPr>
              <a:t>all</a:t>
            </a:r>
            <a:r>
              <a:rPr lang="it-IT" sz="1600" b="1" dirty="0">
                <a:solidFill>
                  <a:schemeClr val="bg1"/>
                </a:solidFill>
              </a:rPr>
              <a:t> large </a:t>
            </a:r>
            <a:r>
              <a:rPr lang="it-IT" sz="1600" b="1" dirty="0" err="1">
                <a:solidFill>
                  <a:schemeClr val="bg1"/>
                </a:solidFill>
              </a:rPr>
              <a:t>harbours</a:t>
            </a:r>
            <a:endParaRPr lang="it-IT" sz="1600" b="1" dirty="0">
              <a:solidFill>
                <a:schemeClr val="bg1"/>
              </a:solidFill>
            </a:endParaRPr>
          </a:p>
          <a:p>
            <a:r>
              <a:rPr lang="it-IT" sz="1600" b="1" dirty="0" err="1">
                <a:solidFill>
                  <a:schemeClr val="bg1"/>
                </a:solidFill>
              </a:rPr>
              <a:t>Response</a:t>
            </a:r>
            <a:r>
              <a:rPr lang="it-IT" sz="1600" b="1" dirty="0">
                <a:solidFill>
                  <a:schemeClr val="bg1"/>
                </a:solidFill>
              </a:rPr>
              <a:t> </a:t>
            </a:r>
            <a:r>
              <a:rPr lang="it-IT" sz="1600" b="1" dirty="0" err="1">
                <a:solidFill>
                  <a:schemeClr val="bg1"/>
                </a:solidFill>
              </a:rPr>
              <a:t>system</a:t>
            </a:r>
            <a:r>
              <a:rPr lang="it-IT" sz="1600" b="1" dirty="0">
                <a:solidFill>
                  <a:schemeClr val="bg1"/>
                </a:solidFill>
              </a:rPr>
              <a:t> of </a:t>
            </a:r>
            <a:r>
              <a:rPr lang="it-IT" sz="1600" b="1" dirty="0" err="1">
                <a:solidFill>
                  <a:schemeClr val="bg1"/>
                </a:solidFill>
              </a:rPr>
              <a:t>authorities</a:t>
            </a:r>
            <a:r>
              <a:rPr lang="it-IT" sz="1600" b="1" dirty="0">
                <a:solidFill>
                  <a:schemeClr val="bg1"/>
                </a:solidFill>
              </a:rPr>
              <a:t> in </a:t>
            </a:r>
            <a:r>
              <a:rPr lang="it-IT" sz="1600" b="1" dirty="0" err="1">
                <a:solidFill>
                  <a:schemeClr val="bg1"/>
                </a:solidFill>
              </a:rPr>
              <a:t>harbours</a:t>
            </a:r>
            <a:r>
              <a:rPr lang="it-IT" sz="1600" b="1" dirty="0">
                <a:solidFill>
                  <a:schemeClr val="bg1"/>
                </a:solidFill>
              </a:rPr>
              <a:t> and </a:t>
            </a:r>
            <a:r>
              <a:rPr lang="it-IT" sz="1600" b="1" dirty="0" err="1">
                <a:solidFill>
                  <a:schemeClr val="bg1"/>
                </a:solidFill>
              </a:rPr>
              <a:t>aquaculture</a:t>
            </a:r>
            <a:r>
              <a:rPr lang="it-IT" sz="1600" b="1" dirty="0">
                <a:solidFill>
                  <a:schemeClr val="bg1"/>
                </a:solidFill>
              </a:rPr>
              <a:t> </a:t>
            </a:r>
            <a:r>
              <a:rPr lang="it-IT" sz="1600" b="1" dirty="0" err="1">
                <a:solidFill>
                  <a:schemeClr val="bg1"/>
                </a:solidFill>
              </a:rPr>
              <a:t>farms</a:t>
            </a:r>
            <a:r>
              <a:rPr lang="it-IT" sz="1600" b="1" dirty="0">
                <a:solidFill>
                  <a:schemeClr val="bg1"/>
                </a:solidFill>
              </a:rPr>
              <a:t> </a:t>
            </a:r>
            <a:r>
              <a:rPr lang="it-IT" sz="1600" b="1" dirty="0" err="1">
                <a:solidFill>
                  <a:schemeClr val="bg1"/>
                </a:solidFill>
              </a:rPr>
              <a:t>activated</a:t>
            </a:r>
            <a:endParaRPr lang="it-IT" sz="1600" b="1" dirty="0">
              <a:solidFill>
                <a:schemeClr val="bg1"/>
              </a:solidFill>
            </a:endParaRPr>
          </a:p>
          <a:p>
            <a:r>
              <a:rPr lang="it-IT" sz="1600" b="1" dirty="0">
                <a:solidFill>
                  <a:schemeClr val="bg1"/>
                </a:solidFill>
              </a:rPr>
              <a:t>Import, or </a:t>
            </a:r>
            <a:r>
              <a:rPr lang="it-IT" sz="1600" b="1" dirty="0" err="1">
                <a:solidFill>
                  <a:schemeClr val="bg1"/>
                </a:solidFill>
              </a:rPr>
              <a:t>movements</a:t>
            </a:r>
            <a:r>
              <a:rPr lang="it-IT" sz="1600" b="1" dirty="0">
                <a:solidFill>
                  <a:schemeClr val="bg1"/>
                </a:solidFill>
              </a:rPr>
              <a:t> of NIS for </a:t>
            </a:r>
            <a:r>
              <a:rPr lang="it-IT" sz="1600" b="1" dirty="0" err="1">
                <a:solidFill>
                  <a:schemeClr val="bg1"/>
                </a:solidFill>
              </a:rPr>
              <a:t>aquaculture</a:t>
            </a:r>
            <a:r>
              <a:rPr lang="it-IT" sz="1600" b="1" dirty="0">
                <a:solidFill>
                  <a:schemeClr val="bg1"/>
                </a:solidFill>
              </a:rPr>
              <a:t> </a:t>
            </a:r>
            <a:r>
              <a:rPr lang="it-IT" sz="1600" b="1" dirty="0" err="1">
                <a:solidFill>
                  <a:schemeClr val="bg1"/>
                </a:solidFill>
              </a:rPr>
              <a:t>tracked</a:t>
            </a:r>
            <a:endParaRPr lang="it-IT" sz="1600" b="1" dirty="0">
              <a:solidFill>
                <a:schemeClr val="bg1"/>
              </a:solidFill>
            </a:endParaRPr>
          </a:p>
          <a:p>
            <a:r>
              <a:rPr lang="it-IT" sz="1600" b="1" dirty="0">
                <a:solidFill>
                  <a:schemeClr val="bg1"/>
                </a:solidFill>
              </a:rPr>
              <a:t>Knowledge of NIS impact </a:t>
            </a:r>
            <a:r>
              <a:rPr lang="it-IT" sz="1600" b="1" dirty="0" err="1">
                <a:solidFill>
                  <a:schemeClr val="bg1"/>
                </a:solidFill>
              </a:rPr>
              <a:t>is</a:t>
            </a:r>
            <a:r>
              <a:rPr lang="it-IT" sz="1600" b="1" dirty="0">
                <a:solidFill>
                  <a:schemeClr val="bg1"/>
                </a:solidFill>
              </a:rPr>
              <a:t> </a:t>
            </a:r>
            <a:r>
              <a:rPr lang="it-IT" sz="1600" b="1" dirty="0" err="1">
                <a:solidFill>
                  <a:schemeClr val="bg1"/>
                </a:solidFill>
              </a:rPr>
              <a:t>increased</a:t>
            </a:r>
            <a:endParaRPr lang="it-IT" sz="1600" b="1" dirty="0">
              <a:solidFill>
                <a:schemeClr val="bg1"/>
              </a:solidFill>
            </a:endParaRPr>
          </a:p>
        </p:txBody>
      </p:sp>
      <p:cxnSp>
        <p:nvCxnSpPr>
          <p:cNvPr id="15" name="Connettore 1 14"/>
          <p:cNvCxnSpPr/>
          <p:nvPr/>
        </p:nvCxnSpPr>
        <p:spPr>
          <a:xfrm>
            <a:off x="3355937" y="1052736"/>
            <a:ext cx="295232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3308439" y="636125"/>
            <a:ext cx="1742439" cy="400110"/>
          </a:xfrm>
          <a:prstGeom prst="rect">
            <a:avLst/>
          </a:prstGeom>
          <a:noFill/>
        </p:spPr>
        <p:txBody>
          <a:bodyPr wrap="square" rtlCol="0">
            <a:spAutoFit/>
          </a:bodyPr>
          <a:lstStyle/>
          <a:p>
            <a:r>
              <a:rPr lang="it-IT" sz="2000" b="1" dirty="0">
                <a:solidFill>
                  <a:srgbClr val="FFFF00"/>
                </a:solidFill>
              </a:rPr>
              <a:t>2. NIS</a:t>
            </a:r>
          </a:p>
        </p:txBody>
      </p:sp>
      <p:sp>
        <p:nvSpPr>
          <p:cNvPr id="17" name="CasellaDiTesto 16"/>
          <p:cNvSpPr txBox="1"/>
          <p:nvPr/>
        </p:nvSpPr>
        <p:spPr>
          <a:xfrm>
            <a:off x="6368379" y="1047421"/>
            <a:ext cx="2775621" cy="2554545"/>
          </a:xfrm>
          <a:prstGeom prst="rect">
            <a:avLst/>
          </a:prstGeom>
          <a:noFill/>
        </p:spPr>
        <p:txBody>
          <a:bodyPr wrap="square" rtlCol="0">
            <a:spAutoFit/>
          </a:bodyPr>
          <a:lstStyle/>
          <a:p>
            <a:r>
              <a:rPr lang="it-IT" sz="1600" b="1" dirty="0" err="1">
                <a:solidFill>
                  <a:schemeClr val="bg1"/>
                </a:solidFill>
              </a:rPr>
              <a:t>Mortality</a:t>
            </a:r>
            <a:r>
              <a:rPr lang="it-IT" sz="1600" b="1" dirty="0">
                <a:solidFill>
                  <a:schemeClr val="bg1"/>
                </a:solidFill>
              </a:rPr>
              <a:t> by </a:t>
            </a:r>
            <a:r>
              <a:rPr lang="it-IT" sz="1600" b="1" dirty="0" err="1">
                <a:solidFill>
                  <a:schemeClr val="bg1"/>
                </a:solidFill>
              </a:rPr>
              <a:t>fishing</a:t>
            </a:r>
            <a:r>
              <a:rPr lang="it-IT" sz="1600" b="1" dirty="0">
                <a:solidFill>
                  <a:schemeClr val="bg1"/>
                </a:solidFill>
              </a:rPr>
              <a:t> of </a:t>
            </a:r>
            <a:r>
              <a:rPr lang="it-IT" sz="1600" b="1" dirty="0" err="1">
                <a:solidFill>
                  <a:schemeClr val="bg1"/>
                </a:solidFill>
              </a:rPr>
              <a:t>overexploited</a:t>
            </a:r>
            <a:r>
              <a:rPr lang="it-IT" sz="1600" b="1" dirty="0">
                <a:solidFill>
                  <a:schemeClr val="bg1"/>
                </a:solidFill>
              </a:rPr>
              <a:t> </a:t>
            </a:r>
            <a:r>
              <a:rPr lang="it-IT" sz="1600" b="1" dirty="0" err="1">
                <a:solidFill>
                  <a:schemeClr val="bg1"/>
                </a:solidFill>
              </a:rPr>
              <a:t>species</a:t>
            </a:r>
            <a:r>
              <a:rPr lang="it-IT" sz="1600" b="1" dirty="0">
                <a:solidFill>
                  <a:schemeClr val="bg1"/>
                </a:solidFill>
              </a:rPr>
              <a:t> </a:t>
            </a:r>
            <a:r>
              <a:rPr lang="it-IT" sz="1600" b="1" dirty="0" err="1">
                <a:solidFill>
                  <a:schemeClr val="bg1"/>
                </a:solidFill>
              </a:rPr>
              <a:t>is</a:t>
            </a:r>
            <a:r>
              <a:rPr lang="it-IT" sz="1600" b="1" dirty="0">
                <a:solidFill>
                  <a:schemeClr val="bg1"/>
                </a:solidFill>
              </a:rPr>
              <a:t> </a:t>
            </a:r>
            <a:r>
              <a:rPr lang="it-IT" sz="1600" b="1" dirty="0" err="1">
                <a:solidFill>
                  <a:schemeClr val="bg1"/>
                </a:solidFill>
              </a:rPr>
              <a:t>reduced</a:t>
            </a:r>
            <a:r>
              <a:rPr lang="it-IT" sz="1600" b="1" dirty="0">
                <a:solidFill>
                  <a:schemeClr val="bg1"/>
                </a:solidFill>
              </a:rPr>
              <a:t> by 2020</a:t>
            </a:r>
          </a:p>
          <a:p>
            <a:r>
              <a:rPr lang="it-IT" sz="1600" b="1" dirty="0" err="1">
                <a:solidFill>
                  <a:schemeClr val="bg1"/>
                </a:solidFill>
              </a:rPr>
              <a:t>Illegal</a:t>
            </a:r>
            <a:r>
              <a:rPr lang="it-IT" sz="1600" b="1" dirty="0">
                <a:solidFill>
                  <a:schemeClr val="bg1"/>
                </a:solidFill>
              </a:rPr>
              <a:t> </a:t>
            </a:r>
            <a:r>
              <a:rPr lang="it-IT" sz="1600" b="1" dirty="0" err="1">
                <a:solidFill>
                  <a:schemeClr val="bg1"/>
                </a:solidFill>
              </a:rPr>
              <a:t>fishing</a:t>
            </a:r>
            <a:r>
              <a:rPr lang="it-IT" sz="1600" b="1" dirty="0">
                <a:solidFill>
                  <a:schemeClr val="bg1"/>
                </a:solidFill>
              </a:rPr>
              <a:t> </a:t>
            </a:r>
            <a:r>
              <a:rPr lang="it-IT" sz="1600" b="1" dirty="0" err="1">
                <a:solidFill>
                  <a:schemeClr val="bg1"/>
                </a:solidFill>
              </a:rPr>
              <a:t>practices</a:t>
            </a:r>
            <a:r>
              <a:rPr lang="it-IT" sz="1600" b="1" dirty="0">
                <a:solidFill>
                  <a:schemeClr val="bg1"/>
                </a:solidFill>
              </a:rPr>
              <a:t> are </a:t>
            </a:r>
            <a:r>
              <a:rPr lang="it-IT" sz="1600" b="1" dirty="0" err="1">
                <a:solidFill>
                  <a:schemeClr val="bg1"/>
                </a:solidFill>
              </a:rPr>
              <a:t>reduced</a:t>
            </a:r>
            <a:r>
              <a:rPr lang="it-IT" sz="1600" b="1" dirty="0">
                <a:solidFill>
                  <a:schemeClr val="bg1"/>
                </a:solidFill>
              </a:rPr>
              <a:t> by 2020</a:t>
            </a:r>
          </a:p>
          <a:p>
            <a:r>
              <a:rPr lang="it-IT" sz="1600" b="1" dirty="0" err="1">
                <a:solidFill>
                  <a:schemeClr val="bg1"/>
                </a:solidFill>
              </a:rPr>
              <a:t>Recreational</a:t>
            </a:r>
            <a:r>
              <a:rPr lang="it-IT" sz="1600" b="1" dirty="0">
                <a:solidFill>
                  <a:schemeClr val="bg1"/>
                </a:solidFill>
              </a:rPr>
              <a:t> </a:t>
            </a:r>
            <a:r>
              <a:rPr lang="it-IT" sz="1600" b="1" dirty="0" err="1">
                <a:solidFill>
                  <a:schemeClr val="bg1"/>
                </a:solidFill>
              </a:rPr>
              <a:t>fishing</a:t>
            </a:r>
            <a:r>
              <a:rPr lang="it-IT" sz="1600" b="1" dirty="0">
                <a:solidFill>
                  <a:schemeClr val="bg1"/>
                </a:solidFill>
              </a:rPr>
              <a:t> </a:t>
            </a:r>
            <a:r>
              <a:rPr lang="it-IT" sz="1600" b="1" dirty="0" err="1">
                <a:solidFill>
                  <a:schemeClr val="bg1"/>
                </a:solidFill>
              </a:rPr>
              <a:t>is</a:t>
            </a:r>
            <a:r>
              <a:rPr lang="it-IT" sz="1600" b="1" dirty="0">
                <a:solidFill>
                  <a:schemeClr val="bg1"/>
                </a:solidFill>
              </a:rPr>
              <a:t> </a:t>
            </a:r>
            <a:r>
              <a:rPr lang="it-IT" sz="1600" b="1" dirty="0" err="1">
                <a:solidFill>
                  <a:schemeClr val="bg1"/>
                </a:solidFill>
              </a:rPr>
              <a:t>regulated</a:t>
            </a:r>
            <a:r>
              <a:rPr lang="it-IT" sz="1600" b="1" dirty="0">
                <a:solidFill>
                  <a:schemeClr val="bg1"/>
                </a:solidFill>
              </a:rPr>
              <a:t> and </a:t>
            </a:r>
            <a:r>
              <a:rPr lang="it-IT" sz="1600" b="1" dirty="0" err="1">
                <a:solidFill>
                  <a:schemeClr val="bg1"/>
                </a:solidFill>
              </a:rPr>
              <a:t>its</a:t>
            </a:r>
            <a:r>
              <a:rPr lang="it-IT" sz="1600" b="1" dirty="0">
                <a:solidFill>
                  <a:schemeClr val="bg1"/>
                </a:solidFill>
              </a:rPr>
              <a:t> impact </a:t>
            </a:r>
            <a:r>
              <a:rPr lang="it-IT" sz="1600" b="1" dirty="0" err="1">
                <a:solidFill>
                  <a:schemeClr val="bg1"/>
                </a:solidFill>
              </a:rPr>
              <a:t>estimated</a:t>
            </a:r>
            <a:endParaRPr lang="it-IT" sz="1600" b="1" dirty="0">
              <a:solidFill>
                <a:schemeClr val="bg1"/>
              </a:solidFill>
            </a:endParaRPr>
          </a:p>
          <a:p>
            <a:r>
              <a:rPr lang="it-IT" sz="1600" b="1" dirty="0">
                <a:solidFill>
                  <a:schemeClr val="bg1"/>
                </a:solidFill>
              </a:rPr>
              <a:t>Minimum </a:t>
            </a:r>
            <a:r>
              <a:rPr lang="it-IT" sz="1600" b="1" dirty="0" err="1">
                <a:solidFill>
                  <a:schemeClr val="bg1"/>
                </a:solidFill>
              </a:rPr>
              <a:t>landing</a:t>
            </a:r>
            <a:r>
              <a:rPr lang="it-IT" sz="1600" b="1" dirty="0">
                <a:solidFill>
                  <a:schemeClr val="bg1"/>
                </a:solidFill>
              </a:rPr>
              <a:t> </a:t>
            </a:r>
            <a:r>
              <a:rPr lang="it-IT" sz="1600" b="1" dirty="0" err="1">
                <a:solidFill>
                  <a:schemeClr val="bg1"/>
                </a:solidFill>
              </a:rPr>
              <a:t>size</a:t>
            </a:r>
            <a:r>
              <a:rPr lang="it-IT" sz="1600" b="1" dirty="0">
                <a:solidFill>
                  <a:schemeClr val="bg1"/>
                </a:solidFill>
              </a:rPr>
              <a:t> for </a:t>
            </a:r>
            <a:r>
              <a:rPr lang="it-IT" sz="1600" b="1" dirty="0" err="1">
                <a:solidFill>
                  <a:schemeClr val="bg1"/>
                </a:solidFill>
              </a:rPr>
              <a:t>commercially</a:t>
            </a:r>
            <a:r>
              <a:rPr lang="it-IT" sz="1600" b="1" dirty="0">
                <a:solidFill>
                  <a:schemeClr val="bg1"/>
                </a:solidFill>
              </a:rPr>
              <a:t> </a:t>
            </a:r>
            <a:r>
              <a:rPr lang="it-IT" sz="1600" b="1" dirty="0" err="1">
                <a:solidFill>
                  <a:schemeClr val="bg1"/>
                </a:solidFill>
              </a:rPr>
              <a:t>exploited</a:t>
            </a:r>
            <a:r>
              <a:rPr lang="it-IT" sz="1600" b="1" dirty="0">
                <a:solidFill>
                  <a:schemeClr val="bg1"/>
                </a:solidFill>
              </a:rPr>
              <a:t> </a:t>
            </a:r>
            <a:r>
              <a:rPr lang="it-IT" sz="1600" b="1" dirty="0" err="1">
                <a:solidFill>
                  <a:schemeClr val="bg1"/>
                </a:solidFill>
              </a:rPr>
              <a:t>sharks</a:t>
            </a:r>
            <a:endParaRPr lang="it-IT" sz="1600" b="1" dirty="0">
              <a:solidFill>
                <a:schemeClr val="bg1"/>
              </a:solidFill>
            </a:endParaRPr>
          </a:p>
        </p:txBody>
      </p:sp>
      <p:cxnSp>
        <p:nvCxnSpPr>
          <p:cNvPr id="18" name="Connettore 1 17"/>
          <p:cNvCxnSpPr/>
          <p:nvPr/>
        </p:nvCxnSpPr>
        <p:spPr>
          <a:xfrm>
            <a:off x="6428493" y="1052736"/>
            <a:ext cx="260800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6380995" y="636125"/>
            <a:ext cx="2583493" cy="400110"/>
          </a:xfrm>
          <a:prstGeom prst="rect">
            <a:avLst/>
          </a:prstGeom>
          <a:noFill/>
        </p:spPr>
        <p:txBody>
          <a:bodyPr wrap="square" rtlCol="0">
            <a:spAutoFit/>
          </a:bodyPr>
          <a:lstStyle/>
          <a:p>
            <a:r>
              <a:rPr lang="it-IT" sz="2000" b="1" dirty="0">
                <a:solidFill>
                  <a:srgbClr val="FFFF00"/>
                </a:solidFill>
              </a:rPr>
              <a:t>2. Commercial </a:t>
            </a:r>
            <a:r>
              <a:rPr lang="it-IT" sz="2000" b="1" dirty="0" err="1">
                <a:solidFill>
                  <a:srgbClr val="FFFF00"/>
                </a:solidFill>
              </a:rPr>
              <a:t>species</a:t>
            </a:r>
            <a:endParaRPr lang="it-IT" sz="2000" b="1" dirty="0">
              <a:solidFill>
                <a:srgbClr val="FFFF00"/>
              </a:solidFill>
            </a:endParaRPr>
          </a:p>
        </p:txBody>
      </p:sp>
      <p:sp>
        <p:nvSpPr>
          <p:cNvPr id="21" name="CasellaDiTesto 20"/>
          <p:cNvSpPr txBox="1"/>
          <p:nvPr/>
        </p:nvSpPr>
        <p:spPr>
          <a:xfrm>
            <a:off x="69388" y="3840296"/>
            <a:ext cx="3168352" cy="1569660"/>
          </a:xfrm>
          <a:prstGeom prst="rect">
            <a:avLst/>
          </a:prstGeom>
          <a:noFill/>
        </p:spPr>
        <p:txBody>
          <a:bodyPr wrap="square" rtlCol="0">
            <a:spAutoFit/>
          </a:bodyPr>
          <a:lstStyle/>
          <a:p>
            <a:r>
              <a:rPr lang="it-IT" sz="1600" b="1" dirty="0">
                <a:solidFill>
                  <a:schemeClr val="bg1"/>
                </a:solidFill>
              </a:rPr>
              <a:t>The status of </a:t>
            </a:r>
            <a:r>
              <a:rPr lang="it-IT" sz="1600" b="1" dirty="0" err="1">
                <a:solidFill>
                  <a:schemeClr val="bg1"/>
                </a:solidFill>
              </a:rPr>
              <a:t>all</a:t>
            </a:r>
            <a:r>
              <a:rPr lang="it-IT" sz="1600" b="1" dirty="0">
                <a:solidFill>
                  <a:schemeClr val="bg1"/>
                </a:solidFill>
              </a:rPr>
              <a:t> </a:t>
            </a:r>
            <a:r>
              <a:rPr lang="it-IT" sz="1600" b="1" dirty="0" err="1">
                <a:solidFill>
                  <a:schemeClr val="bg1"/>
                </a:solidFill>
              </a:rPr>
              <a:t>components</a:t>
            </a:r>
            <a:r>
              <a:rPr lang="it-IT" sz="1600" b="1" dirty="0">
                <a:solidFill>
                  <a:schemeClr val="bg1"/>
                </a:solidFill>
              </a:rPr>
              <a:t> </a:t>
            </a:r>
            <a:r>
              <a:rPr lang="it-IT" sz="1600" b="1" dirty="0" err="1">
                <a:solidFill>
                  <a:schemeClr val="bg1"/>
                </a:solidFill>
              </a:rPr>
              <a:t>is</a:t>
            </a:r>
            <a:r>
              <a:rPr lang="it-IT" sz="1600" b="1" dirty="0">
                <a:solidFill>
                  <a:schemeClr val="bg1"/>
                </a:solidFill>
              </a:rPr>
              <a:t> </a:t>
            </a:r>
            <a:r>
              <a:rPr lang="it-IT" sz="1600" b="1" dirty="0" err="1">
                <a:solidFill>
                  <a:schemeClr val="bg1"/>
                </a:solidFill>
              </a:rPr>
              <a:t>improved</a:t>
            </a:r>
            <a:r>
              <a:rPr lang="it-IT" sz="1600" b="1" dirty="0">
                <a:solidFill>
                  <a:schemeClr val="bg1"/>
                </a:solidFill>
              </a:rPr>
              <a:t> </a:t>
            </a:r>
            <a:r>
              <a:rPr lang="it-IT" sz="1600" b="1" dirty="0" err="1">
                <a:solidFill>
                  <a:schemeClr val="bg1"/>
                </a:solidFill>
              </a:rPr>
              <a:t>through</a:t>
            </a:r>
            <a:r>
              <a:rPr lang="it-IT" sz="1600" b="1" dirty="0">
                <a:solidFill>
                  <a:schemeClr val="bg1"/>
                </a:solidFill>
              </a:rPr>
              <a:t> the </a:t>
            </a:r>
            <a:r>
              <a:rPr lang="it-IT" sz="1600" b="1" dirty="0" err="1">
                <a:solidFill>
                  <a:schemeClr val="bg1"/>
                </a:solidFill>
              </a:rPr>
              <a:t>achievement</a:t>
            </a:r>
            <a:r>
              <a:rPr lang="it-IT" sz="1600" b="1" dirty="0">
                <a:solidFill>
                  <a:schemeClr val="bg1"/>
                </a:solidFill>
              </a:rPr>
              <a:t> of targets for D1,3,5,6 with </a:t>
            </a:r>
            <a:r>
              <a:rPr lang="it-IT" sz="1600" b="1" dirty="0" err="1">
                <a:solidFill>
                  <a:schemeClr val="bg1"/>
                </a:solidFill>
              </a:rPr>
              <a:t>respect</a:t>
            </a:r>
            <a:r>
              <a:rPr lang="it-IT" sz="1600" b="1" dirty="0">
                <a:solidFill>
                  <a:schemeClr val="bg1"/>
                </a:solidFill>
              </a:rPr>
              <a:t> to bone </a:t>
            </a:r>
            <a:r>
              <a:rPr lang="it-IT" sz="1600" b="1" dirty="0" err="1">
                <a:solidFill>
                  <a:schemeClr val="bg1"/>
                </a:solidFill>
              </a:rPr>
              <a:t>fish</a:t>
            </a:r>
            <a:r>
              <a:rPr lang="it-IT" sz="1600" b="1" dirty="0">
                <a:solidFill>
                  <a:schemeClr val="bg1"/>
                </a:solidFill>
              </a:rPr>
              <a:t>, </a:t>
            </a:r>
            <a:r>
              <a:rPr lang="it-IT" sz="1600" b="1" dirty="0" err="1">
                <a:solidFill>
                  <a:schemeClr val="bg1"/>
                </a:solidFill>
              </a:rPr>
              <a:t>sharks</a:t>
            </a:r>
            <a:r>
              <a:rPr lang="it-IT" sz="1600" b="1" dirty="0">
                <a:solidFill>
                  <a:schemeClr val="bg1"/>
                </a:solidFill>
              </a:rPr>
              <a:t>, marine </a:t>
            </a:r>
            <a:r>
              <a:rPr lang="it-IT" sz="1600" b="1" dirty="0" err="1">
                <a:solidFill>
                  <a:schemeClr val="bg1"/>
                </a:solidFill>
              </a:rPr>
              <a:t>mammals</a:t>
            </a:r>
            <a:r>
              <a:rPr lang="it-IT" sz="1600" b="1" dirty="0">
                <a:solidFill>
                  <a:schemeClr val="bg1"/>
                </a:solidFill>
              </a:rPr>
              <a:t>, </a:t>
            </a:r>
            <a:r>
              <a:rPr lang="it-IT" sz="1600" b="1" dirty="0" err="1">
                <a:solidFill>
                  <a:schemeClr val="bg1"/>
                </a:solidFill>
              </a:rPr>
              <a:t>reptiles</a:t>
            </a:r>
            <a:r>
              <a:rPr lang="it-IT" sz="1600" b="1" dirty="0">
                <a:solidFill>
                  <a:schemeClr val="bg1"/>
                </a:solidFill>
              </a:rPr>
              <a:t>, </a:t>
            </a:r>
            <a:r>
              <a:rPr lang="it-IT" sz="1600" b="1" dirty="0" err="1">
                <a:solidFill>
                  <a:schemeClr val="bg1"/>
                </a:solidFill>
              </a:rPr>
              <a:t>benthic</a:t>
            </a:r>
            <a:r>
              <a:rPr lang="it-IT" sz="1600" b="1" dirty="0">
                <a:solidFill>
                  <a:schemeClr val="bg1"/>
                </a:solidFill>
              </a:rPr>
              <a:t> and </a:t>
            </a:r>
            <a:r>
              <a:rPr lang="it-IT" sz="1600" b="1" dirty="0" err="1">
                <a:solidFill>
                  <a:schemeClr val="bg1"/>
                </a:solidFill>
              </a:rPr>
              <a:t>planktonic</a:t>
            </a:r>
            <a:r>
              <a:rPr lang="it-IT" sz="1600" b="1" dirty="0">
                <a:solidFill>
                  <a:schemeClr val="bg1"/>
                </a:solidFill>
              </a:rPr>
              <a:t> </a:t>
            </a:r>
            <a:r>
              <a:rPr lang="it-IT" sz="1600" b="1" dirty="0" err="1">
                <a:solidFill>
                  <a:schemeClr val="bg1"/>
                </a:solidFill>
              </a:rPr>
              <a:t>communites</a:t>
            </a:r>
            <a:endParaRPr lang="it-IT" sz="1600" b="1" dirty="0">
              <a:solidFill>
                <a:schemeClr val="bg1"/>
              </a:solidFill>
            </a:endParaRPr>
          </a:p>
        </p:txBody>
      </p:sp>
      <p:cxnSp>
        <p:nvCxnSpPr>
          <p:cNvPr id="22" name="Connettore 1 21"/>
          <p:cNvCxnSpPr/>
          <p:nvPr/>
        </p:nvCxnSpPr>
        <p:spPr>
          <a:xfrm>
            <a:off x="129502" y="3845611"/>
            <a:ext cx="295232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82004" y="3429000"/>
            <a:ext cx="1742439" cy="400110"/>
          </a:xfrm>
          <a:prstGeom prst="rect">
            <a:avLst/>
          </a:prstGeom>
          <a:noFill/>
        </p:spPr>
        <p:txBody>
          <a:bodyPr wrap="square" rtlCol="0">
            <a:spAutoFit/>
          </a:bodyPr>
          <a:lstStyle/>
          <a:p>
            <a:r>
              <a:rPr lang="it-IT" sz="2000" b="1" dirty="0">
                <a:solidFill>
                  <a:srgbClr val="FFFF00"/>
                </a:solidFill>
              </a:rPr>
              <a:t>4. </a:t>
            </a:r>
            <a:r>
              <a:rPr lang="it-IT" sz="2000" b="1" dirty="0" err="1">
                <a:solidFill>
                  <a:srgbClr val="FFFF00"/>
                </a:solidFill>
              </a:rPr>
              <a:t>Food</a:t>
            </a:r>
            <a:r>
              <a:rPr lang="it-IT" sz="2000" b="1" dirty="0">
                <a:solidFill>
                  <a:srgbClr val="FFFF00"/>
                </a:solidFill>
              </a:rPr>
              <a:t> </a:t>
            </a:r>
            <a:r>
              <a:rPr lang="it-IT" sz="2000" b="1" dirty="0" err="1">
                <a:solidFill>
                  <a:srgbClr val="FFFF00"/>
                </a:solidFill>
              </a:rPr>
              <a:t>webs</a:t>
            </a:r>
            <a:endParaRPr lang="it-IT" sz="2000" b="1" dirty="0">
              <a:solidFill>
                <a:srgbClr val="FFFF00"/>
              </a:solidFill>
            </a:endParaRPr>
          </a:p>
        </p:txBody>
      </p:sp>
      <p:sp>
        <p:nvSpPr>
          <p:cNvPr id="24" name="CasellaDiTesto 23"/>
          <p:cNvSpPr txBox="1"/>
          <p:nvPr/>
        </p:nvSpPr>
        <p:spPr>
          <a:xfrm>
            <a:off x="60006" y="5884431"/>
            <a:ext cx="3168352" cy="830997"/>
          </a:xfrm>
          <a:prstGeom prst="rect">
            <a:avLst/>
          </a:prstGeom>
          <a:noFill/>
        </p:spPr>
        <p:txBody>
          <a:bodyPr wrap="square" rtlCol="0">
            <a:spAutoFit/>
          </a:bodyPr>
          <a:lstStyle/>
          <a:p>
            <a:r>
              <a:rPr lang="it-IT" sz="1600" b="1" dirty="0" err="1">
                <a:solidFill>
                  <a:schemeClr val="bg1"/>
                </a:solidFill>
              </a:rPr>
              <a:t>Several</a:t>
            </a:r>
            <a:r>
              <a:rPr lang="it-IT" sz="1600" b="1" dirty="0">
                <a:solidFill>
                  <a:schemeClr val="bg1"/>
                </a:solidFill>
              </a:rPr>
              <a:t> targets of </a:t>
            </a:r>
            <a:r>
              <a:rPr lang="it-IT" sz="1600" b="1" dirty="0" err="1">
                <a:solidFill>
                  <a:schemeClr val="bg1"/>
                </a:solidFill>
              </a:rPr>
              <a:t>reduction</a:t>
            </a:r>
            <a:r>
              <a:rPr lang="it-IT" sz="1600" b="1" dirty="0">
                <a:solidFill>
                  <a:schemeClr val="bg1"/>
                </a:solidFill>
              </a:rPr>
              <a:t> and </a:t>
            </a:r>
            <a:r>
              <a:rPr lang="it-IT" sz="1600" b="1" dirty="0" err="1">
                <a:solidFill>
                  <a:schemeClr val="bg1"/>
                </a:solidFill>
              </a:rPr>
              <a:t>regulation</a:t>
            </a:r>
            <a:r>
              <a:rPr lang="it-IT" sz="1600" b="1" dirty="0">
                <a:solidFill>
                  <a:schemeClr val="bg1"/>
                </a:solidFill>
              </a:rPr>
              <a:t> of </a:t>
            </a:r>
            <a:r>
              <a:rPr lang="it-IT" sz="1600" b="1" dirty="0" err="1">
                <a:solidFill>
                  <a:schemeClr val="bg1"/>
                </a:solidFill>
              </a:rPr>
              <a:t>sewage</a:t>
            </a:r>
            <a:r>
              <a:rPr lang="it-IT" sz="1600" b="1" dirty="0">
                <a:solidFill>
                  <a:schemeClr val="bg1"/>
                </a:solidFill>
              </a:rPr>
              <a:t> </a:t>
            </a:r>
            <a:r>
              <a:rPr lang="it-IT" sz="1600" b="1" dirty="0" err="1">
                <a:solidFill>
                  <a:schemeClr val="bg1"/>
                </a:solidFill>
              </a:rPr>
              <a:t>discharge</a:t>
            </a:r>
            <a:endParaRPr lang="it-IT" sz="1600" b="1" dirty="0">
              <a:solidFill>
                <a:schemeClr val="bg1"/>
              </a:solidFill>
            </a:endParaRPr>
          </a:p>
          <a:p>
            <a:r>
              <a:rPr lang="it-IT" sz="1600" b="1" dirty="0" err="1">
                <a:solidFill>
                  <a:schemeClr val="bg1"/>
                </a:solidFill>
              </a:rPr>
              <a:t>Hypoxia</a:t>
            </a:r>
            <a:r>
              <a:rPr lang="it-IT" sz="1600" b="1" dirty="0">
                <a:solidFill>
                  <a:schemeClr val="bg1"/>
                </a:solidFill>
              </a:rPr>
              <a:t> and </a:t>
            </a:r>
            <a:r>
              <a:rPr lang="it-IT" sz="1600" b="1" dirty="0" err="1">
                <a:solidFill>
                  <a:schemeClr val="bg1"/>
                </a:solidFill>
              </a:rPr>
              <a:t>anoxia</a:t>
            </a:r>
            <a:r>
              <a:rPr lang="it-IT" sz="1600" b="1" dirty="0">
                <a:solidFill>
                  <a:schemeClr val="bg1"/>
                </a:solidFill>
              </a:rPr>
              <a:t> are </a:t>
            </a:r>
            <a:r>
              <a:rPr lang="it-IT" sz="1600" b="1" dirty="0" err="1">
                <a:solidFill>
                  <a:schemeClr val="bg1"/>
                </a:solidFill>
              </a:rPr>
              <a:t>reduced</a:t>
            </a:r>
            <a:endParaRPr lang="it-IT" sz="1600" b="1" dirty="0">
              <a:solidFill>
                <a:schemeClr val="bg1"/>
              </a:solidFill>
            </a:endParaRPr>
          </a:p>
        </p:txBody>
      </p:sp>
      <p:cxnSp>
        <p:nvCxnSpPr>
          <p:cNvPr id="25" name="Connettore 1 24"/>
          <p:cNvCxnSpPr/>
          <p:nvPr/>
        </p:nvCxnSpPr>
        <p:spPr>
          <a:xfrm>
            <a:off x="120120" y="5889746"/>
            <a:ext cx="295232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CasellaDiTesto 25"/>
          <p:cNvSpPr txBox="1"/>
          <p:nvPr/>
        </p:nvSpPr>
        <p:spPr>
          <a:xfrm>
            <a:off x="72622" y="5473135"/>
            <a:ext cx="2110657" cy="400110"/>
          </a:xfrm>
          <a:prstGeom prst="rect">
            <a:avLst/>
          </a:prstGeom>
          <a:noFill/>
        </p:spPr>
        <p:txBody>
          <a:bodyPr wrap="square" rtlCol="0">
            <a:spAutoFit/>
          </a:bodyPr>
          <a:lstStyle/>
          <a:p>
            <a:r>
              <a:rPr lang="it-IT" sz="2000" b="1" dirty="0">
                <a:solidFill>
                  <a:srgbClr val="FFFF00"/>
                </a:solidFill>
              </a:rPr>
              <a:t>5. </a:t>
            </a:r>
            <a:r>
              <a:rPr lang="it-IT" sz="2000" b="1" dirty="0" err="1">
                <a:solidFill>
                  <a:srgbClr val="FFFF00"/>
                </a:solidFill>
              </a:rPr>
              <a:t>Eutrophication</a:t>
            </a:r>
            <a:endParaRPr lang="it-IT" sz="2000" b="1" dirty="0">
              <a:solidFill>
                <a:srgbClr val="FFFF00"/>
              </a:solidFill>
            </a:endParaRPr>
          </a:p>
        </p:txBody>
      </p:sp>
      <p:sp>
        <p:nvSpPr>
          <p:cNvPr id="30" name="CasellaDiTesto 29"/>
          <p:cNvSpPr txBox="1"/>
          <p:nvPr/>
        </p:nvSpPr>
        <p:spPr>
          <a:xfrm>
            <a:off x="3275856" y="3933056"/>
            <a:ext cx="2775621" cy="2800767"/>
          </a:xfrm>
          <a:prstGeom prst="rect">
            <a:avLst/>
          </a:prstGeom>
          <a:noFill/>
        </p:spPr>
        <p:txBody>
          <a:bodyPr wrap="square" rtlCol="0">
            <a:spAutoFit/>
          </a:bodyPr>
          <a:lstStyle/>
          <a:p>
            <a:r>
              <a:rPr lang="it-IT" sz="1600" b="1" dirty="0">
                <a:solidFill>
                  <a:schemeClr val="bg1"/>
                </a:solidFill>
              </a:rPr>
              <a:t>Impact of </a:t>
            </a:r>
            <a:r>
              <a:rPr lang="it-IT" sz="1600" b="1" dirty="0" err="1">
                <a:solidFill>
                  <a:schemeClr val="bg1"/>
                </a:solidFill>
              </a:rPr>
              <a:t>construction</a:t>
            </a:r>
            <a:r>
              <a:rPr lang="it-IT" sz="1600" b="1" dirty="0">
                <a:solidFill>
                  <a:schemeClr val="bg1"/>
                </a:solidFill>
              </a:rPr>
              <a:t> or </a:t>
            </a:r>
            <a:r>
              <a:rPr lang="it-IT" sz="1600" b="1" dirty="0" err="1">
                <a:solidFill>
                  <a:schemeClr val="bg1"/>
                </a:solidFill>
              </a:rPr>
              <a:t>deployement</a:t>
            </a:r>
            <a:r>
              <a:rPr lang="it-IT" sz="1600" b="1" dirty="0">
                <a:solidFill>
                  <a:schemeClr val="bg1"/>
                </a:solidFill>
              </a:rPr>
              <a:t> of </a:t>
            </a:r>
            <a:r>
              <a:rPr lang="it-IT" sz="1600" b="1" dirty="0" err="1">
                <a:solidFill>
                  <a:schemeClr val="bg1"/>
                </a:solidFill>
              </a:rPr>
              <a:t>structure</a:t>
            </a:r>
            <a:r>
              <a:rPr lang="it-IT" sz="1600" b="1" dirty="0">
                <a:solidFill>
                  <a:schemeClr val="bg1"/>
                </a:solidFill>
              </a:rPr>
              <a:t> on </a:t>
            </a:r>
            <a:r>
              <a:rPr lang="it-IT" sz="1600" b="1" dirty="0" err="1">
                <a:solidFill>
                  <a:schemeClr val="bg1"/>
                </a:solidFill>
              </a:rPr>
              <a:t>biogenic</a:t>
            </a:r>
            <a:r>
              <a:rPr lang="it-IT" sz="1600" b="1" dirty="0">
                <a:solidFill>
                  <a:schemeClr val="bg1"/>
                </a:solidFill>
              </a:rPr>
              <a:t> habitat are </a:t>
            </a:r>
            <a:r>
              <a:rPr lang="it-IT" sz="1600" b="1" dirty="0" err="1">
                <a:solidFill>
                  <a:schemeClr val="bg1"/>
                </a:solidFill>
              </a:rPr>
              <a:t>reduced</a:t>
            </a:r>
            <a:endParaRPr lang="it-IT" sz="1600" b="1" dirty="0">
              <a:solidFill>
                <a:schemeClr val="bg1"/>
              </a:solidFill>
            </a:endParaRPr>
          </a:p>
          <a:p>
            <a:r>
              <a:rPr lang="it-IT" sz="1600" b="1" dirty="0" err="1">
                <a:solidFill>
                  <a:schemeClr val="bg1"/>
                </a:solidFill>
              </a:rPr>
              <a:t>Abrasion</a:t>
            </a:r>
            <a:r>
              <a:rPr lang="it-IT" sz="1600" b="1" dirty="0">
                <a:solidFill>
                  <a:schemeClr val="bg1"/>
                </a:solidFill>
              </a:rPr>
              <a:t> </a:t>
            </a:r>
            <a:r>
              <a:rPr lang="it-IT" sz="1600" b="1" dirty="0" err="1">
                <a:solidFill>
                  <a:schemeClr val="bg1"/>
                </a:solidFill>
              </a:rPr>
              <a:t>is</a:t>
            </a:r>
            <a:r>
              <a:rPr lang="it-IT" sz="1600" b="1" dirty="0">
                <a:solidFill>
                  <a:schemeClr val="bg1"/>
                </a:solidFill>
              </a:rPr>
              <a:t> </a:t>
            </a:r>
            <a:r>
              <a:rPr lang="it-IT" sz="1600" b="1" dirty="0" err="1">
                <a:solidFill>
                  <a:schemeClr val="bg1"/>
                </a:solidFill>
              </a:rPr>
              <a:t>avoided</a:t>
            </a:r>
            <a:r>
              <a:rPr lang="it-IT" sz="1600" b="1" dirty="0">
                <a:solidFill>
                  <a:schemeClr val="bg1"/>
                </a:solidFill>
              </a:rPr>
              <a:t> on 10% of </a:t>
            </a:r>
            <a:r>
              <a:rPr lang="it-IT" sz="1600" b="1" dirty="0" err="1">
                <a:solidFill>
                  <a:schemeClr val="bg1"/>
                </a:solidFill>
              </a:rPr>
              <a:t>sea</a:t>
            </a:r>
            <a:r>
              <a:rPr lang="it-IT" sz="1600" b="1" dirty="0">
                <a:solidFill>
                  <a:schemeClr val="bg1"/>
                </a:solidFill>
              </a:rPr>
              <a:t> </a:t>
            </a:r>
            <a:r>
              <a:rPr lang="it-IT" sz="1600" b="1" dirty="0" err="1">
                <a:solidFill>
                  <a:schemeClr val="bg1"/>
                </a:solidFill>
              </a:rPr>
              <a:t>floor</a:t>
            </a:r>
            <a:r>
              <a:rPr lang="it-IT" sz="1600" b="1" dirty="0">
                <a:solidFill>
                  <a:schemeClr val="bg1"/>
                </a:solidFill>
              </a:rPr>
              <a:t> </a:t>
            </a:r>
            <a:r>
              <a:rPr lang="it-IT" sz="1600" b="1" dirty="0" err="1">
                <a:solidFill>
                  <a:schemeClr val="bg1"/>
                </a:solidFill>
              </a:rPr>
              <a:t>suitable</a:t>
            </a:r>
            <a:r>
              <a:rPr lang="it-IT" sz="1600" b="1" dirty="0">
                <a:solidFill>
                  <a:schemeClr val="bg1"/>
                </a:solidFill>
              </a:rPr>
              <a:t> for </a:t>
            </a:r>
            <a:r>
              <a:rPr lang="it-IT" sz="1600" b="1" dirty="0" err="1">
                <a:solidFill>
                  <a:schemeClr val="bg1"/>
                </a:solidFill>
              </a:rPr>
              <a:t>fishing</a:t>
            </a:r>
            <a:r>
              <a:rPr lang="it-IT" sz="1600" b="1" dirty="0">
                <a:solidFill>
                  <a:schemeClr val="bg1"/>
                </a:solidFill>
              </a:rPr>
              <a:t> </a:t>
            </a:r>
            <a:r>
              <a:rPr lang="it-IT" sz="1600" b="1" dirty="0" err="1">
                <a:solidFill>
                  <a:schemeClr val="bg1"/>
                </a:solidFill>
              </a:rPr>
              <a:t>exploitation</a:t>
            </a:r>
            <a:endParaRPr lang="it-IT" sz="1600" b="1" dirty="0">
              <a:solidFill>
                <a:schemeClr val="bg1"/>
              </a:solidFill>
            </a:endParaRPr>
          </a:p>
          <a:p>
            <a:r>
              <a:rPr lang="it-IT" sz="1600" b="1" dirty="0">
                <a:solidFill>
                  <a:schemeClr val="bg1"/>
                </a:solidFill>
              </a:rPr>
              <a:t>No </a:t>
            </a:r>
            <a:r>
              <a:rPr lang="it-IT" sz="1600" b="1" dirty="0" err="1">
                <a:solidFill>
                  <a:schemeClr val="bg1"/>
                </a:solidFill>
              </a:rPr>
              <a:t>fishing</a:t>
            </a:r>
            <a:r>
              <a:rPr lang="it-IT" sz="1600" b="1" dirty="0">
                <a:solidFill>
                  <a:schemeClr val="bg1"/>
                </a:solidFill>
              </a:rPr>
              <a:t> on </a:t>
            </a:r>
            <a:r>
              <a:rPr lang="it-IT" sz="1600" b="1" dirty="0" err="1">
                <a:solidFill>
                  <a:schemeClr val="bg1"/>
                </a:solidFill>
              </a:rPr>
              <a:t>biogenic</a:t>
            </a:r>
            <a:r>
              <a:rPr lang="it-IT" sz="1600" b="1" dirty="0">
                <a:solidFill>
                  <a:schemeClr val="bg1"/>
                </a:solidFill>
              </a:rPr>
              <a:t> </a:t>
            </a:r>
            <a:r>
              <a:rPr lang="it-IT" sz="1600" b="1" dirty="0" err="1">
                <a:solidFill>
                  <a:schemeClr val="bg1"/>
                </a:solidFill>
              </a:rPr>
              <a:t>substrates</a:t>
            </a:r>
            <a:endParaRPr lang="it-IT" sz="1600" b="1" dirty="0">
              <a:solidFill>
                <a:schemeClr val="bg1"/>
              </a:solidFill>
            </a:endParaRPr>
          </a:p>
          <a:p>
            <a:r>
              <a:rPr lang="it-IT" sz="1600" b="1" dirty="0" err="1">
                <a:solidFill>
                  <a:schemeClr val="bg1"/>
                </a:solidFill>
              </a:rPr>
              <a:t>Vessels</a:t>
            </a:r>
            <a:r>
              <a:rPr lang="it-IT" sz="1600" b="1" dirty="0">
                <a:solidFill>
                  <a:schemeClr val="bg1"/>
                </a:solidFill>
              </a:rPr>
              <a:t> for </a:t>
            </a:r>
            <a:r>
              <a:rPr lang="it-IT" sz="1600" b="1" dirty="0" err="1">
                <a:solidFill>
                  <a:schemeClr val="bg1"/>
                </a:solidFill>
              </a:rPr>
              <a:t>seabed</a:t>
            </a:r>
            <a:r>
              <a:rPr lang="it-IT" sz="1600" b="1" dirty="0">
                <a:solidFill>
                  <a:schemeClr val="bg1"/>
                </a:solidFill>
              </a:rPr>
              <a:t> </a:t>
            </a:r>
            <a:r>
              <a:rPr lang="it-IT" sz="1600" b="1" dirty="0" err="1">
                <a:solidFill>
                  <a:schemeClr val="bg1"/>
                </a:solidFill>
              </a:rPr>
              <a:t>fishing</a:t>
            </a:r>
            <a:r>
              <a:rPr lang="it-IT" sz="1600" b="1" dirty="0">
                <a:solidFill>
                  <a:schemeClr val="bg1"/>
                </a:solidFill>
              </a:rPr>
              <a:t> are </a:t>
            </a:r>
            <a:r>
              <a:rPr lang="it-IT" sz="1600" b="1" dirty="0" err="1">
                <a:solidFill>
                  <a:schemeClr val="bg1"/>
                </a:solidFill>
              </a:rPr>
              <a:t>tracked</a:t>
            </a:r>
            <a:endParaRPr lang="it-IT" sz="1600" b="1" dirty="0">
              <a:solidFill>
                <a:schemeClr val="bg1"/>
              </a:solidFill>
            </a:endParaRPr>
          </a:p>
          <a:p>
            <a:endParaRPr lang="it-IT" sz="1600" b="1" dirty="0">
              <a:solidFill>
                <a:schemeClr val="bg1"/>
              </a:solidFill>
            </a:endParaRPr>
          </a:p>
        </p:txBody>
      </p:sp>
      <p:cxnSp>
        <p:nvCxnSpPr>
          <p:cNvPr id="31" name="Connettore 1 30"/>
          <p:cNvCxnSpPr/>
          <p:nvPr/>
        </p:nvCxnSpPr>
        <p:spPr>
          <a:xfrm>
            <a:off x="3335970" y="3938371"/>
            <a:ext cx="260800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CasellaDiTesto 31"/>
          <p:cNvSpPr txBox="1"/>
          <p:nvPr/>
        </p:nvSpPr>
        <p:spPr>
          <a:xfrm>
            <a:off x="3288472" y="3521760"/>
            <a:ext cx="2583493" cy="400110"/>
          </a:xfrm>
          <a:prstGeom prst="rect">
            <a:avLst/>
          </a:prstGeom>
          <a:noFill/>
        </p:spPr>
        <p:txBody>
          <a:bodyPr wrap="square" rtlCol="0">
            <a:spAutoFit/>
          </a:bodyPr>
          <a:lstStyle/>
          <a:p>
            <a:r>
              <a:rPr lang="it-IT" sz="2000" b="1" dirty="0">
                <a:solidFill>
                  <a:srgbClr val="FFFF00"/>
                </a:solidFill>
              </a:rPr>
              <a:t>6. Sea </a:t>
            </a:r>
            <a:r>
              <a:rPr lang="it-IT" sz="2000" b="1" dirty="0" err="1">
                <a:solidFill>
                  <a:srgbClr val="FFFF00"/>
                </a:solidFill>
              </a:rPr>
              <a:t>floor</a:t>
            </a:r>
            <a:r>
              <a:rPr lang="it-IT" sz="2000" b="1" dirty="0">
                <a:solidFill>
                  <a:srgbClr val="FFFF00"/>
                </a:solidFill>
              </a:rPr>
              <a:t> </a:t>
            </a:r>
            <a:r>
              <a:rPr lang="it-IT" sz="2000" b="1" dirty="0" err="1">
                <a:solidFill>
                  <a:srgbClr val="FFFF00"/>
                </a:solidFill>
              </a:rPr>
              <a:t>integrity</a:t>
            </a:r>
            <a:endParaRPr lang="it-IT" sz="2000" b="1" dirty="0">
              <a:solidFill>
                <a:srgbClr val="FFFF00"/>
              </a:solidFill>
            </a:endParaRPr>
          </a:p>
        </p:txBody>
      </p:sp>
      <p:sp>
        <p:nvSpPr>
          <p:cNvPr id="27" name="CasellaDiTesto 26"/>
          <p:cNvSpPr txBox="1"/>
          <p:nvPr/>
        </p:nvSpPr>
        <p:spPr>
          <a:xfrm>
            <a:off x="6051477" y="3933056"/>
            <a:ext cx="3168352" cy="1077218"/>
          </a:xfrm>
          <a:prstGeom prst="rect">
            <a:avLst/>
          </a:prstGeom>
          <a:noFill/>
        </p:spPr>
        <p:txBody>
          <a:bodyPr wrap="square" rtlCol="0">
            <a:spAutoFit/>
          </a:bodyPr>
          <a:lstStyle/>
          <a:p>
            <a:r>
              <a:rPr lang="it-IT" sz="1600" b="1" dirty="0" err="1">
                <a:solidFill>
                  <a:schemeClr val="bg1"/>
                </a:solidFill>
              </a:rPr>
              <a:t>Hydrographic</a:t>
            </a:r>
            <a:r>
              <a:rPr lang="it-IT" sz="1600" b="1" dirty="0">
                <a:solidFill>
                  <a:schemeClr val="bg1"/>
                </a:solidFill>
              </a:rPr>
              <a:t> </a:t>
            </a:r>
            <a:r>
              <a:rPr lang="it-IT" sz="1600" b="1" dirty="0" err="1">
                <a:solidFill>
                  <a:schemeClr val="bg1"/>
                </a:solidFill>
              </a:rPr>
              <a:t>effects</a:t>
            </a:r>
            <a:r>
              <a:rPr lang="it-IT" sz="1600" b="1" dirty="0">
                <a:solidFill>
                  <a:schemeClr val="bg1"/>
                </a:solidFill>
              </a:rPr>
              <a:t> of on-</a:t>
            </a:r>
            <a:r>
              <a:rPr lang="it-IT" sz="1600" b="1" dirty="0" err="1">
                <a:solidFill>
                  <a:schemeClr val="bg1"/>
                </a:solidFill>
              </a:rPr>
              <a:t>shore</a:t>
            </a:r>
            <a:r>
              <a:rPr lang="it-IT" sz="1600" b="1" dirty="0">
                <a:solidFill>
                  <a:schemeClr val="bg1"/>
                </a:solidFill>
              </a:rPr>
              <a:t> and offshore human </a:t>
            </a:r>
            <a:r>
              <a:rPr lang="it-IT" sz="1600" b="1" dirty="0" err="1">
                <a:solidFill>
                  <a:schemeClr val="bg1"/>
                </a:solidFill>
              </a:rPr>
              <a:t>structures</a:t>
            </a:r>
            <a:r>
              <a:rPr lang="it-IT" sz="1600" b="1" dirty="0">
                <a:solidFill>
                  <a:schemeClr val="bg1"/>
                </a:solidFill>
              </a:rPr>
              <a:t> </a:t>
            </a:r>
            <a:r>
              <a:rPr lang="it-IT" sz="1600" b="1" dirty="0" err="1">
                <a:solidFill>
                  <a:schemeClr val="bg1"/>
                </a:solidFill>
              </a:rPr>
              <a:t>existing</a:t>
            </a:r>
            <a:r>
              <a:rPr lang="it-IT" sz="1600" b="1" dirty="0">
                <a:solidFill>
                  <a:schemeClr val="bg1"/>
                </a:solidFill>
              </a:rPr>
              <a:t>, in </a:t>
            </a:r>
            <a:r>
              <a:rPr lang="it-IT" sz="1600" b="1" dirty="0" err="1">
                <a:solidFill>
                  <a:schemeClr val="bg1"/>
                </a:solidFill>
              </a:rPr>
              <a:t>construction</a:t>
            </a:r>
            <a:r>
              <a:rPr lang="it-IT" sz="1600" b="1" dirty="0">
                <a:solidFill>
                  <a:schemeClr val="bg1"/>
                </a:solidFill>
              </a:rPr>
              <a:t>, or </a:t>
            </a:r>
            <a:r>
              <a:rPr lang="it-IT" sz="1600" b="1" dirty="0" err="1">
                <a:solidFill>
                  <a:schemeClr val="bg1"/>
                </a:solidFill>
              </a:rPr>
              <a:t>projected</a:t>
            </a:r>
            <a:r>
              <a:rPr lang="it-IT" sz="1600" b="1" dirty="0">
                <a:solidFill>
                  <a:schemeClr val="bg1"/>
                </a:solidFill>
              </a:rPr>
              <a:t> are </a:t>
            </a:r>
            <a:r>
              <a:rPr lang="it-IT" sz="1600" b="1" dirty="0" err="1">
                <a:solidFill>
                  <a:schemeClr val="bg1"/>
                </a:solidFill>
              </a:rPr>
              <a:t>assessed</a:t>
            </a:r>
            <a:endParaRPr lang="it-IT" sz="1600" b="1" dirty="0">
              <a:solidFill>
                <a:schemeClr val="bg1"/>
              </a:solidFill>
            </a:endParaRPr>
          </a:p>
        </p:txBody>
      </p:sp>
      <p:cxnSp>
        <p:nvCxnSpPr>
          <p:cNvPr id="28" name="Connettore 1 27"/>
          <p:cNvCxnSpPr/>
          <p:nvPr/>
        </p:nvCxnSpPr>
        <p:spPr>
          <a:xfrm>
            <a:off x="6111591" y="3938371"/>
            <a:ext cx="295232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CasellaDiTesto 28"/>
          <p:cNvSpPr txBox="1"/>
          <p:nvPr/>
        </p:nvSpPr>
        <p:spPr>
          <a:xfrm>
            <a:off x="6064093" y="3521760"/>
            <a:ext cx="2110657" cy="400110"/>
          </a:xfrm>
          <a:prstGeom prst="rect">
            <a:avLst/>
          </a:prstGeom>
          <a:noFill/>
        </p:spPr>
        <p:txBody>
          <a:bodyPr wrap="square" rtlCol="0">
            <a:spAutoFit/>
          </a:bodyPr>
          <a:lstStyle/>
          <a:p>
            <a:r>
              <a:rPr lang="it-IT" sz="2000" b="1" dirty="0">
                <a:solidFill>
                  <a:srgbClr val="FFFF00"/>
                </a:solidFill>
              </a:rPr>
              <a:t>7. </a:t>
            </a:r>
            <a:r>
              <a:rPr lang="it-IT" sz="2000" b="1" dirty="0" err="1">
                <a:solidFill>
                  <a:srgbClr val="FFFF00"/>
                </a:solidFill>
              </a:rPr>
              <a:t>Hydrography</a:t>
            </a:r>
            <a:endParaRPr lang="it-IT" sz="2000" b="1" dirty="0">
              <a:solidFill>
                <a:srgbClr val="FFFF00"/>
              </a:solidFill>
            </a:endParaRPr>
          </a:p>
        </p:txBody>
      </p:sp>
      <p:sp>
        <p:nvSpPr>
          <p:cNvPr id="36" name="CasellaDiTesto 35"/>
          <p:cNvSpPr txBox="1"/>
          <p:nvPr/>
        </p:nvSpPr>
        <p:spPr>
          <a:xfrm>
            <a:off x="6047439" y="5345822"/>
            <a:ext cx="3168352" cy="1323439"/>
          </a:xfrm>
          <a:prstGeom prst="rect">
            <a:avLst/>
          </a:prstGeom>
          <a:noFill/>
        </p:spPr>
        <p:txBody>
          <a:bodyPr wrap="square" rtlCol="0">
            <a:spAutoFit/>
          </a:bodyPr>
          <a:lstStyle/>
          <a:p>
            <a:r>
              <a:rPr lang="it-IT" sz="1600" b="1" dirty="0">
                <a:solidFill>
                  <a:schemeClr val="bg1"/>
                </a:solidFill>
              </a:rPr>
              <a:t>Level of </a:t>
            </a:r>
            <a:r>
              <a:rPr lang="it-IT" sz="1600" b="1" dirty="0" err="1">
                <a:solidFill>
                  <a:schemeClr val="bg1"/>
                </a:solidFill>
              </a:rPr>
              <a:t>contaminants</a:t>
            </a:r>
            <a:r>
              <a:rPr lang="it-IT" sz="1600" b="1" dirty="0">
                <a:solidFill>
                  <a:schemeClr val="bg1"/>
                </a:solidFill>
              </a:rPr>
              <a:t> </a:t>
            </a:r>
            <a:r>
              <a:rPr lang="it-IT" sz="1600" b="1" dirty="0" err="1">
                <a:solidFill>
                  <a:schemeClr val="bg1"/>
                </a:solidFill>
              </a:rPr>
              <a:t>above</a:t>
            </a:r>
            <a:r>
              <a:rPr lang="it-IT" sz="1600" b="1" dirty="0">
                <a:solidFill>
                  <a:schemeClr val="bg1"/>
                </a:solidFill>
              </a:rPr>
              <a:t> </a:t>
            </a:r>
            <a:r>
              <a:rPr lang="it-IT" sz="1600" b="1" dirty="0" err="1">
                <a:solidFill>
                  <a:schemeClr val="bg1"/>
                </a:solidFill>
              </a:rPr>
              <a:t>thresholds</a:t>
            </a:r>
            <a:r>
              <a:rPr lang="it-IT" sz="1600" b="1" dirty="0">
                <a:solidFill>
                  <a:schemeClr val="bg1"/>
                </a:solidFill>
              </a:rPr>
              <a:t> are </a:t>
            </a:r>
            <a:r>
              <a:rPr lang="it-IT" sz="1600" b="1" dirty="0" err="1">
                <a:solidFill>
                  <a:schemeClr val="bg1"/>
                </a:solidFill>
              </a:rPr>
              <a:t>reduced</a:t>
            </a:r>
            <a:endParaRPr lang="it-IT" sz="1600" b="1" dirty="0">
              <a:solidFill>
                <a:schemeClr val="bg1"/>
              </a:solidFill>
            </a:endParaRPr>
          </a:p>
          <a:p>
            <a:r>
              <a:rPr lang="it-IT" sz="1600" b="1" dirty="0">
                <a:solidFill>
                  <a:schemeClr val="bg1"/>
                </a:solidFill>
              </a:rPr>
              <a:t>Knowledge on </a:t>
            </a:r>
            <a:r>
              <a:rPr lang="it-IT" sz="1600" b="1" dirty="0" err="1">
                <a:solidFill>
                  <a:schemeClr val="bg1"/>
                </a:solidFill>
              </a:rPr>
              <a:t>their</a:t>
            </a:r>
            <a:r>
              <a:rPr lang="it-IT" sz="1600" b="1" dirty="0">
                <a:solidFill>
                  <a:schemeClr val="bg1"/>
                </a:solidFill>
              </a:rPr>
              <a:t> impact </a:t>
            </a:r>
            <a:r>
              <a:rPr lang="it-IT" sz="1600" b="1" dirty="0" err="1">
                <a:solidFill>
                  <a:schemeClr val="bg1"/>
                </a:solidFill>
              </a:rPr>
              <a:t>is</a:t>
            </a:r>
            <a:r>
              <a:rPr lang="it-IT" sz="1600" b="1" dirty="0">
                <a:solidFill>
                  <a:schemeClr val="bg1"/>
                </a:solidFill>
              </a:rPr>
              <a:t> </a:t>
            </a:r>
            <a:r>
              <a:rPr lang="it-IT" sz="1600" b="1" dirty="0" err="1">
                <a:solidFill>
                  <a:schemeClr val="bg1"/>
                </a:solidFill>
              </a:rPr>
              <a:t>increased</a:t>
            </a:r>
            <a:endParaRPr lang="it-IT" sz="1600" b="1" dirty="0">
              <a:solidFill>
                <a:schemeClr val="bg1"/>
              </a:solidFill>
            </a:endParaRPr>
          </a:p>
          <a:p>
            <a:r>
              <a:rPr lang="it-IT" sz="1600" b="1" dirty="0" err="1">
                <a:solidFill>
                  <a:schemeClr val="bg1"/>
                </a:solidFill>
              </a:rPr>
              <a:t>Frequency</a:t>
            </a:r>
            <a:r>
              <a:rPr lang="it-IT" sz="1600" b="1" dirty="0">
                <a:solidFill>
                  <a:schemeClr val="bg1"/>
                </a:solidFill>
              </a:rPr>
              <a:t> of </a:t>
            </a:r>
            <a:r>
              <a:rPr lang="it-IT" sz="1600" b="1" dirty="0" err="1">
                <a:solidFill>
                  <a:schemeClr val="bg1"/>
                </a:solidFill>
              </a:rPr>
              <a:t>events</a:t>
            </a:r>
            <a:r>
              <a:rPr lang="it-IT" sz="1600" b="1" dirty="0">
                <a:solidFill>
                  <a:schemeClr val="bg1"/>
                </a:solidFill>
              </a:rPr>
              <a:t> </a:t>
            </a:r>
            <a:r>
              <a:rPr lang="it-IT" sz="1600" b="1" dirty="0" err="1">
                <a:solidFill>
                  <a:schemeClr val="bg1"/>
                </a:solidFill>
              </a:rPr>
              <a:t>is</a:t>
            </a:r>
            <a:r>
              <a:rPr lang="it-IT" sz="1600" b="1" dirty="0">
                <a:solidFill>
                  <a:schemeClr val="bg1"/>
                </a:solidFill>
              </a:rPr>
              <a:t> </a:t>
            </a:r>
            <a:r>
              <a:rPr lang="it-IT" sz="1600" b="1" dirty="0" err="1">
                <a:solidFill>
                  <a:schemeClr val="bg1"/>
                </a:solidFill>
              </a:rPr>
              <a:t>reduced</a:t>
            </a:r>
            <a:endParaRPr lang="it-IT" sz="1600" b="1" dirty="0">
              <a:solidFill>
                <a:schemeClr val="bg1"/>
              </a:solidFill>
            </a:endParaRPr>
          </a:p>
        </p:txBody>
      </p:sp>
      <p:cxnSp>
        <p:nvCxnSpPr>
          <p:cNvPr id="37" name="Connettore 1 36"/>
          <p:cNvCxnSpPr/>
          <p:nvPr/>
        </p:nvCxnSpPr>
        <p:spPr>
          <a:xfrm>
            <a:off x="6107553" y="5351137"/>
            <a:ext cx="295232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CasellaDiTesto 37"/>
          <p:cNvSpPr txBox="1"/>
          <p:nvPr/>
        </p:nvSpPr>
        <p:spPr>
          <a:xfrm>
            <a:off x="6060055" y="4934526"/>
            <a:ext cx="2110657" cy="400110"/>
          </a:xfrm>
          <a:prstGeom prst="rect">
            <a:avLst/>
          </a:prstGeom>
          <a:noFill/>
        </p:spPr>
        <p:txBody>
          <a:bodyPr wrap="square" rtlCol="0">
            <a:spAutoFit/>
          </a:bodyPr>
          <a:lstStyle/>
          <a:p>
            <a:r>
              <a:rPr lang="it-IT" sz="2000" b="1" dirty="0">
                <a:solidFill>
                  <a:srgbClr val="FFFF00"/>
                </a:solidFill>
              </a:rPr>
              <a:t>8. </a:t>
            </a:r>
            <a:r>
              <a:rPr lang="it-IT" sz="2000" b="1" dirty="0" err="1">
                <a:solidFill>
                  <a:srgbClr val="FFFF00"/>
                </a:solidFill>
              </a:rPr>
              <a:t>Contaminants</a:t>
            </a:r>
            <a:endParaRPr lang="it-IT" sz="2000" b="1" dirty="0">
              <a:solidFill>
                <a:srgbClr val="FFFF00"/>
              </a:solidFill>
            </a:endParaRPr>
          </a:p>
        </p:txBody>
      </p:sp>
    </p:spTree>
    <p:extLst>
      <p:ext uri="{BB962C8B-B14F-4D97-AF65-F5344CB8AC3E}">
        <p14:creationId xmlns:p14="http://schemas.microsoft.com/office/powerpoint/2010/main" val="1033625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en-GB" sz="3200" b="1" spc="-150" dirty="0">
                <a:solidFill>
                  <a:schemeClr val="bg1">
                    <a:lumMod val="85000"/>
                  </a:schemeClr>
                </a:solidFill>
                <a:latin typeface="Arial"/>
                <a:ea typeface="+mj-ea"/>
                <a:cs typeface="Arial"/>
              </a:rPr>
              <a:t>Targets</a:t>
            </a:r>
          </a:p>
        </p:txBody>
      </p:sp>
      <p:sp>
        <p:nvSpPr>
          <p:cNvPr id="3" name="CasellaDiTesto 2"/>
          <p:cNvSpPr txBox="1"/>
          <p:nvPr/>
        </p:nvSpPr>
        <p:spPr>
          <a:xfrm>
            <a:off x="412595" y="-78059"/>
            <a:ext cx="184731" cy="369332"/>
          </a:xfrm>
          <a:prstGeom prst="rect">
            <a:avLst/>
          </a:prstGeom>
          <a:noFill/>
        </p:spPr>
        <p:txBody>
          <a:bodyPr wrap="none" rtlCol="0">
            <a:spAutoFit/>
          </a:bodyPr>
          <a:lstStyle/>
          <a:p>
            <a:endParaRPr lang="it-IT"/>
          </a:p>
        </p:txBody>
      </p:sp>
      <p:sp>
        <p:nvSpPr>
          <p:cNvPr id="8" name="CasellaDiTesto 7"/>
          <p:cNvSpPr txBox="1"/>
          <p:nvPr/>
        </p:nvSpPr>
        <p:spPr>
          <a:xfrm>
            <a:off x="47390" y="1047421"/>
            <a:ext cx="3168352" cy="1815882"/>
          </a:xfrm>
          <a:prstGeom prst="rect">
            <a:avLst/>
          </a:prstGeom>
          <a:noFill/>
        </p:spPr>
        <p:txBody>
          <a:bodyPr wrap="square" rtlCol="0">
            <a:spAutoFit/>
          </a:bodyPr>
          <a:lstStyle/>
          <a:p>
            <a:r>
              <a:rPr lang="it-IT" sz="1600" b="1" dirty="0" err="1">
                <a:solidFill>
                  <a:schemeClr val="bg1"/>
                </a:solidFill>
              </a:rPr>
              <a:t>Pollutant</a:t>
            </a:r>
            <a:r>
              <a:rPr lang="it-IT" sz="1600" b="1" dirty="0">
                <a:solidFill>
                  <a:schemeClr val="bg1"/>
                </a:solidFill>
              </a:rPr>
              <a:t> </a:t>
            </a:r>
            <a:r>
              <a:rPr lang="it-IT" sz="1600" b="1" dirty="0" err="1">
                <a:solidFill>
                  <a:schemeClr val="bg1"/>
                </a:solidFill>
              </a:rPr>
              <a:t>levels</a:t>
            </a:r>
            <a:r>
              <a:rPr lang="it-IT" sz="1600" b="1" dirty="0">
                <a:solidFill>
                  <a:schemeClr val="bg1"/>
                </a:solidFill>
              </a:rPr>
              <a:t> </a:t>
            </a:r>
            <a:r>
              <a:rPr lang="it-IT" sz="1600" b="1" dirty="0" err="1">
                <a:solidFill>
                  <a:schemeClr val="bg1"/>
                </a:solidFill>
              </a:rPr>
              <a:t>exceeding</a:t>
            </a:r>
            <a:r>
              <a:rPr lang="it-IT" sz="1600" b="1" dirty="0">
                <a:solidFill>
                  <a:schemeClr val="bg1"/>
                </a:solidFill>
              </a:rPr>
              <a:t> </a:t>
            </a:r>
            <a:r>
              <a:rPr lang="it-IT" sz="1600" b="1" dirty="0" err="1">
                <a:solidFill>
                  <a:schemeClr val="bg1"/>
                </a:solidFill>
              </a:rPr>
              <a:t>thresholds</a:t>
            </a:r>
            <a:r>
              <a:rPr lang="it-IT" sz="1600" b="1" dirty="0">
                <a:solidFill>
                  <a:schemeClr val="bg1"/>
                </a:solidFill>
              </a:rPr>
              <a:t> for </a:t>
            </a:r>
            <a:r>
              <a:rPr lang="it-IT" sz="1600" b="1" dirty="0" err="1">
                <a:solidFill>
                  <a:schemeClr val="bg1"/>
                </a:solidFill>
              </a:rPr>
              <a:t>safety</a:t>
            </a:r>
            <a:r>
              <a:rPr lang="it-IT" sz="1600" b="1" dirty="0">
                <a:solidFill>
                  <a:schemeClr val="bg1"/>
                </a:solidFill>
              </a:rPr>
              <a:t> in </a:t>
            </a:r>
            <a:r>
              <a:rPr lang="it-IT" sz="1600" b="1" dirty="0" err="1">
                <a:solidFill>
                  <a:schemeClr val="bg1"/>
                </a:solidFill>
              </a:rPr>
              <a:t>seafood</a:t>
            </a:r>
            <a:r>
              <a:rPr lang="it-IT" sz="1600" b="1" dirty="0">
                <a:solidFill>
                  <a:schemeClr val="bg1"/>
                </a:solidFill>
              </a:rPr>
              <a:t> from </a:t>
            </a:r>
            <a:r>
              <a:rPr lang="it-IT" sz="1600" b="1" dirty="0" err="1">
                <a:solidFill>
                  <a:schemeClr val="bg1"/>
                </a:solidFill>
              </a:rPr>
              <a:t>national</a:t>
            </a:r>
            <a:r>
              <a:rPr lang="it-IT" sz="1600" b="1" dirty="0">
                <a:solidFill>
                  <a:schemeClr val="bg1"/>
                </a:solidFill>
              </a:rPr>
              <a:t> </a:t>
            </a:r>
            <a:r>
              <a:rPr lang="it-IT" sz="1600" b="1" dirty="0" err="1">
                <a:solidFill>
                  <a:schemeClr val="bg1"/>
                </a:solidFill>
              </a:rPr>
              <a:t>waters</a:t>
            </a:r>
            <a:r>
              <a:rPr lang="it-IT" sz="1600" b="1" dirty="0">
                <a:solidFill>
                  <a:schemeClr val="bg1"/>
                </a:solidFill>
              </a:rPr>
              <a:t> are </a:t>
            </a:r>
            <a:r>
              <a:rPr lang="it-IT" sz="1600" b="1" dirty="0" err="1">
                <a:solidFill>
                  <a:schemeClr val="bg1"/>
                </a:solidFill>
              </a:rPr>
              <a:t>decreasing</a:t>
            </a:r>
            <a:endParaRPr lang="it-IT" sz="1600" b="1" dirty="0">
              <a:solidFill>
                <a:schemeClr val="bg1"/>
              </a:solidFill>
            </a:endParaRPr>
          </a:p>
          <a:p>
            <a:r>
              <a:rPr lang="it-IT" sz="1600" b="1" dirty="0" err="1">
                <a:solidFill>
                  <a:schemeClr val="bg1"/>
                </a:solidFill>
              </a:rPr>
              <a:t>Frequency</a:t>
            </a:r>
            <a:r>
              <a:rPr lang="it-IT" sz="1600" b="1" dirty="0">
                <a:solidFill>
                  <a:schemeClr val="bg1"/>
                </a:solidFill>
              </a:rPr>
              <a:t> of </a:t>
            </a:r>
            <a:r>
              <a:rPr lang="it-IT" sz="1600" b="1" dirty="0" err="1">
                <a:solidFill>
                  <a:schemeClr val="bg1"/>
                </a:solidFill>
              </a:rPr>
              <a:t>cases</a:t>
            </a:r>
            <a:r>
              <a:rPr lang="it-IT" sz="1600" b="1" dirty="0">
                <a:solidFill>
                  <a:schemeClr val="bg1"/>
                </a:solidFill>
              </a:rPr>
              <a:t> of </a:t>
            </a:r>
            <a:r>
              <a:rPr lang="it-IT" sz="1600" b="1" dirty="0" err="1">
                <a:solidFill>
                  <a:schemeClr val="bg1"/>
                </a:solidFill>
              </a:rPr>
              <a:t>contamination</a:t>
            </a:r>
            <a:r>
              <a:rPr lang="it-IT" sz="1600" b="1" dirty="0">
                <a:solidFill>
                  <a:schemeClr val="bg1"/>
                </a:solidFill>
              </a:rPr>
              <a:t> in </a:t>
            </a:r>
            <a:r>
              <a:rPr lang="it-IT" sz="1600" b="1" dirty="0" err="1">
                <a:solidFill>
                  <a:schemeClr val="bg1"/>
                </a:solidFill>
              </a:rPr>
              <a:t>seafood</a:t>
            </a:r>
            <a:r>
              <a:rPr lang="it-IT" sz="1600" b="1" dirty="0">
                <a:solidFill>
                  <a:schemeClr val="bg1"/>
                </a:solidFill>
              </a:rPr>
              <a:t> from </a:t>
            </a:r>
            <a:r>
              <a:rPr lang="it-IT" sz="1600" b="1" dirty="0" err="1">
                <a:solidFill>
                  <a:schemeClr val="bg1"/>
                </a:solidFill>
              </a:rPr>
              <a:t>national</a:t>
            </a:r>
            <a:r>
              <a:rPr lang="it-IT" sz="1600" b="1" dirty="0">
                <a:solidFill>
                  <a:schemeClr val="bg1"/>
                </a:solidFill>
              </a:rPr>
              <a:t> </a:t>
            </a:r>
            <a:r>
              <a:rPr lang="it-IT" sz="1600" b="1" dirty="0" err="1">
                <a:solidFill>
                  <a:schemeClr val="bg1"/>
                </a:solidFill>
              </a:rPr>
              <a:t>waters</a:t>
            </a:r>
            <a:r>
              <a:rPr lang="it-IT" sz="1600" b="1" dirty="0">
                <a:solidFill>
                  <a:schemeClr val="bg1"/>
                </a:solidFill>
              </a:rPr>
              <a:t> </a:t>
            </a:r>
            <a:r>
              <a:rPr lang="it-IT" sz="1600" b="1" dirty="0" err="1">
                <a:solidFill>
                  <a:schemeClr val="bg1"/>
                </a:solidFill>
              </a:rPr>
              <a:t>is</a:t>
            </a:r>
            <a:r>
              <a:rPr lang="it-IT" sz="1600" b="1" dirty="0">
                <a:solidFill>
                  <a:schemeClr val="bg1"/>
                </a:solidFill>
              </a:rPr>
              <a:t> </a:t>
            </a:r>
            <a:r>
              <a:rPr lang="it-IT" sz="1600" b="1" dirty="0" err="1">
                <a:solidFill>
                  <a:schemeClr val="bg1"/>
                </a:solidFill>
              </a:rPr>
              <a:t>decreasing</a:t>
            </a:r>
            <a:endParaRPr lang="it-IT" sz="1600" b="1" dirty="0">
              <a:solidFill>
                <a:schemeClr val="bg1"/>
              </a:solidFill>
            </a:endParaRPr>
          </a:p>
        </p:txBody>
      </p:sp>
      <p:cxnSp>
        <p:nvCxnSpPr>
          <p:cNvPr id="9" name="Connettore 1 8"/>
          <p:cNvCxnSpPr/>
          <p:nvPr/>
        </p:nvCxnSpPr>
        <p:spPr>
          <a:xfrm>
            <a:off x="107504" y="1052736"/>
            <a:ext cx="295232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60006" y="636125"/>
            <a:ext cx="2639786" cy="400110"/>
          </a:xfrm>
          <a:prstGeom prst="rect">
            <a:avLst/>
          </a:prstGeom>
          <a:noFill/>
        </p:spPr>
        <p:txBody>
          <a:bodyPr wrap="square" rtlCol="0">
            <a:spAutoFit/>
          </a:bodyPr>
          <a:lstStyle/>
          <a:p>
            <a:r>
              <a:rPr lang="it-IT" sz="2000" b="1" dirty="0">
                <a:solidFill>
                  <a:srgbClr val="FFFF00"/>
                </a:solidFill>
              </a:rPr>
              <a:t>9. Human </a:t>
            </a:r>
            <a:r>
              <a:rPr lang="it-IT" sz="2000" b="1" dirty="0" err="1">
                <a:solidFill>
                  <a:srgbClr val="FFFF00"/>
                </a:solidFill>
              </a:rPr>
              <a:t>health</a:t>
            </a:r>
            <a:endParaRPr lang="it-IT" sz="2000" b="1" dirty="0">
              <a:solidFill>
                <a:srgbClr val="FFFF00"/>
              </a:solidFill>
            </a:endParaRPr>
          </a:p>
        </p:txBody>
      </p:sp>
      <p:sp>
        <p:nvSpPr>
          <p:cNvPr id="14" name="CasellaDiTesto 13"/>
          <p:cNvSpPr txBox="1"/>
          <p:nvPr/>
        </p:nvSpPr>
        <p:spPr>
          <a:xfrm>
            <a:off x="3295823" y="1047421"/>
            <a:ext cx="3168352" cy="2554545"/>
          </a:xfrm>
          <a:prstGeom prst="rect">
            <a:avLst/>
          </a:prstGeom>
          <a:noFill/>
        </p:spPr>
        <p:txBody>
          <a:bodyPr wrap="square" rtlCol="0">
            <a:spAutoFit/>
          </a:bodyPr>
          <a:lstStyle/>
          <a:p>
            <a:r>
              <a:rPr lang="it-IT" sz="1600" b="1" dirty="0">
                <a:solidFill>
                  <a:schemeClr val="bg1"/>
                </a:solidFill>
              </a:rPr>
              <a:t>The </a:t>
            </a:r>
            <a:r>
              <a:rPr lang="it-IT" sz="1600" b="1" dirty="0" err="1">
                <a:solidFill>
                  <a:schemeClr val="bg1"/>
                </a:solidFill>
              </a:rPr>
              <a:t>amount</a:t>
            </a:r>
            <a:r>
              <a:rPr lang="it-IT" sz="1600" b="1" dirty="0">
                <a:solidFill>
                  <a:schemeClr val="bg1"/>
                </a:solidFill>
              </a:rPr>
              <a:t> of </a:t>
            </a:r>
            <a:r>
              <a:rPr lang="it-IT" sz="1600" b="1" dirty="0" err="1">
                <a:solidFill>
                  <a:schemeClr val="bg1"/>
                </a:solidFill>
              </a:rPr>
              <a:t>litter</a:t>
            </a:r>
            <a:r>
              <a:rPr lang="it-IT" sz="1600" b="1" dirty="0">
                <a:solidFill>
                  <a:schemeClr val="bg1"/>
                </a:solidFill>
              </a:rPr>
              <a:t> on </a:t>
            </a:r>
            <a:r>
              <a:rPr lang="it-IT" sz="1600" b="1" dirty="0" err="1">
                <a:solidFill>
                  <a:schemeClr val="bg1"/>
                </a:solidFill>
              </a:rPr>
              <a:t>coasts</a:t>
            </a:r>
            <a:r>
              <a:rPr lang="it-IT" sz="1600" b="1" dirty="0">
                <a:solidFill>
                  <a:schemeClr val="bg1"/>
                </a:solidFill>
              </a:rPr>
              <a:t>, </a:t>
            </a:r>
            <a:r>
              <a:rPr lang="it-IT" sz="1600" b="1" dirty="0" err="1">
                <a:solidFill>
                  <a:schemeClr val="bg1"/>
                </a:solidFill>
              </a:rPr>
              <a:t>seabed</a:t>
            </a:r>
            <a:r>
              <a:rPr lang="it-IT" sz="1600" b="1" dirty="0">
                <a:solidFill>
                  <a:schemeClr val="bg1"/>
                </a:solidFill>
              </a:rPr>
              <a:t>, and in the water </a:t>
            </a:r>
            <a:r>
              <a:rPr lang="it-IT" sz="1600" b="1" dirty="0" err="1">
                <a:solidFill>
                  <a:schemeClr val="bg1"/>
                </a:solidFill>
              </a:rPr>
              <a:t>column</a:t>
            </a:r>
            <a:r>
              <a:rPr lang="it-IT" sz="1600" b="1" dirty="0">
                <a:solidFill>
                  <a:schemeClr val="bg1"/>
                </a:solidFill>
              </a:rPr>
              <a:t>, </a:t>
            </a:r>
            <a:r>
              <a:rPr lang="it-IT" sz="1600" b="1" dirty="0" err="1">
                <a:solidFill>
                  <a:schemeClr val="bg1"/>
                </a:solidFill>
              </a:rPr>
              <a:t>including</a:t>
            </a:r>
            <a:r>
              <a:rPr lang="it-IT" sz="1600" b="1" dirty="0">
                <a:solidFill>
                  <a:schemeClr val="bg1"/>
                </a:solidFill>
              </a:rPr>
              <a:t> </a:t>
            </a:r>
            <a:r>
              <a:rPr lang="it-IT" sz="1600" b="1" dirty="0" err="1">
                <a:solidFill>
                  <a:schemeClr val="bg1"/>
                </a:solidFill>
              </a:rPr>
              <a:t>floating</a:t>
            </a:r>
            <a:r>
              <a:rPr lang="it-IT" sz="1600" b="1" dirty="0">
                <a:solidFill>
                  <a:schemeClr val="bg1"/>
                </a:solidFill>
              </a:rPr>
              <a:t>, </a:t>
            </a:r>
            <a:r>
              <a:rPr lang="it-IT" sz="1600" b="1" dirty="0" err="1">
                <a:solidFill>
                  <a:schemeClr val="bg1"/>
                </a:solidFill>
              </a:rPr>
              <a:t>litter</a:t>
            </a:r>
            <a:r>
              <a:rPr lang="it-IT" sz="1600" b="1" dirty="0">
                <a:solidFill>
                  <a:schemeClr val="bg1"/>
                </a:solidFill>
              </a:rPr>
              <a:t> </a:t>
            </a:r>
            <a:r>
              <a:rPr lang="it-IT" sz="1600" b="1" dirty="0" err="1">
                <a:solidFill>
                  <a:schemeClr val="bg1"/>
                </a:solidFill>
              </a:rPr>
              <a:t>is</a:t>
            </a:r>
            <a:r>
              <a:rPr lang="it-IT" sz="1600" b="1" dirty="0">
                <a:solidFill>
                  <a:schemeClr val="bg1"/>
                </a:solidFill>
              </a:rPr>
              <a:t> </a:t>
            </a:r>
            <a:r>
              <a:rPr lang="it-IT" sz="1600" b="1" dirty="0" err="1">
                <a:solidFill>
                  <a:schemeClr val="bg1"/>
                </a:solidFill>
              </a:rPr>
              <a:t>decreasing</a:t>
            </a:r>
            <a:endParaRPr lang="it-IT" sz="1600" b="1" dirty="0">
              <a:solidFill>
                <a:schemeClr val="bg1"/>
              </a:solidFill>
            </a:endParaRPr>
          </a:p>
          <a:p>
            <a:r>
              <a:rPr lang="it-IT" sz="1600" b="1" dirty="0" err="1">
                <a:solidFill>
                  <a:schemeClr val="bg1"/>
                </a:solidFill>
              </a:rPr>
              <a:t>Ingested</a:t>
            </a:r>
            <a:r>
              <a:rPr lang="it-IT" sz="1600" b="1" dirty="0">
                <a:solidFill>
                  <a:schemeClr val="bg1"/>
                </a:solidFill>
              </a:rPr>
              <a:t> </a:t>
            </a:r>
            <a:r>
              <a:rPr lang="it-IT" sz="1600" b="1" dirty="0" err="1">
                <a:solidFill>
                  <a:schemeClr val="bg1"/>
                </a:solidFill>
              </a:rPr>
              <a:t>items</a:t>
            </a:r>
            <a:r>
              <a:rPr lang="it-IT" sz="1600" b="1" dirty="0">
                <a:solidFill>
                  <a:schemeClr val="bg1"/>
                </a:solidFill>
              </a:rPr>
              <a:t> in marine </a:t>
            </a:r>
            <a:r>
              <a:rPr lang="it-IT" sz="1600" b="1" dirty="0" err="1">
                <a:solidFill>
                  <a:schemeClr val="bg1"/>
                </a:solidFill>
              </a:rPr>
              <a:t>organisms</a:t>
            </a:r>
            <a:r>
              <a:rPr lang="it-IT" sz="1600" b="1" dirty="0">
                <a:solidFill>
                  <a:schemeClr val="bg1"/>
                </a:solidFill>
              </a:rPr>
              <a:t> </a:t>
            </a:r>
            <a:r>
              <a:rPr lang="it-IT" sz="1600" b="1" dirty="0" err="1">
                <a:solidFill>
                  <a:schemeClr val="bg1"/>
                </a:solidFill>
              </a:rPr>
              <a:t>is</a:t>
            </a:r>
            <a:r>
              <a:rPr lang="it-IT" sz="1600" b="1" dirty="0">
                <a:solidFill>
                  <a:schemeClr val="bg1"/>
                </a:solidFill>
              </a:rPr>
              <a:t> </a:t>
            </a:r>
            <a:r>
              <a:rPr lang="it-IT" sz="1600" b="1" dirty="0" err="1">
                <a:solidFill>
                  <a:schemeClr val="bg1"/>
                </a:solidFill>
              </a:rPr>
              <a:t>decreasing</a:t>
            </a:r>
            <a:endParaRPr lang="it-IT" sz="1600" b="1" dirty="0">
              <a:solidFill>
                <a:schemeClr val="bg1"/>
              </a:solidFill>
            </a:endParaRPr>
          </a:p>
          <a:p>
            <a:r>
              <a:rPr lang="it-IT" sz="1600" b="1" dirty="0">
                <a:solidFill>
                  <a:schemeClr val="bg1"/>
                </a:solidFill>
              </a:rPr>
              <a:t>Knowledge on the </a:t>
            </a:r>
            <a:r>
              <a:rPr lang="it-IT" sz="1600" b="1" dirty="0" err="1">
                <a:solidFill>
                  <a:schemeClr val="bg1"/>
                </a:solidFill>
              </a:rPr>
              <a:t>origin</a:t>
            </a:r>
            <a:r>
              <a:rPr lang="it-IT" sz="1600" b="1" dirty="0">
                <a:solidFill>
                  <a:schemeClr val="bg1"/>
                </a:solidFill>
              </a:rPr>
              <a:t>, </a:t>
            </a:r>
            <a:r>
              <a:rPr lang="it-IT" sz="1600" b="1" dirty="0" err="1">
                <a:solidFill>
                  <a:schemeClr val="bg1"/>
                </a:solidFill>
              </a:rPr>
              <a:t>composition</a:t>
            </a:r>
            <a:r>
              <a:rPr lang="it-IT" sz="1600" b="1" dirty="0">
                <a:solidFill>
                  <a:schemeClr val="bg1"/>
                </a:solidFill>
              </a:rPr>
              <a:t>, </a:t>
            </a:r>
            <a:r>
              <a:rPr lang="it-IT" sz="1600" b="1" dirty="0" err="1">
                <a:solidFill>
                  <a:schemeClr val="bg1"/>
                </a:solidFill>
              </a:rPr>
              <a:t>distribution</a:t>
            </a:r>
            <a:r>
              <a:rPr lang="it-IT" sz="1600" b="1" dirty="0">
                <a:solidFill>
                  <a:schemeClr val="bg1"/>
                </a:solidFill>
              </a:rPr>
              <a:t>, </a:t>
            </a:r>
            <a:r>
              <a:rPr lang="it-IT" sz="1600" b="1" dirty="0" err="1">
                <a:solidFill>
                  <a:schemeClr val="bg1"/>
                </a:solidFill>
              </a:rPr>
              <a:t>dispersion</a:t>
            </a:r>
            <a:r>
              <a:rPr lang="it-IT" sz="1600" b="1" dirty="0">
                <a:solidFill>
                  <a:schemeClr val="bg1"/>
                </a:solidFill>
              </a:rPr>
              <a:t> and impact of marine </a:t>
            </a:r>
            <a:r>
              <a:rPr lang="it-IT" sz="1600" b="1" dirty="0" err="1">
                <a:solidFill>
                  <a:schemeClr val="bg1"/>
                </a:solidFill>
              </a:rPr>
              <a:t>litter</a:t>
            </a:r>
            <a:r>
              <a:rPr lang="it-IT" sz="1600" b="1" dirty="0">
                <a:solidFill>
                  <a:schemeClr val="bg1"/>
                </a:solidFill>
              </a:rPr>
              <a:t> </a:t>
            </a:r>
            <a:r>
              <a:rPr lang="it-IT" sz="1600" b="1" dirty="0" err="1">
                <a:solidFill>
                  <a:schemeClr val="bg1"/>
                </a:solidFill>
              </a:rPr>
              <a:t>is</a:t>
            </a:r>
            <a:r>
              <a:rPr lang="it-IT" sz="1600" b="1" dirty="0">
                <a:solidFill>
                  <a:schemeClr val="bg1"/>
                </a:solidFill>
              </a:rPr>
              <a:t> </a:t>
            </a:r>
            <a:r>
              <a:rPr lang="it-IT" sz="1600" b="1" dirty="0" err="1">
                <a:solidFill>
                  <a:schemeClr val="bg1"/>
                </a:solidFill>
              </a:rPr>
              <a:t>increased</a:t>
            </a:r>
            <a:endParaRPr lang="it-IT" sz="1600" b="1" dirty="0">
              <a:solidFill>
                <a:schemeClr val="bg1"/>
              </a:solidFill>
            </a:endParaRPr>
          </a:p>
        </p:txBody>
      </p:sp>
      <p:cxnSp>
        <p:nvCxnSpPr>
          <p:cNvPr id="15" name="Connettore 1 14"/>
          <p:cNvCxnSpPr/>
          <p:nvPr/>
        </p:nvCxnSpPr>
        <p:spPr>
          <a:xfrm>
            <a:off x="3355937" y="1052736"/>
            <a:ext cx="295232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3308439" y="636125"/>
            <a:ext cx="1742439" cy="400110"/>
          </a:xfrm>
          <a:prstGeom prst="rect">
            <a:avLst/>
          </a:prstGeom>
          <a:noFill/>
        </p:spPr>
        <p:txBody>
          <a:bodyPr wrap="square" rtlCol="0">
            <a:spAutoFit/>
          </a:bodyPr>
          <a:lstStyle/>
          <a:p>
            <a:r>
              <a:rPr lang="it-IT" sz="2000" b="1" dirty="0">
                <a:solidFill>
                  <a:srgbClr val="FFFF00"/>
                </a:solidFill>
              </a:rPr>
              <a:t>10. </a:t>
            </a:r>
            <a:r>
              <a:rPr lang="it-IT" sz="2000" b="1" dirty="0" err="1">
                <a:solidFill>
                  <a:srgbClr val="FFFF00"/>
                </a:solidFill>
              </a:rPr>
              <a:t>Litter</a:t>
            </a:r>
            <a:endParaRPr lang="it-IT" sz="2000" b="1" dirty="0">
              <a:solidFill>
                <a:srgbClr val="FFFF00"/>
              </a:solidFill>
            </a:endParaRPr>
          </a:p>
        </p:txBody>
      </p:sp>
      <p:sp>
        <p:nvSpPr>
          <p:cNvPr id="17" name="CasellaDiTesto 16"/>
          <p:cNvSpPr txBox="1"/>
          <p:nvPr/>
        </p:nvSpPr>
        <p:spPr>
          <a:xfrm>
            <a:off x="6368379" y="1047421"/>
            <a:ext cx="2775621" cy="2062103"/>
          </a:xfrm>
          <a:prstGeom prst="rect">
            <a:avLst/>
          </a:prstGeom>
          <a:noFill/>
        </p:spPr>
        <p:txBody>
          <a:bodyPr wrap="square" rtlCol="0">
            <a:spAutoFit/>
          </a:bodyPr>
          <a:lstStyle/>
          <a:p>
            <a:r>
              <a:rPr lang="it-IT" sz="1600" b="1" dirty="0">
                <a:solidFill>
                  <a:schemeClr val="bg1"/>
                </a:solidFill>
              </a:rPr>
              <a:t>The </a:t>
            </a:r>
            <a:r>
              <a:rPr lang="it-IT" sz="1600" b="1" dirty="0" err="1">
                <a:solidFill>
                  <a:schemeClr val="bg1"/>
                </a:solidFill>
              </a:rPr>
              <a:t>register</a:t>
            </a:r>
            <a:r>
              <a:rPr lang="it-IT" sz="1600" b="1" dirty="0">
                <a:solidFill>
                  <a:schemeClr val="bg1"/>
                </a:solidFill>
              </a:rPr>
              <a:t> of </a:t>
            </a:r>
            <a:r>
              <a:rPr lang="it-IT" sz="1600" b="1" dirty="0" err="1">
                <a:solidFill>
                  <a:schemeClr val="bg1"/>
                </a:solidFill>
              </a:rPr>
              <a:t>underwater</a:t>
            </a:r>
            <a:r>
              <a:rPr lang="it-IT" sz="1600" b="1" dirty="0">
                <a:solidFill>
                  <a:schemeClr val="bg1"/>
                </a:solidFill>
              </a:rPr>
              <a:t> </a:t>
            </a:r>
            <a:r>
              <a:rPr lang="it-IT" sz="1600" b="1" dirty="0" err="1">
                <a:solidFill>
                  <a:schemeClr val="bg1"/>
                </a:solidFill>
              </a:rPr>
              <a:t>noise</a:t>
            </a:r>
            <a:r>
              <a:rPr lang="it-IT" sz="1600" b="1" dirty="0">
                <a:solidFill>
                  <a:schemeClr val="bg1"/>
                </a:solidFill>
              </a:rPr>
              <a:t> on human </a:t>
            </a:r>
            <a:r>
              <a:rPr lang="it-IT" sz="1600" b="1" dirty="0" err="1">
                <a:solidFill>
                  <a:schemeClr val="bg1"/>
                </a:solidFill>
              </a:rPr>
              <a:t>activity</a:t>
            </a:r>
            <a:r>
              <a:rPr lang="it-IT" sz="1600" b="1" dirty="0">
                <a:solidFill>
                  <a:schemeClr val="bg1"/>
                </a:solidFill>
              </a:rPr>
              <a:t> </a:t>
            </a:r>
            <a:r>
              <a:rPr lang="it-IT" sz="1600" b="1" dirty="0" err="1">
                <a:solidFill>
                  <a:schemeClr val="bg1"/>
                </a:solidFill>
              </a:rPr>
              <a:t>producing</a:t>
            </a:r>
            <a:r>
              <a:rPr lang="it-IT" sz="1600" b="1" dirty="0">
                <a:solidFill>
                  <a:schemeClr val="bg1"/>
                </a:solidFill>
              </a:rPr>
              <a:t> </a:t>
            </a:r>
            <a:r>
              <a:rPr lang="it-IT" sz="1600" b="1" dirty="0" err="1">
                <a:solidFill>
                  <a:schemeClr val="bg1"/>
                </a:solidFill>
              </a:rPr>
              <a:t>pulse</a:t>
            </a:r>
            <a:r>
              <a:rPr lang="it-IT" sz="1600" b="1" dirty="0">
                <a:solidFill>
                  <a:schemeClr val="bg1"/>
                </a:solidFill>
              </a:rPr>
              <a:t> </a:t>
            </a:r>
            <a:r>
              <a:rPr lang="it-IT" sz="1600" b="1" dirty="0" err="1">
                <a:solidFill>
                  <a:schemeClr val="bg1"/>
                </a:solidFill>
              </a:rPr>
              <a:t>sounds</a:t>
            </a:r>
            <a:r>
              <a:rPr lang="it-IT" sz="1600" b="1" dirty="0">
                <a:solidFill>
                  <a:schemeClr val="bg1"/>
                </a:solidFill>
              </a:rPr>
              <a:t> </a:t>
            </a:r>
            <a:r>
              <a:rPr lang="it-IT" sz="1600" b="1" dirty="0" err="1">
                <a:solidFill>
                  <a:schemeClr val="bg1"/>
                </a:solidFill>
              </a:rPr>
              <a:t>within</a:t>
            </a:r>
            <a:r>
              <a:rPr lang="it-IT" sz="1600" b="1" dirty="0">
                <a:solidFill>
                  <a:schemeClr val="bg1"/>
                </a:solidFill>
              </a:rPr>
              <a:t> the </a:t>
            </a:r>
            <a:r>
              <a:rPr lang="it-IT" sz="1600" b="1" dirty="0" err="1">
                <a:solidFill>
                  <a:schemeClr val="bg1"/>
                </a:solidFill>
              </a:rPr>
              <a:t>range</a:t>
            </a:r>
            <a:r>
              <a:rPr lang="it-IT" sz="1600" b="1" dirty="0">
                <a:solidFill>
                  <a:schemeClr val="bg1"/>
                </a:solidFill>
              </a:rPr>
              <a:t> of 10 Hz-10kHz </a:t>
            </a:r>
            <a:r>
              <a:rPr lang="it-IT" sz="1600" b="1" dirty="0" err="1">
                <a:solidFill>
                  <a:schemeClr val="bg1"/>
                </a:solidFill>
              </a:rPr>
              <a:t>is</a:t>
            </a:r>
            <a:r>
              <a:rPr lang="it-IT" sz="1600" b="1" dirty="0">
                <a:solidFill>
                  <a:schemeClr val="bg1"/>
                </a:solidFill>
              </a:rPr>
              <a:t> </a:t>
            </a:r>
            <a:r>
              <a:rPr lang="it-IT" sz="1600" b="1" dirty="0" err="1">
                <a:solidFill>
                  <a:schemeClr val="bg1"/>
                </a:solidFill>
              </a:rPr>
              <a:t>implemented</a:t>
            </a:r>
            <a:endParaRPr lang="it-IT" sz="1600" b="1" dirty="0">
              <a:solidFill>
                <a:schemeClr val="bg1"/>
              </a:solidFill>
            </a:endParaRPr>
          </a:p>
          <a:p>
            <a:r>
              <a:rPr lang="it-IT" sz="1600" b="1" dirty="0">
                <a:solidFill>
                  <a:schemeClr val="bg1"/>
                </a:solidFill>
              </a:rPr>
              <a:t>A baseline </a:t>
            </a:r>
            <a:r>
              <a:rPr lang="it-IT" sz="1600" b="1" dirty="0" err="1">
                <a:solidFill>
                  <a:schemeClr val="bg1"/>
                </a:solidFill>
              </a:rPr>
              <a:t>level</a:t>
            </a:r>
            <a:r>
              <a:rPr lang="it-IT" sz="1600" b="1" dirty="0">
                <a:solidFill>
                  <a:schemeClr val="bg1"/>
                </a:solidFill>
              </a:rPr>
              <a:t> of ambient </a:t>
            </a:r>
            <a:r>
              <a:rPr lang="it-IT" sz="1600" b="1" dirty="0" err="1">
                <a:solidFill>
                  <a:schemeClr val="bg1"/>
                </a:solidFill>
              </a:rPr>
              <a:t>noise</a:t>
            </a:r>
            <a:r>
              <a:rPr lang="it-IT" sz="1600" b="1" dirty="0">
                <a:solidFill>
                  <a:schemeClr val="bg1"/>
                </a:solidFill>
              </a:rPr>
              <a:t> (</a:t>
            </a:r>
            <a:r>
              <a:rPr lang="it-IT" sz="1600" b="1" dirty="0" err="1">
                <a:solidFill>
                  <a:schemeClr val="bg1"/>
                </a:solidFill>
              </a:rPr>
              <a:t>continuos</a:t>
            </a:r>
            <a:r>
              <a:rPr lang="it-IT" sz="1600" b="1" dirty="0">
                <a:solidFill>
                  <a:schemeClr val="bg1"/>
                </a:solidFill>
              </a:rPr>
              <a:t> </a:t>
            </a:r>
            <a:r>
              <a:rPr lang="it-IT" sz="1600" b="1" dirty="0" err="1">
                <a:solidFill>
                  <a:schemeClr val="bg1"/>
                </a:solidFill>
              </a:rPr>
              <a:t>sounds</a:t>
            </a:r>
            <a:r>
              <a:rPr lang="it-IT" sz="1600" b="1" dirty="0">
                <a:solidFill>
                  <a:schemeClr val="bg1"/>
                </a:solidFill>
              </a:rPr>
              <a:t> a </a:t>
            </a:r>
            <a:r>
              <a:rPr lang="it-IT" sz="1600" b="1" dirty="0" err="1">
                <a:solidFill>
                  <a:schemeClr val="bg1"/>
                </a:solidFill>
              </a:rPr>
              <a:t>low</a:t>
            </a:r>
            <a:r>
              <a:rPr lang="it-IT" sz="1600" b="1" dirty="0">
                <a:solidFill>
                  <a:schemeClr val="bg1"/>
                </a:solidFill>
              </a:rPr>
              <a:t> </a:t>
            </a:r>
            <a:r>
              <a:rPr lang="it-IT" sz="1600" b="1" dirty="0" err="1">
                <a:solidFill>
                  <a:schemeClr val="bg1"/>
                </a:solidFill>
              </a:rPr>
              <a:t>frequency</a:t>
            </a:r>
            <a:r>
              <a:rPr lang="it-IT" sz="1600" b="1" dirty="0">
                <a:solidFill>
                  <a:schemeClr val="bg1"/>
                </a:solidFill>
              </a:rPr>
              <a:t>) </a:t>
            </a:r>
            <a:r>
              <a:rPr lang="it-IT" sz="1600" b="1" dirty="0" err="1">
                <a:solidFill>
                  <a:schemeClr val="bg1"/>
                </a:solidFill>
              </a:rPr>
              <a:t>is</a:t>
            </a:r>
            <a:r>
              <a:rPr lang="it-IT" sz="1600" b="1" dirty="0">
                <a:solidFill>
                  <a:schemeClr val="bg1"/>
                </a:solidFill>
              </a:rPr>
              <a:t> </a:t>
            </a:r>
            <a:r>
              <a:rPr lang="it-IT" sz="1600" b="1" dirty="0" err="1">
                <a:solidFill>
                  <a:schemeClr val="bg1"/>
                </a:solidFill>
              </a:rPr>
              <a:t>defined</a:t>
            </a:r>
            <a:endParaRPr lang="it-IT" sz="1600" b="1" dirty="0">
              <a:solidFill>
                <a:schemeClr val="bg1"/>
              </a:solidFill>
            </a:endParaRPr>
          </a:p>
        </p:txBody>
      </p:sp>
      <p:cxnSp>
        <p:nvCxnSpPr>
          <p:cNvPr id="18" name="Connettore 1 17"/>
          <p:cNvCxnSpPr/>
          <p:nvPr/>
        </p:nvCxnSpPr>
        <p:spPr>
          <a:xfrm>
            <a:off x="6428493" y="1052736"/>
            <a:ext cx="260800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6380995" y="636125"/>
            <a:ext cx="2583493" cy="400110"/>
          </a:xfrm>
          <a:prstGeom prst="rect">
            <a:avLst/>
          </a:prstGeom>
          <a:noFill/>
        </p:spPr>
        <p:txBody>
          <a:bodyPr wrap="square" rtlCol="0">
            <a:spAutoFit/>
          </a:bodyPr>
          <a:lstStyle/>
          <a:p>
            <a:r>
              <a:rPr lang="it-IT" sz="2000" b="1" dirty="0">
                <a:solidFill>
                  <a:srgbClr val="FFFF00"/>
                </a:solidFill>
              </a:rPr>
              <a:t>11. Energy</a:t>
            </a:r>
          </a:p>
        </p:txBody>
      </p:sp>
    </p:spTree>
    <p:extLst>
      <p:ext uri="{BB962C8B-B14F-4D97-AF65-F5344CB8AC3E}">
        <p14:creationId xmlns:p14="http://schemas.microsoft.com/office/powerpoint/2010/main" val="2080965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it-IT" sz="3200" b="1" spc="-150" dirty="0">
                <a:solidFill>
                  <a:schemeClr val="bg1">
                    <a:lumMod val="85000"/>
                  </a:schemeClr>
                </a:solidFill>
                <a:latin typeface="Arial"/>
                <a:ea typeface="+mj-ea"/>
                <a:cs typeface="Arial"/>
              </a:rPr>
              <a:t>Impact on socio-economy</a:t>
            </a:r>
            <a:endParaRPr lang="en-GB" sz="3200" b="1" spc="-150" dirty="0">
              <a:solidFill>
                <a:schemeClr val="bg1">
                  <a:lumMod val="85000"/>
                </a:schemeClr>
              </a:solidFill>
              <a:latin typeface="Arial"/>
              <a:ea typeface="+mj-ea"/>
              <a:cs typeface="Arial"/>
            </a:endParaRPr>
          </a:p>
        </p:txBody>
      </p:sp>
      <p:pic>
        <p:nvPicPr>
          <p:cNvPr id="3" name="Immagine 2">
            <a:extLst>
              <a:ext uri="{FF2B5EF4-FFF2-40B4-BE49-F238E27FC236}">
                <a16:creationId xmlns:a16="http://schemas.microsoft.com/office/drawing/2014/main" id="{74FC4CB2-AC1B-3745-9807-DA8E47736A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943843"/>
          </a:xfrm>
          <a:prstGeom prst="rect">
            <a:avLst/>
          </a:prstGeom>
        </p:spPr>
      </p:pic>
    </p:spTree>
    <p:extLst>
      <p:ext uri="{BB962C8B-B14F-4D97-AF65-F5344CB8AC3E}">
        <p14:creationId xmlns:p14="http://schemas.microsoft.com/office/powerpoint/2010/main" val="1186401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it-IT" sz="3200" b="1" spc="-150" dirty="0" err="1">
                <a:solidFill>
                  <a:schemeClr val="bg1">
                    <a:lumMod val="85000"/>
                  </a:schemeClr>
                </a:solidFill>
                <a:latin typeface="Arial"/>
                <a:cs typeface="Arial"/>
              </a:rPr>
              <a:t>Effects</a:t>
            </a:r>
            <a:r>
              <a:rPr lang="it-IT" sz="3200" b="1" spc="-150" dirty="0">
                <a:solidFill>
                  <a:schemeClr val="bg1">
                    <a:lumMod val="85000"/>
                  </a:schemeClr>
                </a:solidFill>
                <a:latin typeface="Arial"/>
                <a:cs typeface="Arial"/>
              </a:rPr>
              <a:t> on socio-economy</a:t>
            </a:r>
            <a:endParaRPr lang="en-GB" sz="3200" b="1" spc="-150" dirty="0">
              <a:solidFill>
                <a:schemeClr val="bg1">
                  <a:lumMod val="85000"/>
                </a:schemeClr>
              </a:solidFill>
              <a:latin typeface="Arial"/>
              <a:cs typeface="Arial"/>
            </a:endParaRPr>
          </a:p>
        </p:txBody>
      </p:sp>
      <p:pic>
        <p:nvPicPr>
          <p:cNvPr id="4" name="Immagine 3">
            <a:extLst>
              <a:ext uri="{FF2B5EF4-FFF2-40B4-BE49-F238E27FC236}">
                <a16:creationId xmlns:a16="http://schemas.microsoft.com/office/drawing/2014/main" id="{311C674B-02B0-4D48-9643-73CE67DA42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645024"/>
            <a:ext cx="9144000" cy="2584938"/>
          </a:xfrm>
          <a:prstGeom prst="rect">
            <a:avLst/>
          </a:prstGeom>
        </p:spPr>
      </p:pic>
      <p:pic>
        <p:nvPicPr>
          <p:cNvPr id="7" name="Immagine 6">
            <a:extLst>
              <a:ext uri="{FF2B5EF4-FFF2-40B4-BE49-F238E27FC236}">
                <a16:creationId xmlns:a16="http://schemas.microsoft.com/office/drawing/2014/main" id="{30377B39-6615-0545-B86D-F464C7A270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89598"/>
            <a:ext cx="9144000" cy="2564888"/>
          </a:xfrm>
          <a:prstGeom prst="rect">
            <a:avLst/>
          </a:prstGeom>
        </p:spPr>
      </p:pic>
      <p:sp>
        <p:nvSpPr>
          <p:cNvPr id="10" name="CasellaDiTesto 9">
            <a:extLst>
              <a:ext uri="{FF2B5EF4-FFF2-40B4-BE49-F238E27FC236}">
                <a16:creationId xmlns:a16="http://schemas.microsoft.com/office/drawing/2014/main" id="{183D07D9-3D2A-7B4F-BE66-0541CAA9945F}"/>
              </a:ext>
            </a:extLst>
          </p:cNvPr>
          <p:cNvSpPr txBox="1"/>
          <p:nvPr/>
        </p:nvSpPr>
        <p:spPr>
          <a:xfrm>
            <a:off x="0" y="5829852"/>
            <a:ext cx="3107670" cy="400110"/>
          </a:xfrm>
          <a:prstGeom prst="rect">
            <a:avLst/>
          </a:prstGeom>
          <a:noFill/>
        </p:spPr>
        <p:txBody>
          <a:bodyPr wrap="square" rtlCol="0">
            <a:spAutoFit/>
          </a:bodyPr>
          <a:lstStyle/>
          <a:p>
            <a:r>
              <a:rPr lang="it-IT" sz="2000" b="1" dirty="0" err="1"/>
              <a:t>Smallhorn</a:t>
            </a:r>
            <a:r>
              <a:rPr lang="it-IT" sz="2000" b="1" dirty="0"/>
              <a:t>-West et al. 2020</a:t>
            </a:r>
          </a:p>
        </p:txBody>
      </p:sp>
    </p:spTree>
    <p:extLst>
      <p:ext uri="{BB962C8B-B14F-4D97-AF65-F5344CB8AC3E}">
        <p14:creationId xmlns:p14="http://schemas.microsoft.com/office/powerpoint/2010/main" val="1077653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it-IT" sz="3200" b="1" spc="-150" dirty="0">
                <a:solidFill>
                  <a:schemeClr val="bg1">
                    <a:lumMod val="85000"/>
                  </a:schemeClr>
                </a:solidFill>
                <a:latin typeface="Arial"/>
                <a:ea typeface="+mj-ea"/>
                <a:cs typeface="Arial"/>
              </a:rPr>
              <a:t>How </a:t>
            </a:r>
            <a:r>
              <a:rPr lang="it-IT" sz="3200" b="1" spc="-150" dirty="0" err="1">
                <a:solidFill>
                  <a:schemeClr val="bg1">
                    <a:lumMod val="85000"/>
                  </a:schemeClr>
                </a:solidFill>
                <a:latin typeface="Arial"/>
                <a:ea typeface="+mj-ea"/>
                <a:cs typeface="Arial"/>
              </a:rPr>
              <a:t>much</a:t>
            </a:r>
            <a:r>
              <a:rPr lang="it-IT" sz="3200" b="1" spc="-150" dirty="0">
                <a:solidFill>
                  <a:schemeClr val="bg1">
                    <a:lumMod val="85000"/>
                  </a:schemeClr>
                </a:solidFill>
                <a:latin typeface="Arial"/>
                <a:ea typeface="+mj-ea"/>
                <a:cs typeface="Arial"/>
              </a:rPr>
              <a:t> </a:t>
            </a:r>
            <a:r>
              <a:rPr lang="it-IT" sz="3200" b="1" spc="-150" dirty="0" err="1">
                <a:solidFill>
                  <a:schemeClr val="bg1">
                    <a:lumMod val="85000"/>
                  </a:schemeClr>
                </a:solidFill>
                <a:latin typeface="Arial"/>
                <a:ea typeface="+mj-ea"/>
                <a:cs typeface="Arial"/>
              </a:rPr>
              <a:t>does</a:t>
            </a:r>
            <a:r>
              <a:rPr lang="it-IT" sz="3200" b="1" spc="-150" dirty="0">
                <a:solidFill>
                  <a:schemeClr val="bg1">
                    <a:lumMod val="85000"/>
                  </a:schemeClr>
                </a:solidFill>
                <a:latin typeface="Arial"/>
                <a:ea typeface="+mj-ea"/>
                <a:cs typeface="Arial"/>
              </a:rPr>
              <a:t> </a:t>
            </a:r>
            <a:r>
              <a:rPr lang="it-IT" sz="3200" b="1" spc="-150" dirty="0" err="1">
                <a:solidFill>
                  <a:schemeClr val="bg1">
                    <a:lumMod val="85000"/>
                  </a:schemeClr>
                </a:solidFill>
                <a:latin typeface="Arial"/>
                <a:ea typeface="+mj-ea"/>
                <a:cs typeface="Arial"/>
              </a:rPr>
              <a:t>conservation</a:t>
            </a:r>
            <a:r>
              <a:rPr lang="it-IT" sz="3200" b="1" spc="-150" dirty="0">
                <a:solidFill>
                  <a:schemeClr val="bg1">
                    <a:lumMod val="85000"/>
                  </a:schemeClr>
                </a:solidFill>
                <a:latin typeface="Arial"/>
                <a:ea typeface="+mj-ea"/>
                <a:cs typeface="Arial"/>
              </a:rPr>
              <a:t>  </a:t>
            </a:r>
            <a:r>
              <a:rPr lang="it-IT" sz="3200" b="1" spc="-150" dirty="0" err="1">
                <a:solidFill>
                  <a:schemeClr val="bg1">
                    <a:lumMod val="85000"/>
                  </a:schemeClr>
                </a:solidFill>
                <a:latin typeface="Arial"/>
                <a:ea typeface="+mj-ea"/>
                <a:cs typeface="Arial"/>
              </a:rPr>
              <a:t>cost</a:t>
            </a:r>
            <a:r>
              <a:rPr lang="it-IT" sz="3200" b="1" spc="-150" dirty="0">
                <a:solidFill>
                  <a:schemeClr val="bg1">
                    <a:lumMod val="85000"/>
                  </a:schemeClr>
                </a:solidFill>
                <a:latin typeface="Arial"/>
                <a:ea typeface="+mj-ea"/>
                <a:cs typeface="Arial"/>
              </a:rPr>
              <a:t>?</a:t>
            </a:r>
            <a:endParaRPr lang="en-GB" sz="3200" b="1" spc="-150" dirty="0">
              <a:solidFill>
                <a:schemeClr val="bg1">
                  <a:lumMod val="85000"/>
                </a:schemeClr>
              </a:solidFill>
              <a:latin typeface="Arial"/>
              <a:ea typeface="+mj-ea"/>
              <a:cs typeface="Arial"/>
            </a:endParaRPr>
          </a:p>
        </p:txBody>
      </p:sp>
      <p:pic>
        <p:nvPicPr>
          <p:cNvPr id="3" name="Immagine 2">
            <a:extLst>
              <a:ext uri="{FF2B5EF4-FFF2-40B4-BE49-F238E27FC236}">
                <a16:creationId xmlns:a16="http://schemas.microsoft.com/office/drawing/2014/main" id="{561E4DBF-F77F-E64E-B5FF-6ED2850532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832" y="594189"/>
            <a:ext cx="7239523" cy="6263811"/>
          </a:xfrm>
          <a:prstGeom prst="rect">
            <a:avLst/>
          </a:prstGeom>
        </p:spPr>
      </p:pic>
      <p:sp>
        <p:nvSpPr>
          <p:cNvPr id="6" name="CasellaDiTesto 5">
            <a:extLst>
              <a:ext uri="{FF2B5EF4-FFF2-40B4-BE49-F238E27FC236}">
                <a16:creationId xmlns:a16="http://schemas.microsoft.com/office/drawing/2014/main" id="{686A7D37-E8AA-E14C-A136-3BAE181676C5}"/>
              </a:ext>
            </a:extLst>
          </p:cNvPr>
          <p:cNvSpPr txBox="1"/>
          <p:nvPr/>
        </p:nvSpPr>
        <p:spPr>
          <a:xfrm>
            <a:off x="4586561" y="594189"/>
            <a:ext cx="2081660" cy="369332"/>
          </a:xfrm>
          <a:prstGeom prst="rect">
            <a:avLst/>
          </a:prstGeom>
          <a:noFill/>
        </p:spPr>
        <p:txBody>
          <a:bodyPr wrap="none" rtlCol="0">
            <a:spAutoFit/>
          </a:bodyPr>
          <a:lstStyle/>
          <a:p>
            <a:r>
              <a:rPr lang="it-IT" dirty="0" err="1"/>
              <a:t>Balmford</a:t>
            </a:r>
            <a:r>
              <a:rPr lang="it-IT" dirty="0"/>
              <a:t> et al. 2004</a:t>
            </a:r>
          </a:p>
        </p:txBody>
      </p:sp>
    </p:spTree>
    <p:extLst>
      <p:ext uri="{BB962C8B-B14F-4D97-AF65-F5344CB8AC3E}">
        <p14:creationId xmlns:p14="http://schemas.microsoft.com/office/powerpoint/2010/main" val="1082278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5DC24AB0-72EF-1643-A352-01565FF6A0B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068" y="601154"/>
            <a:ext cx="9129932" cy="3979974"/>
          </a:xfrm>
          <a:prstGeom prst="rect">
            <a:avLst/>
          </a:prstGeom>
        </p:spPr>
      </p:pic>
      <p:sp>
        <p:nvSpPr>
          <p:cNvPr id="5" name="Rettangolo 4"/>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it-IT" sz="3200" b="1" spc="-150" dirty="0">
                <a:solidFill>
                  <a:schemeClr val="bg1">
                    <a:lumMod val="85000"/>
                  </a:schemeClr>
                </a:solidFill>
                <a:latin typeface="Arial"/>
                <a:cs typeface="Arial"/>
              </a:rPr>
              <a:t>How </a:t>
            </a:r>
            <a:r>
              <a:rPr lang="it-IT" sz="3200" b="1" spc="-150" dirty="0" err="1">
                <a:solidFill>
                  <a:schemeClr val="bg1">
                    <a:lumMod val="85000"/>
                  </a:schemeClr>
                </a:solidFill>
                <a:latin typeface="Arial"/>
                <a:cs typeface="Arial"/>
              </a:rPr>
              <a:t>much</a:t>
            </a:r>
            <a:r>
              <a:rPr lang="it-IT" sz="3200" b="1" spc="-150" dirty="0">
                <a:solidFill>
                  <a:schemeClr val="bg1">
                    <a:lumMod val="85000"/>
                  </a:schemeClr>
                </a:solidFill>
                <a:latin typeface="Arial"/>
                <a:cs typeface="Arial"/>
              </a:rPr>
              <a:t> </a:t>
            </a:r>
            <a:r>
              <a:rPr lang="it-IT" sz="3200" b="1" spc="-150" dirty="0" err="1">
                <a:solidFill>
                  <a:schemeClr val="bg1">
                    <a:lumMod val="85000"/>
                  </a:schemeClr>
                </a:solidFill>
                <a:latin typeface="Arial"/>
                <a:cs typeface="Arial"/>
              </a:rPr>
              <a:t>does</a:t>
            </a:r>
            <a:r>
              <a:rPr lang="it-IT" sz="3200" b="1" spc="-150" dirty="0">
                <a:solidFill>
                  <a:schemeClr val="bg1">
                    <a:lumMod val="85000"/>
                  </a:schemeClr>
                </a:solidFill>
                <a:latin typeface="Arial"/>
                <a:cs typeface="Arial"/>
              </a:rPr>
              <a:t> </a:t>
            </a:r>
            <a:r>
              <a:rPr lang="it-IT" sz="3200" b="1" spc="-150" dirty="0" err="1">
                <a:solidFill>
                  <a:schemeClr val="bg1">
                    <a:lumMod val="85000"/>
                  </a:schemeClr>
                </a:solidFill>
                <a:latin typeface="Arial"/>
                <a:cs typeface="Arial"/>
              </a:rPr>
              <a:t>conservation</a:t>
            </a:r>
            <a:r>
              <a:rPr lang="it-IT" sz="3200" b="1" spc="-150" dirty="0">
                <a:solidFill>
                  <a:schemeClr val="bg1">
                    <a:lumMod val="85000"/>
                  </a:schemeClr>
                </a:solidFill>
                <a:latin typeface="Arial"/>
                <a:cs typeface="Arial"/>
              </a:rPr>
              <a:t>  </a:t>
            </a:r>
            <a:r>
              <a:rPr lang="it-IT" sz="3200" b="1" spc="-150" dirty="0" err="1">
                <a:solidFill>
                  <a:schemeClr val="bg1">
                    <a:lumMod val="85000"/>
                  </a:schemeClr>
                </a:solidFill>
                <a:latin typeface="Arial"/>
                <a:cs typeface="Arial"/>
              </a:rPr>
              <a:t>cost</a:t>
            </a:r>
            <a:r>
              <a:rPr lang="it-IT" sz="3200" b="1" spc="-150" dirty="0">
                <a:solidFill>
                  <a:schemeClr val="bg1">
                    <a:lumMod val="85000"/>
                  </a:schemeClr>
                </a:solidFill>
                <a:latin typeface="Arial"/>
                <a:cs typeface="Arial"/>
              </a:rPr>
              <a:t>?</a:t>
            </a:r>
            <a:endParaRPr lang="en-GB" sz="3200" b="1" spc="-150" dirty="0">
              <a:solidFill>
                <a:schemeClr val="bg1">
                  <a:lumMod val="85000"/>
                </a:schemeClr>
              </a:solidFill>
              <a:latin typeface="Arial"/>
              <a:cs typeface="Arial"/>
            </a:endParaRPr>
          </a:p>
        </p:txBody>
      </p:sp>
      <p:sp>
        <p:nvSpPr>
          <p:cNvPr id="6" name="CasellaDiTesto 5">
            <a:extLst>
              <a:ext uri="{FF2B5EF4-FFF2-40B4-BE49-F238E27FC236}">
                <a16:creationId xmlns:a16="http://schemas.microsoft.com/office/drawing/2014/main" id="{686A7D37-E8AA-E14C-A136-3BAE181676C5}"/>
              </a:ext>
            </a:extLst>
          </p:cNvPr>
          <p:cNvSpPr txBox="1"/>
          <p:nvPr/>
        </p:nvSpPr>
        <p:spPr>
          <a:xfrm>
            <a:off x="0" y="4239577"/>
            <a:ext cx="1869614" cy="338554"/>
          </a:xfrm>
          <a:prstGeom prst="rect">
            <a:avLst/>
          </a:prstGeom>
          <a:noFill/>
        </p:spPr>
        <p:txBody>
          <a:bodyPr wrap="none" rtlCol="0">
            <a:spAutoFit/>
          </a:bodyPr>
          <a:lstStyle/>
          <a:p>
            <a:r>
              <a:rPr lang="it-IT" sz="1600" dirty="0" err="1"/>
              <a:t>Balmford</a:t>
            </a:r>
            <a:r>
              <a:rPr lang="it-IT" sz="1600" dirty="0"/>
              <a:t> et al. 2004</a:t>
            </a:r>
          </a:p>
        </p:txBody>
      </p:sp>
      <p:sp>
        <p:nvSpPr>
          <p:cNvPr id="8" name="CasellaDiTesto 7">
            <a:extLst>
              <a:ext uri="{FF2B5EF4-FFF2-40B4-BE49-F238E27FC236}">
                <a16:creationId xmlns:a16="http://schemas.microsoft.com/office/drawing/2014/main" id="{0801471D-D21B-AA4E-B71F-22DD9D1A42CF}"/>
              </a:ext>
            </a:extLst>
          </p:cNvPr>
          <p:cNvSpPr txBox="1"/>
          <p:nvPr/>
        </p:nvSpPr>
        <p:spPr>
          <a:xfrm>
            <a:off x="17935" y="4725144"/>
            <a:ext cx="9126065" cy="1815882"/>
          </a:xfrm>
          <a:prstGeom prst="rect">
            <a:avLst/>
          </a:prstGeom>
          <a:noFill/>
        </p:spPr>
        <p:txBody>
          <a:bodyPr wrap="square" rtlCol="0">
            <a:spAutoFit/>
          </a:bodyPr>
          <a:lstStyle/>
          <a:p>
            <a:r>
              <a:rPr lang="it-IT" sz="2800" b="1" dirty="0" err="1">
                <a:solidFill>
                  <a:schemeClr val="bg1"/>
                </a:solidFill>
                <a:latin typeface="Arial" panose="020B0604020202020204" pitchFamily="34" charset="0"/>
                <a:cs typeface="Arial" panose="020B0604020202020204" pitchFamily="34" charset="0"/>
              </a:rPr>
              <a:t>Cost</a:t>
            </a:r>
            <a:r>
              <a:rPr lang="it-IT" sz="2800" b="1" dirty="0">
                <a:solidFill>
                  <a:schemeClr val="bg1"/>
                </a:solidFill>
                <a:latin typeface="Arial" panose="020B0604020202020204" pitchFamily="34" charset="0"/>
                <a:cs typeface="Arial" panose="020B0604020202020204" pitchFamily="34" charset="0"/>
              </a:rPr>
              <a:t> </a:t>
            </a:r>
            <a:r>
              <a:rPr lang="it-IT" sz="2800" b="1" dirty="0" err="1">
                <a:solidFill>
                  <a:schemeClr val="bg1"/>
                </a:solidFill>
                <a:latin typeface="Arial" panose="020B0604020202020204" pitchFamily="34" charset="0"/>
                <a:cs typeface="Arial" panose="020B0604020202020204" pitchFamily="34" charset="0"/>
              </a:rPr>
              <a:t>ranges</a:t>
            </a:r>
            <a:r>
              <a:rPr lang="it-IT" sz="2800" b="1" dirty="0">
                <a:solidFill>
                  <a:schemeClr val="bg1"/>
                </a:solidFill>
                <a:latin typeface="Arial" panose="020B0604020202020204" pitchFamily="34" charset="0"/>
                <a:cs typeface="Arial" panose="020B0604020202020204" pitchFamily="34" charset="0"/>
              </a:rPr>
              <a:t> </a:t>
            </a:r>
            <a:r>
              <a:rPr lang="it-IT" sz="2800" b="1" dirty="0" err="1">
                <a:solidFill>
                  <a:schemeClr val="bg1"/>
                </a:solidFill>
                <a:latin typeface="Arial" panose="020B0604020202020204" pitchFamily="34" charset="0"/>
                <a:cs typeface="Arial" panose="020B0604020202020204" pitchFamily="34" charset="0"/>
              </a:rPr>
              <a:t>between</a:t>
            </a:r>
            <a:r>
              <a:rPr lang="it-IT" sz="2800" b="1" dirty="0">
                <a:solidFill>
                  <a:schemeClr val="bg1"/>
                </a:solidFill>
                <a:latin typeface="Arial" panose="020B0604020202020204" pitchFamily="34" charset="0"/>
                <a:cs typeface="Arial" panose="020B0604020202020204" pitchFamily="34" charset="0"/>
              </a:rPr>
              <a:t> 0 and </a:t>
            </a:r>
            <a:r>
              <a:rPr lang="it-IT" sz="2800" b="1" dirty="0" err="1">
                <a:solidFill>
                  <a:schemeClr val="bg1"/>
                </a:solidFill>
                <a:latin typeface="Arial" panose="020B0604020202020204" pitchFamily="34" charset="0"/>
                <a:cs typeface="Arial" panose="020B0604020202020204" pitchFamily="34" charset="0"/>
              </a:rPr>
              <a:t>about</a:t>
            </a:r>
            <a:r>
              <a:rPr lang="it-IT" sz="2800" b="1" dirty="0">
                <a:solidFill>
                  <a:schemeClr val="bg1"/>
                </a:solidFill>
                <a:latin typeface="Arial" panose="020B0604020202020204" pitchFamily="34" charset="0"/>
                <a:cs typeface="Arial" panose="020B0604020202020204" pitchFamily="34" charset="0"/>
              </a:rPr>
              <a:t> 30 </a:t>
            </a:r>
            <a:r>
              <a:rPr lang="it-IT" sz="2800" b="1" dirty="0" err="1">
                <a:solidFill>
                  <a:schemeClr val="bg1"/>
                </a:solidFill>
                <a:latin typeface="Arial" panose="020B0604020202020204" pitchFamily="34" charset="0"/>
                <a:cs typeface="Arial" panose="020B0604020202020204" pitchFamily="34" charset="0"/>
              </a:rPr>
              <a:t>millions</a:t>
            </a:r>
            <a:r>
              <a:rPr lang="it-IT" sz="2800" b="1" dirty="0">
                <a:solidFill>
                  <a:schemeClr val="bg1"/>
                </a:solidFill>
                <a:latin typeface="Arial" panose="020B0604020202020204" pitchFamily="34" charset="0"/>
                <a:cs typeface="Arial" panose="020B0604020202020204" pitchFamily="34" charset="0"/>
              </a:rPr>
              <a:t> US </a:t>
            </a:r>
            <a:r>
              <a:rPr lang="it-IT" sz="2800" b="1" dirty="0" err="1">
                <a:solidFill>
                  <a:schemeClr val="bg1"/>
                </a:solidFill>
                <a:latin typeface="Arial" panose="020B0604020202020204" pitchFamily="34" charset="0"/>
                <a:cs typeface="Arial" panose="020B0604020202020204" pitchFamily="34" charset="0"/>
              </a:rPr>
              <a:t>dollars</a:t>
            </a:r>
            <a:r>
              <a:rPr lang="it-IT" sz="2800" b="1" dirty="0">
                <a:solidFill>
                  <a:schemeClr val="bg1"/>
                </a:solidFill>
                <a:latin typeface="Arial" panose="020B0604020202020204" pitchFamily="34" charset="0"/>
                <a:cs typeface="Arial" panose="020B0604020202020204" pitchFamily="34" charset="0"/>
              </a:rPr>
              <a:t> per </a:t>
            </a:r>
            <a:r>
              <a:rPr lang="it-IT" sz="2800" b="1" dirty="0" err="1">
                <a:solidFill>
                  <a:schemeClr val="bg1"/>
                </a:solidFill>
                <a:latin typeface="Arial" panose="020B0604020202020204" pitchFamily="34" charset="0"/>
                <a:cs typeface="Arial" panose="020B0604020202020204" pitchFamily="34" charset="0"/>
              </a:rPr>
              <a:t>square</a:t>
            </a:r>
            <a:r>
              <a:rPr lang="it-IT" sz="2800" b="1" dirty="0">
                <a:solidFill>
                  <a:schemeClr val="bg1"/>
                </a:solidFill>
                <a:latin typeface="Arial" panose="020B0604020202020204" pitchFamily="34" charset="0"/>
                <a:cs typeface="Arial" panose="020B0604020202020204" pitchFamily="34" charset="0"/>
              </a:rPr>
              <a:t> km </a:t>
            </a:r>
            <a:r>
              <a:rPr lang="it-IT" sz="2800" b="1" dirty="0" err="1">
                <a:solidFill>
                  <a:schemeClr val="bg1"/>
                </a:solidFill>
                <a:latin typeface="Arial" panose="020B0604020202020204" pitchFamily="34" charset="0"/>
                <a:cs typeface="Arial" panose="020B0604020202020204" pitchFamily="34" charset="0"/>
              </a:rPr>
              <a:t>year</a:t>
            </a:r>
            <a:r>
              <a:rPr lang="it-IT" sz="2800" b="1" dirty="0">
                <a:solidFill>
                  <a:schemeClr val="bg1"/>
                </a:solidFill>
                <a:latin typeface="Arial" panose="020B0604020202020204" pitchFamily="34" charset="0"/>
                <a:cs typeface="Arial" panose="020B0604020202020204" pitchFamily="34" charset="0"/>
              </a:rPr>
              <a:t> , </a:t>
            </a:r>
            <a:r>
              <a:rPr lang="it-IT" sz="2800" b="1" dirty="0" err="1">
                <a:solidFill>
                  <a:schemeClr val="bg1"/>
                </a:solidFill>
                <a:latin typeface="Arial" panose="020B0604020202020204" pitchFamily="34" charset="0"/>
                <a:cs typeface="Arial" panose="020B0604020202020204" pitchFamily="34" charset="0"/>
              </a:rPr>
              <a:t>depending</a:t>
            </a:r>
            <a:r>
              <a:rPr lang="it-IT" sz="2800" b="1" dirty="0">
                <a:solidFill>
                  <a:schemeClr val="bg1"/>
                </a:solidFill>
                <a:latin typeface="Arial" panose="020B0604020202020204" pitchFamily="34" charset="0"/>
                <a:cs typeface="Arial" panose="020B0604020202020204" pitchFamily="34" charset="0"/>
              </a:rPr>
              <a:t> </a:t>
            </a:r>
            <a:r>
              <a:rPr lang="it-IT" sz="2800" b="1" dirty="0" err="1">
                <a:solidFill>
                  <a:schemeClr val="bg1"/>
                </a:solidFill>
                <a:latin typeface="Arial" panose="020B0604020202020204" pitchFamily="34" charset="0"/>
                <a:cs typeface="Arial" panose="020B0604020202020204" pitchFamily="34" charset="0"/>
              </a:rPr>
              <a:t>significantly</a:t>
            </a:r>
            <a:r>
              <a:rPr lang="it-IT" sz="2800" b="1" dirty="0">
                <a:solidFill>
                  <a:schemeClr val="bg1"/>
                </a:solidFill>
                <a:latin typeface="Arial" panose="020B0604020202020204" pitchFamily="34" charset="0"/>
                <a:cs typeface="Arial" panose="020B0604020202020204" pitchFamily="34" charset="0"/>
              </a:rPr>
              <a:t> on the </a:t>
            </a:r>
            <a:r>
              <a:rPr lang="it-IT" sz="2800" b="1" dirty="0" err="1">
                <a:solidFill>
                  <a:schemeClr val="bg1"/>
                </a:solidFill>
                <a:latin typeface="Arial" panose="020B0604020202020204" pitchFamily="34" charset="0"/>
                <a:cs typeface="Arial" panose="020B0604020202020204" pitchFamily="34" charset="0"/>
              </a:rPr>
              <a:t>size</a:t>
            </a:r>
            <a:r>
              <a:rPr lang="it-IT" sz="2800" b="1" dirty="0">
                <a:solidFill>
                  <a:schemeClr val="bg1"/>
                </a:solidFill>
                <a:latin typeface="Arial" panose="020B0604020202020204" pitchFamily="34" charset="0"/>
                <a:cs typeface="Arial" panose="020B0604020202020204" pitchFamily="34" charset="0"/>
              </a:rPr>
              <a:t> of the MPA and the </a:t>
            </a:r>
            <a:r>
              <a:rPr lang="it-IT" sz="2800" b="1" dirty="0" err="1">
                <a:solidFill>
                  <a:schemeClr val="bg1"/>
                </a:solidFill>
                <a:latin typeface="Arial" panose="020B0604020202020204" pitchFamily="34" charset="0"/>
                <a:cs typeface="Arial" panose="020B0604020202020204" pitchFamily="34" charset="0"/>
              </a:rPr>
              <a:t>level</a:t>
            </a:r>
            <a:r>
              <a:rPr lang="it-IT" sz="2800" b="1" dirty="0">
                <a:solidFill>
                  <a:schemeClr val="bg1"/>
                </a:solidFill>
                <a:latin typeface="Arial" panose="020B0604020202020204" pitchFamily="34" charset="0"/>
                <a:cs typeface="Arial" panose="020B0604020202020204" pitchFamily="34" charset="0"/>
              </a:rPr>
              <a:t> of </a:t>
            </a:r>
            <a:r>
              <a:rPr lang="it-IT" sz="2800" b="1" dirty="0" err="1">
                <a:solidFill>
                  <a:schemeClr val="bg1"/>
                </a:solidFill>
                <a:latin typeface="Arial" panose="020B0604020202020204" pitchFamily="34" charset="0"/>
                <a:cs typeface="Arial" panose="020B0604020202020204" pitchFamily="34" charset="0"/>
              </a:rPr>
              <a:t>anthropization</a:t>
            </a:r>
            <a:r>
              <a:rPr lang="it-IT" sz="2800" b="1" dirty="0">
                <a:solidFill>
                  <a:schemeClr val="bg1"/>
                </a:solidFill>
                <a:latin typeface="Arial" panose="020B0604020202020204" pitchFamily="34" charset="0"/>
                <a:cs typeface="Arial" panose="020B0604020202020204" pitchFamily="34" charset="0"/>
              </a:rPr>
              <a:t> (</a:t>
            </a:r>
            <a:r>
              <a:rPr lang="it-IT" sz="2800" b="1" dirty="0" err="1">
                <a:solidFill>
                  <a:schemeClr val="bg1"/>
                </a:solidFill>
                <a:latin typeface="Arial" panose="020B0604020202020204" pitchFamily="34" charset="0"/>
                <a:cs typeface="Arial" panose="020B0604020202020204" pitchFamily="34" charset="0"/>
              </a:rPr>
              <a:t>population</a:t>
            </a:r>
            <a:r>
              <a:rPr lang="it-IT" sz="2800" b="1" dirty="0">
                <a:solidFill>
                  <a:schemeClr val="bg1"/>
                </a:solidFill>
                <a:latin typeface="Arial" panose="020B0604020202020204" pitchFamily="34" charset="0"/>
                <a:cs typeface="Arial" panose="020B0604020202020204" pitchFamily="34" charset="0"/>
              </a:rPr>
              <a:t> and </a:t>
            </a:r>
            <a:r>
              <a:rPr lang="it-IT" sz="2800" b="1" dirty="0" err="1">
                <a:solidFill>
                  <a:schemeClr val="bg1"/>
                </a:solidFill>
                <a:latin typeface="Arial" panose="020B0604020202020204" pitchFamily="34" charset="0"/>
                <a:cs typeface="Arial" panose="020B0604020202020204" pitchFamily="34" charset="0"/>
              </a:rPr>
              <a:t>urbanization</a:t>
            </a:r>
            <a:r>
              <a:rPr lang="it-IT" sz="28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03515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it-IT" sz="3200" b="1" spc="-150" dirty="0" err="1">
                <a:solidFill>
                  <a:schemeClr val="bg1">
                    <a:lumMod val="85000"/>
                  </a:schemeClr>
                </a:solidFill>
                <a:latin typeface="Arial"/>
                <a:cs typeface="Arial"/>
              </a:rPr>
              <a:t>Compliance</a:t>
            </a:r>
            <a:endParaRPr lang="en-GB" sz="3200" b="1" spc="-150" dirty="0">
              <a:solidFill>
                <a:schemeClr val="bg1">
                  <a:lumMod val="85000"/>
                </a:schemeClr>
              </a:solidFill>
              <a:latin typeface="Arial"/>
              <a:cs typeface="Arial"/>
            </a:endParaRPr>
          </a:p>
        </p:txBody>
      </p:sp>
      <p:sp>
        <p:nvSpPr>
          <p:cNvPr id="10" name="CasellaDiTesto 9">
            <a:extLst>
              <a:ext uri="{FF2B5EF4-FFF2-40B4-BE49-F238E27FC236}">
                <a16:creationId xmlns:a16="http://schemas.microsoft.com/office/drawing/2014/main" id="{183D07D9-3D2A-7B4F-BE66-0541CAA9945F}"/>
              </a:ext>
            </a:extLst>
          </p:cNvPr>
          <p:cNvSpPr txBox="1"/>
          <p:nvPr/>
        </p:nvSpPr>
        <p:spPr>
          <a:xfrm>
            <a:off x="0" y="572752"/>
            <a:ext cx="3107670" cy="400110"/>
          </a:xfrm>
          <a:prstGeom prst="rect">
            <a:avLst/>
          </a:prstGeom>
          <a:noFill/>
        </p:spPr>
        <p:txBody>
          <a:bodyPr wrap="square" rtlCol="0">
            <a:spAutoFit/>
          </a:bodyPr>
          <a:lstStyle/>
          <a:p>
            <a:r>
              <a:rPr lang="it-IT" sz="2000" b="1" dirty="0" err="1"/>
              <a:t>Bennet</a:t>
            </a:r>
            <a:r>
              <a:rPr lang="it-IT" sz="2000" b="1" dirty="0"/>
              <a:t> et al. 2018</a:t>
            </a:r>
          </a:p>
        </p:txBody>
      </p:sp>
      <p:pic>
        <p:nvPicPr>
          <p:cNvPr id="3" name="Immagine 2">
            <a:extLst>
              <a:ext uri="{FF2B5EF4-FFF2-40B4-BE49-F238E27FC236}">
                <a16:creationId xmlns:a16="http://schemas.microsoft.com/office/drawing/2014/main" id="{2237D953-E72B-D544-8D10-1C4E5FEAF0F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701239" y="4154390"/>
            <a:ext cx="5442762" cy="2703610"/>
          </a:xfrm>
          <a:prstGeom prst="rect">
            <a:avLst/>
          </a:prstGeom>
        </p:spPr>
      </p:pic>
      <p:pic>
        <p:nvPicPr>
          <p:cNvPr id="6" name="Immagine 5">
            <a:extLst>
              <a:ext uri="{FF2B5EF4-FFF2-40B4-BE49-F238E27FC236}">
                <a16:creationId xmlns:a16="http://schemas.microsoft.com/office/drawing/2014/main" id="{A488DB73-368C-0D47-BD1A-E0FBE1B17A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72" y="572752"/>
            <a:ext cx="3820445" cy="6285248"/>
          </a:xfrm>
          <a:prstGeom prst="rect">
            <a:avLst/>
          </a:prstGeom>
        </p:spPr>
      </p:pic>
      <p:pic>
        <p:nvPicPr>
          <p:cNvPr id="9" name="Immagine 8">
            <a:extLst>
              <a:ext uri="{FF2B5EF4-FFF2-40B4-BE49-F238E27FC236}">
                <a16:creationId xmlns:a16="http://schemas.microsoft.com/office/drawing/2014/main" id="{BEDF525E-B85C-0B4C-BD8A-87ADB014FE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39547" y="572752"/>
            <a:ext cx="6104453" cy="3581637"/>
          </a:xfrm>
          <a:prstGeom prst="rect">
            <a:avLst/>
          </a:prstGeom>
        </p:spPr>
      </p:pic>
      <p:sp>
        <p:nvSpPr>
          <p:cNvPr id="11" name="CasellaDiTesto 10">
            <a:extLst>
              <a:ext uri="{FF2B5EF4-FFF2-40B4-BE49-F238E27FC236}">
                <a16:creationId xmlns:a16="http://schemas.microsoft.com/office/drawing/2014/main" id="{5DF3143D-CD44-754C-A252-8B58A79FFBF7}"/>
              </a:ext>
            </a:extLst>
          </p:cNvPr>
          <p:cNvSpPr txBox="1"/>
          <p:nvPr/>
        </p:nvSpPr>
        <p:spPr>
          <a:xfrm>
            <a:off x="14748" y="603530"/>
            <a:ext cx="1899046" cy="369332"/>
          </a:xfrm>
          <a:prstGeom prst="rect">
            <a:avLst/>
          </a:prstGeom>
          <a:noFill/>
        </p:spPr>
        <p:txBody>
          <a:bodyPr wrap="none" rtlCol="0">
            <a:spAutoFit/>
          </a:bodyPr>
          <a:lstStyle/>
          <a:p>
            <a:r>
              <a:rPr lang="it-IT" dirty="0" err="1"/>
              <a:t>Bennet</a:t>
            </a:r>
            <a:r>
              <a:rPr lang="it-IT" dirty="0"/>
              <a:t> et al. 2019</a:t>
            </a:r>
          </a:p>
        </p:txBody>
      </p:sp>
    </p:spTree>
    <p:extLst>
      <p:ext uri="{BB962C8B-B14F-4D97-AF65-F5344CB8AC3E}">
        <p14:creationId xmlns:p14="http://schemas.microsoft.com/office/powerpoint/2010/main" val="1657715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122DE5EB-8B46-0A43-8034-B730DAE572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76449"/>
            <a:ext cx="7973942" cy="6251831"/>
          </a:xfrm>
          <a:prstGeom prst="rect">
            <a:avLst/>
          </a:prstGeom>
        </p:spPr>
      </p:pic>
      <p:sp>
        <p:nvSpPr>
          <p:cNvPr id="5" name="Rettangolo 4"/>
          <p:cNvSpPr/>
          <p:nvPr/>
        </p:nvSpPr>
        <p:spPr>
          <a:xfrm>
            <a:off x="0" y="-1588"/>
            <a:ext cx="9144000" cy="574961"/>
          </a:xfrm>
          <a:prstGeom prst="rect">
            <a:avLst/>
          </a:prstGeom>
          <a:solidFill>
            <a:schemeClr val="tx2">
              <a:lumMod val="75000"/>
            </a:schemeClr>
          </a:solidFill>
        </p:spPr>
        <p:txBody>
          <a:bodyPr tIns="36000">
            <a:spAutoFit/>
          </a:bodyPr>
          <a:lstStyle/>
          <a:p>
            <a:pPr eaLnBrk="1" hangingPunct="1">
              <a:defRPr/>
            </a:pPr>
            <a:r>
              <a:rPr lang="it-IT" sz="3200" b="1" spc="-150" dirty="0">
                <a:solidFill>
                  <a:schemeClr val="bg1">
                    <a:lumMod val="85000"/>
                  </a:schemeClr>
                </a:solidFill>
                <a:latin typeface="Arial"/>
                <a:ea typeface="+mj-ea"/>
                <a:cs typeface="Arial"/>
              </a:rPr>
              <a:t>The </a:t>
            </a:r>
            <a:r>
              <a:rPr lang="it-IT" sz="3200" b="1" spc="-150" dirty="0" err="1">
                <a:solidFill>
                  <a:schemeClr val="bg1">
                    <a:lumMod val="85000"/>
                  </a:schemeClr>
                </a:solidFill>
                <a:latin typeface="Arial"/>
                <a:ea typeface="+mj-ea"/>
                <a:cs typeface="Arial"/>
              </a:rPr>
              <a:t>role</a:t>
            </a:r>
            <a:r>
              <a:rPr lang="it-IT" sz="3200" b="1" spc="-150" dirty="0">
                <a:solidFill>
                  <a:schemeClr val="bg1">
                    <a:lumMod val="85000"/>
                  </a:schemeClr>
                </a:solidFill>
                <a:latin typeface="Arial"/>
                <a:ea typeface="+mj-ea"/>
                <a:cs typeface="Arial"/>
              </a:rPr>
              <a:t> of </a:t>
            </a:r>
            <a:r>
              <a:rPr lang="it-IT" sz="3200" b="1" spc="-150" dirty="0" err="1">
                <a:solidFill>
                  <a:schemeClr val="bg1">
                    <a:lumMod val="85000"/>
                  </a:schemeClr>
                </a:solidFill>
                <a:latin typeface="Arial"/>
                <a:ea typeface="+mj-ea"/>
                <a:cs typeface="Arial"/>
              </a:rPr>
              <a:t>enforcement</a:t>
            </a:r>
            <a:endParaRPr lang="en-GB" sz="3200" b="1" spc="-150" dirty="0">
              <a:solidFill>
                <a:schemeClr val="bg1">
                  <a:lumMod val="85000"/>
                </a:schemeClr>
              </a:solidFill>
              <a:latin typeface="Arial"/>
              <a:ea typeface="+mj-ea"/>
              <a:cs typeface="Arial"/>
            </a:endParaRPr>
          </a:p>
        </p:txBody>
      </p:sp>
      <p:sp>
        <p:nvSpPr>
          <p:cNvPr id="4" name="CasellaDiTesto 3">
            <a:extLst>
              <a:ext uri="{FF2B5EF4-FFF2-40B4-BE49-F238E27FC236}">
                <a16:creationId xmlns:a16="http://schemas.microsoft.com/office/drawing/2014/main" id="{9979E23F-01C0-3A43-B3CA-E5B7363ED6A7}"/>
              </a:ext>
            </a:extLst>
          </p:cNvPr>
          <p:cNvSpPr txBox="1"/>
          <p:nvPr/>
        </p:nvSpPr>
        <p:spPr>
          <a:xfrm>
            <a:off x="6156176" y="528935"/>
            <a:ext cx="1863011" cy="307777"/>
          </a:xfrm>
          <a:prstGeom prst="rect">
            <a:avLst/>
          </a:prstGeom>
          <a:noFill/>
        </p:spPr>
        <p:txBody>
          <a:bodyPr wrap="none">
            <a:spAutoFit/>
          </a:bodyPr>
          <a:lstStyle/>
          <a:p>
            <a:pPr eaLnBrk="1" hangingPunct="1">
              <a:defRPr/>
            </a:pPr>
            <a:r>
              <a:rPr lang="en-GB" sz="1400" b="1" dirty="0" err="1">
                <a:latin typeface="Arial" pitchFamily="29" charset="0"/>
                <a:ea typeface="ＭＳ Ｐゴシック" pitchFamily="29" charset="-128"/>
                <a:cs typeface="ＭＳ Ｐゴシック" pitchFamily="29" charset="-128"/>
              </a:rPr>
              <a:t>Guidetti</a:t>
            </a:r>
            <a:r>
              <a:rPr lang="en-GB" sz="1400" b="1" dirty="0">
                <a:latin typeface="Arial" pitchFamily="29" charset="0"/>
                <a:ea typeface="ＭＳ Ｐゴシック" pitchFamily="29" charset="-128"/>
                <a:cs typeface="ＭＳ Ｐゴシック" pitchFamily="29" charset="-128"/>
              </a:rPr>
              <a:t> et al.,  2008</a:t>
            </a:r>
          </a:p>
        </p:txBody>
      </p:sp>
    </p:spTree>
    <p:extLst>
      <p:ext uri="{BB962C8B-B14F-4D97-AF65-F5344CB8AC3E}">
        <p14:creationId xmlns:p14="http://schemas.microsoft.com/office/powerpoint/2010/main" val="2430440593"/>
      </p:ext>
    </p:extLst>
  </p:cSld>
  <p:clrMapOvr>
    <a:masterClrMapping/>
  </p:clrMapOvr>
</p:sld>
</file>

<file path=ppt/theme/theme1.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18897</TotalTime>
  <Words>1933</Words>
  <Application>Microsoft Macintosh PowerPoint</Application>
  <PresentationFormat>Presentazione su schermo (4:3)</PresentationFormat>
  <Paragraphs>260</Paragraphs>
  <Slides>36</Slides>
  <Notes>30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36</vt:i4>
      </vt:variant>
    </vt:vector>
  </HeadingPairs>
  <TitlesOfParts>
    <vt:vector size="43" baseType="lpstr">
      <vt:lpstr>ＭＳ Ｐゴシック</vt:lpstr>
      <vt:lpstr>Arial</vt:lpstr>
      <vt:lpstr>Calibri</vt:lpstr>
      <vt:lpstr>Mangal</vt:lpstr>
      <vt:lpstr>Times New Roman</vt:lpstr>
      <vt:lpstr>Verdana</vt:lpstr>
      <vt:lpstr>2_Tema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Biologia marina: biodiversità e funzionamento degli ecosistemi marini</dc:title>
  <dc:creator>Utente</dc:creator>
  <cp:lastModifiedBy>Stanislao Bevilacqua</cp:lastModifiedBy>
  <cp:revision>895</cp:revision>
  <cp:lastPrinted>2021-04-21T11:53:46Z</cp:lastPrinted>
  <dcterms:created xsi:type="dcterms:W3CDTF">2013-01-25T11:17:16Z</dcterms:created>
  <dcterms:modified xsi:type="dcterms:W3CDTF">2021-04-21T11:54:09Z</dcterms:modified>
</cp:coreProperties>
</file>