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86" r:id="rId3"/>
    <p:sldId id="279" r:id="rId4"/>
    <p:sldId id="288" r:id="rId5"/>
    <p:sldId id="283" r:id="rId6"/>
    <p:sldId id="287" r:id="rId7"/>
    <p:sldId id="27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44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403" y="62"/>
      </p:cViewPr>
      <p:guideLst>
        <p:guide orient="horz" pos="2194"/>
        <p:guide pos="4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4A54C9A-B823-4D9A-B64B-23DB6D5F7FF2}" type="slidenum">
              <a:rPr lang="en-US" altLang="it-IT" sz="1200"/>
              <a:pPr/>
              <a:t>5</a:t>
            </a:fld>
            <a:endParaRPr lang="en-US" altLang="it-IT" sz="120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" y="692150"/>
            <a:ext cx="6070600" cy="3414713"/>
          </a:xfrm>
          <a:solidFill>
            <a:srgbClr val="FFFFFF"/>
          </a:solidFill>
          <a:ln/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09600" y="4327525"/>
            <a:ext cx="487680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21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73100" algn="l"/>
                <a:tab pos="1347788" algn="l"/>
                <a:tab pos="2020888" algn="l"/>
                <a:tab pos="2695575" algn="l"/>
                <a:tab pos="3370263" algn="l"/>
                <a:tab pos="4043363" algn="l"/>
                <a:tab pos="4718050" algn="l"/>
              </a:tabLst>
            </a:pPr>
            <a:r>
              <a:rPr lang="en-US" altLang="it-IT" sz="900" smtClean="0">
                <a:latin typeface="Arial Unicode MS" pitchFamily="34" charset="-128"/>
                <a:ea typeface="Arial Unicode MS" pitchFamily="34" charset="-128"/>
              </a:rPr>
              <a:t>Figure 1. Measurement of Skinfold Thickness. Skinfold thickness is measured with a caliper and a micrometer or millimeter ruler (Panel A). A skinfold is created (Panel B) and measured with the caliper (Panel C). The thickness of the skinfold is read on the ruler; the thickness is 3 mm in this case (Panel D).</a:t>
            </a:r>
          </a:p>
        </p:txBody>
      </p:sp>
    </p:spTree>
    <p:extLst>
      <p:ext uri="{BB962C8B-B14F-4D97-AF65-F5344CB8AC3E}">
        <p14:creationId xmlns:p14="http://schemas.microsoft.com/office/powerpoint/2010/main" val="331180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986" y="274544"/>
            <a:ext cx="10972031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30426"/>
            <a:ext cx="864096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Ipofisi e ipofisi anteriore (</a:t>
            </a:r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2a)</a:t>
            </a:r>
            <a:endParaRPr lang="it-IT" sz="3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8668766" y="261540"/>
            <a:ext cx="1675706" cy="157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Connettore 1 8"/>
          <p:cNvCxnSpPr/>
          <p:nvPr/>
        </p:nvCxnSpPr>
        <p:spPr>
          <a:xfrm>
            <a:off x="1775520" y="5949280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4"/>
    </mc:Choice>
    <mc:Fallback xmlns="">
      <p:transition xmlns:p14="http://schemas.microsoft.com/office/powerpoint/2010/main" spd="slow" advTm="139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Morbo di </a:t>
            </a:r>
            <a:r>
              <a:rPr lang="it-IT" b="1" dirty="0" err="1" smtClean="0"/>
              <a:t>Cushing</a:t>
            </a:r>
            <a:r>
              <a:rPr lang="it-IT" b="1" dirty="0" smtClean="0"/>
              <a:t> (1)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41745" y="1263669"/>
            <a:ext cx="11508509" cy="505229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Sindrome di </a:t>
            </a:r>
            <a:r>
              <a:rPr lang="it-IT" b="1" dirty="0" err="1" smtClean="0">
                <a:solidFill>
                  <a:srgbClr val="0000CC"/>
                </a:solidFill>
              </a:rPr>
              <a:t>Cushing</a:t>
            </a:r>
            <a:r>
              <a:rPr lang="it-IT" dirty="0" smtClean="0"/>
              <a:t> – condizione patologica caratterizzata dall’esposizione cronica ad un eccesso di </a:t>
            </a:r>
            <a:r>
              <a:rPr lang="it-IT" dirty="0" err="1" smtClean="0"/>
              <a:t>glucocorticoidi</a:t>
            </a:r>
            <a:r>
              <a:rPr lang="it-IT" dirty="0"/>
              <a:t> </a:t>
            </a:r>
            <a:r>
              <a:rPr lang="it-IT" dirty="0" smtClean="0"/>
              <a:t>– causa più comune è iatrogena, legata all’utilizzo di corticosteroidi esogeni. L’</a:t>
            </a:r>
            <a:r>
              <a:rPr lang="it-IT" dirty="0" err="1" smtClean="0"/>
              <a:t>ipercorticosurrenalismo</a:t>
            </a:r>
            <a:r>
              <a:rPr lang="it-IT" dirty="0" smtClean="0"/>
              <a:t> endogeno è raro 39/100000 abitanti.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Fino al 1% dei pazienti con ipertensione, 3% dei pazienti con diabete mellito (tipo 2), 9% dei pazienti con </a:t>
            </a:r>
            <a:r>
              <a:rPr lang="it-IT" dirty="0" err="1" smtClean="0">
                <a:solidFill>
                  <a:srgbClr val="000000"/>
                </a:solidFill>
              </a:rPr>
              <a:t>incidentalomi</a:t>
            </a:r>
            <a:r>
              <a:rPr lang="it-IT" dirty="0" smtClean="0">
                <a:solidFill>
                  <a:srgbClr val="000000"/>
                </a:solidFill>
              </a:rPr>
              <a:t>, 11% dei pazienti con osteoporosi e fratture hanno sindrome </a:t>
            </a:r>
            <a:r>
              <a:rPr lang="it-IT" dirty="0" err="1" smtClean="0">
                <a:solidFill>
                  <a:srgbClr val="000000"/>
                </a:solidFill>
              </a:rPr>
              <a:t>Cushing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ACTH dipendenti (80-90%) </a:t>
            </a:r>
            <a:r>
              <a:rPr lang="it-IT" dirty="0" smtClean="0">
                <a:solidFill>
                  <a:srgbClr val="000000"/>
                </a:solidFill>
              </a:rPr>
              <a:t>(ipofisi o ectopico),</a:t>
            </a:r>
            <a:r>
              <a:rPr lang="it-IT" b="1" dirty="0" smtClean="0">
                <a:solidFill>
                  <a:srgbClr val="0000CC"/>
                </a:solidFill>
              </a:rPr>
              <a:t> ACTH indipendenti (15-20%)</a:t>
            </a:r>
          </a:p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Malattia/Morbo di </a:t>
            </a:r>
            <a:r>
              <a:rPr lang="it-IT" b="1" dirty="0" err="1" smtClean="0">
                <a:solidFill>
                  <a:srgbClr val="0000CC"/>
                </a:solidFill>
              </a:rPr>
              <a:t>Cushing</a:t>
            </a:r>
            <a:r>
              <a:rPr lang="it-IT" dirty="0" smtClean="0"/>
              <a:t> corrisponde ad un </a:t>
            </a:r>
            <a:r>
              <a:rPr lang="it-IT" dirty="0" smtClean="0">
                <a:solidFill>
                  <a:srgbClr val="0000CC"/>
                </a:solidFill>
              </a:rPr>
              <a:t>adenoma ipofisario secernente ACTH</a:t>
            </a:r>
            <a:r>
              <a:rPr lang="it-IT" dirty="0" smtClean="0"/>
              <a:t>. </a:t>
            </a:r>
            <a:r>
              <a:rPr lang="it-IT" dirty="0" err="1" smtClean="0"/>
              <a:t>ACTHomi</a:t>
            </a:r>
            <a:r>
              <a:rPr lang="it-IT" dirty="0" smtClean="0"/>
              <a:t> sono il 10% degli adenomi ipofisari, generalmente </a:t>
            </a:r>
            <a:r>
              <a:rPr lang="it-IT" dirty="0" err="1" smtClean="0"/>
              <a:t>microadenomi</a:t>
            </a:r>
            <a:endParaRPr lang="it-IT" dirty="0" smtClean="0"/>
          </a:p>
          <a:p>
            <a:pPr algn="just"/>
            <a:r>
              <a:rPr lang="it-IT" dirty="0" smtClean="0"/>
              <a:t>Altre cause di eccesso di ACTH – secrezione ectopica di ACTH da </a:t>
            </a:r>
            <a:r>
              <a:rPr lang="it-IT" dirty="0" err="1" smtClean="0"/>
              <a:t>carcinoidi</a:t>
            </a:r>
            <a:r>
              <a:rPr lang="it-IT" dirty="0" smtClean="0"/>
              <a:t> bronchiali, SCLC, timo, pancreas, </a:t>
            </a:r>
            <a:r>
              <a:rPr lang="it-IT" dirty="0" err="1" smtClean="0"/>
              <a:t>ca</a:t>
            </a:r>
            <a:r>
              <a:rPr lang="it-IT" dirty="0" smtClean="0"/>
              <a:t> midollare, </a:t>
            </a:r>
            <a:r>
              <a:rPr lang="it-IT" dirty="0" err="1" smtClean="0"/>
              <a:t>feocromocitoma</a:t>
            </a:r>
            <a:r>
              <a:rPr lang="it-IT" dirty="0" smtClean="0"/>
              <a:t>   </a:t>
            </a:r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5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60"/>
    </mc:Choice>
    <mc:Fallback xmlns="">
      <p:transition xmlns:p14="http://schemas.microsoft.com/office/powerpoint/2010/main" spd="slow" advTm="182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4" name="Gruppo 20"/>
          <p:cNvGrpSpPr>
            <a:grpSpLocks/>
          </p:cNvGrpSpPr>
          <p:nvPr/>
        </p:nvGrpSpPr>
        <p:grpSpPr bwMode="auto">
          <a:xfrm>
            <a:off x="6451249" y="260351"/>
            <a:ext cx="5481684" cy="6234113"/>
            <a:chOff x="4927652" y="260648"/>
            <a:chExt cx="5481255" cy="6233742"/>
          </a:xfrm>
        </p:grpSpPr>
        <p:pic>
          <p:nvPicPr>
            <p:cNvPr id="56328" name="Segnaposto contenuto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6" t="6242" r="2820" b="16322"/>
            <a:stretch>
              <a:fillRect/>
            </a:stretch>
          </p:blipFill>
          <p:spPr bwMode="auto">
            <a:xfrm rot="5400000">
              <a:off x="4342628" y="1367253"/>
              <a:ext cx="6205274" cy="4048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9" name="CasellaDiTesto 5"/>
            <p:cNvSpPr txBox="1">
              <a:spLocks noChangeArrowheads="1"/>
            </p:cNvSpPr>
            <p:nvPr/>
          </p:nvSpPr>
          <p:spPr bwMode="auto">
            <a:xfrm>
              <a:off x="7879979" y="260648"/>
              <a:ext cx="202460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Perdita dei capelli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0" name="CasellaDiTesto 6"/>
            <p:cNvSpPr txBox="1">
              <a:spLocks noChangeArrowheads="1"/>
            </p:cNvSpPr>
            <p:nvPr/>
          </p:nvSpPr>
          <p:spPr bwMode="auto">
            <a:xfrm>
              <a:off x="8079453" y="836712"/>
              <a:ext cx="1672735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Facies Lunaris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1" name="CasellaDiTesto 7"/>
            <p:cNvSpPr txBox="1">
              <a:spLocks noChangeArrowheads="1"/>
            </p:cNvSpPr>
            <p:nvPr/>
          </p:nvSpPr>
          <p:spPr bwMode="auto">
            <a:xfrm>
              <a:off x="8231899" y="1340768"/>
              <a:ext cx="1672735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Irsutismo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2" name="CasellaDiTesto 8"/>
            <p:cNvSpPr txBox="1">
              <a:spLocks noChangeArrowheads="1"/>
            </p:cNvSpPr>
            <p:nvPr/>
          </p:nvSpPr>
          <p:spPr bwMode="auto">
            <a:xfrm>
              <a:off x="5143677" y="424365"/>
              <a:ext cx="202460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rgbClr val="FF0000"/>
                  </a:solidFill>
                  <a:latin typeface="Verdana" panose="020B0604030504040204" pitchFamily="34" charset="0"/>
                </a:rPr>
                <a:t>Arrossamento</a:t>
              </a:r>
              <a:endParaRPr lang="en-US" altLang="it-IT" sz="1600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3" name="CasellaDiTesto 9"/>
            <p:cNvSpPr txBox="1">
              <a:spLocks noChangeArrowheads="1"/>
            </p:cNvSpPr>
            <p:nvPr/>
          </p:nvSpPr>
          <p:spPr bwMode="auto">
            <a:xfrm>
              <a:off x="4927652" y="1180373"/>
              <a:ext cx="2024608" cy="584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Gibbo </a:t>
              </a:r>
              <a:r>
                <a:rPr lang="it-IT" altLang="it-IT" sz="1600" dirty="0">
                  <a:solidFill>
                    <a:srgbClr val="FF0000"/>
                  </a:solidFill>
                  <a:latin typeface="Verdana" panose="020B0604030504040204" pitchFamily="34" charset="0"/>
                </a:rPr>
                <a:t>a gobba di bufalo</a:t>
              </a:r>
              <a:endParaRPr lang="en-US" altLang="it-IT" sz="1600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4" name="CasellaDiTesto 10"/>
            <p:cNvSpPr txBox="1">
              <a:spLocks noChangeArrowheads="1"/>
            </p:cNvSpPr>
            <p:nvPr/>
          </p:nvSpPr>
          <p:spPr bwMode="auto">
            <a:xfrm>
              <a:off x="4999659" y="3789040"/>
              <a:ext cx="2024608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Ipotrofia muscolare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5" name="CasellaDiTesto 11"/>
            <p:cNvSpPr txBox="1">
              <a:spLocks noChangeArrowheads="1"/>
            </p:cNvSpPr>
            <p:nvPr/>
          </p:nvSpPr>
          <p:spPr bwMode="auto">
            <a:xfrm>
              <a:off x="8231853" y="1916832"/>
              <a:ext cx="202460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Fragilità cutanea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6" name="CasellaDiTesto 12"/>
            <p:cNvSpPr txBox="1">
              <a:spLocks noChangeArrowheads="1"/>
            </p:cNvSpPr>
            <p:nvPr/>
          </p:nvSpPr>
          <p:spPr bwMode="auto">
            <a:xfrm>
              <a:off x="8231853" y="2492896"/>
              <a:ext cx="202460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Obesità centrale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7" name="CasellaDiTesto 13"/>
            <p:cNvSpPr txBox="1">
              <a:spLocks noChangeArrowheads="1"/>
            </p:cNvSpPr>
            <p:nvPr/>
          </p:nvSpPr>
          <p:spPr bwMode="auto">
            <a:xfrm>
              <a:off x="8384299" y="3152001"/>
              <a:ext cx="202460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Strie rubrae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8" name="CasellaDiTesto 14"/>
            <p:cNvSpPr txBox="1">
              <a:spLocks noChangeArrowheads="1"/>
            </p:cNvSpPr>
            <p:nvPr/>
          </p:nvSpPr>
          <p:spPr bwMode="auto">
            <a:xfrm>
              <a:off x="7951987" y="4365104"/>
              <a:ext cx="202460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Addome pendulo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39" name="CasellaDiTesto 15"/>
            <p:cNvSpPr txBox="1">
              <a:spLocks noChangeArrowheads="1"/>
            </p:cNvSpPr>
            <p:nvPr/>
          </p:nvSpPr>
          <p:spPr bwMode="auto">
            <a:xfrm>
              <a:off x="7876489" y="5445224"/>
              <a:ext cx="2024608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Verdana" panose="020B0604030504040204" pitchFamily="34" charset="0"/>
                </a:rPr>
                <a:t>Alterata guarigione delle ferite</a:t>
              </a:r>
              <a:endParaRPr lang="en-US" altLang="it-IT" sz="16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9433"/>
            <a:ext cx="6409396" cy="981567"/>
          </a:xfrm>
        </p:spPr>
        <p:txBody>
          <a:bodyPr/>
          <a:lstStyle/>
          <a:p>
            <a:pPr algn="ctr"/>
            <a:r>
              <a:rPr lang="it-IT" b="1" dirty="0" smtClean="0"/>
              <a:t>Morbo di </a:t>
            </a:r>
            <a:r>
              <a:rPr lang="it-IT" b="1" dirty="0" err="1" smtClean="0"/>
              <a:t>Cushing</a:t>
            </a:r>
            <a:r>
              <a:rPr lang="it-IT" b="1" dirty="0" smtClean="0"/>
              <a:t> (2)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69297" y="1530009"/>
            <a:ext cx="6371753" cy="5028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b="1" dirty="0" smtClean="0"/>
              <a:t>Obesità</a:t>
            </a:r>
            <a:r>
              <a:rPr lang="it-IT" sz="2200" dirty="0" smtClean="0"/>
              <a:t> – eccessivo deposito di grasso per ipertrofia </a:t>
            </a:r>
            <a:r>
              <a:rPr lang="it-IT" sz="2200" dirty="0" err="1" smtClean="0"/>
              <a:t>adipociti</a:t>
            </a:r>
            <a:r>
              <a:rPr lang="it-IT" sz="2200" dirty="0" smtClean="0"/>
              <a:t> (maggior espressione 11β-HSD 1 tessuto adiposo)</a:t>
            </a:r>
          </a:p>
          <a:p>
            <a:pPr marL="0" indent="0" algn="just">
              <a:buNone/>
            </a:pPr>
            <a:r>
              <a:rPr lang="it-IT" sz="2200" b="1" dirty="0" smtClean="0"/>
              <a:t>Perdita di massa muscolare </a:t>
            </a:r>
            <a:r>
              <a:rPr lang="it-IT" sz="2200" dirty="0" smtClean="0"/>
              <a:t>– proteolisi generalizzata con inibizione della sintesi proteica nel muscolo</a:t>
            </a:r>
          </a:p>
          <a:p>
            <a:pPr marL="0" indent="0" algn="just">
              <a:buNone/>
            </a:pPr>
            <a:r>
              <a:rPr lang="it-IT" sz="2200" b="1" dirty="0" smtClean="0"/>
              <a:t>Atrofia cutanea </a:t>
            </a:r>
            <a:r>
              <a:rPr lang="it-IT" sz="2200" dirty="0" smtClean="0"/>
              <a:t>– fragilità vascolare con ecchimosi, difficoltà guarigione ferite, strie </a:t>
            </a:r>
            <a:r>
              <a:rPr lang="it-IT" sz="2200" dirty="0" err="1" smtClean="0"/>
              <a:t>rubrae</a:t>
            </a:r>
            <a:endParaRPr lang="it-IT" sz="2200" dirty="0"/>
          </a:p>
          <a:p>
            <a:pPr marL="0" indent="0" algn="just">
              <a:buNone/>
            </a:pPr>
            <a:r>
              <a:rPr lang="it-IT" sz="2200" b="1" dirty="0" smtClean="0"/>
              <a:t>Fratture</a:t>
            </a:r>
            <a:r>
              <a:rPr lang="it-IT" sz="2200" dirty="0" smtClean="0"/>
              <a:t> e </a:t>
            </a:r>
            <a:r>
              <a:rPr lang="it-IT" sz="2200" b="1" dirty="0" err="1" smtClean="0"/>
              <a:t>IperPTH</a:t>
            </a:r>
            <a:r>
              <a:rPr lang="it-IT" sz="2200" b="1" dirty="0" smtClean="0"/>
              <a:t> secondario </a:t>
            </a:r>
            <a:r>
              <a:rPr lang="it-IT" sz="2200" dirty="0" smtClean="0"/>
              <a:t>per ridotto assorbimento intestinale di calcio</a:t>
            </a:r>
          </a:p>
          <a:p>
            <a:pPr marL="0" indent="0" algn="just">
              <a:buNone/>
            </a:pPr>
            <a:r>
              <a:rPr lang="it-IT" sz="2200" b="1" dirty="0" smtClean="0"/>
              <a:t>Alterazione formula </a:t>
            </a:r>
            <a:r>
              <a:rPr lang="it-IT" sz="2200" dirty="0" smtClean="0"/>
              <a:t>si riducono linfociti</a:t>
            </a:r>
          </a:p>
          <a:p>
            <a:pPr marL="0" indent="0" algn="just">
              <a:buNone/>
            </a:pPr>
            <a:r>
              <a:rPr lang="it-IT" sz="2200" b="1" dirty="0" smtClean="0"/>
              <a:t>Ipertensione arteriosa</a:t>
            </a:r>
            <a:r>
              <a:rPr lang="it-IT" sz="2200" dirty="0" smtClean="0"/>
              <a:t> effetto </a:t>
            </a:r>
            <a:r>
              <a:rPr lang="it-IT" sz="2200" dirty="0" err="1" smtClean="0"/>
              <a:t>mineralocorticoide</a:t>
            </a:r>
            <a:endParaRPr lang="it-IT" sz="2200" b="1" dirty="0"/>
          </a:p>
          <a:p>
            <a:pPr marL="0" indent="0" algn="just">
              <a:buNone/>
            </a:pPr>
            <a:r>
              <a:rPr lang="it-IT" sz="2200" b="1" dirty="0" smtClean="0"/>
              <a:t>Diabete </a:t>
            </a:r>
            <a:r>
              <a:rPr lang="it-IT" sz="2200" dirty="0" err="1" smtClean="0"/>
              <a:t>antagonizzazione</a:t>
            </a:r>
            <a:r>
              <a:rPr lang="it-IT" sz="2200" dirty="0" smtClean="0"/>
              <a:t> insulina</a:t>
            </a:r>
          </a:p>
          <a:p>
            <a:pPr marL="0" indent="0" algn="just">
              <a:buNone/>
            </a:pPr>
            <a:r>
              <a:rPr lang="it-IT" sz="2200" b="1" dirty="0" err="1" smtClean="0"/>
              <a:t>Tromboembolia</a:t>
            </a:r>
            <a:r>
              <a:rPr lang="it-IT" sz="2200" b="1" dirty="0" smtClean="0"/>
              <a:t> venosa </a:t>
            </a:r>
            <a:r>
              <a:rPr lang="it-IT" sz="2200" dirty="0" smtClean="0"/>
              <a:t>aumento fattori coagulazione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5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37"/>
    </mc:Choice>
    <mc:Fallback xmlns="">
      <p:transition xmlns:p14="http://schemas.microsoft.com/office/powerpoint/2010/main" spd="slow" advTm="337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Morbo di </a:t>
            </a:r>
            <a:r>
              <a:rPr lang="it-IT" b="1" dirty="0" err="1" smtClean="0"/>
              <a:t>Cushing</a:t>
            </a:r>
            <a:r>
              <a:rPr lang="it-IT" b="1" dirty="0" smtClean="0"/>
              <a:t> (3)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Effetto sul metabolismo dei carboidrati</a:t>
            </a:r>
            <a:r>
              <a:rPr lang="it-IT" dirty="0" smtClean="0"/>
              <a:t>: 1. STIMOLA GLUCONEOGENESI (aumenta gli enzimi della </a:t>
            </a:r>
            <a:r>
              <a:rPr lang="it-IT" dirty="0" err="1" smtClean="0"/>
              <a:t>gluconeogenesi</a:t>
            </a:r>
            <a:r>
              <a:rPr lang="it-IT" dirty="0" smtClean="0"/>
              <a:t>, mobilizza AA dal muscolo, antagonizza gli effetti dell’insulina); 2. RIDUCE L’UPTAKE DI GLUCOSIO per riduzione GLUT4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Effetto sul metabolismo proteico</a:t>
            </a:r>
            <a:r>
              <a:rPr lang="it-IT" dirty="0" smtClean="0"/>
              <a:t>: 1. BLOCCO/DEPRESSIONE SINTESI </a:t>
            </a:r>
            <a:r>
              <a:rPr lang="it-IT" dirty="0" err="1" smtClean="0"/>
              <a:t>mRNA</a:t>
            </a:r>
            <a:r>
              <a:rPr lang="it-IT" dirty="0" smtClean="0"/>
              <a:t> MUSCOLI e TESSUTO LINFATICO; 2. AUMENTO SINTESI PROTEINE EPATICHE 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Effetto sul metabolismo lipidico</a:t>
            </a:r>
            <a:r>
              <a:rPr lang="it-IT" dirty="0" smtClean="0"/>
              <a:t>: 1. MOBILIZZAZIONE ACIDI GRASSI; 2. OBESITA’ CENTRIPETA – senso di fame e induzione ipertrofia </a:t>
            </a:r>
            <a:r>
              <a:rPr lang="it-IT" dirty="0" err="1" smtClean="0"/>
              <a:t>adipociti</a:t>
            </a:r>
            <a:r>
              <a:rPr lang="it-IT" dirty="0" smtClean="0"/>
              <a:t>. A livello del tessuto adiposo viscerale sembrerebbe </a:t>
            </a:r>
            <a:r>
              <a:rPr lang="it-IT" dirty="0" err="1" smtClean="0"/>
              <a:t>essereci</a:t>
            </a:r>
            <a:r>
              <a:rPr lang="it-IT" dirty="0" smtClean="0"/>
              <a:t> una maggior attività della 11betaHSD tipo 1 che converte cortisone in cortisolo che spiegherebbe l’espansione preferenziale del grasso viscerale addominale. </a:t>
            </a:r>
          </a:p>
        </p:txBody>
      </p:sp>
    </p:spTree>
    <p:extLst>
      <p:ext uri="{BB962C8B-B14F-4D97-AF65-F5344CB8AC3E}">
        <p14:creationId xmlns:p14="http://schemas.microsoft.com/office/powerpoint/2010/main" val="29052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6446838"/>
            <a:ext cx="23225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87513" y="6429376"/>
            <a:ext cx="6381750" cy="320675"/>
          </a:xfrm>
        </p:spPr>
        <p:txBody>
          <a:bodyPr vert="horz" lIns="0" tIns="12211" rIns="0" bIns="0" rtlCol="0" anchor="ctr">
            <a:normAutofit/>
          </a:bodyPr>
          <a:lstStyle/>
          <a:p>
            <a:pP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  <a:tab pos="5845175" algn="l"/>
              </a:tabLst>
            </a:pPr>
            <a:r>
              <a:rPr lang="en-US" altLang="it-IT" sz="1100" b="1">
                <a:solidFill>
                  <a:schemeClr val="bg1"/>
                </a:solidFill>
                <a:ea typeface="Arial Unicode MS" pitchFamily="34" charset="-128"/>
              </a:rPr>
              <a:t>Loriaux DL. N Engl J Med 2017;376:1451-1459</a:t>
            </a:r>
            <a:r>
              <a:rPr lang="en-US" altLang="it-IT" sz="1100" b="1">
                <a:ea typeface="Arial Unicode MS" pitchFamily="34" charset="-128"/>
              </a:rPr>
              <a:t>.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6" y="830897"/>
            <a:ext cx="66198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AutoShape 4"/>
          <p:cNvSpPr>
            <a:spLocks noChangeArrowheads="1"/>
          </p:cNvSpPr>
          <p:nvPr/>
        </p:nvSpPr>
        <p:spPr bwMode="auto">
          <a:xfrm>
            <a:off x="1939925" y="190501"/>
            <a:ext cx="8312150" cy="6461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Arial" panose="020B0604020202020204" pitchFamily="34" charset="0"/>
                <a:ea typeface="Arial Unicode MS" pitchFamily="34" charset="-128"/>
              </a:rPr>
              <a:t>Diagnosis of Cushing’s Syndrome</a:t>
            </a:r>
          </a:p>
          <a:p>
            <a:pPr algn="ctr">
              <a:lnSpc>
                <a:spcPct val="97000"/>
              </a:lnSpc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Arial" panose="020B0604020202020204" pitchFamily="34" charset="0"/>
                <a:ea typeface="Arial Unicode MS" pitchFamily="34" charset="-128"/>
              </a:rPr>
              <a:t>Measurement of Skinfold Thickness.</a:t>
            </a:r>
          </a:p>
        </p:txBody>
      </p:sp>
      <p:sp>
        <p:nvSpPr>
          <p:cNvPr id="60422" name="CasellaDiTesto 1"/>
          <p:cNvSpPr txBox="1">
            <a:spLocks noChangeArrowheads="1"/>
          </p:cNvSpPr>
          <p:nvPr/>
        </p:nvSpPr>
        <p:spPr bwMode="auto">
          <a:xfrm>
            <a:off x="1703388" y="830897"/>
            <a:ext cx="4176712" cy="2308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Per la diagnosi di </a:t>
            </a:r>
            <a:r>
              <a:rPr lang="it-IT" alt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Ecchimosi (&gt; 1 cm)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Cigarette</a:t>
            </a:r>
            <a:r>
              <a:rPr lang="it-IT" altLang="it-IT" sz="2400" b="1" dirty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 err="1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paper-thin</a:t>
            </a:r>
            <a:r>
              <a:rPr lang="it-IT" altLang="it-IT" sz="2400" b="1" dirty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 err="1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endParaRPr lang="it-IT" altLang="it-IT" sz="2400" b="1" dirty="0">
              <a:solidFill>
                <a:srgbClr val="FF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Osteoporosi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50912" y="5905424"/>
            <a:ext cx="8331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0000CC"/>
                </a:solidFill>
              </a:rPr>
              <a:t>Goodman</a:t>
            </a:r>
            <a:r>
              <a:rPr lang="it-IT" dirty="0" smtClean="0">
                <a:solidFill>
                  <a:srgbClr val="0000CC"/>
                </a:solidFill>
              </a:rPr>
              <a:t> RL. </a:t>
            </a:r>
            <a:r>
              <a:rPr lang="it-IT" dirty="0" err="1" smtClean="0">
                <a:solidFill>
                  <a:srgbClr val="0000CC"/>
                </a:solidFill>
              </a:rPr>
              <a:t>Diagnosis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>
                <a:solidFill>
                  <a:srgbClr val="0000CC"/>
                </a:solidFill>
              </a:rPr>
              <a:t>and </a:t>
            </a:r>
            <a:r>
              <a:rPr lang="it-IT" dirty="0" err="1">
                <a:solidFill>
                  <a:srgbClr val="0000CC"/>
                </a:solidFill>
              </a:rPr>
              <a:t>Differential</a:t>
            </a:r>
            <a:r>
              <a:rPr lang="it-IT" dirty="0">
                <a:solidFill>
                  <a:srgbClr val="0000CC"/>
                </a:solidFill>
              </a:rPr>
              <a:t> </a:t>
            </a:r>
            <a:r>
              <a:rPr lang="it-IT" dirty="0" err="1">
                <a:solidFill>
                  <a:srgbClr val="0000CC"/>
                </a:solidFill>
              </a:rPr>
              <a:t>Diagnosis</a:t>
            </a:r>
            <a:r>
              <a:rPr lang="it-IT" dirty="0">
                <a:solidFill>
                  <a:srgbClr val="0000CC"/>
                </a:solidFill>
              </a:rPr>
              <a:t> of </a:t>
            </a:r>
            <a:r>
              <a:rPr lang="it-IT" dirty="0" err="1">
                <a:solidFill>
                  <a:srgbClr val="0000CC"/>
                </a:solidFill>
              </a:rPr>
              <a:t>Cushing’s</a:t>
            </a:r>
            <a:r>
              <a:rPr lang="it-IT" dirty="0">
                <a:solidFill>
                  <a:srgbClr val="0000CC"/>
                </a:solidFill>
              </a:rPr>
              <a:t> </a:t>
            </a:r>
            <a:r>
              <a:rPr lang="it-IT" dirty="0" err="1">
                <a:solidFill>
                  <a:srgbClr val="0000CC"/>
                </a:solidFill>
              </a:rPr>
              <a:t>Syndrome</a:t>
            </a:r>
            <a:r>
              <a:rPr lang="it-IT" dirty="0" smtClean="0">
                <a:solidFill>
                  <a:srgbClr val="0000CC"/>
                </a:solidFill>
              </a:rPr>
              <a:t>.</a:t>
            </a:r>
            <a:r>
              <a:rPr lang="it-IT" dirty="0">
                <a:solidFill>
                  <a:srgbClr val="0000CC"/>
                </a:solidFill>
              </a:rPr>
              <a:t> </a:t>
            </a:r>
            <a:endParaRPr lang="it-IT" dirty="0" smtClean="0">
              <a:solidFill>
                <a:srgbClr val="0000CC"/>
              </a:solidFill>
            </a:endParaRPr>
          </a:p>
          <a:p>
            <a:r>
              <a:rPr lang="it-IT" dirty="0" err="1" smtClean="0">
                <a:solidFill>
                  <a:srgbClr val="0000CC"/>
                </a:solidFill>
              </a:rPr>
              <a:t>N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err="1">
                <a:solidFill>
                  <a:srgbClr val="0000CC"/>
                </a:solidFill>
              </a:rPr>
              <a:t>Engl</a:t>
            </a:r>
            <a:r>
              <a:rPr lang="it-IT" dirty="0">
                <a:solidFill>
                  <a:srgbClr val="0000CC"/>
                </a:solidFill>
              </a:rPr>
              <a:t> </a:t>
            </a:r>
            <a:r>
              <a:rPr lang="it-IT" dirty="0" err="1">
                <a:solidFill>
                  <a:srgbClr val="0000CC"/>
                </a:solidFill>
              </a:rPr>
              <a:t>J</a:t>
            </a:r>
            <a:r>
              <a:rPr lang="it-IT" dirty="0">
                <a:solidFill>
                  <a:srgbClr val="0000CC"/>
                </a:solidFill>
              </a:rPr>
              <a:t> </a:t>
            </a:r>
            <a:r>
              <a:rPr lang="it-IT" dirty="0" err="1">
                <a:solidFill>
                  <a:srgbClr val="0000CC"/>
                </a:solidFill>
              </a:rPr>
              <a:t>Med</a:t>
            </a:r>
            <a:r>
              <a:rPr lang="it-IT" dirty="0">
                <a:solidFill>
                  <a:srgbClr val="0000CC"/>
                </a:solidFill>
              </a:rPr>
              <a:t>. 2017 </a:t>
            </a:r>
            <a:r>
              <a:rPr lang="it-IT" dirty="0" err="1">
                <a:solidFill>
                  <a:srgbClr val="0000CC"/>
                </a:solidFill>
              </a:rPr>
              <a:t>Jul</a:t>
            </a:r>
            <a:r>
              <a:rPr lang="it-IT" dirty="0">
                <a:solidFill>
                  <a:srgbClr val="0000CC"/>
                </a:solidFill>
              </a:rPr>
              <a:t> 13;377(2):e3. </a:t>
            </a:r>
            <a:r>
              <a:rPr lang="it-IT" dirty="0" err="1">
                <a:solidFill>
                  <a:srgbClr val="0000CC"/>
                </a:solidFill>
              </a:rPr>
              <a:t>doi</a:t>
            </a:r>
            <a:r>
              <a:rPr lang="it-IT" dirty="0">
                <a:solidFill>
                  <a:srgbClr val="0000CC"/>
                </a:solidFill>
              </a:rPr>
              <a:t>: 10.1056/NEJMc1705984</a:t>
            </a:r>
            <a:r>
              <a:rPr lang="it-IT" dirty="0" smtClean="0">
                <a:solidFill>
                  <a:srgbClr val="0000CC"/>
                </a:solidFill>
              </a:rPr>
              <a:t>.</a:t>
            </a:r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47207"/>
      </p:ext>
    </p:extLst>
  </p:cSld>
  <p:clrMapOvr>
    <a:masterClrMapping/>
  </p:clrMapOvr>
  <p:transition spd="med" advTm="11529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Morbo di </a:t>
            </a:r>
            <a:r>
              <a:rPr lang="it-IT" b="1" dirty="0" err="1" smtClean="0"/>
              <a:t>Cushing</a:t>
            </a:r>
            <a:r>
              <a:rPr lang="it-IT" b="1" dirty="0" smtClean="0"/>
              <a:t> (4)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1" dirty="0" smtClean="0">
                <a:solidFill>
                  <a:srgbClr val="0000CC"/>
                </a:solidFill>
              </a:rPr>
              <a:t>DIAGNOSI – I livello</a:t>
            </a:r>
            <a:endParaRPr lang="it-IT" dirty="0"/>
          </a:p>
          <a:p>
            <a:pPr algn="just"/>
            <a:r>
              <a:rPr lang="it-IT" dirty="0" smtClean="0"/>
              <a:t>Anamnesi ed esame obiettivo (attenzione ai farmaci)</a:t>
            </a:r>
            <a:endParaRPr lang="it-IT" dirty="0"/>
          </a:p>
          <a:p>
            <a:pPr algn="just"/>
            <a:r>
              <a:rPr lang="it-IT" b="1" dirty="0" smtClean="0"/>
              <a:t>Cortisolo libero urinario 24 ore </a:t>
            </a:r>
            <a:r>
              <a:rPr lang="it-IT" dirty="0" smtClean="0"/>
              <a:t>– livelli 4X rispetto ai limiti sono diagnostici. Attenzione a far dosare </a:t>
            </a:r>
            <a:r>
              <a:rPr lang="it-IT" dirty="0" err="1" smtClean="0"/>
              <a:t>creatininuria</a:t>
            </a:r>
            <a:endParaRPr lang="it-IT" dirty="0" smtClean="0"/>
          </a:p>
          <a:p>
            <a:pPr algn="just"/>
            <a:r>
              <a:rPr lang="it-IT" b="1" dirty="0" smtClean="0"/>
              <a:t>Test di soppressione cortisolo con </a:t>
            </a:r>
            <a:r>
              <a:rPr lang="it-IT" b="1" dirty="0" err="1" smtClean="0"/>
              <a:t>desametasone</a:t>
            </a:r>
            <a:r>
              <a:rPr lang="it-IT" b="1" dirty="0" smtClean="0"/>
              <a:t> a basse dosi (1 mg)</a:t>
            </a:r>
            <a:r>
              <a:rPr lang="it-IT" dirty="0" smtClean="0"/>
              <a:t>. Attenzione ai problemi gastrici, gravidanza, terapia estrogenica, barbiturici, </a:t>
            </a:r>
            <a:r>
              <a:rPr lang="it-IT" dirty="0" err="1" smtClean="0"/>
              <a:t>fenitoina</a:t>
            </a:r>
            <a:r>
              <a:rPr lang="it-IT" dirty="0" smtClean="0"/>
              <a:t>, </a:t>
            </a:r>
            <a:r>
              <a:rPr lang="it-IT" dirty="0" err="1" smtClean="0"/>
              <a:t>carbamazepina</a:t>
            </a:r>
            <a:endParaRPr lang="it-IT" dirty="0" smtClean="0"/>
          </a:p>
          <a:p>
            <a:pPr algn="just"/>
            <a:r>
              <a:rPr lang="it-IT" b="1" dirty="0" smtClean="0"/>
              <a:t>Cortisolo salivare notturno </a:t>
            </a:r>
          </a:p>
          <a:p>
            <a:pPr marL="0" indent="0" algn="just">
              <a:buNone/>
            </a:pPr>
            <a:r>
              <a:rPr lang="it-IT" b="1" dirty="0" smtClean="0">
                <a:solidFill>
                  <a:srgbClr val="0000CC"/>
                </a:solidFill>
              </a:rPr>
              <a:t>DIAGNOSI – II livello</a:t>
            </a:r>
          </a:p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ACTH 	</a:t>
            </a:r>
            <a:r>
              <a:rPr lang="it-IT" dirty="0" smtClean="0">
                <a:solidFill>
                  <a:srgbClr val="000000"/>
                </a:solidFill>
              </a:rPr>
              <a:t>se </a:t>
            </a:r>
            <a:r>
              <a:rPr lang="it-IT" dirty="0" smtClean="0">
                <a:solidFill>
                  <a:srgbClr val="0000CC"/>
                </a:solidFill>
              </a:rPr>
              <a:t>&gt; 10 </a:t>
            </a:r>
            <a:r>
              <a:rPr lang="it-IT" dirty="0" err="1" smtClean="0">
                <a:solidFill>
                  <a:srgbClr val="0000CC"/>
                </a:solidFill>
              </a:rPr>
              <a:t>pg</a:t>
            </a:r>
            <a:r>
              <a:rPr lang="it-IT" dirty="0" smtClean="0">
                <a:solidFill>
                  <a:srgbClr val="0000CC"/>
                </a:solidFill>
              </a:rPr>
              <a:t>/</a:t>
            </a:r>
            <a:r>
              <a:rPr lang="it-IT" dirty="0" err="1" smtClean="0">
                <a:solidFill>
                  <a:srgbClr val="0000CC"/>
                </a:solidFill>
              </a:rPr>
              <a:t>mL</a:t>
            </a:r>
            <a:r>
              <a:rPr lang="it-IT" dirty="0" smtClean="0">
                <a:solidFill>
                  <a:srgbClr val="0000CC"/>
                </a:solidFill>
              </a:rPr>
              <a:t> forma ACTH dipendente </a:t>
            </a:r>
            <a:r>
              <a:rPr lang="it-IT" dirty="0" smtClean="0">
                <a:solidFill>
                  <a:srgbClr val="000000"/>
                </a:solidFill>
              </a:rPr>
              <a:t>– DTX alte dosi, CRH test, RMN 		o TC </a:t>
            </a:r>
            <a:r>
              <a:rPr lang="it-IT" dirty="0" err="1" smtClean="0">
                <a:solidFill>
                  <a:srgbClr val="000000"/>
                </a:solidFill>
              </a:rPr>
              <a:t>toraco</a:t>
            </a:r>
            <a:r>
              <a:rPr lang="it-IT" dirty="0" smtClean="0">
                <a:solidFill>
                  <a:srgbClr val="000000"/>
                </a:solidFill>
              </a:rPr>
              <a:t>-addominale, PET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0000CC"/>
                </a:solidFill>
              </a:rPr>
              <a:t>	</a:t>
            </a:r>
            <a:r>
              <a:rPr lang="it-IT" b="1" dirty="0" smtClean="0">
                <a:solidFill>
                  <a:srgbClr val="0000CC"/>
                </a:solidFill>
              </a:rPr>
              <a:t>	</a:t>
            </a:r>
            <a:r>
              <a:rPr lang="it-IT" dirty="0" smtClean="0">
                <a:solidFill>
                  <a:srgbClr val="000000"/>
                </a:solidFill>
              </a:rPr>
              <a:t>se </a:t>
            </a:r>
            <a:r>
              <a:rPr lang="it-IT" dirty="0" smtClean="0">
                <a:solidFill>
                  <a:srgbClr val="0000CC"/>
                </a:solidFill>
              </a:rPr>
              <a:t>&lt; 5 </a:t>
            </a:r>
            <a:r>
              <a:rPr lang="it-IT" dirty="0" err="1" smtClean="0">
                <a:solidFill>
                  <a:srgbClr val="0000CC"/>
                </a:solidFill>
              </a:rPr>
              <a:t>pg</a:t>
            </a:r>
            <a:r>
              <a:rPr lang="it-IT" dirty="0" smtClean="0">
                <a:solidFill>
                  <a:srgbClr val="0000CC"/>
                </a:solidFill>
              </a:rPr>
              <a:t>/</a:t>
            </a:r>
            <a:r>
              <a:rPr lang="it-IT" dirty="0" err="1" smtClean="0">
                <a:solidFill>
                  <a:srgbClr val="0000CC"/>
                </a:solidFill>
              </a:rPr>
              <a:t>mL</a:t>
            </a:r>
            <a:r>
              <a:rPr lang="it-IT" dirty="0" smtClean="0">
                <a:solidFill>
                  <a:srgbClr val="0000CC"/>
                </a:solidFill>
              </a:rPr>
              <a:t> forma ACTH indipendente</a:t>
            </a:r>
            <a:r>
              <a:rPr lang="it-IT" dirty="0" smtClean="0">
                <a:solidFill>
                  <a:srgbClr val="000000"/>
                </a:solidFill>
              </a:rPr>
              <a:t> – TC surreni</a:t>
            </a:r>
          </a:p>
          <a:p>
            <a:pPr algn="just"/>
            <a:endParaRPr lang="it-IT" dirty="0" smtClean="0">
              <a:solidFill>
                <a:srgbClr val="000000"/>
              </a:solidFill>
            </a:endParaRPr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5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209"/>
    </mc:Choice>
    <mc:Fallback xmlns="">
      <p:transition xmlns:p14="http://schemas.microsoft.com/office/powerpoint/2010/main" spd="slow" advTm="377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Morbo di </a:t>
            </a:r>
            <a:r>
              <a:rPr lang="it-IT" b="1" dirty="0" err="1" smtClean="0"/>
              <a:t>Cushing</a:t>
            </a:r>
            <a:r>
              <a:rPr lang="it-IT" b="1" dirty="0" smtClean="0"/>
              <a:t> (5)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CHIRURGIA</a:t>
            </a:r>
            <a:r>
              <a:rPr lang="it-IT" dirty="0" smtClean="0"/>
              <a:t> – la terapia di prima scelta è la </a:t>
            </a:r>
            <a:r>
              <a:rPr lang="it-IT" b="1" dirty="0" smtClean="0"/>
              <a:t>chirurgia trans-naso-sfenoidale</a:t>
            </a:r>
            <a:r>
              <a:rPr lang="it-IT" dirty="0" smtClean="0"/>
              <a:t>. Remissione 65-90%. Complicanze: </a:t>
            </a:r>
            <a:r>
              <a:rPr lang="it-IT" dirty="0" err="1" smtClean="0"/>
              <a:t>ipocorticosurrenalismo</a:t>
            </a:r>
            <a:r>
              <a:rPr lang="it-IT" dirty="0" smtClean="0"/>
              <a:t>/ipopituitarismo.</a:t>
            </a:r>
          </a:p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TERAPIA FARMACOLOGICA </a:t>
            </a:r>
            <a:r>
              <a:rPr lang="it-IT" dirty="0" smtClean="0"/>
              <a:t>– La terapia farmacologica si può dare in preparazione alla chirurgia, per correggere le complicanze della malattia, in attesa della radioterapia, o se recidiva non passibile di </a:t>
            </a:r>
            <a:r>
              <a:rPr lang="it-IT" dirty="0" err="1" smtClean="0"/>
              <a:t>reintervento</a:t>
            </a:r>
            <a:r>
              <a:rPr lang="it-IT" dirty="0" smtClean="0"/>
              <a:t>. Inibitori </a:t>
            </a:r>
            <a:r>
              <a:rPr lang="it-IT" dirty="0" err="1" smtClean="0"/>
              <a:t>steroidogenesi</a:t>
            </a:r>
            <a:r>
              <a:rPr lang="it-IT" dirty="0" smtClean="0"/>
              <a:t> (</a:t>
            </a:r>
            <a:r>
              <a:rPr lang="it-IT" b="1" dirty="0" err="1"/>
              <a:t>c</a:t>
            </a:r>
            <a:r>
              <a:rPr lang="it-IT" b="1" dirty="0" err="1" smtClean="0"/>
              <a:t>hetoconazolo</a:t>
            </a:r>
            <a:r>
              <a:rPr lang="it-IT" b="1" dirty="0" smtClean="0"/>
              <a:t>, </a:t>
            </a:r>
            <a:r>
              <a:rPr lang="it-IT" b="1" dirty="0" err="1" smtClean="0"/>
              <a:t>metirapone</a:t>
            </a:r>
            <a:r>
              <a:rPr lang="it-IT" dirty="0" smtClean="0"/>
              <a:t>) e/o adrenolitici (</a:t>
            </a:r>
            <a:r>
              <a:rPr lang="it-IT" b="1" dirty="0" err="1" smtClean="0"/>
              <a:t>mitotane</a:t>
            </a:r>
            <a:r>
              <a:rPr lang="it-IT" dirty="0" smtClean="0"/>
              <a:t>). Inibitori della sintesi di ACTH (</a:t>
            </a:r>
            <a:r>
              <a:rPr lang="it-IT" b="1" dirty="0" err="1" smtClean="0"/>
              <a:t>cabergolina</a:t>
            </a:r>
            <a:r>
              <a:rPr lang="it-IT" b="1" dirty="0" smtClean="0"/>
              <a:t>, </a:t>
            </a:r>
            <a:r>
              <a:rPr lang="it-IT" b="1" dirty="0" err="1" smtClean="0"/>
              <a:t>pasireotide</a:t>
            </a:r>
            <a:r>
              <a:rPr lang="it-IT" dirty="0" smtClean="0"/>
              <a:t>) in più del 75% degli ACTH-</a:t>
            </a:r>
            <a:r>
              <a:rPr lang="it-IT" dirty="0" err="1" smtClean="0"/>
              <a:t>omi</a:t>
            </a:r>
            <a:r>
              <a:rPr lang="it-IT" dirty="0" smtClean="0"/>
              <a:t> è espresso il recettore D2 e il recettore per somatostatina più espresso è SSTR5. Antagonisti dei recettori dei </a:t>
            </a:r>
            <a:r>
              <a:rPr lang="it-IT" dirty="0" err="1" smtClean="0"/>
              <a:t>glucocorticoidi</a:t>
            </a:r>
            <a:r>
              <a:rPr lang="it-IT" dirty="0" smtClean="0"/>
              <a:t> (</a:t>
            </a:r>
            <a:r>
              <a:rPr lang="it-IT" b="1" dirty="0" err="1" smtClean="0"/>
              <a:t>mifepristone</a:t>
            </a:r>
            <a:r>
              <a:rPr lang="it-IT" dirty="0" smtClean="0"/>
              <a:t>).</a:t>
            </a:r>
          </a:p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RADIOTERAPIA</a:t>
            </a:r>
            <a:r>
              <a:rPr lang="it-IT" dirty="0" smtClean="0"/>
              <a:t> convenzionale o radiochirurgia stereotassica (gamma </a:t>
            </a:r>
            <a:r>
              <a:rPr lang="it-IT" dirty="0" err="1" smtClean="0"/>
              <a:t>knife</a:t>
            </a:r>
            <a:r>
              <a:rPr lang="it-IT" dirty="0" smtClean="0"/>
              <a:t>) sono terapia di seconda linea in caso di persistenza di malattia dopo neurochirurgia e con resistenza alla terapia. Remissione del 50%</a:t>
            </a:r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5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97"/>
    </mc:Choice>
    <mc:Fallback xmlns="">
      <p:transition xmlns:p14="http://schemas.microsoft.com/office/powerpoint/2010/main" spd="slow" advTm="187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9.5|30.3|30.5|5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89|30.3|35.3|27.5|21|53.9|3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0.5|27|24.8|94.1|37.9|2.9|8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38.3|101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756</Words>
  <Application>Microsoft Office PowerPoint</Application>
  <PresentationFormat>Widescreen</PresentationFormat>
  <Paragraphs>59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MS PGothic</vt:lpstr>
      <vt:lpstr>Arial</vt:lpstr>
      <vt:lpstr>Arial Unicode MS</vt:lpstr>
      <vt:lpstr>Calibri</vt:lpstr>
      <vt:lpstr>Calibri Light</vt:lpstr>
      <vt:lpstr>Times</vt:lpstr>
      <vt:lpstr>Verdana</vt:lpstr>
      <vt:lpstr>Tema di Office</vt:lpstr>
      <vt:lpstr>Ipofisi e ipofisi anteriore (2a)</vt:lpstr>
      <vt:lpstr>Presentazione standard di PowerPoint</vt:lpstr>
      <vt:lpstr>Morbo di Cushing (2)</vt:lpstr>
      <vt:lpstr>Morbo di Cushing (3)</vt:lpstr>
      <vt:lpstr>Loriaux DL. N Engl J Med 2017;376:1451-1459.</vt:lpstr>
      <vt:lpstr>Presentazione standard di PowerPoint</vt:lpstr>
      <vt:lpstr>Presentazione standard di PowerPoint</vt:lpstr>
    </vt:vector>
  </TitlesOfParts>
  <Company>ASUITS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BERNARDI STELLA</cp:lastModifiedBy>
  <cp:revision>61</cp:revision>
  <dcterms:created xsi:type="dcterms:W3CDTF">2020-03-12T17:27:23Z</dcterms:created>
  <dcterms:modified xsi:type="dcterms:W3CDTF">2021-04-21T14:34:07Z</dcterms:modified>
</cp:coreProperties>
</file>