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84" r:id="rId3"/>
    <p:sldId id="26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44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403" y="62"/>
      </p:cViewPr>
      <p:guideLst>
        <p:guide orient="horz" pos="2194"/>
        <p:guide pos="4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4B01-4F40-4D6F-9230-92E3B9B21171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7CFB-D0A0-4AFD-ACED-112C33FDC9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0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6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9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3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2130426"/>
            <a:ext cx="8640960" cy="14700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Ipofisi e ipofisi anteriore (2b)</a:t>
            </a:r>
            <a:endParaRPr lang="it-IT" sz="3600" b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Stella Bernardi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RTB Endocrinologia 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Università degli Studi di Trieste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9928"/>
          <a:stretch/>
        </p:blipFill>
        <p:spPr>
          <a:xfrm>
            <a:off x="8668766" y="261540"/>
            <a:ext cx="1675706" cy="157156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Connettore 1 8"/>
          <p:cNvCxnSpPr/>
          <p:nvPr/>
        </p:nvCxnSpPr>
        <p:spPr>
          <a:xfrm>
            <a:off x="1775520" y="5949280"/>
            <a:ext cx="8640960" cy="7200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4"/>
    </mc:Choice>
    <mc:Fallback xmlns="">
      <p:transition xmlns:p14="http://schemas.microsoft.com/office/powerpoint/2010/main" spd="slow" advTm="1391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/>
              <a:t>Adenomi ipofisari non secernenti (NFPA)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6415" y="1825625"/>
            <a:ext cx="1086044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NFPA rappresentano tra il </a:t>
            </a:r>
            <a:r>
              <a:rPr lang="it-IT" b="1" dirty="0" smtClean="0"/>
              <a:t>25-40% degli adenomi ipofisari</a:t>
            </a:r>
          </a:p>
          <a:p>
            <a:pPr algn="just"/>
            <a:r>
              <a:rPr lang="it-IT" dirty="0" smtClean="0"/>
              <a:t>La maggior parte sono </a:t>
            </a:r>
            <a:r>
              <a:rPr lang="it-IT" b="1" dirty="0" err="1" smtClean="0"/>
              <a:t>gonadotropinomi</a:t>
            </a:r>
            <a:r>
              <a:rPr lang="it-IT" b="1" dirty="0" smtClean="0"/>
              <a:t> silenti</a:t>
            </a:r>
          </a:p>
          <a:p>
            <a:pPr algn="just"/>
            <a:r>
              <a:rPr lang="it-IT" dirty="0" smtClean="0"/>
              <a:t>Si manifestano con sintomi da “effetto massa”: </a:t>
            </a:r>
            <a:r>
              <a:rPr lang="it-IT" b="1" dirty="0" smtClean="0"/>
              <a:t>cefalea</a:t>
            </a:r>
            <a:r>
              <a:rPr lang="it-IT" dirty="0" smtClean="0"/>
              <a:t> per stiramento delle meningi; </a:t>
            </a:r>
            <a:r>
              <a:rPr lang="it-IT" b="1" dirty="0" smtClean="0"/>
              <a:t>emianopsia bitemporale </a:t>
            </a:r>
            <a:r>
              <a:rPr lang="it-IT" dirty="0" smtClean="0"/>
              <a:t>per compressione del chiasma; alterazione della funzione dei </a:t>
            </a:r>
            <a:r>
              <a:rPr lang="it-IT" b="1" dirty="0" smtClean="0"/>
              <a:t>nervi oculomotori </a:t>
            </a:r>
            <a:r>
              <a:rPr lang="it-IT" dirty="0" smtClean="0"/>
              <a:t>per estensione laterale; </a:t>
            </a:r>
            <a:r>
              <a:rPr lang="it-IT" b="1" dirty="0" smtClean="0"/>
              <a:t>ipopituitarismo</a:t>
            </a:r>
          </a:p>
          <a:p>
            <a:pPr algn="just"/>
            <a:r>
              <a:rPr lang="it-IT" dirty="0" smtClean="0"/>
              <a:t>Diagnosi esame funzione </a:t>
            </a:r>
            <a:r>
              <a:rPr lang="it-IT" dirty="0" err="1" smtClean="0"/>
              <a:t>anteroipofisaria</a:t>
            </a:r>
            <a:r>
              <a:rPr lang="it-IT" dirty="0" smtClean="0"/>
              <a:t> e RMN</a:t>
            </a:r>
          </a:p>
          <a:p>
            <a:pPr algn="just"/>
            <a:r>
              <a:rPr lang="it-IT" dirty="0" smtClean="0"/>
              <a:t>Diagnosi differenziale: </a:t>
            </a:r>
            <a:r>
              <a:rPr lang="it-IT" dirty="0" err="1" smtClean="0"/>
              <a:t>meningiomi</a:t>
            </a:r>
            <a:r>
              <a:rPr lang="it-IT" dirty="0" smtClean="0"/>
              <a:t>, </a:t>
            </a:r>
            <a:r>
              <a:rPr lang="it-IT" dirty="0" err="1" smtClean="0"/>
              <a:t>craniofaringiomi</a:t>
            </a:r>
            <a:r>
              <a:rPr lang="it-IT" dirty="0" smtClean="0"/>
              <a:t>, </a:t>
            </a:r>
            <a:r>
              <a:rPr lang="it-IT" dirty="0" err="1" smtClean="0"/>
              <a:t>cordomi</a:t>
            </a:r>
            <a:r>
              <a:rPr lang="it-IT" dirty="0" smtClean="0"/>
              <a:t>, cisti della tasca di </a:t>
            </a:r>
            <a:r>
              <a:rPr lang="it-IT" dirty="0" err="1" smtClean="0"/>
              <a:t>Rathke</a:t>
            </a:r>
            <a:r>
              <a:rPr lang="it-IT" dirty="0" smtClean="0"/>
              <a:t>, metastasi, ipofisiti, aneurismi e malattie </a:t>
            </a:r>
            <a:r>
              <a:rPr lang="it-IT" dirty="0" err="1" smtClean="0"/>
              <a:t>garnulomatose</a:t>
            </a:r>
            <a:endParaRPr lang="it-IT" dirty="0" smtClean="0"/>
          </a:p>
          <a:p>
            <a:pPr algn="just"/>
            <a:r>
              <a:rPr lang="it-IT" dirty="0" smtClean="0"/>
              <a:t>Terapia è chirurgia (o radioterapia) se vi è compressione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18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71"/>
    </mc:Choice>
    <mc:Fallback xmlns="">
      <p:transition xmlns:p14="http://schemas.microsoft.com/office/powerpoint/2010/main" spd="slow" advTm="2297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r="2091" b="8243"/>
          <a:stretch/>
        </p:blipFill>
        <p:spPr>
          <a:xfrm>
            <a:off x="5682599" y="188639"/>
            <a:ext cx="4815948" cy="6480721"/>
          </a:xfrm>
        </p:spPr>
      </p:pic>
      <p:sp>
        <p:nvSpPr>
          <p:cNvPr id="2" name="CasellaDiTesto 1"/>
          <p:cNvSpPr txBox="1"/>
          <p:nvPr/>
        </p:nvSpPr>
        <p:spPr>
          <a:xfrm>
            <a:off x="1445140" y="188640"/>
            <a:ext cx="42478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</a:rPr>
              <a:t>Compressione chiasma ottico con </a:t>
            </a:r>
            <a:r>
              <a:rPr lang="it-IT" sz="1600" b="1" dirty="0">
                <a:latin typeface="Verdana" panose="020B0604030504040204" pitchFamily="34" charset="0"/>
              </a:rPr>
              <a:t>EMIANOPSIA BITEMPORALE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</a:rPr>
              <a:t>Compressione nervo ottico </a:t>
            </a:r>
            <a:r>
              <a:rPr lang="it-IT" sz="1600" b="1" dirty="0">
                <a:latin typeface="Verdana" panose="020B0604030504040204" pitchFamily="34" charset="0"/>
              </a:rPr>
              <a:t>DALTONISMO, AMBLIOPIA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</a:rPr>
              <a:t>Espansione a livello del seno cavernoso con compressione e </a:t>
            </a:r>
            <a:r>
              <a:rPr lang="it-IT" sz="1600" b="1" dirty="0">
                <a:latin typeface="Verdana" panose="020B0604030504040204" pitchFamily="34" charset="0"/>
              </a:rPr>
              <a:t>PARALISI del III, IV, V, VI </a:t>
            </a:r>
            <a:r>
              <a:rPr lang="it-IT" sz="1600" dirty="0">
                <a:latin typeface="Verdana" panose="020B0604030504040204" pitchFamily="34" charset="0"/>
              </a:rPr>
              <a:t>paio di nervi cranici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</a:rPr>
              <a:t>Espansione a livello del seno sfenoidale con </a:t>
            </a:r>
            <a:r>
              <a:rPr lang="it-IT" sz="1600" b="1" dirty="0">
                <a:latin typeface="Verdana" panose="020B0604030504040204" pitchFamily="34" charset="0"/>
              </a:rPr>
              <a:t>RINOLIQUORREA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</a:rPr>
              <a:t>Aumento della pressione intracranica con </a:t>
            </a:r>
            <a:r>
              <a:rPr lang="it-IT" sz="1600" b="1" dirty="0">
                <a:latin typeface="Verdana" panose="020B0604030504040204" pitchFamily="34" charset="0"/>
              </a:rPr>
              <a:t>PAPILLEDEMA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Verdana" panose="020B0604030504040204" pitchFamily="34" charset="0"/>
              </a:rPr>
              <a:t>CEFALEA </a:t>
            </a:r>
            <a:r>
              <a:rPr lang="it-IT" sz="1600" dirty="0">
                <a:latin typeface="Verdana" panose="020B0604030504040204" pitchFamily="34" charset="0"/>
              </a:rPr>
              <a:t>e</a:t>
            </a:r>
            <a:r>
              <a:rPr lang="it-IT" sz="1600" b="1" dirty="0">
                <a:latin typeface="Verdana" panose="020B0604030504040204" pitchFamily="34" charset="0"/>
              </a:rPr>
              <a:t> ANOSMIA</a:t>
            </a:r>
          </a:p>
          <a:p>
            <a:endParaRPr lang="en-US" dirty="0">
              <a:latin typeface="Verdana" panose="020B060403050404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717032"/>
            <a:ext cx="241859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44"/>
    </mc:Choice>
    <mc:Fallback xmlns="">
      <p:transition xmlns:p14="http://schemas.microsoft.com/office/powerpoint/2010/main" spd="slow" advTm="8204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162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Tema di Office</vt:lpstr>
      <vt:lpstr>Ipofisi e ipofisi anteriore (2b)</vt:lpstr>
      <vt:lpstr>Adenomi ipofisari non secernenti (NFPA)</vt:lpstr>
      <vt:lpstr>Presentazione standard di PowerPoint</vt:lpstr>
    </vt:vector>
  </TitlesOfParts>
  <Company>ASUITS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 Bernardi</dc:creator>
  <cp:lastModifiedBy>BERNARDI STELLA</cp:lastModifiedBy>
  <cp:revision>62</cp:revision>
  <dcterms:created xsi:type="dcterms:W3CDTF">2020-03-12T17:27:23Z</dcterms:created>
  <dcterms:modified xsi:type="dcterms:W3CDTF">2021-04-21T14:36:45Z</dcterms:modified>
</cp:coreProperties>
</file>