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2" r:id="rId2"/>
    <p:sldId id="274" r:id="rId3"/>
    <p:sldId id="276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4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403" y="62"/>
      </p:cViewPr>
      <p:guideLst>
        <p:guide orient="horz" pos="2194"/>
        <p:guide pos="4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344" r="5954" b="4973"/>
          <a:stretch/>
        </p:blipFill>
        <p:spPr>
          <a:xfrm>
            <a:off x="1661630" y="296914"/>
            <a:ext cx="4294981" cy="6156139"/>
          </a:xfrm>
        </p:spPr>
      </p:pic>
      <p:sp>
        <p:nvSpPr>
          <p:cNvPr id="3" name="CasellaDiTesto 2"/>
          <p:cNvSpPr txBox="1"/>
          <p:nvPr/>
        </p:nvSpPr>
        <p:spPr>
          <a:xfrm>
            <a:off x="5956611" y="451409"/>
            <a:ext cx="4805301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L’ipopituitarismo causato da </a:t>
            </a:r>
            <a:r>
              <a:rPr lang="it-IT" sz="1600" dirty="0">
                <a:solidFill>
                  <a:srgbClr val="0000CC"/>
                </a:solidFill>
                <a:latin typeface="Verdana" panose="020B0604030504040204" pitchFamily="34" charset="0"/>
              </a:rPr>
              <a:t>ADENOMA IPOFISARIO NON SECERNENTE </a:t>
            </a:r>
            <a:r>
              <a:rPr lang="it-IT" sz="1600" dirty="0" smtClean="0">
                <a:solidFill>
                  <a:srgbClr val="0000CC"/>
                </a:solidFill>
                <a:latin typeface="Verdana" panose="020B0604030504040204" pitchFamily="34" charset="0"/>
              </a:rPr>
              <a:t>o radioterapia ha </a:t>
            </a:r>
            <a:r>
              <a:rPr lang="it-IT" sz="1600" dirty="0">
                <a:solidFill>
                  <a:srgbClr val="0000CC"/>
                </a:solidFill>
                <a:latin typeface="Verdana" panose="020B0604030504040204" pitchFamily="34" charset="0"/>
              </a:rPr>
              <a:t>una evoluzione </a:t>
            </a:r>
            <a:r>
              <a:rPr lang="it-IT" sz="1600" dirty="0" smtClean="0">
                <a:solidFill>
                  <a:srgbClr val="0000CC"/>
                </a:solidFill>
                <a:latin typeface="Verdana" panose="020B0604030504040204" pitchFamily="34" charset="0"/>
              </a:rPr>
              <a:t>LENTA</a:t>
            </a:r>
            <a:r>
              <a:rPr lang="it-IT" sz="1600" dirty="0" smtClean="0">
                <a:latin typeface="Verdana" panose="020B0604030504040204" pitchFamily="34" charset="0"/>
              </a:rPr>
              <a:t>, da </a:t>
            </a:r>
            <a:r>
              <a:rPr lang="it-IT" sz="16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CHIRURGIA o evento ischemico RAPIDA</a:t>
            </a:r>
            <a:r>
              <a:rPr lang="it-IT" sz="1600" dirty="0" smtClean="0">
                <a:latin typeface="Verdana" panose="020B0604030504040204" pitchFamily="34" charset="0"/>
              </a:rPr>
              <a:t>.</a:t>
            </a:r>
            <a:endParaRPr lang="it-IT" sz="1600" dirty="0"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Il quadro clinico è dominato dalle conseguenze dell’</a:t>
            </a:r>
            <a:r>
              <a:rPr lang="it-IT" sz="1600" b="1" dirty="0">
                <a:latin typeface="Verdana" panose="020B0604030504040204" pitchFamily="34" charset="0"/>
              </a:rPr>
              <a:t>IPOGONADISMO </a:t>
            </a:r>
            <a:r>
              <a:rPr lang="it-IT" sz="1600" b="1" dirty="0" smtClean="0">
                <a:latin typeface="Verdana" panose="020B0604030504040204" pitchFamily="34" charset="0"/>
              </a:rPr>
              <a:t>IPOGONADOTROPO: </a:t>
            </a:r>
            <a:r>
              <a:rPr lang="it-IT" sz="1600" dirty="0">
                <a:latin typeface="Verdana" panose="020B0604030504040204" pitchFamily="34" charset="0"/>
              </a:rPr>
              <a:t>a</a:t>
            </a:r>
            <a:r>
              <a:rPr lang="it-IT" sz="1600" dirty="0" smtClean="0">
                <a:latin typeface="Verdana" panose="020B0604030504040204" pitchFamily="34" charset="0"/>
              </a:rPr>
              <a:t>stenia, </a:t>
            </a:r>
            <a:r>
              <a:rPr lang="it-IT" sz="1600" dirty="0">
                <a:latin typeface="Verdana" panose="020B0604030504040204" pitchFamily="34" charset="0"/>
              </a:rPr>
              <a:t>riduzione della vitalità, </a:t>
            </a:r>
            <a:r>
              <a:rPr lang="it-IT" sz="1600" dirty="0" smtClean="0">
                <a:latin typeface="Verdana" panose="020B0604030504040204" pitchFamily="34" charset="0"/>
              </a:rPr>
              <a:t>calo della libido, deficit di fertilità, perdita dei peli (caratteri sessuali secondari), perdita di massa ossea, osteoporosi.</a:t>
            </a:r>
            <a:endParaRPr lang="it-IT" sz="1600" dirty="0"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F: </a:t>
            </a:r>
            <a:r>
              <a:rPr lang="it-IT" sz="1600" dirty="0" smtClean="0">
                <a:latin typeface="Verdana" panose="020B0604030504040204" pitchFamily="34" charset="0"/>
              </a:rPr>
              <a:t>AMENORREA</a:t>
            </a:r>
            <a:endParaRPr lang="it-IT" sz="1600" dirty="0"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</a:rPr>
              <a:t>M: </a:t>
            </a:r>
            <a:r>
              <a:rPr lang="it-IT" sz="1600" dirty="0" smtClean="0">
                <a:latin typeface="Verdana" panose="020B0604030504040204" pitchFamily="34" charset="0"/>
              </a:rPr>
              <a:t>DISFUNZIONE </a:t>
            </a:r>
            <a:r>
              <a:rPr lang="it-IT" sz="1600" dirty="0">
                <a:latin typeface="Verdana" panose="020B0604030504040204" pitchFamily="34" charset="0"/>
              </a:rPr>
              <a:t>ERETTILE, </a:t>
            </a:r>
            <a:r>
              <a:rPr lang="it-IT" sz="1600" dirty="0" smtClean="0">
                <a:latin typeface="Verdana" panose="020B0604030504040204" pitchFamily="34" charset="0"/>
              </a:rPr>
              <a:t>ATROFIA TESTICOLARE</a:t>
            </a:r>
            <a:endParaRPr lang="it-IT" sz="1600" dirty="0"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Verdana" panose="020B0604030504040204" pitchFamily="34" charset="0"/>
              </a:rPr>
              <a:t>Deficit GH </a:t>
            </a:r>
            <a:r>
              <a:rPr lang="it-IT" sz="1600" dirty="0">
                <a:latin typeface="Verdana" panose="020B0604030504040204" pitchFamily="34" charset="0"/>
              </a:rPr>
              <a:t>causa malessere aumento della massa grassa e riduzione della massa magra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Verdana" panose="020B0604030504040204" pitchFamily="34" charset="0"/>
              </a:rPr>
              <a:t>Deficit TSH</a:t>
            </a:r>
            <a:r>
              <a:rPr lang="it-IT" sz="1600" dirty="0">
                <a:latin typeface="Verdana" panose="020B0604030504040204" pitchFamily="34" charset="0"/>
              </a:rPr>
              <a:t> causa </a:t>
            </a:r>
            <a:r>
              <a:rPr lang="it-IT" sz="1600" dirty="0" smtClean="0">
                <a:latin typeface="Verdana" panose="020B0604030504040204" pitchFamily="34" charset="0"/>
              </a:rPr>
              <a:t>astenia, </a:t>
            </a:r>
            <a:r>
              <a:rPr lang="it-IT" sz="1600" dirty="0">
                <a:latin typeface="Verdana" panose="020B0604030504040204" pitchFamily="34" charset="0"/>
              </a:rPr>
              <a:t>intolleranza al freddo, </a:t>
            </a:r>
            <a:r>
              <a:rPr lang="it-IT" sz="1600" dirty="0" smtClean="0">
                <a:latin typeface="Verdana" panose="020B0604030504040204" pitchFamily="34" charset="0"/>
              </a:rPr>
              <a:t>calo dell’appetito, stipsi, bradicardia, anemia</a:t>
            </a:r>
            <a:endParaRPr lang="it-IT" sz="1600" dirty="0"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Verdana" panose="020B0604030504040204" pitchFamily="34" charset="0"/>
              </a:rPr>
              <a:t>Deficit ACTH</a:t>
            </a:r>
            <a:r>
              <a:rPr lang="it-IT" sz="1600" dirty="0">
                <a:latin typeface="Verdana" panose="020B0604030504040204" pitchFamily="34" charset="0"/>
              </a:rPr>
              <a:t> </a:t>
            </a:r>
            <a:r>
              <a:rPr lang="it-IT" sz="1600" dirty="0" smtClean="0">
                <a:latin typeface="Verdana" panose="020B0604030504040204" pitchFamily="34" charset="0"/>
              </a:rPr>
              <a:t>causa astenia, ipotensione, ipoglicemia </a:t>
            </a:r>
            <a:r>
              <a:rPr lang="it-IT" sz="1600" dirty="0">
                <a:latin typeface="Verdana" panose="020B0604030504040204" pitchFamily="34" charset="0"/>
              </a:rPr>
              <a:t>e </a:t>
            </a:r>
            <a:r>
              <a:rPr lang="it-IT" sz="1600" dirty="0" err="1" smtClean="0">
                <a:latin typeface="Verdana" panose="020B0604030504040204" pitchFamily="34" charset="0"/>
              </a:rPr>
              <a:t>iponatriemia</a:t>
            </a:r>
            <a:r>
              <a:rPr lang="it-IT" sz="1600" dirty="0" smtClean="0">
                <a:latin typeface="Verdana" panose="020B0604030504040204" pitchFamily="34" charset="0"/>
              </a:rPr>
              <a:t> (non c’è </a:t>
            </a:r>
            <a:r>
              <a:rPr lang="it-IT" sz="1600" dirty="0" err="1" smtClean="0">
                <a:latin typeface="Verdana" panose="020B0604030504040204" pitchFamily="34" charset="0"/>
              </a:rPr>
              <a:t>iperpigmentazione</a:t>
            </a:r>
            <a:r>
              <a:rPr lang="it-IT" sz="1600" dirty="0" smtClean="0">
                <a:latin typeface="Verdana" panose="020B0604030504040204" pitchFamily="34" charset="0"/>
              </a:rPr>
              <a:t>, non c’è difetto </a:t>
            </a:r>
            <a:r>
              <a:rPr lang="it-IT" sz="1600" dirty="0" err="1" smtClean="0">
                <a:latin typeface="Verdana" panose="020B0604030504040204" pitchFamily="34" charset="0"/>
              </a:rPr>
              <a:t>mineralocorticoide</a:t>
            </a:r>
            <a:r>
              <a:rPr lang="it-IT" sz="1600" dirty="0" smtClean="0">
                <a:latin typeface="Verdana" panose="020B0604030504040204" pitchFamily="34" charset="0"/>
              </a:rPr>
              <a:t>)</a:t>
            </a:r>
            <a:endParaRPr lang="it-IT" sz="1600" dirty="0">
              <a:latin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6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13"/>
    </mc:Choice>
    <mc:Fallback xmlns="">
      <p:transition xmlns:p14="http://schemas.microsoft.com/office/powerpoint/2010/main" spd="slow" advTm="206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7"/>
          <p:cNvSpPr txBox="1">
            <a:spLocks/>
          </p:cNvSpPr>
          <p:nvPr/>
        </p:nvSpPr>
        <p:spPr>
          <a:xfrm>
            <a:off x="678778" y="1501633"/>
            <a:ext cx="10740017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/>
              <a:t>LABORATORIO</a:t>
            </a:r>
            <a:r>
              <a:rPr lang="it-IT" sz="2400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E2/testosterone se deficit FSH/LH (solo FSH donna in menopausa),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FT4 (e TSH), </a:t>
            </a:r>
            <a:endParaRPr lang="it-IT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cortisolo ore 8 </a:t>
            </a:r>
            <a:r>
              <a:rPr lang="it-IT" sz="2400" dirty="0" smtClean="0"/>
              <a:t>(poi risposta a ACTH test), </a:t>
            </a:r>
            <a:endParaRPr lang="it-IT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IGF-1 </a:t>
            </a:r>
            <a:r>
              <a:rPr lang="it-IT" sz="2400" dirty="0" smtClean="0"/>
              <a:t>e GH </a:t>
            </a:r>
            <a:r>
              <a:rPr lang="it-IT" sz="2400" dirty="0"/>
              <a:t>dopo </a:t>
            </a:r>
            <a:r>
              <a:rPr lang="it-IT" sz="2400" dirty="0" err="1"/>
              <a:t>GHRH+</a:t>
            </a:r>
            <a:r>
              <a:rPr lang="it-IT" sz="2400" dirty="0" err="1" smtClean="0"/>
              <a:t>ariginina</a:t>
            </a:r>
            <a:r>
              <a:rPr lang="it-IT" sz="2400" dirty="0" smtClean="0"/>
              <a:t> </a:t>
            </a:r>
            <a:endParaRPr lang="it-IT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PRL</a:t>
            </a:r>
            <a:endParaRPr lang="it-IT" sz="2400" dirty="0"/>
          </a:p>
          <a:p>
            <a:r>
              <a:rPr lang="it-IT" sz="2400" b="1" dirty="0"/>
              <a:t>RM cervello e tronco encefalico con e senza mdc</a:t>
            </a:r>
            <a:r>
              <a:rPr lang="it-IT" sz="2400" dirty="0"/>
              <a:t>. Sezioni sagittali e coronali T1-pesate prima e dopo mdc (gadolinio) permettono di visualizzare l’ipofisi e tutte le strutture </a:t>
            </a:r>
            <a:r>
              <a:rPr lang="it-IT" sz="2400" dirty="0" smtClean="0"/>
              <a:t>circostanti</a:t>
            </a:r>
            <a:endParaRPr lang="it-IT" sz="2400" dirty="0"/>
          </a:p>
          <a:p>
            <a:r>
              <a:rPr lang="it-IT" sz="2400" b="1" dirty="0"/>
              <a:t>Campimetria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59744" y="538999"/>
            <a:ext cx="8713788" cy="57606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Ipopituitarismo - diagnosi </a:t>
            </a:r>
            <a:endParaRPr lang="it-IT" altLang="en-US" sz="4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2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23"/>
    </mc:Choice>
    <mc:Fallback xmlns="">
      <p:transition xmlns:p14="http://schemas.microsoft.com/office/powerpoint/2010/main" spd="slow" advTm="149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08311" y="215171"/>
            <a:ext cx="10816654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C04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861583" y="284642"/>
            <a:ext cx="10532005" cy="6361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>
                <a:solidFill>
                  <a:srgbClr val="0000CC"/>
                </a:solidFill>
              </a:rPr>
              <a:t>IPOCORTICOSURRENALISMO</a:t>
            </a:r>
            <a:r>
              <a:rPr lang="it-IT" sz="2000" dirty="0">
                <a:solidFill>
                  <a:srgbClr val="0000CC"/>
                </a:solidFill>
              </a:rPr>
              <a:t> – deficit cortisolo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b="1" dirty="0"/>
              <a:t>Idrocortisone </a:t>
            </a:r>
            <a:r>
              <a:rPr lang="it-IT" sz="2000" dirty="0"/>
              <a:t>(</a:t>
            </a:r>
            <a:r>
              <a:rPr lang="it-IT" sz="2000" dirty="0" smtClean="0"/>
              <a:t>10-20 </a:t>
            </a:r>
            <a:r>
              <a:rPr lang="it-IT" sz="2000" dirty="0"/>
              <a:t>mg/die) o </a:t>
            </a:r>
            <a:r>
              <a:rPr lang="it-IT" sz="2000" b="1" dirty="0" err="1"/>
              <a:t>cortone</a:t>
            </a:r>
            <a:r>
              <a:rPr lang="it-IT" sz="2000" b="1" dirty="0"/>
              <a:t> acetato </a:t>
            </a:r>
            <a:r>
              <a:rPr lang="it-IT" sz="2000" dirty="0" smtClean="0"/>
              <a:t>(12.5-25 </a:t>
            </a:r>
            <a:r>
              <a:rPr lang="it-IT" sz="2000" dirty="0"/>
              <a:t>mg/die)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dirty="0"/>
              <a:t>Schema: 2/3 + 1/3 oppure 2/4 + </a:t>
            </a:r>
            <a:r>
              <a:rPr lang="it-IT" sz="2000" dirty="0" smtClean="0"/>
              <a:t>¼ +¼</a:t>
            </a:r>
            <a:r>
              <a:rPr lang="it-IT" sz="2000" dirty="0"/>
              <a:t> </a:t>
            </a:r>
            <a:r>
              <a:rPr lang="it-IT" sz="2000" dirty="0" smtClean="0"/>
              <a:t>(</a:t>
            </a:r>
            <a:r>
              <a:rPr lang="it-IT" sz="2000" dirty="0"/>
              <a:t>basta meno rispetto all’</a:t>
            </a:r>
            <a:r>
              <a:rPr lang="it-IT" sz="2000" dirty="0" err="1"/>
              <a:t>ipocorticosurrenalismo</a:t>
            </a:r>
            <a:r>
              <a:rPr lang="it-IT" sz="2000" dirty="0"/>
              <a:t> primitivo, non occorre aldosterone)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dirty="0"/>
              <a:t>dose giornaliera va aumentata in caso di eventi stressanti </a:t>
            </a:r>
            <a:r>
              <a:rPr lang="it-IT" sz="2000" dirty="0" smtClean="0"/>
              <a:t>(infezioni, stress chirurgici, febbre alta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dirty="0" smtClean="0"/>
              <a:t>La </a:t>
            </a:r>
            <a:r>
              <a:rPr lang="it-IT" sz="2000" dirty="0"/>
              <a:t>terapia dell’</a:t>
            </a:r>
            <a:r>
              <a:rPr lang="it-IT" sz="2000" dirty="0" err="1"/>
              <a:t>ipocorticosurrenalismo</a:t>
            </a:r>
            <a:r>
              <a:rPr lang="it-IT" sz="2000" dirty="0"/>
              <a:t> va </a:t>
            </a:r>
            <a:r>
              <a:rPr lang="it-IT" sz="2000" dirty="0" smtClean="0"/>
              <a:t>cominciata </a:t>
            </a:r>
            <a:r>
              <a:rPr lang="it-IT" sz="2000" dirty="0"/>
              <a:t>prima della terapia con </a:t>
            </a:r>
            <a:r>
              <a:rPr lang="it-IT" sz="2000" dirty="0" err="1"/>
              <a:t>levotiroxina</a:t>
            </a:r>
            <a:r>
              <a:rPr lang="it-IT" sz="2000" dirty="0"/>
              <a:t> </a:t>
            </a:r>
          </a:p>
          <a:p>
            <a:pPr marL="0" indent="0" algn="just">
              <a:buNone/>
            </a:pPr>
            <a:endParaRPr lang="it-IT" sz="800" b="1" dirty="0">
              <a:solidFill>
                <a:srgbClr val="FF0000"/>
              </a:solidFill>
            </a:endParaRPr>
          </a:p>
          <a:p>
            <a:pPr algn="just"/>
            <a:r>
              <a:rPr lang="it-IT" sz="2000" b="1" dirty="0">
                <a:solidFill>
                  <a:srgbClr val="0000CC"/>
                </a:solidFill>
              </a:rPr>
              <a:t>IPOTIROIDISMO </a:t>
            </a:r>
            <a:r>
              <a:rPr lang="it-IT" sz="2000" dirty="0">
                <a:solidFill>
                  <a:srgbClr val="0000CC"/>
                </a:solidFill>
              </a:rPr>
              <a:t>– deficit ormoni tiroidei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b="1" dirty="0"/>
              <a:t>L-</a:t>
            </a:r>
            <a:r>
              <a:rPr lang="it-IT" sz="2000" b="1" dirty="0" smtClean="0"/>
              <a:t>tiroxina</a:t>
            </a:r>
            <a:r>
              <a:rPr lang="it-IT" sz="2000" dirty="0" smtClean="0"/>
              <a:t> 1.2 </a:t>
            </a:r>
            <a:r>
              <a:rPr lang="it-IT" sz="2000" dirty="0" err="1"/>
              <a:t>mcg</a:t>
            </a:r>
            <a:r>
              <a:rPr lang="it-IT" sz="2000" dirty="0"/>
              <a:t>/kg/</a:t>
            </a:r>
            <a:r>
              <a:rPr lang="it-IT" sz="2000" dirty="0" smtClean="0"/>
              <a:t>die </a:t>
            </a:r>
            <a:endParaRPr lang="it-IT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dirty="0"/>
              <a:t>Monitoraggio FT</a:t>
            </a:r>
            <a:r>
              <a:rPr lang="it-IT" sz="2000" baseline="-25000" dirty="0"/>
              <a:t>4</a:t>
            </a:r>
            <a:r>
              <a:rPr lang="it-IT" sz="2000" dirty="0"/>
              <a:t>  </a:t>
            </a:r>
            <a:endParaRPr lang="it-IT" sz="2000" dirty="0" smtClean="0"/>
          </a:p>
          <a:p>
            <a:pPr marL="0" indent="0" algn="just">
              <a:buNone/>
            </a:pPr>
            <a:endParaRPr lang="it-IT" sz="800" dirty="0"/>
          </a:p>
          <a:p>
            <a:pPr algn="just"/>
            <a:r>
              <a:rPr lang="it-IT" sz="2000" b="1" dirty="0" smtClean="0">
                <a:solidFill>
                  <a:srgbClr val="0000CC"/>
                </a:solidFill>
              </a:rPr>
              <a:t>IPOGONADISMO </a:t>
            </a:r>
            <a:r>
              <a:rPr lang="it-IT" sz="2000" dirty="0">
                <a:solidFill>
                  <a:srgbClr val="0000CC"/>
                </a:solidFill>
              </a:rPr>
              <a:t>– deficit </a:t>
            </a:r>
            <a:r>
              <a:rPr lang="it-IT" sz="2000" dirty="0" smtClean="0">
                <a:solidFill>
                  <a:srgbClr val="0000CC"/>
                </a:solidFill>
              </a:rPr>
              <a:t>steroidi sessuali</a:t>
            </a:r>
            <a:endParaRPr lang="it-IT" sz="2000" dirty="0">
              <a:solidFill>
                <a:srgbClr val="0000CC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b="1" dirty="0" smtClean="0"/>
              <a:t>Testosterone o estroprogestinici</a:t>
            </a:r>
            <a:endParaRPr lang="it-IT" sz="2000" dirty="0"/>
          </a:p>
          <a:p>
            <a:pPr marL="0" indent="0" algn="just">
              <a:buNone/>
            </a:pPr>
            <a:endParaRPr lang="it-IT" sz="800" dirty="0"/>
          </a:p>
          <a:p>
            <a:pPr algn="just"/>
            <a:r>
              <a:rPr lang="it-IT" sz="2000" b="1" dirty="0" smtClean="0">
                <a:solidFill>
                  <a:srgbClr val="0000CC"/>
                </a:solidFill>
              </a:rPr>
              <a:t>DEFICIT di GH </a:t>
            </a:r>
            <a:endParaRPr lang="it-IT" sz="2000" dirty="0">
              <a:solidFill>
                <a:srgbClr val="0000CC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b="1" dirty="0" smtClean="0"/>
              <a:t>Si tratta nel bambino, nell’adulto non vi è consenso unanime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it-IT" sz="800" b="1" dirty="0" smtClean="0"/>
          </a:p>
          <a:p>
            <a:pPr algn="just"/>
            <a:r>
              <a:rPr lang="it-IT" sz="2000" b="1" dirty="0">
                <a:solidFill>
                  <a:srgbClr val="0000CC"/>
                </a:solidFill>
              </a:rPr>
              <a:t>DEFICIT di </a:t>
            </a:r>
            <a:r>
              <a:rPr lang="it-IT" sz="2000" b="1" dirty="0" smtClean="0">
                <a:solidFill>
                  <a:srgbClr val="0000CC"/>
                </a:solidFill>
              </a:rPr>
              <a:t>ADH</a:t>
            </a:r>
            <a:endParaRPr lang="it-IT" sz="2000" dirty="0">
              <a:solidFill>
                <a:srgbClr val="0000CC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000" b="1" dirty="0"/>
              <a:t>accesso libero all’acqua </a:t>
            </a:r>
            <a:r>
              <a:rPr lang="it-IT" sz="2000" dirty="0"/>
              <a:t>e</a:t>
            </a:r>
            <a:r>
              <a:rPr lang="it-IT" sz="2000" b="1" dirty="0"/>
              <a:t> </a:t>
            </a:r>
            <a:r>
              <a:rPr lang="it-IT" sz="2000" b="1" dirty="0" err="1"/>
              <a:t>desmopressina</a:t>
            </a:r>
            <a:r>
              <a:rPr lang="it-IT" sz="2000" dirty="0"/>
              <a:t> con controllo di volume urinario, </a:t>
            </a:r>
            <a:r>
              <a:rPr lang="it-IT" sz="2000" dirty="0" err="1"/>
              <a:t>sodiemia</a:t>
            </a:r>
            <a:r>
              <a:rPr lang="it-IT" sz="2000" dirty="0"/>
              <a:t>, osmolarità </a:t>
            </a:r>
            <a:r>
              <a:rPr lang="it-IT" sz="2000" dirty="0" smtClean="0"/>
              <a:t>urinaria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v"/>
            </a:pPr>
            <a:endParaRPr lang="it-IT" sz="2000" b="1" dirty="0"/>
          </a:p>
          <a:p>
            <a:pPr marL="0" indent="0" algn="just">
              <a:buNone/>
            </a:pPr>
            <a:endParaRPr lang="it-IT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3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57"/>
    </mc:Choice>
    <mc:Fallback xmlns="">
      <p:transition xmlns:p14="http://schemas.microsoft.com/office/powerpoint/2010/main" spd="slow" advTm="162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5.3|39.3|3.6|5.8|22.5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12.2|16.2|43.2|31.4|9.2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05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303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ASUITS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BERNARDI STELLA</cp:lastModifiedBy>
  <cp:revision>65</cp:revision>
  <dcterms:created xsi:type="dcterms:W3CDTF">2020-03-12T17:27:23Z</dcterms:created>
  <dcterms:modified xsi:type="dcterms:W3CDTF">2021-04-21T14:52:07Z</dcterms:modified>
</cp:coreProperties>
</file>