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6" r:id="rId3"/>
  </p:sldMasterIdLst>
  <p:sldIdLst>
    <p:sldId id="257" r:id="rId4"/>
    <p:sldId id="272" r:id="rId5"/>
    <p:sldId id="261" r:id="rId6"/>
    <p:sldId id="281" r:id="rId7"/>
    <p:sldId id="274" r:id="rId8"/>
    <p:sldId id="264" r:id="rId9"/>
    <p:sldId id="271" r:id="rId10"/>
    <p:sldId id="267" r:id="rId11"/>
    <p:sldId id="283" r:id="rId12"/>
    <p:sldId id="275" r:id="rId13"/>
    <p:sldId id="266" r:id="rId14"/>
    <p:sldId id="269" r:id="rId15"/>
    <p:sldId id="270" r:id="rId16"/>
    <p:sldId id="268" r:id="rId17"/>
    <p:sldId id="285" r:id="rId18"/>
    <p:sldId id="286" r:id="rId19"/>
    <p:sldId id="287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">
            <a:extLst>
              <a:ext uri="{FF2B5EF4-FFF2-40B4-BE49-F238E27FC236}">
                <a16:creationId xmlns:a16="http://schemas.microsoft.com/office/drawing/2014/main" id="{BA6BCACA-55AC-4807-9E79-CD6391A7D87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88825" cy="6872288"/>
            <a:chOff x="0" y="0"/>
            <a:chExt cx="12188825" cy="6872226"/>
          </a:xfrm>
        </p:grpSpPr>
        <p:pic>
          <p:nvPicPr>
            <p:cNvPr id="5" name="Picture 8" descr="HD-PanelTitle-V.png">
              <a:extLst>
                <a:ext uri="{FF2B5EF4-FFF2-40B4-BE49-F238E27FC236}">
                  <a16:creationId xmlns:a16="http://schemas.microsoft.com/office/drawing/2014/main" id="{C3472D38-8542-4D5B-A777-7809543F50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25">
              <a:extLst>
                <a:ext uri="{FF2B5EF4-FFF2-40B4-BE49-F238E27FC236}">
                  <a16:creationId xmlns:a16="http://schemas.microsoft.com/office/drawing/2014/main" id="{2CBDC6A0-0C07-46C0-BF65-83475F60E306}"/>
                </a:ext>
              </a:extLst>
            </p:cNvPr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" name="Picture 16" descr="HDRibbonTitle-UniformTrim.png">
              <a:extLst>
                <a:ext uri="{FF2B5EF4-FFF2-40B4-BE49-F238E27FC236}">
                  <a16:creationId xmlns:a16="http://schemas.microsoft.com/office/drawing/2014/main" id="{E8006B53-0F8A-40A9-9BF2-1CBAF1290B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>
              <a:fillRect/>
            </a:stretch>
          </p:blipFill>
          <p:spPr bwMode="auto">
            <a:xfrm rot="5400000">
              <a:off x="5245268" y="530352"/>
              <a:ext cx="1673352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7" descr="HDRibbonTitle-UniformTrim.png">
              <a:extLst>
                <a:ext uri="{FF2B5EF4-FFF2-40B4-BE49-F238E27FC236}">
                  <a16:creationId xmlns:a16="http://schemas.microsoft.com/office/drawing/2014/main" id="{11A672E8-ABC6-46BC-BFF8-5378578BCB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>
              <a:fillRect/>
            </a:stretch>
          </p:blipFill>
          <p:spPr bwMode="auto">
            <a:xfrm rot="5400000">
              <a:off x="5263556" y="5747514"/>
              <a:ext cx="1636776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9" name="Straight Connector 14">
            <a:extLst>
              <a:ext uri="{FF2B5EF4-FFF2-40B4-BE49-F238E27FC236}">
                <a16:creationId xmlns:a16="http://schemas.microsoft.com/office/drawing/2014/main" id="{823D1A10-EAB0-4FE3-891D-CD0C8E94115C}"/>
              </a:ext>
            </a:extLst>
          </p:cNvPr>
          <p:cNvCxnSpPr/>
          <p:nvPr/>
        </p:nvCxnSpPr>
        <p:spPr>
          <a:xfrm>
            <a:off x="2692400" y="3522663"/>
            <a:ext cx="68151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995188D-E49F-4706-BE10-D60C4F72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538" y="5037138"/>
            <a:ext cx="896937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44720-3F9B-4F24-AA9A-DB6776BB52EE}" type="datetimeFigureOut">
              <a:rPr lang="en-US"/>
              <a:pPr>
                <a:defRPr/>
              </a:pPr>
              <a:t>4/20/2021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8109A26-8164-4AF4-9918-15CF35707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2400" y="5037138"/>
            <a:ext cx="5214938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BB10ABD-1738-4D5B-9990-7F3FD15B9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6675" y="5037138"/>
            <a:ext cx="550863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D45EB-4D24-4AAB-8F0E-87378A9C75C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913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EA9D303-E60A-46AC-B72A-4F964FE46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C273E-CBCE-4142-9416-A236BD6B9900}" type="datetimeFigureOut">
              <a:rPr lang="en-US"/>
              <a:pPr>
                <a:defRPr/>
              </a:pPr>
              <a:t>4/20/2021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AF624B4-2081-4647-94EF-44D6A3F0C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7C1EA3B-5334-4576-A14B-68235D747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48E7D-5D64-4CB5-9327-F700069B31B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061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>
            <a:extLst>
              <a:ext uri="{FF2B5EF4-FFF2-40B4-BE49-F238E27FC236}">
                <a16:creationId xmlns:a16="http://schemas.microsoft.com/office/drawing/2014/main" id="{48BD17C5-4114-4937-B84A-5FDB0186DC51}"/>
              </a:ext>
            </a:extLst>
          </p:cNvPr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>
            <a:normAutofit/>
          </a:bodyPr>
          <a:lstStyle>
            <a:lvl1pPr algn="ctr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5652ACB-B331-4407-994E-08D325CF6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8464E-2269-4B3F-B3D4-92E2231D51AE}" type="datetimeFigureOut">
              <a:rPr lang="en-US"/>
              <a:pPr>
                <a:defRPr/>
              </a:pPr>
              <a:t>4/20/2021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6E6F28A-FDA8-41BF-A8D3-456EF2969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D73EB6F-F67F-4524-9541-B4D6BCFE6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18FF0-34DE-4222-98A2-98BD91D845F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073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>
            <a:extLst>
              <a:ext uri="{FF2B5EF4-FFF2-40B4-BE49-F238E27FC236}">
                <a16:creationId xmlns:a16="http://schemas.microsoft.com/office/drawing/2014/main" id="{D453AEAD-BFD6-4B64-8FCB-03CA3C1E3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3" y="879475"/>
            <a:ext cx="6096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it-IT" sz="8000"/>
              <a:t>“</a:t>
            </a: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8F244D9F-4371-417B-B02A-085264A04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9738" y="2827338"/>
            <a:ext cx="609600" cy="5857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it-IT" sz="8000"/>
              <a:t>”</a:t>
            </a:r>
          </a:p>
        </p:txBody>
      </p:sp>
      <p:cxnSp>
        <p:nvCxnSpPr>
          <p:cNvPr id="7" name="Straight Connector 18">
            <a:extLst>
              <a:ext uri="{FF2B5EF4-FFF2-40B4-BE49-F238E27FC236}">
                <a16:creationId xmlns:a16="http://schemas.microsoft.com/office/drawing/2014/main" id="{173658CD-264D-4585-98AC-8C181DC5AB9B}"/>
              </a:ext>
            </a:extLst>
          </p:cNvPr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2719BE4-CF7C-412F-A6F6-EAD171AE673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9AC62-A548-4B0D-8823-A07ADAF3DA72}" type="datetimeFigureOut">
              <a:rPr lang="en-US"/>
              <a:pPr>
                <a:defRPr/>
              </a:pPr>
              <a:t>4/20/2021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0AC12F5-C83C-417F-AF6B-FEA3A8C2BFB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AA4ABC8-157C-415D-BEF7-BA0D8C63B24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98F86-37D9-4B2B-BE94-B256DEF84D7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471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A87EC-5ED6-436E-AF96-82B780E27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3CB82-1E7A-4D00-B299-CB8AF50D78B4}" type="datetimeFigureOut">
              <a:rPr lang="en-US"/>
              <a:pPr>
                <a:defRPr/>
              </a:pPr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4A0BB-CB8B-4B4C-9514-5B8E8A0AD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0D584-5FDF-464F-B2E0-F453B14C1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4EE2E-0C00-42F3-9564-9F1A0110203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418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>
            <a:extLst>
              <a:ext uri="{FF2B5EF4-FFF2-40B4-BE49-F238E27FC236}">
                <a16:creationId xmlns:a16="http://schemas.microsoft.com/office/drawing/2014/main" id="{22C02B68-CCC6-4E28-8C33-39A39CC5E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3" y="879475"/>
            <a:ext cx="6096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it-IT" sz="8000"/>
              <a:t>“</a:t>
            </a: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30F3CD30-7635-4BE8-A430-F425EF590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9738" y="2598738"/>
            <a:ext cx="609600" cy="5857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it-IT" sz="8000"/>
              <a:t>”</a:t>
            </a:r>
          </a:p>
        </p:txBody>
      </p:sp>
      <p:cxnSp>
        <p:nvCxnSpPr>
          <p:cNvPr id="7" name="Straight Connector 25">
            <a:extLst>
              <a:ext uri="{FF2B5EF4-FFF2-40B4-BE49-F238E27FC236}">
                <a16:creationId xmlns:a16="http://schemas.microsoft.com/office/drawing/2014/main" id="{9F339F15-9284-48A2-94C3-281CCBA79CEC}"/>
              </a:ext>
            </a:extLst>
          </p:cNvPr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F07545F-B51D-4351-A5FD-F0476745C5C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6C167-597D-4BC3-9A5B-0119FCECEDF8}" type="datetimeFigureOut">
              <a:rPr lang="en-US"/>
              <a:pPr>
                <a:defRPr/>
              </a:pPr>
              <a:t>4/20/2021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E05806C-1C1F-49C5-A95E-2EF97C2E52A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C84FBB0-45AD-4BB6-AEF6-5061E9493C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4176B-D9BF-438F-93AA-764F118F910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1091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4">
            <a:extLst>
              <a:ext uri="{FF2B5EF4-FFF2-40B4-BE49-F238E27FC236}">
                <a16:creationId xmlns:a16="http://schemas.microsoft.com/office/drawing/2014/main" id="{F64D380F-B20C-4924-84FA-25571FF88DAD}"/>
              </a:ext>
            </a:extLst>
          </p:cNvPr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rtlCol="0">
            <a:normAutofit/>
          </a:bodyPr>
          <a:lstStyle>
            <a:lvl1pPr>
              <a:defRPr lang="en-US" b="0" dirty="0"/>
            </a:lvl1pPr>
          </a:lstStyle>
          <a:p>
            <a:pPr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CA42C9B-7755-4857-80A1-95B1072D80D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DDADC-63A2-4D7D-B3B4-51559E985386}" type="datetimeFigureOut">
              <a:rPr lang="en-US"/>
              <a:pPr>
                <a:defRPr/>
              </a:pPr>
              <a:t>4/20/2021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5A4709E-F56E-4F80-8158-7A0C8E1872E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4C7F9F5-E943-474B-951D-1031570FDAD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4038E-D95C-4682-916B-5B0D86455CE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874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>
            <a:extLst>
              <a:ext uri="{FF2B5EF4-FFF2-40B4-BE49-F238E27FC236}">
                <a16:creationId xmlns:a16="http://schemas.microsoft.com/office/drawing/2014/main" id="{3A6CA795-5B37-4B96-9F7C-062F61C3EE16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D4DFC64-DD4C-4C0E-B654-A4B3AAADD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7EE0D-A659-4C90-AC80-07BDCB680FF5}" type="datetimeFigureOut">
              <a:rPr lang="en-US"/>
              <a:pPr>
                <a:defRPr/>
              </a:pPr>
              <a:t>4/20/2021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6292C0F-9B62-43DD-8320-58C49B97B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1CCBC8A-87DB-4995-BC3E-128B37909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E77B0-6B7C-4E80-B63B-2906C42ADFE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9550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>
            <a:extLst>
              <a:ext uri="{FF2B5EF4-FFF2-40B4-BE49-F238E27FC236}">
                <a16:creationId xmlns:a16="http://schemas.microsoft.com/office/drawing/2014/main" id="{F0E8554E-63F4-480C-9623-C9C24A0BE6D7}"/>
              </a:ext>
            </a:extLst>
          </p:cNvPr>
          <p:cNvCxnSpPr/>
          <p:nvPr/>
        </p:nvCxnSpPr>
        <p:spPr>
          <a:xfrm>
            <a:off x="886460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7829F4B-8229-401C-B158-9E7DC9EF6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F6D12-EE8D-4C88-8C00-D64620BE61FE}" type="datetimeFigureOut">
              <a:rPr lang="en-US"/>
              <a:pPr>
                <a:defRPr/>
              </a:pPr>
              <a:t>4/20/2021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156FC5B-E0B8-4B73-B288-D8F4C9FF9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12BBB16-5DE0-48AE-8FB4-E8030D06A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1C2E4-F989-44E8-AF40-C07044FE874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523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AD239DA6-69BD-40A6-8366-F1F553E76373}" type="datetimeFigureOut">
              <a:rPr lang="it-IT" smtClean="0"/>
              <a:t>20/04/2021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95552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20/04/2021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8075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405DC9E0-B083-4F9A-B5BE-FDC314C96965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E6311EF-0EA7-4F35-B377-8F5238512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87D56-EA0D-4BE8-8B4E-15E5847D0CD9}" type="datetimeFigureOut">
              <a:rPr lang="en-US"/>
              <a:pPr>
                <a:defRPr/>
              </a:pPr>
              <a:t>4/20/2021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FA6BB24-4936-45D4-B011-931AFC4CB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72EFF3B-2A5C-40C3-A4AF-E85522F1B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C8702-4BD3-49AE-B1C7-9F19AF453FCD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3546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20/04/2021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85503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20/04/2021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75329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20/04/2021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03330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20/04/2021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77193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20/04/2021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91831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20/04/2021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5214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20/04/2021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22666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20/04/2021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61917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20/04/2021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6910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20/04/2021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1988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>
            <a:extLst>
              <a:ext uri="{FF2B5EF4-FFF2-40B4-BE49-F238E27FC236}">
                <a16:creationId xmlns:a16="http://schemas.microsoft.com/office/drawing/2014/main" id="{BA1B5DF3-66F1-435E-9A42-D64FA615FEBB}"/>
              </a:ext>
            </a:extLst>
          </p:cNvPr>
          <p:cNvCxnSpPr/>
          <p:nvPr/>
        </p:nvCxnSpPr>
        <p:spPr>
          <a:xfrm>
            <a:off x="2012950" y="3709988"/>
            <a:ext cx="81629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DF0EFA9-7E69-4189-8B92-D7A22E9FD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F44FC-9D55-4577-AD77-781B4265ED3D}" type="datetimeFigureOut">
              <a:rPr lang="en-US"/>
              <a:pPr>
                <a:defRPr/>
              </a:pPr>
              <a:t>4/20/2021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F1CD1C0-2E3C-4D97-8210-E6319E4A5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B4D3741-DBFE-4BE0-BAE5-4B241DDF7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F4CB4-05C0-44BD-9D46-87A09728250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686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20/04/2021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1139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20/04/2021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17303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20/04/2021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98439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20/04/2021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5210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20/04/2021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95054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5B1859-371F-4084-A394-B4C81EA62A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D262F44-EBB0-4CC5-A4AB-70EF97C5B2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F4CF0B3-91A7-46BF-88AA-524DC1BF6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44C2E-E229-4E93-9809-71C289C2EADC}" type="datetimeFigureOut">
              <a:rPr lang="it-IT"/>
              <a:pPr>
                <a:defRPr/>
              </a:pPr>
              <a:t>20/04/2021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9EBA39C-0AF3-4306-B7AD-85ABD3652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17DD2EA-5253-4C79-823B-23C930288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85F19-CECA-45DF-9534-5CD975AF18E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59290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05B6A9-AA83-4DE6-BD19-42FCA2539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35DA819-FCF9-4CAF-99CD-231DE4BC9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C9C0631-49EB-4550-B841-7BFFF6A91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43E42-99D6-4936-AA38-42353A95E7C7}" type="datetimeFigureOut">
              <a:rPr lang="it-IT"/>
              <a:pPr>
                <a:defRPr/>
              </a:pPr>
              <a:t>20/04/2021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4A6616A-E752-413C-9EBA-EF67242C6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8DDDE48-602B-4D85-9026-528F057F0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BB313-3672-45B3-B4AB-870BFE382C3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10968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7ADF6E-6D31-4F44-9307-1CD7CBB5B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49C6A6C-B30B-4EAB-B9DE-44044FE5A5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71CE006-5FFB-4E63-9EA9-05393D414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59212-20A6-426F-A5BD-5005007B20D3}" type="datetimeFigureOut">
              <a:rPr lang="it-IT"/>
              <a:pPr>
                <a:defRPr/>
              </a:pPr>
              <a:t>20/04/2021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CB3F6E0-AEFD-4CEE-A5E9-EA9E1F158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6A45A6-91AF-478B-8507-AC8BAEEB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A7E7B-560C-4D7B-A90A-5D558C503C1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64492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ABE2C3-CEA9-4F0C-ADE4-AA4F6A7F1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09D6920-2BDB-4C1B-ABE6-9C8ADF3E62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304F2D4-5A3D-4565-BE76-5F3EEC5882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FE69DD72-21D2-433E-976D-374ACDDA5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FAACD-FCD2-4ACE-A6E1-C43671775430}" type="datetimeFigureOut">
              <a:rPr lang="it-IT"/>
              <a:pPr>
                <a:defRPr/>
              </a:pPr>
              <a:t>20/04/2021</a:t>
            </a:fld>
            <a:endParaRPr 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F5E0ADB8-475E-4591-B0C2-9C0A623A1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B7BAC91E-E0A7-4A59-AD2F-F35B3D36D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7C1BA-9555-4A4D-8EE1-07ED0995C50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76646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4CDC2C-5D1B-452A-8E0A-1B19CCCAD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BC8F0CE-75B8-4108-A6CA-EF65BFAB99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01FEC64-7B4C-4308-844E-9F7D4DEF66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559F476-4122-4AA1-9E10-C121088FBE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F80F70A-A97B-4DEF-A9E6-F7D4128BE4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532CE980-72B6-434C-85AB-2E90C477B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482EB-C064-4DBC-8780-EAD72E7B868C}" type="datetimeFigureOut">
              <a:rPr lang="it-IT"/>
              <a:pPr>
                <a:defRPr/>
              </a:pPr>
              <a:t>20/04/2021</a:t>
            </a:fld>
            <a:endParaRPr lang="it-IT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0B104A3B-30AB-42EE-8448-27116ADDA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3A049CBF-AC18-4B17-82F8-D35286D26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22C98-E3D3-4959-9A7E-EB3B460429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1876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513F1A36-247A-48F1-8726-2917F1B94297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BF6AF2B1-DBF1-4512-9371-424FD82F6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B0B70-9666-4642-AB3E-5D211975C641}" type="datetimeFigureOut">
              <a:rPr lang="en-US"/>
              <a:pPr>
                <a:defRPr/>
              </a:pPr>
              <a:t>4/20/2021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AB222275-E1C7-422E-80E2-C9CB4DA4C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E12DE3D1-D0CA-416C-A2F5-279078030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19713-37DA-4BB7-A0AF-A254C7E5725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961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05C59A-9C00-49D7-8782-8CF5A1FE3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F2C41088-49F8-42F3-AD6F-0D656F29F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EBFC3-17A5-49B0-8604-85724C5F2E06}" type="datetimeFigureOut">
              <a:rPr lang="it-IT"/>
              <a:pPr>
                <a:defRPr/>
              </a:pPr>
              <a:t>20/04/2021</a:t>
            </a:fld>
            <a:endParaRPr lang="it-IT"/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B83BA8B2-0BB8-4DAA-82FF-9B8938541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6890B713-E2E8-486E-A71D-8D2250E42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D8F0E-FAE2-4D20-B2F5-F51230EA9A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37611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:a16="http://schemas.microsoft.com/office/drawing/2014/main" id="{89B438D2-DC72-49F3-BDBF-B18EB164A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892DF-F057-4E32-996E-1026B7F1DCE5}" type="datetimeFigureOut">
              <a:rPr lang="it-IT"/>
              <a:pPr>
                <a:defRPr/>
              </a:pPr>
              <a:t>20/04/2021</a:t>
            </a:fld>
            <a:endParaRPr lang="it-IT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6341BAE9-69A9-4665-8DBD-E63F6C52D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9010A477-02E6-4204-B39B-F90AB67D1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B514B-DC89-48FB-9497-9CAA590E811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92757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ACFB15-5FC2-45E9-A973-C6BAA5084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24EAA93-E27A-41A9-B040-98761E26E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DBFB1B8-4F6D-43A2-BAFE-A08CA7E53F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D121746A-6754-433F-8B9B-E8A11EE14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9CFA7-C466-4191-A34C-87790678A105}" type="datetimeFigureOut">
              <a:rPr lang="it-IT"/>
              <a:pPr>
                <a:defRPr/>
              </a:pPr>
              <a:t>20/04/2021</a:t>
            </a:fld>
            <a:endParaRPr 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46375545-34BC-4902-ACCC-5F11D478D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E12BCEBD-781A-4B7C-98A3-303E073AB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C1D68-3D49-4F33-B750-B13E76925B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34773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26A13A-E85A-4789-B49B-230E0B1D0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6E5C6D3-4C7A-4C63-B5C7-C05AB8CF8A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9CC89F3-025C-4D08-9685-09A5D02E86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19C67CEF-B9AC-4D7B-A2AE-F47FB3A20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40D54-828D-4AA1-BC77-448C3C694269}" type="datetimeFigureOut">
              <a:rPr lang="it-IT"/>
              <a:pPr>
                <a:defRPr/>
              </a:pPr>
              <a:t>20/04/2021</a:t>
            </a:fld>
            <a:endParaRPr 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FEA903D7-8926-4AD0-9E33-6679A18A5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7944FB47-6A65-41B0-BEAD-1ABD94030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78362-D56F-4389-98CC-F955D10E462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35748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CF8564-236B-4522-A944-EED587CF5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0ACCCC1-BBDA-4A03-8F32-B08DCFC0D5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62532D8-2AC9-49AD-AE71-55A2C4F18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48A61-720F-4675-93D1-9CA4240D694F}" type="datetimeFigureOut">
              <a:rPr lang="it-IT"/>
              <a:pPr>
                <a:defRPr/>
              </a:pPr>
              <a:t>20/04/2021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554C73A-E4F6-4A6B-BC6B-E75730B7A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8A277F9-9F90-4666-9A53-0AD21BF63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92FE0-D0BF-47EC-9AA9-C7C6E75E6DF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45871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0FCB880-9062-4C7F-9E6A-CF358977D8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7C68D5B-DC98-419E-915D-5ED1812392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9AC9B9A-5F9A-49CF-8CCF-450FA8EE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B48E8-1126-4A24-9F5C-F4505D9F4C8C}" type="datetimeFigureOut">
              <a:rPr lang="it-IT"/>
              <a:pPr>
                <a:defRPr/>
              </a:pPr>
              <a:t>20/04/2021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4E8029-7DE7-4C04-B970-BC77DABB8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95EB41C-FED0-486B-AC67-D6F41AD18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66C5D-0B66-4AAB-882D-6EE0E333988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194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0A361922-4DAB-4EAE-8761-1B112BF9CB8E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3ACAF1FA-AD6A-4438-82F2-E3DA55260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EE843-34BC-4635-8DB2-CA22E02E8900}" type="datetimeFigureOut">
              <a:rPr lang="en-US"/>
              <a:pPr>
                <a:defRPr/>
              </a:pPr>
              <a:t>4/20/2021</a:t>
            </a:fld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75870884-44BA-466D-9B72-73AA2AA6F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73B02AE8-E7F9-4C1D-A25E-CD908ED9B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4C25B-E4B8-42F3-BDAE-B2D9AFFB5E0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572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3">
            <a:extLst>
              <a:ext uri="{FF2B5EF4-FFF2-40B4-BE49-F238E27FC236}">
                <a16:creationId xmlns:a16="http://schemas.microsoft.com/office/drawing/2014/main" id="{CF9B14A2-CF2A-44D7-BD11-05615F165E93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77E86AE4-B92C-421A-972C-2EA77C609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F261E-57F5-4D52-86AD-3F1CF6503607}" type="datetimeFigureOut">
              <a:rPr lang="en-US"/>
              <a:pPr>
                <a:defRPr/>
              </a:pPr>
              <a:t>4/20/2021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FC415D37-E319-41E5-B083-5A69B0F54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45E0423F-9B4A-443C-BEE0-7229FDC0F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C469A-641E-41C2-BBD2-3DAE93066FD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357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E031CD8-AF7C-4B3A-9837-65940828D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93830-C795-45AA-BFAD-168E5A2221E6}" type="datetimeFigureOut">
              <a:rPr lang="en-US"/>
              <a:pPr>
                <a:defRPr/>
              </a:pPr>
              <a:t>4/20/2021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28E3B85-D2C5-48D6-8A03-17543680A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5BA687C-93EE-41BE-AD63-B9024DDBA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AC006-2A15-4AD3-8DBA-70B11AA8520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46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5">
            <a:extLst>
              <a:ext uri="{FF2B5EF4-FFF2-40B4-BE49-F238E27FC236}">
                <a16:creationId xmlns:a16="http://schemas.microsoft.com/office/drawing/2014/main" id="{45C19701-421A-4327-ADB1-FE8BBD126055}"/>
              </a:ext>
            </a:extLst>
          </p:cNvPr>
          <p:cNvCxnSpPr/>
          <p:nvPr/>
        </p:nvCxnSpPr>
        <p:spPr>
          <a:xfrm>
            <a:off x="1395413" y="2913063"/>
            <a:ext cx="35147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C167C522-2520-40D1-A7EE-663EF615E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5BB26-E225-4883-BDC6-7BCDADCA896E}" type="datetimeFigureOut">
              <a:rPr lang="en-US"/>
              <a:pPr>
                <a:defRPr/>
              </a:pPr>
              <a:t>4/20/2021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F4A8733-25E0-4A0B-8728-13378F70B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984FE10-BD57-4084-A067-C44FC5294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6FEE3-65C3-4896-BC2F-CF423E6DF5B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403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ED0011D-F75A-488A-A211-C4AE8F62C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870C4-F83E-4A61-B571-B713E2076270}" type="datetimeFigureOut">
              <a:rPr lang="en-US"/>
              <a:pPr>
                <a:defRPr/>
              </a:pPr>
              <a:t>4/20/2021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14E28BA-4247-417B-A390-50A133020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F50A1BF-BB24-4DA3-9F12-5FAE170F5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0F1F9-EDC8-452B-B214-98101B0AFA3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191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>
            <a:extLst>
              <a:ext uri="{FF2B5EF4-FFF2-40B4-BE49-F238E27FC236}">
                <a16:creationId xmlns:a16="http://schemas.microsoft.com/office/drawing/2014/main" id="{55B0FE4D-4BB2-4E37-92F2-4C0CCC91BC2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88825" cy="6856413"/>
            <a:chOff x="0" y="0"/>
            <a:chExt cx="12188825" cy="6856215"/>
          </a:xfrm>
        </p:grpSpPr>
        <p:pic>
          <p:nvPicPr>
            <p:cNvPr id="1032" name="Picture 7" descr="HD-PanelContent-V.png">
              <a:extLst>
                <a:ext uri="{FF2B5EF4-FFF2-40B4-BE49-F238E27FC236}">
                  <a16:creationId xmlns:a16="http://schemas.microsoft.com/office/drawing/2014/main" id="{E3C946D0-C23F-41C6-BEB8-4ED117FA30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73C4B02-60E8-4B23-89C1-E26FEDAB6451}"/>
                </a:ext>
              </a:extLst>
            </p:cNvPr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36" name="Picture 9" descr="HDRibbonContent-UniformTrim.png">
              <a:extLst>
                <a:ext uri="{FF2B5EF4-FFF2-40B4-BE49-F238E27FC236}">
                  <a16:creationId xmlns:a16="http://schemas.microsoft.com/office/drawing/2014/main" id="{099FB818-9AED-43F6-A504-0CFFCEE58D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>
              <a:fillRect/>
            </a:stretch>
          </p:blipFill>
          <p:spPr bwMode="auto">
            <a:xfrm rot="5400000">
              <a:off x="5706471" y="76265"/>
              <a:ext cx="758952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10" descr="HDRibbonContent-UniformTrim.png">
              <a:extLst>
                <a:ext uri="{FF2B5EF4-FFF2-40B4-BE49-F238E27FC236}">
                  <a16:creationId xmlns:a16="http://schemas.microsoft.com/office/drawing/2014/main" id="{9C4610E6-1CB0-44BD-AB5B-24C0F04A67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>
              <a:fillRect/>
            </a:stretch>
          </p:blipFill>
          <p:spPr bwMode="auto">
            <a:xfrm rot="5400000">
              <a:off x="5706470" y="6173526"/>
              <a:ext cx="758952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737C9A23-19C9-4136-A778-1F0F2F44DF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982663"/>
            <a:ext cx="9601200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  <a:endParaRPr lang="en-US" altLang="it-IT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7C8B79FC-3FC3-401F-938A-846D15390B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2557463"/>
            <a:ext cx="9601200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811319-684D-4E1F-B5BA-AA1D011772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77275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07918E30-1A9E-4A4E-8A7C-D3EE5E32DFF9}" type="datetimeFigureOut">
              <a:rPr lang="en-US"/>
              <a:pPr>
                <a:defRPr/>
              </a:pPr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10E70-0134-4C8A-BA06-DD9F3BC0BD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95400" y="5969000"/>
            <a:ext cx="730567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47E96-4C39-4D8F-93AD-445AE23958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53675" y="5969000"/>
            <a:ext cx="54292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E6608873-3DAE-4357-9166-6CA727DD533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78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000" kern="1200">
          <a:solidFill>
            <a:srgbClr val="262626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4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D239DA6-69BD-40A6-8366-F1F553E76373}" type="datetimeFigureOut">
              <a:rPr lang="it-IT" smtClean="0"/>
              <a:t>20/04/2021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0178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>
            <a:extLst>
              <a:ext uri="{FF2B5EF4-FFF2-40B4-BE49-F238E27FC236}">
                <a16:creationId xmlns:a16="http://schemas.microsoft.com/office/drawing/2014/main" id="{ED4613B1-E054-4835-A01F-79028CDFA5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</a:p>
        </p:txBody>
      </p:sp>
      <p:sp>
        <p:nvSpPr>
          <p:cNvPr id="1027" name="Segnaposto testo 2">
            <a:extLst>
              <a:ext uri="{FF2B5EF4-FFF2-40B4-BE49-F238E27FC236}">
                <a16:creationId xmlns:a16="http://schemas.microsoft.com/office/drawing/2014/main" id="{C244BC74-63C2-4E1C-8E73-FEF096D3C2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Modifica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7B72DD8-6F9E-4FFA-B6BA-01691F8727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B92768-1DBB-4DC9-A91E-ACB5DA433300}" type="datetimeFigureOut">
              <a:rPr lang="it-IT"/>
              <a:pPr>
                <a:defRPr/>
              </a:pPr>
              <a:t>20/04/2021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478F359-20CD-4AFA-80E8-4C03314FC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707DD9D-F1BD-4F3E-A736-AF8B2743E0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1B8BC08-A02E-447A-948B-CBFC51B80AC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6167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olo 1">
            <a:extLst>
              <a:ext uri="{FF2B5EF4-FFF2-40B4-BE49-F238E27FC236}">
                <a16:creationId xmlns:a16="http://schemas.microsoft.com/office/drawing/2014/main" id="{6A698D10-03CB-4FC0-A0DD-852F86987F1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692400" y="1670050"/>
            <a:ext cx="6815138" cy="1758950"/>
          </a:xfrm>
        </p:spPr>
        <p:txBody>
          <a:bodyPr/>
          <a:lstStyle/>
          <a:p>
            <a:pPr eaLnBrk="1" hangingPunct="1"/>
            <a:br>
              <a:rPr lang="it-IT" altLang="it-IT" sz="2800" i="1">
                <a:ln>
                  <a:noFill/>
                </a:ln>
                <a:latin typeface="Algerian" panose="04020705040A02060702" pitchFamily="82" charset="0"/>
                <a:cs typeface="Times New Roman" panose="02020603050405020304" pitchFamily="18" charset="0"/>
              </a:rPr>
            </a:br>
            <a:br>
              <a:rPr lang="it-IT" altLang="it-IT" sz="2800" i="1">
                <a:ln>
                  <a:noFill/>
                </a:ln>
                <a:latin typeface="Algerian" panose="04020705040A02060702" pitchFamily="82" charset="0"/>
                <a:cs typeface="Times New Roman" panose="02020603050405020304" pitchFamily="18" charset="0"/>
              </a:rPr>
            </a:br>
            <a:r>
              <a:rPr lang="it-IT" altLang="it-IT" sz="2900" i="1">
                <a:ln>
                  <a:noFill/>
                </a:ln>
                <a:latin typeface="Algerian" panose="04020705040A02060702" pitchFamily="82" charset="0"/>
                <a:cs typeface="Times New Roman" panose="02020603050405020304" pitchFamily="18" charset="0"/>
              </a:rPr>
              <a:t>Corso di </a:t>
            </a:r>
            <a:br>
              <a:rPr lang="it-IT" altLang="it-IT" sz="2900" i="1">
                <a:ln>
                  <a:noFill/>
                </a:ln>
                <a:latin typeface="Algerian" panose="04020705040A02060702" pitchFamily="82" charset="0"/>
                <a:cs typeface="Times New Roman" panose="02020603050405020304" pitchFamily="18" charset="0"/>
              </a:rPr>
            </a:br>
            <a:r>
              <a:rPr lang="it-IT" altLang="it-IT" sz="2900" i="1">
                <a:ln>
                  <a:noFill/>
                </a:ln>
                <a:latin typeface="Algerian" panose="04020705040A02060702" pitchFamily="82" charset="0"/>
                <a:cs typeface="Times New Roman" panose="02020603050405020304" pitchFamily="18" charset="0"/>
              </a:rPr>
              <a:t>Grammatica Latina </a:t>
            </a:r>
            <a:br>
              <a:rPr lang="it-IT" altLang="it-IT" sz="2800" i="1">
                <a:ln>
                  <a:noFill/>
                </a:ln>
                <a:latin typeface="Algerian" panose="04020705040A02060702" pitchFamily="82" charset="0"/>
                <a:cs typeface="Times New Roman" panose="02020603050405020304" pitchFamily="18" charset="0"/>
              </a:rPr>
            </a:br>
            <a:r>
              <a:rPr lang="it-IT" altLang="it-IT" sz="2000" i="1">
                <a:ln>
                  <a:noFill/>
                </a:ln>
                <a:cs typeface="Times New Roman" panose="02020603050405020304" pitchFamily="18" charset="0"/>
              </a:rPr>
              <a:t>(a.a. 2020-2021)</a:t>
            </a:r>
            <a:br>
              <a:rPr lang="it-IT" altLang="it-IT" sz="2000" i="1">
                <a:ln>
                  <a:noFill/>
                </a:ln>
                <a:cs typeface="Times New Roman" panose="02020603050405020304" pitchFamily="18" charset="0"/>
              </a:rPr>
            </a:br>
            <a:endParaRPr lang="it-IT" altLang="it-IT" sz="2000">
              <a:ln>
                <a:noFill/>
              </a:ln>
            </a:endParaRPr>
          </a:p>
        </p:txBody>
      </p:sp>
      <p:sp>
        <p:nvSpPr>
          <p:cNvPr id="29699" name="Sottotitolo 4">
            <a:extLst>
              <a:ext uri="{FF2B5EF4-FFF2-40B4-BE49-F238E27FC236}">
                <a16:creationId xmlns:a16="http://schemas.microsoft.com/office/drawing/2014/main" id="{A1E604BA-ABF6-4FF4-B8E6-2AA9A12F0B0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692400" y="3657600"/>
            <a:ext cx="6815138" cy="1530350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700" b="1">
                <a:cs typeface="Times New Roman" panose="02020603050405020304" pitchFamily="18" charset="0"/>
              </a:rPr>
              <a:t>Scienza, filosofia e poesia (I)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700" b="1">
                <a:cs typeface="Times New Roman" panose="02020603050405020304" pitchFamily="18" charset="0"/>
              </a:rPr>
              <a:t>La poesia didascalica - Lucrezio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defRPr/>
            </a:pPr>
            <a:endParaRPr lang="it-IT" altLang="it-IT" sz="1700">
              <a:cs typeface="Times New Roman" panose="02020603050405020304" pitchFamily="18" charset="0"/>
            </a:endParaRP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700">
                <a:cs typeface="Times New Roman" panose="02020603050405020304" pitchFamily="18" charset="0"/>
              </a:rPr>
              <a:t>Docente:   </a:t>
            </a:r>
            <a:r>
              <a:rPr lang="it-IT" altLang="it-IT" sz="1700" i="1">
                <a:cs typeface="Times New Roman" panose="02020603050405020304" pitchFamily="18" charset="0"/>
              </a:rPr>
              <a:t>Luciana Furbetta </a:t>
            </a:r>
            <a:r>
              <a:rPr lang="it-IT" altLang="it-IT" sz="1700"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(lfurbetta@units.it)</a:t>
            </a:r>
            <a:endParaRPr lang="it-IT" altLang="it-IT" sz="1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9EEACA7-C9E1-4C04-BF30-B9B1498E0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2"/>
            <a:tile tx="0" ty="0" sx="100000" sy="100000" flip="none" algn="tl"/>
          </a:blipFill>
        </p:spPr>
        <p:txBody>
          <a:bodyPr>
            <a:normAutofit lnSpcReduction="10000"/>
          </a:bodyPr>
          <a:lstStyle/>
          <a:p>
            <a:pPr marL="0" indent="0" algn="ctr">
              <a:buNone/>
              <a:defRPr/>
            </a:pPr>
            <a:endParaRPr lang="it-IT" altLang="it-IT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r>
              <a:rPr lang="it-IT" altLang="it-IT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Epicuro, Lucrezio e la funzione della poesia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  <a:defRPr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lucida carmina 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sono in funzione delle 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magnae res 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(subordinazione dell’aspetto edonistico a quello comunicativo e didascalico)</a:t>
            </a:r>
          </a:p>
          <a:p>
            <a:pPr algn="just">
              <a:buFontTx/>
              <a:buChar char="-"/>
              <a:defRPr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Il metaforico viaggio di Epicuro e la ‘strada’ nuova percorsa da Lucrezio tra le impervie delle Pieridi: 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v. 74 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atque omne immensum </a:t>
            </a:r>
            <a:r>
              <a:rPr lang="it-IT" i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peragravit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 mente animoque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v. 926 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avia Pieridum </a:t>
            </a:r>
            <a:r>
              <a:rPr lang="it-IT" i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peragro</a:t>
            </a:r>
            <a:r>
              <a:rPr lang="it-IT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loca nullius ante </a:t>
            </a:r>
          </a:p>
          <a:p>
            <a:pPr marL="0" indent="0" algn="just">
              <a:spcBef>
                <a:spcPts val="0"/>
              </a:spcBef>
              <a:buNone/>
              <a:defRPr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FontTx/>
              <a:buChar char="-"/>
              <a:defRPr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Lucrezio: la poesia alessandrina e la filosofia (credo epicureo e 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lepos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spcBef>
                <a:spcPts val="0"/>
              </a:spcBef>
              <a:buFontTx/>
              <a:buChar char="-"/>
              <a:defRPr/>
            </a:pP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Furor, divina voluptas, horror 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e il messaggio salvifico / forma poetica e persuasione del lettore</a:t>
            </a:r>
          </a:p>
          <a:p>
            <a:pPr algn="just">
              <a:spcBef>
                <a:spcPts val="0"/>
              </a:spcBef>
              <a:buFontTx/>
              <a:buChar char="-"/>
              <a:defRPr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Dualismo poesia-filosofia come elemento caratterizzante del 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DRN → 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integrazione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poesia e dottrina che si realizza da un punto di vista stilistico e compositivo nel dosaggio tra uno stile espositivo e didattico (dimostrativo) e uno stile patetico (sublime) e nell’integrazione tra 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delectare 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prodesse</a:t>
            </a:r>
          </a:p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8973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D49AC63-AC5D-4929-997D-881516067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altLang="it-IT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La fisica epicurea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it-IT" altLang="it-IT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  <a:defRPr/>
            </a:pPr>
            <a:r>
              <a:rPr lang="it-IT" sz="2200">
                <a:latin typeface="Times New Roman" panose="02020603050405020304" pitchFamily="18" charset="0"/>
                <a:cs typeface="Times New Roman" panose="02020603050405020304" pitchFamily="18" charset="0"/>
              </a:rPr>
              <a:t>Libro I → definizione dei fondamenti filosofici e fini della propria poesia (perché scrivere poesia filosofica? Quali modelli seguire? Il rapporto con Ennio, con Empedocle e con i Presocratici)</a:t>
            </a:r>
            <a:endParaRPr lang="it-IT" sz="2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  <a:defRPr/>
            </a:pPr>
            <a:r>
              <a:rPr lang="it-IT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1.146 inizio della spiegazione della fisica atomistica </a:t>
            </a:r>
            <a:r>
              <a:rPr lang="it-IT" sz="2200">
                <a:latin typeface="Times New Roman" panose="02020603050405020304" pitchFamily="18" charset="0"/>
                <a:cs typeface="Times New Roman" panose="02020603050405020304" pitchFamily="18" charset="0"/>
              </a:rPr>
              <a:t>(interessa i libri I e II): 2 princìpi</a:t>
            </a:r>
            <a:endParaRPr lang="it-IT" sz="2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r>
              <a:rPr lang="it-IT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(a) Nulla si crea dal nulla per intervento divino</a:t>
            </a:r>
          </a:p>
          <a:p>
            <a:pPr marL="0" indent="0" algn="ctr">
              <a:buNone/>
              <a:defRPr/>
            </a:pPr>
            <a:endParaRPr lang="it-IT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r>
              <a:rPr lang="it-IT" sz="22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b) Nulla si distrugge e le cose trascorrono le une nelle altre</a:t>
            </a:r>
            <a:endParaRPr lang="it-IT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  <a:defRPr/>
            </a:pPr>
            <a:endParaRPr lang="it-IT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  <a:defRPr/>
            </a:pPr>
            <a:r>
              <a:rPr lang="it-IT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a). Nulla nasce dal nulla 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→ 5 prove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per absurdum → se le cose venissero dal nulla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  <a:defRPr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1). Le specie nascerebbero in qualsiasi luogo (vv. 161-173)</a:t>
            </a:r>
          </a:p>
          <a:p>
            <a:pPr marL="0" indent="0" algn="just">
              <a:spcBef>
                <a:spcPts val="0"/>
              </a:spcBef>
              <a:buNone/>
              <a:defRPr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2). Le specie nascerebbero in qualsiasi stagione (vv. 174-183)</a:t>
            </a:r>
          </a:p>
          <a:p>
            <a:pPr marL="0" indent="0" algn="just">
              <a:spcBef>
                <a:spcPts val="0"/>
              </a:spcBef>
              <a:buNone/>
              <a:defRPr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3). Non sarebbe necessario tempo per la crescita che sarebbe immediata (vv. 184-198)</a:t>
            </a:r>
          </a:p>
          <a:p>
            <a:pPr marL="0" indent="0" algn="just">
              <a:spcBef>
                <a:spcPts val="0"/>
              </a:spcBef>
              <a:buNone/>
              <a:defRPr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4). Non ci sarebbero limiti di accrescimento, di potenza e di durata di vita (vv. 199-207)</a:t>
            </a:r>
          </a:p>
          <a:p>
            <a:pPr marL="0" indent="0" algn="just">
              <a:spcBef>
                <a:spcPts val="0"/>
              </a:spcBef>
              <a:buNone/>
              <a:defRPr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5). I terreni non potrebbero essere migliorati con il lavoro dell’uomo (vv. 208-214)</a:t>
            </a:r>
          </a:p>
          <a:p>
            <a:pPr marL="0" indent="0" algn="just">
              <a:buNone/>
            </a:pPr>
            <a:endParaRPr lang="it-IT"/>
          </a:p>
        </p:txBody>
      </p:sp>
      <p:sp>
        <p:nvSpPr>
          <p:cNvPr id="4" name="Freccia in giù 3">
            <a:extLst>
              <a:ext uri="{FF2B5EF4-FFF2-40B4-BE49-F238E27FC236}">
                <a16:creationId xmlns:a16="http://schemas.microsoft.com/office/drawing/2014/main" id="{DB1D7F85-4D05-4030-A16E-0AF0B8C617F7}"/>
              </a:ext>
            </a:extLst>
          </p:cNvPr>
          <p:cNvSpPr/>
          <p:nvPr/>
        </p:nvSpPr>
        <p:spPr>
          <a:xfrm>
            <a:off x="5868099" y="2684477"/>
            <a:ext cx="455802" cy="5033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078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D49AC63-AC5D-4929-997D-881516067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marL="0" indent="0">
              <a:buNone/>
            </a:pPr>
            <a:r>
              <a:rPr lang="it-IT" alt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b). Nulla si dissolve nel nulla → </a:t>
            </a: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4 prove accoppiate</a:t>
            </a:r>
          </a:p>
          <a:p>
            <a:pPr marL="0" indent="0" algn="just">
              <a:spcBef>
                <a:spcPts val="0"/>
              </a:spcBef>
              <a:buNone/>
              <a:defRPr/>
            </a:pPr>
            <a:r>
              <a:rPr lang="it-IT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1). Le cose sparirebbero d’un tratto e senza necessità di forza esterna (vv. 217-224)</a:t>
            </a:r>
          </a:p>
          <a:p>
            <a:pPr marL="0" indent="0" algn="just">
              <a:spcBef>
                <a:spcPts val="0"/>
              </a:spcBef>
              <a:buNone/>
              <a:defRPr/>
            </a:pPr>
            <a:r>
              <a:rPr lang="it-IT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2). Nel tempo infinito la materia cesserebbe e cesserebbe la vita (vv. 225-237)</a:t>
            </a:r>
          </a:p>
          <a:p>
            <a:pPr marL="0" indent="0" algn="just">
              <a:spcBef>
                <a:spcPts val="0"/>
              </a:spcBef>
              <a:buNone/>
              <a:defRPr/>
            </a:pPr>
            <a:r>
              <a:rPr lang="it-IT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3). I corpi oppongono alla dissoluzione un grado di resistenza proporzionale alla coesione interna perché la scissione è provocata da forza esterna (vv. 238-249)</a:t>
            </a:r>
          </a:p>
          <a:p>
            <a:pPr marL="0" indent="0" algn="just">
              <a:spcBef>
                <a:spcPts val="0"/>
              </a:spcBef>
              <a:buNone/>
              <a:defRPr/>
            </a:pPr>
            <a:r>
              <a:rPr lang="it-IT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4). Nuove forme di vita si generano da quelle che sembravano estinte in una perenne aggregazione e disgregazione di atomi (vv. 250-261). </a:t>
            </a:r>
          </a:p>
          <a:p>
            <a:pPr marL="0" indent="0" algn="just">
              <a:spcBef>
                <a:spcPts val="0"/>
              </a:spcBef>
              <a:buNone/>
              <a:defRPr/>
            </a:pPr>
            <a:endParaRPr lang="it-IT" sz="280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FontTx/>
              <a:buChar char="-"/>
              <a:defRPr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Alterno scambio di vita e morte</a:t>
            </a:r>
          </a:p>
          <a:p>
            <a:pPr algn="just">
              <a:spcBef>
                <a:spcPts val="0"/>
              </a:spcBef>
              <a:buFontTx/>
              <a:buChar char="-"/>
              <a:defRPr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Invisibilità degli atomi</a:t>
            </a:r>
          </a:p>
          <a:p>
            <a:pPr algn="just">
              <a:spcBef>
                <a:spcPts val="0"/>
              </a:spcBef>
              <a:buFontTx/>
              <a:buChar char="-"/>
              <a:defRPr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Il vuoto: esistenza e pensabilità del non-essere nella forma (da fisica del continuo della materia si passa all’idea di discontinuità di essa)</a:t>
            </a:r>
          </a:p>
          <a:p>
            <a:pPr algn="just">
              <a:spcBef>
                <a:spcPts val="0"/>
              </a:spcBef>
              <a:buFontTx/>
              <a:buChar char="-"/>
              <a:defRPr/>
            </a:pP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Coniuncta 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 eventa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: proprietà inseparabili e accidenti (es. il tempo) </a:t>
            </a:r>
          </a:p>
          <a:p>
            <a:pPr algn="just">
              <a:spcBef>
                <a:spcPts val="0"/>
              </a:spcBef>
              <a:buFontTx/>
              <a:buChar char="-"/>
              <a:defRPr/>
            </a:pP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Partes minimae 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dell’atomo</a:t>
            </a:r>
            <a:endParaRPr lang="it-IT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2240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D49AC63-AC5D-4929-997D-881516067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2"/>
            <a:tile tx="0" ty="0" sx="100000" sy="100000" flip="none" algn="tl"/>
          </a:blipFill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alt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Sezione polemico-dossografica: </a:t>
            </a: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confutazione delle dottrine rivali sull’</a:t>
            </a:r>
            <a:r>
              <a:rPr lang="it-IT" alt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arché </a:t>
            </a: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e sulla </a:t>
            </a:r>
            <a:r>
              <a:rPr lang="it-IT" alt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materia, i Presocratici</a:t>
            </a:r>
            <a:b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alt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  <a:defRPr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Eraclito (monismo), Empedocle (pluralismo), Anassagora (omeomerie/infinito pluralismo) </a:t>
            </a:r>
          </a:p>
          <a:p>
            <a:pPr marL="0" indent="0" algn="just">
              <a:buNone/>
              <a:defRPr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  <a:defRPr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non hanno ammesso l’esistenza del vuoto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ammettono una divisibilità infinita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FontTx/>
              <a:buChar char="-"/>
              <a:defRPr/>
            </a:pPr>
            <a:r>
              <a:rPr 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L’analogia tra </a:t>
            </a:r>
            <a:r>
              <a:rPr lang="it-IT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verba</a:t>
            </a:r>
            <a:r>
              <a:rPr 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it-IT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res</a:t>
            </a:r>
            <a:r>
              <a:rPr 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→ l’ambito linguistico e il poema in sé diventano 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simulacrum et imago / 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un paradigma che illustra il fenomeno della combinazione atomica, cf. 1,823-826:</a:t>
            </a:r>
          </a:p>
          <a:p>
            <a:pPr marL="0" indent="0" algn="just">
              <a:spcBef>
                <a:spcPts val="0"/>
              </a:spcBef>
              <a:buNone/>
              <a:defRPr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Quin etiam passim nostris in versibus ipsis                 ‘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anzi vedi sparse nei miei stessi versi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multa elementa vides multis communia verbis,            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molte lettere comuni a molte parole,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cum tamen inter se versus ac verba necessest   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825     mentre è tuttavia necessario ammettere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confiteare et re et sonitu distare sonanti.                      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che i versi e le parole si differenziano per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                                                                                      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significato e per timbro di suono’</a:t>
            </a:r>
          </a:p>
        </p:txBody>
      </p:sp>
      <p:sp>
        <p:nvSpPr>
          <p:cNvPr id="2" name="Parentesi graffa chiusa 1">
            <a:extLst>
              <a:ext uri="{FF2B5EF4-FFF2-40B4-BE49-F238E27FC236}">
                <a16:creationId xmlns:a16="http://schemas.microsoft.com/office/drawing/2014/main" id="{D0F983DD-5C8A-4755-90AF-BA6CA95D4F64}"/>
              </a:ext>
            </a:extLst>
          </p:cNvPr>
          <p:cNvSpPr/>
          <p:nvPr/>
        </p:nvSpPr>
        <p:spPr>
          <a:xfrm rot="5400000">
            <a:off x="5826155" y="-1916883"/>
            <a:ext cx="654337" cy="7826929"/>
          </a:xfrm>
          <a:prstGeom prst="rightBrace">
            <a:avLst>
              <a:gd name="adj1" fmla="val 3248"/>
              <a:gd name="adj2" fmla="val 50000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536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D49AC63-AC5D-4929-997D-881516067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it-IT" alt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Connaturalità tra realtà verbale e realtà fisica, tra testo e cosmo</a:t>
            </a:r>
          </a:p>
          <a:p>
            <a:pPr>
              <a:buFontTx/>
              <a:buChar char="-"/>
              <a:defRPr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Ordine verbale ↔ ordine naturale</a:t>
            </a:r>
          </a:p>
          <a:p>
            <a:pPr>
              <a:buFontTx/>
              <a:buChar char="-"/>
              <a:defRPr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« Al principio che ‘le parole sono cose’ e la composizione delle parole mediante lettere riproduce fedelmente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la struttura atomica obbediscono in Lucrezio tutti i procedimenti formali più vistosi: allitterazioni, assonanze,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figure etimologiche, ripetizioni di versi singoli o in gruppo, giochi di parole » (cf. L. Piazzi, 2011, 32).</a:t>
            </a:r>
          </a:p>
          <a:p>
            <a:pPr marL="0" indent="0" algn="just">
              <a:buNone/>
              <a:defRPr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  <a:defRPr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Riflessioni sull’analogia e confutazione delle dottrine avversarie       </a:t>
            </a:r>
          </a:p>
          <a:p>
            <a:pPr algn="just">
              <a:buFontTx/>
              <a:buChar char="-"/>
              <a:defRPr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patrii sermonis egestas 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(vv. 136-139) → sforzo per supplire la carenza di un vero e proprio lessico filosofico latino (introduzione di neologismi, traslitterazioni di parole greche, astrazioni, metaforizzazione di termini desunti da altri ambiti semantici)</a:t>
            </a:r>
          </a:p>
          <a:p>
            <a:endParaRPr lang="it-IT"/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38C9AFF0-E42F-4653-9738-028928CBC8AA}"/>
              </a:ext>
            </a:extLst>
          </p:cNvPr>
          <p:cNvSpPr/>
          <p:nvPr/>
        </p:nvSpPr>
        <p:spPr>
          <a:xfrm>
            <a:off x="106289" y="1980315"/>
            <a:ext cx="11734257" cy="1126779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183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D49AC63-AC5D-4929-997D-881516067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altLang="it-IT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Il libro </a:t>
            </a:r>
            <a:r>
              <a:rPr lang="it-IT" alt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(illustrazione della teoria del </a:t>
            </a:r>
            <a:r>
              <a:rPr lang="it-IT" alt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clinamen</a:t>
            </a: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t-IT" altLang="it-IT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it-IT" alt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Struttura del proemio</a:t>
            </a: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it-IT" alt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vv. 1-13 </a:t>
            </a: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Priamel: condizione felice del saggio </a:t>
            </a:r>
          </a:p>
          <a:p>
            <a:pPr marL="0" indent="0" algn="just">
              <a:buNone/>
            </a:pP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it-IT" alt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vv. 14-19 </a:t>
            </a: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gli uomini non riescono a comprendere come raggiungere la felicità		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it-IT" alt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vv. 20-36 </a:t>
            </a: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argomentazione: non serve ricercare la ricchezza per essere felici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altLang="it-IT" sz="2200">
                <a:latin typeface="Times New Roman" panose="02020603050405020304" pitchFamily="18" charset="0"/>
                <a:cs typeface="Times New Roman" panose="02020603050405020304" pitchFamily="18" charset="0"/>
              </a:rPr>
              <a:t>(vv. 20-22 sono necessarie poche cose per lenire il dolore; vv. 23-33 la natura non richiede il lusso; vv. 34-36 non si può eliminare il dolore con le ricchezze; vv. 37-54 i piaceri non naturali e non necessari sono inutili per l’animo)</a:t>
            </a:r>
            <a:endParaRPr lang="it-IT" alt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it-IT" alt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vv. 37-46 </a:t>
            </a: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ricchezza, nobiltà e potere non arrecano giovamento se non conducono a liberarsi dalla paura degli dèi e della morte</a:t>
            </a:r>
          </a:p>
          <a:p>
            <a:pPr marL="0" indent="0" algn="just">
              <a:buNone/>
            </a:pP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it-IT" alt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vv. 47-54 </a:t>
            </a: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le</a:t>
            </a:r>
            <a:r>
              <a:rPr lang="it-IT" alt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paure sono presenti in ogni uomo</a:t>
            </a:r>
          </a:p>
          <a:p>
            <a:pPr marL="0" indent="0" algn="just">
              <a:buNone/>
            </a:pP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it-IT" alt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vv. 55-58 </a:t>
            </a: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metafora degli uomini / fanciulli pavidi</a:t>
            </a:r>
          </a:p>
          <a:p>
            <a:pPr marL="0" indent="0" algn="just">
              <a:buNone/>
            </a:pP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it-IT" alt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vv. 59-61 </a:t>
            </a: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l’osservazione e lo studio della natura allontanano il timore</a:t>
            </a:r>
          </a:p>
          <a:p>
            <a:pPr marL="0" indent="0" algn="just">
              <a:buNone/>
            </a:pPr>
            <a:endParaRPr lang="it-IT" alt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it-IT" altLang="it-IT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3981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D49AC63-AC5D-4929-997D-881516067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it-IT" alt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Nuclei tematici del proemio:</a:t>
            </a:r>
            <a:endParaRPr lang="it-IT" alt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	Celebrazione della solitudine e dell’imperturbabilità del saggio</a:t>
            </a:r>
          </a:p>
          <a:p>
            <a:pPr marL="0" indent="0" algn="just">
              <a:buNone/>
            </a:pP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	I doni della filosofia e i modelli negativi della vita associata</a:t>
            </a:r>
          </a:p>
          <a:p>
            <a:pPr marL="0" indent="0" algn="just">
              <a:buNone/>
            </a:pPr>
            <a:endParaRPr lang="it-IT" alt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	Classificazione epicurea dei bisogni: </a:t>
            </a:r>
          </a:p>
          <a:p>
            <a:pPr marL="0" indent="0" algn="just">
              <a:buNone/>
            </a:pP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							naturali e necessari (vv. 16-22) </a:t>
            </a:r>
          </a:p>
          <a:p>
            <a:pPr marL="0" indent="0" algn="just">
              <a:buNone/>
            </a:pP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							naturali e non necessari (vv. 23-33) </a:t>
            </a:r>
          </a:p>
          <a:p>
            <a:pPr marL="0" indent="0" algn="just">
              <a:buNone/>
            </a:pP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							non naturali e non necessari (vv. 34-46)</a:t>
            </a:r>
          </a:p>
          <a:p>
            <a:pPr marL="0" indent="0" algn="just">
              <a:buNone/>
            </a:pPr>
            <a:endParaRPr lang="it-IT" alt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	Anticipazione del contenuto e argomenti trattati nel libro (vv. 62 ss.)</a:t>
            </a:r>
          </a:p>
          <a:p>
            <a:pPr marL="0" indent="0" algn="just">
              <a:buNone/>
            </a:pPr>
            <a:endParaRPr lang="it-IT" alt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it-IT" alt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it-IT" altLang="it-IT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5918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33F0879-3DA0-4CB8-B35E-A0AD42558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4D2183-F388-476E-92A9-D6639D69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138" y="496090"/>
            <a:ext cx="3823215" cy="5883295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3462E7-1698-4B21-BE89-AEFAC7C2F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2"/>
            <a:ext cx="3552006" cy="5638800"/>
          </a:xfrm>
          <a:prstGeom prst="rect">
            <a:avLst/>
          </a:prstGeom>
          <a:noFill/>
          <a:ln w="15875" cap="flat"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D49AC63-AC5D-4929-997D-881516067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125" y="1573772"/>
            <a:ext cx="2835464" cy="3566481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it-IT" altLang="it-IT" sz="1800" b="1" i="1">
              <a:solidFill>
                <a:srgbClr val="2626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altLang="it-IT" b="1" i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libro </a:t>
            </a:r>
            <a:r>
              <a:rPr lang="it-IT" altLang="it-IT" b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it-IT" altLang="it-IT" b="1">
              <a:solidFill>
                <a:srgbClr val="2626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altLang="it-IT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(processo di formazione del mondo e affermarsi della civiltà e dei regni)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it-IT" altLang="it-IT" sz="1800" b="1">
              <a:solidFill>
                <a:srgbClr val="2626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it-IT" altLang="it-IT" sz="1800" b="1">
              <a:solidFill>
                <a:srgbClr val="2626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it-IT" altLang="it-IT" sz="1800" b="1">
              <a:solidFill>
                <a:srgbClr val="2626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altLang="it-IT" sz="1800" b="1">
              <a:solidFill>
                <a:srgbClr val="2626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1800">
              <a:solidFill>
                <a:srgbClr val="262626"/>
              </a:solidFill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C22FCAC-D7EC-4A52-B153-FF761E223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491" y="0"/>
            <a:ext cx="7396509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 descr="Immagine che contiene testo, quotidiano, ricevuta&#10;&#10;Descrizione generata automaticamente">
            <a:extLst>
              <a:ext uri="{FF2B5EF4-FFF2-40B4-BE49-F238E27FC236}">
                <a16:creationId xmlns:a16="http://schemas.microsoft.com/office/drawing/2014/main" id="{B91DE37D-3661-48E0-9EAD-50E56F63D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811" y="609602"/>
            <a:ext cx="5364239" cy="558774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7B369D3-471E-403B-8041-4463078101D8}"/>
              </a:ext>
            </a:extLst>
          </p:cNvPr>
          <p:cNvSpPr txBox="1"/>
          <p:nvPr/>
        </p:nvSpPr>
        <p:spPr>
          <a:xfrm>
            <a:off x="8681463" y="424935"/>
            <a:ext cx="332770" cy="2357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4848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D49AC63-AC5D-4929-997D-881516067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4"/>
            <a:tile tx="0" ty="0" sx="100000" sy="100000" flip="none" algn="tl"/>
          </a:blipFill>
        </p:spPr>
        <p:txBody>
          <a:bodyPr/>
          <a:lstStyle/>
          <a:p>
            <a:pPr marL="0" indent="0" algn="ctr">
              <a:buNone/>
            </a:pPr>
            <a:r>
              <a:rPr lang="it-IT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La poesia didascalica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Testo letterario           attitudine a diventare maestro di scienza e cultura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No distinzione tra estetica e scienza o tra estetica e qualsiasi altra funzione di trasmissione del sapere o persuasione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Testi        funzione di maestri universali non solo in campo letterario ma in qualsiasi branca del sapere scientifico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Assenza di confini tra scienza e letteratura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poema orientato a un intento didascalico                                              </a:t>
            </a:r>
            <a:r>
              <a:rPr lang="it-IT" sz="1000">
                <a:latin typeface="Times New Roman" panose="02020603050405020304" pitchFamily="18" charset="0"/>
                <a:cs typeface="Times New Roman" panose="02020603050405020304" pitchFamily="18" charset="0"/>
              </a:rPr>
              <a:t>(audio)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connubio tra forma poetica e messaggio scientifico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Testo     2  funzioni: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estetica (poesia)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didascalica        dipende dal contenuto e dalla sua fruibilità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estetica               vitalità del messaggio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ccia a destra 1">
            <a:extLst>
              <a:ext uri="{FF2B5EF4-FFF2-40B4-BE49-F238E27FC236}">
                <a16:creationId xmlns:a16="http://schemas.microsoft.com/office/drawing/2014/main" id="{2D2E1E1B-C2B5-4FD6-B6CC-8A3F3CDA428D}"/>
              </a:ext>
            </a:extLst>
          </p:cNvPr>
          <p:cNvSpPr/>
          <p:nvPr/>
        </p:nvSpPr>
        <p:spPr>
          <a:xfrm>
            <a:off x="2407640" y="645952"/>
            <a:ext cx="453006" cy="1426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Freccia in giù 3">
            <a:extLst>
              <a:ext uri="{FF2B5EF4-FFF2-40B4-BE49-F238E27FC236}">
                <a16:creationId xmlns:a16="http://schemas.microsoft.com/office/drawing/2014/main" id="{750DE3C6-7FD5-45A0-9FBC-86E08E82A385}"/>
              </a:ext>
            </a:extLst>
          </p:cNvPr>
          <p:cNvSpPr/>
          <p:nvPr/>
        </p:nvSpPr>
        <p:spPr>
          <a:xfrm>
            <a:off x="1023457" y="864067"/>
            <a:ext cx="184558" cy="3355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C9D5929B-DF0B-4C42-8FAB-C684E87DA622}"/>
              </a:ext>
            </a:extLst>
          </p:cNvPr>
          <p:cNvSpPr/>
          <p:nvPr/>
        </p:nvSpPr>
        <p:spPr>
          <a:xfrm>
            <a:off x="1140903" y="2457974"/>
            <a:ext cx="402670" cy="1342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reccia in giù 5">
            <a:extLst>
              <a:ext uri="{FF2B5EF4-FFF2-40B4-BE49-F238E27FC236}">
                <a16:creationId xmlns:a16="http://schemas.microsoft.com/office/drawing/2014/main" id="{AB2F13E9-3EC3-4D01-BDCD-6FBB4A06BF50}"/>
              </a:ext>
            </a:extLst>
          </p:cNvPr>
          <p:cNvSpPr/>
          <p:nvPr/>
        </p:nvSpPr>
        <p:spPr>
          <a:xfrm>
            <a:off x="5922628" y="2021747"/>
            <a:ext cx="173372" cy="2768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Freccia circolare a destra 6">
            <a:extLst>
              <a:ext uri="{FF2B5EF4-FFF2-40B4-BE49-F238E27FC236}">
                <a16:creationId xmlns:a16="http://schemas.microsoft.com/office/drawing/2014/main" id="{561F9E96-1B7D-4B50-AE25-CA1218453070}"/>
              </a:ext>
            </a:extLst>
          </p:cNvPr>
          <p:cNvSpPr/>
          <p:nvPr/>
        </p:nvSpPr>
        <p:spPr>
          <a:xfrm>
            <a:off x="3565321" y="3429000"/>
            <a:ext cx="209725" cy="55577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DFE723D8-9398-41E0-88FE-C55FE329145D}"/>
              </a:ext>
            </a:extLst>
          </p:cNvPr>
          <p:cNvSpPr/>
          <p:nvPr/>
        </p:nvSpPr>
        <p:spPr>
          <a:xfrm>
            <a:off x="1140903" y="4572000"/>
            <a:ext cx="184558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EB946A4E-1DE9-4F17-8107-2D9E985472C6}"/>
              </a:ext>
            </a:extLst>
          </p:cNvPr>
          <p:cNvSpPr/>
          <p:nvPr/>
        </p:nvSpPr>
        <p:spPr>
          <a:xfrm>
            <a:off x="2323749" y="4924338"/>
            <a:ext cx="293616" cy="838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7F56EBE7-B985-4D5D-9075-FC78615B683A}"/>
              </a:ext>
            </a:extLst>
          </p:cNvPr>
          <p:cNvSpPr/>
          <p:nvPr/>
        </p:nvSpPr>
        <p:spPr>
          <a:xfrm>
            <a:off x="2323749" y="5259897"/>
            <a:ext cx="293616" cy="838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3" name="Freccia a destra 12">
            <a:extLst>
              <a:ext uri="{FF2B5EF4-FFF2-40B4-BE49-F238E27FC236}">
                <a16:creationId xmlns:a16="http://schemas.microsoft.com/office/drawing/2014/main" id="{56FA491C-FFC6-4F7D-8990-F165647A8F8E}"/>
              </a:ext>
            </a:extLst>
          </p:cNvPr>
          <p:cNvSpPr/>
          <p:nvPr/>
        </p:nvSpPr>
        <p:spPr>
          <a:xfrm>
            <a:off x="4253218" y="5259898"/>
            <a:ext cx="377505" cy="1174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4" name="Freccia bidirezionale orizzontale 13">
            <a:extLst>
              <a:ext uri="{FF2B5EF4-FFF2-40B4-BE49-F238E27FC236}">
                <a16:creationId xmlns:a16="http://schemas.microsoft.com/office/drawing/2014/main" id="{D69EAA29-BF71-4E0B-AF08-16D7661B4B30}"/>
              </a:ext>
            </a:extLst>
          </p:cNvPr>
          <p:cNvSpPr/>
          <p:nvPr/>
        </p:nvSpPr>
        <p:spPr>
          <a:xfrm>
            <a:off x="5201173" y="6006517"/>
            <a:ext cx="461395" cy="10905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5" name="Freccia in giù 14">
            <a:extLst>
              <a:ext uri="{FF2B5EF4-FFF2-40B4-BE49-F238E27FC236}">
                <a16:creationId xmlns:a16="http://schemas.microsoft.com/office/drawing/2014/main" id="{F1F5A300-B654-4A68-9AF6-2903935A9990}"/>
              </a:ext>
            </a:extLst>
          </p:cNvPr>
          <p:cNvSpPr/>
          <p:nvPr/>
        </p:nvSpPr>
        <p:spPr>
          <a:xfrm>
            <a:off x="5352176" y="5469622"/>
            <a:ext cx="159390" cy="3439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pic>
        <p:nvPicPr>
          <p:cNvPr id="8" name="15 aprile sl. 1">
            <a:hlinkClick r:id="" action="ppaction://media"/>
            <a:extLst>
              <a:ext uri="{FF2B5EF4-FFF2-40B4-BE49-F238E27FC236}">
                <a16:creationId xmlns:a16="http://schemas.microsoft.com/office/drawing/2014/main" id="{0B4BA395-576A-431D-AB38-D313CC3394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40517" y="3238943"/>
            <a:ext cx="609600" cy="63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65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1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C1A4DBA-F301-42BE-9796-531DF60B6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Poesia didascalica        prodotto dell’ellenismo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Poeta doctus       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scienziato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riduzione a repertori raffinati secondo i 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clichés 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alessandrini  (es. in ambito latino: Ennio)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it-IT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Lucrezio recide il legame e innova             argomento filosofico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riappropriazione della funzione originaria del testo didascalico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farsi portatore di un messaggio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svolgere una funzione di propaganda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destinatario     pubblico dotto più ampio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</a:t>
            </a:r>
          </a:p>
        </p:txBody>
      </p:sp>
      <p:sp>
        <p:nvSpPr>
          <p:cNvPr id="6" name="Freccia in giù 5">
            <a:extLst>
              <a:ext uri="{FF2B5EF4-FFF2-40B4-BE49-F238E27FC236}">
                <a16:creationId xmlns:a16="http://schemas.microsoft.com/office/drawing/2014/main" id="{4F019BBE-3B58-4D8A-BD2A-402866E470CD}"/>
              </a:ext>
            </a:extLst>
          </p:cNvPr>
          <p:cNvSpPr/>
          <p:nvPr/>
        </p:nvSpPr>
        <p:spPr>
          <a:xfrm>
            <a:off x="5914239" y="427839"/>
            <a:ext cx="117445" cy="2348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Freccia bidirezionale orizzontale 6">
            <a:extLst>
              <a:ext uri="{FF2B5EF4-FFF2-40B4-BE49-F238E27FC236}">
                <a16:creationId xmlns:a16="http://schemas.microsoft.com/office/drawing/2014/main" id="{737B2602-9819-4C2F-A362-A5AC1214C297}"/>
              </a:ext>
            </a:extLst>
          </p:cNvPr>
          <p:cNvSpPr/>
          <p:nvPr/>
        </p:nvSpPr>
        <p:spPr>
          <a:xfrm>
            <a:off x="7432647" y="931178"/>
            <a:ext cx="302004" cy="9227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8" name="Freccia in giù 7">
            <a:extLst>
              <a:ext uri="{FF2B5EF4-FFF2-40B4-BE49-F238E27FC236}">
                <a16:creationId xmlns:a16="http://schemas.microsoft.com/office/drawing/2014/main" id="{A6D5D972-BD99-466C-B91C-DFA1D07385A0}"/>
              </a:ext>
            </a:extLst>
          </p:cNvPr>
          <p:cNvSpPr/>
          <p:nvPr/>
        </p:nvSpPr>
        <p:spPr>
          <a:xfrm>
            <a:off x="1384183" y="536895"/>
            <a:ext cx="209725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FABE6EA1-38F5-445C-8785-5F9CAD365123}"/>
              </a:ext>
            </a:extLst>
          </p:cNvPr>
          <p:cNvSpPr/>
          <p:nvPr/>
        </p:nvSpPr>
        <p:spPr>
          <a:xfrm>
            <a:off x="4857226" y="2395056"/>
            <a:ext cx="478172" cy="171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CC4658E2-929C-4EEE-8BD9-9BA0D1358D1D}"/>
              </a:ext>
            </a:extLst>
          </p:cNvPr>
          <p:cNvSpPr/>
          <p:nvPr/>
        </p:nvSpPr>
        <p:spPr>
          <a:xfrm>
            <a:off x="2801923" y="218114"/>
            <a:ext cx="293615" cy="1006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2" name="Freccia circolare a destra 11">
            <a:extLst>
              <a:ext uri="{FF2B5EF4-FFF2-40B4-BE49-F238E27FC236}">
                <a16:creationId xmlns:a16="http://schemas.microsoft.com/office/drawing/2014/main" id="{CCB0A878-7C64-4945-81A3-3956FCE104C7}"/>
              </a:ext>
            </a:extLst>
          </p:cNvPr>
          <p:cNvSpPr/>
          <p:nvPr/>
        </p:nvSpPr>
        <p:spPr>
          <a:xfrm>
            <a:off x="830510" y="2709643"/>
            <a:ext cx="352338" cy="88923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3" name="Freccia in giù 12">
            <a:extLst>
              <a:ext uri="{FF2B5EF4-FFF2-40B4-BE49-F238E27FC236}">
                <a16:creationId xmlns:a16="http://schemas.microsoft.com/office/drawing/2014/main" id="{A83EA2D0-A64E-4311-9489-D8A08B81E731}"/>
              </a:ext>
            </a:extLst>
          </p:cNvPr>
          <p:cNvSpPr/>
          <p:nvPr/>
        </p:nvSpPr>
        <p:spPr>
          <a:xfrm>
            <a:off x="6031684" y="3791824"/>
            <a:ext cx="201336" cy="5788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4" name="Freccia a destra 13">
            <a:extLst>
              <a:ext uri="{FF2B5EF4-FFF2-40B4-BE49-F238E27FC236}">
                <a16:creationId xmlns:a16="http://schemas.microsoft.com/office/drawing/2014/main" id="{F5E4F276-C97D-4846-9B81-DE4BE3CEE376}"/>
              </a:ext>
            </a:extLst>
          </p:cNvPr>
          <p:cNvSpPr/>
          <p:nvPr/>
        </p:nvSpPr>
        <p:spPr>
          <a:xfrm>
            <a:off x="5595457" y="5310231"/>
            <a:ext cx="176169" cy="1090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7522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olo 1">
            <a:extLst>
              <a:ext uri="{FF2B5EF4-FFF2-40B4-BE49-F238E27FC236}">
                <a16:creationId xmlns:a16="http://schemas.microsoft.com/office/drawing/2014/main" id="{84329BD5-E7E4-4ADA-811C-DCB5E6562A5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373313" y="1552575"/>
            <a:ext cx="7442200" cy="1876425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Lucrezio</a:t>
            </a:r>
            <a:br>
              <a:rPr 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De rerum natura</a:t>
            </a:r>
            <a:br>
              <a:rPr lang="it-IT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altLang="it-IT" sz="2400">
              <a:ln>
                <a:noFill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699" name="Sottotitolo 4">
            <a:extLst>
              <a:ext uri="{FF2B5EF4-FFF2-40B4-BE49-F238E27FC236}">
                <a16:creationId xmlns:a16="http://schemas.microsoft.com/office/drawing/2014/main" id="{53F9F8BA-D04E-48EA-ABF1-DC8069A342B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373313" y="3573463"/>
            <a:ext cx="7442200" cy="1731962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pPr>
              <a:defRPr/>
            </a:pP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Testo</a:t>
            </a:r>
          </a:p>
          <a:p>
            <a:pPr>
              <a:defRPr/>
            </a:pP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Contesto</a:t>
            </a:r>
          </a:p>
          <a:p>
            <a:pPr>
              <a:defRPr/>
            </a:pP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Analisi del testo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defRPr/>
            </a:pPr>
            <a:endParaRPr lang="it-IT" altLang="it-IT" sz="170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557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olo 1">
            <a:extLst>
              <a:ext uri="{FF2B5EF4-FFF2-40B4-BE49-F238E27FC236}">
                <a16:creationId xmlns:a16="http://schemas.microsoft.com/office/drawing/2014/main" id="{B5B691D0-34AD-4985-8826-89AF0AD2ED0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-28571"/>
            <a:ext cx="12192000" cy="876295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eaLnBrk="1" hangingPunct="1"/>
            <a:r>
              <a:rPr lang="it-IT" altLang="it-IT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Il testo di Lucrezio </a:t>
            </a:r>
          </a:p>
        </p:txBody>
      </p:sp>
      <p:sp>
        <p:nvSpPr>
          <p:cNvPr id="2051" name="Sottotitolo 2">
            <a:extLst>
              <a:ext uri="{FF2B5EF4-FFF2-40B4-BE49-F238E27FC236}">
                <a16:creationId xmlns:a16="http://schemas.microsoft.com/office/drawing/2014/main" id="{F2384E53-7E6B-41D5-B0D2-1C369B1713F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0" y="847725"/>
            <a:ext cx="12192000" cy="6010275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algn="just" eaLnBrk="1" hangingPunct="1"/>
            <a:r>
              <a:rPr lang="it-IT" alt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Lachmann:  ed. del 1850 (il testo lucreziano e il metodo del Lachmann)</a:t>
            </a:r>
          </a:p>
          <a:p>
            <a:pPr algn="just" eaLnBrk="1" hangingPunct="1"/>
            <a:r>
              <a:rPr lang="it-IT" alt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Mss.: </a:t>
            </a:r>
            <a:r>
              <a:rPr lang="it-IT" alt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Oblongus </a:t>
            </a:r>
            <a:r>
              <a:rPr lang="it-IT" alt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(O) </a:t>
            </a:r>
            <a:r>
              <a:rPr lang="it-IT" alt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Leidensis  </a:t>
            </a:r>
            <a:r>
              <a:rPr lang="it-IT" alt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30  (in minuscola carolina copiato dopo 800 d.C.) 1 col. di scrittura e diverse mani di correttori</a:t>
            </a:r>
          </a:p>
          <a:p>
            <a:pPr algn="just" eaLnBrk="1" hangingPunct="1"/>
            <a:r>
              <a:rPr lang="it-IT" alt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Quadratus </a:t>
            </a:r>
            <a:r>
              <a:rPr lang="it-IT" alt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(Q)   </a:t>
            </a:r>
            <a:r>
              <a:rPr lang="it-IT" alt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Leidensis </a:t>
            </a:r>
            <a:r>
              <a:rPr lang="it-IT" alt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94</a:t>
            </a:r>
            <a:r>
              <a:rPr lang="it-IT" alt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(copiato verosimilmente nel nord della Francia e ascrivibile al IX sec. d.C.), 2 colonne di scrittura, più lacunoso </a:t>
            </a:r>
          </a:p>
          <a:p>
            <a:pPr algn="just" eaLnBrk="1" hangingPunct="1"/>
            <a:r>
              <a:rPr lang="it-IT" alt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Schedae:  Haunienises </a:t>
            </a:r>
            <a:r>
              <a:rPr lang="it-IT" alt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(G) e </a:t>
            </a:r>
            <a:r>
              <a:rPr lang="it-IT" alt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Vindobonenses </a:t>
            </a:r>
            <a:r>
              <a:rPr lang="it-IT" alt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(V) del XI sec. appartenenti alla stessa famiglia di Q</a:t>
            </a:r>
          </a:p>
          <a:p>
            <a:pPr algn="just" eaLnBrk="1" hangingPunct="1"/>
            <a:r>
              <a:rPr lang="it-IT" alt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Codice di Poggio Bracciolini → copia di Niccolò Niccoli → ms. </a:t>
            </a:r>
            <a:r>
              <a:rPr lang="it-IT" alt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Laurentianus </a:t>
            </a:r>
            <a:r>
              <a:rPr lang="it-IT" alt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35,30 (L)</a:t>
            </a:r>
          </a:p>
          <a:p>
            <a:pPr algn="just" eaLnBrk="1" hangingPunct="1"/>
            <a:r>
              <a:rPr lang="it-IT" alt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Stemma (ed. Bailey)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it-IT" alt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[A]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it-IT" altLang="it-IT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it-IT" alt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it-IT" alt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alt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pPr algn="just" eaLnBrk="1" hangingPunct="1"/>
            <a:endParaRPr lang="it-IT" altLang="it-IT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it-IT" altLang="it-IT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it-IT" alt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O                                   Q                  G-V                          U                                         [P]</a:t>
            </a:r>
          </a:p>
          <a:p>
            <a:pPr algn="just" eaLnBrk="1" hangingPunct="1"/>
            <a:r>
              <a:rPr lang="it-IT" alt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[</a:t>
            </a:r>
            <a:r>
              <a:rPr lang="it-IT" alt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it-IT" alt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]                                                                                                                                                                                  </a:t>
            </a:r>
          </a:p>
          <a:p>
            <a:pPr algn="just" eaLnBrk="1" hangingPunct="1"/>
            <a:r>
              <a:rPr lang="it-IT" alt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</a:t>
            </a:r>
            <a:r>
              <a:rPr lang="it-IT" altLang="it-IT" sz="1400">
                <a:latin typeface="Times New Roman" panose="02020603050405020304" pitchFamily="18" charset="0"/>
                <a:cs typeface="Times New Roman" panose="02020603050405020304" pitchFamily="18" charset="0"/>
              </a:rPr>
              <a:t>L                  </a:t>
            </a:r>
            <a:r>
              <a:rPr lang="it-IT" altLang="it-IT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Itali</a:t>
            </a:r>
            <a:r>
              <a:rPr lang="it-IT" altLang="it-IT" sz="14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just" eaLnBrk="1" hangingPunct="1"/>
            <a:endParaRPr lang="it-IT" altLang="it-IT" sz="20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it-IT" altLang="it-IT" sz="2000" i="1"/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C76D915C-584B-4897-A6A0-16267F682A51}"/>
              </a:ext>
            </a:extLst>
          </p:cNvPr>
          <p:cNvCxnSpPr/>
          <p:nvPr/>
        </p:nvCxnSpPr>
        <p:spPr>
          <a:xfrm>
            <a:off x="6096000" y="411003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048BDF31-6BF9-4E51-B229-1517273BD820}"/>
              </a:ext>
            </a:extLst>
          </p:cNvPr>
          <p:cNvCxnSpPr>
            <a:cxnSpLocks/>
          </p:cNvCxnSpPr>
          <p:nvPr/>
        </p:nvCxnSpPr>
        <p:spPr>
          <a:xfrm>
            <a:off x="6037263" y="4068763"/>
            <a:ext cx="0" cy="2095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1F71281C-5C12-414E-A7B4-D495C159E676}"/>
              </a:ext>
            </a:extLst>
          </p:cNvPr>
          <p:cNvCxnSpPr/>
          <p:nvPr/>
        </p:nvCxnSpPr>
        <p:spPr>
          <a:xfrm>
            <a:off x="6037263" y="4630738"/>
            <a:ext cx="0" cy="2270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01AD051D-29AA-4289-A7EC-46AA8F4375C5}"/>
              </a:ext>
            </a:extLst>
          </p:cNvPr>
          <p:cNvCxnSpPr>
            <a:cxnSpLocks/>
          </p:cNvCxnSpPr>
          <p:nvPr/>
        </p:nvCxnSpPr>
        <p:spPr>
          <a:xfrm flipV="1">
            <a:off x="1644650" y="4832350"/>
            <a:ext cx="8656638" cy="412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DEAC9E7E-73C5-4962-960E-847FDB0476FF}"/>
              </a:ext>
            </a:extLst>
          </p:cNvPr>
          <p:cNvCxnSpPr/>
          <p:nvPr/>
        </p:nvCxnSpPr>
        <p:spPr>
          <a:xfrm>
            <a:off x="1644650" y="4857750"/>
            <a:ext cx="0" cy="720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9006F2DE-3009-4380-897E-9DC5D3AEA1DD}"/>
              </a:ext>
            </a:extLst>
          </p:cNvPr>
          <p:cNvCxnSpPr/>
          <p:nvPr/>
        </p:nvCxnSpPr>
        <p:spPr>
          <a:xfrm>
            <a:off x="4697413" y="4857750"/>
            <a:ext cx="0" cy="368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545A4733-11B1-4D14-8178-4ACC80834507}"/>
              </a:ext>
            </a:extLst>
          </p:cNvPr>
          <p:cNvCxnSpPr>
            <a:cxnSpLocks/>
          </p:cNvCxnSpPr>
          <p:nvPr/>
        </p:nvCxnSpPr>
        <p:spPr>
          <a:xfrm>
            <a:off x="4051300" y="5226050"/>
            <a:ext cx="33988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F1E42DC9-1CEC-44DD-ADA6-61E05B3559C5}"/>
              </a:ext>
            </a:extLst>
          </p:cNvPr>
          <p:cNvCxnSpPr/>
          <p:nvPr/>
        </p:nvCxnSpPr>
        <p:spPr>
          <a:xfrm>
            <a:off x="4043363" y="5226050"/>
            <a:ext cx="0" cy="3524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6B2EB85E-6A8B-4572-A329-3F5AFF739073}"/>
              </a:ext>
            </a:extLst>
          </p:cNvPr>
          <p:cNvCxnSpPr>
            <a:cxnSpLocks/>
          </p:cNvCxnSpPr>
          <p:nvPr/>
        </p:nvCxnSpPr>
        <p:spPr>
          <a:xfrm>
            <a:off x="5494338" y="5284788"/>
            <a:ext cx="0" cy="2936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D6AA97E7-9ED0-4E5B-97AD-FF8CA6239773}"/>
              </a:ext>
            </a:extLst>
          </p:cNvPr>
          <p:cNvCxnSpPr>
            <a:cxnSpLocks/>
          </p:cNvCxnSpPr>
          <p:nvPr/>
        </p:nvCxnSpPr>
        <p:spPr>
          <a:xfrm>
            <a:off x="7450138" y="5226050"/>
            <a:ext cx="0" cy="3524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36A04C5D-F1D2-4776-BF38-B95200303260}"/>
              </a:ext>
            </a:extLst>
          </p:cNvPr>
          <p:cNvCxnSpPr>
            <a:cxnSpLocks/>
          </p:cNvCxnSpPr>
          <p:nvPr/>
        </p:nvCxnSpPr>
        <p:spPr>
          <a:xfrm>
            <a:off x="10301288" y="4852988"/>
            <a:ext cx="0" cy="5365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920848D7-E5FE-4153-A07D-6FDA1787480D}"/>
              </a:ext>
            </a:extLst>
          </p:cNvPr>
          <p:cNvCxnSpPr/>
          <p:nvPr/>
        </p:nvCxnSpPr>
        <p:spPr>
          <a:xfrm>
            <a:off x="10301288" y="5813425"/>
            <a:ext cx="0" cy="1682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8" name="Connettore diritto 2047">
            <a:extLst>
              <a:ext uri="{FF2B5EF4-FFF2-40B4-BE49-F238E27FC236}">
                <a16:creationId xmlns:a16="http://schemas.microsoft.com/office/drawing/2014/main" id="{363E36CA-C37D-414E-BD92-6BD3673E7D6D}"/>
              </a:ext>
            </a:extLst>
          </p:cNvPr>
          <p:cNvCxnSpPr/>
          <p:nvPr/>
        </p:nvCxnSpPr>
        <p:spPr>
          <a:xfrm>
            <a:off x="10301288" y="6199188"/>
            <a:ext cx="0" cy="1936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2" name="Connettore diritto 2051">
            <a:extLst>
              <a:ext uri="{FF2B5EF4-FFF2-40B4-BE49-F238E27FC236}">
                <a16:creationId xmlns:a16="http://schemas.microsoft.com/office/drawing/2014/main" id="{3D9FAB4F-0AC5-4CFD-A685-F59213F54AE3}"/>
              </a:ext>
            </a:extLst>
          </p:cNvPr>
          <p:cNvCxnSpPr>
            <a:cxnSpLocks/>
          </p:cNvCxnSpPr>
          <p:nvPr/>
        </p:nvCxnSpPr>
        <p:spPr>
          <a:xfrm>
            <a:off x="9932988" y="6392863"/>
            <a:ext cx="8810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Segnaposto contenuto 2">
            <a:extLst>
              <a:ext uri="{FF2B5EF4-FFF2-40B4-BE49-F238E27FC236}">
                <a16:creationId xmlns:a16="http://schemas.microsoft.com/office/drawing/2014/main" id="{27BE872C-3CAE-479E-BB11-DA2A2BDE867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algn="just" eaLnBrk="1" hangingPunct="1">
              <a:lnSpc>
                <a:spcPct val="100000"/>
              </a:lnSpc>
              <a:spcBef>
                <a:spcPts val="0"/>
              </a:spcBef>
              <a:defRPr/>
            </a:pPr>
            <a:endParaRPr lang="it-IT" altLang="it-IT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it-IT" altLang="it-IT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Il contenuto dei sei libri del De Rerum natura</a:t>
            </a:r>
          </a:p>
          <a:p>
            <a:pPr marL="0" indent="0" algn="ctr" eaLnBrk="1" hangingPunct="1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it-IT" altLang="it-IT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it-IT" altLang="it-IT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Libro I</a:t>
            </a:r>
            <a:r>
              <a:rPr lang="it-IT" alt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: inno a Venere, introduzione generale e confutazione delle dottrine avversarie</a:t>
            </a:r>
          </a:p>
          <a:p>
            <a:pPr marL="0" indent="0" algn="just" eaLnBrk="1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it-IT" altLang="it-IT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it-IT" altLang="it-IT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Libro II</a:t>
            </a:r>
            <a:r>
              <a:rPr lang="it-IT" alt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: illustrazione della teoria del </a:t>
            </a:r>
            <a:r>
              <a:rPr lang="it-IT" altLang="it-IT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clinamen</a:t>
            </a:r>
          </a:p>
          <a:p>
            <a:pPr marL="0" indent="0" algn="just" eaLnBrk="1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it-IT" altLang="it-IT" sz="2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it-IT" altLang="it-IT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Libro III</a:t>
            </a:r>
            <a:r>
              <a:rPr lang="it-IT" alt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: la composizione del corpo e dell’anima costituiti da atomi</a:t>
            </a:r>
          </a:p>
          <a:p>
            <a:pPr marL="0" indent="0" algn="just" eaLnBrk="1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it-IT" altLang="it-IT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it-IT" altLang="it-IT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Libro IV</a:t>
            </a:r>
            <a:r>
              <a:rPr lang="it-IT" alt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: illustrazione del processo di conoscenza e teoria dei </a:t>
            </a:r>
            <a:r>
              <a:rPr lang="it-IT" altLang="it-IT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simulacra</a:t>
            </a:r>
          </a:p>
          <a:p>
            <a:pPr marL="0" indent="0" algn="just" eaLnBrk="1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it-IT" altLang="it-IT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it-IT" altLang="it-IT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Libro V</a:t>
            </a:r>
            <a:r>
              <a:rPr lang="it-IT" alt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: processo di formazione del mondo e affermarsi della civiltà e dei regni</a:t>
            </a:r>
          </a:p>
          <a:p>
            <a:pPr algn="just" eaLnBrk="1" hangingPunct="1">
              <a:lnSpc>
                <a:spcPct val="100000"/>
              </a:lnSpc>
              <a:spcBef>
                <a:spcPts val="0"/>
              </a:spcBef>
              <a:defRPr/>
            </a:pPr>
            <a:endParaRPr lang="it-IT" altLang="it-IT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it-IT" altLang="it-IT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Libro VI</a:t>
            </a:r>
            <a:r>
              <a:rPr lang="it-IT" alt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: spiegazione razionale dei principali fenomeni fisici (fulmini, terremoti, vulcani)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D49AC63-AC5D-4929-997D-881516067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marL="0" indent="0" algn="ctr">
              <a:buNone/>
            </a:pPr>
            <a:r>
              <a:rPr lang="it-IT" altLang="it-IT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Alcune costanti stilistiche</a:t>
            </a:r>
          </a:p>
          <a:p>
            <a:pPr marL="0" indent="0" algn="ctr">
              <a:buNone/>
            </a:pPr>
            <a:endParaRPr lang="it-IT" altLang="it-IT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Sviluppo ipotattico prevalente su quello paratattico, ricorso ad accostamenti asindetici</a:t>
            </a:r>
          </a:p>
          <a:p>
            <a:pPr algn="just"/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Largo uso di aggettivi composti in -</a:t>
            </a:r>
            <a:r>
              <a:rPr lang="it-IT" alt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fer </a:t>
            </a: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/ -</a:t>
            </a:r>
            <a:r>
              <a:rPr lang="it-IT" alt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ger</a:t>
            </a: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ma anche in - </a:t>
            </a:r>
            <a:r>
              <a:rPr lang="it-IT" alt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gen </a:t>
            </a: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e -</a:t>
            </a:r>
            <a:r>
              <a:rPr lang="it-IT" alt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fac </a:t>
            </a: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alt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laetificus, largificus</a:t>
            </a: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) e di lessico ‘tecnico’, abbondante ricorso agli avverbi (soprattutto in - </a:t>
            </a:r>
            <a:r>
              <a:rPr lang="it-IT" alt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Frequente ricorso a traslitterazioni dal greco, introduzione di </a:t>
            </a:r>
            <a:r>
              <a:rPr lang="it-IT" alt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hapax, </a:t>
            </a: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uso di perifrasi e di strutture chiastiche</a:t>
            </a:r>
          </a:p>
          <a:p>
            <a:pPr algn="just"/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Procedimenti retorici tipici della struttura dialogica (largo uso di interrogative indirette; continua alternanza di riferimenti al lettore e di ‘intrusioni’ della voce del poeta)</a:t>
            </a:r>
          </a:p>
          <a:p>
            <a:pPr algn="just"/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Uso di formule proprie della tecnica dell’oratoria forense</a:t>
            </a:r>
          </a:p>
          <a:p>
            <a:pPr algn="just"/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Uso di utilizzo di nessi causali e avversativi, tendenza all’accumulo di iperbati</a:t>
            </a:r>
          </a:p>
          <a:p>
            <a:pPr algn="just"/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Frequente cambio di soggetto anche in pericopi ridotte, ricorso all’anafora, alla prolessi e all’allitterazione insistita </a:t>
            </a:r>
          </a:p>
          <a:p>
            <a:pPr marL="0" indent="0" algn="just">
              <a:buNone/>
            </a:pP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1409985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787A433-521C-44C8-8CBC-6FAE30AB7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it-IT" altLang="it-IT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La ‘grammatica’ di Lucrezio</a:t>
            </a:r>
          </a:p>
          <a:p>
            <a:pPr>
              <a:spcAft>
                <a:spcPts val="0"/>
              </a:spcAft>
              <a:buClrTx/>
              <a:buFontTx/>
              <a:buChar char="-"/>
              <a:defRPr/>
            </a:pPr>
            <a:r>
              <a:rPr 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Presenza di arcaismi </a:t>
            </a:r>
          </a:p>
          <a:p>
            <a:pPr>
              <a:spcAft>
                <a:spcPts val="0"/>
              </a:spcAft>
              <a:buClrTx/>
              <a:buFontTx/>
              <a:buChar char="-"/>
              <a:defRPr/>
            </a:pPr>
            <a:r>
              <a:rPr lang="it-IT" u="sng">
                <a:latin typeface="Times New Roman" panose="02020603050405020304" pitchFamily="18" charset="0"/>
                <a:cs typeface="Times New Roman" panose="02020603050405020304" pitchFamily="18" charset="0"/>
              </a:rPr>
              <a:t>Sostantivi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:  (fenomeni più comuni)</a:t>
            </a:r>
            <a:endParaRPr lang="it-IT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gen.s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it-IT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it-IT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it-IT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(circa 166 occorrenze rispetto alle 153 nelle quali è presente la forma -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. Si verifica per la maggior parte nei sostantivi, al contrario negli aggettivi il genitivo è di regola -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it-IT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dat.s.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si rilevano pochi casi in </a:t>
            </a:r>
            <a:r>
              <a:rPr lang="it-IT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it-IT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it-IT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gen.p. </a:t>
            </a:r>
            <a:r>
              <a:rPr lang="it-IT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it-IT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</a:t>
            </a:r>
            <a:r>
              <a:rPr lang="it-IT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(in luogo di - 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rum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it-IT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gen.s. </a:t>
            </a:r>
            <a:r>
              <a:rPr lang="it-IT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it-IT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(al posto di -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per i sostantivi in -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ius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/ -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ium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it-IT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nom. s. </a:t>
            </a:r>
            <a:r>
              <a:rPr lang="it-IT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it-IT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(invece di -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, ad es. 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arbos / vapos / colos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it-IT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acc. s. 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utilizza la forma </a:t>
            </a:r>
            <a:r>
              <a:rPr lang="it-IT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it-IT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it-IT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dei sostantivi con tema in vocale tenue -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tussim / puppim / febrim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partim 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ha sempre valore avverbiale 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neutro nom. s.  </a:t>
            </a:r>
            <a:r>
              <a:rPr lang="it-IT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it-IT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(sostantivi tema in -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ŭ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), cf. e.g. 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cornum / rictum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it-IT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- Verbi (scambio di coniugazioni, utilizzo di forme arcaiche come 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fuat 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per il verbo 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sum 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e utilizzo della forma -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ier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per l’infinito presente dei verbi passivi e deponenti)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it-IT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161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BD27B58-9DEF-4C02-ACE8-54BE47922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marL="0" indent="0"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it-IT" altLang="it-IT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 rerum natura: il Libro I </a:t>
            </a:r>
            <a:endParaRPr lang="it-IT" sz="24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it-IT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Funzione introduttiva + fondamento dottrinale e metodologico dell’intero poema</a:t>
            </a:r>
          </a:p>
          <a:p>
            <a:pPr marL="0" indent="0"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it-IT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Premesse che conducono il lettore a una rassicurazione di fondo, cf. vv. 1115-1117:</a:t>
            </a:r>
          </a:p>
          <a:p>
            <a:pPr marL="0" indent="0"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it-IT" sz="20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Namque alid ex alio clarescet nec tibi caeca          ‘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infatti un concetto trarrà luce dall’altro, né </a:t>
            </a:r>
          </a:p>
          <a:p>
            <a:pPr marL="0" indent="0"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nox iter eripiet quin ultima naturai                         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l’oscura notte t’impedirà il cammino, così da non </a:t>
            </a:r>
          </a:p>
          <a:p>
            <a:pPr marL="0" indent="0"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pervideas: ita res accendent lumina rebus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lasciarti scorgere gli ultimi segreti della natura: tanta luce</a:t>
            </a:r>
          </a:p>
          <a:p>
            <a:pPr marL="0" indent="0"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fra loro si daranno le cose’ </a:t>
            </a:r>
          </a:p>
          <a:p>
            <a:pPr marL="0" indent="0"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Il destinatario: Memmio (vv. 50-61)</a:t>
            </a:r>
            <a:endParaRPr lang="it-IT" sz="20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it-IT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Inno a Venere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: (inno alla divinità e teologia epicurea: quale rapporto?)</a:t>
            </a:r>
          </a:p>
          <a:p>
            <a:pPr marL="0" indent="0"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Tributo alla tradizione letteraria,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captatio benevolentiae,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legame con la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 gens Memmia 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e culto della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Venus Physica</a:t>
            </a:r>
          </a:p>
          <a:p>
            <a:pPr marL="0" indent="0"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Interpretazioni allegoriche della figura di Venere e di quella di Marte</a:t>
            </a:r>
          </a:p>
          <a:p>
            <a:pPr marL="0" indent="0"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Venere e il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lepos 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(riflessione poetica: il ruolo della poesia che ‘avvince’ i lettori)</a:t>
            </a:r>
          </a:p>
          <a:p>
            <a:pPr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it-IT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Elogio di Epicuro: 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v. 79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nos exaequat victoria caelo 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(Epicuro e i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claustra naturae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; la scalata oltre i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moenia mundi 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e la vittoria sulla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religio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; Giganti e conoscenza: il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De rerum natura 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come un’ ‘Odissea intellettuale’ - Lucrezio e il viaggio verso la verità contro gli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errores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t-IT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72658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o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ppt/theme/theme2.xml><?xml version="1.0" encoding="utf-8"?>
<a:theme xmlns:a="http://schemas.openxmlformats.org/drawingml/2006/main" name="1_Organico">
  <a:themeElements>
    <a:clrScheme name="Orga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2055</Words>
  <Application>Microsoft Office PowerPoint</Application>
  <PresentationFormat>Widescreen</PresentationFormat>
  <Paragraphs>207</Paragraphs>
  <Slides>17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17</vt:i4>
      </vt:variant>
    </vt:vector>
  </HeadingPairs>
  <TitlesOfParts>
    <vt:vector size="27" baseType="lpstr">
      <vt:lpstr>Algerian</vt:lpstr>
      <vt:lpstr>Arial</vt:lpstr>
      <vt:lpstr>Calibri</vt:lpstr>
      <vt:lpstr>Calibri Light</vt:lpstr>
      <vt:lpstr>Garamond</vt:lpstr>
      <vt:lpstr>Times New Roman</vt:lpstr>
      <vt:lpstr>Wingdings</vt:lpstr>
      <vt:lpstr>Organico</vt:lpstr>
      <vt:lpstr>1_Organico</vt:lpstr>
      <vt:lpstr>Tema di Office</vt:lpstr>
      <vt:lpstr>  Corso di  Grammatica Latina  (a.a. 2020-2021) </vt:lpstr>
      <vt:lpstr>Presentazione standard di PowerPoint</vt:lpstr>
      <vt:lpstr>Presentazione standard di PowerPoint</vt:lpstr>
      <vt:lpstr>Lucrezio De rerum natura </vt:lpstr>
      <vt:lpstr>Il testo di Lucrezio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di  Grammatica Latina  (a.a. 2020-2021)</dc:title>
  <dc:creator>Luciana Furbetta</dc:creator>
  <cp:lastModifiedBy>Luciana Furbetta</cp:lastModifiedBy>
  <cp:revision>9</cp:revision>
  <dcterms:created xsi:type="dcterms:W3CDTF">2021-04-14T20:03:14Z</dcterms:created>
  <dcterms:modified xsi:type="dcterms:W3CDTF">2021-04-20T09:12:48Z</dcterms:modified>
</cp:coreProperties>
</file>