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22/04/2021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XVI. Aspettative, produzione e politica economica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82D4142-C4D5-4E56-923E-584F1A704A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XVI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0DE367EF-4141-470D-BD05-4E5C9B600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2400" cy="1752600"/>
          </a:xfrm>
        </p:spPr>
        <p:txBody>
          <a:bodyPr/>
          <a:lstStyle/>
          <a:p>
            <a:r>
              <a:rPr lang="it-IT" dirty="0"/>
              <a:t>Aspettative, produzione e politica economica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2FF7DE1-338B-499B-8754-58588EA8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41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 Politica monetaria, aspettative e produzione</a:t>
            </a:r>
            <a:endParaRPr lang="it-IT" sz="32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540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Il nuovo modello IS-LM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92A4F3E9-5441-49ED-AC61-C4FD8B2B1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6" y="1660081"/>
            <a:ext cx="4855928" cy="42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2.1 Politica monetaria: una rivisitazione</a:t>
            </a:r>
            <a:endParaRPr lang="it-IT" sz="32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32756"/>
            <a:ext cx="896448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Supponiamo che l’economia si trovi in uno stato di recessione e che la banca centrale decida di ridurre il tasso di policy reale. </a:t>
            </a:r>
          </a:p>
          <a:p>
            <a:pPr marL="0" indent="0">
              <a:buNone/>
            </a:pPr>
            <a:r>
              <a:rPr lang="it-IT" altLang="it-IT" sz="2400" dirty="0"/>
              <a:t>Escludendo il canale delle aspettative, la riduzione del tasso di interesse fa aumentare il livello della produzione.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E’ </a:t>
            </a:r>
            <a:r>
              <a:rPr lang="it-IT" altLang="it-IT" sz="2400" dirty="0" smtClean="0"/>
              <a:t>probabile/possibile </a:t>
            </a:r>
            <a:r>
              <a:rPr lang="it-IT" altLang="it-IT" sz="2400" dirty="0"/>
              <a:t>che, in risposta all’azione della banca centrale, i mercati finanziari e i consumatori rivedano le proprie aspettative sui tassi di interesse futuri, in questo caso </a:t>
            </a:r>
            <a:r>
              <a:rPr lang="it-IT" altLang="it-IT" sz="2400" dirty="0">
                <a:solidFill>
                  <a:srgbClr val="FF0000"/>
                </a:solidFill>
              </a:rPr>
              <a:t>aspettative di </a:t>
            </a:r>
            <a:r>
              <a:rPr lang="it-IT" altLang="it-IT" sz="2400" i="1" dirty="0">
                <a:solidFill>
                  <a:srgbClr val="FF0000"/>
                </a:solidFill>
              </a:rPr>
              <a:t>minori</a:t>
            </a:r>
            <a:r>
              <a:rPr lang="it-IT" altLang="it-IT" sz="2400" dirty="0">
                <a:solidFill>
                  <a:srgbClr val="FF0000"/>
                </a:solidFill>
              </a:rPr>
              <a:t> tassi di interesse futuri</a:t>
            </a:r>
            <a:r>
              <a:rPr lang="it-IT" alt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27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2.1 Politica monetaria: una rivisitazione</a:t>
            </a:r>
            <a:endParaRPr lang="it-IT" sz="3200" i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="" xmlns:a16="http://schemas.microsoft.com/office/drawing/2014/main" id="{BD0B371D-2D44-4835-AA43-230D5BDFA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37" y="1206497"/>
            <a:ext cx="5086325" cy="44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2.1 Politica monetaria: una rivisitazione</a:t>
            </a:r>
            <a:endParaRPr lang="it-IT" sz="32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19787"/>
            <a:ext cx="8964488" cy="4392488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Quindi, gli effetti </a:t>
            </a:r>
            <a:r>
              <a:rPr lang="it-IT" altLang="it-IT" sz="2400" dirty="0"/>
              <a:t>della politica monetaria (in realtà </a:t>
            </a:r>
            <a:r>
              <a:rPr lang="it-IT" altLang="it-IT" sz="2400" dirty="0">
                <a:solidFill>
                  <a:srgbClr val="FF0000"/>
                </a:solidFill>
              </a:rPr>
              <a:t>di qualunque politica economica</a:t>
            </a:r>
            <a:r>
              <a:rPr lang="it-IT" altLang="it-IT" sz="2400" dirty="0"/>
              <a:t>) </a:t>
            </a:r>
            <a:r>
              <a:rPr lang="it-IT" altLang="it-IT" sz="2400" dirty="0">
                <a:solidFill>
                  <a:srgbClr val="FF0000"/>
                </a:solidFill>
              </a:rPr>
              <a:t>dipendono dall’effetto sulle aspettative</a:t>
            </a:r>
            <a:r>
              <a:rPr lang="it-IT" altLang="it-IT" sz="2400" dirty="0"/>
              <a:t>:</a:t>
            </a:r>
          </a:p>
          <a:p>
            <a:r>
              <a:rPr lang="it-IT" altLang="it-IT" sz="2400" dirty="0"/>
              <a:t>se consumatori e imprese </a:t>
            </a:r>
            <a:r>
              <a:rPr lang="it-IT" altLang="it-IT" sz="2400" dirty="0">
                <a:solidFill>
                  <a:srgbClr val="FF0000"/>
                </a:solidFill>
              </a:rPr>
              <a:t>rivedono al ribasso</a:t>
            </a:r>
            <a:r>
              <a:rPr lang="it-IT" altLang="it-IT" sz="2400" dirty="0"/>
              <a:t> le proprie aspettative sui tassi di interesse futuri, gli effetti sulla produzione potrebbero essere grandi.</a:t>
            </a:r>
          </a:p>
          <a:p>
            <a:r>
              <a:rPr lang="it-IT" altLang="it-IT" sz="2400" dirty="0"/>
              <a:t>se le </a:t>
            </a:r>
            <a:r>
              <a:rPr lang="it-IT" altLang="it-IT" sz="2400" dirty="0">
                <a:solidFill>
                  <a:srgbClr val="FF0000"/>
                </a:solidFill>
              </a:rPr>
              <a:t>aspettative rimangono invariate</a:t>
            </a:r>
            <a:r>
              <a:rPr lang="it-IT" altLang="it-IT" sz="2400" dirty="0"/>
              <a:t>, gli effetti dell’espansione monetaria saranno limitati.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71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2.1 Politica monetaria: una rivisitazione</a:t>
            </a:r>
            <a:endParaRPr lang="it-IT" sz="32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19787"/>
            <a:ext cx="8568952" cy="4392488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/>
              <a:t>Attenzione però: sostenere che l’effetto di una particolare politica economica dipenda dai suoi effetti sulle aspettative non significa affermare che tutto può succedere.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</a:pPr>
            <a:r>
              <a:rPr lang="it-IT" altLang="it-IT" sz="2400" dirty="0"/>
              <a:t>Le </a:t>
            </a:r>
            <a:r>
              <a:rPr lang="it-IT" altLang="it-IT" sz="2400" dirty="0">
                <a:solidFill>
                  <a:srgbClr val="FF0000"/>
                </a:solidFill>
              </a:rPr>
              <a:t>aspettative non sono arbitrarie</a:t>
            </a:r>
            <a:r>
              <a:rPr lang="it-IT" altLang="it-IT" sz="2400" dirty="0"/>
              <a:t>: gli individui cercano di valutare le probabilità che una certa politica economica venga attuata e di analizzarne gli effetti.</a:t>
            </a:r>
          </a:p>
          <a:p>
            <a:pPr marL="0">
              <a:buFontTx/>
              <a:buNone/>
            </a:pPr>
            <a:r>
              <a:rPr lang="it-IT" altLang="it-IT" sz="2400" dirty="0"/>
              <a:t>Gli economisti definiscono questo tipo di aspettative «</a:t>
            </a:r>
            <a:r>
              <a:rPr lang="it-IT" altLang="it-IT" sz="2400" i="1" dirty="0">
                <a:solidFill>
                  <a:srgbClr val="FF0000"/>
                </a:solidFill>
              </a:rPr>
              <a:t>aspettative razionali</a:t>
            </a:r>
            <a:r>
              <a:rPr lang="it-IT" altLang="it-IT" sz="2400" i="1" dirty="0"/>
              <a:t>».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516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 Riduzione del disavanzo, aspettative e produzione</a:t>
            </a:r>
            <a:endParaRPr lang="it-IT" sz="32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4859539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/>
              <a:t>Gli effetti di una riduzione del disavanzo sono:</a:t>
            </a:r>
          </a:p>
          <a:p>
            <a:pPr marL="0"/>
            <a:r>
              <a:rPr lang="it-IT" altLang="it-IT" sz="2400" i="1" dirty="0"/>
              <a:t>breve periodo</a:t>
            </a:r>
            <a:r>
              <a:rPr lang="it-IT" altLang="it-IT" sz="2400" dirty="0"/>
              <a:t>: salvo intervento della banca centrale, riduzione della spesa privata e contrazione della produzione;</a:t>
            </a:r>
          </a:p>
          <a:p>
            <a:pPr marL="0"/>
            <a:r>
              <a:rPr lang="it-IT" altLang="it-IT" sz="2400" i="1" dirty="0"/>
              <a:t>medio periodo</a:t>
            </a:r>
            <a:r>
              <a:rPr lang="it-IT" altLang="it-IT" sz="2400" dirty="0"/>
              <a:t>: minor disavanzo porta maggior risparmio e dunque maggior investimento;</a:t>
            </a:r>
          </a:p>
          <a:p>
            <a:pPr marL="0"/>
            <a:r>
              <a:rPr lang="it-IT" altLang="it-IT" sz="2400" dirty="0" smtClean="0"/>
              <a:t>(</a:t>
            </a:r>
            <a:r>
              <a:rPr lang="it-IT" altLang="it-IT" sz="2400" i="1" dirty="0" smtClean="0"/>
              <a:t>lungo </a:t>
            </a:r>
            <a:r>
              <a:rPr lang="it-IT" altLang="it-IT" sz="2400" i="1" dirty="0"/>
              <a:t>periodo</a:t>
            </a:r>
            <a:r>
              <a:rPr lang="it-IT" altLang="it-IT" sz="2400" dirty="0"/>
              <a:t>: maggiori investimenti portano a un maggiore livello di capitale e dunque maggiore </a:t>
            </a:r>
            <a:r>
              <a:rPr lang="it-IT" altLang="it-IT" sz="2400" dirty="0" smtClean="0"/>
              <a:t>produzione)</a:t>
            </a:r>
            <a:endParaRPr lang="it-IT" altLang="it-IT" sz="2400" dirty="0"/>
          </a:p>
          <a:p>
            <a:pPr marL="0"/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Dato l’effetto negativo nel breve periodo</a:t>
            </a:r>
            <a:r>
              <a:rPr lang="it-IT" altLang="it-IT" sz="2400" dirty="0"/>
              <a:t> e i vantaggi presenti solamente nel medio/lungo periodo, </a:t>
            </a:r>
            <a:r>
              <a:rPr lang="it-IT" altLang="it-IT" sz="2400" dirty="0">
                <a:solidFill>
                  <a:srgbClr val="FF0000"/>
                </a:solidFill>
              </a:rPr>
              <a:t>i politici sono sovente restii a far manovre per ridurre il disavanzo</a:t>
            </a:r>
            <a:r>
              <a:rPr lang="it-IT" alt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16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3.1 Il ruolo delle aspettative circa il futuro</a:t>
            </a:r>
            <a:endParaRPr lang="it-IT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21F2D4E8-F627-4F08-8CE6-54C1C419D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052736"/>
                <a:ext cx="8964488" cy="4859539"/>
              </a:xfrm>
            </p:spPr>
            <p:txBody>
              <a:bodyPr>
                <a:normAutofit/>
              </a:bodyPr>
              <a:lstStyle/>
              <a:p>
                <a:pPr marL="0">
                  <a:buFontTx/>
                  <a:buNone/>
                  <a:defRPr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it-IT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t-IT" alt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it-IT" alt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it-IT" alt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it-IT" altLang="it-IT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>
                    <a:solidFill>
                      <a:srgbClr val="FF0000"/>
                    </a:solidFill>
                  </a:rPr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altLang="it-IT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t-IT" alt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it-IT" alt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it-IT" altLang="it-IT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it-IT" sz="2400" dirty="0">
                    <a:solidFill>
                      <a:srgbClr val="FF0000"/>
                    </a:solidFill>
                  </a:rPr>
                  <a:t> non cambiano, otteniamo il risultato tradizionale</a:t>
                </a:r>
                <a:r>
                  <a:rPr lang="it-IT" sz="2400" dirty="0">
                    <a:solidFill>
                      <a:schemeClr val="tx1"/>
                    </a:solidFill>
                  </a:rPr>
                  <a:t>: la riduzione della spesa pubblica nel periodo corrente provoca uno spostamento della curva </a:t>
                </a:r>
                <a:r>
                  <a:rPr lang="it-IT" sz="2400" i="1" dirty="0">
                    <a:solidFill>
                      <a:schemeClr val="tx1"/>
                    </a:solidFill>
                  </a:rPr>
                  <a:t>IS</a:t>
                </a:r>
                <a:r>
                  <a:rPr lang="it-IT" sz="2400" dirty="0">
                    <a:solidFill>
                      <a:schemeClr val="tx1"/>
                    </a:solidFill>
                  </a:rPr>
                  <a:t> verso sinistra e quindi una riduzione della produzione di equilibrio.</a:t>
                </a:r>
              </a:p>
              <a:p>
                <a:pPr>
                  <a:buFontTx/>
                  <a:buNone/>
                  <a:defRPr/>
                </a:pPr>
                <a:endParaRPr lang="it-IT" sz="2400" dirty="0">
                  <a:solidFill>
                    <a:schemeClr val="tx1"/>
                  </a:solidFill>
                </a:endParaRPr>
              </a:p>
              <a:p>
                <a:pPr marL="0">
                  <a:buFontTx/>
                  <a:buNone/>
                  <a:defRPr/>
                </a:pPr>
                <a:r>
                  <a:rPr lang="it-IT" sz="2400" dirty="0">
                    <a:solidFill>
                      <a:schemeClr val="tx1"/>
                    </a:solidFill>
                  </a:rPr>
                  <a:t>Possiamo però ipotizzare che il nostro periodo futuro includa il medio </a:t>
                </a:r>
                <a:r>
                  <a:rPr lang="it-IT" sz="2400" dirty="0" smtClean="0">
                    <a:solidFill>
                      <a:schemeClr val="tx1"/>
                    </a:solidFill>
                  </a:rPr>
                  <a:t>(e </a:t>
                </a:r>
                <a:r>
                  <a:rPr lang="it-IT" sz="2400" dirty="0">
                    <a:solidFill>
                      <a:schemeClr val="tx1"/>
                    </a:solidFill>
                  </a:rPr>
                  <a:t>il </a:t>
                </a:r>
                <a:r>
                  <a:rPr lang="it-IT" sz="2400" dirty="0" smtClean="0">
                    <a:solidFill>
                      <a:schemeClr val="tx1"/>
                    </a:solidFill>
                  </a:rPr>
                  <a:t>lungo) </a:t>
                </a:r>
                <a:r>
                  <a:rPr lang="it-IT" sz="2400" dirty="0">
                    <a:solidFill>
                      <a:schemeClr val="tx1"/>
                    </a:solidFill>
                  </a:rPr>
                  <a:t>periodo. </a:t>
                </a:r>
                <a:r>
                  <a:rPr lang="it-IT" sz="2400" dirty="0">
                    <a:solidFill>
                      <a:srgbClr val="FF0000"/>
                    </a:solidFill>
                  </a:rPr>
                  <a:t>Se gli agenti dell’economia formulano aspettative razionali in seguito all’annuncio di una riduzione del disavanzo, si attenderanno un minor tasso di interesse in futuro e una maggior produzione</a:t>
                </a:r>
                <a:r>
                  <a:rPr lang="it-IT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F2D4E8-F627-4F08-8CE6-54C1C419D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052736"/>
                <a:ext cx="8964488" cy="4859539"/>
              </a:xfrm>
              <a:blipFill rotWithShape="1">
                <a:blip r:embed="rId2"/>
                <a:stretch>
                  <a:fillRect l="-1020" t="-10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25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Tornando al periodo corrente</a:t>
            </a:r>
            <a:endParaRPr lang="it-IT" sz="3200" i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B2B78673-35EA-4E83-9AC6-2514DE2F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48" y="1315888"/>
            <a:ext cx="4963103" cy="42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Tornando al periodo corrente</a:t>
            </a:r>
            <a:endParaRPr lang="it-IT" sz="32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859539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Un programma di riduzione del disavanzo di bilancio può condurre a un aumento del livello di produzione anche nel breve periodo e tale eventualità dipende da:</a:t>
            </a:r>
          </a:p>
          <a:p>
            <a:pPr>
              <a:defRPr/>
            </a:pPr>
            <a:r>
              <a:rPr lang="it-IT" sz="2400" dirty="0"/>
              <a:t>la credibilità del programma;</a:t>
            </a:r>
          </a:p>
          <a:p>
            <a:pPr>
              <a:defRPr/>
            </a:pPr>
            <a:r>
              <a:rPr lang="it-IT" sz="2400" dirty="0"/>
              <a:t>la composizione del programma;</a:t>
            </a:r>
          </a:p>
          <a:p>
            <a:pPr>
              <a:defRPr/>
            </a:pPr>
            <a:r>
              <a:rPr lang="it-IT" sz="2400" dirty="0"/>
              <a:t>i tempi previsti dal programma (“</a:t>
            </a:r>
            <a:r>
              <a:rPr lang="it-IT" sz="2400" dirty="0" err="1"/>
              <a:t>backloading</a:t>
            </a:r>
            <a:r>
              <a:rPr lang="it-IT" sz="2400" dirty="0"/>
              <a:t>”);</a:t>
            </a:r>
          </a:p>
          <a:p>
            <a:pPr>
              <a:defRPr/>
            </a:pPr>
            <a:r>
              <a:rPr lang="it-IT" sz="2400" dirty="0"/>
              <a:t>lo stato iniziale delle finanze statali;</a:t>
            </a:r>
          </a:p>
          <a:p>
            <a:pPr>
              <a:defRPr/>
            </a:pPr>
            <a:r>
              <a:rPr lang="it-IT" sz="2400" dirty="0"/>
              <a:t>la possibilità di utilizzare la politica monetaria e altre politiche economiche per mitigare gli effetti negativi di breve periodo.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02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Tornando al periodo corrente</a:t>
            </a:r>
            <a:endParaRPr lang="it-IT" sz="32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999231"/>
            <a:ext cx="8928484" cy="1781698"/>
          </a:xfrm>
        </p:spPr>
        <p:txBody>
          <a:bodyPr>
            <a:normAutofit lnSpcReduction="10000"/>
          </a:bodyPr>
          <a:lstStyle/>
          <a:p>
            <a:pPr marL="0">
              <a:buFontTx/>
              <a:buNone/>
            </a:pPr>
            <a:r>
              <a:rPr lang="it-IT" altLang="it-IT" sz="2200" dirty="0"/>
              <a:t>A partire dall’inizio del 2010, i paesi dell’Eurozona hanno adottato diverse misure di consolidamento fiscale. Il dibattito tra gli economisti fu acceso e intenso, e divenne noto come il dibattito sul </a:t>
            </a:r>
            <a:r>
              <a:rPr lang="it-IT" altLang="it-IT" sz="2200" i="1" dirty="0"/>
              <a:t>moltiplicatore fiscale</a:t>
            </a:r>
            <a:r>
              <a:rPr lang="it-IT" altLang="it-IT" sz="2200" dirty="0"/>
              <a:t>.</a:t>
            </a:r>
          </a:p>
          <a:p>
            <a:pPr marL="0">
              <a:buFontTx/>
              <a:buNone/>
            </a:pPr>
            <a:endParaRPr lang="it-IT" altLang="it-IT" sz="2200" dirty="0"/>
          </a:p>
          <a:p>
            <a:pPr marL="0">
              <a:buFontTx/>
              <a:buNone/>
            </a:pPr>
            <a:r>
              <a:rPr lang="it-IT" altLang="it-IT" sz="1600" dirty="0"/>
              <a:t>Fonte: Blanchard e Leigh, 2013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="" xmlns:a16="http://schemas.microsoft.com/office/drawing/2014/main" id="{15594072-FED2-4CCE-93C9-257EF7774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28481"/>
            <a:ext cx="6192688" cy="34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/>
          <a:lstStyle/>
          <a:p>
            <a:r>
              <a:rPr lang="it-IT" sz="3200" dirty="0"/>
              <a:t>1.1 Aspettative e decisioni di consumo e investimento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392488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Molti sono i canali attraverso cui le variabili future attese incidono sulle decisioni correnti, sia direttamente, sia attraverso il prezzo delle attività: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400" dirty="0"/>
              <a:t>ricchezza umana;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400" dirty="0"/>
              <a:t>ricchezza non umana;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400" dirty="0"/>
              <a:t>valore atteso dei profitti al netto delle imposte</a:t>
            </a:r>
            <a:r>
              <a:rPr lang="it-IT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182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2394135"/>
            <a:ext cx="8928484" cy="2069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Il punto principale di questo capitolo è</a:t>
            </a:r>
            <a:r>
              <a:rPr lang="it-IT" dirty="0">
                <a:latin typeface="+mj-lt"/>
              </a:rPr>
              <a:t>: </a:t>
            </a:r>
            <a:br>
              <a:rPr lang="it-IT" dirty="0">
                <a:latin typeface="+mj-lt"/>
              </a:rPr>
            </a:br>
            <a:r>
              <a:rPr lang="it-IT" dirty="0">
                <a:latin typeface="+mj-lt"/>
              </a:rPr>
              <a:t>gli effetti della politica fiscale e monetaria dipendono molto dal modo in cui influenzano le aspettative.</a:t>
            </a:r>
            <a:endParaRPr lang="it-IT" altLang="it-IT" sz="2200" dirty="0">
              <a:latin typeface="+mj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36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/>
          <a:lstStyle/>
          <a:p>
            <a:r>
              <a:rPr lang="it-IT" sz="3200" dirty="0"/>
              <a:t>1.1 Aspettative e decisioni di consumo e investimento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179100D-DDD6-4886-8430-3FBEE5665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68" y="1340768"/>
            <a:ext cx="6157664" cy="446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1.2 Aspettative e curva </a:t>
            </a:r>
            <a:r>
              <a:rPr lang="it-IT" sz="3200" i="1" dirty="0"/>
              <a:t>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21F2D4E8-F627-4F08-8CE6-54C1C419D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964488" cy="4392488"/>
              </a:xfrm>
            </p:spPr>
            <p:txBody>
              <a:bodyPr>
                <a:normAutofit/>
              </a:bodyPr>
              <a:lstStyle/>
              <a:p>
                <a:pPr marL="0">
                  <a:buFontTx/>
                  <a:buNone/>
                  <a:defRPr/>
                </a:pPr>
                <a:r>
                  <a:rPr lang="it-IT" sz="2400" dirty="0"/>
                  <a:t>Il consumo e l’investimento dipendono dalle aspettative circa il futuro. Introduciamo un’importante semplificazione, riducendo il presente e il futuro a due soli periodi: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it-IT" sz="2400" dirty="0"/>
                  <a:t>il periodo </a:t>
                </a:r>
                <a:r>
                  <a:rPr lang="it-IT" sz="2400" i="1" dirty="0"/>
                  <a:t>corrente</a:t>
                </a:r>
                <a:r>
                  <a:rPr lang="it-IT" sz="2400" dirty="0"/>
                  <a:t>, che può intendersi come l’anno in corso;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r>
                  <a:rPr lang="it-IT" sz="2400" dirty="0"/>
                  <a:t>il periodo </a:t>
                </a:r>
                <a:r>
                  <a:rPr lang="it-IT" sz="2400" i="1" dirty="0"/>
                  <a:t>futuro</a:t>
                </a:r>
                <a:r>
                  <a:rPr lang="it-IT" sz="2400" dirty="0"/>
                  <a:t>, che può comprendere gli anni futuri nel loro complesso.</a:t>
                </a:r>
              </a:p>
              <a:p>
                <a:pPr marL="514350" indent="-514350">
                  <a:buFont typeface="+mj-lt"/>
                  <a:buAutoNum type="arabicPeriod"/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r>
                  <a:rPr lang="it-IT" sz="2400" dirty="0"/>
                  <a:t>Partiamo dalla relazione IS già vista nei capitoli precedenti: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1F2D4E8-F627-4F08-8CE6-54C1C419D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964488" cy="4392488"/>
              </a:xfrm>
              <a:blipFill>
                <a:blip r:embed="rId2"/>
                <a:stretch>
                  <a:fillRect l="-1088" t="-1111" r="-10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5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1.2 Aspettative e curva </a:t>
            </a:r>
            <a:r>
              <a:rPr lang="it-IT" sz="3200" i="1" dirty="0"/>
              <a:t>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21F2D4E8-F627-4F08-8CE6-54C1C419D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32756"/>
                <a:ext cx="8712968" cy="4392488"/>
              </a:xfrm>
            </p:spPr>
            <p:txBody>
              <a:bodyPr>
                <a:normAutofit/>
              </a:bodyPr>
              <a:lstStyle/>
              <a:p>
                <a:pPr marL="0">
                  <a:buFontTx/>
                  <a:buNone/>
                  <a:defRPr/>
                </a:pPr>
                <a:r>
                  <a:rPr lang="it-IT" sz="2400" dirty="0"/>
                  <a:t>Se definiamo </a:t>
                </a:r>
                <a:r>
                  <a:rPr lang="it-IT" sz="2400" i="1" dirty="0"/>
                  <a:t>A</a:t>
                </a:r>
                <a:r>
                  <a:rPr lang="it-IT" sz="2400" dirty="0"/>
                  <a:t> come la </a:t>
                </a:r>
                <a:r>
                  <a:rPr lang="it-IT" sz="2400" i="1" dirty="0">
                    <a:solidFill>
                      <a:srgbClr val="FF0000"/>
                    </a:solidFill>
                  </a:rPr>
                  <a:t>spesa privata aggregata</a:t>
                </a:r>
                <a:r>
                  <a:rPr lang="it-IT" sz="2400" i="1" dirty="0"/>
                  <a:t> </a:t>
                </a:r>
                <a:r>
                  <a:rPr lang="it-IT" sz="2400" dirty="0"/>
                  <a:t>(somma della spesa in consumo e investimento</a:t>
                </a:r>
                <a:r>
                  <a:rPr lang="it-IT" sz="2400" dirty="0" smtClean="0"/>
                  <a:t>):</a:t>
                </a:r>
              </a:p>
              <a:p>
                <a:pPr marL="0">
                  <a:buFontTx/>
                  <a:buNone/>
                  <a:defRPr/>
                </a:pPr>
                <a:endParaRPr lang="it-IT" sz="2800" dirty="0"/>
              </a:p>
              <a:p>
                <a:pPr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it-IT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800" i="1">
                              <a:latin typeface="Cambria Math"/>
                            </a:rPr>
                            <m:t>𝑌</m:t>
                          </m:r>
                          <m:r>
                            <a:rPr lang="it-IT" sz="2800" i="1">
                              <a:latin typeface="Cambria Math"/>
                            </a:rPr>
                            <m:t>,</m:t>
                          </m:r>
                          <m:r>
                            <a:rPr lang="it-IT" sz="2800" i="1">
                              <a:latin typeface="Cambria Math"/>
                            </a:rPr>
                            <m:t>𝑇</m:t>
                          </m:r>
                          <m:r>
                            <a:rPr lang="it-IT" sz="2800" i="1">
                              <a:latin typeface="Cambria Math"/>
                            </a:rPr>
                            <m:t>,</m:t>
                          </m:r>
                          <m:r>
                            <a:rPr lang="it-IT" sz="2800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≡</m:t>
                      </m:r>
                      <m:r>
                        <a:rPr lang="it-IT" sz="2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it-IT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800" i="1">
                              <a:latin typeface="Cambria Math"/>
                            </a:rPr>
                            <m:t>𝑌</m:t>
                          </m:r>
                          <m:r>
                            <a:rPr lang="it-IT" sz="2800" i="1">
                              <a:latin typeface="Cambria Math"/>
                            </a:rPr>
                            <m:t>−</m:t>
                          </m:r>
                          <m:r>
                            <a:rPr lang="it-IT" sz="28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it-IT" sz="2800" i="1">
                          <a:latin typeface="Cambria Math"/>
                        </a:rPr>
                        <m:t>+</m:t>
                      </m:r>
                      <m:r>
                        <a:rPr lang="it-IT" sz="2800" i="1">
                          <a:latin typeface="Cambria Math"/>
                        </a:rPr>
                        <m:t>𝐼</m:t>
                      </m:r>
                      <m:r>
                        <a:rPr lang="it-IT" sz="2800" i="1">
                          <a:latin typeface="Cambria Math"/>
                        </a:rPr>
                        <m:t>(</m:t>
                      </m:r>
                      <m:r>
                        <a:rPr lang="it-IT" sz="2800" i="1">
                          <a:latin typeface="Cambria Math"/>
                        </a:rPr>
                        <m:t>𝑌</m:t>
                      </m:r>
                      <m:r>
                        <a:rPr lang="it-IT" sz="2800" i="1">
                          <a:latin typeface="Cambria Math"/>
                        </a:rPr>
                        <m:t>, </m:t>
                      </m:r>
                      <m:r>
                        <a:rPr lang="it-IT" sz="2800" i="1">
                          <a:latin typeface="Cambria Math"/>
                        </a:rPr>
                        <m:t>𝑟</m:t>
                      </m:r>
                      <m:r>
                        <a:rPr lang="it-IT" sz="2800" i="1">
                          <a:latin typeface="Cambria Math"/>
                        </a:rPr>
                        <m:t>+</m:t>
                      </m:r>
                      <m:r>
                        <a:rPr lang="it-IT" sz="2800" i="1">
                          <a:latin typeface="Cambria Math"/>
                        </a:rPr>
                        <m:t>𝑥</m:t>
                      </m:r>
                      <m:r>
                        <a:rPr lang="it-IT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  <a:p>
                <a:pPr>
                  <a:buFontTx/>
                  <a:buNone/>
                  <a:defRPr/>
                </a:pPr>
                <a:endParaRPr lang="it-IT" sz="2400" dirty="0" smtClean="0"/>
              </a:p>
              <a:p>
                <a:pPr>
                  <a:buFontTx/>
                  <a:buNone/>
                  <a:defRPr/>
                </a:pPr>
                <a:r>
                  <a:rPr lang="it-IT" sz="2400" dirty="0" smtClean="0"/>
                  <a:t>Possiamo </a:t>
                </a:r>
                <a:r>
                  <a:rPr lang="it-IT" sz="2400" dirty="0"/>
                  <a:t>riscrivere la curva </a:t>
                </a:r>
                <a:r>
                  <a:rPr lang="it-IT" sz="2400" i="1" dirty="0"/>
                  <a:t>IS</a:t>
                </a:r>
                <a:r>
                  <a:rPr lang="it-IT" sz="2400" dirty="0"/>
                  <a:t> come</a:t>
                </a:r>
                <a:r>
                  <a:rPr lang="it-IT" sz="2400" dirty="0" smtClean="0"/>
                  <a:t>:</a:t>
                </a:r>
              </a:p>
              <a:p>
                <a:pPr>
                  <a:buFontTx/>
                  <a:buNone/>
                  <a:defRPr/>
                </a:pPr>
                <a:endParaRPr lang="it-IT" sz="2400" dirty="0" smtClean="0"/>
              </a:p>
              <a:p>
                <a:pPr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/>
                        </a:rPr>
                        <m:t>𝑌</m:t>
                      </m:r>
                      <m:r>
                        <a:rPr lang="it-IT" sz="2400" i="1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it-IT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/>
                            </a:rPr>
                            <m:t>𝑌</m:t>
                          </m:r>
                          <m:r>
                            <a:rPr lang="it-IT" sz="2400" i="1"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latin typeface="Cambria Math"/>
                            </a:rPr>
                            <m:t>𝑇</m:t>
                          </m:r>
                          <m:r>
                            <a:rPr lang="it-IT" sz="2400" i="1"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latin typeface="Cambria Math"/>
                            </a:rPr>
                            <m:t>𝑟</m:t>
                          </m:r>
                          <m:r>
                            <a:rPr lang="it-IT" sz="2400" i="1">
                              <a:latin typeface="Cambria Math"/>
                            </a:rPr>
                            <m:t>,</m:t>
                          </m:r>
                          <m:r>
                            <a:rPr lang="it-IT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it-IT" sz="2400" i="1">
                          <a:latin typeface="Cambria Math"/>
                        </a:rPr>
                        <m:t>+</m:t>
                      </m:r>
                      <m:r>
                        <a:rPr lang="it-IT" sz="2400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it-IT" sz="2400" dirty="0" smtClean="0"/>
              </a:p>
              <a:p>
                <a:pPr>
                  <a:lnSpc>
                    <a:spcPts val="1400"/>
                  </a:lnSpc>
                  <a:buFontTx/>
                  <a:buNone/>
                  <a:defRPr/>
                </a:pPr>
                <a:r>
                  <a:rPr lang="it-IT" sz="2400" dirty="0"/>
                  <a:t> </a:t>
                </a:r>
                <a:r>
                  <a:rPr lang="it-IT" sz="2400" dirty="0" smtClean="0"/>
                  <a:t>                                                        (+, -, -, -)</a:t>
                </a: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21F2D4E8-F627-4F08-8CE6-54C1C419D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32756"/>
                <a:ext cx="8712968" cy="4392488"/>
              </a:xfrm>
              <a:blipFill rotWithShape="1">
                <a:blip r:embed="rId2"/>
                <a:stretch>
                  <a:fillRect l="-1049" t="-1110" r="-11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02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1.2 Aspettative e curva </a:t>
            </a:r>
            <a:r>
              <a:rPr lang="it-IT" sz="3200" i="1" dirty="0"/>
              <a:t>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32756"/>
            <a:ext cx="8964488" cy="4392488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Ora riscriviamo la curva </a:t>
            </a:r>
            <a:r>
              <a:rPr lang="it-IT" sz="2400" i="1" dirty="0"/>
              <a:t>IS</a:t>
            </a:r>
            <a:r>
              <a:rPr lang="it-IT" sz="2400" dirty="0"/>
              <a:t> facendo in modo che </a:t>
            </a:r>
            <a:r>
              <a:rPr lang="it-IT" sz="2400" dirty="0">
                <a:solidFill>
                  <a:srgbClr val="FF0000"/>
                </a:solidFill>
              </a:rPr>
              <a:t>la spesa dipenda non solo dal valore corrente delle variabili ma anche dal loro valore atteso per il periodo futuro</a:t>
            </a:r>
            <a:r>
              <a:rPr lang="it-IT" sz="2800" dirty="0"/>
              <a:t>:</a:t>
            </a:r>
          </a:p>
          <a:p>
            <a:pPr>
              <a:buFontTx/>
              <a:buNone/>
              <a:defRPr/>
            </a:pPr>
            <a:endParaRPr lang="it-IT" sz="2800" dirty="0"/>
          </a:p>
          <a:p>
            <a:pPr>
              <a:buFontTx/>
              <a:buNone/>
              <a:defRPr/>
            </a:pPr>
            <a:endParaRPr lang="it-IT" sz="2800" dirty="0"/>
          </a:p>
          <a:p>
            <a:pPr>
              <a:buFontTx/>
              <a:buNone/>
              <a:defRPr/>
            </a:pPr>
            <a:endParaRPr lang="it-IT" sz="2800" dirty="0"/>
          </a:p>
          <a:p>
            <a:pPr marL="0">
              <a:buFontTx/>
              <a:buNone/>
              <a:defRPr/>
            </a:pPr>
            <a:r>
              <a:rPr lang="it-IT" sz="2400" dirty="0"/>
              <a:t>L’apice ‘ indica i valori futuri mentre </a:t>
            </a:r>
            <a:r>
              <a:rPr lang="it-IT" sz="2400" i="1" dirty="0"/>
              <a:t>e</a:t>
            </a:r>
            <a:r>
              <a:rPr lang="it-IT" sz="2400" dirty="0"/>
              <a:t> si riferisce alla aspettative.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80B6F58-E95E-40DF-B96E-F9ABEDFC7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001" y="2924944"/>
            <a:ext cx="3877997" cy="6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1.2 Aspettative e curva </a:t>
            </a:r>
            <a:r>
              <a:rPr lang="it-IT" sz="3200" i="1" dirty="0"/>
              <a:t>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468052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La nuova curva IS.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958E992E-5EE0-43AB-96C9-C7C7B1167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46" y="1700808"/>
            <a:ext cx="4653707" cy="396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1.2 Aspettative e curva </a:t>
            </a:r>
            <a:r>
              <a:rPr lang="it-IT" sz="3200" i="1" dirty="0"/>
              <a:t>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1F2D4E8-F627-4F08-8CE6-54C1C419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32756"/>
            <a:ext cx="8964488" cy="4392488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Date le aspettative, una </a:t>
            </a:r>
            <a:r>
              <a:rPr lang="it-IT" sz="2400" dirty="0">
                <a:solidFill>
                  <a:srgbClr val="FF0000"/>
                </a:solidFill>
              </a:rPr>
              <a:t>riduzione nel tasso di interesse reale produce un piccolo incremento nel livello di produzione</a:t>
            </a:r>
            <a:r>
              <a:rPr lang="it-IT" sz="2400" dirty="0"/>
              <a:t>. La curva </a:t>
            </a:r>
            <a:r>
              <a:rPr lang="it-IT" sz="2400" i="1" dirty="0"/>
              <a:t>IS</a:t>
            </a:r>
            <a:r>
              <a:rPr lang="it-IT" sz="2400" dirty="0"/>
              <a:t> è inclinata negativamente ed è piuttosto ripida. 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Aumenti della spesa pubblica o del livello di produzione futuro atteso spostano la curva verso destra. 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Aumenti delle imposte correnti, future attese o nel tasso di interesse futuro atteso, spostano la curva verso sinistra.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12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267900A-51A9-46BE-B0A8-D530D0B1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 Politica monetaria, aspettative e produzione</a:t>
            </a:r>
            <a:endParaRPr lang="it-IT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21F2D4E8-F627-4F08-8CE6-54C1C419D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232756"/>
                <a:ext cx="8964488" cy="43924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altLang="it-IT" sz="2300" dirty="0"/>
                  <a:t>Il tasso di interesse controllato dalla banca centrale è il </a:t>
                </a:r>
                <a:r>
                  <a:rPr lang="it-IT" altLang="it-IT" sz="2300" i="1" dirty="0"/>
                  <a:t>tasso di policy (reale) corrente</a:t>
                </a:r>
                <a:r>
                  <a:rPr lang="it-IT" altLang="it-IT" sz="2300" dirty="0"/>
                  <a:t>. Quindi, la curva </a:t>
                </a:r>
                <a:r>
                  <a:rPr lang="it-IT" altLang="it-IT" sz="2300" i="1" dirty="0">
                    <a:solidFill>
                      <a:srgbClr val="FF0000"/>
                    </a:solidFill>
                  </a:rPr>
                  <a:t>LM</a:t>
                </a:r>
                <a:r>
                  <a:rPr lang="it-IT" altLang="it-IT" sz="2300" dirty="0">
                    <a:solidFill>
                      <a:srgbClr val="FF0000"/>
                    </a:solidFill>
                  </a:rPr>
                  <a:t> è ancora data dalla retta orizzontale in corrispondenza del tasso di policy scelto dalla banca centrale</a:t>
                </a:r>
                <a:r>
                  <a:rPr lang="it-IT" altLang="it-IT" sz="2300" dirty="0"/>
                  <a:t>. </a:t>
                </a:r>
              </a:p>
              <a:p>
                <a:pPr marL="0" indent="0">
                  <a:buNone/>
                </a:pPr>
                <a:r>
                  <a:rPr lang="it-IT" altLang="it-IT" sz="2300" dirty="0"/>
                  <a:t>Le relazioni IS-LM saranno date da:</a:t>
                </a:r>
              </a:p>
              <a:p>
                <a:pPr marL="0" indent="0">
                  <a:buNone/>
                </a:pPr>
                <a:endParaRPr lang="it-IT" altLang="it-IT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𝐼𝑆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alt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it-IT" alt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alt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alt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it-IT" altLang="it-IT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e>
                      </m:d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it-IT" altLang="it-IT" sz="2400" dirty="0"/>
              </a:p>
              <a:p>
                <a:pPr marL="0" indent="0">
                  <a:buNone/>
                </a:pPr>
                <a:endParaRPr lang="it-IT" altLang="it-IT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𝐿𝑀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altLang="it-IT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it-IT" alt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F2D4E8-F627-4F08-8CE6-54C1C419D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32756"/>
                <a:ext cx="8964488" cy="4392488"/>
              </a:xfrm>
              <a:blipFill rotWithShape="1">
                <a:blip r:embed="rId2"/>
                <a:stretch>
                  <a:fillRect l="-952" t="-9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52BFF69-C040-4AA9-B30C-A5443B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502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1030</Words>
  <Application>Microsoft Office PowerPoint</Application>
  <PresentationFormat>Presentazione su schermo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Capitolo XVI</vt:lpstr>
      <vt:lpstr>1.1 Aspettative e decisioni di consumo e investimento</vt:lpstr>
      <vt:lpstr>1.1 Aspettative e decisioni di consumo e investimento</vt:lpstr>
      <vt:lpstr>1.2 Aspettative e curva IS</vt:lpstr>
      <vt:lpstr>1.2 Aspettative e curva IS</vt:lpstr>
      <vt:lpstr>1.2 Aspettative e curva IS</vt:lpstr>
      <vt:lpstr>1.2 Aspettative e curva IS</vt:lpstr>
      <vt:lpstr>1.2 Aspettative e curva IS</vt:lpstr>
      <vt:lpstr>2. Politica monetaria, aspettative e produzione</vt:lpstr>
      <vt:lpstr>2. Politica monetaria, aspettative e produzione</vt:lpstr>
      <vt:lpstr>2.1 Politica monetaria: una rivisitazione</vt:lpstr>
      <vt:lpstr>2.1 Politica monetaria: una rivisitazione</vt:lpstr>
      <vt:lpstr>2.1 Politica monetaria: una rivisitazione</vt:lpstr>
      <vt:lpstr>2.1 Politica monetaria: una rivisitazione</vt:lpstr>
      <vt:lpstr>3. Riduzione del disavanzo, aspettative e produzione</vt:lpstr>
      <vt:lpstr>3.1 Il ruolo delle aspettative circa il futuro</vt:lpstr>
      <vt:lpstr>3.2 Tornando al periodo corrente</vt:lpstr>
      <vt:lpstr>3.2 Tornando al periodo corrente</vt:lpstr>
      <vt:lpstr>3.2 Tornando al periodo corrente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52</cp:revision>
  <dcterms:created xsi:type="dcterms:W3CDTF">2014-07-28T14:21:47Z</dcterms:created>
  <dcterms:modified xsi:type="dcterms:W3CDTF">2021-04-22T11:20:45Z</dcterms:modified>
</cp:coreProperties>
</file>