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8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6" d="100"/>
          <a:sy n="76" d="100"/>
        </p:scale>
        <p:origin x="10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9C058-4577-42A1-B360-321A5B2BDD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5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Nanoparticle Synthesis</a:t>
            </a:r>
            <a:endParaRPr lang="it-IT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7920880" cy="5256584"/>
          </a:xfrm>
        </p:spPr>
        <p:txBody>
          <a:bodyPr>
            <a:normAutofit fontScale="40000" lnSpcReduction="20000"/>
          </a:bodyPr>
          <a:lstStyle/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Wet Chemistry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High-temperature decomposition of organic precursors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Attrition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Pyrolysis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RF Plasma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Pulsed Laser Method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Biosynthesis</a:t>
            </a:r>
          </a:p>
          <a:p>
            <a:pPr lvl="1" algn="l"/>
            <a:r>
              <a:rPr lang="en-US" altLang="en-US" sz="9800" dirty="0" smtClean="0">
                <a:solidFill>
                  <a:schemeClr val="tx1"/>
                </a:solidFill>
              </a:rPr>
              <a:t>…..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27584" y="3212976"/>
            <a:ext cx="1800200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8424936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700" dirty="0"/>
              <a:t>Nucleation = the appearance of «solid nuclei» in the solution. It can be </a:t>
            </a:r>
            <a:r>
              <a:rPr lang="en-US" sz="1700" dirty="0">
                <a:solidFill>
                  <a:srgbClr val="FF0000"/>
                </a:solidFill>
              </a:rPr>
              <a:t>homogeneous</a:t>
            </a:r>
            <a:r>
              <a:rPr lang="en-US" sz="1700" dirty="0"/>
              <a:t> (agglomeration of ions from the pure solution) or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heterogeneous</a:t>
            </a:r>
            <a:r>
              <a:rPr lang="en-US" sz="1700" dirty="0"/>
              <a:t> (crystallization agents).</a:t>
            </a:r>
            <a:endParaRPr lang="it-IT" sz="1700" dirty="0"/>
          </a:p>
          <a:p>
            <a:pPr lvl="0"/>
            <a:r>
              <a:rPr lang="en-US" sz="1700" dirty="0"/>
              <a:t>The </a:t>
            </a:r>
            <a:r>
              <a:rPr lang="en-US" sz="17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dimension</a:t>
            </a:r>
            <a:r>
              <a:rPr lang="en-US" sz="1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/>
              <a:t>of the final nanoparticles depends on the ration between </a:t>
            </a:r>
            <a:r>
              <a:rPr lang="en-US" sz="1700" dirty="0" smtClean="0"/>
              <a:t>the </a:t>
            </a:r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rates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of nucleation </a:t>
            </a:r>
            <a:r>
              <a:rPr lang="en-US" sz="1700" dirty="0"/>
              <a:t>and growth, and on the possible aging strategies. </a:t>
            </a:r>
            <a:endParaRPr lang="en-US" sz="17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/>
              <a:t>nucleation </a:t>
            </a:r>
            <a:r>
              <a:rPr lang="en-US" sz="2400" dirty="0" smtClean="0"/>
              <a:t>					growth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marL="2286000" lvl="5" indent="0">
              <a:buNone/>
            </a:pPr>
            <a:endParaRPr lang="it-IT" sz="1700" dirty="0"/>
          </a:p>
          <a:p>
            <a:pPr marL="2286000" lvl="5" indent="0">
              <a:buNone/>
            </a:pPr>
            <a:endParaRPr lang="it-IT" sz="1200" dirty="0"/>
          </a:p>
          <a:p>
            <a:pPr marL="2286000" lvl="5" indent="0">
              <a:buNone/>
            </a:pPr>
            <a:endParaRPr lang="it-IT" sz="1200" dirty="0"/>
          </a:p>
          <a:p>
            <a:pPr lvl="0"/>
            <a:r>
              <a:rPr lang="en-US" sz="1700" dirty="0"/>
              <a:t>The rate of nucleation depends on the level of </a:t>
            </a:r>
            <a:r>
              <a:rPr lang="en-US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supersaturation</a:t>
            </a:r>
            <a:r>
              <a:rPr lang="en-US" sz="1700" dirty="0"/>
              <a:t> (easier preparation with low solubility compounds)</a:t>
            </a:r>
            <a:endParaRPr lang="it-IT" sz="1700" dirty="0"/>
          </a:p>
          <a:p>
            <a:pPr lvl="0"/>
            <a:r>
              <a:rPr lang="en-US" sz="1700" dirty="0">
                <a:solidFill>
                  <a:srgbClr val="FF0000"/>
                </a:solidFill>
              </a:rPr>
              <a:t>Highly soluble compounds </a:t>
            </a:r>
            <a:r>
              <a:rPr lang="en-US" sz="1700" dirty="0"/>
              <a:t>leads to a rapid dissolution of the smallest nanoparticles followed by deposition on the largest nanoparticles with the obtainment of </a:t>
            </a:r>
            <a:r>
              <a:rPr lang="en-US" sz="1700" dirty="0">
                <a:solidFill>
                  <a:srgbClr val="FF0000"/>
                </a:solidFill>
              </a:rPr>
              <a:t>large precipitate</a:t>
            </a:r>
            <a:r>
              <a:rPr lang="en-US" sz="1700" dirty="0"/>
              <a:t>. </a:t>
            </a:r>
            <a:endParaRPr lang="it-IT" sz="17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altLang="it-IT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dirty="0" smtClean="0">
                <a:solidFill>
                  <a:srgbClr val="0070C0"/>
                </a:solidFill>
                <a:latin typeface="Times New Roman" pitchFamily="18" charset="0"/>
              </a:rPr>
              <a:t> /co-</a:t>
            </a:r>
            <a:r>
              <a:rPr lang="it-IT" altLang="it-IT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187624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899592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691680" y="3717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797224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175497" y="342505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18762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259632" y="3531564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186127" y="4065223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630868" y="3362656"/>
            <a:ext cx="792088" cy="41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2609570" y="4087288"/>
            <a:ext cx="813385" cy="38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/>
          <p:cNvSpPr/>
          <p:nvPr/>
        </p:nvSpPr>
        <p:spPr>
          <a:xfrm>
            <a:off x="2915816" y="3869586"/>
            <a:ext cx="288032" cy="443897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4067944" y="4030888"/>
            <a:ext cx="288032" cy="443897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039488" y="403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247964" y="40332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297739" y="4330782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3916129" y="4258774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784422" y="3999209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 flipV="1">
            <a:off x="4472224" y="4149219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860198" y="41405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967480" y="44023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4333743" y="41920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477759" y="3980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562256" y="43307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4225731" y="3861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3962970" y="32015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171446" y="3203868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4221221" y="350141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3995936" y="3356992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3707904" y="3169837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 flipV="1">
            <a:off x="4395706" y="331984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3783680" y="33111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3890962" y="3501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4257225" y="3362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4401241" y="31515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4485738" y="350141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4149213" y="30316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4932040" y="3789040"/>
            <a:ext cx="936104" cy="178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 flipV="1">
            <a:off x="6354176" y="396751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6359711" y="3799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372200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 flipV="1">
            <a:off x="6372200" y="359726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6372200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 flipV="1">
            <a:off x="6570200" y="418354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6575735" y="40152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658822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 flipV="1">
            <a:off x="6588224" y="3813285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6588224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 flipV="1">
            <a:off x="6786224" y="396751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/>
          <p:cNvSpPr/>
          <p:nvPr/>
        </p:nvSpPr>
        <p:spPr>
          <a:xfrm>
            <a:off x="6804248" y="3799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>
            <a:off x="6804248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 flipV="1">
            <a:off x="6804248" y="359726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6804248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 flipV="1">
            <a:off x="7002248" y="4111533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7007783" y="39432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7020272" y="42930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 flipV="1">
            <a:off x="7020272" y="374127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7020272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65"/>
          <p:cNvSpPr/>
          <p:nvPr/>
        </p:nvSpPr>
        <p:spPr>
          <a:xfrm flipV="1">
            <a:off x="7236296" y="396751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7241831" y="3799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7254320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/>
          <p:cNvSpPr/>
          <p:nvPr/>
        </p:nvSpPr>
        <p:spPr>
          <a:xfrm flipV="1">
            <a:off x="7254320" y="359726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7254320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/>
          <p:cNvSpPr/>
          <p:nvPr/>
        </p:nvSpPr>
        <p:spPr>
          <a:xfrm flipV="1">
            <a:off x="7452320" y="418354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71"/>
          <p:cNvSpPr/>
          <p:nvPr/>
        </p:nvSpPr>
        <p:spPr>
          <a:xfrm>
            <a:off x="7457855" y="40152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74703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 flipV="1">
            <a:off x="7470344" y="3813285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7470344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 flipV="1">
            <a:off x="7668344" y="396751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7686368" y="3799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7686368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 flipV="1">
            <a:off x="7686368" y="3597261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7686368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 flipV="1">
            <a:off x="7884368" y="4111533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Ovale 81"/>
          <p:cNvSpPr/>
          <p:nvPr/>
        </p:nvSpPr>
        <p:spPr>
          <a:xfrm>
            <a:off x="7889903" y="39432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/>
          <p:cNvSpPr/>
          <p:nvPr/>
        </p:nvSpPr>
        <p:spPr>
          <a:xfrm>
            <a:off x="7902392" y="42930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/>
          <p:cNvSpPr/>
          <p:nvPr/>
        </p:nvSpPr>
        <p:spPr>
          <a:xfrm flipV="1">
            <a:off x="7902392" y="3741277"/>
            <a:ext cx="216024" cy="18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/>
          <p:cNvSpPr/>
          <p:nvPr/>
        </p:nvSpPr>
        <p:spPr>
          <a:xfrm>
            <a:off x="7902392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5148064" y="350100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</a:t>
            </a:r>
            <a:endParaRPr lang="it-IT" dirty="0"/>
          </a:p>
        </p:txBody>
      </p:sp>
      <p:sp>
        <p:nvSpPr>
          <p:cNvPr id="86" name="Rettangolo 85"/>
          <p:cNvSpPr/>
          <p:nvPr/>
        </p:nvSpPr>
        <p:spPr>
          <a:xfrm>
            <a:off x="2627784" y="3013854"/>
            <a:ext cx="97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primary </a:t>
            </a:r>
            <a:endParaRPr lang="it-IT" dirty="0"/>
          </a:p>
        </p:txBody>
      </p:sp>
      <p:sp>
        <p:nvSpPr>
          <p:cNvPr id="87" name="Rettangolo 86"/>
          <p:cNvSpPr/>
          <p:nvPr/>
        </p:nvSpPr>
        <p:spPr>
          <a:xfrm>
            <a:off x="-180528" y="4443209"/>
            <a:ext cx="429309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/>
            <a:r>
              <a:rPr lang="it-IT" sz="1700" dirty="0" err="1" smtClean="0"/>
              <a:t>Induced</a:t>
            </a:r>
            <a:r>
              <a:rPr lang="it-IT" sz="1700" dirty="0" smtClean="0"/>
              <a:t> /</a:t>
            </a:r>
            <a:r>
              <a:rPr lang="it-IT" sz="1700" dirty="0" err="1" smtClean="0"/>
              <a:t>secondary</a:t>
            </a:r>
            <a:r>
              <a:rPr lang="it-IT" sz="1700" dirty="0" smtClean="0"/>
              <a:t> 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4980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20777" r="43073" b="1936"/>
          <a:stretch/>
        </p:blipFill>
        <p:spPr bwMode="auto">
          <a:xfrm>
            <a:off x="467544" y="908720"/>
            <a:ext cx="5042783" cy="51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altLang="it-IT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dirty="0" smtClean="0">
                <a:solidFill>
                  <a:srgbClr val="0070C0"/>
                </a:solidFill>
                <a:latin typeface="Times New Roman" pitchFamily="18" charset="0"/>
              </a:rPr>
              <a:t> /co-</a:t>
            </a:r>
            <a:r>
              <a:rPr lang="it-IT" altLang="it-IT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4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Liquid </a:t>
            </a:r>
            <a:r>
              <a:rPr lang="it-IT" dirty="0" err="1">
                <a:solidFill>
                  <a:srgbClr val="0070C0"/>
                </a:solidFill>
              </a:rPr>
              <a:t>phase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synthesis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9126" y="1412776"/>
            <a:ext cx="8291264" cy="47133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Precipitating </a:t>
            </a:r>
            <a:r>
              <a:rPr lang="en-US" dirty="0"/>
              <a:t>nanoparticles from a solution </a:t>
            </a:r>
            <a:r>
              <a:rPr lang="en-US" dirty="0" smtClean="0"/>
              <a:t>of chemical </a:t>
            </a:r>
            <a:r>
              <a:rPr lang="en-US" dirty="0"/>
              <a:t>compounds can be classified into </a:t>
            </a:r>
            <a:r>
              <a:rPr lang="en-US" dirty="0" smtClean="0"/>
              <a:t>five </a:t>
            </a:r>
            <a:r>
              <a:rPr lang="it-IT" dirty="0" smtClean="0"/>
              <a:t>major </a:t>
            </a:r>
            <a:r>
              <a:rPr lang="it-IT" dirty="0" err="1"/>
              <a:t>categories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(</a:t>
            </a:r>
            <a:r>
              <a:rPr lang="it-IT" dirty="0"/>
              <a:t>1) </a:t>
            </a:r>
            <a:r>
              <a:rPr lang="it-IT" dirty="0" err="1"/>
              <a:t>colloidal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 smtClean="0"/>
              <a:t>	(</a:t>
            </a:r>
            <a:r>
              <a:rPr lang="it-IT" dirty="0"/>
              <a:t>2) sol – gel processing;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3) </a:t>
            </a:r>
            <a:r>
              <a:rPr lang="en-US" dirty="0" err="1" smtClean="0"/>
              <a:t>microemulsions</a:t>
            </a:r>
            <a:r>
              <a:rPr lang="en-US" dirty="0" smtClean="0"/>
              <a:t> </a:t>
            </a:r>
            <a:r>
              <a:rPr lang="en-US" dirty="0"/>
              <a:t>method;</a:t>
            </a:r>
          </a:p>
          <a:p>
            <a:pPr marL="0" indent="0">
              <a:buNone/>
            </a:pPr>
            <a:r>
              <a:rPr lang="it-IT" dirty="0" smtClean="0"/>
              <a:t>	(</a:t>
            </a:r>
            <a:r>
              <a:rPr lang="it-IT" dirty="0"/>
              <a:t>4) </a:t>
            </a:r>
            <a:r>
              <a:rPr lang="it-IT" dirty="0" err="1"/>
              <a:t>hydrothermal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; </a:t>
            </a:r>
          </a:p>
          <a:p>
            <a:pPr marL="0" indent="0">
              <a:buNone/>
            </a:pPr>
            <a:r>
              <a:rPr lang="it-IT" dirty="0" smtClean="0"/>
              <a:t>	(</a:t>
            </a:r>
            <a:r>
              <a:rPr lang="it-IT" dirty="0"/>
              <a:t>5) </a:t>
            </a:r>
            <a:r>
              <a:rPr lang="it-IT" dirty="0" err="1"/>
              <a:t>polyol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en-US" dirty="0"/>
              <a:t>Solution precipitation relies on the precipitation of </a:t>
            </a:r>
            <a:r>
              <a:rPr lang="en-US" dirty="0" smtClean="0"/>
              <a:t>nanometer-sized particles </a:t>
            </a:r>
            <a:r>
              <a:rPr lang="en-US" dirty="0"/>
              <a:t>within a continuous fluid solvent. An inorganic metal salt, such </a:t>
            </a:r>
            <a:r>
              <a:rPr lang="en-US" dirty="0" smtClean="0"/>
              <a:t>as chloride</a:t>
            </a:r>
            <a:r>
              <a:rPr lang="en-US" dirty="0"/>
              <a:t>, nitride and so on, is dissolved in water. Metal cations exist in </a:t>
            </a:r>
            <a:r>
              <a:rPr lang="en-US" dirty="0" smtClean="0"/>
              <a:t>the form </a:t>
            </a:r>
            <a:r>
              <a:rPr lang="en-US" dirty="0"/>
              <a:t>of metal hydrate species, for example, Al(H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30000" dirty="0"/>
              <a:t>3+</a:t>
            </a:r>
            <a:r>
              <a:rPr lang="en-US" dirty="0"/>
              <a:t> or </a:t>
            </a:r>
            <a:r>
              <a:rPr lang="en-US" dirty="0" smtClean="0"/>
              <a:t>Fe(H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3+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hydrates are added with basic solutions, such as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OH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hydrolyzed species condense and then washed, filtered, dried </a:t>
            </a:r>
            <a:r>
              <a:rPr lang="en-US" dirty="0" smtClean="0"/>
              <a:t>and calcined </a:t>
            </a:r>
            <a:r>
              <a:rPr lang="en-US" dirty="0"/>
              <a:t>in order to obtain the final product</a:t>
            </a:r>
            <a:r>
              <a:rPr lang="en-US" dirty="0" smtClean="0"/>
              <a:t>.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14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Chemical Methods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3259" y="947992"/>
            <a:ext cx="8586700" cy="158417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en-US" sz="7200" dirty="0" smtClean="0">
                <a:solidFill>
                  <a:schemeClr val="tx1"/>
                </a:solidFill>
              </a:rPr>
              <a:t>Colloidal </a:t>
            </a:r>
            <a:r>
              <a:rPr lang="en-US" altLang="en-US" sz="7200" dirty="0">
                <a:solidFill>
                  <a:schemeClr val="tx1"/>
                </a:solidFill>
              </a:rPr>
              <a:t>methods are </a:t>
            </a:r>
            <a:r>
              <a:rPr lang="en-US" altLang="en-US" sz="7200" dirty="0" smtClean="0">
                <a:solidFill>
                  <a:srgbClr val="FF0000"/>
                </a:solidFill>
              </a:rPr>
              <a:t>simple, easy, cheap </a:t>
            </a:r>
            <a:r>
              <a:rPr lang="en-US" altLang="en-US" sz="7200" dirty="0" smtClean="0">
                <a:solidFill>
                  <a:schemeClr val="tx1"/>
                </a:solidFill>
              </a:rPr>
              <a:t>and </a:t>
            </a:r>
            <a:r>
              <a:rPr lang="en-US" altLang="en-US" sz="7200" dirty="0">
                <a:solidFill>
                  <a:schemeClr val="tx1"/>
                </a:solidFill>
              </a:rPr>
              <a:t>well established </a:t>
            </a:r>
            <a:r>
              <a:rPr lang="en-US" altLang="en-US" sz="7200" dirty="0" smtClean="0">
                <a:solidFill>
                  <a:schemeClr val="tx1"/>
                </a:solidFill>
              </a:rPr>
              <a:t>wet chemistry precipitation </a:t>
            </a:r>
            <a:r>
              <a:rPr lang="en-US" altLang="en-US" sz="7200" dirty="0">
                <a:solidFill>
                  <a:schemeClr val="tx1"/>
                </a:solidFill>
              </a:rPr>
              <a:t>processes in which solutions of </a:t>
            </a:r>
            <a:r>
              <a:rPr lang="en-US" altLang="en-US" sz="7200" dirty="0" smtClean="0">
                <a:solidFill>
                  <a:schemeClr val="tx1"/>
                </a:solidFill>
              </a:rPr>
              <a:t>the different </a:t>
            </a:r>
            <a:r>
              <a:rPr lang="en-US" altLang="en-US" sz="7200" dirty="0">
                <a:solidFill>
                  <a:schemeClr val="tx1"/>
                </a:solidFill>
              </a:rPr>
              <a:t>ions are mixed under controlled </a:t>
            </a:r>
            <a:r>
              <a:rPr lang="en-US" altLang="en-US" sz="7200" dirty="0">
                <a:solidFill>
                  <a:srgbClr val="7030A0"/>
                </a:solidFill>
              </a:rPr>
              <a:t>temperature </a:t>
            </a:r>
            <a:r>
              <a:rPr lang="en-US" altLang="en-US" sz="7200" dirty="0" smtClean="0">
                <a:solidFill>
                  <a:srgbClr val="7030A0"/>
                </a:solidFill>
              </a:rPr>
              <a:t>and pressure </a:t>
            </a:r>
            <a:r>
              <a:rPr lang="en-US" altLang="en-US" sz="7200" dirty="0">
                <a:solidFill>
                  <a:schemeClr val="tx1"/>
                </a:solidFill>
              </a:rPr>
              <a:t>to form insoluble precipitates</a:t>
            </a:r>
            <a:r>
              <a:rPr lang="en-US" altLang="en-US" sz="72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en-US" sz="7200" dirty="0">
                <a:solidFill>
                  <a:schemeClr val="tx1"/>
                </a:solidFill>
              </a:rPr>
              <a:t>For metal nanoparticles the basic principles of colloidal preparation were known since antiquity. E.g. gold colloids used for high quality red and purple stained glass from medieval times to date.</a:t>
            </a:r>
          </a:p>
          <a:p>
            <a:pPr algn="l"/>
            <a:endParaRPr lang="en-US" altLang="en-US" sz="29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2168"/>
            <a:ext cx="2826060" cy="3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51968" y="2771050"/>
            <a:ext cx="5616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However</a:t>
            </a:r>
            <a:r>
              <a:rPr lang="en-US" altLang="en-US" dirty="0"/>
              <a:t>, proper scientific investigations of colloidal preparation methods started only in </a:t>
            </a:r>
            <a:r>
              <a:rPr lang="en-US" altLang="en-US" b="1" dirty="0">
                <a:solidFill>
                  <a:srgbClr val="FF0000"/>
                </a:solidFill>
              </a:rPr>
              <a:t>1857 when Faraday </a:t>
            </a:r>
            <a:r>
              <a:rPr lang="en-US" altLang="en-US" dirty="0"/>
              <a:t>has published results of his experiments with gold. He </a:t>
            </a:r>
            <a:r>
              <a:rPr lang="en-US" altLang="en-US" dirty="0" smtClean="0"/>
              <a:t>prepared gold </a:t>
            </a:r>
            <a:r>
              <a:rPr lang="en-US" altLang="en-US" dirty="0"/>
              <a:t>colloids by reduction of </a:t>
            </a:r>
            <a:r>
              <a:rPr lang="en-US" altLang="en-US" dirty="0">
                <a:solidFill>
                  <a:srgbClr val="FF0000"/>
                </a:solidFill>
              </a:rPr>
              <a:t>HAuCl</a:t>
            </a:r>
            <a:r>
              <a:rPr lang="en-US" altLang="en-US" baseline="-25000" dirty="0"/>
              <a:t>4</a:t>
            </a:r>
            <a:r>
              <a:rPr lang="en-US" altLang="en-US" dirty="0"/>
              <a:t> with </a:t>
            </a:r>
            <a:r>
              <a:rPr lang="en-US" altLang="en-US" dirty="0">
                <a:solidFill>
                  <a:srgbClr val="FF0000"/>
                </a:solidFill>
              </a:rPr>
              <a:t>phosphorus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Aggregation </a:t>
            </a:r>
            <a:r>
              <a:rPr lang="en-US" altLang="en-US" dirty="0"/>
              <a:t>is prevented by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electrostatic repulsion </a:t>
            </a:r>
            <a:r>
              <a:rPr lang="en-US" altLang="en-US" dirty="0"/>
              <a:t>or the introduction of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 stabilizing reagent that coats the particle surfaces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Particle </a:t>
            </a:r>
            <a:r>
              <a:rPr lang="en-US" altLang="en-US" dirty="0"/>
              <a:t>sizes range from 1-200 nm and are controlled by the </a:t>
            </a:r>
            <a:r>
              <a:rPr lang="en-US" altLang="en-US" dirty="0">
                <a:solidFill>
                  <a:srgbClr val="00B050"/>
                </a:solidFill>
              </a:rPr>
              <a:t>initial concentrations of the reactants and the action of the stabilizing reagent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78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6104-A3AC-49E3-8139-C283A773225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1340768"/>
            <a:ext cx="547260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568325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Mg</a:t>
            </a:r>
            <a:r>
              <a:rPr lang="it-IT" altLang="it-IT" b="1" baseline="30000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2+</a:t>
            </a:r>
            <a:r>
              <a:rPr lang="it-IT" altLang="it-IT" b="1" baseline="-25000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(</a:t>
            </a:r>
            <a:r>
              <a:rPr lang="it-IT" altLang="it-IT" b="1" baseline="-25000" dirty="0" err="1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aq</a:t>
            </a:r>
            <a:r>
              <a:rPr lang="it-IT" altLang="it-IT" b="1" baseline="-25000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)</a:t>
            </a:r>
            <a:r>
              <a:rPr lang="it-IT" altLang="it-IT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</a:rPr>
              <a:t>+ </a:t>
            </a:r>
            <a:r>
              <a:rPr lang="it-IT" altLang="it-IT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4H</a:t>
            </a:r>
            <a:r>
              <a:rPr lang="it-IT" altLang="it-IT" b="1" baseline="-25000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2</a:t>
            </a:r>
            <a:r>
              <a:rPr lang="it-IT" altLang="it-IT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O 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 Mg(OH)</a:t>
            </a:r>
            <a:r>
              <a:rPr lang="it-IT" altLang="it-IT" b="1" baseline="-25000" dirty="0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2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 +</a:t>
            </a:r>
            <a:r>
              <a:rPr lang="it-IT" altLang="it-IT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2H</a:t>
            </a:r>
            <a:r>
              <a:rPr lang="it-IT" altLang="it-IT" b="1" baseline="-25000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3</a:t>
            </a:r>
            <a:r>
              <a:rPr lang="it-IT" altLang="it-IT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O</a:t>
            </a:r>
            <a:r>
              <a:rPr lang="it-IT" altLang="it-IT" b="1" baseline="30000" dirty="0" smtClean="0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+</a:t>
            </a:r>
            <a:r>
              <a:rPr lang="it-IT" altLang="it-IT" b="1" baseline="-250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it-IT" altLang="it-IT" b="1" baseline="-25000" dirty="0" err="1">
                <a:solidFill>
                  <a:schemeClr val="accent2"/>
                </a:solidFill>
                <a:latin typeface="Times New Roman" pitchFamily="18" charset="0"/>
              </a:rPr>
              <a:t>aq</a:t>
            </a:r>
            <a:r>
              <a:rPr lang="it-IT" altLang="it-IT" b="1" baseline="-25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it-IT" altLang="it-IT" b="1" baseline="30000" dirty="0">
              <a:solidFill>
                <a:schemeClr val="accent2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endParaRPr lang="it-IT" altLang="it-IT" b="1" baseline="30000" dirty="0">
              <a:solidFill>
                <a:schemeClr val="accent2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algn="ctr"/>
            <a:r>
              <a:rPr lang="it-IT" altLang="it-IT" b="1" dirty="0" err="1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K</a:t>
            </a:r>
            <a:r>
              <a:rPr lang="it-IT" altLang="it-IT" b="1" baseline="-25000" dirty="0" err="1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ps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  <a:sym typeface="Wingdings" pitchFamily="2" charset="2"/>
              </a:rPr>
              <a:t> = [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</a:rPr>
              <a:t>Mg</a:t>
            </a:r>
            <a:r>
              <a:rPr lang="it-IT" altLang="it-IT" b="1" baseline="30000" dirty="0">
                <a:solidFill>
                  <a:schemeClr val="accent2"/>
                </a:solidFill>
                <a:effectLst/>
                <a:latin typeface="Times New Roman" pitchFamily="18" charset="0"/>
              </a:rPr>
              <a:t>2+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</a:rPr>
              <a:t> ][OH</a:t>
            </a:r>
            <a:r>
              <a:rPr lang="it-IT" altLang="it-IT" b="1" baseline="30000" dirty="0">
                <a:solidFill>
                  <a:schemeClr val="accent2"/>
                </a:solidFill>
                <a:effectLst/>
                <a:latin typeface="Times New Roman" pitchFamily="18" charset="0"/>
              </a:rPr>
              <a:t>-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</a:rPr>
              <a:t>]</a:t>
            </a:r>
            <a:r>
              <a:rPr lang="it-IT" altLang="it-IT" b="1" baseline="30000" dirty="0">
                <a:solidFill>
                  <a:schemeClr val="accent2"/>
                </a:solidFill>
                <a:effectLst/>
                <a:latin typeface="Times New Roman" pitchFamily="18" charset="0"/>
              </a:rPr>
              <a:t>2 </a:t>
            </a:r>
            <a:r>
              <a:rPr lang="it-IT" altLang="it-IT" b="1" dirty="0">
                <a:solidFill>
                  <a:schemeClr val="accent2"/>
                </a:solidFill>
                <a:effectLst/>
                <a:latin typeface="Times New Roman" pitchFamily="18" charset="0"/>
              </a:rPr>
              <a:t>= </a:t>
            </a:r>
            <a:r>
              <a:rPr lang="it-IT" altLang="it-IT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1,8 x 10</a:t>
            </a:r>
            <a:r>
              <a:rPr lang="it-IT" altLang="it-IT" b="1" baseline="30000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-11</a:t>
            </a:r>
            <a:endParaRPr lang="it-IT" altLang="it-IT" b="1" dirty="0"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endParaRPr lang="it-IT" altLang="it-IT" b="1" dirty="0">
              <a:effectLst/>
              <a:latin typeface="Times New Roman" pitchFamily="18" charset="0"/>
            </a:endParaRPr>
          </a:p>
          <a:p>
            <a:r>
              <a:rPr lang="it-IT" altLang="it-IT" dirty="0" smtClean="0">
                <a:effectLst/>
                <a:latin typeface="Times New Roman" pitchFamily="18" charset="0"/>
              </a:rPr>
              <a:t>Fine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tuning</a:t>
            </a:r>
            <a:r>
              <a:rPr lang="it-IT" altLang="it-IT" dirty="0" smtClean="0">
                <a:effectLst/>
                <a:latin typeface="Times New Roman" pitchFamily="18" charset="0"/>
              </a:rPr>
              <a:t> of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pH</a:t>
            </a:r>
            <a:r>
              <a:rPr lang="it-IT" altLang="it-IT" dirty="0" smtClean="0">
                <a:effectLst/>
                <a:latin typeface="Times New Roman" pitchFamily="18" charset="0"/>
              </a:rPr>
              <a:t> to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avoid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  <a:r>
              <a:rPr lang="it-IT" altLang="it-IT" dirty="0">
                <a:latin typeface="Times New Roman" pitchFamily="18" charset="0"/>
              </a:rPr>
              <a:t>c</a:t>
            </a:r>
            <a:r>
              <a:rPr lang="it-IT" altLang="it-IT" dirty="0" smtClean="0">
                <a:effectLst/>
                <a:latin typeface="Times New Roman" pitchFamily="18" charset="0"/>
              </a:rPr>
              <a:t>onsecutive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precipitation</a:t>
            </a:r>
            <a:endParaRPr lang="it-IT" altLang="it-IT" dirty="0" smtClean="0">
              <a:effectLst/>
              <a:latin typeface="Times New Roman" pitchFamily="18" charset="0"/>
            </a:endParaRPr>
          </a:p>
          <a:p>
            <a:endParaRPr lang="it-IT" altLang="it-IT" b="1" dirty="0">
              <a:latin typeface="Times New Roman" pitchFamily="18" charset="0"/>
            </a:endParaRPr>
          </a:p>
          <a:p>
            <a:r>
              <a:rPr lang="it-IT" altLang="it-IT" sz="1800" b="1" dirty="0" smtClean="0">
                <a:effectLst/>
                <a:latin typeface="Times New Roman" pitchFamily="18" charset="0"/>
              </a:rPr>
              <a:t>Metal </a:t>
            </a:r>
            <a:r>
              <a:rPr lang="it-IT" altLang="it-IT" sz="1800" b="1" dirty="0" err="1" smtClean="0">
                <a:effectLst/>
                <a:latin typeface="Times New Roman" pitchFamily="18" charset="0"/>
              </a:rPr>
              <a:t>precursors</a:t>
            </a:r>
            <a:r>
              <a:rPr lang="it-IT" altLang="it-IT" sz="1800" b="1" dirty="0" smtClean="0">
                <a:effectLst/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chlorides</a:t>
            </a:r>
            <a:r>
              <a:rPr lang="it-IT" altLang="it-IT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, </a:t>
            </a:r>
            <a:r>
              <a:rPr lang="it-IT" altLang="it-IT" sz="18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nitrates</a:t>
            </a:r>
            <a:r>
              <a:rPr lang="it-IT" altLang="it-IT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, acetate,..</a:t>
            </a:r>
          </a:p>
          <a:p>
            <a:r>
              <a:rPr lang="it-IT" altLang="it-IT" sz="1800" b="1" dirty="0" err="1" smtClean="0">
                <a:latin typeface="Times New Roman" pitchFamily="18" charset="0"/>
              </a:rPr>
              <a:t>Precipitating</a:t>
            </a:r>
            <a:r>
              <a:rPr lang="it-IT" altLang="it-IT" sz="1800" b="1" dirty="0" smtClean="0">
                <a:latin typeface="Times New Roman" pitchFamily="18" charset="0"/>
              </a:rPr>
              <a:t> agents</a:t>
            </a:r>
            <a:r>
              <a:rPr lang="it-IT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it-IT" altLang="it-IT" sz="1800" dirty="0" err="1" smtClean="0">
                <a:solidFill>
                  <a:srgbClr val="0070C0"/>
                </a:solidFill>
                <a:latin typeface="Times New Roman" pitchFamily="18" charset="0"/>
              </a:rPr>
              <a:t>NaOH</a:t>
            </a:r>
            <a:r>
              <a:rPr lang="it-IT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, NH</a:t>
            </a:r>
            <a:r>
              <a:rPr lang="it-IT" altLang="it-IT" sz="1800" baseline="-25000" dirty="0" smtClean="0">
                <a:solidFill>
                  <a:srgbClr val="0070C0"/>
                </a:solidFill>
                <a:latin typeface="Times New Roman" pitchFamily="18" charset="0"/>
              </a:rPr>
              <a:t>4</a:t>
            </a:r>
            <a:r>
              <a:rPr lang="it-IT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OH, Na</a:t>
            </a:r>
            <a:r>
              <a:rPr lang="it-IT" altLang="it-IT" sz="1800" baseline="-25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it-IT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CO</a:t>
            </a:r>
            <a:r>
              <a:rPr lang="it-IT" altLang="it-IT" sz="1800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it-IT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….</a:t>
            </a:r>
          </a:p>
          <a:p>
            <a:endParaRPr lang="it-IT" altLang="it-IT" sz="18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altLang="it-IT" sz="1800" dirty="0">
                <a:solidFill>
                  <a:srgbClr val="0070C0"/>
                </a:solidFill>
                <a:latin typeface="Times New Roman" pitchFamily="18" charset="0"/>
              </a:rPr>
              <a:t>Precipitate must </a:t>
            </a:r>
          </a:p>
          <a:p>
            <a:pPr marL="285750" indent="-285750">
              <a:buFontTx/>
              <a:buChar char="-"/>
            </a:pP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Be cheap:</a:t>
            </a:r>
          </a:p>
          <a:p>
            <a:pPr marL="285750" indent="-285750">
              <a:buFontTx/>
              <a:buChar char="-"/>
            </a:pP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have </a:t>
            </a:r>
            <a:r>
              <a:rPr lang="en-US" altLang="it-IT" sz="1800" dirty="0">
                <a:solidFill>
                  <a:srgbClr val="0070C0"/>
                </a:solidFill>
                <a:latin typeface="Times New Roman" pitchFamily="18" charset="0"/>
              </a:rPr>
              <a:t>low </a:t>
            </a: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solubility;</a:t>
            </a:r>
          </a:p>
          <a:p>
            <a:pPr marL="285750" indent="-285750">
              <a:buFontTx/>
              <a:buChar char="-"/>
            </a:pP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be </a:t>
            </a:r>
            <a:r>
              <a:rPr lang="en-US" altLang="it-IT" sz="1800" dirty="0">
                <a:solidFill>
                  <a:srgbClr val="0070C0"/>
                </a:solidFill>
                <a:latin typeface="Times New Roman" pitchFamily="18" charset="0"/>
              </a:rPr>
              <a:t>easy to decompose</a:t>
            </a: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lead </a:t>
            </a:r>
            <a:r>
              <a:rPr lang="en-US" altLang="it-IT" sz="1800" dirty="0">
                <a:solidFill>
                  <a:srgbClr val="0070C0"/>
                </a:solidFill>
                <a:latin typeface="Times New Roman" pitchFamily="18" charset="0"/>
              </a:rPr>
              <a:t>to safe decomposition</a:t>
            </a:r>
            <a:r>
              <a:rPr lang="en-US" altLang="it-IT" sz="18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altLang="it-IT" sz="1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9462" name="Picture 6" descr="Figura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6821"/>
          <a:stretch/>
        </p:blipFill>
        <p:spPr bwMode="auto">
          <a:xfrm>
            <a:off x="5076056" y="1905121"/>
            <a:ext cx="3853215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9136" t="11356" r="9019" b="7427"/>
          <a:stretch/>
        </p:blipFill>
        <p:spPr bwMode="auto">
          <a:xfrm>
            <a:off x="836022" y="1463689"/>
            <a:ext cx="7489371" cy="556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131840" y="1123403"/>
            <a:ext cx="432048" cy="5548293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2606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Solubility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: RT and atm P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641" t="13831" r="22919" b="5023"/>
          <a:stretch/>
        </p:blipFill>
        <p:spPr bwMode="auto">
          <a:xfrm>
            <a:off x="1656272" y="1086928"/>
            <a:ext cx="5486400" cy="54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06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Solubility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: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effect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of temperature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36975" t="24668" r="21598" b="3204"/>
          <a:stretch/>
        </p:blipFill>
        <p:spPr bwMode="auto">
          <a:xfrm>
            <a:off x="6012160" y="1124744"/>
            <a:ext cx="3003744" cy="37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06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Solubility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: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effect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of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pH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l="1920" t="8310" r="52890" b="77030"/>
          <a:stretch/>
        </p:blipFill>
        <p:spPr bwMode="auto">
          <a:xfrm>
            <a:off x="1763688" y="1124744"/>
            <a:ext cx="4076062" cy="9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9" y="2583021"/>
            <a:ext cx="5400600" cy="30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Risultato immagini per aluminium hydroxide precipi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22108"/>
          <a:stretch/>
        </p:blipFill>
        <p:spPr bwMode="auto">
          <a:xfrm>
            <a:off x="3255455" y="3359400"/>
            <a:ext cx="4208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06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Solubility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: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Complex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formation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AutoShape 4" descr="Risultato immagini per aluminium hydroxide precipi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AutoShape 2" descr="Risultato immagini per aluminium hydroxide precipi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8171" b="27474"/>
          <a:stretch/>
        </p:blipFill>
        <p:spPr bwMode="auto">
          <a:xfrm>
            <a:off x="214282" y="1700997"/>
            <a:ext cx="8715436" cy="35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32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76872"/>
            <a:ext cx="3581400" cy="2464296"/>
          </a:xfrm>
          <a:ln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92075" indent="0">
              <a:buFontTx/>
              <a:buNone/>
            </a:pPr>
            <a:r>
              <a:rPr lang="it-IT" altLang="it-IT" sz="1800" dirty="0" smtClean="0">
                <a:latin typeface="Times New Roman" pitchFamily="18" charset="0"/>
              </a:rPr>
              <a:t>The </a:t>
            </a:r>
            <a:r>
              <a:rPr lang="it-IT" altLang="it-IT" sz="1800" dirty="0" err="1" smtClean="0">
                <a:latin typeface="Times New Roman" pitchFamily="18" charset="0"/>
              </a:rPr>
              <a:t>solubility</a:t>
            </a:r>
            <a:r>
              <a:rPr lang="it-IT" altLang="it-IT" sz="1800" dirty="0" smtClean="0">
                <a:latin typeface="Times New Roman" pitchFamily="18" charset="0"/>
              </a:rPr>
              <a:t> curve </a:t>
            </a:r>
            <a:r>
              <a:rPr lang="it-IT" altLang="it-IT" sz="1800" dirty="0" err="1" smtClean="0">
                <a:latin typeface="Times New Roman" pitchFamily="18" charset="0"/>
              </a:rPr>
              <a:t>is</a:t>
            </a:r>
            <a:r>
              <a:rPr lang="it-IT" altLang="it-IT" sz="1800" dirty="0" smtClean="0">
                <a:latin typeface="Times New Roman" pitchFamily="18" charset="0"/>
              </a:rPr>
              <a:t> a </a:t>
            </a:r>
            <a:r>
              <a:rPr lang="it-IT" altLang="it-IT" sz="1800" dirty="0" err="1" smtClean="0">
                <a:latin typeface="Times New Roman" pitchFamily="18" charset="0"/>
              </a:rPr>
              <a:t>function</a:t>
            </a:r>
            <a:r>
              <a:rPr lang="it-IT" altLang="it-IT" sz="1800" dirty="0" smtClean="0">
                <a:latin typeface="Times New Roman" pitchFamily="18" charset="0"/>
              </a:rPr>
              <a:t> of </a:t>
            </a:r>
            <a:r>
              <a:rPr lang="it-IT" altLang="it-IT" sz="1800" dirty="0" smtClean="0">
                <a:solidFill>
                  <a:srgbClr val="00B050"/>
                </a:solidFill>
                <a:latin typeface="Times New Roman" pitchFamily="18" charset="0"/>
              </a:rPr>
              <a:t>temperature and </a:t>
            </a:r>
            <a:r>
              <a:rPr lang="it-IT" altLang="it-IT" sz="1800" dirty="0" err="1" smtClean="0">
                <a:solidFill>
                  <a:srgbClr val="00B050"/>
                </a:solidFill>
                <a:latin typeface="Times New Roman" pitchFamily="18" charset="0"/>
              </a:rPr>
              <a:t>concentration</a:t>
            </a:r>
            <a:r>
              <a:rPr lang="it-IT" altLang="it-IT" sz="1800" dirty="0" smtClean="0">
                <a:solidFill>
                  <a:srgbClr val="00B050"/>
                </a:solidFill>
                <a:latin typeface="Times New Roman" pitchFamily="18" charset="0"/>
              </a:rPr>
              <a:t> (</a:t>
            </a:r>
            <a:r>
              <a:rPr lang="it-IT" altLang="it-IT" sz="1800" dirty="0" err="1" smtClean="0">
                <a:solidFill>
                  <a:srgbClr val="00B050"/>
                </a:solidFill>
                <a:latin typeface="Times New Roman" pitchFamily="18" charset="0"/>
              </a:rPr>
              <a:t>pH</a:t>
            </a:r>
            <a:r>
              <a:rPr lang="it-IT" altLang="it-IT" sz="1800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it-IT" altLang="it-IT" sz="1800" dirty="0" smtClean="0">
                <a:latin typeface="Times New Roman" pitchFamily="18" charset="0"/>
              </a:rPr>
              <a:t>; </a:t>
            </a:r>
            <a:r>
              <a:rPr lang="it-IT" altLang="it-IT" sz="1800" dirty="0">
                <a:latin typeface="Times New Roman" pitchFamily="18" charset="0"/>
              </a:rPr>
              <a:t>t</a:t>
            </a:r>
            <a:r>
              <a:rPr lang="it-IT" altLang="it-IT" sz="1800" dirty="0" smtClean="0">
                <a:latin typeface="Times New Roman" pitchFamily="18" charset="0"/>
              </a:rPr>
              <a:t>he </a:t>
            </a:r>
            <a:r>
              <a:rPr lang="it-IT" altLang="it-IT" sz="1800" dirty="0" err="1" smtClean="0">
                <a:latin typeface="Times New Roman" pitchFamily="18" charset="0"/>
              </a:rPr>
              <a:t>supersaturated</a:t>
            </a:r>
            <a:r>
              <a:rPr lang="it-IT" altLang="it-IT" sz="1800" dirty="0" smtClean="0"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latin typeface="Times New Roman" pitchFamily="18" charset="0"/>
              </a:rPr>
              <a:t>solution</a:t>
            </a:r>
            <a:r>
              <a:rPr lang="it-IT" altLang="it-IT" sz="1800" dirty="0" smtClean="0"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latin typeface="Times New Roman" pitchFamily="18" charset="0"/>
              </a:rPr>
              <a:t>is</a:t>
            </a:r>
            <a:r>
              <a:rPr lang="it-IT" altLang="it-IT" sz="1800" dirty="0" smtClean="0"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latin typeface="Times New Roman" pitchFamily="18" charset="0"/>
              </a:rPr>
              <a:t>unstable</a:t>
            </a:r>
            <a:r>
              <a:rPr lang="it-IT" altLang="it-IT" sz="1800" dirty="0" smtClean="0">
                <a:latin typeface="Times New Roman" pitchFamily="18" charset="0"/>
              </a:rPr>
              <a:t>. The </a:t>
            </a:r>
            <a:r>
              <a:rPr lang="it-IT" altLang="it-IT" sz="1800" dirty="0" err="1" smtClean="0">
                <a:latin typeface="Times New Roman" pitchFamily="18" charset="0"/>
              </a:rPr>
              <a:t>supersaturated</a:t>
            </a:r>
            <a:r>
              <a:rPr lang="it-IT" altLang="it-IT" sz="1800" dirty="0" smtClean="0"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latin typeface="Times New Roman" pitchFamily="18" charset="0"/>
              </a:rPr>
              <a:t>conditions</a:t>
            </a:r>
            <a:r>
              <a:rPr lang="it-IT" altLang="it-IT" sz="1800" dirty="0" smtClean="0">
                <a:latin typeface="Times New Roman" pitchFamily="18" charset="0"/>
              </a:rPr>
              <a:t> can be </a:t>
            </a:r>
            <a:r>
              <a:rPr lang="it-IT" altLang="it-IT" sz="1800" dirty="0" err="1" smtClean="0">
                <a:latin typeface="Times New Roman" pitchFamily="18" charset="0"/>
              </a:rPr>
              <a:t>obtained</a:t>
            </a:r>
            <a:r>
              <a:rPr lang="it-IT" altLang="it-IT" sz="1800" dirty="0" smtClean="0">
                <a:latin typeface="Times New Roman" pitchFamily="18" charset="0"/>
              </a:rPr>
              <a:t> by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solvent</a:t>
            </a:r>
            <a:r>
              <a:rPr lang="it-IT" altLang="it-IT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evaporation</a:t>
            </a:r>
            <a:r>
              <a:rPr lang="it-IT" altLang="it-IT" sz="1800" dirty="0" smtClean="0">
                <a:solidFill>
                  <a:srgbClr val="FF0000"/>
                </a:solidFill>
                <a:latin typeface="Times New Roman" pitchFamily="18" charset="0"/>
              </a:rPr>
              <a:t>, by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dropping</a:t>
            </a:r>
            <a:r>
              <a:rPr lang="it-IT" altLang="it-IT" sz="1800" dirty="0" smtClean="0">
                <a:solidFill>
                  <a:srgbClr val="FF0000"/>
                </a:solidFill>
                <a:latin typeface="Times New Roman" pitchFamily="18" charset="0"/>
              </a:rPr>
              <a:t> the temperature or by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increasing</a:t>
            </a:r>
            <a:r>
              <a:rPr lang="it-IT" altLang="it-IT" sz="1800" dirty="0" smtClean="0">
                <a:solidFill>
                  <a:srgbClr val="FF0000"/>
                </a:solidFill>
                <a:latin typeface="Times New Roman" pitchFamily="18" charset="0"/>
              </a:rPr>
              <a:t> the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pH</a:t>
            </a:r>
            <a:r>
              <a:rPr lang="it-IT" altLang="it-IT" sz="1800" dirty="0" smtClean="0">
                <a:solidFill>
                  <a:srgbClr val="FF0000"/>
                </a:solidFill>
                <a:latin typeface="Times New Roman" pitchFamily="18" charset="0"/>
              </a:rPr>
              <a:t> of the </a:t>
            </a:r>
            <a:r>
              <a:rPr lang="it-IT" altLang="it-IT" sz="1800" dirty="0" err="1" smtClean="0">
                <a:solidFill>
                  <a:srgbClr val="FF0000"/>
                </a:solidFill>
                <a:latin typeface="Times New Roman" pitchFamily="18" charset="0"/>
              </a:rPr>
              <a:t>solution</a:t>
            </a:r>
            <a:r>
              <a:rPr lang="it-IT" altLang="it-IT" sz="1800" dirty="0" smtClean="0">
                <a:latin typeface="Times New Roman" pitchFamily="18" charset="0"/>
              </a:rPr>
              <a:t>. </a:t>
            </a:r>
            <a:endParaRPr lang="it-IT" altLang="it-IT" sz="1800" dirty="0"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1600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568325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it-IT" b="1">
              <a:solidFill>
                <a:schemeClr val="accent2"/>
              </a:solidFill>
              <a:effectLst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7544" y="953869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err="1" smtClean="0">
                <a:effectLst/>
                <a:latin typeface="Times New Roman" pitchFamily="18" charset="0"/>
              </a:rPr>
              <a:t>Precipitation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occurs</a:t>
            </a:r>
            <a:r>
              <a:rPr lang="it-IT" altLang="it-IT" dirty="0" smtClean="0">
                <a:effectLst/>
                <a:latin typeface="Times New Roman" pitchFamily="18" charset="0"/>
              </a:rPr>
              <a:t> in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three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steps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</a:p>
          <a:p>
            <a:pPr marL="400050" indent="-400050">
              <a:buAutoNum type="romanLcParenR"/>
            </a:pPr>
            <a:r>
              <a:rPr lang="it-IT" altLang="it-IT" dirty="0" err="1" smtClean="0">
                <a:effectLst/>
                <a:latin typeface="Times New Roman" pitchFamily="18" charset="0"/>
              </a:rPr>
              <a:t>supersaturated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solution</a:t>
            </a:r>
            <a:r>
              <a:rPr lang="it-IT" altLang="it-IT" dirty="0" smtClean="0">
                <a:effectLst/>
                <a:latin typeface="Times New Roman" pitchFamily="18" charset="0"/>
              </a:rPr>
              <a:t>; </a:t>
            </a:r>
          </a:p>
          <a:p>
            <a:pPr marL="400050" indent="-400050">
              <a:buAutoNum type="romanLcParenR"/>
            </a:pPr>
            <a:r>
              <a:rPr lang="it-IT" altLang="it-IT" dirty="0" err="1" smtClean="0">
                <a:effectLst/>
                <a:latin typeface="Times New Roman" pitchFamily="18" charset="0"/>
              </a:rPr>
              <a:t>nucleation</a:t>
            </a:r>
            <a:r>
              <a:rPr lang="it-IT" altLang="it-IT" dirty="0" smtClean="0">
                <a:effectLst/>
                <a:latin typeface="Times New Roman" pitchFamily="18" charset="0"/>
              </a:rPr>
              <a:t>;  </a:t>
            </a:r>
          </a:p>
          <a:p>
            <a:pPr marL="400050" indent="-400050">
              <a:buAutoNum type="romanLcParenR"/>
            </a:pPr>
            <a:r>
              <a:rPr lang="it-IT" altLang="it-IT" dirty="0" err="1" smtClean="0">
                <a:effectLst/>
                <a:latin typeface="Times New Roman" pitchFamily="18" charset="0"/>
              </a:rPr>
              <a:t>grain</a:t>
            </a:r>
            <a:r>
              <a:rPr lang="it-IT" altLang="it-IT" dirty="0" smtClean="0">
                <a:effectLst/>
                <a:latin typeface="Times New Roman" pitchFamily="18" charset="0"/>
              </a:rPr>
              <a:t> </a:t>
            </a:r>
            <a:r>
              <a:rPr lang="it-IT" altLang="it-IT" dirty="0" err="1" smtClean="0">
                <a:effectLst/>
                <a:latin typeface="Times New Roman" pitchFamily="18" charset="0"/>
              </a:rPr>
              <a:t>growth</a:t>
            </a:r>
            <a:endParaRPr lang="it-IT" altLang="it-IT" dirty="0">
              <a:effectLst/>
              <a:latin typeface="Times New Roman" pitchFamily="18" charset="0"/>
            </a:endParaRPr>
          </a:p>
        </p:txBody>
      </p:sp>
      <p:pic>
        <p:nvPicPr>
          <p:cNvPr id="18440" name="Picture 8" descr="Figura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08201" cy="3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1" y="4869160"/>
            <a:ext cx="8672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</a:t>
            </a:r>
            <a:r>
              <a:rPr lang="en-US" sz="1600" dirty="0" smtClean="0">
                <a:solidFill>
                  <a:srgbClr val="0070C0"/>
                </a:solidFill>
              </a:rPr>
              <a:t>Saturated </a:t>
            </a:r>
            <a:r>
              <a:rPr lang="en-US" sz="1600" dirty="0">
                <a:solidFill>
                  <a:srgbClr val="0070C0"/>
                </a:solidFill>
              </a:rPr>
              <a:t>solution</a:t>
            </a:r>
            <a:r>
              <a:rPr lang="en-US" sz="1600" dirty="0"/>
              <a:t>: A solution that contains the maximum amount of a solute that can be dissolved at equilibrium at a given temperature.</a:t>
            </a:r>
          </a:p>
          <a:p>
            <a:r>
              <a:rPr lang="en-US" sz="1600" dirty="0" smtClean="0"/>
              <a:t>• </a:t>
            </a:r>
            <a:r>
              <a:rPr lang="en-US" sz="1600" dirty="0" smtClean="0">
                <a:solidFill>
                  <a:srgbClr val="0070C0"/>
                </a:solidFill>
              </a:rPr>
              <a:t>Unsaturated </a:t>
            </a:r>
            <a:r>
              <a:rPr lang="en-US" sz="1600" dirty="0">
                <a:solidFill>
                  <a:srgbClr val="0070C0"/>
                </a:solidFill>
              </a:rPr>
              <a:t>solution</a:t>
            </a:r>
            <a:r>
              <a:rPr lang="en-US" sz="1600" dirty="0"/>
              <a:t>: A solution that contains less than the maximum amount of a solute that can be dissolved </a:t>
            </a:r>
            <a:r>
              <a:rPr lang="it-IT" sz="1600" dirty="0" err="1"/>
              <a:t>at</a:t>
            </a:r>
            <a:r>
              <a:rPr lang="it-IT" sz="1600" dirty="0"/>
              <a:t> a </a:t>
            </a:r>
            <a:r>
              <a:rPr lang="it-IT" sz="1600" dirty="0" err="1"/>
              <a:t>given</a:t>
            </a:r>
            <a:r>
              <a:rPr lang="it-IT" sz="1600" dirty="0"/>
              <a:t> temperature.</a:t>
            </a:r>
          </a:p>
          <a:p>
            <a:r>
              <a:rPr lang="en-US" sz="1600" dirty="0" smtClean="0"/>
              <a:t>• </a:t>
            </a:r>
            <a:r>
              <a:rPr lang="en-US" sz="1600" dirty="0" smtClean="0">
                <a:solidFill>
                  <a:srgbClr val="0070C0"/>
                </a:solidFill>
              </a:rPr>
              <a:t>Supersaturated </a:t>
            </a:r>
            <a:r>
              <a:rPr lang="en-US" sz="1600" dirty="0">
                <a:solidFill>
                  <a:srgbClr val="0070C0"/>
                </a:solidFill>
              </a:rPr>
              <a:t>solution</a:t>
            </a:r>
            <a:r>
              <a:rPr lang="en-US" sz="1600" dirty="0"/>
              <a:t>: A solution that contains more than the maximum amount of a solute that can be dissolved under equilibrium conditions at a given temperature. When a supersaturated solution is disturbed in any way, the excess solute will separate and the equilibrium solubility is restored.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1475656" y="18864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76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502</Words>
  <Application>Microsoft Office PowerPoint</Application>
  <PresentationFormat>Presentazione su schermo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</vt:lpstr>
      <vt:lpstr>Tema di Office</vt:lpstr>
      <vt:lpstr>Nanoparticle Synthesis</vt:lpstr>
      <vt:lpstr>Liquid phase synthesis</vt:lpstr>
      <vt:lpstr>Colloidal Chemical Methods</vt:lpstr>
      <vt:lpstr>Precipitation/coprecipitation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Precipitation /co-precipitation</vt:lpstr>
      <vt:lpstr>Precipitation /co-precipitation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Paolo Fornasiero</cp:lastModifiedBy>
  <cp:revision>92</cp:revision>
  <dcterms:created xsi:type="dcterms:W3CDTF">2020-03-16T12:24:42Z</dcterms:created>
  <dcterms:modified xsi:type="dcterms:W3CDTF">2021-04-23T07:19:22Z</dcterms:modified>
</cp:coreProperties>
</file>