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26/04/2021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XVII. Aperture del mercato dei beni e dei mercati finanziari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00CDB88-D367-4014-B336-BAA88CF00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XVII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002F2138-9236-4C1F-A615-FB67808CA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752600"/>
          </a:xfrm>
        </p:spPr>
        <p:txBody>
          <a:bodyPr/>
          <a:lstStyle/>
          <a:p>
            <a:r>
              <a:rPr lang="it-IT" dirty="0"/>
              <a:t>Apertura del mercato</a:t>
            </a:r>
            <a:br>
              <a:rPr lang="it-IT" dirty="0"/>
            </a:br>
            <a:r>
              <a:rPr lang="it-IT" dirty="0"/>
              <a:t>dei beni e dei mercati finanziari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E05A768-D856-419C-84F6-CB6D5D1A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59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Tassi di cambio nominali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92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I tassi di cambio mutano con alta frequenza. Le variazioni sono dette:</a:t>
            </a:r>
          </a:p>
          <a:p>
            <a:pPr marL="0" indent="0">
              <a:buNone/>
            </a:pPr>
            <a:endParaRPr lang="it-IT" altLang="it-IT" sz="2400" dirty="0"/>
          </a:p>
          <a:p>
            <a:r>
              <a:rPr lang="it-IT" altLang="it-IT" sz="2400" dirty="0"/>
              <a:t>un </a:t>
            </a:r>
            <a:r>
              <a:rPr lang="it-IT" altLang="it-IT" sz="2400" i="1" dirty="0">
                <a:solidFill>
                  <a:srgbClr val="FF0000"/>
                </a:solidFill>
              </a:rPr>
              <a:t>apprezzamento</a:t>
            </a:r>
            <a:r>
              <a:rPr lang="it-IT" altLang="it-IT" sz="2400" dirty="0">
                <a:solidFill>
                  <a:srgbClr val="FF0000"/>
                </a:solidFill>
              </a:rPr>
              <a:t> della moneta nazionale</a:t>
            </a:r>
            <a:r>
              <a:rPr lang="it-IT" altLang="it-IT" sz="2400" dirty="0"/>
              <a:t> è un aumento del prezzo della moneta nazionale in termini di moneta estera, quindi un </a:t>
            </a:r>
            <a:r>
              <a:rPr lang="it-IT" altLang="it-IT" sz="2400" i="1" dirty="0">
                <a:solidFill>
                  <a:srgbClr val="FF0000"/>
                </a:solidFill>
              </a:rPr>
              <a:t>aumento</a:t>
            </a:r>
            <a:r>
              <a:rPr lang="it-IT" altLang="it-IT" sz="2400" dirty="0">
                <a:solidFill>
                  <a:srgbClr val="FF0000"/>
                </a:solidFill>
              </a:rPr>
              <a:t> del tasso di cambio</a:t>
            </a:r>
            <a:r>
              <a:rPr lang="it-IT" altLang="it-IT" sz="2400" dirty="0"/>
              <a:t>.</a:t>
            </a:r>
          </a:p>
          <a:p>
            <a:r>
              <a:rPr lang="it-IT" altLang="it-IT" sz="2400" dirty="0"/>
              <a:t>un </a:t>
            </a:r>
            <a:r>
              <a:rPr lang="it-IT" altLang="it-IT" sz="2400" i="1" dirty="0">
                <a:solidFill>
                  <a:srgbClr val="FF0000"/>
                </a:solidFill>
              </a:rPr>
              <a:t>deprezzamento</a:t>
            </a:r>
            <a:r>
              <a:rPr lang="it-IT" altLang="it-IT" sz="2400" dirty="0">
                <a:solidFill>
                  <a:srgbClr val="FF0000"/>
                </a:solidFill>
              </a:rPr>
              <a:t> della moneta nazionale </a:t>
            </a:r>
            <a:r>
              <a:rPr lang="it-IT" altLang="it-IT" sz="2400" dirty="0"/>
              <a:t>è una riduzione del prezzo della moneta nazionale in termini di moneta estera, quindi corrisponde a una </a:t>
            </a:r>
            <a:r>
              <a:rPr lang="it-IT" altLang="it-IT" sz="2400" i="1" dirty="0">
                <a:solidFill>
                  <a:srgbClr val="FF0000"/>
                </a:solidFill>
              </a:rPr>
              <a:t>diminuzione</a:t>
            </a:r>
            <a:r>
              <a:rPr lang="it-IT" altLang="it-IT" sz="2400" dirty="0">
                <a:solidFill>
                  <a:srgbClr val="FF0000"/>
                </a:solidFill>
              </a:rPr>
              <a:t> del tasso di cambio</a:t>
            </a:r>
            <a:r>
              <a:rPr lang="it-IT" altLang="it-IT" sz="2400" dirty="0"/>
              <a:t>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In un sistema di </a:t>
            </a:r>
            <a:r>
              <a:rPr lang="it-IT" altLang="it-IT" sz="2400" i="1" dirty="0">
                <a:solidFill>
                  <a:srgbClr val="FF0000"/>
                </a:solidFill>
              </a:rPr>
              <a:t>cambi fissi</a:t>
            </a:r>
            <a:r>
              <a:rPr lang="it-IT" altLang="it-IT" sz="2400" dirty="0"/>
              <a:t>, gli </a:t>
            </a:r>
            <a:r>
              <a:rPr lang="it-IT" altLang="it-IT" sz="2400" dirty="0">
                <a:solidFill>
                  <a:srgbClr val="FF0000"/>
                </a:solidFill>
              </a:rPr>
              <a:t>aumenti</a:t>
            </a:r>
            <a:r>
              <a:rPr lang="it-IT" altLang="it-IT" sz="2400" dirty="0"/>
              <a:t> del tasso di cambio sono chiamati </a:t>
            </a:r>
            <a:r>
              <a:rPr lang="it-IT" altLang="it-IT" sz="2400" i="1" dirty="0">
                <a:solidFill>
                  <a:srgbClr val="FF0000"/>
                </a:solidFill>
              </a:rPr>
              <a:t>rivalutazioni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  <a:r>
              <a:rPr lang="it-IT" altLang="it-IT" sz="2400" dirty="0"/>
              <a:t>e le </a:t>
            </a:r>
            <a:r>
              <a:rPr lang="it-IT" altLang="it-IT" sz="2400" dirty="0">
                <a:solidFill>
                  <a:srgbClr val="FF0000"/>
                </a:solidFill>
              </a:rPr>
              <a:t>diminuzioni</a:t>
            </a:r>
            <a:r>
              <a:rPr lang="it-IT" altLang="it-IT" sz="2400" dirty="0"/>
              <a:t> sono dette </a:t>
            </a:r>
            <a:r>
              <a:rPr lang="it-IT" altLang="it-IT" sz="2400" i="1" dirty="0">
                <a:solidFill>
                  <a:srgbClr val="FF0000"/>
                </a:solidFill>
              </a:rPr>
              <a:t>svalutazioni</a:t>
            </a:r>
            <a:r>
              <a:rPr lang="it-IT" altLang="it-IT" sz="2400" i="1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282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Tassi di cambio nominali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7337"/>
            <a:ext cx="8928992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sz="2400" dirty="0"/>
              <a:t>Tasso di cambio nominale tra Euro (</a:t>
            </a:r>
            <a:r>
              <a:rPr lang="it-IT" altLang="it-IT" sz="2400" dirty="0" err="1"/>
              <a:t>Ecu</a:t>
            </a:r>
            <a:r>
              <a:rPr lang="it-IT" altLang="it-IT" sz="2400" dirty="0"/>
              <a:t> prima del 1999) e Sterlina.</a:t>
            </a:r>
          </a:p>
          <a:p>
            <a:pPr marL="0" indent="0">
              <a:buNone/>
            </a:pPr>
            <a:endParaRPr lang="it-IT" altLang="it-IT" sz="2400" i="1" dirty="0"/>
          </a:p>
          <a:p>
            <a:pPr marL="0" indent="0">
              <a:buNone/>
            </a:pPr>
            <a:r>
              <a:rPr lang="it-IT" altLang="it-IT" sz="1800" dirty="0"/>
              <a:t>Fonte: Eurostat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E86784A3-FE2B-4000-8F38-791213AD9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72" y="2182995"/>
            <a:ext cx="6390456" cy="37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1.4 Dai tassi di cambio nominali ai tassi di cambio reali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7337"/>
            <a:ext cx="8928992" cy="4927278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Come possiamo costruire il tasso di cambio reale tra un paese dell’Eurozona e il Regno Unito?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400" dirty="0"/>
              <a:t>Consideriamo il prezzo in euro di una Ferrari e convertiamolo in sterline. Se il prezzo è di 200.000 €, se un euro vale 0,77£, allora il prezzo di una Ferrari in sterline è di:</a:t>
            </a:r>
            <a:br>
              <a:rPr lang="it-IT" sz="2400" dirty="0"/>
            </a:br>
            <a:r>
              <a:rPr lang="it-IT" sz="2400" dirty="0"/>
              <a:t>200.000€ X 0,77 = 154.000</a:t>
            </a:r>
            <a:r>
              <a:rPr lang="it-IT" sz="2400" dirty="0" smtClean="0"/>
              <a:t>£. (</a:t>
            </a:r>
            <a:r>
              <a:rPr lang="it-IT" sz="2400" b="1" dirty="0" smtClean="0">
                <a:solidFill>
                  <a:srgbClr val="FF0000"/>
                </a:solidFill>
              </a:rPr>
              <a:t>IL LIBRO SBAGLIA A PAGINA 463</a:t>
            </a:r>
            <a:r>
              <a:rPr lang="it-IT" sz="2400" dirty="0" smtClean="0"/>
              <a:t>)</a:t>
            </a:r>
            <a:endParaRPr lang="it-IT" sz="2400" dirty="0"/>
          </a:p>
          <a:p>
            <a:pPr marL="457200" indent="-457200">
              <a:buFontTx/>
              <a:buAutoNum type="arabicParenR"/>
              <a:defRPr/>
            </a:pPr>
            <a:r>
              <a:rPr lang="it-IT" sz="2400" dirty="0"/>
              <a:t>Calcoliamo il rapporto tra il prezzo di una Ferrari e il prezzo di una Jaguar, </a:t>
            </a:r>
            <a:r>
              <a:rPr lang="it-IT" sz="2400" i="1" dirty="0"/>
              <a:t>entrambi in sterline</a:t>
            </a:r>
            <a:r>
              <a:rPr lang="it-IT" sz="2400" dirty="0"/>
              <a:t>: se una Jaguar costa 30.000£, il prezzo di una Ferrari in termini di una Jaguar è 154.000/30.000=5,13. In altre parole, una Ferrari (secondo le nostre ipotesi) è 5 volte più cara di una Jaguar!</a:t>
            </a:r>
          </a:p>
          <a:p>
            <a:pPr marL="0" indent="0">
              <a:buNone/>
            </a:pPr>
            <a:endParaRPr lang="it-IT" altLang="it-IT" sz="24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906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1.4 Dai tassi di cambio nominali ai tassi di cambio reali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E02840C7-C16C-4F4A-9791-4137664F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2342490"/>
            <a:ext cx="8892480" cy="21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1.4 Dai tassi di cambio nominali ai tassi di cambio reali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7337"/>
            <a:ext cx="9036496" cy="4927278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300" dirty="0"/>
              <a:t>Il tasso di cambio reale è calcolato moltiplicando il prezzo nazionale per il tasso di cambio nominale e dividendo per il livello dei prezzi esteri:</a:t>
            </a:r>
          </a:p>
          <a:p>
            <a:pPr marL="0">
              <a:buFontTx/>
              <a:buNone/>
            </a:pPr>
            <a:endParaRPr lang="it-IT" altLang="it-IT" sz="2300" dirty="0"/>
          </a:p>
          <a:p>
            <a:pPr marL="0">
              <a:buFontTx/>
              <a:buNone/>
            </a:pPr>
            <a:endParaRPr lang="it-IT" altLang="it-IT" sz="2300" dirty="0"/>
          </a:p>
          <a:p>
            <a:pPr marL="0">
              <a:buFontTx/>
              <a:buNone/>
            </a:pPr>
            <a:r>
              <a:rPr lang="it-IT" altLang="it-IT" sz="2300" dirty="0"/>
              <a:t>Analizziamo ora le possibili variazioni:</a:t>
            </a:r>
          </a:p>
          <a:p>
            <a:pPr marL="342000"/>
            <a:r>
              <a:rPr lang="it-IT" altLang="it-IT" sz="2300" dirty="0"/>
              <a:t>un </a:t>
            </a:r>
            <a:r>
              <a:rPr lang="it-IT" altLang="it-IT" sz="2300" i="1" dirty="0">
                <a:solidFill>
                  <a:srgbClr val="FF0000"/>
                </a:solidFill>
              </a:rPr>
              <a:t>aumento</a:t>
            </a:r>
            <a:r>
              <a:rPr lang="it-IT" altLang="it-IT" sz="2300" dirty="0">
                <a:solidFill>
                  <a:srgbClr val="FF0000"/>
                </a:solidFill>
              </a:rPr>
              <a:t> del tasso di cambio reale si definisce </a:t>
            </a:r>
            <a:r>
              <a:rPr lang="it-IT" altLang="it-IT" sz="2300" i="1" dirty="0">
                <a:solidFill>
                  <a:srgbClr val="FF0000"/>
                </a:solidFill>
              </a:rPr>
              <a:t>apprezzamento reale</a:t>
            </a:r>
            <a:r>
              <a:rPr lang="it-IT" altLang="it-IT" sz="2300" dirty="0"/>
              <a:t>;</a:t>
            </a:r>
          </a:p>
          <a:p>
            <a:pPr marL="342000"/>
            <a:r>
              <a:rPr lang="it-IT" altLang="it-IT" sz="2300" dirty="0"/>
              <a:t>una </a:t>
            </a:r>
            <a:r>
              <a:rPr lang="it-IT" altLang="it-IT" sz="2300" i="1" dirty="0">
                <a:solidFill>
                  <a:srgbClr val="FF0000"/>
                </a:solidFill>
              </a:rPr>
              <a:t>diminuzione</a:t>
            </a:r>
            <a:r>
              <a:rPr lang="it-IT" altLang="it-IT" sz="2300" dirty="0">
                <a:solidFill>
                  <a:srgbClr val="FF0000"/>
                </a:solidFill>
              </a:rPr>
              <a:t> del tasso di cambio reale si definisce </a:t>
            </a:r>
            <a:r>
              <a:rPr lang="it-IT" altLang="it-IT" sz="2300" i="1" dirty="0">
                <a:solidFill>
                  <a:srgbClr val="FF0000"/>
                </a:solidFill>
              </a:rPr>
              <a:t>deprezzamento reale</a:t>
            </a:r>
            <a:r>
              <a:rPr lang="it-IT" altLang="it-IT" sz="2300" i="1" dirty="0"/>
              <a:t>.</a:t>
            </a:r>
          </a:p>
          <a:p>
            <a:pPr marL="0" indent="0">
              <a:buNone/>
            </a:pPr>
            <a:endParaRPr lang="it-IT" altLang="it-IT" sz="24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13F7B37-3B96-465D-A830-1CAC3086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197" y="1988840"/>
            <a:ext cx="1269605" cy="8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1.4 Dai tassi di cambio nominali ai tassi di cambio reali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7337"/>
            <a:ext cx="8928992" cy="1143000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</a:pPr>
            <a:r>
              <a:rPr lang="it-IT" altLang="it-IT" sz="2400" dirty="0"/>
              <a:t>Tassi di cambio nominale e reale tra Eurozona e Regno Unito</a:t>
            </a:r>
          </a:p>
          <a:p>
            <a:pPr marL="0">
              <a:buFontTx/>
              <a:buNone/>
            </a:pPr>
            <a:endParaRPr lang="it-IT" altLang="it-IT" sz="2400" i="1" dirty="0"/>
          </a:p>
          <a:p>
            <a:pPr marL="0">
              <a:buFontTx/>
              <a:buNone/>
            </a:pPr>
            <a:r>
              <a:rPr lang="it-IT" altLang="it-IT" sz="1800" dirty="0"/>
              <a:t>Fonte: Eurostat</a:t>
            </a:r>
          </a:p>
          <a:p>
            <a:pPr marL="0" indent="0">
              <a:buNone/>
            </a:pPr>
            <a:endParaRPr lang="it-IT" altLang="it-IT" sz="24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DB770AB-CE2E-449B-A82C-D123813A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250337"/>
            <a:ext cx="6552728" cy="36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2820" dirty="0"/>
              <a:t>1.5 Dai tassi di cambio bilaterali ai tassi di cambio multilaterali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39869233-2C89-4929-91DE-3FCC3F97C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93092"/>
            <a:ext cx="8604448" cy="38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2820" dirty="0"/>
              <a:t>1.5 Dai tassi di cambio bilaterali ai tassi di cambio multilaterali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92727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300" dirty="0">
                <a:solidFill>
                  <a:srgbClr val="FF0000"/>
                </a:solidFill>
              </a:rPr>
              <a:t>Il tasso di cambio reale </a:t>
            </a:r>
            <a:r>
              <a:rPr lang="it-IT" altLang="it-IT" sz="2300" i="1" dirty="0">
                <a:solidFill>
                  <a:srgbClr val="FF0000"/>
                </a:solidFill>
              </a:rPr>
              <a:t>multilaterale</a:t>
            </a:r>
            <a:r>
              <a:rPr lang="it-IT" altLang="it-IT" sz="2300" dirty="0">
                <a:solidFill>
                  <a:srgbClr val="FF0000"/>
                </a:solidFill>
              </a:rPr>
              <a:t> è il prezzo medio dei beni di una nazione rispetto a quello di tutti i suoi partner commerciali</a:t>
            </a:r>
            <a:r>
              <a:rPr lang="it-IT" altLang="it-IT" sz="2300" dirty="0"/>
              <a:t>.</a:t>
            </a:r>
          </a:p>
          <a:p>
            <a:pPr marL="0" indent="0">
              <a:buFontTx/>
              <a:buNone/>
            </a:pPr>
            <a:endParaRPr lang="it-IT" altLang="it-IT" sz="23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it-IT" altLang="it-IT" sz="23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it-IT" altLang="it-IT" sz="2300" dirty="0" smtClean="0">
                <a:solidFill>
                  <a:srgbClr val="FF0000"/>
                </a:solidFill>
              </a:rPr>
              <a:t>Per </a:t>
            </a:r>
            <a:r>
              <a:rPr lang="it-IT" altLang="it-IT" sz="2300" dirty="0">
                <a:solidFill>
                  <a:srgbClr val="FF0000"/>
                </a:solidFill>
              </a:rPr>
              <a:t>misurare il tasso di cambio reale multilaterale è necessario usare come </a:t>
            </a:r>
            <a:r>
              <a:rPr lang="it-IT" altLang="it-IT" sz="2300" b="1" dirty="0">
                <a:solidFill>
                  <a:srgbClr val="FF0000"/>
                </a:solidFill>
              </a:rPr>
              <a:t>pesi</a:t>
            </a:r>
            <a:r>
              <a:rPr lang="it-IT" altLang="it-IT" sz="2300" dirty="0">
                <a:solidFill>
                  <a:srgbClr val="FF0000"/>
                </a:solidFill>
              </a:rPr>
              <a:t> le quote dei flussi commerciali di questa nazione con gli altri </a:t>
            </a:r>
            <a:r>
              <a:rPr lang="it-IT" altLang="it-IT" sz="2300" dirty="0" smtClean="0">
                <a:solidFill>
                  <a:srgbClr val="FF0000"/>
                </a:solidFill>
              </a:rPr>
              <a:t>paesi</a:t>
            </a:r>
            <a:r>
              <a:rPr lang="it-IT" altLang="it-IT" sz="23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34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2820" dirty="0"/>
              <a:t>1.5 Dai tassi di cambio bilaterali ai tassi di cambio multilaterali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1143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300" dirty="0"/>
              <a:t>Il tasso di cambio reale effettivo dell’Eurozona.</a:t>
            </a:r>
          </a:p>
          <a:p>
            <a:pPr marL="0" indent="0">
              <a:buFontTx/>
              <a:buNone/>
            </a:pPr>
            <a:endParaRPr lang="it-IT" altLang="it-IT" sz="2300" dirty="0"/>
          </a:p>
          <a:p>
            <a:pPr marL="0" indent="0">
              <a:buFontTx/>
              <a:buNone/>
            </a:pPr>
            <a:r>
              <a:rPr lang="it-IT" altLang="it-IT" sz="1800" dirty="0"/>
              <a:t>Fonte: Eurostat</a:t>
            </a:r>
          </a:p>
          <a:p>
            <a:pPr marL="0" indent="0">
              <a:buNone/>
            </a:pPr>
            <a:endParaRPr lang="it-IT" altLang="it-IT" sz="24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FE092AAA-F248-42F1-8D50-4D6DE35A1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78" y="2123728"/>
            <a:ext cx="6768244" cy="38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 I mercati finanziari in economia aperta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1196752"/>
            <a:ext cx="9036496" cy="492727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Dato che l’acquisto o la vendita di attività finanziarie estere comporta l’acquisto o la vendita di </a:t>
            </a:r>
            <a:r>
              <a:rPr lang="it-IT" altLang="it-IT" sz="2400" i="1" dirty="0"/>
              <a:t>valuta estera</a:t>
            </a:r>
            <a:r>
              <a:rPr lang="it-IT" altLang="it-IT" sz="2400" dirty="0"/>
              <a:t>, </a:t>
            </a:r>
            <a:r>
              <a:rPr lang="it-IT" altLang="it-IT" sz="2400" dirty="0">
                <a:solidFill>
                  <a:srgbClr val="FF0000"/>
                </a:solidFill>
              </a:rPr>
              <a:t>la dimensione delle transazioni sul mercato delle valute è un indicatore dell’importanza delle transazioni finanziarie internazionali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L’apertura dei mercati finanziari comporta la possibilità per i paesi di registrare </a:t>
            </a:r>
            <a:r>
              <a:rPr lang="it-IT" altLang="it-IT" sz="2400" i="1" dirty="0">
                <a:solidFill>
                  <a:srgbClr val="FF0000"/>
                </a:solidFill>
              </a:rPr>
              <a:t>avanzi o disavanzi commerciali</a:t>
            </a:r>
            <a:r>
              <a:rPr lang="it-IT" altLang="it-IT" sz="2400" dirty="0"/>
              <a:t>. Un paese in disavanzo commerciale compra dall’estero più di quando non venda al resto del mondo. E’ quindi necessario che </a:t>
            </a:r>
            <a:r>
              <a:rPr lang="it-IT" altLang="it-IT" sz="2400" dirty="0">
                <a:solidFill>
                  <a:srgbClr val="FF0000"/>
                </a:solidFill>
              </a:rPr>
              <a:t>prenda a prestito la differenza tra il valore delle sue importazioni e il valore delle sue esportazioni</a:t>
            </a:r>
            <a:endParaRPr lang="it-IT" altLang="it-IT" sz="2400" i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26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331999A-E4C2-4A93-9FFD-D47C1D051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Il concetto di </a:t>
            </a:r>
            <a:r>
              <a:rPr lang="it-IT" altLang="it-IT" sz="2400" i="1" dirty="0"/>
              <a:t>apertura internazionale </a:t>
            </a:r>
            <a:r>
              <a:rPr lang="it-IT" altLang="it-IT" sz="2400" dirty="0"/>
              <a:t>ha tre dimensioni distinte: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 marL="0" lvl="1">
              <a:spcBef>
                <a:spcPts val="500"/>
              </a:spcBef>
            </a:pPr>
            <a:r>
              <a:rPr lang="it-IT" altLang="it-IT" sz="2400" i="1" dirty="0"/>
              <a:t>mercati dei beni</a:t>
            </a:r>
            <a:r>
              <a:rPr lang="it-IT" altLang="it-IT" sz="2400" dirty="0"/>
              <a:t>: l’opportunità per i consumatori e le imprese di scegliere tra beni nazionali e beni esteri;</a:t>
            </a:r>
          </a:p>
          <a:p>
            <a:pPr marL="0" lvl="1">
              <a:spcBef>
                <a:spcPts val="500"/>
              </a:spcBef>
            </a:pPr>
            <a:endParaRPr lang="it-IT" altLang="it-IT" sz="2400" dirty="0"/>
          </a:p>
          <a:p>
            <a:pPr marL="0" lvl="1">
              <a:spcBef>
                <a:spcPts val="500"/>
              </a:spcBef>
            </a:pPr>
            <a:r>
              <a:rPr lang="it-IT" altLang="it-IT" sz="2400" i="1" dirty="0"/>
              <a:t>mercati delle attività finanziarie</a:t>
            </a:r>
            <a:r>
              <a:rPr lang="it-IT" altLang="it-IT" sz="2400" dirty="0"/>
              <a:t>: l’opportunità per gli investitori finanziari di scegliere tra attività finanziarie nazionali ed estere;</a:t>
            </a:r>
          </a:p>
          <a:p>
            <a:pPr marL="0" lvl="1">
              <a:spcBef>
                <a:spcPts val="500"/>
              </a:spcBef>
            </a:pPr>
            <a:endParaRPr lang="it-IT" altLang="it-IT" sz="2400" dirty="0"/>
          </a:p>
          <a:p>
            <a:pPr marL="0" lvl="1">
              <a:spcBef>
                <a:spcPts val="500"/>
              </a:spcBef>
            </a:pPr>
            <a:r>
              <a:rPr lang="it-IT" altLang="it-IT" sz="2400" i="1" dirty="0"/>
              <a:t>mercati dei fattori</a:t>
            </a:r>
            <a:r>
              <a:rPr lang="it-IT" altLang="it-IT" sz="2400" dirty="0"/>
              <a:t>: l’opportunità delle imprese di scegliere dove localizzare un’attività produttiva e per i lavoratori di scegliere dove lavorare.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3CC2705-4852-4F3F-AB1C-9648C4F0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2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2.1 La bilancia dei pagamenti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727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Le transazioni di un paese con il resto del mondo sono riassunte in una serie di conti chiamati </a:t>
            </a:r>
            <a:r>
              <a:rPr lang="it-IT" altLang="it-IT" sz="2400" i="1" dirty="0">
                <a:solidFill>
                  <a:srgbClr val="FF0000"/>
                </a:solidFill>
              </a:rPr>
              <a:t>bilancia dei pagamenti</a:t>
            </a:r>
            <a:r>
              <a:rPr lang="it-IT" altLang="it-IT" sz="2400" dirty="0"/>
              <a:t>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r>
              <a:rPr lang="it-IT" altLang="it-IT" sz="2400" i="1" dirty="0">
                <a:solidFill>
                  <a:srgbClr val="FF0000"/>
                </a:solidFill>
              </a:rPr>
              <a:t>conto corrente</a:t>
            </a:r>
            <a:r>
              <a:rPr lang="it-IT" altLang="it-IT" sz="2400" i="1" dirty="0"/>
              <a:t>:</a:t>
            </a:r>
            <a:r>
              <a:rPr lang="it-IT" altLang="it-IT" sz="2400" dirty="0"/>
              <a:t> le transazioni sopra la linea registrano tutti i pagamenti da e verso il resto del mondo;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conto capitale</a:t>
            </a:r>
            <a:r>
              <a:rPr lang="it-IT" altLang="it-IT" sz="2400" i="1" dirty="0"/>
              <a:t>:</a:t>
            </a:r>
            <a:r>
              <a:rPr lang="it-IT" altLang="it-IT" sz="2400" dirty="0"/>
              <a:t> le transazioni sotto la linea registrano tutti gli investimenti in attività finanziarie da e verso il resto del mondo;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discrepanza statistica</a:t>
            </a:r>
            <a:r>
              <a:rPr lang="it-IT" altLang="it-IT" sz="2400" i="1" dirty="0"/>
              <a:t>: </a:t>
            </a:r>
            <a:r>
              <a:rPr lang="it-IT" altLang="it-IT" sz="2400" dirty="0"/>
              <a:t>definisce la differenza esistente tra il saldo del conto corrente e il saldo del conto capitale.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16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2.1 La bilancia dei pagamenti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C98A9239-820A-4522-A947-2CD419F79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8320"/>
            <a:ext cx="8686800" cy="4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2.2 La scelta tra attività finanziarie ed estere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28992" cy="49272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000" kern="0" dirty="0"/>
              <a:t>Consideriamo la scelta tra titoli annuali nazionali ed esteri, dal punto di vista di un investitore UE. L’investitore può comprare titoli tedeschi e detenerli fino a scadenza. Oppure comprare titoli britannici (al tasso di cambio corrente), detenerli fino a scadenza, e poi riconvertire le sterline in euro (al tasso di cambio futuro atteso).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6" name="Immagine 5" descr="Immagine che contiene orologio&#10;&#10;Descrizione generata automaticamente">
            <a:extLst>
              <a:ext uri="{FF2B5EF4-FFF2-40B4-BE49-F238E27FC236}">
                <a16:creationId xmlns="" xmlns:a16="http://schemas.microsoft.com/office/drawing/2014/main" id="{3717C094-6522-4D73-B3F3-1B848274A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8928992" cy="22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2.2 La scelta tra attività finanziarie ed estere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BCDF2EBC-7CFB-4941-AEF3-4F8898B1B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712968" cy="492727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</a:rPr>
                  <a:t>Affinché sia conveniente detenere titoli sia tedeschi che britannici, essi devono avere lo stesso tasso di rendimento atteso, cioè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deve valere la seguente condizione di arbitraggio</a:t>
                </a:r>
                <a:r>
                  <a:rPr lang="it-IT" alt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altLang="it-IT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altLang="it-IT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alt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=(1+</m:t>
                      </m:r>
                      <m:sSubSup>
                        <m:sSubSupPr>
                          <m:ctrlPr>
                            <a:rPr lang="it-IT" altLang="it-IT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alt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it-IT" altLang="it-IT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alt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altLang="it-IT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it-IT" altLang="it-IT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</a:rPr>
                  <a:t>Tale equazione è chiamata 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parità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 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scoperta dei tassi di interesse</a:t>
                </a:r>
                <a:r>
                  <a:rPr lang="it-IT" altLang="it-IT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DF2EBC-7CFB-4941-AEF3-4F8898B1B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712968" cy="4927278"/>
              </a:xfrm>
              <a:blipFill rotWithShape="1">
                <a:blip r:embed="rId2"/>
                <a:stretch>
                  <a:fillRect l="-1049" t="-990" r="-10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431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2.2 La scelta tra attività finanziarie ed estere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28992" cy="492727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L’ipotesi che gli investitori finanziari tengano soltanto i titoli con tasso di rendimento atteso più elevato è evidentemente troppo restrittiva per due ragioni:</a:t>
            </a:r>
          </a:p>
          <a:p>
            <a:pPr marL="0" indent="0">
              <a:buFontTx/>
              <a:buChar char="-"/>
            </a:pPr>
            <a:r>
              <a:rPr lang="it-IT" altLang="it-IT" sz="2400" dirty="0"/>
              <a:t> ignora i </a:t>
            </a:r>
            <a:r>
              <a:rPr lang="it-IT" altLang="it-IT" sz="2400" dirty="0">
                <a:solidFill>
                  <a:srgbClr val="FF0000"/>
                </a:solidFill>
              </a:rPr>
              <a:t>costi di transazione</a:t>
            </a:r>
            <a:r>
              <a:rPr lang="it-IT" altLang="it-IT" sz="2400" dirty="0"/>
              <a:t>;</a:t>
            </a:r>
          </a:p>
          <a:p>
            <a:pPr marL="0" indent="0">
              <a:buFontTx/>
              <a:buChar char="-"/>
            </a:pPr>
            <a:r>
              <a:rPr lang="it-IT" altLang="it-IT" sz="2400" dirty="0"/>
              <a:t> ignora l’</a:t>
            </a:r>
            <a:r>
              <a:rPr lang="it-IT" altLang="it-IT" sz="2400" dirty="0">
                <a:solidFill>
                  <a:srgbClr val="FF0000"/>
                </a:solidFill>
              </a:rPr>
              <a:t>esistenza</a:t>
            </a:r>
            <a:r>
              <a:rPr lang="it-IT" altLang="it-IT" sz="2400" dirty="0"/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del rischio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Char char="-"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Tuttavia, essa spiega abbastanza bene i movimenti di capitale tra i principali mercati finanziari del mondo (New York, Francoforte, Londra e Tokyo).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73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2.2 La scelta tra attività finanziarie ed estere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BCDF2EBC-7CFB-4941-AEF3-4F8898B1B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928992" cy="511256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</a:rPr>
                  <a:t>Riscriviamo la parità dei tassi di interesse come:</a:t>
                </a:r>
              </a:p>
              <a:p>
                <a:pPr marL="0" indent="0"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alt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bSup>
                            <m:sSubSupPr>
                              <m:ctrlP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it-IT" alt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it-IT" altLang="it-I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p>
                                      </m:sSubSup>
                                      <m:r>
                                        <a:rPr lang="it-IT" altLang="it-I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alt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it-IT" altLang="it-IT" sz="2400" dirty="0" smtClean="0">
                    <a:solidFill>
                      <a:srgbClr val="FF0000"/>
                    </a:solidFill>
                  </a:rPr>
                  <a:t>Una buona approssimazione di questa equazione è data da:</a:t>
                </a:r>
              </a:p>
              <a:p>
                <a:pPr marL="0" indent="0">
                  <a:buFontTx/>
                  <a:buNone/>
                </a:pPr>
                <a:endParaRPr lang="it-IT" altLang="it-IT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alt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alt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altLang="it-IT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it-IT" alt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altLang="it-I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altLang="it-IT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alt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altLang="it-IT" sz="2400" dirty="0">
                  <a:solidFill>
                    <a:srgbClr val="FF0000"/>
                  </a:solidFill>
                </a:endParaRPr>
              </a:p>
              <a:p>
                <a:pPr marL="0" indent="0"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it-IT" altLang="it-IT" sz="2400" i="1" dirty="0">
                    <a:solidFill>
                      <a:srgbClr val="FF0000"/>
                    </a:solidFill>
                  </a:rPr>
                  <a:t>Il tasso di interesse nazionale deve essere uguale al tasso di interesse estero meno il tasso di deprezzamento atteso della moneta estera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Tx/>
                  <a:buNone/>
                </a:pPr>
                <a:r>
                  <a:rPr lang="it-IT" altLang="it-IT" sz="2400" dirty="0">
                    <a:solidFill>
                      <a:srgbClr val="FF0000"/>
                    </a:solidFill>
                  </a:rPr>
                  <a:t>Notate inoltre che se 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E</a:t>
                </a:r>
                <a:r>
                  <a:rPr lang="it-IT" altLang="it-IT" sz="2400" i="1" baseline="30000" dirty="0">
                    <a:solidFill>
                      <a:srgbClr val="FF0000"/>
                    </a:solidFill>
                  </a:rPr>
                  <a:t>e</a:t>
                </a:r>
                <a:r>
                  <a:rPr lang="it-IT" altLang="it-IT" sz="2400" i="1" baseline="-25000" dirty="0">
                    <a:solidFill>
                      <a:srgbClr val="FF0000"/>
                    </a:solidFill>
                  </a:rPr>
                  <a:t>t+1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=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 E</a:t>
                </a:r>
                <a:r>
                  <a:rPr lang="it-IT" altLang="it-IT" sz="2400" i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 allora </a:t>
                </a:r>
                <a:r>
                  <a:rPr lang="it-IT" altLang="it-IT" sz="24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it-IT" altLang="it-IT" sz="2400" i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 = </a:t>
                </a:r>
                <a:r>
                  <a:rPr lang="it-IT" altLang="it-IT" sz="24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it-IT" altLang="it-IT" sz="2400" i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*</a:t>
                </a:r>
                <a:r>
                  <a:rPr lang="it-IT" altLang="it-IT" sz="240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DF2EBC-7CFB-4941-AEF3-4F8898B1B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928992" cy="5112568"/>
              </a:xfrm>
              <a:blipFill rotWithShape="1">
                <a:blip r:embed="rId2"/>
                <a:stretch>
                  <a:fillRect l="-819" t="-715" b="-1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186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036496" cy="1143000"/>
          </a:xfrm>
        </p:spPr>
        <p:txBody>
          <a:bodyPr/>
          <a:lstStyle/>
          <a:p>
            <a:r>
              <a:rPr lang="it-IT" sz="3200" dirty="0"/>
              <a:t>2.2 La scelta tra attività finanziarie ed estere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28992" cy="158417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300" dirty="0">
                <a:solidFill>
                  <a:schemeClr val="tx1"/>
                </a:solidFill>
              </a:rPr>
              <a:t>Tassi di interesse nominale e reale a tre mesi in Germania e Regno Unito.</a:t>
            </a:r>
            <a:endParaRPr lang="it-IT" altLang="it-IT" sz="2300" dirty="0"/>
          </a:p>
          <a:p>
            <a:pPr marL="0" indent="0"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Fonte: Eurostat</a:t>
            </a:r>
            <a:r>
              <a:rPr lang="it-IT" altLang="it-IT" sz="2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F1C3AE87-8A13-4BA5-A400-4488EC82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17" y="2276872"/>
            <a:ext cx="6781565" cy="37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dirty="0">
                <a:latin typeface="+mj-lt"/>
              </a:rPr>
              <a:t>: </a:t>
            </a:r>
            <a:br>
              <a:rPr lang="it-IT" dirty="0">
                <a:latin typeface="+mj-lt"/>
              </a:rPr>
            </a:br>
            <a:r>
              <a:rPr lang="it-IT" dirty="0">
                <a:latin typeface="+mj-lt"/>
              </a:rPr>
              <a:t>guardando a un’economia aperta, dobbiamo pensare alla scelta tra beni nazionali e beni esteri, e tra titoli nazionali ed esteri.</a:t>
            </a:r>
            <a:r>
              <a:rPr lang="it-IT" altLang="it-IT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888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331999A-E4C2-4A93-9FFD-D47C1D051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5"/>
            <a:ext cx="8964488" cy="165618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Nel seguente grafico vengono confrontati i tassi di crescita di economie avanzate ed emergenti.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1600" dirty="0"/>
              <a:t>Fonte: Fondo Monetario Internazionale, World </a:t>
            </a:r>
            <a:r>
              <a:rPr lang="it-IT" altLang="it-IT" sz="1600" dirty="0" err="1"/>
              <a:t>Economic</a:t>
            </a:r>
            <a:r>
              <a:rPr lang="it-IT" altLang="it-IT" sz="1600" dirty="0"/>
              <a:t> Outlook Database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3CC2705-4852-4F3F-AB1C-9648C4F0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E8780ABD-D2BD-4752-A0B3-57E280112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2420889"/>
            <a:ext cx="7380312" cy="3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mercato dei beni in economia aperta</a:t>
            </a:r>
            <a:br>
              <a:rPr lang="it-IT" sz="3200" dirty="0"/>
            </a:br>
            <a:r>
              <a:rPr lang="it-IT" sz="3200" dirty="0"/>
              <a:t>1.1 Esportazioni e importazioni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Dati per l’Unione Europea in percentuale del Pil dal 1960.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1800" dirty="0"/>
              <a:t>Fonte: Banca Mondiale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5164415E-D68F-4679-9E0E-1855E81E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28" y="2555777"/>
            <a:ext cx="6080178" cy="34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Esportazioni e importazioni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Il grafico presente nella slide precedente ci suggerisce che: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col passare del tempo, l’Unione Europea è diventata sempre più aperta</a:t>
            </a:r>
            <a:r>
              <a:rPr lang="it-IT" altLang="it-IT" sz="2400" dirty="0"/>
              <a:t>: oggi l’Europa commercia con il resto del mondo molto di più (in rapporto al Pil) di quanto non facessero i suoi 28 stati membri cinquant’anni fa.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le importazioni e le esportazioni, hanno seguito lo stesso trend crescente e dal 2009 le esportazioni hanno superato le importazioni </a:t>
            </a:r>
            <a:r>
              <a:rPr lang="it-IT" altLang="it-IT" sz="2400" dirty="0"/>
              <a:t>per più dell’1% in termini di Pil. Questo è in netto contrasto con quanto accaduto negli Stati Uniti, dove dagli anni Ottanta le importazioni hanno costantemente superato le esportazioni.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Esportazioni e importazioni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8F1E39EB-51B5-44F8-AEA6-0F41969C9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6476"/>
            <a:ext cx="8686800" cy="33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Esportazioni e importazioni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65361"/>
            <a:ext cx="8964488" cy="492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Tuttavia, il volume degli scambi (espresso in rapporto al Pil) </a:t>
            </a:r>
            <a:r>
              <a:rPr lang="it-IT" altLang="it-IT" sz="2400" dirty="0">
                <a:solidFill>
                  <a:srgbClr val="FF0000"/>
                </a:solidFill>
              </a:rPr>
              <a:t>non è </a:t>
            </a:r>
            <a:r>
              <a:rPr lang="it-IT" altLang="it-IT" sz="2400" dirty="0"/>
              <a:t>necessariamente un buon indice del grado di apertura di un’economia.</a:t>
            </a:r>
          </a:p>
          <a:p>
            <a:pPr marL="0" indent="0">
              <a:buNone/>
            </a:pPr>
            <a:r>
              <a:rPr lang="it-IT" altLang="it-IT" sz="2400" dirty="0"/>
              <a:t>Un </a:t>
            </a:r>
            <a:r>
              <a:rPr lang="it-IT" altLang="it-IT" sz="2400" dirty="0">
                <a:solidFill>
                  <a:srgbClr val="FF0000"/>
                </a:solidFill>
              </a:rPr>
              <a:t>altro indice di apertura commerciale è la proporzione di prodotto aggregato composta dai </a:t>
            </a:r>
            <a:r>
              <a:rPr lang="it-IT" altLang="it-IT" sz="2400" i="1" dirty="0">
                <a:solidFill>
                  <a:srgbClr val="FF0000"/>
                </a:solidFill>
              </a:rPr>
              <a:t>beni commerciabili, </a:t>
            </a:r>
            <a:r>
              <a:rPr lang="it-IT" altLang="it-IT" sz="2400" dirty="0">
                <a:solidFill>
                  <a:srgbClr val="FF0000"/>
                </a:solidFill>
              </a:rPr>
              <a:t>ovverosia beni che competono con i beni esteri sia sul mercato interno sia sui mercati esteri</a:t>
            </a:r>
            <a:r>
              <a:rPr lang="it-IT" altLang="it-IT" sz="2400" dirty="0"/>
              <a:t>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Le differenze tra paesi in termini di apertura commerciale dipendono essenzialmente da due fattori:</a:t>
            </a:r>
          </a:p>
          <a:p>
            <a:r>
              <a:rPr lang="it-IT" altLang="it-IT" sz="2400" dirty="0"/>
              <a:t>la </a:t>
            </a:r>
            <a:r>
              <a:rPr lang="it-IT" altLang="it-IT" sz="2400" dirty="0">
                <a:solidFill>
                  <a:srgbClr val="FF0000"/>
                </a:solidFill>
              </a:rPr>
              <a:t>distanza</a:t>
            </a:r>
            <a:r>
              <a:rPr lang="it-IT" altLang="it-IT" sz="2400" dirty="0"/>
              <a:t> tra i mercati;</a:t>
            </a:r>
          </a:p>
          <a:p>
            <a:pPr marL="0"/>
            <a:r>
              <a:rPr lang="it-IT" altLang="it-IT" sz="2400" dirty="0"/>
              <a:t>la </a:t>
            </a:r>
            <a:r>
              <a:rPr lang="it-IT" altLang="it-IT" sz="2400" dirty="0">
                <a:solidFill>
                  <a:srgbClr val="FF0000"/>
                </a:solidFill>
              </a:rPr>
              <a:t>dimensione</a:t>
            </a:r>
            <a:r>
              <a:rPr lang="it-IT" altLang="it-IT" sz="2400" dirty="0"/>
              <a:t> dei paesi stessi: quanto più piccolo è un paese tanto minore sarà il numero di prodotti in cui si specializza.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31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La scelta tra beni nazionali e beni esteri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92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L’apertura del mercato dei beni comporta una modifica sull’equilibrio.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Quando i mercati sono aperti, i consumatori </a:t>
            </a:r>
            <a:r>
              <a:rPr lang="it-IT" altLang="it-IT" sz="2400" dirty="0" smtClean="0"/>
              <a:t>possono </a:t>
            </a:r>
            <a:r>
              <a:rPr lang="it-IT" altLang="it-IT" sz="2400" dirty="0"/>
              <a:t>inoltre scegliere se comprare beni nazionali o beni esteri.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Se decidono di acquistare beni nazionali è la produzione nazionale ad aumentare.  Se decidono di acquistare beni esteri è la produzione estera ad aumentare.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La </a:t>
            </a:r>
            <a:r>
              <a:rPr lang="it-IT" altLang="it-IT" sz="2400" dirty="0">
                <a:solidFill>
                  <a:srgbClr val="FF0000"/>
                </a:solidFill>
              </a:rPr>
              <a:t>variabile cruciale</a:t>
            </a:r>
            <a:r>
              <a:rPr lang="it-IT" altLang="it-IT" sz="2400" dirty="0"/>
              <a:t> in questa scelta è data </a:t>
            </a:r>
            <a:r>
              <a:rPr lang="it-IT" altLang="it-IT" sz="2400" dirty="0">
                <a:solidFill>
                  <a:srgbClr val="FF0000"/>
                </a:solidFill>
              </a:rPr>
              <a:t>dal prezzo dei beni nazionali in termini di beni esteri</a:t>
            </a:r>
            <a:r>
              <a:rPr lang="it-IT" altLang="it-IT" sz="2400" dirty="0"/>
              <a:t>. Questo prezzo relativo è noto come </a:t>
            </a:r>
            <a:r>
              <a:rPr lang="it-IT" altLang="it-IT" sz="2400" i="1" dirty="0">
                <a:solidFill>
                  <a:srgbClr val="FF0000"/>
                </a:solidFill>
              </a:rPr>
              <a:t>tasso di cambio reale</a:t>
            </a:r>
            <a:r>
              <a:rPr lang="it-IT" altLang="it-IT" sz="2400" dirty="0"/>
              <a:t>.</a:t>
            </a:r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48D7AF-5DE0-4AD0-B27B-5EB39875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Tassi di cambio nominali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CDF2EBC-7CFB-4941-AEF3-4F8898B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927278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I tassi di cambio nominali tra valute possono essere quotati in due modi: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400" dirty="0"/>
              <a:t>come il prezzo della valuta nazionale in termini di valuta estera;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400" dirty="0"/>
              <a:t>come il prezzo della valuta estera in termini di valuta nazionale.</a:t>
            </a:r>
          </a:p>
          <a:p>
            <a:pPr marL="457200" indent="-457200">
              <a:buFontTx/>
              <a:buAutoNum type="arabicParenR"/>
              <a:defRPr/>
            </a:pPr>
            <a:endParaRPr lang="it-IT" sz="2400" dirty="0"/>
          </a:p>
          <a:p>
            <a:pPr marL="0" indent="-457200">
              <a:buFontTx/>
              <a:buNone/>
              <a:defRPr/>
            </a:pPr>
            <a:r>
              <a:rPr lang="it-IT" sz="2400" dirty="0"/>
              <a:t>In questo testo, si adotta la prima definizione: </a:t>
            </a:r>
            <a:r>
              <a:rPr lang="it-IT" sz="2400" i="1" dirty="0">
                <a:solidFill>
                  <a:srgbClr val="FF0000"/>
                </a:solidFill>
              </a:rPr>
              <a:t>il tasso di cambio nominale è dato dal prezzo della moneta nazionale in termini di moneta estera</a:t>
            </a:r>
            <a:r>
              <a:rPr lang="it-IT" sz="2400" dirty="0">
                <a:solidFill>
                  <a:srgbClr val="FF0000"/>
                </a:solidFill>
              </a:rPr>
              <a:t>, e lo indicheremo con la lettera </a:t>
            </a:r>
            <a:r>
              <a:rPr lang="it-IT" sz="2400" i="1" dirty="0">
                <a:solidFill>
                  <a:srgbClr val="FF0000"/>
                </a:solidFill>
              </a:rPr>
              <a:t>E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A2FA7D3-71AC-4702-ADA8-D03319E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044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1507</Words>
  <Application>Microsoft Office PowerPoint</Application>
  <PresentationFormat>Presentazione su schermo (4:3)</PresentationFormat>
  <Paragraphs>150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Capitolo XVII</vt:lpstr>
      <vt:lpstr>Presentazione standard di PowerPoint</vt:lpstr>
      <vt:lpstr>Presentazione standard di PowerPoint</vt:lpstr>
      <vt:lpstr>1. Il mercato dei beni in economia aperta 1.1 Esportazioni e importazioni</vt:lpstr>
      <vt:lpstr>1.1 Esportazioni e importazioni</vt:lpstr>
      <vt:lpstr>1.1 Esportazioni e importazioni</vt:lpstr>
      <vt:lpstr>1.1 Esportazioni e importazioni</vt:lpstr>
      <vt:lpstr>1.2 La scelta tra beni nazionali e beni esteri</vt:lpstr>
      <vt:lpstr>1.3 Tassi di cambio nominali</vt:lpstr>
      <vt:lpstr>1.3 Tassi di cambio nominali</vt:lpstr>
      <vt:lpstr>1.3 Tassi di cambio nominali</vt:lpstr>
      <vt:lpstr>1.4 Dai tassi di cambio nominali ai tassi di cambio reali</vt:lpstr>
      <vt:lpstr>1.4 Dai tassi di cambio nominali ai tassi di cambio reali</vt:lpstr>
      <vt:lpstr>1.4 Dai tassi di cambio nominali ai tassi di cambio reali</vt:lpstr>
      <vt:lpstr>1.4 Dai tassi di cambio nominali ai tassi di cambio reali</vt:lpstr>
      <vt:lpstr>1.5 Dai tassi di cambio bilaterali ai tassi di cambio multilaterali</vt:lpstr>
      <vt:lpstr>1.5 Dai tassi di cambio bilaterali ai tassi di cambio multilaterali</vt:lpstr>
      <vt:lpstr>1.5 Dai tassi di cambio bilaterali ai tassi di cambio multilaterali</vt:lpstr>
      <vt:lpstr>2. I mercati finanziari in economia aperta</vt:lpstr>
      <vt:lpstr>2.1 La bilancia dei pagamenti</vt:lpstr>
      <vt:lpstr>2.1 La bilancia dei pagamenti</vt:lpstr>
      <vt:lpstr>2.2 La scelta tra attività finanziarie ed estere</vt:lpstr>
      <vt:lpstr>2.2 La scelta tra attività finanziarie ed estere</vt:lpstr>
      <vt:lpstr>2.2 La scelta tra attività finanziarie ed estere</vt:lpstr>
      <vt:lpstr>2.2 La scelta tra attività finanziarie ed estere</vt:lpstr>
      <vt:lpstr>2.2 La scelta tra attività finanziarie ed estere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72</cp:revision>
  <dcterms:created xsi:type="dcterms:W3CDTF">2014-07-28T14:21:47Z</dcterms:created>
  <dcterms:modified xsi:type="dcterms:W3CDTF">2021-04-26T11:52:14Z</dcterms:modified>
</cp:coreProperties>
</file>