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39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549" r:id="rId11"/>
    <p:sldId id="550" r:id="rId12"/>
    <p:sldId id="551" r:id="rId13"/>
    <p:sldId id="552" r:id="rId14"/>
    <p:sldId id="553" r:id="rId15"/>
    <p:sldId id="554" r:id="rId16"/>
    <p:sldId id="55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76" d="100"/>
          <a:sy n="76" d="100"/>
        </p:scale>
        <p:origin x="10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28CC-24B3-458F-9C85-EDA3BC510755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D3B-971C-414D-9CDF-FADDF53651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12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Preparazione polveri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CB874F-7E94-49E2-8AEB-7A802C6B8A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57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84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5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F3FF-A65F-40D0-80A7-F5D0BAA38CF9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B99D-4710-401D-9F35-133807037E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114800" cy="5334000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dirty="0" err="1">
                <a:latin typeface="Times New Roman" pitchFamily="18" charset="0"/>
              </a:rPr>
              <a:t>Weimarn’s</a:t>
            </a:r>
            <a:r>
              <a:rPr lang="it-IT" altLang="it-IT" sz="2000" dirty="0">
                <a:latin typeface="Times New Roman" pitchFamily="18" charset="0"/>
              </a:rPr>
              <a:t> law 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it-IT" altLang="it-IT" sz="2000" dirty="0"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altLang="it-IT" sz="2400" b="1" dirty="0" smtClean="0">
                <a:latin typeface="Times New Roman" pitchFamily="18" charset="0"/>
              </a:rPr>
              <a:t>D x C</a:t>
            </a:r>
            <a:r>
              <a:rPr lang="it-IT" altLang="it-IT" sz="2400" b="1" baseline="-25000" dirty="0" smtClean="0">
                <a:latin typeface="Times New Roman" pitchFamily="18" charset="0"/>
              </a:rPr>
              <a:t>0</a:t>
            </a:r>
            <a:r>
              <a:rPr lang="it-IT" altLang="it-IT" sz="2400" b="1" dirty="0" smtClean="0">
                <a:latin typeface="Times New Roman" pitchFamily="18" charset="0"/>
              </a:rPr>
              <a:t> </a:t>
            </a:r>
            <a:r>
              <a:rPr lang="it-IT" altLang="it-IT" sz="2400" b="1" dirty="0">
                <a:latin typeface="Times New Roman" pitchFamily="18" charset="0"/>
              </a:rPr>
              <a:t>= </a:t>
            </a:r>
            <a:r>
              <a:rPr lang="it-IT" altLang="it-IT" sz="2400" b="1" dirty="0" err="1" smtClean="0">
                <a:latin typeface="Times New Roman" pitchFamily="18" charset="0"/>
              </a:rPr>
              <a:t>constant</a:t>
            </a:r>
            <a:endParaRPr lang="it-IT" altLang="it-IT" sz="24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it-IT" altLang="it-IT" sz="24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Times New Roman" pitchFamily="18" charset="0"/>
              </a:rPr>
              <a:t>C</a:t>
            </a:r>
            <a:r>
              <a:rPr lang="it-IT" altLang="it-IT" sz="2000" baseline="-25000" dirty="0">
                <a:latin typeface="Times New Roman" pitchFamily="18" charset="0"/>
              </a:rPr>
              <a:t>0</a:t>
            </a:r>
            <a:r>
              <a:rPr lang="it-IT" altLang="it-IT" sz="2000" dirty="0">
                <a:latin typeface="Times New Roman" pitchFamily="18" charset="0"/>
              </a:rPr>
              <a:t> = </a:t>
            </a:r>
            <a:r>
              <a:rPr lang="it-IT" altLang="it-IT" sz="2000" dirty="0" err="1" smtClean="0">
                <a:latin typeface="Times New Roman" pitchFamily="18" charset="0"/>
              </a:rPr>
              <a:t>initial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r>
              <a:rPr lang="it-IT" altLang="it-IT" sz="2000" dirty="0" err="1" smtClean="0">
                <a:latin typeface="Times New Roman" pitchFamily="18" charset="0"/>
              </a:rPr>
              <a:t>concentration</a:t>
            </a:r>
            <a:endParaRPr lang="it-IT" altLang="it-IT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Times New Roman" pitchFamily="18" charset="0"/>
              </a:rPr>
              <a:t>D = </a:t>
            </a:r>
            <a:r>
              <a:rPr lang="it-IT" altLang="it-IT" sz="2000" dirty="0" err="1" smtClean="0">
                <a:latin typeface="Times New Roman" pitchFamily="18" charset="0"/>
              </a:rPr>
              <a:t>particle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r>
              <a:rPr lang="it-IT" altLang="it-IT" sz="2000" dirty="0" err="1" smtClean="0">
                <a:latin typeface="Times New Roman" pitchFamily="18" charset="0"/>
              </a:rPr>
              <a:t>dimention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endParaRPr lang="it-IT" altLang="it-IT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Times New Roman" pitchFamily="18" charset="0"/>
              </a:rPr>
              <a:t>C</a:t>
            </a:r>
            <a:r>
              <a:rPr lang="it-IT" altLang="it-IT" sz="2000" baseline="-25000" dirty="0">
                <a:latin typeface="Times New Roman" pitchFamily="18" charset="0"/>
              </a:rPr>
              <a:t>s</a:t>
            </a:r>
            <a:r>
              <a:rPr lang="it-IT" altLang="it-IT" sz="2000" dirty="0">
                <a:latin typeface="Times New Roman" pitchFamily="18" charset="0"/>
              </a:rPr>
              <a:t> = </a:t>
            </a:r>
            <a:r>
              <a:rPr lang="it-IT" altLang="it-IT" sz="2000" dirty="0" err="1" smtClean="0">
                <a:latin typeface="Times New Roman" pitchFamily="18" charset="0"/>
              </a:rPr>
              <a:t>solubility</a:t>
            </a:r>
            <a:endParaRPr lang="it-IT" altLang="it-IT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Times New Roman" pitchFamily="18" charset="0"/>
              </a:rPr>
              <a:t>L</a:t>
            </a:r>
            <a:r>
              <a:rPr lang="it-IT" altLang="it-IT" sz="2000" baseline="-25000" dirty="0">
                <a:latin typeface="Times New Roman" pitchFamily="18" charset="0"/>
              </a:rPr>
              <a:t>1</a:t>
            </a:r>
            <a:r>
              <a:rPr lang="it-IT" altLang="it-IT" sz="2000" dirty="0" smtClean="0">
                <a:latin typeface="Times New Roman" pitchFamily="18" charset="0"/>
              </a:rPr>
              <a:t>’ &gt; L</a:t>
            </a:r>
            <a:r>
              <a:rPr lang="it-IT" altLang="it-IT" sz="2000" baseline="-25000" dirty="0" smtClean="0">
                <a:latin typeface="Times New Roman" pitchFamily="18" charset="0"/>
              </a:rPr>
              <a:t>1</a:t>
            </a:r>
            <a:r>
              <a:rPr lang="it-IT" altLang="it-IT" sz="2000" dirty="0" smtClean="0">
                <a:latin typeface="Times New Roman" pitchFamily="18" charset="0"/>
              </a:rPr>
              <a:t>” &gt; L</a:t>
            </a:r>
            <a:r>
              <a:rPr lang="it-IT" altLang="it-IT" sz="2000" baseline="-25000" dirty="0" smtClean="0">
                <a:latin typeface="Times New Roman" pitchFamily="18" charset="0"/>
              </a:rPr>
              <a:t>1</a:t>
            </a:r>
            <a:r>
              <a:rPr lang="it-IT" altLang="it-IT" sz="2000" dirty="0">
                <a:latin typeface="Times New Roman" pitchFamily="18" charset="0"/>
              </a:rPr>
              <a:t>”’ = </a:t>
            </a:r>
            <a:r>
              <a:rPr lang="it-IT" altLang="it-IT" sz="2000" dirty="0" err="1" smtClean="0">
                <a:latin typeface="Times New Roman" pitchFamily="18" charset="0"/>
              </a:rPr>
              <a:t>solubility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endParaRPr lang="it-IT" altLang="it-IT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it-IT" altLang="it-IT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dirty="0" err="1" smtClean="0">
                <a:latin typeface="Times New Roman" pitchFamily="18" charset="0"/>
              </a:rPr>
              <a:t>When</a:t>
            </a:r>
            <a:r>
              <a:rPr lang="it-IT" altLang="it-IT" sz="2000" dirty="0" smtClean="0">
                <a:latin typeface="Times New Roman" pitchFamily="18" charset="0"/>
              </a:rPr>
              <a:t> C</a:t>
            </a:r>
            <a:r>
              <a:rPr lang="it-IT" altLang="it-IT" sz="2000" baseline="-25000" dirty="0" smtClean="0">
                <a:latin typeface="Times New Roman" pitchFamily="18" charset="0"/>
              </a:rPr>
              <a:t>0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r>
              <a:rPr lang="it-IT" altLang="it-IT" sz="2000" dirty="0" err="1" smtClean="0">
                <a:latin typeface="Times New Roman" pitchFamily="18" charset="0"/>
              </a:rPr>
              <a:t>is</a:t>
            </a:r>
            <a:r>
              <a:rPr lang="it-IT" altLang="it-IT" sz="2000" dirty="0" smtClean="0">
                <a:latin typeface="Times New Roman" pitchFamily="18" charset="0"/>
              </a:rPr>
              <a:t> high = the </a:t>
            </a:r>
            <a:r>
              <a:rPr lang="it-IT" altLang="it-IT" sz="2000" dirty="0" err="1" smtClean="0">
                <a:latin typeface="Times New Roman" pitchFamily="18" charset="0"/>
              </a:rPr>
              <a:t>precipitation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r>
              <a:rPr lang="it-IT" altLang="it-IT" sz="2000" dirty="0" err="1" smtClean="0">
                <a:latin typeface="Times New Roman" pitchFamily="18" charset="0"/>
              </a:rPr>
              <a:t>is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r>
              <a:rPr lang="it-IT" altLang="it-IT" sz="2000" dirty="0" err="1" smtClean="0">
                <a:latin typeface="Times New Roman" pitchFamily="18" charset="0"/>
              </a:rPr>
              <a:t>controlled</a:t>
            </a:r>
            <a:r>
              <a:rPr lang="it-IT" altLang="it-IT" sz="2000" dirty="0" smtClean="0">
                <a:latin typeface="Times New Roman" pitchFamily="18" charset="0"/>
              </a:rPr>
              <a:t> by nuclei </a:t>
            </a:r>
            <a:r>
              <a:rPr lang="it-IT" altLang="it-IT" sz="2000" dirty="0" err="1" smtClean="0">
                <a:latin typeface="Times New Roman" pitchFamily="18" charset="0"/>
              </a:rPr>
              <a:t>formation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endParaRPr lang="it-IT" altLang="it-IT" sz="2000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it-IT" altLang="it-IT" sz="2000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dirty="0" err="1" smtClean="0">
                <a:latin typeface="Times New Roman" pitchFamily="18" charset="0"/>
              </a:rPr>
              <a:t>When</a:t>
            </a:r>
            <a:r>
              <a:rPr lang="it-IT" altLang="it-IT" sz="2000" dirty="0" smtClean="0">
                <a:latin typeface="Times New Roman" pitchFamily="18" charset="0"/>
              </a:rPr>
              <a:t> </a:t>
            </a:r>
            <a:r>
              <a:rPr lang="it-IT" altLang="it-IT" sz="2000" dirty="0">
                <a:latin typeface="Times New Roman" pitchFamily="18" charset="0"/>
              </a:rPr>
              <a:t>C</a:t>
            </a:r>
            <a:r>
              <a:rPr lang="it-IT" altLang="it-IT" sz="2000" baseline="-25000" dirty="0">
                <a:latin typeface="Times New Roman" pitchFamily="18" charset="0"/>
              </a:rPr>
              <a:t>0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is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smtClean="0">
                <a:latin typeface="Times New Roman" pitchFamily="18" charset="0"/>
              </a:rPr>
              <a:t> small = </a:t>
            </a:r>
            <a:r>
              <a:rPr lang="it-IT" altLang="it-IT" sz="2000" dirty="0">
                <a:latin typeface="Times New Roman" pitchFamily="18" charset="0"/>
              </a:rPr>
              <a:t>the </a:t>
            </a:r>
            <a:r>
              <a:rPr lang="it-IT" altLang="it-IT" sz="2000" dirty="0" err="1">
                <a:latin typeface="Times New Roman" pitchFamily="18" charset="0"/>
              </a:rPr>
              <a:t>precipitation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is</a:t>
            </a:r>
            <a:r>
              <a:rPr lang="it-IT" altLang="it-IT" sz="2000" dirty="0">
                <a:latin typeface="Times New Roman" pitchFamily="18" charset="0"/>
              </a:rPr>
              <a:t> </a:t>
            </a:r>
            <a:r>
              <a:rPr lang="it-IT" altLang="it-IT" sz="2000" dirty="0" err="1">
                <a:latin typeface="Times New Roman" pitchFamily="18" charset="0"/>
              </a:rPr>
              <a:t>controlled</a:t>
            </a:r>
            <a:r>
              <a:rPr lang="it-IT" altLang="it-IT" sz="2000" dirty="0">
                <a:latin typeface="Times New Roman" pitchFamily="18" charset="0"/>
              </a:rPr>
              <a:t> by </a:t>
            </a:r>
            <a:r>
              <a:rPr lang="it-IT" altLang="it-IT" sz="2000" dirty="0" smtClean="0">
                <a:latin typeface="Times New Roman" pitchFamily="18" charset="0"/>
              </a:rPr>
              <a:t>the rate of nuclei </a:t>
            </a:r>
            <a:r>
              <a:rPr lang="it-IT" altLang="it-IT" sz="2000" dirty="0" err="1" smtClean="0">
                <a:latin typeface="Times New Roman" pitchFamily="18" charset="0"/>
              </a:rPr>
              <a:t>growth</a:t>
            </a:r>
            <a:endParaRPr lang="it-IT" altLang="it-IT" sz="2000" dirty="0">
              <a:latin typeface="Times New Roman" pitchFamily="18" charset="0"/>
            </a:endParaRPr>
          </a:p>
        </p:txBody>
      </p:sp>
      <p:pic>
        <p:nvPicPr>
          <p:cNvPr id="21510" name="Picture 6" descr="Figur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67175" cy="44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75656" y="188640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 err="1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it-IT" altLang="it-IT" sz="2400" dirty="0" err="1">
                <a:solidFill>
                  <a:srgbClr val="0070C0"/>
                </a:solidFill>
                <a:latin typeface="Times New Roman" pitchFamily="18" charset="0"/>
              </a:rPr>
              <a:t>coprecipitation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79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 err="1">
                <a:solidFill>
                  <a:srgbClr val="0070C0"/>
                </a:solidFill>
              </a:rPr>
              <a:t>Colloidal</a:t>
            </a:r>
            <a:r>
              <a:rPr lang="it-IT" sz="3100" b="1" dirty="0">
                <a:solidFill>
                  <a:srgbClr val="0070C0"/>
                </a:solidFill>
              </a:rPr>
              <a:t> Gold </a:t>
            </a:r>
            <a:r>
              <a:rPr lang="it-IT" sz="3100" b="1" dirty="0" err="1">
                <a:solidFill>
                  <a:srgbClr val="0070C0"/>
                </a:solidFill>
              </a:rPr>
              <a:t>Nanorod</a:t>
            </a:r>
            <a:r>
              <a:rPr lang="it-IT" sz="3100" b="1" dirty="0">
                <a:solidFill>
                  <a:srgbClr val="0070C0"/>
                </a:solidFill>
              </a:rPr>
              <a:t> Clusters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51512"/>
          <a:stretch/>
        </p:blipFill>
        <p:spPr>
          <a:xfrm>
            <a:off x="1447214" y="1192116"/>
            <a:ext cx="5891693" cy="295731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9706" y="4170440"/>
            <a:ext cx="78467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A </a:t>
            </a:r>
            <a:r>
              <a:rPr lang="it-IT" b="1" dirty="0" err="1">
                <a:solidFill>
                  <a:srgbClr val="0070C0"/>
                </a:solidFill>
              </a:rPr>
              <a:t>seed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solution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dirty="0"/>
              <a:t>of </a:t>
            </a:r>
            <a:r>
              <a:rPr lang="it-IT" dirty="0" err="1"/>
              <a:t>gold</a:t>
            </a:r>
            <a:r>
              <a:rPr lang="it-IT" dirty="0"/>
              <a:t> </a:t>
            </a:r>
            <a:r>
              <a:rPr lang="it-IT" dirty="0" err="1"/>
              <a:t>nanoparticles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prepared</a:t>
            </a:r>
            <a:r>
              <a:rPr lang="it-IT" dirty="0"/>
              <a:t> by </a:t>
            </a:r>
            <a:r>
              <a:rPr lang="it-IT" dirty="0" err="1">
                <a:solidFill>
                  <a:srgbClr val="FF0000"/>
                </a:solidFill>
              </a:rPr>
              <a:t>borohydride</a:t>
            </a:r>
            <a:r>
              <a:rPr lang="it-IT" dirty="0"/>
              <a:t> (30 </a:t>
            </a:r>
            <a:r>
              <a:rPr lang="it-IT" dirty="0" err="1"/>
              <a:t>mM</a:t>
            </a:r>
            <a:r>
              <a:rPr lang="it-IT" dirty="0"/>
              <a:t>, 0.3 </a:t>
            </a:r>
            <a:r>
              <a:rPr lang="it-IT" dirty="0" err="1"/>
              <a:t>mL</a:t>
            </a:r>
            <a:r>
              <a:rPr lang="it-IT" dirty="0"/>
              <a:t>) </a:t>
            </a: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>
                <a:solidFill>
                  <a:srgbClr val="FF0000"/>
                </a:solidFill>
              </a:rPr>
              <a:t>HAuCl</a:t>
            </a:r>
            <a:r>
              <a:rPr lang="it-IT" baseline="-25000" dirty="0">
                <a:solidFill>
                  <a:srgbClr val="FF0000"/>
                </a:solidFill>
              </a:rPr>
              <a:t>4</a:t>
            </a:r>
            <a:r>
              <a:rPr lang="it-IT" dirty="0"/>
              <a:t> (0.25 </a:t>
            </a:r>
            <a:r>
              <a:rPr lang="it-IT" dirty="0" err="1"/>
              <a:t>mM</a:t>
            </a:r>
            <a:r>
              <a:rPr lang="it-IT" dirty="0"/>
              <a:t>, 5 </a:t>
            </a:r>
            <a:r>
              <a:rPr lang="it-IT" dirty="0" err="1"/>
              <a:t>mL</a:t>
            </a:r>
            <a:r>
              <a:rPr lang="it-IT" dirty="0"/>
              <a:t>) in </a:t>
            </a:r>
            <a:r>
              <a:rPr lang="it-IT" dirty="0" err="1"/>
              <a:t>aqueous</a:t>
            </a:r>
            <a:r>
              <a:rPr lang="it-IT" dirty="0"/>
              <a:t> </a:t>
            </a:r>
            <a:r>
              <a:rPr lang="it-IT" dirty="0" err="1">
                <a:solidFill>
                  <a:srgbClr val="FF0000"/>
                </a:solidFill>
              </a:rPr>
              <a:t>cetyltrimethylammonium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bromide</a:t>
            </a:r>
            <a:r>
              <a:rPr lang="it-IT" dirty="0"/>
              <a:t> (CTAB) </a:t>
            </a:r>
            <a:r>
              <a:rPr lang="it-IT" dirty="0" err="1"/>
              <a:t>solution</a:t>
            </a:r>
            <a:r>
              <a:rPr lang="it-IT" dirty="0"/>
              <a:t> (0.1 M). </a:t>
            </a:r>
            <a:endParaRPr lang="it-IT" dirty="0" smtClean="0"/>
          </a:p>
          <a:p>
            <a:pPr marL="342900" indent="-342900">
              <a:buAutoNum type="arabicPeriod"/>
            </a:pPr>
            <a:endParaRPr lang="it-IT" dirty="0" smtClean="0"/>
          </a:p>
          <a:p>
            <a:r>
              <a:rPr lang="it-IT" dirty="0" smtClean="0"/>
              <a:t>2.   An </a:t>
            </a:r>
            <a:r>
              <a:rPr lang="it-IT" dirty="0" err="1"/>
              <a:t>aliquot</a:t>
            </a:r>
            <a:r>
              <a:rPr lang="it-IT" dirty="0"/>
              <a:t> of </a:t>
            </a:r>
            <a:r>
              <a:rPr lang="it-IT" dirty="0" err="1"/>
              <a:t>seed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(24 </a:t>
            </a:r>
            <a:r>
              <a:rPr lang="el-GR" dirty="0"/>
              <a:t>μ</a:t>
            </a:r>
            <a:r>
              <a:rPr lang="it-IT" dirty="0"/>
              <a:t>L)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added</a:t>
            </a:r>
            <a:r>
              <a:rPr lang="it-IT" dirty="0"/>
              <a:t> to a </a:t>
            </a:r>
            <a:r>
              <a:rPr lang="it-IT" dirty="0" err="1">
                <a:solidFill>
                  <a:srgbClr val="00B050"/>
                </a:solidFill>
              </a:rPr>
              <a:t>growth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solution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/>
              <a:t>(10 </a:t>
            </a:r>
            <a:r>
              <a:rPr lang="it-IT" dirty="0" err="1"/>
              <a:t>mL</a:t>
            </a:r>
            <a:r>
              <a:rPr lang="it-IT" dirty="0"/>
              <a:t>) </a:t>
            </a:r>
            <a:r>
              <a:rPr lang="it-IT" dirty="0" err="1"/>
              <a:t>containing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CTAB</a:t>
            </a:r>
            <a:r>
              <a:rPr lang="it-IT" dirty="0"/>
              <a:t> (0.1 M), </a:t>
            </a:r>
            <a:r>
              <a:rPr lang="it-IT" dirty="0">
                <a:solidFill>
                  <a:srgbClr val="00B050"/>
                </a:solidFill>
              </a:rPr>
              <a:t>HAuCl</a:t>
            </a:r>
            <a:r>
              <a:rPr lang="it-IT" baseline="-25000" dirty="0">
                <a:solidFill>
                  <a:srgbClr val="00B050"/>
                </a:solidFill>
              </a:rPr>
              <a:t>4</a:t>
            </a:r>
            <a:r>
              <a:rPr lang="it-IT" dirty="0"/>
              <a:t> (0.5 </a:t>
            </a:r>
            <a:r>
              <a:rPr lang="it-IT" dirty="0" err="1"/>
              <a:t>mM</a:t>
            </a:r>
            <a:r>
              <a:rPr lang="it-IT" dirty="0"/>
              <a:t>), </a:t>
            </a:r>
            <a:r>
              <a:rPr lang="it-IT" b="1" dirty="0" err="1">
                <a:solidFill>
                  <a:srgbClr val="00B050"/>
                </a:solidFill>
              </a:rPr>
              <a:t>ascorbic</a:t>
            </a:r>
            <a:r>
              <a:rPr lang="it-IT" b="1" dirty="0">
                <a:solidFill>
                  <a:srgbClr val="00B050"/>
                </a:solidFill>
              </a:rPr>
              <a:t> acid </a:t>
            </a:r>
            <a:r>
              <a:rPr lang="it-IT" dirty="0"/>
              <a:t>(0.8 </a:t>
            </a:r>
            <a:r>
              <a:rPr lang="it-IT" dirty="0" err="1"/>
              <a:t>mM</a:t>
            </a:r>
            <a:r>
              <a:rPr lang="it-IT" dirty="0"/>
              <a:t>), </a:t>
            </a:r>
            <a:r>
              <a:rPr lang="it-IT" dirty="0" smtClean="0"/>
              <a:t>…... </a:t>
            </a:r>
            <a:r>
              <a:rPr lang="it-IT" dirty="0" err="1"/>
              <a:t>Mixtures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undisturbed</a:t>
            </a:r>
            <a:r>
              <a:rPr lang="it-IT" dirty="0"/>
              <a:t> for 4 h </a:t>
            </a:r>
            <a:r>
              <a:rPr lang="it-IT" dirty="0" err="1"/>
              <a:t>at</a:t>
            </a:r>
            <a:r>
              <a:rPr lang="it-IT" dirty="0"/>
              <a:t> 27 °C.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90203" y="6354125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Langmuir</a:t>
            </a:r>
            <a:r>
              <a:rPr lang="it-IT" dirty="0"/>
              <a:t> 2012, 28, 24, 8826-8833</a:t>
            </a:r>
          </a:p>
        </p:txBody>
      </p:sp>
    </p:spTree>
    <p:extLst>
      <p:ext uri="{BB962C8B-B14F-4D97-AF65-F5344CB8AC3E}">
        <p14:creationId xmlns:p14="http://schemas.microsoft.com/office/powerpoint/2010/main" val="411787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 methods : Molybdenum</a:t>
            </a:r>
          </a:p>
        </p:txBody>
      </p:sp>
      <p:sp>
        <p:nvSpPr>
          <p:cNvPr id="133" name="Rectangle 3"/>
          <p:cNvSpPr txBox="1">
            <a:spLocks noChangeArrowheads="1"/>
          </p:cNvSpPr>
          <p:nvPr/>
        </p:nvSpPr>
        <p:spPr>
          <a:xfrm>
            <a:off x="323528" y="908720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1-5 nm molybdenum nanoparticles can be created at room temperature by reducing MoCl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altLang="en-US" dirty="0" smtClean="0">
                <a:solidFill>
                  <a:schemeClr val="tx1"/>
                </a:solidFill>
              </a:rPr>
              <a:t> in a </a:t>
            </a:r>
            <a:r>
              <a:rPr lang="en-US" altLang="en-US" dirty="0" smtClean="0">
                <a:solidFill>
                  <a:srgbClr val="FF0000"/>
                </a:solidFill>
              </a:rPr>
              <a:t>toluene</a:t>
            </a:r>
            <a:r>
              <a:rPr lang="en-US" altLang="en-US" dirty="0" smtClean="0">
                <a:solidFill>
                  <a:schemeClr val="tx1"/>
                </a:solidFill>
              </a:rPr>
              <a:t> solution in the presence of sodium </a:t>
            </a:r>
            <a:r>
              <a:rPr lang="en-US" altLang="en-US" dirty="0" err="1" smtClean="0">
                <a:solidFill>
                  <a:schemeClr val="tx1"/>
                </a:solidFill>
              </a:rPr>
              <a:t>triethylborohydride</a:t>
            </a:r>
            <a:r>
              <a:rPr lang="en-US" altLang="en-US" dirty="0" smtClean="0">
                <a:solidFill>
                  <a:schemeClr val="tx1"/>
                </a:solidFill>
              </a:rPr>
              <a:t> (NaBEt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altLang="en-US" dirty="0" smtClean="0">
                <a:solidFill>
                  <a:schemeClr val="tx1"/>
                </a:solidFill>
              </a:rPr>
              <a:t>H).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 lvl="1"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MoCl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altLang="en-US" dirty="0" smtClean="0">
                <a:solidFill>
                  <a:schemeClr val="tx1"/>
                </a:solidFill>
              </a:rPr>
              <a:t> + 3NaBEt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altLang="en-US" dirty="0" smtClean="0">
                <a:solidFill>
                  <a:schemeClr val="tx1"/>
                </a:solidFill>
              </a:rPr>
              <a:t>H </a:t>
            </a:r>
            <a:r>
              <a:rPr lang="en-US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Mo + 3NaCl + 3BEt</a:t>
            </a:r>
            <a:r>
              <a:rPr lang="en-US" altLang="en-US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3</a:t>
            </a:r>
            <a:r>
              <a:rPr lang="en-US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+ (3/2)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en-US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US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2058" y="4149080"/>
            <a:ext cx="79523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main applications of molybdenum nanoparticles are as </a:t>
            </a:r>
            <a:r>
              <a:rPr lang="en-US" dirty="0" smtClean="0">
                <a:solidFill>
                  <a:srgbClr val="7030A0"/>
                </a:solidFill>
              </a:rPr>
              <a:t>additives in alloys for hi-tech applications</a:t>
            </a:r>
            <a:r>
              <a:rPr lang="en-US" dirty="0" smtClean="0"/>
              <a:t>, such as high-vacuum or corrosive environments. </a:t>
            </a:r>
          </a:p>
          <a:p>
            <a:endParaRPr lang="en-US" dirty="0"/>
          </a:p>
          <a:p>
            <a:r>
              <a:rPr lang="en-US" dirty="0" smtClean="0"/>
              <a:t>Some of these areas are as follows:</a:t>
            </a:r>
          </a:p>
          <a:p>
            <a:r>
              <a:rPr lang="en-US" dirty="0" smtClean="0"/>
              <a:t>	- High-temperature lubrication;</a:t>
            </a:r>
          </a:p>
          <a:p>
            <a:r>
              <a:rPr lang="en-US" dirty="0" smtClean="0"/>
              <a:t> 	- Hard alloys, cutting tools, textiles;</a:t>
            </a:r>
          </a:p>
          <a:p>
            <a:r>
              <a:rPr lang="en-US" dirty="0" smtClean="0"/>
              <a:t>	- Microelectronics films;</a:t>
            </a:r>
          </a:p>
          <a:p>
            <a:r>
              <a:rPr lang="en-US" dirty="0" smtClean="0"/>
              <a:t>	- Sintering additives, coatings, plastics, nanowire and nanofiber;</a:t>
            </a:r>
          </a:p>
          <a:p>
            <a:r>
              <a:rPr lang="en-US" dirty="0" smtClean="0"/>
              <a:t>	- High-power vacuum valve, heater tube and X-ray tube.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929">
            <a:off x="3592736" y="1831830"/>
            <a:ext cx="1781550" cy="9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 methods: Iron</a:t>
            </a:r>
          </a:p>
        </p:txBody>
      </p:sp>
      <p:sp>
        <p:nvSpPr>
          <p:cNvPr id="133" name="Rectangle 3"/>
          <p:cNvSpPr txBox="1">
            <a:spLocks noChangeArrowheads="1"/>
          </p:cNvSpPr>
          <p:nvPr/>
        </p:nvSpPr>
        <p:spPr>
          <a:xfrm>
            <a:off x="196866" y="908720"/>
            <a:ext cx="43924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altLang="en-US" sz="2400" dirty="0" smtClean="0">
                <a:solidFill>
                  <a:schemeClr val="tx1"/>
                </a:solidFill>
              </a:rPr>
              <a:t>3 nm Fe nanoparticles produced by reducing FeCl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en-US" sz="2400" dirty="0" smtClean="0">
                <a:solidFill>
                  <a:schemeClr val="tx1"/>
                </a:solidFill>
              </a:rPr>
              <a:t> with sodium borohydride (NaBH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en-US" sz="2400" dirty="0" smtClean="0">
                <a:solidFill>
                  <a:schemeClr val="tx1"/>
                </a:solidFill>
              </a:rPr>
              <a:t>) in </a:t>
            </a:r>
            <a:r>
              <a:rPr lang="en-US" altLang="en-US" sz="2400" dirty="0" smtClean="0">
                <a:solidFill>
                  <a:srgbClr val="FF0000"/>
                </a:solidFill>
              </a:rPr>
              <a:t>xylene</a:t>
            </a:r>
            <a:r>
              <a:rPr lang="en-US" altLang="en-US" sz="2400" dirty="0" smtClean="0">
                <a:solidFill>
                  <a:schemeClr val="tx1"/>
                </a:solidFill>
              </a:rPr>
              <a:t>.  </a:t>
            </a:r>
          </a:p>
          <a:p>
            <a:pPr lvl="1" algn="l"/>
            <a:endParaRPr lang="en-US" alt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altLang="en-US" sz="2400" dirty="0" err="1" smtClean="0">
                <a:solidFill>
                  <a:schemeClr val="tx1"/>
                </a:solidFill>
              </a:rPr>
              <a:t>Trioctylphosphine</a:t>
            </a:r>
            <a:r>
              <a:rPr lang="en-US" altLang="en-US" sz="2400" dirty="0" smtClean="0">
                <a:solidFill>
                  <a:schemeClr val="tx1"/>
                </a:solidFill>
              </a:rPr>
              <a:t> oxide (</a:t>
            </a:r>
            <a:r>
              <a:rPr lang="en-US" altLang="en-US" sz="2400" dirty="0" smtClean="0">
                <a:solidFill>
                  <a:srgbClr val="FF0000"/>
                </a:solidFill>
              </a:rPr>
              <a:t>TOPO</a:t>
            </a:r>
            <a:r>
              <a:rPr lang="en-US" altLang="en-US" sz="2400" dirty="0" smtClean="0">
                <a:solidFill>
                  <a:schemeClr val="tx1"/>
                </a:solidFill>
              </a:rPr>
              <a:t>) was introduced as a capping agent to prevent </a:t>
            </a:r>
            <a:r>
              <a:rPr lang="en-US" altLang="en-US" sz="2400" dirty="0" smtClean="0">
                <a:solidFill>
                  <a:srgbClr val="0070C0"/>
                </a:solidFill>
              </a:rPr>
              <a:t>oxidation and aggregation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  <a:endParaRPr lang="en-US" altLang="en-US" sz="2400" baseline="-25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05600" y="6400800"/>
            <a:ext cx="2438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Phys. Chem. Chem. Phys., 2001, 3, </a:t>
            </a:r>
            <a:r>
              <a:rPr lang="en-US" altLang="en-US" sz="800" dirty="0" smtClean="0"/>
              <a:t>1661-1665</a:t>
            </a:r>
            <a:endParaRPr lang="en-US" altLang="en-US" sz="8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671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5867400"/>
            <a:ext cx="345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TEM image of Fe nanoparticles </a:t>
            </a:r>
          </a:p>
        </p:txBody>
      </p:sp>
    </p:spTree>
    <p:extLst>
      <p:ext uri="{BB962C8B-B14F-4D97-AF65-F5344CB8AC3E}">
        <p14:creationId xmlns:p14="http://schemas.microsoft.com/office/powerpoint/2010/main" val="12839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 methods : Iron</a:t>
            </a:r>
          </a:p>
        </p:txBody>
      </p:sp>
      <p:sp>
        <p:nvSpPr>
          <p:cNvPr id="4" name="Rettangolo 3"/>
          <p:cNvSpPr/>
          <p:nvPr/>
        </p:nvSpPr>
        <p:spPr>
          <a:xfrm>
            <a:off x="372741" y="22048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Nano zero-valent iron for groundwater cleanup, have been deployed at full-scale cleanup sites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23528" y="980728"/>
            <a:ext cx="8541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NaBH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0.2 M</a:t>
            </a:r>
            <a:r>
              <a:rPr lang="en-US" dirty="0" smtClean="0"/>
              <a:t>) is added into FeCl</a:t>
            </a:r>
            <a:r>
              <a:rPr lang="en-US" baseline="-25000" dirty="0" smtClean="0"/>
              <a:t>3</a:t>
            </a:r>
            <a:r>
              <a:rPr lang="en-US" dirty="0" smtClean="0"/>
              <a:t>•6H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dirty="0" smtClean="0">
                <a:solidFill>
                  <a:srgbClr val="FF0000"/>
                </a:solidFill>
              </a:rPr>
              <a:t>0.05 M</a:t>
            </a:r>
            <a:r>
              <a:rPr lang="en-US" dirty="0" smtClean="0"/>
              <a:t>) solution (~1:1 volume ratio). Ferric iron is reduced via the following reaction: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en-US" dirty="0" smtClean="0"/>
              <a:t>Fe</a:t>
            </a:r>
            <a:r>
              <a:rPr lang="en-US" baseline="30000" dirty="0" smtClean="0"/>
              <a:t>3+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dirty="0" smtClean="0"/>
              <a:t>BH</a:t>
            </a:r>
            <a:r>
              <a:rPr lang="en-US" baseline="-25000" dirty="0" smtClean="0">
                <a:effectLst/>
              </a:rPr>
              <a:t>4 </a:t>
            </a:r>
            <a:r>
              <a:rPr lang="en-US" baseline="30000" dirty="0" smtClean="0">
                <a:effectLst/>
              </a:rPr>
              <a:t>−</a:t>
            </a:r>
            <a:r>
              <a:rPr lang="en-US" dirty="0" smtClean="0"/>
              <a:t> + 9H</a:t>
            </a:r>
            <a:r>
              <a:rPr lang="en-US" baseline="-25000" dirty="0" smtClean="0"/>
              <a:t>2</a:t>
            </a:r>
            <a:r>
              <a:rPr lang="en-US" dirty="0" smtClean="0"/>
              <a:t>O → 4Fe</a:t>
            </a:r>
            <a:r>
              <a:rPr lang="en-US" baseline="30000" dirty="0" smtClean="0"/>
              <a:t>0</a:t>
            </a:r>
            <a:r>
              <a:rPr lang="en-US" dirty="0" smtClean="0"/>
              <a:t> + 3H</a:t>
            </a:r>
            <a:r>
              <a:rPr lang="en-US" baseline="-25000" dirty="0" smtClean="0"/>
              <a:t>2</a:t>
            </a:r>
            <a:r>
              <a:rPr lang="en-US" dirty="0" smtClean="0"/>
              <a:t>BO</a:t>
            </a:r>
            <a:r>
              <a:rPr lang="en-US" baseline="-25000" dirty="0" smtClean="0">
                <a:effectLst/>
              </a:rPr>
              <a:t>3</a:t>
            </a:r>
            <a:r>
              <a:rPr lang="en-US" baseline="30000" dirty="0" smtClean="0">
                <a:effectLst/>
              </a:rPr>
              <a:t>−</a:t>
            </a:r>
            <a:r>
              <a:rPr lang="en-US" dirty="0" smtClean="0"/>
              <a:t> + 12H</a:t>
            </a:r>
            <a:r>
              <a:rPr lang="en-US" baseline="30000" dirty="0" smtClean="0"/>
              <a:t>+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6228184" y="623731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https://nanoiron.cz/en/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04041"/>
            <a:ext cx="4943847" cy="328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33609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8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704855" cy="57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o immagini per olumuc and nano i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" y="370929"/>
            <a:ext cx="8101409" cy="60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 methods : M/Fe core-shell nanoparticles</a:t>
            </a:r>
          </a:p>
        </p:txBody>
      </p:sp>
      <p:sp>
        <p:nvSpPr>
          <p:cNvPr id="8" name="Rettangolo 7"/>
          <p:cNvSpPr/>
          <p:nvPr/>
        </p:nvSpPr>
        <p:spPr>
          <a:xfrm>
            <a:off x="899592" y="908721"/>
            <a:ext cx="7460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Palladized</a:t>
            </a:r>
            <a:r>
              <a:rPr lang="en-US" dirty="0" smtClean="0"/>
              <a:t> Fe particles are prepared by soaking the nanoscale iron particles with an </a:t>
            </a:r>
            <a:r>
              <a:rPr lang="en-US" dirty="0" smtClean="0">
                <a:solidFill>
                  <a:srgbClr val="FF0000"/>
                </a:solidFill>
              </a:rPr>
              <a:t>ethanol solution </a:t>
            </a:r>
            <a:r>
              <a:rPr lang="en-US" dirty="0" smtClean="0"/>
              <a:t>of 1wt% of </a:t>
            </a:r>
            <a:r>
              <a:rPr lang="en-US" dirty="0" smtClean="0">
                <a:solidFill>
                  <a:srgbClr val="FF0000"/>
                </a:solidFill>
              </a:rPr>
              <a:t>palladium acetate</a:t>
            </a:r>
            <a:r>
              <a:rPr lang="en-US" dirty="0" smtClean="0"/>
              <a:t> ([</a:t>
            </a:r>
            <a:r>
              <a:rPr lang="en-US" dirty="0" err="1" smtClean="0"/>
              <a:t>Pd</a:t>
            </a:r>
            <a:r>
              <a:rPr lang="en-US" dirty="0" smtClean="0"/>
              <a:t>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-25000" dirty="0" smtClean="0"/>
              <a:t>3</a:t>
            </a:r>
            <a:r>
              <a:rPr lang="en-US" dirty="0" smtClean="0"/>
              <a:t>). This causes the reduction and deposition of </a:t>
            </a:r>
            <a:r>
              <a:rPr lang="en-US" dirty="0" err="1" smtClean="0"/>
              <a:t>Pd</a:t>
            </a:r>
            <a:r>
              <a:rPr lang="en-US" dirty="0" smtClean="0"/>
              <a:t> on the Fe surface: </a:t>
            </a:r>
          </a:p>
          <a:p>
            <a:endParaRPr lang="en-US" dirty="0" smtClean="0"/>
          </a:p>
          <a:p>
            <a:r>
              <a:rPr lang="en-US" dirty="0" smtClean="0"/>
              <a:t>Pd</a:t>
            </a:r>
            <a:r>
              <a:rPr lang="en-US" baseline="30000" dirty="0" smtClean="0"/>
              <a:t>2+</a:t>
            </a:r>
            <a:r>
              <a:rPr lang="en-US" dirty="0" smtClean="0"/>
              <a:t> + Fe </a:t>
            </a:r>
            <a:r>
              <a:rPr lang="en-US" baseline="30000" dirty="0" smtClean="0"/>
              <a:t>0</a:t>
            </a:r>
            <a:r>
              <a:rPr lang="en-US" dirty="0" smtClean="0"/>
              <a:t> → Pd</a:t>
            </a:r>
            <a:r>
              <a:rPr lang="en-US" baseline="30000" dirty="0" smtClean="0"/>
              <a:t>0</a:t>
            </a:r>
            <a:r>
              <a:rPr lang="en-US" dirty="0" smtClean="0"/>
              <a:t> + Fe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04864"/>
            <a:ext cx="3299655" cy="31209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40254" y="31201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Similar methods may be used to prepared Fe/Pt, Fe/Ag, Fe/Ni, Fe/Co, and Fe/Cu bimetallic particles. With the above methods, nanoparticles of diameter </a:t>
            </a:r>
            <a:r>
              <a:rPr lang="en-US" dirty="0">
                <a:solidFill>
                  <a:srgbClr val="FF0000"/>
                </a:solidFill>
              </a:rPr>
              <a:t>50-70 nm</a:t>
            </a:r>
            <a:r>
              <a:rPr lang="en-US" dirty="0"/>
              <a:t> may be produced. The average specific surface area of </a:t>
            </a:r>
            <a:r>
              <a:rPr lang="en-US" dirty="0" err="1"/>
              <a:t>Pd</a:t>
            </a:r>
            <a:r>
              <a:rPr lang="en-US" dirty="0"/>
              <a:t>/Fe particles is about </a:t>
            </a:r>
            <a:r>
              <a:rPr lang="en-US" dirty="0">
                <a:solidFill>
                  <a:srgbClr val="FF0000"/>
                </a:solidFill>
              </a:rPr>
              <a:t>35 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36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>
            <a:normAutofit/>
          </a:bodyPr>
          <a:lstStyle/>
          <a:p>
            <a:r>
              <a:rPr lang="it-IT" altLang="it-IT" sz="2800" dirty="0" err="1" smtClean="0">
                <a:solidFill>
                  <a:srgbClr val="0070C0"/>
                </a:solidFill>
                <a:latin typeface="Times New Roman" pitchFamily="18" charset="0"/>
              </a:rPr>
              <a:t>Factors</a:t>
            </a:r>
            <a:r>
              <a:rPr lang="it-IT" altLang="it-IT" sz="28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it-IT" altLang="it-IT" sz="2800" dirty="0" err="1" smtClean="0">
                <a:solidFill>
                  <a:srgbClr val="0070C0"/>
                </a:solidFill>
                <a:latin typeface="Times New Roman" pitchFamily="18" charset="0"/>
              </a:rPr>
              <a:t>influencing</a:t>
            </a:r>
            <a:r>
              <a:rPr lang="it-IT" altLang="it-IT" sz="2800" dirty="0" smtClean="0">
                <a:solidFill>
                  <a:srgbClr val="0070C0"/>
                </a:solidFill>
                <a:latin typeface="Times New Roman" pitchFamily="18" charset="0"/>
              </a:rPr>
              <a:t> precipitate </a:t>
            </a:r>
            <a:r>
              <a:rPr lang="it-IT" altLang="it-IT" sz="2800" dirty="0" err="1" smtClean="0">
                <a:solidFill>
                  <a:srgbClr val="0070C0"/>
                </a:solidFill>
                <a:latin typeface="Times New Roman" pitchFamily="18" charset="0"/>
              </a:rPr>
              <a:t>formations</a:t>
            </a:r>
            <a:endParaRPr lang="it-IT" altLang="it-IT" sz="2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2294" name="Picture 6" descr="Figura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79425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305800" cy="457200"/>
          </a:xfrm>
          <a:ln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it-IT" altLang="it-IT" sz="2200" b="1" dirty="0" err="1" smtClean="0">
                <a:latin typeface="Times New Roman" pitchFamily="18" charset="0"/>
              </a:rPr>
              <a:t>Effect</a:t>
            </a:r>
            <a:r>
              <a:rPr lang="it-IT" altLang="it-IT" sz="2200" b="1" dirty="0" smtClean="0">
                <a:latin typeface="Times New Roman" pitchFamily="18" charset="0"/>
              </a:rPr>
              <a:t> of </a:t>
            </a:r>
            <a:r>
              <a:rPr lang="it-IT" altLang="it-IT" sz="2200" b="1" dirty="0" smtClean="0">
                <a:solidFill>
                  <a:srgbClr val="FF0000"/>
                </a:solidFill>
                <a:latin typeface="Times New Roman" pitchFamily="18" charset="0"/>
              </a:rPr>
              <a:t>Temperature</a:t>
            </a:r>
            <a:r>
              <a:rPr lang="it-IT" altLang="it-IT" sz="2200" b="1" dirty="0" smtClean="0">
                <a:latin typeface="Times New Roman" pitchFamily="18" charset="0"/>
              </a:rPr>
              <a:t> and </a:t>
            </a:r>
            <a:r>
              <a:rPr lang="it-IT" altLang="it-IT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Concentration</a:t>
            </a:r>
            <a:r>
              <a:rPr lang="it-IT" altLang="it-IT" sz="2200" b="1" dirty="0" smtClean="0">
                <a:latin typeface="Times New Roman" pitchFamily="18" charset="0"/>
              </a:rPr>
              <a:t> on the </a:t>
            </a:r>
            <a:r>
              <a:rPr lang="it-IT" altLang="it-IT" sz="2200" b="1" dirty="0" err="1" smtClean="0">
                <a:latin typeface="Times New Roman" pitchFamily="18" charset="0"/>
              </a:rPr>
              <a:t>precipitation</a:t>
            </a:r>
            <a:r>
              <a:rPr lang="it-IT" altLang="it-IT" sz="2200" b="1" dirty="0" smtClean="0">
                <a:latin typeface="Times New Roman" pitchFamily="18" charset="0"/>
              </a:rPr>
              <a:t> of CaCO</a:t>
            </a:r>
            <a:r>
              <a:rPr lang="it-IT" altLang="it-IT" sz="2200" b="1" baseline="-25000" dirty="0" smtClean="0">
                <a:latin typeface="Times New Roman" pitchFamily="18" charset="0"/>
              </a:rPr>
              <a:t>3</a:t>
            </a:r>
            <a:endParaRPr lang="it-IT" altLang="it-IT" sz="2200" b="1" dirty="0">
              <a:latin typeface="Times New Roman" pitchFamily="18" charset="0"/>
            </a:endParaRPr>
          </a:p>
        </p:txBody>
      </p:sp>
      <p:pic>
        <p:nvPicPr>
          <p:cNvPr id="24583" name="Picture 7" descr="Figura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7" y="1700808"/>
            <a:ext cx="3649663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figura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2476"/>
            <a:ext cx="2339752" cy="166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124137" y="239447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effectLst/>
              </a:rPr>
              <a:t>(a) Calcite (T&lt;25°C)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07504" y="5477668"/>
            <a:ext cx="472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 dirty="0">
                <a:effectLst/>
              </a:rPr>
              <a:t>Ca(HCO</a:t>
            </a:r>
            <a:r>
              <a:rPr lang="it-IT" altLang="it-IT" sz="1800" baseline="-25000" dirty="0">
                <a:effectLst/>
              </a:rPr>
              <a:t>3</a:t>
            </a:r>
            <a:r>
              <a:rPr lang="it-IT" altLang="it-IT" sz="1800" dirty="0">
                <a:effectLst/>
              </a:rPr>
              <a:t>)</a:t>
            </a:r>
            <a:r>
              <a:rPr lang="it-IT" altLang="it-IT" sz="1800" baseline="-25000" dirty="0">
                <a:effectLst/>
              </a:rPr>
              <a:t>2</a:t>
            </a:r>
            <a:r>
              <a:rPr lang="it-IT" altLang="it-IT" sz="1800" dirty="0">
                <a:effectLst/>
              </a:rPr>
              <a:t> (</a:t>
            </a:r>
            <a:r>
              <a:rPr lang="it-IT" altLang="it-IT" sz="1800" dirty="0" err="1">
                <a:effectLst/>
              </a:rPr>
              <a:t>aq</a:t>
            </a:r>
            <a:r>
              <a:rPr lang="it-IT" altLang="it-IT" sz="1800" dirty="0">
                <a:effectLst/>
              </a:rPr>
              <a:t>) </a:t>
            </a:r>
            <a:r>
              <a:rPr lang="it-IT" altLang="it-IT" sz="1800" dirty="0">
                <a:effectLst/>
                <a:sym typeface="Wingdings" pitchFamily="2" charset="2"/>
              </a:rPr>
              <a:t> CaCO</a:t>
            </a:r>
            <a:r>
              <a:rPr lang="it-IT" altLang="it-IT" sz="1800" baseline="-25000" dirty="0">
                <a:effectLst/>
                <a:sym typeface="Wingdings" pitchFamily="2" charset="2"/>
              </a:rPr>
              <a:t>3</a:t>
            </a:r>
            <a:r>
              <a:rPr lang="it-IT" altLang="it-IT" sz="1800" dirty="0">
                <a:effectLst/>
                <a:sym typeface="Wingdings" pitchFamily="2" charset="2"/>
              </a:rPr>
              <a:t>  + H</a:t>
            </a:r>
            <a:r>
              <a:rPr lang="it-IT" altLang="it-IT" sz="1800" baseline="-25000" dirty="0">
                <a:effectLst/>
                <a:sym typeface="Wingdings" pitchFamily="2" charset="2"/>
              </a:rPr>
              <a:t>2</a:t>
            </a:r>
            <a:r>
              <a:rPr lang="it-IT" altLang="it-IT" sz="1800" dirty="0">
                <a:effectLst/>
                <a:sym typeface="Wingdings" pitchFamily="2" charset="2"/>
              </a:rPr>
              <a:t>O + </a:t>
            </a:r>
            <a:r>
              <a:rPr lang="it-IT" altLang="it-IT" sz="1800" dirty="0" smtClean="0">
                <a:effectLst/>
                <a:sym typeface="Wingdings" pitchFamily="2" charset="2"/>
              </a:rPr>
              <a:t>CO</a:t>
            </a:r>
            <a:r>
              <a:rPr lang="it-IT" altLang="it-IT" sz="1800" baseline="-25000" dirty="0" smtClean="0">
                <a:effectLst/>
                <a:sym typeface="Wingdings" pitchFamily="2" charset="2"/>
              </a:rPr>
              <a:t>2</a:t>
            </a:r>
            <a:endParaRPr lang="it-IT" altLang="it-IT" sz="1800" baseline="-25000" dirty="0">
              <a:effectLst/>
              <a:sym typeface="Wingdings" pitchFamily="2" charset="2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it-IT" altLang="it-IT" dirty="0" err="1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it-IT" altLang="it-IT" dirty="0" err="1">
                <a:solidFill>
                  <a:srgbClr val="0070C0"/>
                </a:solidFill>
                <a:latin typeface="Times New Roman" pitchFamily="18" charset="0"/>
              </a:rPr>
              <a:t>coprecipitation</a:t>
            </a:r>
            <a:endParaRPr lang="it-IT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16216" y="3851756"/>
            <a:ext cx="2483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effectLst/>
              </a:rPr>
              <a:t>(b)Aragonite (70-80°C)</a:t>
            </a:r>
          </a:p>
        </p:txBody>
      </p:sp>
      <p:pic>
        <p:nvPicPr>
          <p:cNvPr id="13" name="Picture 9" descr="figura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96445"/>
            <a:ext cx="2219706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442641" y="5306604"/>
            <a:ext cx="235222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200" dirty="0">
                <a:effectLst/>
              </a:rPr>
              <a:t>(c) </a:t>
            </a:r>
            <a:r>
              <a:rPr lang="it-IT" altLang="it-IT" sz="2200" dirty="0" err="1">
                <a:effectLst/>
              </a:rPr>
              <a:t>Vaterite</a:t>
            </a:r>
            <a:r>
              <a:rPr lang="it-IT" altLang="it-IT" sz="2200" dirty="0">
                <a:effectLst/>
              </a:rPr>
              <a:t> (T</a:t>
            </a:r>
            <a:r>
              <a:rPr lang="it-IT" altLang="it-IT" sz="2200" dirty="0" smtClean="0">
                <a:effectLst/>
              </a:rPr>
              <a:t>&gt; 40°C high </a:t>
            </a:r>
            <a:r>
              <a:rPr lang="it-IT" altLang="it-IT" sz="2200" dirty="0" err="1" smtClean="0">
                <a:effectLst/>
              </a:rPr>
              <a:t>concentration</a:t>
            </a:r>
            <a:r>
              <a:rPr lang="it-IT" altLang="it-IT" sz="2200" dirty="0" smtClean="0">
                <a:effectLst/>
              </a:rPr>
              <a:t>)</a:t>
            </a:r>
            <a:endParaRPr lang="it-IT" altLang="it-IT" sz="220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7724"/>
            <a:ext cx="2177988" cy="166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6E0-16C1-4570-9116-0003336DD438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217" y="1268760"/>
            <a:ext cx="3962400" cy="1219200"/>
          </a:xfrm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endParaRPr lang="it-IT" altLang="it-IT" sz="1000" b="1" dirty="0">
              <a:latin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it-IT" altLang="it-IT" sz="2000" dirty="0" smtClean="0">
                <a:latin typeface="Times New Roman" pitchFamily="18" charset="0"/>
              </a:rPr>
              <a:t>Ca(OH)</a:t>
            </a:r>
            <a:r>
              <a:rPr lang="it-IT" altLang="it-IT" sz="2000" baseline="-25000" dirty="0" smtClean="0">
                <a:latin typeface="Times New Roman" pitchFamily="18" charset="0"/>
              </a:rPr>
              <a:t>2</a:t>
            </a:r>
            <a:endParaRPr lang="it-IT" altLang="it-IT" sz="2000" dirty="0">
              <a:latin typeface="Times New Roman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486400" y="5029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it-IT">
              <a:effectLst/>
            </a:endParaRPr>
          </a:p>
        </p:txBody>
      </p:sp>
      <p:pic>
        <p:nvPicPr>
          <p:cNvPr id="22536" name="Picture 8" descr="fi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04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fi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6482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79512" y="6065043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 dirty="0" smtClean="0">
                <a:effectLst/>
              </a:rPr>
              <a:t>CaCl</a:t>
            </a:r>
            <a:r>
              <a:rPr lang="it-IT" altLang="it-IT" sz="1800" baseline="-25000" dirty="0" smtClean="0">
                <a:effectLst/>
              </a:rPr>
              <a:t>2 (</a:t>
            </a:r>
            <a:r>
              <a:rPr lang="it-IT" altLang="it-IT" sz="1800" baseline="-25000" dirty="0" err="1">
                <a:effectLst/>
              </a:rPr>
              <a:t>aq</a:t>
            </a:r>
            <a:r>
              <a:rPr lang="it-IT" altLang="it-IT" sz="1800" baseline="-25000" dirty="0">
                <a:effectLst/>
              </a:rPr>
              <a:t>)</a:t>
            </a:r>
            <a:r>
              <a:rPr lang="it-IT" altLang="it-IT" sz="1800" dirty="0">
                <a:effectLst/>
              </a:rPr>
              <a:t>+</a:t>
            </a:r>
            <a:r>
              <a:rPr lang="it-IT" altLang="it-IT" sz="1800" dirty="0" smtClean="0">
                <a:effectLst/>
              </a:rPr>
              <a:t>2 </a:t>
            </a:r>
            <a:r>
              <a:rPr lang="it-IT" altLang="it-IT" sz="1800" dirty="0" err="1" smtClean="0">
                <a:effectLst/>
              </a:rPr>
              <a:t>NaOH</a:t>
            </a:r>
            <a:r>
              <a:rPr lang="it-IT" altLang="it-IT" sz="1800" dirty="0" smtClean="0">
                <a:effectLst/>
              </a:rPr>
              <a:t> </a:t>
            </a:r>
            <a:r>
              <a:rPr lang="it-IT" altLang="it-IT" sz="1800" baseline="-25000" dirty="0" smtClean="0">
                <a:effectLst/>
              </a:rPr>
              <a:t>(</a:t>
            </a:r>
            <a:r>
              <a:rPr lang="it-IT" altLang="it-IT" sz="1800" baseline="-25000" dirty="0" err="1" smtClean="0">
                <a:effectLst/>
              </a:rPr>
              <a:t>aq</a:t>
            </a:r>
            <a:r>
              <a:rPr lang="it-IT" altLang="it-IT" sz="1800" baseline="-25000" dirty="0">
                <a:effectLst/>
              </a:rPr>
              <a:t>) </a:t>
            </a:r>
            <a:r>
              <a:rPr lang="it-IT" altLang="it-IT" sz="1800" dirty="0">
                <a:effectLst/>
                <a:sym typeface="Wingdings" pitchFamily="2" charset="2"/>
              </a:rPr>
              <a:t> Ca(OH)</a:t>
            </a:r>
            <a:r>
              <a:rPr lang="it-IT" altLang="it-IT" sz="1800" baseline="-25000" dirty="0">
                <a:effectLst/>
                <a:sym typeface="Wingdings" pitchFamily="2" charset="2"/>
              </a:rPr>
              <a:t>2</a:t>
            </a:r>
            <a:r>
              <a:rPr lang="it-IT" altLang="it-IT" sz="1800" dirty="0">
                <a:effectLst/>
                <a:sym typeface="Wingdings" pitchFamily="2" charset="2"/>
              </a:rPr>
              <a:t> </a:t>
            </a:r>
            <a:r>
              <a:rPr lang="it-IT" altLang="it-IT" sz="1800" baseline="-25000" dirty="0">
                <a:effectLst/>
                <a:sym typeface="Wingdings" pitchFamily="2" charset="2"/>
              </a:rPr>
              <a:t>(s)</a:t>
            </a:r>
            <a:r>
              <a:rPr lang="it-IT" altLang="it-IT" sz="1800" dirty="0">
                <a:effectLst/>
                <a:sym typeface="Wingdings" pitchFamily="2" charset="2"/>
              </a:rPr>
              <a:t> + </a:t>
            </a:r>
            <a:r>
              <a:rPr lang="it-IT" altLang="it-IT" sz="1800" dirty="0" smtClean="0">
                <a:effectLst/>
                <a:sym typeface="Wingdings" pitchFamily="2" charset="2"/>
              </a:rPr>
              <a:t>2 </a:t>
            </a:r>
            <a:r>
              <a:rPr lang="it-IT" altLang="it-IT" sz="1800" dirty="0" err="1" smtClean="0">
                <a:effectLst/>
                <a:sym typeface="Wingdings" pitchFamily="2" charset="2"/>
              </a:rPr>
              <a:t>NaCl</a:t>
            </a:r>
            <a:r>
              <a:rPr lang="it-IT" altLang="it-IT" sz="1800" dirty="0" smtClean="0">
                <a:effectLst/>
                <a:sym typeface="Wingdings" pitchFamily="2" charset="2"/>
              </a:rPr>
              <a:t> </a:t>
            </a:r>
            <a:r>
              <a:rPr lang="it-IT" altLang="it-IT" sz="1800" baseline="-25000" dirty="0" smtClean="0">
                <a:effectLst/>
                <a:sym typeface="Wingdings" pitchFamily="2" charset="2"/>
              </a:rPr>
              <a:t>(</a:t>
            </a:r>
            <a:r>
              <a:rPr lang="it-IT" altLang="it-IT" sz="1800" baseline="-25000" dirty="0" err="1" smtClean="0">
                <a:effectLst/>
                <a:sym typeface="Wingdings" pitchFamily="2" charset="2"/>
              </a:rPr>
              <a:t>aq</a:t>
            </a:r>
            <a:r>
              <a:rPr lang="it-IT" altLang="it-IT" sz="1800" baseline="-25000" dirty="0">
                <a:effectLst/>
                <a:sym typeface="Wingdings" pitchFamily="2" charset="2"/>
              </a:rPr>
              <a:t>)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it-IT" altLang="it-IT" dirty="0" err="1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it-IT" altLang="it-IT" dirty="0" err="1">
                <a:solidFill>
                  <a:srgbClr val="0070C0"/>
                </a:solidFill>
                <a:latin typeface="Times New Roman" pitchFamily="18" charset="0"/>
              </a:rPr>
              <a:t>coprecipitation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7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0D0A-AD6B-46AA-9AA1-2A8F5BD27261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0273" y="1268760"/>
            <a:ext cx="8153400" cy="609600"/>
          </a:xfrm>
          <a:ln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altLang="it-IT" sz="2000" b="1" dirty="0" err="1" smtClean="0">
                <a:latin typeface="Times New Roman" pitchFamily="18" charset="0"/>
              </a:rPr>
              <a:t>Addition</a:t>
            </a:r>
            <a:r>
              <a:rPr lang="it-IT" altLang="it-IT" sz="2000" b="1" dirty="0" smtClean="0">
                <a:latin typeface="Times New Roman" pitchFamily="18" charset="0"/>
              </a:rPr>
              <a:t> of  </a:t>
            </a:r>
            <a:r>
              <a:rPr lang="it-IT" altLang="it-IT" sz="2000" b="1" dirty="0" err="1">
                <a:latin typeface="Times New Roman" pitchFamily="18" charset="0"/>
              </a:rPr>
              <a:t>NaOH</a:t>
            </a:r>
            <a:r>
              <a:rPr lang="it-IT" altLang="it-IT" sz="2000" b="1" dirty="0">
                <a:latin typeface="Times New Roman" pitchFamily="18" charset="0"/>
              </a:rPr>
              <a:t> </a:t>
            </a:r>
            <a:r>
              <a:rPr lang="it-IT" altLang="it-IT" sz="2000" b="1" dirty="0" smtClean="0">
                <a:latin typeface="Times New Roman" pitchFamily="18" charset="0"/>
              </a:rPr>
              <a:t>to a CaCl</a:t>
            </a:r>
            <a:r>
              <a:rPr lang="it-IT" altLang="it-IT" sz="2000" b="1" baseline="-25000" dirty="0" smtClean="0">
                <a:latin typeface="Times New Roman" pitchFamily="18" charset="0"/>
              </a:rPr>
              <a:t>2</a:t>
            </a:r>
            <a:r>
              <a:rPr lang="it-IT" altLang="it-IT" sz="2000" b="1" dirty="0" smtClean="0">
                <a:latin typeface="Times New Roman" pitchFamily="18" charset="0"/>
              </a:rPr>
              <a:t>/H</a:t>
            </a:r>
            <a:r>
              <a:rPr lang="it-IT" altLang="it-IT" sz="2000" b="1" baseline="-25000" dirty="0" smtClean="0">
                <a:latin typeface="Times New Roman" pitchFamily="18" charset="0"/>
              </a:rPr>
              <a:t>2</a:t>
            </a:r>
            <a:r>
              <a:rPr lang="it-IT" altLang="it-IT" sz="2000" b="1" dirty="0" smtClean="0">
                <a:latin typeface="Times New Roman" pitchFamily="18" charset="0"/>
              </a:rPr>
              <a:t>O/</a:t>
            </a:r>
            <a:r>
              <a:rPr lang="it-IT" altLang="it-IT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methanol</a:t>
            </a:r>
            <a:r>
              <a:rPr lang="it-IT" altLang="it-IT" sz="2000" b="1" dirty="0" smtClean="0">
                <a:latin typeface="Times New Roman" pitchFamily="18" charset="0"/>
              </a:rPr>
              <a:t> </a:t>
            </a:r>
            <a:r>
              <a:rPr lang="it-IT" altLang="it-IT" sz="2000" b="1" dirty="0" err="1" smtClean="0">
                <a:latin typeface="Times New Roman" pitchFamily="18" charset="0"/>
              </a:rPr>
              <a:t>solution</a:t>
            </a:r>
            <a:r>
              <a:rPr lang="it-IT" altLang="it-IT" sz="2000" b="1" u="sng" dirty="0" smtClean="0">
                <a:latin typeface="Times New Roman" pitchFamily="18" charset="0"/>
              </a:rPr>
              <a:t> </a:t>
            </a:r>
            <a:endParaRPr lang="it-IT" altLang="it-IT" sz="2000" b="1" dirty="0">
              <a:latin typeface="Times New Roman" pitchFamily="18" charset="0"/>
            </a:endParaRPr>
          </a:p>
        </p:txBody>
      </p:sp>
      <p:pic>
        <p:nvPicPr>
          <p:cNvPr id="23559" name="Picture 7" descr="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446"/>
            <a:ext cx="3724275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fig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116388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19600" y="5257800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200" dirty="0" err="1" smtClean="0">
                <a:effectLst/>
                <a:latin typeface="Times New Roman" pitchFamily="18" charset="0"/>
              </a:rPr>
              <a:t>Adsorption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 of •</a:t>
            </a:r>
            <a:r>
              <a:rPr lang="it-IT" altLang="it-IT" sz="2200" dirty="0">
                <a:effectLst/>
                <a:latin typeface="Times New Roman" pitchFamily="18" charset="0"/>
              </a:rPr>
              <a:t>OCH</a:t>
            </a:r>
            <a:r>
              <a:rPr lang="it-IT" altLang="it-IT" sz="2200" baseline="-25000" dirty="0">
                <a:effectLst/>
                <a:latin typeface="Times New Roman" pitchFamily="18" charset="0"/>
              </a:rPr>
              <a:t>3</a:t>
            </a:r>
            <a:r>
              <a:rPr lang="it-IT" altLang="it-IT" sz="2200" dirty="0">
                <a:effectLst/>
                <a:latin typeface="Times New Roman" pitchFamily="18" charset="0"/>
              </a:rPr>
              <a:t> 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on the </a:t>
            </a:r>
            <a:r>
              <a:rPr lang="it-IT" altLang="it-IT" sz="22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001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 </a:t>
            </a:r>
            <a:r>
              <a:rPr lang="it-IT" altLang="it-IT" sz="2200" dirty="0" err="1" smtClean="0">
                <a:effectLst/>
                <a:latin typeface="Times New Roman" pitchFamily="18" charset="0"/>
              </a:rPr>
              <a:t>facets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 with the </a:t>
            </a:r>
            <a:r>
              <a:rPr lang="it-IT" altLang="it-IT" sz="2200" dirty="0" err="1" smtClean="0">
                <a:effectLst/>
                <a:latin typeface="Times New Roman" pitchFamily="18" charset="0"/>
              </a:rPr>
              <a:t>suppression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 /</a:t>
            </a:r>
            <a:r>
              <a:rPr lang="it-IT" altLang="it-IT" sz="2200" dirty="0" err="1" smtClean="0">
                <a:effectLst/>
                <a:latin typeface="Times New Roman" pitchFamily="18" charset="0"/>
              </a:rPr>
              <a:t>inhibition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 of </a:t>
            </a:r>
            <a:r>
              <a:rPr lang="it-IT" altLang="it-IT" sz="2200" dirty="0" err="1" smtClean="0">
                <a:effectLst/>
                <a:latin typeface="Times New Roman" pitchFamily="18" charset="0"/>
              </a:rPr>
              <a:t>their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 </a:t>
            </a:r>
            <a:r>
              <a:rPr lang="it-IT" altLang="it-IT" sz="2200" dirty="0" err="1" smtClean="0">
                <a:effectLst/>
                <a:latin typeface="Times New Roman" pitchFamily="18" charset="0"/>
              </a:rPr>
              <a:t>growth</a:t>
            </a:r>
            <a:r>
              <a:rPr lang="it-IT" altLang="it-IT" sz="2200" dirty="0" smtClean="0">
                <a:effectLst/>
                <a:latin typeface="Times New Roman" pitchFamily="18" charset="0"/>
              </a:rPr>
              <a:t> </a:t>
            </a:r>
            <a:endParaRPr lang="it-IT" altLang="it-IT" sz="2200" dirty="0">
              <a:effectLst/>
              <a:latin typeface="Times New Roman" pitchFamily="18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it-IT" altLang="it-IT" dirty="0" err="1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dirty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it-IT" altLang="it-IT" dirty="0" err="1">
                <a:solidFill>
                  <a:srgbClr val="0070C0"/>
                </a:solidFill>
                <a:latin typeface="Times New Roman" pitchFamily="18" charset="0"/>
              </a:rPr>
              <a:t>coprecipitation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16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F55D-115A-4E04-AA40-D4CC62D4EECF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477000" cy="609600"/>
          </a:xfrm>
        </p:spPr>
        <p:txBody>
          <a:bodyPr>
            <a:normAutofit fontScale="90000"/>
          </a:bodyPr>
          <a:lstStyle/>
          <a:p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Precipitation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by 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increasing</a:t>
            </a:r>
            <a:r>
              <a:rPr lang="it-IT" altLang="it-IT" sz="40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it-IT" altLang="it-IT" sz="4000" dirty="0" err="1" smtClean="0">
                <a:solidFill>
                  <a:srgbClr val="0070C0"/>
                </a:solidFill>
                <a:latin typeface="Times New Roman" pitchFamily="18" charset="0"/>
              </a:rPr>
              <a:t>pH</a:t>
            </a:r>
            <a:endParaRPr lang="it-IT" altLang="it-IT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657600" cy="5562600"/>
          </a:xfrm>
          <a:ln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it-IT" altLang="it-IT" sz="1000" dirty="0"/>
          </a:p>
          <a:p>
            <a:pPr marL="0" indent="0">
              <a:buFontTx/>
              <a:buNone/>
            </a:pPr>
            <a:r>
              <a:rPr lang="it-IT" altLang="it-IT" sz="2400" dirty="0" smtClean="0">
                <a:latin typeface="Times New Roman" pitchFamily="18" charset="0"/>
              </a:rPr>
              <a:t>:</a:t>
            </a:r>
            <a:endParaRPr lang="it-IT" altLang="it-IT" sz="2400" dirty="0">
              <a:latin typeface="Times New Roman" pitchFamily="18" charset="0"/>
            </a:endParaRPr>
          </a:p>
          <a:p>
            <a:pPr marL="377825" lvl="1" indent="-187325"/>
            <a:r>
              <a:rPr lang="it-IT" altLang="it-IT" sz="2400" dirty="0" smtClean="0">
                <a:latin typeface="Times New Roman" pitchFamily="18" charset="0"/>
              </a:rPr>
              <a:t> </a:t>
            </a:r>
            <a:r>
              <a:rPr lang="it-IT" altLang="it-IT" sz="2400" dirty="0" err="1" smtClean="0">
                <a:latin typeface="Times New Roman" pitchFamily="18" charset="0"/>
              </a:rPr>
              <a:t>increasing</a:t>
            </a:r>
            <a:r>
              <a:rPr lang="it-IT" altLang="it-IT" sz="2400" dirty="0" smtClean="0">
                <a:latin typeface="Times New Roman" pitchFamily="18" charset="0"/>
              </a:rPr>
              <a:t> the </a:t>
            </a:r>
            <a:r>
              <a:rPr lang="it-IT" altLang="it-IT" sz="2400" dirty="0" err="1" smtClean="0">
                <a:latin typeface="Times New Roman" pitchFamily="18" charset="0"/>
              </a:rPr>
              <a:t>pH</a:t>
            </a:r>
            <a:r>
              <a:rPr lang="it-IT" altLang="it-IT" sz="2400" dirty="0" smtClean="0">
                <a:latin typeface="Times New Roman" pitchFamily="18" charset="0"/>
              </a:rPr>
              <a:t> (</a:t>
            </a:r>
            <a:r>
              <a:rPr lang="it-IT" altLang="it-IT" sz="2400" dirty="0" err="1" smtClean="0">
                <a:solidFill>
                  <a:srgbClr val="FF0000"/>
                </a:solidFill>
                <a:latin typeface="Times New Roman" pitchFamily="18" charset="0"/>
              </a:rPr>
              <a:t>one</a:t>
            </a:r>
            <a:r>
              <a:rPr lang="it-IT" altLang="it-IT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t-IT" altLang="it-IT" sz="2400" dirty="0" err="1" smtClean="0">
                <a:solidFill>
                  <a:srgbClr val="FF0000"/>
                </a:solidFill>
                <a:latin typeface="Times New Roman" pitchFamily="18" charset="0"/>
              </a:rPr>
              <a:t>element</a:t>
            </a:r>
            <a:r>
              <a:rPr lang="it-IT" altLang="it-IT" sz="2400" dirty="0" smtClean="0">
                <a:solidFill>
                  <a:srgbClr val="FF0000"/>
                </a:solidFill>
                <a:latin typeface="Times New Roman" pitchFamily="18" charset="0"/>
              </a:rPr>
              <a:t> to precipitate</a:t>
            </a:r>
            <a:r>
              <a:rPr lang="it-IT" altLang="it-IT" sz="2400" dirty="0" smtClean="0">
                <a:latin typeface="Times New Roman" pitchFamily="18" charset="0"/>
              </a:rPr>
              <a:t>)</a:t>
            </a:r>
            <a:endParaRPr lang="it-IT" altLang="it-IT" sz="2400" dirty="0">
              <a:latin typeface="Times New Roman" pitchFamily="18" charset="0"/>
            </a:endParaRPr>
          </a:p>
          <a:p>
            <a:pPr marL="377825" lvl="1" indent="-187325"/>
            <a:endParaRPr lang="it-IT" altLang="it-IT" sz="2400" dirty="0">
              <a:latin typeface="Times New Roman" pitchFamily="18" charset="0"/>
            </a:endParaRPr>
          </a:p>
          <a:p>
            <a:pPr marL="377825" lvl="1" indent="-187325"/>
            <a:r>
              <a:rPr lang="it-IT" altLang="it-IT" sz="2400" dirty="0" smtClean="0">
                <a:latin typeface="Times New Roman" pitchFamily="18" charset="0"/>
              </a:rPr>
              <a:t> </a:t>
            </a:r>
            <a:r>
              <a:rPr lang="it-IT" altLang="it-IT" sz="2400" dirty="0" err="1" smtClean="0">
                <a:solidFill>
                  <a:srgbClr val="FF0000"/>
                </a:solidFill>
                <a:latin typeface="Times New Roman" pitchFamily="18" charset="0"/>
              </a:rPr>
              <a:t>at</a:t>
            </a:r>
            <a:r>
              <a:rPr lang="it-IT" altLang="it-IT" sz="24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it-IT" altLang="it-IT" sz="2400" dirty="0" err="1" smtClean="0">
                <a:solidFill>
                  <a:srgbClr val="FF0000"/>
                </a:solidFill>
                <a:latin typeface="Times New Roman" pitchFamily="18" charset="0"/>
              </a:rPr>
              <a:t>constant</a:t>
            </a:r>
            <a:r>
              <a:rPr lang="it-IT" altLang="it-IT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t-IT" altLang="it-IT" sz="2400" dirty="0" err="1" smtClean="0">
                <a:solidFill>
                  <a:srgbClr val="FF0000"/>
                </a:solidFill>
                <a:latin typeface="Times New Roman" pitchFamily="18" charset="0"/>
              </a:rPr>
              <a:t>pH</a:t>
            </a:r>
            <a:r>
              <a:rPr lang="it-IT" altLang="it-IT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t-IT" altLang="it-IT" sz="2400" dirty="0" smtClean="0">
                <a:latin typeface="Times New Roman" pitchFamily="18" charset="0"/>
              </a:rPr>
              <a:t>(the </a:t>
            </a:r>
            <a:r>
              <a:rPr lang="it-IT" altLang="it-IT" sz="2400" dirty="0" err="1" smtClean="0">
                <a:latin typeface="Times New Roman" pitchFamily="18" charset="0"/>
              </a:rPr>
              <a:t>most</a:t>
            </a:r>
            <a:r>
              <a:rPr lang="it-IT" altLang="it-IT" sz="2400" dirty="0" smtClean="0">
                <a:latin typeface="Times New Roman" pitchFamily="18" charset="0"/>
              </a:rPr>
              <a:t> </a:t>
            </a:r>
            <a:r>
              <a:rPr lang="it-IT" altLang="it-IT" sz="2400" dirty="0" err="1" smtClean="0">
                <a:latin typeface="Times New Roman" pitchFamily="18" charset="0"/>
              </a:rPr>
              <a:t>used</a:t>
            </a:r>
            <a:r>
              <a:rPr lang="it-IT" altLang="it-IT" sz="2400" dirty="0" smtClean="0">
                <a:latin typeface="Times New Roman" pitchFamily="18" charset="0"/>
              </a:rPr>
              <a:t> case)</a:t>
            </a:r>
            <a:endParaRPr lang="it-IT" altLang="it-IT" sz="2400" dirty="0">
              <a:latin typeface="Times New Roman" pitchFamily="18" charset="0"/>
            </a:endParaRPr>
          </a:p>
          <a:p>
            <a:pPr marL="377825" lvl="1" indent="-187325"/>
            <a:endParaRPr lang="it-IT" altLang="it-IT" sz="2400" dirty="0">
              <a:latin typeface="Times New Roman" pitchFamily="18" charset="0"/>
            </a:endParaRPr>
          </a:p>
          <a:p>
            <a:pPr marL="377825" lvl="1" indent="-187325"/>
            <a:r>
              <a:rPr lang="it-IT" altLang="it-IT" sz="2400" dirty="0" smtClean="0">
                <a:latin typeface="Times New Roman" pitchFamily="18" charset="0"/>
              </a:rPr>
              <a:t> </a:t>
            </a:r>
            <a:r>
              <a:rPr lang="it-IT" altLang="it-IT" sz="2400" dirty="0" err="1" smtClean="0">
                <a:latin typeface="Times New Roman" pitchFamily="18" charset="0"/>
              </a:rPr>
              <a:t>at</a:t>
            </a:r>
            <a:r>
              <a:rPr lang="it-IT" altLang="it-IT" sz="2400" dirty="0" smtClean="0">
                <a:latin typeface="Times New Roman" pitchFamily="18" charset="0"/>
              </a:rPr>
              <a:t> </a:t>
            </a:r>
            <a:r>
              <a:rPr lang="it-IT" altLang="it-IT" sz="2400" dirty="0" err="1" smtClean="0">
                <a:latin typeface="Times New Roman" pitchFamily="18" charset="0"/>
              </a:rPr>
              <a:t>constant</a:t>
            </a:r>
            <a:r>
              <a:rPr lang="it-IT" altLang="it-IT" sz="2400" dirty="0" smtClean="0">
                <a:latin typeface="Times New Roman" pitchFamily="18" charset="0"/>
              </a:rPr>
              <a:t> </a:t>
            </a:r>
            <a:r>
              <a:rPr lang="it-IT" altLang="it-IT" sz="2400" dirty="0" err="1">
                <a:latin typeface="Times New Roman" pitchFamily="18" charset="0"/>
              </a:rPr>
              <a:t>pH</a:t>
            </a:r>
            <a:r>
              <a:rPr lang="it-IT" altLang="it-IT" sz="2400" dirty="0">
                <a:latin typeface="Times New Roman" pitchFamily="18" charset="0"/>
              </a:rPr>
              <a:t> </a:t>
            </a:r>
            <a:r>
              <a:rPr lang="it-IT" altLang="it-IT" sz="2400" dirty="0" smtClean="0">
                <a:latin typeface="Times New Roman" pitchFamily="18" charset="0"/>
              </a:rPr>
              <a:t>in a </a:t>
            </a:r>
            <a:r>
              <a:rPr lang="it-IT" altLang="it-IT" sz="2400" dirty="0" err="1" smtClean="0">
                <a:latin typeface="Times New Roman" pitchFamily="18" charset="0"/>
              </a:rPr>
              <a:t>continuous</a:t>
            </a:r>
            <a:r>
              <a:rPr lang="it-IT" altLang="it-IT" sz="2400" dirty="0" smtClean="0">
                <a:latin typeface="Times New Roman" pitchFamily="18" charset="0"/>
              </a:rPr>
              <a:t> flow</a:t>
            </a:r>
            <a:endParaRPr lang="it-IT" altLang="it-IT" sz="2400" dirty="0">
              <a:latin typeface="Times New Roman" pitchFamily="18" charset="0"/>
            </a:endParaRPr>
          </a:p>
        </p:txBody>
      </p:sp>
      <p:pic>
        <p:nvPicPr>
          <p:cNvPr id="11271" name="Picture 7" descr="fig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07022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 Chemical Methods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4163" y="1844824"/>
            <a:ext cx="7704856" cy="4464496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Examples: Gold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A common method for preparing colloidal gold nanoparticles involves combining hydrogen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tetrachloroaurate</a:t>
            </a:r>
            <a:r>
              <a:rPr lang="en-US" altLang="en-US" sz="2400" dirty="0" smtClean="0">
                <a:solidFill>
                  <a:schemeClr val="tx1"/>
                </a:solidFill>
              </a:rPr>
              <a:t> (</a:t>
            </a:r>
            <a:r>
              <a:rPr lang="en-US" altLang="en-US" sz="2400" dirty="0" smtClean="0">
                <a:solidFill>
                  <a:srgbClr val="FF0000"/>
                </a:solidFill>
              </a:rPr>
              <a:t>HAuCl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altLang="en-US" sz="2400" dirty="0" smtClean="0">
                <a:solidFill>
                  <a:schemeClr val="tx1"/>
                </a:solidFill>
              </a:rPr>
              <a:t>) and sodium citrate (</a:t>
            </a:r>
            <a:r>
              <a:rPr lang="en-US" altLang="en-US" sz="2400" dirty="0" smtClean="0">
                <a:solidFill>
                  <a:srgbClr val="FF0000"/>
                </a:solidFill>
              </a:rPr>
              <a:t>Na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en-US" sz="2400" dirty="0" smtClean="0">
                <a:solidFill>
                  <a:srgbClr val="FF0000"/>
                </a:solidFill>
              </a:rPr>
              <a:t>C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6</a:t>
            </a:r>
            <a:r>
              <a:rPr lang="en-US" altLang="en-US" sz="2400" dirty="0" smtClean="0">
                <a:solidFill>
                  <a:srgbClr val="FF0000"/>
                </a:solidFill>
              </a:rPr>
              <a:t>H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5</a:t>
            </a:r>
            <a:r>
              <a:rPr lang="en-US" altLang="en-US" sz="2400" dirty="0" smtClean="0">
                <a:solidFill>
                  <a:srgbClr val="FF0000"/>
                </a:solidFill>
              </a:rPr>
              <a:t>O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dirty="0" smtClean="0">
                <a:solidFill>
                  <a:schemeClr val="tx1"/>
                </a:solidFill>
              </a:rPr>
              <a:t>) in a dilute solution.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Upon dissociation,  the citrate ions (C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6</a:t>
            </a:r>
            <a:r>
              <a:rPr lang="en-US" altLang="en-US" sz="2400" dirty="0" smtClean="0">
                <a:solidFill>
                  <a:schemeClr val="tx1"/>
                </a:solidFill>
              </a:rPr>
              <a:t>H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5</a:t>
            </a:r>
            <a:r>
              <a:rPr lang="en-US" altLang="en-US" sz="2400" dirty="0" smtClean="0">
                <a:solidFill>
                  <a:schemeClr val="tx1"/>
                </a:solidFill>
              </a:rPr>
              <a:t>O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3-</a:t>
            </a:r>
            <a:r>
              <a:rPr lang="en-US" altLang="en-US" sz="2400" dirty="0" smtClean="0">
                <a:solidFill>
                  <a:schemeClr val="tx1"/>
                </a:solidFill>
              </a:rPr>
              <a:t>) reduce Au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3+ </a:t>
            </a:r>
            <a:r>
              <a:rPr lang="en-US" altLang="en-US" sz="2400" dirty="0" smtClean="0">
                <a:solidFill>
                  <a:schemeClr val="tx1"/>
                </a:solidFill>
              </a:rPr>
              <a:t>to yield 30-40 nm gold particles. </a:t>
            </a:r>
            <a:endParaRPr lang="en-US" altLang="en-US" sz="2400" baseline="30000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9" y="764704"/>
            <a:ext cx="2189358" cy="25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727145" cy="2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Gold Nanoparticles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9356" y="3933056"/>
            <a:ext cx="8784976" cy="2808312"/>
          </a:xfrm>
        </p:spPr>
        <p:txBody>
          <a:bodyPr>
            <a:normAutofit lnSpcReduction="10000"/>
          </a:bodyPr>
          <a:lstStyle/>
          <a:p>
            <a:pPr>
              <a:buFontTx/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</a:rPr>
              <a:t> Heat a solution of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chloroauric</a:t>
            </a:r>
            <a:r>
              <a:rPr lang="en-US" altLang="en-US" sz="2000" dirty="0" smtClean="0">
                <a:solidFill>
                  <a:schemeClr val="tx1"/>
                </a:solidFill>
              </a:rPr>
              <a:t> acid (HAuCl</a:t>
            </a:r>
            <a:r>
              <a:rPr lang="en-US" alt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</a:rPr>
              <a:t>) up to </a:t>
            </a:r>
            <a:r>
              <a:rPr lang="en-US" altLang="en-US" sz="2000" dirty="0" smtClean="0">
                <a:solidFill>
                  <a:srgbClr val="FF0000"/>
                </a:solidFill>
              </a:rPr>
              <a:t>reflux</a:t>
            </a:r>
            <a:r>
              <a:rPr lang="en-US" altLang="en-US" sz="2000" dirty="0" smtClean="0">
                <a:solidFill>
                  <a:schemeClr val="tx1"/>
                </a:solidFill>
              </a:rPr>
              <a:t> (boiling). HAuCl</a:t>
            </a:r>
            <a:r>
              <a:rPr lang="en-US" altLang="en-US" sz="20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en-US" sz="2000" dirty="0" smtClean="0">
                <a:solidFill>
                  <a:schemeClr val="tx1"/>
                </a:solidFill>
              </a:rPr>
              <a:t> is a water soluble gold salt.</a:t>
            </a:r>
          </a:p>
          <a:p>
            <a:pPr>
              <a:buFontTx/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</a:rPr>
              <a:t> Add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trisodium</a:t>
            </a:r>
            <a:r>
              <a:rPr lang="en-US" altLang="en-US" sz="2000" dirty="0" smtClean="0">
                <a:solidFill>
                  <a:schemeClr val="tx1"/>
                </a:solidFill>
              </a:rPr>
              <a:t> citrate, which is a reducing agent.</a:t>
            </a:r>
          </a:p>
          <a:p>
            <a:pPr>
              <a:buFontTx/>
              <a:buAutoNum type="arabicPeriod"/>
            </a:pPr>
            <a:r>
              <a:rPr lang="en-US" altLang="en-US" sz="2000" dirty="0" smtClean="0">
                <a:solidFill>
                  <a:schemeClr val="tx1"/>
                </a:solidFill>
              </a:rPr>
              <a:t> Continue stirring and heating for about 10 minutes.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 During this time, the sodium citrate reduces the gold salt (Au</a:t>
            </a:r>
            <a:r>
              <a:rPr lang="en-US" altLang="en-US" sz="2000" baseline="30000" dirty="0" smtClean="0">
                <a:solidFill>
                  <a:schemeClr val="tx1"/>
                </a:solidFill>
              </a:rPr>
              <a:t>3+</a:t>
            </a:r>
            <a:r>
              <a:rPr lang="en-US" altLang="en-US" sz="2000" dirty="0" smtClean="0">
                <a:solidFill>
                  <a:schemeClr val="tx1"/>
                </a:solidFill>
              </a:rPr>
              <a:t>) to metallic gold (Au</a:t>
            </a:r>
            <a:r>
              <a:rPr lang="en-US" altLang="en-US" sz="2000" baseline="30000" dirty="0" smtClean="0">
                <a:solidFill>
                  <a:schemeClr val="tx1"/>
                </a:solidFill>
              </a:rPr>
              <a:t>0</a:t>
            </a:r>
            <a:r>
              <a:rPr lang="en-US" altLang="en-US" sz="2000" dirty="0" smtClean="0">
                <a:solidFill>
                  <a:schemeClr val="tx1"/>
                </a:solidFill>
              </a:rPr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 The neutral gold atoms aggregate into seed crystals.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 The seed crystals continue to grow and eventually form gold nanoparticles.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366838" y="1757363"/>
            <a:ext cx="914400" cy="1812925"/>
            <a:chOff x="1366380" y="1956150"/>
            <a:chExt cx="914400" cy="181201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366380" y="1956150"/>
              <a:ext cx="914400" cy="1372452"/>
              <a:chOff x="3683695" y="1981201"/>
              <a:chExt cx="914400" cy="1372452"/>
            </a:xfrm>
          </p:grpSpPr>
          <p:sp>
            <p:nvSpPr>
              <p:cNvPr id="10" name="Can 11"/>
              <p:cNvSpPr/>
              <p:nvPr/>
            </p:nvSpPr>
            <p:spPr>
              <a:xfrm>
                <a:off x="3683695" y="2439758"/>
                <a:ext cx="914400" cy="913943"/>
              </a:xfrm>
              <a:prstGeom prst="can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HAuCl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1" name="Can 12"/>
              <p:cNvSpPr/>
              <p:nvPr/>
            </p:nvSpPr>
            <p:spPr>
              <a:xfrm>
                <a:off x="3683695" y="1981201"/>
                <a:ext cx="914400" cy="13709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498582" y="3367336"/>
              <a:ext cx="650989" cy="400832"/>
              <a:chOff x="1494772" y="3447346"/>
              <a:chExt cx="650989" cy="400832"/>
            </a:xfrm>
          </p:grpSpPr>
          <p:sp>
            <p:nvSpPr>
              <p:cNvPr id="7" name="Freeform 20"/>
              <p:cNvSpPr/>
              <p:nvPr/>
            </p:nvSpPr>
            <p:spPr>
              <a:xfrm>
                <a:off x="1494332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reeform 21"/>
              <p:cNvSpPr/>
              <p:nvPr/>
            </p:nvSpPr>
            <p:spPr>
              <a:xfrm>
                <a:off x="1753095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22"/>
              <p:cNvSpPr/>
              <p:nvPr/>
            </p:nvSpPr>
            <p:spPr>
              <a:xfrm>
                <a:off x="2011857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5083175" y="1757363"/>
            <a:ext cx="914400" cy="1812925"/>
            <a:chOff x="1366380" y="1956150"/>
            <a:chExt cx="914400" cy="1812018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366380" y="1956150"/>
              <a:ext cx="914400" cy="1372452"/>
              <a:chOff x="3683695" y="1981201"/>
              <a:chExt cx="914400" cy="1372452"/>
            </a:xfrm>
          </p:grpSpPr>
          <p:sp>
            <p:nvSpPr>
              <p:cNvPr id="18" name="Can 39"/>
              <p:cNvSpPr/>
              <p:nvPr/>
            </p:nvSpPr>
            <p:spPr>
              <a:xfrm>
                <a:off x="3683695" y="2439758"/>
                <a:ext cx="914400" cy="913943"/>
              </a:xfrm>
              <a:prstGeom prst="can">
                <a:avLst/>
              </a:prstGeom>
              <a:solidFill>
                <a:srgbClr val="9966FF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an 40"/>
              <p:cNvSpPr/>
              <p:nvPr/>
            </p:nvSpPr>
            <p:spPr>
              <a:xfrm>
                <a:off x="3683695" y="1981201"/>
                <a:ext cx="914400" cy="13709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1498582" y="3367336"/>
              <a:ext cx="650989" cy="400832"/>
              <a:chOff x="1494772" y="3447346"/>
              <a:chExt cx="650989" cy="400832"/>
            </a:xfrm>
          </p:grpSpPr>
          <p:sp>
            <p:nvSpPr>
              <p:cNvPr id="15" name="Freeform 36"/>
              <p:cNvSpPr/>
              <p:nvPr/>
            </p:nvSpPr>
            <p:spPr>
              <a:xfrm>
                <a:off x="1494333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>
              <a:xfrm>
                <a:off x="1753095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reeform 38"/>
              <p:cNvSpPr/>
              <p:nvPr/>
            </p:nvSpPr>
            <p:spPr>
              <a:xfrm>
                <a:off x="2011858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6921500" y="1757363"/>
            <a:ext cx="914400" cy="1812925"/>
            <a:chOff x="1366380" y="1956150"/>
            <a:chExt cx="914400" cy="1812018"/>
          </a:xfrm>
        </p:grpSpPr>
        <p:grpSp>
          <p:nvGrpSpPr>
            <p:cNvPr id="21" name="Group 13"/>
            <p:cNvGrpSpPr>
              <a:grpSpLocks/>
            </p:cNvGrpSpPr>
            <p:nvPr/>
          </p:nvGrpSpPr>
          <p:grpSpPr bwMode="auto">
            <a:xfrm>
              <a:off x="1366380" y="1956150"/>
              <a:ext cx="914400" cy="1372452"/>
              <a:chOff x="3683695" y="1981201"/>
              <a:chExt cx="914400" cy="1372452"/>
            </a:xfrm>
          </p:grpSpPr>
          <p:sp>
            <p:nvSpPr>
              <p:cNvPr id="26" name="Can 47"/>
              <p:cNvSpPr/>
              <p:nvPr/>
            </p:nvSpPr>
            <p:spPr>
              <a:xfrm>
                <a:off x="3683695" y="2439758"/>
                <a:ext cx="914400" cy="913943"/>
              </a:xfrm>
              <a:prstGeom prst="can">
                <a:avLst/>
              </a:prstGeom>
              <a:solidFill>
                <a:srgbClr val="CC0000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Gold</a:t>
                </a: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NP</a:t>
                </a:r>
              </a:p>
            </p:txBody>
          </p:sp>
          <p:sp>
            <p:nvSpPr>
              <p:cNvPr id="27" name="Can 48"/>
              <p:cNvSpPr/>
              <p:nvPr/>
            </p:nvSpPr>
            <p:spPr>
              <a:xfrm>
                <a:off x="3683695" y="1981201"/>
                <a:ext cx="914400" cy="137091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1498582" y="3367336"/>
              <a:ext cx="650989" cy="400832"/>
              <a:chOff x="1494772" y="3447346"/>
              <a:chExt cx="650989" cy="400832"/>
            </a:xfrm>
          </p:grpSpPr>
          <p:sp>
            <p:nvSpPr>
              <p:cNvPr id="23" name="Freeform 44"/>
              <p:cNvSpPr/>
              <p:nvPr/>
            </p:nvSpPr>
            <p:spPr>
              <a:xfrm>
                <a:off x="1494333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reeform 45"/>
              <p:cNvSpPr/>
              <p:nvPr/>
            </p:nvSpPr>
            <p:spPr>
              <a:xfrm>
                <a:off x="1753095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reeform 46"/>
              <p:cNvSpPr/>
              <p:nvPr/>
            </p:nvSpPr>
            <p:spPr>
              <a:xfrm>
                <a:off x="2011858" y="3446741"/>
                <a:ext cx="133350" cy="401437"/>
              </a:xfrm>
              <a:custGeom>
                <a:avLst/>
                <a:gdLst>
                  <a:gd name="connsiteX0" fmla="*/ 83507 w 133612"/>
                  <a:gd name="connsiteY0" fmla="*/ 0 h 400832"/>
                  <a:gd name="connsiteX1" fmla="*/ 8351 w 133612"/>
                  <a:gd name="connsiteY1" fmla="*/ 125260 h 400832"/>
                  <a:gd name="connsiteX2" fmla="*/ 133612 w 133612"/>
                  <a:gd name="connsiteY2" fmla="*/ 263046 h 400832"/>
                  <a:gd name="connsiteX3" fmla="*/ 8351 w 133612"/>
                  <a:gd name="connsiteY3" fmla="*/ 400832 h 40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612" h="400832">
                    <a:moveTo>
                      <a:pt x="83507" y="0"/>
                    </a:moveTo>
                    <a:cubicBezTo>
                      <a:pt x="41753" y="40709"/>
                      <a:pt x="0" y="81419"/>
                      <a:pt x="8351" y="125260"/>
                    </a:cubicBezTo>
                    <a:cubicBezTo>
                      <a:pt x="16702" y="169101"/>
                      <a:pt x="133612" y="217117"/>
                      <a:pt x="133612" y="263046"/>
                    </a:cubicBezTo>
                    <a:cubicBezTo>
                      <a:pt x="133612" y="308975"/>
                      <a:pt x="70981" y="354903"/>
                      <a:pt x="8351" y="400832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2692400" y="982663"/>
            <a:ext cx="1590675" cy="2587625"/>
            <a:chOff x="2536761" y="1232713"/>
            <a:chExt cx="1591996" cy="2587647"/>
          </a:xfrm>
        </p:grpSpPr>
        <p:grpSp>
          <p:nvGrpSpPr>
            <p:cNvPr id="29" name="Group 54"/>
            <p:cNvGrpSpPr>
              <a:grpSpLocks/>
            </p:cNvGrpSpPr>
            <p:nvPr/>
          </p:nvGrpSpPr>
          <p:grpSpPr bwMode="auto">
            <a:xfrm>
              <a:off x="3072008" y="1232713"/>
              <a:ext cx="1056749" cy="2587647"/>
              <a:chOff x="3072008" y="1232713"/>
              <a:chExt cx="1056749" cy="2587647"/>
            </a:xfrm>
          </p:grpSpPr>
          <p:grpSp>
            <p:nvGrpSpPr>
              <p:cNvPr id="31" name="Group 25"/>
              <p:cNvGrpSpPr>
                <a:grpSpLocks/>
              </p:cNvGrpSpPr>
              <p:nvPr/>
            </p:nvGrpSpPr>
            <p:grpSpPr bwMode="auto">
              <a:xfrm>
                <a:off x="3072008" y="2008342"/>
                <a:ext cx="914400" cy="1812018"/>
                <a:chOff x="1366380" y="1956150"/>
                <a:chExt cx="914400" cy="1812018"/>
              </a:xfrm>
            </p:grpSpPr>
            <p:grpSp>
              <p:nvGrpSpPr>
                <p:cNvPr id="36" name="Group 13"/>
                <p:cNvGrpSpPr>
                  <a:grpSpLocks/>
                </p:cNvGrpSpPr>
                <p:nvPr/>
              </p:nvGrpSpPr>
              <p:grpSpPr bwMode="auto">
                <a:xfrm>
                  <a:off x="1366380" y="1956150"/>
                  <a:ext cx="914400" cy="1372452"/>
                  <a:chOff x="3683695" y="1981201"/>
                  <a:chExt cx="914400" cy="1372452"/>
                </a:xfrm>
              </p:grpSpPr>
              <p:sp>
                <p:nvSpPr>
                  <p:cNvPr id="41" name="Can 31"/>
                  <p:cNvSpPr/>
                  <p:nvPr/>
                </p:nvSpPr>
                <p:spPr>
                  <a:xfrm>
                    <a:off x="3683880" y="2439070"/>
                    <a:ext cx="913570" cy="914407"/>
                  </a:xfrm>
                  <a:prstGeom prst="can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HAuCl</a:t>
                    </a:r>
                    <a:r>
                      <a:rPr lang="en-US" sz="1600" baseline="-25000" dirty="0">
                        <a:solidFill>
                          <a:schemeClr val="tx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42" name="Can 32"/>
                  <p:cNvSpPr/>
                  <p:nvPr/>
                </p:nvSpPr>
                <p:spPr>
                  <a:xfrm>
                    <a:off x="3683880" y="1981866"/>
                    <a:ext cx="913570" cy="1370024"/>
                  </a:xfrm>
                  <a:prstGeom prst="ca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7" name="Group 23"/>
                <p:cNvGrpSpPr>
                  <a:grpSpLocks/>
                </p:cNvGrpSpPr>
                <p:nvPr/>
              </p:nvGrpSpPr>
              <p:grpSpPr bwMode="auto">
                <a:xfrm>
                  <a:off x="1498582" y="3367336"/>
                  <a:ext cx="650989" cy="400832"/>
                  <a:chOff x="1494772" y="3447346"/>
                  <a:chExt cx="650989" cy="400832"/>
                </a:xfrm>
              </p:grpSpPr>
              <p:sp>
                <p:nvSpPr>
                  <p:cNvPr id="38" name="Freeform 28"/>
                  <p:cNvSpPr/>
                  <p:nvPr/>
                </p:nvSpPr>
                <p:spPr>
                  <a:xfrm>
                    <a:off x="1494627" y="3448125"/>
                    <a:ext cx="133461" cy="400053"/>
                  </a:xfrm>
                  <a:custGeom>
                    <a:avLst/>
                    <a:gdLst>
                      <a:gd name="connsiteX0" fmla="*/ 83507 w 133612"/>
                      <a:gd name="connsiteY0" fmla="*/ 0 h 400832"/>
                      <a:gd name="connsiteX1" fmla="*/ 8351 w 133612"/>
                      <a:gd name="connsiteY1" fmla="*/ 125260 h 400832"/>
                      <a:gd name="connsiteX2" fmla="*/ 133612 w 133612"/>
                      <a:gd name="connsiteY2" fmla="*/ 263046 h 400832"/>
                      <a:gd name="connsiteX3" fmla="*/ 8351 w 133612"/>
                      <a:gd name="connsiteY3" fmla="*/ 400832 h 400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12" h="400832">
                        <a:moveTo>
                          <a:pt x="83507" y="0"/>
                        </a:moveTo>
                        <a:cubicBezTo>
                          <a:pt x="41753" y="40709"/>
                          <a:pt x="0" y="81419"/>
                          <a:pt x="8351" y="125260"/>
                        </a:cubicBezTo>
                        <a:cubicBezTo>
                          <a:pt x="16702" y="169101"/>
                          <a:pt x="133612" y="217117"/>
                          <a:pt x="133612" y="263046"/>
                        </a:cubicBezTo>
                        <a:cubicBezTo>
                          <a:pt x="133612" y="308975"/>
                          <a:pt x="70981" y="354903"/>
                          <a:pt x="8351" y="400832"/>
                        </a:cubicBezTo>
                      </a:path>
                    </a:pathLst>
                  </a:cu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Freeform 29"/>
                  <p:cNvSpPr/>
                  <p:nvPr/>
                </p:nvSpPr>
                <p:spPr>
                  <a:xfrm>
                    <a:off x="1753605" y="3448125"/>
                    <a:ext cx="119161" cy="400053"/>
                  </a:xfrm>
                  <a:custGeom>
                    <a:avLst/>
                    <a:gdLst>
                      <a:gd name="connsiteX0" fmla="*/ 83507 w 133612"/>
                      <a:gd name="connsiteY0" fmla="*/ 0 h 400832"/>
                      <a:gd name="connsiteX1" fmla="*/ 8351 w 133612"/>
                      <a:gd name="connsiteY1" fmla="*/ 125260 h 400832"/>
                      <a:gd name="connsiteX2" fmla="*/ 133612 w 133612"/>
                      <a:gd name="connsiteY2" fmla="*/ 263046 h 400832"/>
                      <a:gd name="connsiteX3" fmla="*/ 8351 w 133612"/>
                      <a:gd name="connsiteY3" fmla="*/ 400832 h 400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12" h="400832">
                        <a:moveTo>
                          <a:pt x="83507" y="0"/>
                        </a:moveTo>
                        <a:cubicBezTo>
                          <a:pt x="41753" y="40709"/>
                          <a:pt x="0" y="81419"/>
                          <a:pt x="8351" y="125260"/>
                        </a:cubicBezTo>
                        <a:cubicBezTo>
                          <a:pt x="16702" y="169101"/>
                          <a:pt x="133612" y="217117"/>
                          <a:pt x="133612" y="263046"/>
                        </a:cubicBezTo>
                        <a:cubicBezTo>
                          <a:pt x="133612" y="308975"/>
                          <a:pt x="70981" y="354903"/>
                          <a:pt x="8351" y="400832"/>
                        </a:cubicBezTo>
                      </a:path>
                    </a:pathLst>
                  </a:cu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0"/>
                  <p:cNvSpPr/>
                  <p:nvPr/>
                </p:nvSpPr>
                <p:spPr>
                  <a:xfrm>
                    <a:off x="1998283" y="3448125"/>
                    <a:ext cx="133461" cy="400053"/>
                  </a:xfrm>
                  <a:custGeom>
                    <a:avLst/>
                    <a:gdLst>
                      <a:gd name="connsiteX0" fmla="*/ 83507 w 133612"/>
                      <a:gd name="connsiteY0" fmla="*/ 0 h 400832"/>
                      <a:gd name="connsiteX1" fmla="*/ 8351 w 133612"/>
                      <a:gd name="connsiteY1" fmla="*/ 125260 h 400832"/>
                      <a:gd name="connsiteX2" fmla="*/ 133612 w 133612"/>
                      <a:gd name="connsiteY2" fmla="*/ 263046 h 400832"/>
                      <a:gd name="connsiteX3" fmla="*/ 8351 w 133612"/>
                      <a:gd name="connsiteY3" fmla="*/ 400832 h 400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12" h="400832">
                        <a:moveTo>
                          <a:pt x="83507" y="0"/>
                        </a:moveTo>
                        <a:cubicBezTo>
                          <a:pt x="41753" y="40709"/>
                          <a:pt x="0" y="81419"/>
                          <a:pt x="8351" y="125260"/>
                        </a:cubicBezTo>
                        <a:cubicBezTo>
                          <a:pt x="16702" y="169101"/>
                          <a:pt x="133612" y="217117"/>
                          <a:pt x="133612" y="263046"/>
                        </a:cubicBezTo>
                        <a:cubicBezTo>
                          <a:pt x="133612" y="308975"/>
                          <a:pt x="70981" y="354903"/>
                          <a:pt x="8351" y="400832"/>
                        </a:cubicBezTo>
                      </a:path>
                    </a:pathLst>
                  </a:cu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32" name="Group 53"/>
              <p:cNvGrpSpPr>
                <a:grpSpLocks/>
              </p:cNvGrpSpPr>
              <p:nvPr/>
            </p:nvGrpSpPr>
            <p:grpSpPr bwMode="auto">
              <a:xfrm>
                <a:off x="3374377" y="1232713"/>
                <a:ext cx="754380" cy="1308992"/>
                <a:chOff x="3522649" y="1232713"/>
                <a:chExt cx="754380" cy="1308992"/>
              </a:xfrm>
            </p:grpSpPr>
            <p:sp>
              <p:nvSpPr>
                <p:cNvPr id="33" name="Can 49"/>
                <p:cNvSpPr>
                  <a:spLocks noChangeAspect="1"/>
                </p:cNvSpPr>
                <p:nvPr/>
              </p:nvSpPr>
              <p:spPr>
                <a:xfrm rot="15165912">
                  <a:off x="3648064" y="1106990"/>
                  <a:ext cx="503241" cy="75468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Teardrop 50"/>
                <p:cNvSpPr>
                  <a:spLocks noChangeAspect="1"/>
                </p:cNvSpPr>
                <p:nvPr/>
              </p:nvSpPr>
              <p:spPr>
                <a:xfrm rot="18897435">
                  <a:off x="3569286" y="1957338"/>
                  <a:ext cx="184152" cy="182714"/>
                </a:xfrm>
                <a:prstGeom prst="teardrop">
                  <a:avLst>
                    <a:gd name="adj" fmla="val 20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Teardrop 51"/>
                <p:cNvSpPr>
                  <a:spLocks noChangeAspect="1"/>
                </p:cNvSpPr>
                <p:nvPr/>
              </p:nvSpPr>
              <p:spPr>
                <a:xfrm rot="18897435">
                  <a:off x="3570080" y="2359772"/>
                  <a:ext cx="182564" cy="182714"/>
                </a:xfrm>
                <a:prstGeom prst="teardrop">
                  <a:avLst>
                    <a:gd name="adj" fmla="val 20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0" name="TextBox 55"/>
            <p:cNvSpPr txBox="1">
              <a:spLocks noChangeArrowheads="1"/>
            </p:cNvSpPr>
            <p:nvPr/>
          </p:nvSpPr>
          <p:spPr bwMode="auto">
            <a:xfrm>
              <a:off x="2536761" y="1453018"/>
              <a:ext cx="878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Sodium</a:t>
              </a:r>
            </a:p>
            <a:p>
              <a:pPr algn="ctr" eaLnBrk="1" hangingPunct="1"/>
              <a:r>
                <a:rPr lang="en-US" altLang="en-US" sz="1600"/>
                <a:t>Citrate</a:t>
              </a:r>
            </a:p>
          </p:txBody>
        </p:sp>
      </p:grpSp>
      <p:sp>
        <p:nvSpPr>
          <p:cNvPr id="43" name="TextBox 57"/>
          <p:cNvSpPr txBox="1">
            <a:spLocks noChangeArrowheads="1"/>
          </p:cNvSpPr>
          <p:nvPr/>
        </p:nvSpPr>
        <p:spPr bwMode="auto">
          <a:xfrm>
            <a:off x="889000" y="315595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Heat</a:t>
            </a:r>
          </a:p>
        </p:txBody>
      </p:sp>
      <p:cxnSp>
        <p:nvCxnSpPr>
          <p:cNvPr id="44" name="Straight Arrow Connector 60"/>
          <p:cNvCxnSpPr/>
          <p:nvPr/>
        </p:nvCxnSpPr>
        <p:spPr>
          <a:xfrm>
            <a:off x="2517775" y="2574925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1"/>
          <p:cNvCxnSpPr/>
          <p:nvPr/>
        </p:nvCxnSpPr>
        <p:spPr>
          <a:xfrm>
            <a:off x="4360863" y="2574925"/>
            <a:ext cx="4619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2"/>
          <p:cNvCxnSpPr/>
          <p:nvPr/>
        </p:nvCxnSpPr>
        <p:spPr>
          <a:xfrm>
            <a:off x="6202363" y="2574925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5"/>
          <p:cNvSpPr txBox="1">
            <a:spLocks noChangeArrowheads="1"/>
          </p:cNvSpPr>
          <p:nvPr/>
        </p:nvSpPr>
        <p:spPr bwMode="auto">
          <a:xfrm>
            <a:off x="6321425" y="1403350"/>
            <a:ext cx="211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Red Color = Gold NP</a:t>
            </a:r>
          </a:p>
        </p:txBody>
      </p:sp>
      <p:sp>
        <p:nvSpPr>
          <p:cNvPr id="48" name="Rectangle 58"/>
          <p:cNvSpPr>
            <a:spLocks noChangeArrowheads="1"/>
          </p:cNvSpPr>
          <p:nvPr/>
        </p:nvSpPr>
        <p:spPr bwMode="auto">
          <a:xfrm>
            <a:off x="3225800" y="6495147"/>
            <a:ext cx="5918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 dirty="0" smtClean="0"/>
              <a:t>J</a:t>
            </a:r>
            <a:r>
              <a:rPr lang="en-US" altLang="en-US" sz="1000" dirty="0"/>
              <a:t>. Chem. Ed. 2004, 81, 544A.</a:t>
            </a:r>
          </a:p>
        </p:txBody>
      </p:sp>
    </p:spTree>
    <p:extLst>
      <p:ext uri="{BB962C8B-B14F-4D97-AF65-F5344CB8AC3E}">
        <p14:creationId xmlns:p14="http://schemas.microsoft.com/office/powerpoint/2010/main" val="36964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Gold Nanoparticles</a:t>
            </a:r>
          </a:p>
        </p:txBody>
      </p:sp>
      <p:sp>
        <p:nvSpPr>
          <p:cNvPr id="50" name="TextBox 6"/>
          <p:cNvSpPr txBox="1"/>
          <p:nvPr/>
        </p:nvSpPr>
        <p:spPr>
          <a:xfrm>
            <a:off x="204788" y="1065213"/>
            <a:ext cx="46926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Reduction of gold ions:</a:t>
            </a:r>
            <a:r>
              <a:rPr lang="en-US" dirty="0">
                <a:latin typeface="+mn-lt"/>
              </a:rPr>
              <a:t> Au(III) + 3e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cs typeface="Times New Roman"/>
              </a:rPr>
              <a:t>→ Au(0)</a:t>
            </a:r>
            <a:endParaRPr lang="en-US" dirty="0">
              <a:latin typeface="+mn-lt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04788" y="1655763"/>
            <a:ext cx="36210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Nucleation of Au(0) seed crystals:</a:t>
            </a:r>
          </a:p>
        </p:txBody>
      </p:sp>
      <p:grpSp>
        <p:nvGrpSpPr>
          <p:cNvPr id="52" name="Group 55"/>
          <p:cNvGrpSpPr>
            <a:grpSpLocks/>
          </p:cNvGrpSpPr>
          <p:nvPr/>
        </p:nvGrpSpPr>
        <p:grpSpPr bwMode="auto">
          <a:xfrm>
            <a:off x="688975" y="2073275"/>
            <a:ext cx="2011363" cy="2012950"/>
            <a:chOff x="688932" y="2630466"/>
            <a:chExt cx="2011680" cy="2011680"/>
          </a:xfrm>
        </p:grpSpPr>
        <p:sp>
          <p:nvSpPr>
            <p:cNvPr id="53" name="Oval 4"/>
            <p:cNvSpPr>
              <a:spLocks noChangeAspect="1"/>
            </p:cNvSpPr>
            <p:nvPr/>
          </p:nvSpPr>
          <p:spPr>
            <a:xfrm>
              <a:off x="1090633" y="2739935"/>
              <a:ext cx="146073" cy="147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7"/>
            <p:cNvSpPr>
              <a:spLocks noChangeAspect="1"/>
            </p:cNvSpPr>
            <p:nvPr/>
          </p:nvSpPr>
          <p:spPr>
            <a:xfrm>
              <a:off x="2254454" y="3058821"/>
              <a:ext cx="146073" cy="1475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8"/>
            <p:cNvSpPr>
              <a:spLocks noChangeAspect="1"/>
            </p:cNvSpPr>
            <p:nvPr/>
          </p:nvSpPr>
          <p:spPr>
            <a:xfrm>
              <a:off x="1511387" y="320795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9"/>
            <p:cNvSpPr>
              <a:spLocks noChangeAspect="1"/>
            </p:cNvSpPr>
            <p:nvPr/>
          </p:nvSpPr>
          <p:spPr>
            <a:xfrm>
              <a:off x="2024230" y="3721977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10"/>
            <p:cNvSpPr>
              <a:spLocks noChangeAspect="1"/>
            </p:cNvSpPr>
            <p:nvPr/>
          </p:nvSpPr>
          <p:spPr>
            <a:xfrm>
              <a:off x="1538379" y="414081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11"/>
            <p:cNvSpPr>
              <a:spLocks noChangeAspect="1"/>
            </p:cNvSpPr>
            <p:nvPr/>
          </p:nvSpPr>
          <p:spPr>
            <a:xfrm>
              <a:off x="928683" y="3741015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12"/>
            <p:cNvSpPr>
              <a:spLocks noChangeAspect="1"/>
            </p:cNvSpPr>
            <p:nvPr/>
          </p:nvSpPr>
          <p:spPr>
            <a:xfrm>
              <a:off x="1490746" y="367438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13"/>
            <p:cNvSpPr>
              <a:spLocks noChangeAspect="1"/>
            </p:cNvSpPr>
            <p:nvPr/>
          </p:nvSpPr>
          <p:spPr>
            <a:xfrm>
              <a:off x="976315" y="3054062"/>
              <a:ext cx="146073" cy="147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14"/>
            <p:cNvSpPr>
              <a:spLocks noChangeAspect="1"/>
            </p:cNvSpPr>
            <p:nvPr/>
          </p:nvSpPr>
          <p:spPr>
            <a:xfrm>
              <a:off x="1938492" y="2816087"/>
              <a:ext cx="146073" cy="1475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15"/>
            <p:cNvSpPr>
              <a:spLocks noChangeAspect="1"/>
            </p:cNvSpPr>
            <p:nvPr/>
          </p:nvSpPr>
          <p:spPr>
            <a:xfrm>
              <a:off x="2471976" y="357919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16"/>
            <p:cNvSpPr>
              <a:spLocks noChangeAspect="1"/>
            </p:cNvSpPr>
            <p:nvPr/>
          </p:nvSpPr>
          <p:spPr>
            <a:xfrm>
              <a:off x="881050" y="422648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17"/>
            <p:cNvSpPr>
              <a:spLocks noChangeAspect="1"/>
            </p:cNvSpPr>
            <p:nvPr/>
          </p:nvSpPr>
          <p:spPr>
            <a:xfrm>
              <a:off x="2176654" y="429311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5" name="Straight Arrow Connector 45"/>
            <p:cNvCxnSpPr>
              <a:stCxn id="55" idx="4"/>
              <a:endCxn id="59" idx="0"/>
            </p:cNvCxnSpPr>
            <p:nvPr/>
          </p:nvCxnSpPr>
          <p:spPr>
            <a:xfrm rot="5400000">
              <a:off x="1413867" y="3503825"/>
              <a:ext cx="320473" cy="2064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48"/>
            <p:cNvCxnSpPr>
              <a:stCxn id="56" idx="2"/>
              <a:endCxn id="59" idx="6"/>
            </p:cNvCxnSpPr>
            <p:nvPr/>
          </p:nvCxnSpPr>
          <p:spPr>
            <a:xfrm rot="10800000">
              <a:off x="1636819" y="3747361"/>
              <a:ext cx="387411" cy="4759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52"/>
            <p:cNvSpPr/>
            <p:nvPr/>
          </p:nvSpPr>
          <p:spPr>
            <a:xfrm>
              <a:off x="688932" y="2630466"/>
              <a:ext cx="20116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8" name="Group 56"/>
          <p:cNvGrpSpPr>
            <a:grpSpLocks/>
          </p:cNvGrpSpPr>
          <p:nvPr/>
        </p:nvGrpSpPr>
        <p:grpSpPr bwMode="auto">
          <a:xfrm>
            <a:off x="3665538" y="2073275"/>
            <a:ext cx="2011362" cy="2012950"/>
            <a:chOff x="3584532" y="2695184"/>
            <a:chExt cx="2011680" cy="2011680"/>
          </a:xfrm>
        </p:grpSpPr>
        <p:sp>
          <p:nvSpPr>
            <p:cNvPr id="69" name="Oval 18"/>
            <p:cNvSpPr>
              <a:spLocks noChangeAspect="1"/>
            </p:cNvSpPr>
            <p:nvPr/>
          </p:nvSpPr>
          <p:spPr>
            <a:xfrm>
              <a:off x="4243448" y="274119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19"/>
            <p:cNvSpPr>
              <a:spLocks noChangeAspect="1"/>
            </p:cNvSpPr>
            <p:nvPr/>
          </p:nvSpPr>
          <p:spPr>
            <a:xfrm>
              <a:off x="4559411" y="312671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20"/>
            <p:cNvSpPr>
              <a:spLocks noChangeAspect="1"/>
            </p:cNvSpPr>
            <p:nvPr/>
          </p:nvSpPr>
          <p:spPr>
            <a:xfrm>
              <a:off x="4643561" y="3569345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21"/>
            <p:cNvSpPr>
              <a:spLocks noChangeAspect="1"/>
            </p:cNvSpPr>
            <p:nvPr/>
          </p:nvSpPr>
          <p:spPr>
            <a:xfrm>
              <a:off x="4662614" y="3721649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22"/>
            <p:cNvSpPr>
              <a:spLocks noChangeAspect="1"/>
            </p:cNvSpPr>
            <p:nvPr/>
          </p:nvSpPr>
          <p:spPr>
            <a:xfrm>
              <a:off x="4748353" y="4483168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23"/>
            <p:cNvSpPr>
              <a:spLocks noChangeAspect="1"/>
            </p:cNvSpPr>
            <p:nvPr/>
          </p:nvSpPr>
          <p:spPr>
            <a:xfrm>
              <a:off x="3662331" y="3816839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Oval 24"/>
            <p:cNvSpPr>
              <a:spLocks noChangeAspect="1"/>
            </p:cNvSpPr>
            <p:nvPr/>
          </p:nvSpPr>
          <p:spPr>
            <a:xfrm>
              <a:off x="4510190" y="3674054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25"/>
            <p:cNvSpPr>
              <a:spLocks noChangeAspect="1"/>
            </p:cNvSpPr>
            <p:nvPr/>
          </p:nvSpPr>
          <p:spPr>
            <a:xfrm>
              <a:off x="3919547" y="318858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26"/>
            <p:cNvSpPr>
              <a:spLocks noChangeAspect="1"/>
            </p:cNvSpPr>
            <p:nvPr/>
          </p:nvSpPr>
          <p:spPr>
            <a:xfrm>
              <a:off x="5005569" y="274119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27"/>
            <p:cNvSpPr>
              <a:spLocks noChangeAspect="1"/>
            </p:cNvSpPr>
            <p:nvPr/>
          </p:nvSpPr>
          <p:spPr>
            <a:xfrm>
              <a:off x="5405682" y="3407522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28"/>
            <p:cNvSpPr>
              <a:spLocks noChangeAspect="1"/>
            </p:cNvSpPr>
            <p:nvPr/>
          </p:nvSpPr>
          <p:spPr>
            <a:xfrm>
              <a:off x="3824282" y="435942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29"/>
            <p:cNvSpPr>
              <a:spLocks noChangeAspect="1"/>
            </p:cNvSpPr>
            <p:nvPr/>
          </p:nvSpPr>
          <p:spPr>
            <a:xfrm>
              <a:off x="5310417" y="435942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42"/>
            <p:cNvSpPr>
              <a:spLocks noChangeAspect="1"/>
            </p:cNvSpPr>
            <p:nvPr/>
          </p:nvSpPr>
          <p:spPr>
            <a:xfrm>
              <a:off x="4484786" y="3532855"/>
              <a:ext cx="390587" cy="39027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53"/>
            <p:cNvSpPr/>
            <p:nvPr/>
          </p:nvSpPr>
          <p:spPr>
            <a:xfrm>
              <a:off x="3584532" y="2695184"/>
              <a:ext cx="20116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69"/>
          <p:cNvGrpSpPr>
            <a:grpSpLocks/>
          </p:cNvGrpSpPr>
          <p:nvPr/>
        </p:nvGrpSpPr>
        <p:grpSpPr bwMode="auto">
          <a:xfrm>
            <a:off x="6640513" y="2073275"/>
            <a:ext cx="2011362" cy="2012950"/>
            <a:chOff x="6640883" y="2474935"/>
            <a:chExt cx="2011680" cy="2011680"/>
          </a:xfrm>
        </p:grpSpPr>
        <p:sp>
          <p:nvSpPr>
            <p:cNvPr id="84" name="Oval 30"/>
            <p:cNvSpPr>
              <a:spLocks noChangeAspect="1"/>
            </p:cNvSpPr>
            <p:nvPr/>
          </p:nvSpPr>
          <p:spPr>
            <a:xfrm>
              <a:off x="7268044" y="294136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31"/>
            <p:cNvSpPr>
              <a:spLocks noChangeAspect="1"/>
            </p:cNvSpPr>
            <p:nvPr/>
          </p:nvSpPr>
          <p:spPr>
            <a:xfrm>
              <a:off x="7717378" y="332847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32"/>
            <p:cNvSpPr>
              <a:spLocks noChangeAspect="1"/>
            </p:cNvSpPr>
            <p:nvPr/>
          </p:nvSpPr>
          <p:spPr>
            <a:xfrm>
              <a:off x="7568130" y="3282463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33"/>
            <p:cNvSpPr>
              <a:spLocks noChangeAspect="1"/>
            </p:cNvSpPr>
            <p:nvPr/>
          </p:nvSpPr>
          <p:spPr>
            <a:xfrm>
              <a:off x="7591945" y="3434767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34"/>
            <p:cNvSpPr>
              <a:spLocks noChangeAspect="1"/>
            </p:cNvSpPr>
            <p:nvPr/>
          </p:nvSpPr>
          <p:spPr>
            <a:xfrm>
              <a:off x="7684035" y="4032876"/>
              <a:ext cx="147661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35"/>
            <p:cNvSpPr>
              <a:spLocks noChangeAspect="1"/>
            </p:cNvSpPr>
            <p:nvPr/>
          </p:nvSpPr>
          <p:spPr>
            <a:xfrm>
              <a:off x="7466514" y="353471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36"/>
            <p:cNvSpPr>
              <a:spLocks noChangeAspect="1"/>
            </p:cNvSpPr>
            <p:nvPr/>
          </p:nvSpPr>
          <p:spPr>
            <a:xfrm>
              <a:off x="7439521" y="3380826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38"/>
            <p:cNvSpPr>
              <a:spLocks noChangeAspect="1"/>
            </p:cNvSpPr>
            <p:nvPr/>
          </p:nvSpPr>
          <p:spPr>
            <a:xfrm>
              <a:off x="7953953" y="286680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39"/>
            <p:cNvSpPr>
              <a:spLocks noChangeAspect="1"/>
            </p:cNvSpPr>
            <p:nvPr/>
          </p:nvSpPr>
          <p:spPr>
            <a:xfrm>
              <a:off x="7733256" y="348712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40"/>
            <p:cNvSpPr>
              <a:spLocks noChangeAspect="1"/>
            </p:cNvSpPr>
            <p:nvPr/>
          </p:nvSpPr>
          <p:spPr>
            <a:xfrm>
              <a:off x="7010828" y="3671155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41"/>
            <p:cNvSpPr>
              <a:spLocks noChangeAspect="1"/>
            </p:cNvSpPr>
            <p:nvPr/>
          </p:nvSpPr>
          <p:spPr>
            <a:xfrm>
              <a:off x="7610998" y="3587071"/>
              <a:ext cx="146073" cy="1459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43"/>
            <p:cNvSpPr>
              <a:spLocks noChangeAspect="1"/>
            </p:cNvSpPr>
            <p:nvPr/>
          </p:nvSpPr>
          <p:spPr>
            <a:xfrm>
              <a:off x="7417293" y="3252319"/>
              <a:ext cx="516020" cy="51402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54"/>
            <p:cNvSpPr/>
            <p:nvPr/>
          </p:nvSpPr>
          <p:spPr>
            <a:xfrm>
              <a:off x="6640883" y="2474935"/>
              <a:ext cx="2011680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97" name="Straight Arrow Connector 58"/>
          <p:cNvCxnSpPr/>
          <p:nvPr/>
        </p:nvCxnSpPr>
        <p:spPr>
          <a:xfrm>
            <a:off x="2981325" y="3079750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9"/>
          <p:cNvCxnSpPr/>
          <p:nvPr/>
        </p:nvCxnSpPr>
        <p:spPr>
          <a:xfrm>
            <a:off x="5899150" y="3079750"/>
            <a:ext cx="4635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60"/>
          <p:cNvSpPr txBox="1">
            <a:spLocks noChangeArrowheads="1"/>
          </p:cNvSpPr>
          <p:nvPr/>
        </p:nvSpPr>
        <p:spPr bwMode="auto">
          <a:xfrm>
            <a:off x="6550025" y="1516063"/>
            <a:ext cx="218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Seed Crystal</a:t>
            </a:r>
          </a:p>
          <a:p>
            <a:pPr algn="ctr" eaLnBrk="1" hangingPunct="1"/>
            <a:r>
              <a:rPr lang="en-US" altLang="en-US" sz="1600"/>
              <a:t>10’s to 100’s of Atoms</a:t>
            </a:r>
          </a:p>
        </p:txBody>
      </p:sp>
      <p:grpSp>
        <p:nvGrpSpPr>
          <p:cNvPr id="100" name="Group 70"/>
          <p:cNvGrpSpPr>
            <a:grpSpLocks/>
          </p:cNvGrpSpPr>
          <p:nvPr/>
        </p:nvGrpSpPr>
        <p:grpSpPr bwMode="auto">
          <a:xfrm>
            <a:off x="1006475" y="5238750"/>
            <a:ext cx="515938" cy="515938"/>
            <a:chOff x="4103130" y="4882889"/>
            <a:chExt cx="515059" cy="515059"/>
          </a:xfrm>
        </p:grpSpPr>
        <p:sp>
          <p:nvSpPr>
            <p:cNvPr id="101" name="Oval 61"/>
            <p:cNvSpPr>
              <a:spLocks noChangeAspect="1"/>
            </p:cNvSpPr>
            <p:nvPr/>
          </p:nvSpPr>
          <p:spPr>
            <a:xfrm>
              <a:off x="4418505" y="4958959"/>
              <a:ext cx="145801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62"/>
            <p:cNvSpPr>
              <a:spLocks noChangeAspect="1"/>
            </p:cNvSpPr>
            <p:nvPr/>
          </p:nvSpPr>
          <p:spPr>
            <a:xfrm>
              <a:off x="4269534" y="4913001"/>
              <a:ext cx="145801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63"/>
            <p:cNvSpPr>
              <a:spLocks noChangeAspect="1"/>
            </p:cNvSpPr>
            <p:nvPr/>
          </p:nvSpPr>
          <p:spPr>
            <a:xfrm>
              <a:off x="4293305" y="5065141"/>
              <a:ext cx="145801" cy="1473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Oval 64"/>
            <p:cNvSpPr>
              <a:spLocks noChangeAspect="1"/>
            </p:cNvSpPr>
            <p:nvPr/>
          </p:nvSpPr>
          <p:spPr>
            <a:xfrm>
              <a:off x="4168107" y="5166568"/>
              <a:ext cx="147385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val 65"/>
            <p:cNvSpPr>
              <a:spLocks noChangeAspect="1"/>
            </p:cNvSpPr>
            <p:nvPr/>
          </p:nvSpPr>
          <p:spPr>
            <a:xfrm>
              <a:off x="4141165" y="5012842"/>
              <a:ext cx="145801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66"/>
            <p:cNvSpPr>
              <a:spLocks noChangeAspect="1"/>
            </p:cNvSpPr>
            <p:nvPr/>
          </p:nvSpPr>
          <p:spPr>
            <a:xfrm>
              <a:off x="4434353" y="5119024"/>
              <a:ext cx="147385" cy="1458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val 67"/>
            <p:cNvSpPr>
              <a:spLocks noChangeAspect="1"/>
            </p:cNvSpPr>
            <p:nvPr/>
          </p:nvSpPr>
          <p:spPr>
            <a:xfrm>
              <a:off x="4312323" y="5217281"/>
              <a:ext cx="145801" cy="1473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68"/>
            <p:cNvSpPr>
              <a:spLocks noChangeAspect="1"/>
            </p:cNvSpPr>
            <p:nvPr/>
          </p:nvSpPr>
          <p:spPr>
            <a:xfrm>
              <a:off x="4103130" y="4882889"/>
              <a:ext cx="515059" cy="51505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09" name="Straight Arrow Connector 73"/>
          <p:cNvCxnSpPr/>
          <p:nvPr/>
        </p:nvCxnSpPr>
        <p:spPr>
          <a:xfrm flipV="1">
            <a:off x="1938338" y="5011738"/>
            <a:ext cx="903287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n 76"/>
          <p:cNvSpPr/>
          <p:nvPr/>
        </p:nvSpPr>
        <p:spPr>
          <a:xfrm rot="5400000">
            <a:off x="4887119" y="5214144"/>
            <a:ext cx="412750" cy="1563688"/>
          </a:xfrm>
          <a:prstGeom prst="can">
            <a:avLst>
              <a:gd name="adj" fmla="val 45170"/>
            </a:avLst>
          </a:prstGeom>
          <a:solidFill>
            <a:srgbClr val="FFC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1" name="Straight Arrow Connector 77"/>
          <p:cNvCxnSpPr/>
          <p:nvPr/>
        </p:nvCxnSpPr>
        <p:spPr>
          <a:xfrm>
            <a:off x="1935163" y="5614988"/>
            <a:ext cx="904875" cy="3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78"/>
          <p:cNvSpPr txBox="1">
            <a:spLocks noChangeArrowheads="1"/>
          </p:cNvSpPr>
          <p:nvPr/>
        </p:nvSpPr>
        <p:spPr bwMode="auto">
          <a:xfrm>
            <a:off x="3044825" y="5807075"/>
            <a:ext cx="107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Nanorods</a:t>
            </a:r>
          </a:p>
        </p:txBody>
      </p:sp>
      <p:sp>
        <p:nvSpPr>
          <p:cNvPr id="113" name="TextBox 79"/>
          <p:cNvSpPr txBox="1">
            <a:spLocks noChangeArrowheads="1"/>
          </p:cNvSpPr>
          <p:nvPr/>
        </p:nvSpPr>
        <p:spPr bwMode="auto">
          <a:xfrm>
            <a:off x="2919413" y="4676775"/>
            <a:ext cx="1436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Spherical</a:t>
            </a:r>
          </a:p>
          <a:p>
            <a:pPr algn="ctr" eaLnBrk="1" hangingPunct="1"/>
            <a:r>
              <a:rPr lang="en-US" altLang="en-US" sz="1600"/>
              <a:t>Nanoparticles</a:t>
            </a:r>
          </a:p>
        </p:txBody>
      </p:sp>
      <p:sp>
        <p:nvSpPr>
          <p:cNvPr id="114" name="TextBox 80"/>
          <p:cNvSpPr txBox="1">
            <a:spLocks noChangeArrowheads="1"/>
          </p:cNvSpPr>
          <p:nvPr/>
        </p:nvSpPr>
        <p:spPr bwMode="auto">
          <a:xfrm>
            <a:off x="1773238" y="4633913"/>
            <a:ext cx="862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Isotropic</a:t>
            </a:r>
          </a:p>
          <a:p>
            <a:pPr algn="ctr" eaLnBrk="1" hangingPunct="1"/>
            <a:r>
              <a:rPr lang="en-US" altLang="en-US" sz="1400"/>
              <a:t>Growth</a:t>
            </a:r>
          </a:p>
        </p:txBody>
      </p:sp>
      <p:sp>
        <p:nvSpPr>
          <p:cNvPr id="115" name="TextBox 81"/>
          <p:cNvSpPr txBox="1">
            <a:spLocks noChangeArrowheads="1"/>
          </p:cNvSpPr>
          <p:nvPr/>
        </p:nvSpPr>
        <p:spPr bwMode="auto">
          <a:xfrm>
            <a:off x="1668463" y="5864225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Anisotropic</a:t>
            </a:r>
          </a:p>
          <a:p>
            <a:pPr algn="ctr" eaLnBrk="1" hangingPunct="1"/>
            <a:r>
              <a:rPr lang="en-US" altLang="en-US" sz="1400"/>
              <a:t>Growth</a:t>
            </a:r>
          </a:p>
        </p:txBody>
      </p:sp>
      <p:grpSp>
        <p:nvGrpSpPr>
          <p:cNvPr id="116" name="Group 97"/>
          <p:cNvGrpSpPr>
            <a:grpSpLocks/>
          </p:cNvGrpSpPr>
          <p:nvPr/>
        </p:nvGrpSpPr>
        <p:grpSpPr bwMode="auto">
          <a:xfrm>
            <a:off x="4443413" y="4354513"/>
            <a:ext cx="3916362" cy="1258887"/>
            <a:chOff x="5446064" y="4417627"/>
            <a:chExt cx="3915991" cy="1258785"/>
          </a:xfrm>
        </p:grpSpPr>
        <p:sp>
          <p:nvSpPr>
            <p:cNvPr id="117" name="Arc 82"/>
            <p:cNvSpPr/>
            <p:nvPr/>
          </p:nvSpPr>
          <p:spPr>
            <a:xfrm>
              <a:off x="5973064" y="4417627"/>
              <a:ext cx="1306388" cy="1258785"/>
            </a:xfrm>
            <a:prstGeom prst="arc">
              <a:avLst>
                <a:gd name="adj1" fmla="val 19942861"/>
                <a:gd name="adj2" fmla="val 1710929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8" name="Group 96"/>
            <p:cNvGrpSpPr>
              <a:grpSpLocks/>
            </p:cNvGrpSpPr>
            <p:nvPr/>
          </p:nvGrpSpPr>
          <p:grpSpPr bwMode="auto">
            <a:xfrm>
              <a:off x="5446064" y="4584698"/>
              <a:ext cx="3915991" cy="914404"/>
              <a:chOff x="5458590" y="4584698"/>
              <a:chExt cx="3915991" cy="914404"/>
            </a:xfrm>
          </p:grpSpPr>
          <p:sp>
            <p:nvSpPr>
              <p:cNvPr id="119" name="Oval 75"/>
              <p:cNvSpPr>
                <a:spLocks noChangeAspect="1"/>
              </p:cNvSpPr>
              <p:nvPr/>
            </p:nvSpPr>
            <p:spPr>
              <a:xfrm>
                <a:off x="5458590" y="4708115"/>
                <a:ext cx="598430" cy="5984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Diamond 83"/>
              <p:cNvSpPr>
                <a:spLocks noChangeAspect="1"/>
              </p:cNvSpPr>
              <p:nvPr/>
            </p:nvSpPr>
            <p:spPr>
              <a:xfrm>
                <a:off x="7328488" y="4838279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Diamond 84"/>
              <p:cNvSpPr>
                <a:spLocks noChangeAspect="1"/>
              </p:cNvSpPr>
              <p:nvPr/>
            </p:nvSpPr>
            <p:spPr>
              <a:xfrm>
                <a:off x="7284042" y="4704940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Diamond 85"/>
              <p:cNvSpPr>
                <a:spLocks noChangeAspect="1"/>
              </p:cNvSpPr>
              <p:nvPr/>
            </p:nvSpPr>
            <p:spPr>
              <a:xfrm>
                <a:off x="7328488" y="5003366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Diamond 86"/>
              <p:cNvSpPr>
                <a:spLocks noChangeAspect="1"/>
              </p:cNvSpPr>
              <p:nvPr/>
            </p:nvSpPr>
            <p:spPr>
              <a:xfrm>
                <a:off x="7328488" y="5149404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Diamond 87"/>
              <p:cNvSpPr>
                <a:spLocks noChangeAspect="1"/>
              </p:cNvSpPr>
              <p:nvPr/>
            </p:nvSpPr>
            <p:spPr>
              <a:xfrm>
                <a:off x="7271343" y="5289093"/>
                <a:ext cx="119051" cy="119053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Rectangle 88"/>
              <p:cNvSpPr/>
              <p:nvPr/>
            </p:nvSpPr>
            <p:spPr>
              <a:xfrm>
                <a:off x="6852283" y="4584300"/>
                <a:ext cx="914313" cy="9143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90"/>
              <p:cNvCxnSpPr>
                <a:endCxn id="119" idx="7"/>
              </p:cNvCxnSpPr>
              <p:nvPr/>
            </p:nvCxnSpPr>
            <p:spPr>
              <a:xfrm rot="10800000" flipV="1">
                <a:off x="5969717" y="4584300"/>
                <a:ext cx="876217" cy="2127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92"/>
              <p:cNvCxnSpPr>
                <a:endCxn id="119" idx="7"/>
              </p:cNvCxnSpPr>
              <p:nvPr/>
            </p:nvCxnSpPr>
            <p:spPr>
              <a:xfrm rot="10800000">
                <a:off x="5969717" y="4797008"/>
                <a:ext cx="882566" cy="70161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95"/>
              <p:cNvSpPr txBox="1">
                <a:spLocks noChangeArrowheads="1"/>
              </p:cNvSpPr>
              <p:nvPr/>
            </p:nvSpPr>
            <p:spPr bwMode="auto">
              <a:xfrm>
                <a:off x="7756830" y="4749800"/>
                <a:ext cx="161775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/>
                  <a:t>Surface capped</a:t>
                </a:r>
              </a:p>
              <a:p>
                <a:pPr algn="ctr" eaLnBrk="1" hangingPunct="1"/>
                <a:r>
                  <a:rPr lang="en-US" altLang="en-US" sz="1400"/>
                  <a:t>with citrate anions</a:t>
                </a:r>
              </a:p>
            </p:txBody>
          </p:sp>
        </p:grpSp>
      </p:grpSp>
      <p:sp>
        <p:nvSpPr>
          <p:cNvPr id="129" name="TextBox 98"/>
          <p:cNvSpPr txBox="1">
            <a:spLocks noChangeArrowheads="1"/>
          </p:cNvSpPr>
          <p:nvPr/>
        </p:nvSpPr>
        <p:spPr bwMode="auto">
          <a:xfrm>
            <a:off x="5846763" y="5653088"/>
            <a:ext cx="33385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Adding </a:t>
            </a:r>
            <a:r>
              <a:rPr lang="en-US" altLang="en-US" sz="1400" dirty="0">
                <a:solidFill>
                  <a:srgbClr val="FF0000"/>
                </a:solidFill>
              </a:rPr>
              <a:t>surfactant</a:t>
            </a:r>
            <a:r>
              <a:rPr lang="en-US" altLang="en-US" sz="1400" dirty="0"/>
              <a:t> to growth solution</a:t>
            </a:r>
          </a:p>
          <a:p>
            <a:pPr eaLnBrk="1" hangingPunct="1"/>
            <a:r>
              <a:rPr lang="en-US" altLang="en-US" sz="1400" dirty="0"/>
              <a:t>caps certain crystal faces and promotes</a:t>
            </a:r>
          </a:p>
          <a:p>
            <a:pPr eaLnBrk="1" hangingPunct="1"/>
            <a:r>
              <a:rPr lang="en-US" altLang="en-US" sz="1400" dirty="0"/>
              <a:t>growth only in selected directions.</a:t>
            </a:r>
          </a:p>
        </p:txBody>
      </p:sp>
      <p:sp>
        <p:nvSpPr>
          <p:cNvPr id="130" name="TextBox 99"/>
          <p:cNvSpPr txBox="1"/>
          <p:nvPr/>
        </p:nvSpPr>
        <p:spPr>
          <a:xfrm>
            <a:off x="204788" y="4200525"/>
            <a:ext cx="26844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latin typeface="+mn-lt"/>
              </a:rPr>
              <a:t>Growth of nanoparticles:</a:t>
            </a:r>
          </a:p>
        </p:txBody>
      </p:sp>
      <p:sp>
        <p:nvSpPr>
          <p:cNvPr id="131" name="TextBox 100"/>
          <p:cNvSpPr txBox="1">
            <a:spLocks noChangeArrowheads="1"/>
          </p:cNvSpPr>
          <p:nvPr/>
        </p:nvSpPr>
        <p:spPr bwMode="auto">
          <a:xfrm>
            <a:off x="309563" y="5314950"/>
            <a:ext cx="661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Seed</a:t>
            </a:r>
          </a:p>
        </p:txBody>
      </p:sp>
    </p:spTree>
    <p:extLst>
      <p:ext uri="{BB962C8B-B14F-4D97-AF65-F5344CB8AC3E}">
        <p14:creationId xmlns:p14="http://schemas.microsoft.com/office/powerpoint/2010/main" val="7217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802</Words>
  <Application>Microsoft Office PowerPoint</Application>
  <PresentationFormat>Presentazione su schermo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Factors influencing precipitate formations</vt:lpstr>
      <vt:lpstr>Precipitation/coprecipitation</vt:lpstr>
      <vt:lpstr>Precipitation/coprecipitation</vt:lpstr>
      <vt:lpstr>Precipitation/coprecipitation</vt:lpstr>
      <vt:lpstr>Precipitation by increasing pH</vt:lpstr>
      <vt:lpstr>Colloidal Chemical Methods</vt:lpstr>
      <vt:lpstr>Formation of Gold Nanoparticles</vt:lpstr>
      <vt:lpstr>Formation of Gold Nanoparticles</vt:lpstr>
      <vt:lpstr>Colloidal Gold Nanorod Clusters </vt:lpstr>
      <vt:lpstr>Colloidal methods : Molybdenum</vt:lpstr>
      <vt:lpstr>Colloidal methods: Iron</vt:lpstr>
      <vt:lpstr>Colloidal methods : Iron</vt:lpstr>
      <vt:lpstr>Presentazione standard di PowerPoint</vt:lpstr>
      <vt:lpstr>Presentazione standard di PowerPoint</vt:lpstr>
      <vt:lpstr>Colloidal methods : M/Fe core-shell nanoparticles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 Synthesis</dc:title>
  <dc:creator>fornasiero</dc:creator>
  <cp:lastModifiedBy>Paolo Fornasiero</cp:lastModifiedBy>
  <cp:revision>96</cp:revision>
  <dcterms:created xsi:type="dcterms:W3CDTF">2020-03-16T12:24:42Z</dcterms:created>
  <dcterms:modified xsi:type="dcterms:W3CDTF">2021-04-27T04:17:27Z</dcterms:modified>
</cp:coreProperties>
</file>