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6" r:id="rId3"/>
    <p:sldId id="280" r:id="rId4"/>
    <p:sldId id="258" r:id="rId5"/>
    <p:sldId id="259" r:id="rId6"/>
    <p:sldId id="261" r:id="rId7"/>
    <p:sldId id="288" r:id="rId8"/>
    <p:sldId id="290" r:id="rId9"/>
    <p:sldId id="291" r:id="rId10"/>
    <p:sldId id="260" r:id="rId11"/>
    <p:sldId id="292" r:id="rId12"/>
    <p:sldId id="293" r:id="rId13"/>
    <p:sldId id="294" r:id="rId14"/>
    <p:sldId id="295" r:id="rId15"/>
    <p:sldId id="262" r:id="rId16"/>
    <p:sldId id="263" r:id="rId17"/>
    <p:sldId id="297" r:id="rId18"/>
    <p:sldId id="298" r:id="rId19"/>
    <p:sldId id="299" r:id="rId20"/>
    <p:sldId id="301" r:id="rId21"/>
    <p:sldId id="302" r:id="rId22"/>
    <p:sldId id="303" r:id="rId23"/>
    <p:sldId id="264" r:id="rId24"/>
    <p:sldId id="300" r:id="rId25"/>
    <p:sldId id="304" r:id="rId26"/>
    <p:sldId id="305" r:id="rId27"/>
    <p:sldId id="30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9"/>
  </p:normalViewPr>
  <p:slideViewPr>
    <p:cSldViewPr snapToGrid="0" snapToObjects="1">
      <p:cViewPr varScale="1">
        <p:scale>
          <a:sx n="111" d="100"/>
          <a:sy n="111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.org/esa/dsd/agenda21/res_agenda21_00.s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1D9FA5-BE5C-1B42-A8A8-E82FC89C8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5748" y="1420838"/>
            <a:ext cx="9478865" cy="3356544"/>
          </a:xfrm>
        </p:spPr>
        <p:txBody>
          <a:bodyPr>
            <a:normAutofit/>
          </a:bodyPr>
          <a:lstStyle/>
          <a:p>
            <a:pPr algn="ctr"/>
            <a:r>
              <a:rPr lang="it-IT" sz="6700" b="1" cap="small" dirty="0"/>
              <a:t>Territorio e Società</a:t>
            </a:r>
            <a:r>
              <a:rPr lang="it-IT" sz="6700" dirty="0"/>
              <a:t> </a:t>
            </a:r>
            <a:br>
              <a:rPr lang="it-IT" sz="6700" dirty="0"/>
            </a:br>
            <a:r>
              <a:rPr lang="it-IT" sz="3100" dirty="0"/>
              <a:t>(LE225) </a:t>
            </a:r>
            <a:br>
              <a:rPr lang="it-IT" dirty="0"/>
            </a:br>
            <a:r>
              <a:rPr lang="it-IT" b="1" dirty="0"/>
              <a:t>Sergio Zilli</a:t>
            </a:r>
            <a:br>
              <a:rPr lang="it-IT" dirty="0"/>
            </a:br>
            <a:r>
              <a:rPr lang="it-IT" sz="3200" dirty="0" err="1"/>
              <a:t>a.a</a:t>
            </a:r>
            <a:r>
              <a:rPr lang="it-IT" sz="3200" dirty="0"/>
              <a:t>. 2020-2021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66E90C-C239-E84C-ADB8-0D6D2F3EF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8966" y="5171274"/>
            <a:ext cx="9509759" cy="638683"/>
          </a:xfrm>
        </p:spPr>
        <p:txBody>
          <a:bodyPr>
            <a:normAutofit/>
          </a:bodyPr>
          <a:lstStyle/>
          <a:p>
            <a:r>
              <a:rPr lang="it-IT" sz="2000" dirty="0"/>
              <a:t>Corso di Studio </a:t>
            </a:r>
            <a:r>
              <a:rPr lang="it-IT" sz="2000" b="1" dirty="0"/>
              <a:t>LE07 – Lettere antiche e moderne, arti, comunicazione</a:t>
            </a:r>
            <a:endParaRPr lang="it-IT" sz="2000" dirty="0"/>
          </a:p>
          <a:p>
            <a:endParaRPr lang="it-IT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C9AC7C-D72E-2943-9B87-6BBB87A926ED}"/>
              </a:ext>
            </a:extLst>
          </p:cNvPr>
          <p:cNvSpPr txBox="1"/>
          <p:nvPr/>
        </p:nvSpPr>
        <p:spPr>
          <a:xfrm>
            <a:off x="9791114" y="6105378"/>
            <a:ext cx="171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Ppt</a:t>
            </a:r>
            <a:r>
              <a:rPr lang="it-IT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41265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D70EFF-81B3-6946-B474-25BE98B76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economici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9DA5BA-4D25-244E-A640-404378679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2060294"/>
            <a:ext cx="9178528" cy="38509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200" b="1" dirty="0"/>
              <a:t>Prodotto interno lordo </a:t>
            </a:r>
            <a:r>
              <a:rPr lang="it-IT" sz="2200" dirty="0"/>
              <a:t>(PIL): valore complessivo monetario dei beni e dei servizi prodotti in un paese in un anno (PIL </a:t>
            </a:r>
            <a:r>
              <a:rPr lang="it-IT" sz="2200" dirty="0" err="1"/>
              <a:t>procapite</a:t>
            </a:r>
            <a:r>
              <a:rPr lang="it-IT" sz="2200" dirty="0"/>
              <a:t>= produzione media per persona)</a:t>
            </a:r>
          </a:p>
          <a:p>
            <a:r>
              <a:rPr lang="it-IT" sz="2200" dirty="0"/>
              <a:t>Mostra le entrate ufficiali (non economi informale); offre una rappresentazione non differenziata; non considera i costi sociali e ambientali associati alle attività produttive)</a:t>
            </a:r>
          </a:p>
        </p:txBody>
      </p:sp>
    </p:spTree>
    <p:extLst>
      <p:ext uri="{BB962C8B-B14F-4D97-AF65-F5344CB8AC3E}">
        <p14:creationId xmlns:p14="http://schemas.microsoft.com/office/powerpoint/2010/main" val="597148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1C41B7-C64F-5145-9436-BEE00EC80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Pil 2020 (in migliaia di dollari)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B8AF769-F85C-5F4E-98CE-DD9A7213B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042" y="3332840"/>
            <a:ext cx="1892300" cy="2413000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BBB443-FADF-0C45-9300-6389030E2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368" y="2130706"/>
            <a:ext cx="7670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08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CF0FE4-87C7-B54F-AB6C-F606B91E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economici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E27A9B-6562-6D49-9CF0-832210FDD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000" b="1" dirty="0"/>
              <a:t>Tasso di povertà</a:t>
            </a:r>
            <a:r>
              <a:rPr lang="it-IT" sz="2000" dirty="0"/>
              <a:t>: numero di persone povere sul totale della popolazione</a:t>
            </a:r>
          </a:p>
          <a:p>
            <a:pPr marL="1062038"/>
            <a:r>
              <a:rPr lang="it-IT" sz="2000" u="sng" dirty="0"/>
              <a:t>Povertà assoluta</a:t>
            </a:r>
            <a:r>
              <a:rPr lang="it-IT" sz="2000" dirty="0"/>
              <a:t>: esclusione da bisogni umani fondamentali (acqua potabile, nutrizione, sanità, scuola, vestiario e riparo) 2016: 760 milioni persone (Italia, 1,7 milioni di famiglie, 5 milioni persone))</a:t>
            </a:r>
          </a:p>
          <a:p>
            <a:pPr marL="1062038"/>
            <a:r>
              <a:rPr lang="it-IT" sz="2000" u="sng" dirty="0"/>
              <a:t>Povertà relativa</a:t>
            </a:r>
            <a:r>
              <a:rPr lang="it-IT" sz="2000" dirty="0"/>
              <a:t>: mancanza di un livello socialmente accettabile di risorse o di reddito rispetto ad altri all’interno di una determinata società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3704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4983F2-A3A9-3348-90C9-3B122D3E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Povertà nel mondo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1925035-C872-1D48-A9C0-B1EB53F0F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8552" y="2133600"/>
            <a:ext cx="7076722" cy="3778250"/>
          </a:xfrm>
        </p:spPr>
      </p:pic>
    </p:spTree>
    <p:extLst>
      <p:ext uri="{BB962C8B-B14F-4D97-AF65-F5344CB8AC3E}">
        <p14:creationId xmlns:p14="http://schemas.microsoft.com/office/powerpoint/2010/main" val="3513136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76BD6A-FBBC-3442-9EF2-BA002FCA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Povertà in Italia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C1689A7-2F57-954E-9FB8-66693B7A8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534" y="1415662"/>
            <a:ext cx="7996502" cy="5442338"/>
          </a:xfrm>
        </p:spPr>
      </p:pic>
    </p:spTree>
    <p:extLst>
      <p:ext uri="{BB962C8B-B14F-4D97-AF65-F5344CB8AC3E}">
        <p14:creationId xmlns:p14="http://schemas.microsoft.com/office/powerpoint/2010/main" val="3923845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A30D50-48DF-F743-8389-9CE57BFB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socio demografici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549D83-E12E-7447-A162-59740BB5E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Analizzano lo stato sociale della popolazione</a:t>
            </a:r>
          </a:p>
          <a:p>
            <a:pPr lvl="1"/>
            <a:r>
              <a:rPr lang="it-IT" sz="2200" dirty="0"/>
              <a:t>Diffusione malattie</a:t>
            </a:r>
          </a:p>
          <a:p>
            <a:pPr lvl="1"/>
            <a:r>
              <a:rPr lang="it-IT" sz="2200" dirty="0"/>
              <a:t>Alfabetizzazione</a:t>
            </a:r>
          </a:p>
          <a:p>
            <a:pPr lvl="1"/>
            <a:r>
              <a:rPr lang="it-IT" sz="2200" dirty="0"/>
              <a:t>Nutrizione</a:t>
            </a:r>
          </a:p>
          <a:p>
            <a:pPr lvl="1"/>
            <a:r>
              <a:rPr lang="it-IT" sz="2200" dirty="0"/>
              <a:t>Aspettativa di vita</a:t>
            </a:r>
          </a:p>
          <a:p>
            <a:pPr lvl="1"/>
            <a:r>
              <a:rPr lang="it-IT" sz="2200" dirty="0"/>
              <a:t>Tasso di mortalità infantile</a:t>
            </a:r>
          </a:p>
          <a:p>
            <a:pPr lvl="1"/>
            <a:endParaRPr lang="it-IT" sz="2200" dirty="0"/>
          </a:p>
          <a:p>
            <a:pPr marL="457200" lvl="1" indent="0">
              <a:buNone/>
            </a:pPr>
            <a:r>
              <a:rPr lang="it-IT" sz="2200" i="1" dirty="0"/>
              <a:t>Tra loro spesso interconnessi</a:t>
            </a:r>
          </a:p>
        </p:txBody>
      </p:sp>
    </p:spTree>
    <p:extLst>
      <p:ext uri="{BB962C8B-B14F-4D97-AF65-F5344CB8AC3E}">
        <p14:creationId xmlns:p14="http://schemas.microsoft.com/office/powerpoint/2010/main" val="656784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9D8B0D-30AF-3540-8BA8-71CF38EE8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ambientali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66DA49-4A3D-DB49-9B22-9F2D4BD88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686" y="2233913"/>
            <a:ext cx="8935656" cy="4352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/>
              <a:t>Introduzione recente (Conferenza di Rio 1992) a seguito della preoccupazione per l’impatto di problemi ambientali (inquinamento e biodiversità). </a:t>
            </a:r>
          </a:p>
          <a:p>
            <a:pPr marL="0" indent="0">
              <a:buNone/>
            </a:pPr>
            <a:r>
              <a:rPr lang="it-IT" sz="2000" dirty="0"/>
              <a:t>Sviluppo di una serie di indicatori, molto ampia: agenda 21 (</a:t>
            </a:r>
            <a:r>
              <a:rPr lang="it-IT" sz="2000" i="1" dirty="0">
                <a:sym typeface="Wingdings" pitchFamily="2" charset="2"/>
              </a:rPr>
              <a:t></a:t>
            </a:r>
            <a:r>
              <a:rPr lang="it-IT" sz="2000" i="1" dirty="0"/>
              <a:t>XXI 	secolo</a:t>
            </a:r>
            <a:r>
              <a:rPr lang="it-IT" sz="2000" dirty="0"/>
              <a:t>) 	</a:t>
            </a:r>
          </a:p>
          <a:p>
            <a:pPr marL="0" indent="0">
              <a:buNone/>
            </a:pPr>
            <a:endParaRPr lang="it-IT" sz="2000" dirty="0">
              <a:hlinkClick r:id="rId2"/>
            </a:endParaRPr>
          </a:p>
          <a:p>
            <a:pPr marL="0" indent="0">
              <a:buNone/>
            </a:pPr>
            <a:r>
              <a:rPr lang="it-IT" sz="2000" dirty="0">
                <a:hlinkClick r:id="rId2"/>
              </a:rPr>
              <a:t>https://www.un.org/esa/dsd/agenda21/res_agenda21_00.shtml</a:t>
            </a:r>
            <a:r>
              <a:rPr lang="it-IT" sz="2000" dirty="0"/>
              <a:t> </a:t>
            </a:r>
          </a:p>
          <a:p>
            <a:pPr marL="0" indent="0">
              <a:buNone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903569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E39EEB-2751-B34B-8357-199E816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F4F3BE4-073D-194C-B40E-2F904E317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7841" y="0"/>
            <a:ext cx="7615517" cy="2495841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AE37FFC-DC8C-044F-986E-426D988E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841" y="2568036"/>
            <a:ext cx="7615517" cy="4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44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0D2504-E1E9-094D-8E31-A58A1510A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55F43B30-F8A4-F846-9F30-B789B5C98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212" y="189883"/>
            <a:ext cx="8749267" cy="3430233"/>
          </a:xfr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A25E69C-DD12-5F43-A067-F1321003A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3865757"/>
            <a:ext cx="8749267" cy="28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86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9439A3-253A-3541-BF41-91BCBDFA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ambientali geografici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043F82E-C23C-7549-A992-7301BD9E1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717" y="1403451"/>
            <a:ext cx="4804518" cy="532144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A3E7512-62C8-954F-A862-BACA7D1259F8}"/>
              </a:ext>
            </a:extLst>
          </p:cNvPr>
          <p:cNvSpPr/>
          <p:nvPr/>
        </p:nvSpPr>
        <p:spPr>
          <a:xfrm>
            <a:off x="1458410" y="2214171"/>
            <a:ext cx="52317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Le differenze di sviluppo sono il risultato di condizioni diverse e </a:t>
            </a:r>
            <a:r>
              <a:rPr lang="it-IT" sz="2000" dirty="0" err="1"/>
              <a:t>interconnese</a:t>
            </a:r>
            <a:r>
              <a:rPr lang="it-IT" sz="2000" dirty="0"/>
              <a:t>, che comprendo anche condizioni geografiche, oltre a quelle economico-strutturali. Si parla al riguardo di «dotazione geografica del paese»</a:t>
            </a:r>
          </a:p>
          <a:p>
            <a:endParaRPr lang="it-IT" sz="2000" dirty="0"/>
          </a:p>
          <a:p>
            <a:r>
              <a:rPr lang="it-IT" sz="2000" dirty="0"/>
              <a:t>Però anche le condizioni istituzionali hanno peso</a:t>
            </a:r>
          </a:p>
        </p:txBody>
      </p:sp>
    </p:spTree>
    <p:extLst>
      <p:ext uri="{BB962C8B-B14F-4D97-AF65-F5344CB8AC3E}">
        <p14:creationId xmlns:p14="http://schemas.microsoft.com/office/powerpoint/2010/main" val="4220555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>
            <a:extLst>
              <a:ext uri="{FF2B5EF4-FFF2-40B4-BE49-F238E27FC236}">
                <a16:creationId xmlns:a16="http://schemas.microsoft.com/office/drawing/2014/main" id="{3547A5B7-B1FE-8240-ACCE-C0E30A6730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/>
              <a:t>Presentazione n. 19</a:t>
            </a:r>
          </a:p>
        </p:txBody>
      </p:sp>
      <p:sp>
        <p:nvSpPr>
          <p:cNvPr id="16386" name="Segnaposto contenuto 2">
            <a:extLst>
              <a:ext uri="{FF2B5EF4-FFF2-40B4-BE49-F238E27FC236}">
                <a16:creationId xmlns:a16="http://schemas.microsoft.com/office/drawing/2014/main" id="{DC71834C-5331-3D44-AFA9-6F096DB71E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92924" y="3183038"/>
            <a:ext cx="8911687" cy="2728184"/>
          </a:xfrm>
        </p:spPr>
        <p:txBody>
          <a:bodyPr/>
          <a:lstStyle/>
          <a:p>
            <a:pPr marL="0" indent="0">
              <a:buNone/>
            </a:pPr>
            <a:r>
              <a:rPr lang="it-IT" sz="4400" dirty="0">
                <a:solidFill>
                  <a:srgbClr val="FF0000"/>
                </a:solidFill>
              </a:rPr>
              <a:t>Geografia dello sviluppo</a:t>
            </a:r>
          </a:p>
          <a:p>
            <a:endParaRPr lang="it-IT" altLang="it-IT" sz="2100" dirty="0"/>
          </a:p>
        </p:txBody>
      </p:sp>
    </p:spTree>
    <p:extLst>
      <p:ext uri="{BB962C8B-B14F-4D97-AF65-F5344CB8AC3E}">
        <p14:creationId xmlns:p14="http://schemas.microsoft.com/office/powerpoint/2010/main" val="191025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B4A655-5B34-9544-992D-BA0CDB75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Indice di sviluppo umano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0F6051-A741-254F-953A-34E814088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Human Development Index (HDI)</a:t>
            </a:r>
          </a:p>
          <a:p>
            <a:pPr marL="0" indent="0">
              <a:buNone/>
            </a:pPr>
            <a:r>
              <a:rPr lang="it-IT" dirty="0"/>
              <a:t>Adottato nel 1990 dal programma di sviluppo delle Nazioni Unite (UNDP) per individuare la combinazioni minima di indicatori utile per discutere il livello di sviluppo</a:t>
            </a:r>
          </a:p>
          <a:p>
            <a:pPr lvl="1"/>
            <a:r>
              <a:rPr lang="it-IT" dirty="0"/>
              <a:t>PIL pro capite</a:t>
            </a:r>
          </a:p>
          <a:p>
            <a:pPr lvl="1"/>
            <a:r>
              <a:rPr lang="it-IT" dirty="0"/>
              <a:t>Speranza di vita</a:t>
            </a:r>
          </a:p>
          <a:p>
            <a:pPr lvl="1"/>
            <a:r>
              <a:rPr lang="it-IT" dirty="0"/>
              <a:t>Tasso di scolarizzazione fra adulti</a:t>
            </a:r>
          </a:p>
          <a:p>
            <a:pPr lvl="1"/>
            <a:r>
              <a:rPr lang="it-IT" dirty="0"/>
              <a:t>Tasso lordo di partecipazione scolastica</a:t>
            </a:r>
          </a:p>
        </p:txBody>
      </p:sp>
    </p:spTree>
    <p:extLst>
      <p:ext uri="{BB962C8B-B14F-4D97-AF65-F5344CB8AC3E}">
        <p14:creationId xmlns:p14="http://schemas.microsoft.com/office/powerpoint/2010/main" val="2283672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D2E0E0-BF1C-6F4C-824C-F9B7375B5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Indice di sviluppo umano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4ED2C41-261E-3D4E-B8A0-64913DCEC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927" y="1905000"/>
            <a:ext cx="6413459" cy="3778250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4D94E1-E891-604D-8E77-710747E7E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771" y="1905000"/>
            <a:ext cx="4675123" cy="368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83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D351C6-0133-EE4A-9D26-F02A0494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466" y="531513"/>
            <a:ext cx="8911687" cy="1280890"/>
          </a:xfrm>
        </p:spPr>
        <p:txBody>
          <a:bodyPr/>
          <a:lstStyle/>
          <a:p>
            <a:r>
              <a:rPr lang="it-IT" dirty="0"/>
              <a:t>Indice di sviluppo umano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5B83BF4-FC35-BB4F-9153-881617559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5309" y="1171958"/>
            <a:ext cx="4768769" cy="5394786"/>
          </a:xfrm>
        </p:spPr>
      </p:pic>
    </p:spTree>
    <p:extLst>
      <p:ext uri="{BB962C8B-B14F-4D97-AF65-F5344CB8AC3E}">
        <p14:creationId xmlns:p14="http://schemas.microsoft.com/office/powerpoint/2010/main" val="268204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6BC0AC-E43E-E349-9F92-2C331C5A2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Sviluppo e disuguaglianza del reddito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8E9BE7-4064-D244-BDC3-97138BC9E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4" y="1805651"/>
            <a:ext cx="8911687" cy="4105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Distribuzione</a:t>
            </a:r>
            <a:r>
              <a:rPr lang="it-IT" dirty="0"/>
              <a:t> del reddito: il modo in cui il reddito è diviso fra differenti gruppi o individui</a:t>
            </a:r>
          </a:p>
          <a:p>
            <a:pPr marL="0" indent="0">
              <a:buNone/>
            </a:pPr>
            <a:r>
              <a:rPr lang="it-IT" b="1" dirty="0"/>
              <a:t>Disuguaglianza</a:t>
            </a:r>
            <a:r>
              <a:rPr lang="it-IT" dirty="0"/>
              <a:t> del reddito: il rapporto fra redditi dei più ricchi e redditi dei più poveri</a:t>
            </a:r>
          </a:p>
          <a:p>
            <a:pPr marL="0" indent="0">
              <a:buNone/>
            </a:pPr>
            <a:r>
              <a:rPr lang="it-IT" dirty="0"/>
              <a:t>Differenziare i dati a diversa scala, per evitare generalizzazioni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Distribuzione </a:t>
            </a:r>
            <a:r>
              <a:rPr lang="it-IT" b="1" dirty="0"/>
              <a:t>è</a:t>
            </a:r>
            <a:r>
              <a:rPr lang="it-IT" dirty="0"/>
              <a:t> ineguale</a:t>
            </a:r>
          </a:p>
          <a:p>
            <a:pPr marL="0" indent="0">
              <a:buNone/>
            </a:pPr>
            <a:r>
              <a:rPr lang="it-IT" dirty="0"/>
              <a:t>A livello globale la disuguaglianza è molto alta: nel 2000 il 20% più ricco della popolazione deteneva il 74% del reddito mondiale; il 20% più povero l’1,5%.</a:t>
            </a:r>
          </a:p>
          <a:p>
            <a:pPr marL="0" indent="0">
              <a:buNone/>
            </a:pPr>
            <a:r>
              <a:rPr lang="it-IT" dirty="0"/>
              <a:t>Nel 2011 l’1% della popolazione mondiale controlla il 39% della ricchezza totale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0968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1CB2CA-5293-1947-9BF8-87F27090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Disuguaglianza reddito 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E2194AA-23B7-CD40-926A-A0F0A2182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559" y="1905000"/>
            <a:ext cx="7085184" cy="37782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B11D48D-8372-2E41-B9E3-F81CB0FC2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672" y="1905000"/>
            <a:ext cx="4358853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32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7CAD1-87E0-854B-ABA6-EFB837B0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Divario fra ricchi e poveri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870197A-FEAA-ED4F-8BAF-53DE23C50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6356" y="1508566"/>
            <a:ext cx="5163471" cy="5204615"/>
          </a:xfrm>
        </p:spPr>
      </p:pic>
    </p:spTree>
    <p:extLst>
      <p:ext uri="{BB962C8B-B14F-4D97-AF65-F5344CB8AC3E}">
        <p14:creationId xmlns:p14="http://schemas.microsoft.com/office/powerpoint/2010/main" val="1312872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05A577-858D-724A-BE45-45EEB888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Distribuzione della ricchezza fra Stati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BD7F446-4C7C-4043-84F0-83AD51B5C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0060" y="2133600"/>
            <a:ext cx="4953705" cy="3778250"/>
          </a:xfrm>
        </p:spPr>
      </p:pic>
    </p:spTree>
    <p:extLst>
      <p:ext uri="{BB962C8B-B14F-4D97-AF65-F5344CB8AC3E}">
        <p14:creationId xmlns:p14="http://schemas.microsoft.com/office/powerpoint/2010/main" val="662005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03DFDA-4946-004C-84D9-FC4FB9DF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Coefficiente di </a:t>
            </a:r>
            <a:r>
              <a:rPr lang="it-IT" dirty="0" err="1"/>
              <a:t>Gini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94C400-B1BC-8849-92A3-8B240137D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596" y="1400537"/>
            <a:ext cx="10938075" cy="86810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Indicatore del reddito, va da 1 a 100</a:t>
            </a:r>
          </a:p>
          <a:p>
            <a:pPr marL="0" indent="0">
              <a:buNone/>
            </a:pPr>
            <a:r>
              <a:rPr lang="it-IT" dirty="0"/>
              <a:t>Più i valori sono prossimi a zero, maggiore è da distribuzione equa del reddito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DA54FC-14CB-A04F-BA61-49CD55C9C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5" y="3043753"/>
            <a:ext cx="8718055" cy="382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64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416DB0-C9CA-6C4F-B0F7-3FAF0280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381041"/>
            <a:ext cx="8915400" cy="1598230"/>
          </a:xfrm>
        </p:spPr>
        <p:txBody>
          <a:bodyPr>
            <a:normAutofit/>
          </a:bodyPr>
          <a:lstStyle/>
          <a:p>
            <a:r>
              <a:rPr lang="it-IT" dirty="0"/>
              <a:t>Crescita vs.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DFD8E-E945-2B4E-B5F9-3884CF2D1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615" y="1145893"/>
            <a:ext cx="9479665" cy="523175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900" dirty="0"/>
          </a:p>
          <a:p>
            <a:r>
              <a:rPr lang="it-IT" sz="2400" b="1" dirty="0"/>
              <a:t>La crescita economica</a:t>
            </a:r>
            <a:r>
              <a:rPr lang="it-IT" sz="2400" dirty="0"/>
              <a:t> è un concetto che indica l'aumento del livello effettivo di produzione di una nazione sulla base della crescita delle risorse e/o del loro uso</a:t>
            </a:r>
          </a:p>
          <a:p>
            <a:endParaRPr lang="it-IT" sz="900" dirty="0"/>
          </a:p>
          <a:p>
            <a:r>
              <a:rPr lang="it-IT" sz="2400" dirty="0"/>
              <a:t> </a:t>
            </a:r>
            <a:r>
              <a:rPr lang="it-IT" sz="2400" b="1" dirty="0"/>
              <a:t>lo sviluppo economico</a:t>
            </a:r>
            <a:r>
              <a:rPr lang="it-IT" sz="2400" dirty="0"/>
              <a:t> è un concetto che riguarda il miglioramento del tenore di vita di un individuo o un gruppo di persone</a:t>
            </a:r>
          </a:p>
          <a:p>
            <a:endParaRPr lang="it-IT" sz="2400" dirty="0"/>
          </a:p>
          <a:p>
            <a:r>
              <a:rPr lang="it-IT" sz="2400" dirty="0"/>
              <a:t>Sviluppo: insieme dei processi che determinano cambiamenti </a:t>
            </a:r>
            <a:r>
              <a:rPr lang="it-IT" sz="2400" b="1" dirty="0"/>
              <a:t>positivi </a:t>
            </a:r>
            <a:r>
              <a:rPr lang="it-IT" sz="2400" dirty="0"/>
              <a:t>nel </a:t>
            </a:r>
            <a:r>
              <a:rPr lang="it-IT" sz="2400" b="1" dirty="0"/>
              <a:t>benessere economico</a:t>
            </a:r>
            <a:r>
              <a:rPr lang="it-IT" sz="2400" dirty="0"/>
              <a:t>, nella sua </a:t>
            </a:r>
            <a:r>
              <a:rPr lang="it-IT" sz="2400" b="1" dirty="0"/>
              <a:t>distribuzione</a:t>
            </a:r>
            <a:r>
              <a:rPr lang="it-IT" sz="2400" dirty="0"/>
              <a:t> tra le classi sociali e nella </a:t>
            </a:r>
            <a:r>
              <a:rPr lang="it-IT" sz="2400" b="1" dirty="0"/>
              <a:t>qualità della vita </a:t>
            </a:r>
            <a:r>
              <a:rPr lang="it-IT" sz="2400" dirty="0"/>
              <a:t>degli abitanti e dei lavoratori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18657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B377FD-2741-E843-B806-E2C91F3B9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Geografia dello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C1095F-7F72-7148-BCDE-E75DCCD41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783496"/>
          </a:xfrm>
        </p:spPr>
        <p:txBody>
          <a:bodyPr>
            <a:noAutofit/>
          </a:bodyPr>
          <a:lstStyle/>
          <a:p>
            <a:pPr marL="671513" indent="-623888">
              <a:buNone/>
            </a:pPr>
            <a:r>
              <a:rPr lang="it-IT" sz="2400" dirty="0"/>
              <a:t>Sviluppo come completamento</a:t>
            </a:r>
          </a:p>
          <a:p>
            <a:pPr marL="671513" indent="-623888">
              <a:buNone/>
            </a:pPr>
            <a:r>
              <a:rPr lang="it-IT" sz="2400" dirty="0"/>
              <a:t>Sviluppo come crescita lungo un percorso preciso</a:t>
            </a:r>
          </a:p>
          <a:p>
            <a:pPr marL="1073150" indent="-1025525">
              <a:buNone/>
            </a:pPr>
            <a:endParaRPr lang="it-IT" sz="800" dirty="0"/>
          </a:p>
          <a:p>
            <a:pPr marL="1073150" indent="-1025525">
              <a:buNone/>
            </a:pPr>
            <a:r>
              <a:rPr lang="it-IT" sz="2400" dirty="0"/>
              <a:t>Sviluppo ha un limite ed è molto diversificato sulla Terra</a:t>
            </a:r>
          </a:p>
          <a:p>
            <a:pPr marL="1073150" indent="-1025525">
              <a:buNone/>
            </a:pPr>
            <a:endParaRPr lang="it-IT" sz="800" dirty="0"/>
          </a:p>
          <a:p>
            <a:pPr marL="1073150" indent="-1025525">
              <a:buFont typeface="Wingdings" pitchFamily="2" charset="2"/>
              <a:buChar char="à"/>
            </a:pPr>
            <a:r>
              <a:rPr lang="it-IT" sz="2400" dirty="0">
                <a:sym typeface="Wingdings" pitchFamily="2" charset="2"/>
              </a:rPr>
              <a:t>Geografia studia i sistemi territoriali diversificati a seguito di un processo di sviluppo delle rispettive società in relazione ai rispettivi ambienti materiali (quindi diversità culturali)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388495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811516-A497-1B47-B1E7-CCF1CAF0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Geografia dello sviluppo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C11C89-8C55-2B4C-9C4A-C71577100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678329"/>
            <a:ext cx="8773414" cy="4572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sz="2200" dirty="0"/>
              <a:t>Due possibili approcci:</a:t>
            </a:r>
          </a:p>
          <a:p>
            <a:pPr>
              <a:buFontTx/>
              <a:buChar char="-"/>
            </a:pPr>
            <a:r>
              <a:rPr lang="it-IT" sz="2200" dirty="0"/>
              <a:t>Ogni sistema socio-culturale ha un suo percorso di sviluppo </a:t>
            </a:r>
            <a:r>
              <a:rPr lang="it-IT" sz="2200" b="1" i="1" dirty="0"/>
              <a:t>diverso</a:t>
            </a:r>
            <a:r>
              <a:rPr lang="it-IT" sz="2200" dirty="0"/>
              <a:t> dagli altri </a:t>
            </a:r>
          </a:p>
          <a:p>
            <a:pPr marL="530352" lvl="1" indent="0">
              <a:buNone/>
            </a:pPr>
            <a:r>
              <a:rPr lang="it-IT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it-IT" dirty="0">
                <a:sym typeface="Wingdings" pitchFamily="2" charset="2"/>
              </a:rPr>
              <a:t> Diversità / complessità</a:t>
            </a:r>
            <a:endParaRPr lang="it-IT" dirty="0"/>
          </a:p>
          <a:p>
            <a:pPr>
              <a:buFontTx/>
              <a:buChar char="-"/>
            </a:pPr>
            <a:r>
              <a:rPr lang="it-IT" sz="2400" dirty="0"/>
              <a:t>Esiste un </a:t>
            </a:r>
            <a:r>
              <a:rPr lang="it-IT" sz="2400" b="1" i="1" dirty="0"/>
              <a:t>unico</a:t>
            </a:r>
            <a:r>
              <a:rPr lang="it-IT" sz="2400" dirty="0"/>
              <a:t> sviluppo, quello oggi dominante di impronta occidentale, cui tutti devono adeguarsi, rinunciando alle proprie specificità </a:t>
            </a:r>
          </a:p>
          <a:p>
            <a:pPr lvl="1"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anomalie / scostamenti/ ritardi rispetto un percorso obbligato/ semplificazione</a:t>
            </a:r>
          </a:p>
          <a:p>
            <a:pPr marL="11112" lvl="1" indent="0">
              <a:buNone/>
            </a:pPr>
            <a:endParaRPr lang="it-IT" sz="900" i="0" dirty="0">
              <a:sym typeface="Wingdings" pitchFamily="2" charset="2"/>
            </a:endParaRPr>
          </a:p>
          <a:p>
            <a:pPr marL="806450" lvl="1" indent="-793750">
              <a:buNone/>
            </a:pPr>
            <a:r>
              <a:rPr lang="it-IT" sz="2000" i="0" dirty="0">
                <a:sym typeface="Wingdings" pitchFamily="2" charset="2"/>
              </a:rPr>
              <a:t>Gerarchia globale</a:t>
            </a:r>
          </a:p>
          <a:p>
            <a:pPr marL="806450" lvl="1" indent="-793750">
              <a:buNone/>
            </a:pPr>
            <a:endParaRPr lang="it-IT" sz="2000" i="0" dirty="0">
              <a:sym typeface="Wingdings" pitchFamily="2" charset="2"/>
            </a:endParaRPr>
          </a:p>
          <a:p>
            <a:pPr marL="806450" lvl="1" indent="-793750">
              <a:buNone/>
            </a:pPr>
            <a:r>
              <a:rPr lang="it-IT" sz="2000" i="0" dirty="0">
                <a:sym typeface="Wingdings" pitchFamily="2" charset="2"/>
              </a:rPr>
              <a:t>Paesi sviluppati vs. Paesi sottosviluppati </a:t>
            </a:r>
          </a:p>
          <a:p>
            <a:pPr marL="806450" lvl="1" indent="-793750">
              <a:buNone/>
            </a:pPr>
            <a:r>
              <a:rPr lang="it-IT" sz="2000" i="0" dirty="0">
                <a:sym typeface="Wingdings" pitchFamily="2" charset="2"/>
              </a:rPr>
              <a:t>o Primo vs. Terzo mondo / Nord del Mondo vs. Sud del mondo </a:t>
            </a:r>
          </a:p>
          <a:p>
            <a:pPr marL="11112" lvl="1" indent="0">
              <a:buNone/>
            </a:pPr>
            <a:endParaRPr lang="it-IT" sz="2000" i="0" dirty="0">
              <a:sym typeface="Wingdings" pitchFamily="2" charset="2"/>
            </a:endParaRPr>
          </a:p>
          <a:p>
            <a:pPr marL="11112" lvl="1" indent="0">
              <a:buNone/>
            </a:pPr>
            <a:r>
              <a:rPr lang="it-IT" sz="2000" i="0" dirty="0">
                <a:sym typeface="Wingdings" pitchFamily="2" charset="2"/>
              </a:rPr>
              <a:t>Rispetto diversità   riconoscimento e tutela della varietà culturale e ambientale</a:t>
            </a:r>
          </a:p>
        </p:txBody>
      </p:sp>
    </p:spTree>
    <p:extLst>
      <p:ext uri="{BB962C8B-B14F-4D97-AF65-F5344CB8AC3E}">
        <p14:creationId xmlns:p14="http://schemas.microsoft.com/office/powerpoint/2010/main" val="3333855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37ED8E-EF84-094B-BFB2-45493828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Geografia dello sviluppo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652CBE-C65D-0949-AFDF-BF566FE61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1706" y="1562581"/>
            <a:ext cx="8992905" cy="474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ym typeface="Wingdings" pitchFamily="2" charset="2"/>
              </a:rPr>
              <a:t>Confronto con la complessità.</a:t>
            </a:r>
          </a:p>
          <a:p>
            <a:pPr marL="0" indent="0">
              <a:buNone/>
            </a:pPr>
            <a:r>
              <a:rPr lang="it-IT" sz="2400" dirty="0">
                <a:sym typeface="Wingdings" pitchFamily="2" charset="2"/>
              </a:rPr>
              <a:t>I geografi studiano le differenze di sviluppo da un luogo o da una regione all’altra e le conseguenze sociali dello sviluppo </a:t>
            </a:r>
          </a:p>
          <a:p>
            <a:pPr marL="0" indent="0">
              <a:buNone/>
            </a:pPr>
            <a:r>
              <a:rPr lang="it-IT" sz="2400" i="1" dirty="0">
                <a:sym typeface="Wingdings" pitchFamily="2" charset="2"/>
              </a:rPr>
              <a:t>al fine di un miglioramento delle condizioni economiche, sociali e ambientali di una società. </a:t>
            </a:r>
          </a:p>
          <a:p>
            <a:pPr>
              <a:buFont typeface="Wingdings" pitchFamily="2" charset="2"/>
              <a:buChar char="à"/>
            </a:pPr>
            <a:r>
              <a:rPr lang="it-IT" sz="2400" dirty="0">
                <a:sym typeface="Wingdings" pitchFamily="2" charset="2"/>
              </a:rPr>
              <a:t>uso e gestione di risorse finanziarie/umane e naturali</a:t>
            </a:r>
          </a:p>
          <a:p>
            <a:pPr>
              <a:buFont typeface="Wingdings" pitchFamily="2" charset="2"/>
              <a:buChar char="à"/>
            </a:pPr>
            <a:endParaRPr lang="it-IT" sz="2400" dirty="0">
              <a:sym typeface="Wingdings" pitchFamily="2" charset="2"/>
            </a:endParaRPr>
          </a:p>
          <a:p>
            <a:r>
              <a:rPr lang="it-IT" sz="2400" dirty="0">
                <a:sym typeface="Wingdings" pitchFamily="2" charset="2"/>
              </a:rPr>
              <a:t>Come si misura lo sviluppo?</a:t>
            </a:r>
          </a:p>
          <a:p>
            <a:r>
              <a:rPr lang="it-IT" sz="2400" dirty="0">
                <a:sym typeface="Wingdings" pitchFamily="2" charset="2"/>
              </a:rPr>
              <a:t>Quali i modelli e le relative teorie?</a:t>
            </a:r>
          </a:p>
        </p:txBody>
      </p:sp>
    </p:spTree>
    <p:extLst>
      <p:ext uri="{BB962C8B-B14F-4D97-AF65-F5344CB8AC3E}">
        <p14:creationId xmlns:p14="http://schemas.microsoft.com/office/powerpoint/2010/main" val="1745685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F4E2F6-C130-984E-BA33-57D242653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35685"/>
            <a:ext cx="8911687" cy="128089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Geografia dello sviluppo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60FC96-474D-804A-8B3C-E0C563FF1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891" y="2133600"/>
            <a:ext cx="3634451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sym typeface="Wingdings" pitchFamily="2" charset="2"/>
              </a:rPr>
              <a:t>Questioni di linguaggio:</a:t>
            </a:r>
          </a:p>
          <a:p>
            <a:pPr marL="0" indent="0">
              <a:buNone/>
            </a:pPr>
            <a:r>
              <a:rPr lang="it-IT" sz="2000" dirty="0">
                <a:sym typeface="Wingdings" pitchFamily="2" charset="2"/>
              </a:rPr>
              <a:t>Primo terzo mondo vs nord e sud del mondo</a:t>
            </a:r>
          </a:p>
          <a:p>
            <a:pPr marL="0" indent="0">
              <a:buNone/>
            </a:pPr>
            <a:r>
              <a:rPr lang="it-IT" sz="2000" dirty="0">
                <a:sym typeface="Wingdings" pitchFamily="2" charset="2"/>
              </a:rPr>
              <a:t>Cioè ordine gerarchico vs. complessità</a:t>
            </a:r>
          </a:p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B26D94C-F36C-1249-BB96-BDA852DF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860" y="1916574"/>
            <a:ext cx="5959340" cy="40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75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6C7054-D6C8-F54B-AF5A-74C43F021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Geografia dello sviluppo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0BE646-E72A-B74E-80B9-99AF6AA40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0132" y="2133600"/>
            <a:ext cx="9004480" cy="40704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000" dirty="0">
                <a:sym typeface="Wingdings" pitchFamily="2" charset="2"/>
              </a:rPr>
              <a:t>L’obiettivo è il raggiungimento collettivo di migliori condizioni di vita (economiche, sociali, ambientali) avendo presente le conseguenze delle varie scelte</a:t>
            </a:r>
          </a:p>
          <a:p>
            <a:pPr>
              <a:buFont typeface="Wingdings" pitchFamily="2" charset="2"/>
              <a:buChar char="à"/>
            </a:pPr>
            <a:endParaRPr lang="it-IT" sz="2000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it-IT" sz="2000" dirty="0">
                <a:sym typeface="Wingdings" pitchFamily="2" charset="2"/>
              </a:rPr>
              <a:t>Differenti scuole di pensiero</a:t>
            </a:r>
          </a:p>
          <a:p>
            <a:pPr lvl="1">
              <a:buFont typeface="Wingdings" pitchFamily="2" charset="2"/>
              <a:buChar char="à"/>
            </a:pPr>
            <a:r>
              <a:rPr lang="it-IT" sz="2000" dirty="0">
                <a:sym typeface="Wingdings" pitchFamily="2" charset="2"/>
              </a:rPr>
              <a:t>Sviluppo convenzionale vs. sviluppo sostenibile</a:t>
            </a:r>
          </a:p>
          <a:p>
            <a:r>
              <a:rPr lang="it-IT" sz="2000" b="1" dirty="0"/>
              <a:t>Convenzionale</a:t>
            </a:r>
            <a:r>
              <a:rPr lang="it-IT" sz="2000" dirty="0"/>
              <a:t>: privilegia la crescita economica, in particolare nel </a:t>
            </a:r>
            <a:r>
              <a:rPr lang="it-IT" sz="2000" i="1" dirty="0"/>
              <a:t>breve periodo</a:t>
            </a:r>
          </a:p>
          <a:p>
            <a:r>
              <a:rPr lang="it-IT" sz="2000" b="1" dirty="0"/>
              <a:t>Sostenibile</a:t>
            </a:r>
            <a:r>
              <a:rPr lang="it-IT" sz="2000" dirty="0"/>
              <a:t>: primato alla crescita economica e sociale senza compromettere le diversità culturali, le risorse naturali e le condizioni dell’ambiente in favore di un’eredità per le generazioni future(</a:t>
            </a:r>
            <a:r>
              <a:rPr lang="it-IT" sz="2000" i="1" dirty="0"/>
              <a:t>a lungo termine)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77731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E0486F-DF1F-4F4F-ADF6-0D1803355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Geografia dello sviluppo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5A1772-7D70-B24E-BA51-404073D86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782501"/>
            <a:ext cx="8911686" cy="4768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/>
              <a:t>Si usano indicatori e indici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/>
              <a:t>Indicatori: </a:t>
            </a:r>
          </a:p>
          <a:p>
            <a:pPr lvl="1"/>
            <a:r>
              <a:rPr lang="it-IT" dirty="0"/>
              <a:t>Economico</a:t>
            </a:r>
          </a:p>
          <a:p>
            <a:pPr lvl="1"/>
            <a:r>
              <a:rPr lang="it-IT" dirty="0"/>
              <a:t>Socio – demografico </a:t>
            </a:r>
          </a:p>
          <a:p>
            <a:pPr lvl="1"/>
            <a:r>
              <a:rPr lang="it-IT" dirty="0"/>
              <a:t>Ambientali</a:t>
            </a:r>
          </a:p>
          <a:p>
            <a:pPr marL="0" indent="0">
              <a:buNone/>
            </a:pPr>
            <a:r>
              <a:rPr lang="it-IT" sz="2000" dirty="0"/>
              <a:t>Indici:</a:t>
            </a:r>
          </a:p>
          <a:p>
            <a:pPr lvl="1"/>
            <a:r>
              <a:rPr lang="it-IT" dirty="0"/>
              <a:t>Combinazione di più indicatori</a:t>
            </a:r>
          </a:p>
          <a:p>
            <a:pPr lvl="1"/>
            <a:endParaRPr lang="it-IT" sz="1100" dirty="0"/>
          </a:p>
          <a:p>
            <a:pPr marL="0" indent="0">
              <a:buNone/>
            </a:pPr>
            <a:r>
              <a:rPr lang="it-IT" sz="2000" dirty="0"/>
              <a:t>Indici usati a livello nazionale e internazionale</a:t>
            </a:r>
          </a:p>
          <a:p>
            <a:pPr marL="0" indent="0">
              <a:buNone/>
            </a:pPr>
            <a:r>
              <a:rPr lang="it-IT" sz="2000" dirty="0"/>
              <a:t>Indicatori anche per aree ridotte</a:t>
            </a:r>
          </a:p>
        </p:txBody>
      </p:sp>
    </p:spTree>
    <p:extLst>
      <p:ext uri="{BB962C8B-B14F-4D97-AF65-F5344CB8AC3E}">
        <p14:creationId xmlns:p14="http://schemas.microsoft.com/office/powerpoint/2010/main" val="4136227263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Filo</Template>
  <TotalTime>640</TotalTime>
  <Words>949</Words>
  <Application>Microsoft Macintosh PowerPoint</Application>
  <PresentationFormat>Widescreen</PresentationFormat>
  <Paragraphs>114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Arial</vt:lpstr>
      <vt:lpstr>Century Gothic</vt:lpstr>
      <vt:lpstr>Wingdings</vt:lpstr>
      <vt:lpstr>Wingdings 3</vt:lpstr>
      <vt:lpstr>Filo</vt:lpstr>
      <vt:lpstr>Territorio e Società  (LE225)  Sergio Zilli a.a. 2020-2021</vt:lpstr>
      <vt:lpstr>Presentazione n. 19</vt:lpstr>
      <vt:lpstr>Crescita vs. sviluppo</vt:lpstr>
      <vt:lpstr>Geografia dello sviluppo</vt:lpstr>
      <vt:lpstr>Geografia dello sviluppo</vt:lpstr>
      <vt:lpstr>Geografia dello sviluppo</vt:lpstr>
      <vt:lpstr>Geografia dello sviluppo</vt:lpstr>
      <vt:lpstr>Geografia dello sviluppo</vt:lpstr>
      <vt:lpstr>Geografia dello sviluppo</vt:lpstr>
      <vt:lpstr>Indicatori economici</vt:lpstr>
      <vt:lpstr>Pil 2020 (in migliaia di dollari)</vt:lpstr>
      <vt:lpstr>Indicatori economici</vt:lpstr>
      <vt:lpstr>Povertà nel mondo</vt:lpstr>
      <vt:lpstr>Povertà in Italia</vt:lpstr>
      <vt:lpstr>Indicatori socio demografici</vt:lpstr>
      <vt:lpstr>Indicatori ambientali</vt:lpstr>
      <vt:lpstr>Presentazione standard di PowerPoint</vt:lpstr>
      <vt:lpstr>Presentazione standard di PowerPoint</vt:lpstr>
      <vt:lpstr>Indicatori ambientali geografici</vt:lpstr>
      <vt:lpstr>Indice di sviluppo umano</vt:lpstr>
      <vt:lpstr>Indice di sviluppo umano </vt:lpstr>
      <vt:lpstr>Indice di sviluppo umano</vt:lpstr>
      <vt:lpstr>Sviluppo e disuguaglianza del reddito</vt:lpstr>
      <vt:lpstr>Disuguaglianza reddito </vt:lpstr>
      <vt:lpstr>Divario fra ricchi e poveri</vt:lpstr>
      <vt:lpstr>Distribuzione della ricchezza fra Stati</vt:lpstr>
      <vt:lpstr>Coefficiente di Gini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Territorio e Società (LE225)   Corso di Studio LE07 – Lettere antiche e moderne, arti, comunicazione</dc:title>
  <dc:creator>sergio zilli</dc:creator>
  <cp:lastModifiedBy>sergio zilli</cp:lastModifiedBy>
  <cp:revision>33</cp:revision>
  <dcterms:created xsi:type="dcterms:W3CDTF">2021-03-01T07:19:48Z</dcterms:created>
  <dcterms:modified xsi:type="dcterms:W3CDTF">2021-04-27T14:38:03Z</dcterms:modified>
</cp:coreProperties>
</file>