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76" r:id="rId8"/>
    <p:sldId id="263" r:id="rId9"/>
    <p:sldId id="264" r:id="rId10"/>
    <p:sldId id="27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FFEE6-3C5C-4311-BC15-397611310D25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35F55-3F4A-433E-BDA0-D517DBAEFA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97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94C49CF-018F-416E-946A-FE639484C660}" type="slidenum">
              <a:rPr lang="en-US" sz="1200">
                <a:solidFill>
                  <a:schemeClr val="tx1"/>
                </a:solidFill>
              </a:rPr>
              <a:pPr eaLnBrk="1" hangingPunct="1"/>
              <a:t>2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60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5CA52F7-4958-481B-A226-EF66BE64305D}" type="slidenum">
              <a:rPr lang="en-US" sz="1200">
                <a:solidFill>
                  <a:schemeClr val="tx1"/>
                </a:solidFill>
              </a:rPr>
              <a:pPr eaLnBrk="1" hangingPunct="1"/>
              <a:t>11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066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/>
            <a:fld id="{0111D655-4C0A-42E9-AC20-E9BCE6737A30}" type="slidenum">
              <a:rPr lang="en-US" sz="1200">
                <a:solidFill>
                  <a:schemeClr val="tx1"/>
                </a:solidFill>
              </a:rPr>
              <a:pPr algn="r" eaLnBrk="1" hangingPunct="1"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8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/>
            <a:fld id="{0111D655-4C0A-42E9-AC20-E9BCE6737A30}" type="slidenum">
              <a:rPr lang="en-US" sz="1200">
                <a:solidFill>
                  <a:schemeClr val="tx1"/>
                </a:solidFill>
              </a:rPr>
              <a:pPr algn="r" eaLnBrk="1" hangingPunct="1"/>
              <a:t>15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65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72F83413-02A1-4107-A9EA-E3FFEC18C6F4}" type="slidenum">
              <a:rPr lang="en-US" sz="1200">
                <a:solidFill>
                  <a:schemeClr val="tx1"/>
                </a:solidFill>
              </a:rPr>
              <a:pPr eaLnBrk="1" hangingPunct="1"/>
              <a:t>16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9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6E0830B-D118-4942-A98E-C746EB5D4FED}" type="slidenum">
              <a:rPr lang="en-US" sz="1200">
                <a:solidFill>
                  <a:schemeClr val="tx1"/>
                </a:solidFill>
              </a:rPr>
              <a:pPr eaLnBrk="1" hangingPunct="1"/>
              <a:t>17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8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6E7505F7-B0AD-40F1-AE1D-64E745C9FBDD}" type="slidenum">
              <a:rPr lang="en-US" sz="1200">
                <a:solidFill>
                  <a:schemeClr val="tx1"/>
                </a:solidFill>
              </a:rPr>
              <a:pPr eaLnBrk="1" hangingPunct="1"/>
              <a:t>18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321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987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/>
            <a:fld id="{110634A6-72BE-4F70-9E9C-BDAE231028A0}" type="slidenum">
              <a:rPr lang="en-US" sz="1200">
                <a:solidFill>
                  <a:schemeClr val="tx1"/>
                </a:solidFill>
              </a:rPr>
              <a:pPr algn="r" eaLnBrk="1" hangingPunct="1"/>
              <a:t>19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1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70B76DE-4ECD-4BD9-9AA8-59329F2DD127}" type="slidenum">
              <a:rPr lang="en-US" sz="1200">
                <a:solidFill>
                  <a:schemeClr val="tx1"/>
                </a:solidFill>
              </a:rPr>
              <a:pPr eaLnBrk="1" hangingPunct="1"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20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E1C3E16-1679-4E1A-AABD-949B92B0E0A5}" type="slidenum">
              <a:rPr lang="en-US" sz="1200">
                <a:solidFill>
                  <a:schemeClr val="tx1"/>
                </a:solidFill>
              </a:rPr>
              <a:pPr eaLnBrk="1" hangingPunct="1"/>
              <a:t>4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82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1E3F386-BC4E-4A6C-AC2C-78D00921F142}" type="slidenum">
              <a:rPr lang="en-US" sz="1200">
                <a:solidFill>
                  <a:schemeClr val="tx1"/>
                </a:solidFill>
              </a:rPr>
              <a:pPr eaLnBrk="1" hangingPunct="1"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13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0F4561A-F28D-44E7-A886-BA01DDCFACA7}" type="slidenum">
              <a:rPr lang="en-US" sz="1200">
                <a:solidFill>
                  <a:schemeClr val="tx1"/>
                </a:solidFill>
              </a:rPr>
              <a:pPr eaLnBrk="1" hangingPunct="1"/>
              <a:t>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33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0F4561A-F28D-44E7-A886-BA01DDCFACA7}" type="slidenum">
              <a:rPr lang="en-US" sz="1200">
                <a:solidFill>
                  <a:schemeClr val="tx1"/>
                </a:solidFill>
              </a:rPr>
              <a:pPr eaLnBrk="1" hangingPunct="1"/>
              <a:t>7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47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A191F53-15E4-48D2-9E25-E8B70FC40FF7}" type="slidenum">
              <a:rPr lang="en-US" sz="1200">
                <a:solidFill>
                  <a:schemeClr val="tx1"/>
                </a:solidFill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423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433F93F5-F953-4E21-8334-BC43BAAA2711}" type="slidenum">
              <a:rPr lang="en-US" sz="1200">
                <a:solidFill>
                  <a:schemeClr val="tx1"/>
                </a:solidFill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87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433F93F5-F953-4E21-8334-BC43BAAA2711}" type="slidenum">
              <a:rPr lang="en-US" sz="1200">
                <a:solidFill>
                  <a:schemeClr val="tx1"/>
                </a:solidFill>
              </a:rPr>
              <a:pPr eaLnBrk="1" hangingPunct="1"/>
              <a:t>10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3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20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38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714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6309320"/>
            <a:ext cx="12192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</a:rPr>
              <a:t>J. Gruber, </a:t>
            </a:r>
            <a:r>
              <a:rPr lang="it-IT" sz="1400" i="1" dirty="0" smtClean="0">
                <a:solidFill>
                  <a:schemeClr val="bg1">
                    <a:lumMod val="50000"/>
                  </a:schemeClr>
                </a:solidFill>
              </a:rPr>
              <a:t>Scienza delle finanze</a:t>
            </a:r>
            <a:r>
              <a:rPr lang="it-IT" sz="1400" i="0" dirty="0" smtClean="0">
                <a:solidFill>
                  <a:schemeClr val="bg1">
                    <a:lumMod val="50000"/>
                  </a:schemeClr>
                </a:solidFill>
              </a:rPr>
              <a:t>, 2018</a:t>
            </a:r>
            <a:endParaRPr lang="it-IT" sz="1400" i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39349" y="6453336"/>
            <a:ext cx="14401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" b="0" dirty="0" smtClean="0"/>
              <a:t>© EGEA S.p.A.</a:t>
            </a:r>
            <a:endParaRPr lang="it-IT" sz="600" b="0" dirty="0"/>
          </a:p>
        </p:txBody>
      </p:sp>
      <p:grpSp>
        <p:nvGrpSpPr>
          <p:cNvPr id="11" name="Gruppo 10"/>
          <p:cNvGrpSpPr/>
          <p:nvPr/>
        </p:nvGrpSpPr>
        <p:grpSpPr>
          <a:xfrm>
            <a:off x="335360" y="188640"/>
            <a:ext cx="1200000" cy="6696744"/>
            <a:chOff x="251520" y="188640"/>
            <a:chExt cx="900000" cy="6696744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tangolo 13"/>
            <p:cNvSpPr/>
            <p:nvPr/>
          </p:nvSpPr>
          <p:spPr>
            <a:xfrm>
              <a:off x="251520" y="188640"/>
              <a:ext cx="900000" cy="21602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 dirty="0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10608501" y="6309320"/>
            <a:ext cx="1583499" cy="336770"/>
            <a:chOff x="7956376" y="6309320"/>
            <a:chExt cx="1187624" cy="336770"/>
          </a:xfrm>
        </p:grpSpPr>
        <p:cxnSp>
          <p:nvCxnSpPr>
            <p:cNvPr id="16" name="Connettore 1 15"/>
            <p:cNvCxnSpPr/>
            <p:nvPr/>
          </p:nvCxnSpPr>
          <p:spPr>
            <a:xfrm>
              <a:off x="7956376" y="6309320"/>
              <a:ext cx="11876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6376" y="6318724"/>
              <a:ext cx="900000" cy="3273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162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4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43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08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3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07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46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18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37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164EC-4E7E-459D-A47D-7DD9C454552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90F0A-F8A6-481C-9D70-21FDD0B10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2552700" y="1584326"/>
            <a:ext cx="8115300" cy="147002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10 Distribuzione del reddito e programmi di assistenza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8900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89112" y="914401"/>
            <a:ext cx="10760765" cy="272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 smtClean="0">
                <a:latin typeface="Calibri"/>
                <a:ea typeface="ＭＳ Ｐゴシック" charset="0"/>
                <a:cs typeface="Calibri"/>
                <a:sym typeface="Wingdings 3" charset="0"/>
              </a:rPr>
              <a:t>Le aree a cui è destinata la spesa per l’assistenza sono principalmente tre:</a:t>
            </a:r>
            <a:endParaRPr lang="it-IT" sz="2400" dirty="0">
              <a:latin typeface="Calibri"/>
              <a:ea typeface="ＭＳ Ｐゴシック" charset="0"/>
              <a:cs typeface="Calibri"/>
              <a:sym typeface="Wingdings 3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Programmi </a:t>
            </a: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di sostegno ai nuclei </a:t>
            </a: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familiari.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(es. assegno per il nucleo familiare) </a:t>
            </a:r>
            <a:endParaRPr lang="it-IT" sz="2400" dirty="0">
              <a:latin typeface="Calibri"/>
              <a:ea typeface="ＭＳ Ｐゴシック" charset="0"/>
              <a:cs typeface="Calibri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Programmi di contrasto alla povertà e all’esclusione sociale</a:t>
            </a: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.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 (es. pensioni integrate al minimo)</a:t>
            </a:r>
            <a:endParaRPr lang="it-IT" sz="2400" b="1" dirty="0" smtClean="0">
              <a:latin typeface="Calibri"/>
              <a:ea typeface="ＭＳ Ｐゴシック" charset="0"/>
              <a:cs typeface="Calibri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Programmi di tutela di soggetti con handicap</a:t>
            </a: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.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(es. pensioni di invalidità o le indennità di accompagnamento)</a:t>
            </a:r>
            <a:endParaRPr lang="it-IT" sz="2400" b="1" dirty="0">
              <a:latin typeface="Calibri"/>
              <a:ea typeface="ＭＳ Ｐゴシック" charset="0"/>
              <a:cs typeface="Calibri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defRPr/>
            </a:pPr>
            <a:endParaRPr lang="it-IT" sz="2400" dirty="0" smtClean="0">
              <a:latin typeface="Calibri"/>
              <a:ea typeface="ＭＳ Ｐゴシック" charset="0"/>
              <a:cs typeface="Calibri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A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partire dal 2018 è entrato in vigore il </a:t>
            </a: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Reddito di Inclusione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venuto poi </a:t>
            </a:r>
            <a:r>
              <a:rPr lang="it-IT" sz="2400" dirty="0">
                <a:ea typeface="ＭＳ Ｐゴシック" charset="0"/>
                <a:cs typeface="Calibri"/>
              </a:rPr>
              <a:t>meno dal 1°Marzo  </a:t>
            </a:r>
            <a:r>
              <a:rPr lang="it-IT" sz="2400" dirty="0" smtClean="0">
                <a:ea typeface="ＭＳ Ｐゴシック" charset="0"/>
                <a:cs typeface="Calibri"/>
              </a:rPr>
              <a:t>2019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a seguito dell’introduzione del </a:t>
            </a: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Reddito di Cittadinanza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. Anche questa è una </a:t>
            </a:r>
            <a:r>
              <a:rPr lang="it-IT" sz="2400" dirty="0" smtClean="0"/>
              <a:t>misura </a:t>
            </a:r>
            <a:r>
              <a:rPr lang="it-IT" sz="2400" dirty="0"/>
              <a:t>di politica attiva del lavoro e di contrasto alla povertà, alla disuguaglianza e all'esclusione sociale. </a:t>
            </a:r>
            <a:r>
              <a:rPr lang="it-IT" sz="2400" dirty="0" smtClean="0"/>
              <a:t>È un </a:t>
            </a:r>
            <a:r>
              <a:rPr lang="it-IT" sz="2400" dirty="0"/>
              <a:t>sostegno economico ad integrazione dei redditi familiari.</a:t>
            </a:r>
            <a:endParaRPr lang="it-IT" sz="2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32771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I programmi di assistenza in Italia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20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438400" y="422276"/>
            <a:ext cx="7313613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title" idx="4294967295"/>
          </p:nvPr>
        </p:nvSpPr>
        <p:spPr>
          <a:xfrm>
            <a:off x="2798618" y="422276"/>
            <a:ext cx="8229600" cy="96043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Gli effetti di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moral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hazard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del sistema dei trasferimenti “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means-tested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”</a:t>
            </a:r>
            <a:r>
              <a:rPr lang="en-US" dirty="0" smtClean="0">
                <a:solidFill>
                  <a:srgbClr val="3C8C93"/>
                </a:solidFill>
                <a:latin typeface="Arial" pitchFamily="34" charset="0"/>
              </a:rPr>
              <a:t/>
            </a:r>
            <a:br>
              <a:rPr lang="en-US" dirty="0" smtClean="0">
                <a:solidFill>
                  <a:srgbClr val="3C8C93"/>
                </a:solidFill>
                <a:latin typeface="Arial" pitchFamily="34" charset="0"/>
              </a:rPr>
            </a:br>
            <a:endParaRPr lang="it-IT" dirty="0"/>
          </a:p>
        </p:txBody>
      </p:sp>
      <p:sp>
        <p:nvSpPr>
          <p:cNvPr id="13" name="Segnaposto contenuto 12"/>
          <p:cNvSpPr>
            <a:spLocks noGrp="1"/>
          </p:cNvSpPr>
          <p:nvPr>
            <p:ph idx="4294967295"/>
          </p:nvPr>
        </p:nvSpPr>
        <p:spPr>
          <a:xfrm>
            <a:off x="1209963" y="1613188"/>
            <a:ext cx="10515600" cy="4351338"/>
          </a:xfrm>
        </p:spPr>
        <p:txBody>
          <a:bodyPr/>
          <a:lstStyle/>
          <a:p>
            <a:r>
              <a:rPr lang="it-IT" sz="2400" dirty="0"/>
              <a:t>I sistemi di trasferimenti condizionati alla “prova dei mezzi” causano </a:t>
            </a:r>
            <a:r>
              <a:rPr lang="it-IT" sz="2400" dirty="0" err="1"/>
              <a:t>moral</a:t>
            </a:r>
            <a:r>
              <a:rPr lang="it-IT" sz="2400" dirty="0"/>
              <a:t> </a:t>
            </a:r>
            <a:r>
              <a:rPr lang="it-IT" sz="2400" dirty="0" err="1"/>
              <a:t>hazard</a:t>
            </a:r>
            <a:r>
              <a:rPr lang="it-IT" sz="2400" dirty="0"/>
              <a:t>.</a:t>
            </a:r>
          </a:p>
          <a:p>
            <a:r>
              <a:rPr lang="it-IT" sz="2400" dirty="0"/>
              <a:t>Consideriamo una versione semplificata del </a:t>
            </a:r>
            <a:r>
              <a:rPr lang="it-IT" sz="2400" dirty="0" err="1"/>
              <a:t>TANF</a:t>
            </a:r>
            <a:r>
              <a:rPr lang="it-IT" sz="2400" dirty="0"/>
              <a:t>, con benefici </a:t>
            </a:r>
            <a:r>
              <a:rPr lang="it-IT" sz="2400" i="1" dirty="0"/>
              <a:t>B</a:t>
            </a:r>
            <a:r>
              <a:rPr lang="it-IT" sz="2400" dirty="0"/>
              <a:t>:</a:t>
            </a:r>
          </a:p>
          <a:p>
            <a:pPr>
              <a:buNone/>
            </a:pPr>
            <a:r>
              <a:rPr lang="it-IT" sz="2400" dirty="0"/>
              <a:t>                  </a:t>
            </a:r>
            <a:r>
              <a:rPr lang="it-IT" sz="2400" i="1" dirty="0"/>
              <a:t>B = G – </a:t>
            </a:r>
            <a:r>
              <a:rPr lang="el-GR" sz="2400" i="1" dirty="0"/>
              <a:t>τ</a:t>
            </a:r>
            <a:r>
              <a:rPr lang="it-IT" sz="2400" i="1" dirty="0"/>
              <a:t> </a:t>
            </a:r>
            <a:r>
              <a:rPr lang="it-IT" sz="2400" dirty="0"/>
              <a:t>x</a:t>
            </a:r>
            <a:r>
              <a:rPr lang="it-IT" sz="2400" i="1" dirty="0"/>
              <a:t> S </a:t>
            </a:r>
            <a:r>
              <a:rPr lang="it-IT" sz="2400" dirty="0"/>
              <a:t>x</a:t>
            </a:r>
            <a:r>
              <a:rPr lang="it-IT" sz="2400" i="1" dirty="0"/>
              <a:t> L</a:t>
            </a:r>
          </a:p>
          <a:p>
            <a:r>
              <a:rPr lang="it-IT" sz="2400" dirty="0"/>
              <a:t>G è la prestazione minima garantita, </a:t>
            </a:r>
            <a:r>
              <a:rPr lang="el-GR" sz="2400" i="1" dirty="0"/>
              <a:t>τ</a:t>
            </a:r>
            <a:r>
              <a:rPr lang="it-IT" sz="2400" dirty="0"/>
              <a:t> è il tasso di riduzione della prestazione, </a:t>
            </a:r>
            <a:r>
              <a:rPr lang="it-IT" sz="2400" i="1" dirty="0"/>
              <a:t>S</a:t>
            </a:r>
            <a:r>
              <a:rPr lang="it-IT" sz="2400" dirty="0"/>
              <a:t> i salari e </a:t>
            </a:r>
            <a:r>
              <a:rPr lang="it-IT" sz="2400" i="1" dirty="0"/>
              <a:t>L</a:t>
            </a:r>
            <a:r>
              <a:rPr lang="it-IT" sz="2400" dirty="0"/>
              <a:t> le ore lavorate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565681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905000" y="533402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Gli effetti di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moral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hazard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del sistema dei trasferimenti “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means-tested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”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165" y="1364399"/>
            <a:ext cx="5238828" cy="427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9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814" y="1475525"/>
            <a:ext cx="6231216" cy="4722238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2041958" y="422276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Risolvere il problema del moral </a:t>
            </a:r>
            <a:r>
              <a:rPr lang="it-IT" sz="2400" dirty="0" err="1" smtClean="0">
                <a:solidFill>
                  <a:srgbClr val="3C8C93"/>
                </a:solidFill>
                <a:latin typeface="Arial" pitchFamily="34" charset="0"/>
              </a:rPr>
              <a:t>hazard</a:t>
            </a: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 diminuendo il tasso di riduzione della prestazione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84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9"/>
          <p:cNvSpPr>
            <a:spLocks noChangeArrowheads="1"/>
          </p:cNvSpPr>
          <p:nvPr/>
        </p:nvSpPr>
        <p:spPr bwMode="auto">
          <a:xfrm>
            <a:off x="2436813" y="1388165"/>
            <a:ext cx="7315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400" dirty="0">
                <a:solidFill>
                  <a:srgbClr val="FF0000"/>
                </a:solidFill>
              </a:rPr>
              <a:t>Se lo Stato abbassa la garanzia di minima prestazione, sicuramente incoraggerà a lavorare e ridurrà i costi, ma ridurrà l’effetto di redistribuzione dei redditi</a:t>
            </a:r>
            <a:r>
              <a:rPr lang="it-IT" sz="2400" dirty="0"/>
              <a:t>.</a:t>
            </a:r>
          </a:p>
          <a:p>
            <a:endParaRPr lang="it-IT" sz="2400" dirty="0">
              <a:cs typeface="Calibri" pitchFamily="34" charset="0"/>
            </a:endParaRPr>
          </a:p>
          <a:p>
            <a:r>
              <a:rPr lang="it-IT" sz="2400" dirty="0" smtClean="0">
                <a:cs typeface="Calibri" pitchFamily="34" charset="0"/>
              </a:rPr>
              <a:t>Emerge un problema noto come</a:t>
            </a:r>
            <a:r>
              <a:rPr lang="it-IT" sz="2400" dirty="0" smtClean="0">
                <a:cs typeface="Calibri" pitchFamily="34" charset="0"/>
              </a:rPr>
              <a:t> </a:t>
            </a:r>
            <a:r>
              <a:rPr lang="it-IT" sz="2400" dirty="0">
                <a:cs typeface="Calibri" pitchFamily="34" charset="0"/>
              </a:rPr>
              <a:t>il “Triangolo di ferro” dei programmi </a:t>
            </a:r>
            <a:r>
              <a:rPr lang="it-IT" sz="2400" dirty="0" smtClean="0">
                <a:cs typeface="Calibri" pitchFamily="34" charset="0"/>
              </a:rPr>
              <a:t>redistributivi</a:t>
            </a:r>
            <a:r>
              <a:rPr lang="it-IT" sz="2400" dirty="0" smtClean="0">
                <a:cs typeface="Calibri" pitchFamily="34" charset="0"/>
              </a:rPr>
              <a:t>, ovvero</a:t>
            </a:r>
            <a:r>
              <a:rPr lang="it-IT" sz="2400" b="1" dirty="0" smtClean="0">
                <a:cs typeface="Calibri" pitchFamily="34" charset="0"/>
              </a:rPr>
              <a:t> </a:t>
            </a:r>
            <a:r>
              <a:rPr lang="it-IT" sz="2400" dirty="0" smtClean="0">
                <a:cs typeface="Calibri" pitchFamily="34" charset="0"/>
              </a:rPr>
              <a:t>non c’è modo di riformare un programma di assistenza in denaro di tipo </a:t>
            </a:r>
            <a:r>
              <a:rPr lang="it-IT" sz="2400" dirty="0" err="1" smtClean="0">
                <a:cs typeface="Calibri" pitchFamily="34" charset="0"/>
              </a:rPr>
              <a:t>means-tested</a:t>
            </a:r>
            <a:r>
              <a:rPr lang="it-IT" sz="2400" dirty="0" smtClean="0">
                <a:cs typeface="Calibri" pitchFamily="34" charset="0"/>
              </a:rPr>
              <a:t> in modo da ottenere simultaneamente tre obiettivi: (i) incoraggiare a lavorare, (ii) redistribuire il reddito, (iii) ridurre i costi.</a:t>
            </a:r>
            <a:endParaRPr lang="it-IT" sz="2400" dirty="0">
              <a:cs typeface="Calibri" pitchFamily="34" charset="0"/>
            </a:endParaRPr>
          </a:p>
        </p:txBody>
      </p:sp>
      <p:sp>
        <p:nvSpPr>
          <p:cNvPr id="48131" name="Rectangle 8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Il  “</a:t>
            </a:r>
            <a:r>
              <a:rPr lang="it-IT" altLang="ja-JP" sz="2400" dirty="0">
                <a:solidFill>
                  <a:srgbClr val="3C8C93"/>
                </a:solidFill>
                <a:latin typeface="Arial" pitchFamily="34" charset="0"/>
              </a:rPr>
              <a:t>triangolo di ferro” dei programmi redistributivi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575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9"/>
          <p:cNvSpPr>
            <a:spLocks noChangeArrowheads="1"/>
          </p:cNvSpPr>
          <p:nvPr/>
        </p:nvSpPr>
        <p:spPr bwMode="auto">
          <a:xfrm>
            <a:off x="2438400" y="1600200"/>
            <a:ext cx="7315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Esistono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tre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approcci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che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potrebbero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sfuggire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al “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Triangolo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ferro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.”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Passare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trasferimenti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assistenziali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categoriali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Ricorrere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“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meccanismi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dissuasivi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“ (Ordeal Mechanisms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Incrementare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le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opzioni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alternative.</a:t>
            </a:r>
          </a:p>
        </p:txBody>
      </p:sp>
      <p:sp>
        <p:nvSpPr>
          <p:cNvPr id="48131" name="Rectangle 8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Il  “</a:t>
            </a:r>
            <a:r>
              <a:rPr lang="it-IT" altLang="ja-JP" sz="2400" dirty="0">
                <a:solidFill>
                  <a:srgbClr val="3C8C93"/>
                </a:solidFill>
                <a:latin typeface="Arial" pitchFamily="34" charset="0"/>
              </a:rPr>
              <a:t>Triangolo di ferro” dei programmi redistributivi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509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429164" y="1027546"/>
            <a:ext cx="7315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Il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moral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hazard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sorge perché, mentre lo Stato </a:t>
            </a:r>
            <a:r>
              <a:rPr lang="it-IT" sz="2400" dirty="0" err="1">
                <a:latin typeface="Calibri"/>
                <a:ea typeface="ＭＳ Ｐゴシック" charset="0"/>
                <a:cs typeface="Calibri"/>
              </a:rPr>
              <a:t>redistribuisce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ai poveri, sono le persone a controllare il proprio reddito.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Se fosse possibile legare le prestazioni alla capacità di guadagno, non ci sarebbe alcun </a:t>
            </a:r>
            <a:r>
              <a:rPr lang="it-IT" sz="2400" dirty="0" err="1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moral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hazard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 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Una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 categoria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target sono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le </a:t>
            </a: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madri single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.</a:t>
            </a:r>
            <a:endParaRPr lang="it-IT" sz="2400" dirty="0">
              <a:latin typeface="Calibri"/>
              <a:ea typeface="ＭＳ Ｐゴシック" charset="0"/>
              <a:cs typeface="Calibri"/>
            </a:endParaRP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Che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cosa  determina un 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buon meccanismo di </a:t>
            </a:r>
            <a:r>
              <a:rPr lang="it-IT" sz="2400" dirty="0" err="1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targeting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?</a:t>
            </a:r>
          </a:p>
          <a:p>
            <a:pPr marL="800100" lvl="1" indent="-342900" defTabSz="5667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Difficoltà di modificare il comportamento per acquisire il diritto alla prestazione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800100" lvl="1" indent="-342900" defTabSz="5667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Focalizzazione su persone con bassa capacità di guadagno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</p:txBody>
      </p:sp>
      <p:sp>
        <p:nvSpPr>
          <p:cNvPr id="50179" name="Rectangle 8"/>
          <p:cNvSpPr>
            <a:spLocks noChangeArrowheads="1"/>
          </p:cNvSpPr>
          <p:nvPr/>
        </p:nvSpPr>
        <p:spPr bwMode="auto">
          <a:xfrm>
            <a:off x="2362200" y="381001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Passare ai </a:t>
            </a: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sistemi categoriali di trasferimento monetario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109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303498" y="946427"/>
            <a:ext cx="8510276" cy="363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defTabSz="566738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Meccanismi dissuasivi (</a:t>
            </a: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ordeal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mechanisms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):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aspetti dei programmi assistenziali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che li rendono poco attraenti, inducendo un’autoselezione dei </a:t>
            </a:r>
            <a:r>
              <a:rPr lang="it-IT" sz="2400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beneficiari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più bisognosi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Il paradosso dei meccanismi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dissuasivi:</a:t>
            </a:r>
            <a:endParaRPr lang="it-IT" sz="2400" dirty="0">
              <a:latin typeface="Calibri"/>
              <a:ea typeface="ＭＳ Ｐゴシック" charset="0"/>
              <a:cs typeface="Calibri"/>
            </a:endParaRPr>
          </a:p>
          <a:p>
            <a:pPr marL="800100" lvl="1" indent="-342900" defTabSz="5667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Se lo Stato fornisce una prestazione che è poco attraente per i non bisognosi,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ma dà una mano a chi ha veramente bisogno, il </a:t>
            </a:r>
            <a:r>
              <a:rPr lang="it-IT" sz="2400" dirty="0" err="1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targeting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 sarà più efficiente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. (ad es. mediante obblighi di formazione o l’offerta di aiut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i in natura come caseggiati popolari di bassa qualità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).</a:t>
            </a:r>
            <a:endParaRPr lang="it-IT" sz="2400" dirty="0">
              <a:latin typeface="Calibri"/>
              <a:ea typeface="ＭＳ Ｐゴシック" charset="0"/>
              <a:cs typeface="Calibri"/>
            </a:endParaRPr>
          </a:p>
          <a:p>
            <a:pPr marL="800100" lvl="1" indent="-342900" defTabSz="5667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Il paradosso dei meccanismi dissuasivi, perciò, </a:t>
            </a:r>
            <a:r>
              <a:rPr lang="it-IT" sz="2400" i="1" dirty="0">
                <a:latin typeface="Calibri"/>
                <a:ea typeface="ＭＳ Ｐゴシック" charset="0"/>
                <a:cs typeface="Calibri"/>
              </a:rPr>
              <a:t>è che </a:t>
            </a:r>
            <a:r>
              <a:rPr lang="it-IT" sz="2400" i="1" dirty="0" smtClean="0">
                <a:latin typeface="Calibri"/>
                <a:ea typeface="ＭＳ Ｐゴシック" charset="0"/>
                <a:cs typeface="Calibri"/>
              </a:rPr>
              <a:t>a volte ciò che sembra peggiorare </a:t>
            </a:r>
            <a:r>
              <a:rPr lang="it-IT" sz="2400" i="1" dirty="0">
                <a:latin typeface="Calibri"/>
                <a:ea typeface="ＭＳ Ｐゴシック" charset="0"/>
                <a:cs typeface="Calibri"/>
              </a:rPr>
              <a:t>apparentemente la situazione dei meno capaci in realtà la migliora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</p:txBody>
      </p:sp>
      <p:sp>
        <p:nvSpPr>
          <p:cNvPr id="54275" name="Rectangle 10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Ricorrere a “Meccanismi dissuasivi</a:t>
            </a:r>
            <a:r>
              <a:rPr lang="it-IT" altLang="ja-JP" sz="2400" dirty="0">
                <a:solidFill>
                  <a:srgbClr val="3C8C93"/>
                </a:solidFill>
                <a:latin typeface="Arial" pitchFamily="34" charset="0"/>
              </a:rPr>
              <a:t>”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364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7"/>
          <p:cNvSpPr>
            <a:spLocks noChangeArrowheads="1"/>
          </p:cNvSpPr>
          <p:nvPr/>
        </p:nvSpPr>
        <p:spPr bwMode="auto">
          <a:xfrm>
            <a:off x="371061" y="679174"/>
            <a:ext cx="11622156" cy="561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566738"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Aumentare  le opzioni disponibili rende meno attraente  per le persone bisognose restare a carico del welfare: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Formazione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(con effetti ambigui sull’accesso al welfare)</a:t>
            </a:r>
            <a:endParaRPr lang="it-IT" sz="2400" b="1" dirty="0">
              <a:latin typeface="Calibri" pitchFamily="34" charset="0"/>
              <a:cs typeface="Calibri" pitchFamily="34" charset="0"/>
            </a:endParaRP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Sussidi 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al mercato del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lavoro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	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pPr marL="800100" lvl="1" indent="-342900" defTabSz="5667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Calibri" pitchFamily="34" charset="0"/>
                <a:cs typeface="Calibri" pitchFamily="34" charset="0"/>
              </a:rPr>
              <a:t>Generico s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ussidio al lavoro per chi ha un reddito particolarmente basso</a:t>
            </a:r>
          </a:p>
          <a:p>
            <a:pPr marL="800100" lvl="1" indent="-342900" defTabSz="5667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Calibri" pitchFamily="34" charset="0"/>
                <a:cs typeface="Calibri" pitchFamily="34" charset="0"/>
              </a:rPr>
              <a:t>Sussidio salariale offerto solo a chi già beneficia dell’assistenza, in modo da limitare i costi del programma di sussidi</a:t>
            </a:r>
            <a:endParaRPr lang="it-IT" sz="2000" dirty="0">
              <a:latin typeface="Calibri" pitchFamily="34" charset="0"/>
              <a:cs typeface="Calibri" pitchFamily="34" charset="0"/>
            </a:endParaRP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Assistenza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all’infanzia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(aument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a l’offerta di lavoro femminile)</a:t>
            </a:r>
            <a:endParaRPr lang="it-IT" sz="2400" b="1" dirty="0">
              <a:latin typeface="Calibri" pitchFamily="34" charset="0"/>
              <a:cs typeface="Calibri" pitchFamily="34" charset="0"/>
            </a:endParaRP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Assegni 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di mantenimento dei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figli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(costringere il padre al pagamento degli assegni per il mantenimento della prole, quando la madre è già beneficiaria di assistenza. E i padri poveri?)</a:t>
            </a:r>
            <a:endParaRPr lang="it-IT" sz="2400" b="1" dirty="0">
              <a:latin typeface="Calibri" pitchFamily="34" charset="0"/>
              <a:cs typeface="Calibri" pitchFamily="34" charset="0"/>
            </a:endParaRP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Eliminazione 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del “Welfare Lock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(l’assistenza in denaro deve essere sganciata dall’aiuto in natura).</a:t>
            </a:r>
            <a:endParaRPr lang="it-IT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419" name="Rectangle 8"/>
          <p:cNvSpPr>
            <a:spLocks noChangeArrowheads="1"/>
          </p:cNvSpPr>
          <p:nvPr/>
        </p:nvSpPr>
        <p:spPr bwMode="auto">
          <a:xfrm>
            <a:off x="2436813" y="306318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Ampliare le opzioni alternative</a:t>
            </a:r>
          </a:p>
        </p:txBody>
      </p:sp>
    </p:spTree>
    <p:extLst>
      <p:ext uri="{BB962C8B-B14F-4D97-AF65-F5344CB8AC3E}">
        <p14:creationId xmlns:p14="http://schemas.microsoft.com/office/powerpoint/2010/main" val="38294473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3"/>
          <p:cNvSpPr>
            <a:spLocks noChangeArrowheads="1"/>
          </p:cNvSpPr>
          <p:nvPr/>
        </p:nvSpPr>
        <p:spPr bwMode="auto">
          <a:xfrm>
            <a:off x="1063868" y="706301"/>
            <a:ext cx="9736653" cy="5588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Uno dei principali ruoli dello Stato consiste nel redistribuire risorse ai gruppi </a:t>
            </a:r>
            <a:r>
              <a:rPr lang="it-IT" sz="2000" dirty="0" smtClean="0"/>
              <a:t>economicamente più </a:t>
            </a:r>
            <a:r>
              <a:rPr lang="it-IT" sz="2000" dirty="0"/>
              <a:t>deboli. </a:t>
            </a: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Questa </a:t>
            </a:r>
            <a:r>
              <a:rPr lang="it-IT" sz="2000" dirty="0"/>
              <a:t>redistribuzione avviene attraverso prestazioni in </a:t>
            </a:r>
            <a:r>
              <a:rPr lang="it-IT" sz="2000" dirty="0" smtClean="0"/>
              <a:t>denaro e </a:t>
            </a:r>
            <a:r>
              <a:rPr lang="it-IT" sz="2000" dirty="0"/>
              <a:t>in natura, rivolte in generale ai gruppi con reddito basso allo scopo di ridurre sia </a:t>
            </a:r>
            <a:r>
              <a:rPr lang="it-IT" sz="2000" dirty="0" smtClean="0"/>
              <a:t>la disuguaglianza </a:t>
            </a:r>
            <a:r>
              <a:rPr lang="it-IT" sz="2000" dirty="0"/>
              <a:t>relativa sia la povertà assoluta. </a:t>
            </a: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Le politiche redistributive finalizzate </a:t>
            </a:r>
            <a:r>
              <a:rPr lang="it-IT" sz="2000" dirty="0"/>
              <a:t>all’aumento del benessere sociale comportano non solo </a:t>
            </a:r>
            <a:r>
              <a:rPr lang="it-IT" sz="2000" dirty="0" smtClean="0"/>
              <a:t>benefici, ma </a:t>
            </a:r>
            <a:r>
              <a:rPr lang="it-IT" sz="2000" dirty="0"/>
              <a:t>anche elevati costi potenziali in termini di moral </a:t>
            </a:r>
            <a:r>
              <a:rPr lang="it-IT" sz="2000" dirty="0" err="1"/>
              <a:t>hazard</a:t>
            </a:r>
            <a:r>
              <a:rPr lang="it-IT" sz="2000" dirty="0"/>
              <a:t>. </a:t>
            </a: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Per </a:t>
            </a:r>
            <a:r>
              <a:rPr lang="it-IT" sz="2000" dirty="0"/>
              <a:t>ridurre il </a:t>
            </a:r>
            <a:r>
              <a:rPr lang="it-IT" sz="2000" dirty="0" smtClean="0"/>
              <a:t>disincentivo all’offerta </a:t>
            </a:r>
            <a:r>
              <a:rPr lang="it-IT" sz="2000" dirty="0"/>
              <a:t>di lavoro, con riferimento ai trasferimenti condizionati alla </a:t>
            </a:r>
            <a:r>
              <a:rPr lang="it-IT" sz="2000" dirty="0" smtClean="0"/>
              <a:t>prova dei </a:t>
            </a:r>
            <a:r>
              <a:rPr lang="it-IT" sz="2000" dirty="0"/>
              <a:t>mezzi, non è necessariamente sufficiente abbassare il tasso di riduzione della prestazione</a:t>
            </a:r>
            <a:r>
              <a:rPr lang="it-IT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Si potrebbe allora puntare su sistemi categoriali di trasferimento </a:t>
            </a:r>
            <a:r>
              <a:rPr lang="it-IT" sz="2000" dirty="0" smtClean="0"/>
              <a:t>monetario rispetto </a:t>
            </a:r>
            <a:r>
              <a:rPr lang="it-IT" sz="2000" dirty="0"/>
              <a:t>ai quali diventa indispensabile creare un efficace meccanismo di </a:t>
            </a:r>
            <a:r>
              <a:rPr lang="it-IT" sz="2000" dirty="0" err="1" smtClean="0"/>
              <a:t>targeting</a:t>
            </a:r>
            <a:r>
              <a:rPr lang="it-IT" sz="2000" dirty="0" smtClean="0"/>
              <a:t>, anche </a:t>
            </a:r>
            <a:r>
              <a:rPr lang="it-IT" sz="2000" dirty="0"/>
              <a:t>attraverso meccanismi </a:t>
            </a:r>
            <a:r>
              <a:rPr lang="it-IT" sz="2000" dirty="0" err="1"/>
              <a:t>ordeal</a:t>
            </a:r>
            <a:r>
              <a:rPr lang="it-IT" sz="2000" dirty="0"/>
              <a:t>. Oppure potrebbe rivelarsi utile ampliare le </a:t>
            </a:r>
            <a:r>
              <a:rPr lang="it-IT" sz="2000" dirty="0" smtClean="0"/>
              <a:t>opzioni alternative</a:t>
            </a:r>
            <a:r>
              <a:rPr lang="it-IT" sz="2000" dirty="0"/>
              <a:t>, in modo da crearne di più interessanti rispetto all’assistenza stessa</a:t>
            </a:r>
            <a:endParaRPr lang="it-IT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2436813" y="2141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Conclusioni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8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Distribuzione del reddito e programmi di assistenza</a:t>
            </a: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1066800"/>
            <a:ext cx="73152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738"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Una  questione centrale per la  finanza pubblica. 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Il benessere sociale può essere massimizzato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ridistribuendo da individui ad alto reddito a individui a basso reddito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, ma è improbabile che a questa redistribuzione del reddito possa provvedere il settore privato.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Lo Stato può risolvere il problema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tassando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i cittadini per fornire una redistribuzione pubblica.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La modalità più nota di redistribuzione del reddito ai cittadini a basso reddito consiste in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trasferimenti monetari, programmi pubblici che comportano pagamenti in denaro a individui a basso reddito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2013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418339" y="188769"/>
            <a:ext cx="859140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La distribuzione del reddito nazionale nei paesi OCSE</a:t>
            </a: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0144" y="838526"/>
            <a:ext cx="6336147" cy="473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38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436813" y="1184564"/>
            <a:ext cx="7315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disuguaglianza relativa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di reddito è la </a:t>
            </a: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quota del reddito nazionale di un paese ricevuta dai poveri rispetto a quella che va ai ricchi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deprivazione assoluta non è misurata dalla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diseguaglianza relativa.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Deprivazione assoluta: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raffronto tra il reddito dei poveri e una qualche misura di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reddito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“</a:t>
            </a:r>
            <a:r>
              <a:rPr lang="it-IT" altLang="ja-JP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minimo accettabile</a:t>
            </a:r>
            <a:r>
              <a:rPr lang="it-IT" altLang="ja-JP" sz="2400" dirty="0">
                <a:latin typeface="Calibri" pitchFamily="34" charset="0"/>
                <a:cs typeface="Calibri" pitchFamily="34" charset="0"/>
              </a:rPr>
              <a:t>”.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altLang="ja-JP" sz="2400" dirty="0">
                <a:latin typeface="Calibri" pitchFamily="34" charset="0"/>
                <a:cs typeface="Calibri" pitchFamily="34" charset="0"/>
              </a:rPr>
              <a:t>Lo standard su cui si misura è la quota di popolazione </a:t>
            </a:r>
            <a:r>
              <a:rPr lang="it-IT" altLang="ja-JP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sotto la linea di povertà</a:t>
            </a:r>
            <a:r>
              <a:rPr lang="it-IT" altLang="ja-JP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Linea di povertà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: il criterio per misurare la deprivazione assoluta</a:t>
            </a:r>
            <a:r>
              <a:rPr lang="it-IT" altLang="ja-JP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indent="-285750"/>
            <a:endParaRPr lang="it-IT" dirty="0">
              <a:latin typeface="Arial" pitchFamily="34" charset="0"/>
            </a:endParaRPr>
          </a:p>
        </p:txBody>
      </p:sp>
      <p:sp>
        <p:nvSpPr>
          <p:cNvPr id="19459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Disuguaglianza relativa, deprivazione assoluta 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e tassi di povertà</a:t>
            </a: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953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1" y="1052945"/>
            <a:ext cx="6883091" cy="4888653"/>
          </a:xfrm>
          <a:prstGeom prst="rect">
            <a:avLst/>
          </a:prstGeom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Tasso di povertà in alcuni paesi OCSE</a:t>
            </a: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33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8"/>
          <p:cNvSpPr>
            <a:spLocks noChangeArrowheads="1"/>
          </p:cNvSpPr>
          <p:nvPr/>
        </p:nvSpPr>
        <p:spPr bwMode="auto">
          <a:xfrm>
            <a:off x="2436813" y="1424709"/>
            <a:ext cx="7315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cs typeface="Calibri" pitchFamily="34" charset="0"/>
                <a:sym typeface="Wingdings 3" pitchFamily="18" charset="2"/>
              </a:rPr>
              <a:t>Perché conta </a:t>
            </a:r>
            <a:r>
              <a:rPr lang="it-IT" sz="2400" i="1" dirty="0">
                <a:cs typeface="Calibri" pitchFamily="34" charset="0"/>
                <a:sym typeface="Wingdings 3" pitchFamily="18" charset="2"/>
              </a:rPr>
              <a:t>quanto</a:t>
            </a:r>
            <a:r>
              <a:rPr lang="it-IT" sz="2400" dirty="0">
                <a:cs typeface="Calibri" pitchFamily="34" charset="0"/>
                <a:sym typeface="Wingdings 3" pitchFamily="18" charset="2"/>
              </a:rPr>
              <a:t> sono ricchi i ricchi 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cs typeface="Calibri" pitchFamily="34" charset="0"/>
                <a:sym typeface="Wingdings 3" pitchFamily="18" charset="2"/>
              </a:rPr>
              <a:t>Il livello di vita “</a:t>
            </a:r>
            <a:r>
              <a:rPr lang="it-IT" altLang="ja-JP" sz="2400" dirty="0">
                <a:cs typeface="Calibri" pitchFamily="34" charset="0"/>
                <a:sym typeface="Wingdings 3" pitchFamily="18" charset="2"/>
              </a:rPr>
              <a:t>minimo”  può essere meglio </a:t>
            </a:r>
            <a:r>
              <a:rPr lang="it-IT" altLang="ja-JP" sz="2400" dirty="0">
                <a:solidFill>
                  <a:srgbClr val="FF0000"/>
                </a:solidFill>
                <a:cs typeface="Calibri" pitchFamily="34" charset="0"/>
                <a:sym typeface="Wingdings 3" pitchFamily="18" charset="2"/>
              </a:rPr>
              <a:t>definito in relazione al livello di vita degli altri</a:t>
            </a:r>
            <a:r>
              <a:rPr lang="it-IT" altLang="ja-JP" sz="2400" dirty="0">
                <a:cs typeface="Calibri" pitchFamily="34" charset="0"/>
                <a:sym typeface="Wingdings 3" pitchFamily="18" charset="2"/>
              </a:rPr>
              <a:t>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cs typeface="Calibri" pitchFamily="34" charset="0"/>
                <a:sym typeface="Wingdings 3" pitchFamily="18" charset="2"/>
              </a:rPr>
              <a:t>Una maggiore </a:t>
            </a:r>
            <a:r>
              <a:rPr lang="it-IT" sz="2400" dirty="0" smtClean="0">
                <a:cs typeface="Calibri" pitchFamily="34" charset="0"/>
                <a:sym typeface="Wingdings 3" pitchFamily="18" charset="2"/>
              </a:rPr>
              <a:t>disuguaglianza </a:t>
            </a:r>
            <a:r>
              <a:rPr lang="it-IT" sz="2400" dirty="0">
                <a:cs typeface="Calibri" pitchFamily="34" charset="0"/>
                <a:sym typeface="Wingdings 3" pitchFamily="18" charset="2"/>
              </a:rPr>
              <a:t>nel </a:t>
            </a:r>
            <a:r>
              <a:rPr lang="it-IT" sz="2400" dirty="0" smtClean="0">
                <a:cs typeface="Calibri" pitchFamily="34" charset="0"/>
                <a:sym typeface="Wingdings 3" pitchFamily="18" charset="2"/>
              </a:rPr>
              <a:t>reddito </a:t>
            </a:r>
            <a:r>
              <a:rPr lang="it-IT" sz="2400" dirty="0">
                <a:cs typeface="Calibri" pitchFamily="34" charset="0"/>
                <a:sym typeface="Wingdings 3" pitchFamily="18" charset="2"/>
              </a:rPr>
              <a:t>relativo in sé stessa può ridurre il benessere individuale.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>
              <a:sym typeface="Wingdings 3" pitchFamily="18" charset="2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Che cos’è più importante – Deprivazione assoluta o relativa?</a:t>
            </a:r>
          </a:p>
        </p:txBody>
      </p:sp>
    </p:spTree>
    <p:extLst>
      <p:ext uri="{BB962C8B-B14F-4D97-AF65-F5344CB8AC3E}">
        <p14:creationId xmlns:p14="http://schemas.microsoft.com/office/powerpoint/2010/main" val="12582242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8"/>
          <p:cNvSpPr>
            <a:spLocks noChangeArrowheads="1"/>
          </p:cNvSpPr>
          <p:nvPr/>
        </p:nvSpPr>
        <p:spPr bwMode="auto">
          <a:xfrm>
            <a:off x="2436813" y="1106657"/>
            <a:ext cx="7315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ym typeface="Wingdings 3" pitchFamily="18" charset="2"/>
              </a:rPr>
              <a:t>In Italia </a:t>
            </a:r>
            <a:r>
              <a:rPr lang="en-US" sz="2400" dirty="0" err="1" smtClean="0">
                <a:sym typeface="Wingdings 3" pitchFamily="18" charset="2"/>
              </a:rPr>
              <a:t>nel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smtClean="0">
                <a:sym typeface="Wingdings 3" pitchFamily="18" charset="2"/>
              </a:rPr>
              <a:t>2019 </a:t>
            </a:r>
            <a:r>
              <a:rPr lang="en-US" sz="2400" dirty="0" err="1" smtClean="0">
                <a:sym typeface="Wingdings 3" pitchFamily="18" charset="2"/>
              </a:rPr>
              <a:t>l’incidenza</a:t>
            </a:r>
            <a:r>
              <a:rPr lang="en-US" sz="2400" dirty="0" smtClean="0">
                <a:sym typeface="Wingdings 3" pitchFamily="18" charset="2"/>
              </a:rPr>
              <a:t> di </a:t>
            </a:r>
            <a:r>
              <a:rPr lang="en-US" sz="2400" dirty="0" err="1" smtClean="0">
                <a:sym typeface="Wingdings 3" pitchFamily="18" charset="2"/>
              </a:rPr>
              <a:t>povertà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err="1" smtClean="0">
                <a:sym typeface="Wingdings 3" pitchFamily="18" charset="2"/>
              </a:rPr>
              <a:t>assoluta</a:t>
            </a:r>
            <a:r>
              <a:rPr lang="en-US" sz="2400" dirty="0" smtClean="0">
                <a:sym typeface="Wingdings 3" pitchFamily="18" charset="2"/>
              </a:rPr>
              <a:t> per le </a:t>
            </a:r>
            <a:r>
              <a:rPr lang="en-US" sz="2400" dirty="0" err="1" smtClean="0">
                <a:sym typeface="Wingdings 3" pitchFamily="18" charset="2"/>
              </a:rPr>
              <a:t>famiglie</a:t>
            </a:r>
            <a:r>
              <a:rPr lang="en-US" sz="2400" dirty="0" smtClean="0">
                <a:sym typeface="Wingdings 3" pitchFamily="18" charset="2"/>
              </a:rPr>
              <a:t> era </a:t>
            </a:r>
            <a:r>
              <a:rPr lang="en-US" sz="2400" dirty="0" err="1" smtClean="0">
                <a:sym typeface="Wingdings 3" pitchFamily="18" charset="2"/>
              </a:rPr>
              <a:t>pari</a:t>
            </a:r>
            <a:r>
              <a:rPr lang="en-US" sz="2400" dirty="0" smtClean="0">
                <a:sym typeface="Wingdings 3" pitchFamily="18" charset="2"/>
              </a:rPr>
              <a:t> al </a:t>
            </a:r>
            <a:r>
              <a:rPr lang="en-US" sz="2400" dirty="0" smtClean="0">
                <a:sym typeface="Wingdings 3" pitchFamily="18" charset="2"/>
              </a:rPr>
              <a:t>6,4 </a:t>
            </a:r>
            <a:r>
              <a:rPr lang="en-US" sz="2400" dirty="0" smtClean="0">
                <a:sym typeface="Wingdings 3" pitchFamily="18" charset="2"/>
              </a:rPr>
              <a:t>per cento (ISTAT).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ym typeface="Wingdings 3" pitchFamily="18" charset="2"/>
              </a:rPr>
              <a:t>Le </a:t>
            </a:r>
            <a:r>
              <a:rPr lang="en-US" sz="2400" dirty="0" err="1" smtClean="0">
                <a:sym typeface="Wingdings 3" pitchFamily="18" charset="2"/>
              </a:rPr>
              <a:t>famiglie</a:t>
            </a:r>
            <a:r>
              <a:rPr lang="en-US" sz="2400" dirty="0" smtClean="0">
                <a:sym typeface="Wingdings 3" pitchFamily="18" charset="2"/>
              </a:rPr>
              <a:t> in </a:t>
            </a:r>
            <a:r>
              <a:rPr lang="en-US" sz="2400" dirty="0" err="1" smtClean="0">
                <a:sym typeface="Wingdings 3" pitchFamily="18" charset="2"/>
              </a:rPr>
              <a:t>condizioni</a:t>
            </a:r>
            <a:r>
              <a:rPr lang="en-US" sz="2400" dirty="0" smtClean="0">
                <a:sym typeface="Wingdings 3" pitchFamily="18" charset="2"/>
              </a:rPr>
              <a:t> di </a:t>
            </a:r>
            <a:r>
              <a:rPr lang="en-US" sz="2400" dirty="0" err="1" smtClean="0">
                <a:sym typeface="Wingdings 3" pitchFamily="18" charset="2"/>
              </a:rPr>
              <a:t>povertà</a:t>
            </a:r>
            <a:r>
              <a:rPr lang="en-US" sz="2400" dirty="0" smtClean="0">
                <a:sym typeface="Wingdings 3" pitchFamily="18" charset="2"/>
              </a:rPr>
              <a:t> relative </a:t>
            </a:r>
            <a:r>
              <a:rPr lang="en-US" sz="2400" dirty="0" err="1" smtClean="0">
                <a:sym typeface="Wingdings 3" pitchFamily="18" charset="2"/>
              </a:rPr>
              <a:t>erano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err="1" smtClean="0">
                <a:sym typeface="Wingdings 3" pitchFamily="18" charset="2"/>
              </a:rPr>
              <a:t>poco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err="1" smtClean="0">
                <a:sym typeface="Wingdings 3" pitchFamily="18" charset="2"/>
              </a:rPr>
              <a:t>meno</a:t>
            </a:r>
            <a:r>
              <a:rPr lang="en-US" sz="2400" dirty="0" smtClean="0">
                <a:sym typeface="Wingdings 3" pitchFamily="18" charset="2"/>
              </a:rPr>
              <a:t> di 3 </a:t>
            </a:r>
            <a:r>
              <a:rPr lang="en-US" sz="2400" dirty="0" err="1" smtClean="0">
                <a:sym typeface="Wingdings 3" pitchFamily="18" charset="2"/>
              </a:rPr>
              <a:t>milioni</a:t>
            </a:r>
            <a:r>
              <a:rPr lang="en-US" sz="2400" dirty="0" smtClean="0">
                <a:sym typeface="Wingdings 3" pitchFamily="18" charset="2"/>
              </a:rPr>
              <a:t> (l’11,4 </a:t>
            </a:r>
            <a:r>
              <a:rPr lang="en-US" sz="2400" dirty="0" smtClean="0">
                <a:sym typeface="Wingdings 3" pitchFamily="18" charset="2"/>
              </a:rPr>
              <a:t>per cento del </a:t>
            </a:r>
            <a:r>
              <a:rPr lang="en-US" sz="2400" dirty="0" err="1" smtClean="0">
                <a:sym typeface="Wingdings 3" pitchFamily="18" charset="2"/>
              </a:rPr>
              <a:t>totale</a:t>
            </a:r>
            <a:r>
              <a:rPr lang="en-US" sz="2400" dirty="0" smtClean="0">
                <a:sym typeface="Wingdings 3" pitchFamily="18" charset="2"/>
              </a:rPr>
              <a:t>) per un </a:t>
            </a:r>
            <a:r>
              <a:rPr lang="en-US" sz="2400" dirty="0" err="1" smtClean="0">
                <a:sym typeface="Wingdings 3" pitchFamily="18" charset="2"/>
              </a:rPr>
              <a:t>totale</a:t>
            </a:r>
            <a:r>
              <a:rPr lang="en-US" sz="2400" dirty="0" smtClean="0">
                <a:sym typeface="Wingdings 3" pitchFamily="18" charset="2"/>
              </a:rPr>
              <a:t> di </a:t>
            </a:r>
            <a:r>
              <a:rPr lang="en-US" sz="2400" dirty="0" err="1" smtClean="0">
                <a:sym typeface="Wingdings 3" pitchFamily="18" charset="2"/>
              </a:rPr>
              <a:t>oltre</a:t>
            </a:r>
            <a:r>
              <a:rPr lang="en-US" sz="2400" dirty="0" smtClean="0">
                <a:sym typeface="Wingdings 3" pitchFamily="18" charset="2"/>
              </a:rPr>
              <a:t> 8,8 </a:t>
            </a:r>
            <a:r>
              <a:rPr lang="en-US" sz="2400" dirty="0" err="1" smtClean="0">
                <a:sym typeface="Wingdings 3" pitchFamily="18" charset="2"/>
              </a:rPr>
              <a:t>milioni</a:t>
            </a:r>
            <a:r>
              <a:rPr lang="en-US" sz="2400" dirty="0" smtClean="0">
                <a:sym typeface="Wingdings 3" pitchFamily="18" charset="2"/>
              </a:rPr>
              <a:t> di </a:t>
            </a:r>
            <a:r>
              <a:rPr lang="en-US" sz="2400" dirty="0" err="1" smtClean="0">
                <a:sym typeface="Wingdings 3" pitchFamily="18" charset="2"/>
              </a:rPr>
              <a:t>individui</a:t>
            </a:r>
            <a:r>
              <a:rPr lang="en-US" sz="2400" dirty="0" smtClean="0">
                <a:sym typeface="Wingdings 3" pitchFamily="18" charset="2"/>
              </a:rPr>
              <a:t>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ym typeface="Wingdings 3" pitchFamily="18" charset="2"/>
              </a:rPr>
              <a:t>La </a:t>
            </a:r>
            <a:r>
              <a:rPr lang="en-US" sz="2400" dirty="0" err="1" smtClean="0">
                <a:sym typeface="Wingdings 3" pitchFamily="18" charset="2"/>
              </a:rPr>
              <a:t>soglia</a:t>
            </a:r>
            <a:r>
              <a:rPr lang="en-US" sz="2400" dirty="0" smtClean="0">
                <a:sym typeface="Wingdings 3" pitchFamily="18" charset="2"/>
              </a:rPr>
              <a:t> di </a:t>
            </a:r>
            <a:r>
              <a:rPr lang="en-US" sz="2400" dirty="0" err="1" smtClean="0">
                <a:sym typeface="Wingdings 3" pitchFamily="18" charset="2"/>
              </a:rPr>
              <a:t>povertà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err="1" smtClean="0">
                <a:sym typeface="Wingdings 3" pitchFamily="18" charset="2"/>
              </a:rPr>
              <a:t>relativa</a:t>
            </a:r>
            <a:r>
              <a:rPr lang="en-US" sz="2400" dirty="0" smtClean="0">
                <a:sym typeface="Wingdings 3" pitchFamily="18" charset="2"/>
              </a:rPr>
              <a:t> in Italia è </a:t>
            </a:r>
            <a:r>
              <a:rPr lang="en-US" sz="2400" dirty="0" err="1" smtClean="0">
                <a:sym typeface="Wingdings 3" pitchFamily="18" charset="2"/>
              </a:rPr>
              <a:t>posta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err="1" smtClean="0">
                <a:sym typeface="Wingdings 3" pitchFamily="18" charset="2"/>
              </a:rPr>
              <a:t>dall’ISTAT</a:t>
            </a:r>
            <a:r>
              <a:rPr lang="en-US" sz="2400" dirty="0" smtClean="0">
                <a:sym typeface="Wingdings 3" pitchFamily="18" charset="2"/>
              </a:rPr>
              <a:t> al </a:t>
            </a:r>
            <a:r>
              <a:rPr lang="en-US" sz="2400" dirty="0" err="1" smtClean="0">
                <a:sym typeface="Wingdings 3" pitchFamily="18" charset="2"/>
              </a:rPr>
              <a:t>livello</a:t>
            </a:r>
            <a:r>
              <a:rPr lang="en-US" sz="2400" dirty="0" smtClean="0">
                <a:sym typeface="Wingdings 3" pitchFamily="18" charset="2"/>
              </a:rPr>
              <a:t> di </a:t>
            </a:r>
            <a:r>
              <a:rPr lang="en-US" sz="2400" dirty="0" err="1" smtClean="0">
                <a:sym typeface="Wingdings 3" pitchFamily="18" charset="2"/>
              </a:rPr>
              <a:t>una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err="1" smtClean="0">
                <a:sym typeface="Wingdings 3" pitchFamily="18" charset="2"/>
              </a:rPr>
              <a:t>spesa</a:t>
            </a:r>
            <a:r>
              <a:rPr lang="en-US" sz="2400" dirty="0" smtClean="0">
                <a:sym typeface="Wingdings 3" pitchFamily="18" charset="2"/>
              </a:rPr>
              <a:t> media per persona di </a:t>
            </a:r>
            <a:r>
              <a:rPr lang="en-US" sz="2400" dirty="0" smtClean="0">
                <a:sym typeface="Wingdings 3" pitchFamily="18" charset="2"/>
              </a:rPr>
              <a:t>1094,95 </a:t>
            </a:r>
            <a:r>
              <a:rPr lang="en-US" sz="2400" dirty="0" smtClean="0">
                <a:sym typeface="Wingdings 3" pitchFamily="18" charset="2"/>
              </a:rPr>
              <a:t>euro </a:t>
            </a:r>
            <a:r>
              <a:rPr lang="en-US" sz="2400" dirty="0" err="1" smtClean="0">
                <a:sym typeface="Wingdings 3" pitchFamily="18" charset="2"/>
              </a:rPr>
              <a:t>mensili</a:t>
            </a:r>
            <a:r>
              <a:rPr lang="en-US" sz="2400" dirty="0" smtClean="0">
                <a:sym typeface="Wingdings 3" pitchFamily="18" charset="2"/>
              </a:rPr>
              <a:t>. Per </a:t>
            </a:r>
            <a:r>
              <a:rPr lang="en-US" sz="2400" dirty="0" err="1" smtClean="0">
                <a:sym typeface="Wingdings 3" pitchFamily="18" charset="2"/>
              </a:rPr>
              <a:t>una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err="1" smtClean="0">
                <a:sym typeface="Wingdings 3" pitchFamily="18" charset="2"/>
              </a:rPr>
              <a:t>famiglia</a:t>
            </a:r>
            <a:r>
              <a:rPr lang="en-US" sz="2400" dirty="0" smtClean="0">
                <a:sym typeface="Wingdings 3" pitchFamily="18" charset="2"/>
              </a:rPr>
              <a:t> di due </a:t>
            </a:r>
            <a:r>
              <a:rPr lang="en-US" sz="2400" dirty="0" err="1" smtClean="0">
                <a:sym typeface="Wingdings 3" pitchFamily="18" charset="2"/>
              </a:rPr>
              <a:t>componenti</a:t>
            </a:r>
            <a:r>
              <a:rPr lang="en-US" sz="2400" dirty="0" smtClean="0">
                <a:sym typeface="Wingdings 3" pitchFamily="18" charset="2"/>
              </a:rPr>
              <a:t> è </a:t>
            </a:r>
            <a:r>
              <a:rPr lang="en-US" sz="2400" dirty="0" err="1" smtClean="0">
                <a:sym typeface="Wingdings 3" pitchFamily="18" charset="2"/>
              </a:rPr>
              <a:t>pari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err="1" smtClean="0">
                <a:sym typeface="Wingdings 3" pitchFamily="18" charset="2"/>
              </a:rPr>
              <a:t>alla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err="1" smtClean="0">
                <a:sym typeface="Wingdings 3" pitchFamily="18" charset="2"/>
              </a:rPr>
              <a:t>spesa</a:t>
            </a:r>
            <a:r>
              <a:rPr lang="en-US" sz="2400" dirty="0" smtClean="0">
                <a:sym typeface="Wingdings 3" pitchFamily="18" charset="2"/>
              </a:rPr>
              <a:t> media per persona </a:t>
            </a:r>
            <a:r>
              <a:rPr lang="en-US" sz="2400" dirty="0" err="1" smtClean="0">
                <a:sym typeface="Wingdings 3" pitchFamily="18" charset="2"/>
              </a:rPr>
              <a:t>nel</a:t>
            </a:r>
            <a:r>
              <a:rPr lang="en-US" sz="2400" dirty="0" smtClean="0">
                <a:sym typeface="Wingdings 3" pitchFamily="18" charset="2"/>
              </a:rPr>
              <a:t> </a:t>
            </a:r>
            <a:r>
              <a:rPr lang="en-US" sz="2400" dirty="0" err="1" smtClean="0">
                <a:sym typeface="Wingdings 3" pitchFamily="18" charset="2"/>
              </a:rPr>
              <a:t>Paese</a:t>
            </a:r>
            <a:r>
              <a:rPr lang="en-US" sz="2400" dirty="0" smtClean="0">
                <a:sym typeface="Wingdings 3" pitchFamily="18" charset="2"/>
              </a:rPr>
              <a:t>. 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i="1" dirty="0" smtClean="0">
                <a:sym typeface="Wingdings 3" pitchFamily="18" charset="2"/>
              </a:rPr>
              <a:t>Cambia </a:t>
            </a:r>
            <a:r>
              <a:rPr lang="en-US" sz="2400" i="1" dirty="0" err="1" smtClean="0">
                <a:sym typeface="Wingdings 3" pitchFamily="18" charset="2"/>
              </a:rPr>
              <a:t>nel</a:t>
            </a:r>
            <a:r>
              <a:rPr lang="en-US" sz="2400" i="1" dirty="0" smtClean="0">
                <a:sym typeface="Wingdings 3" pitchFamily="18" charset="2"/>
              </a:rPr>
              <a:t> tempo in base </a:t>
            </a:r>
            <a:r>
              <a:rPr lang="en-US" sz="2400" i="1" dirty="0" err="1" smtClean="0">
                <a:sym typeface="Wingdings 3" pitchFamily="18" charset="2"/>
              </a:rPr>
              <a:t>alla</a:t>
            </a:r>
            <a:r>
              <a:rPr lang="en-US" sz="2400" i="1" dirty="0">
                <a:sym typeface="Wingdings 3" pitchFamily="18" charset="2"/>
              </a:rPr>
              <a:t> </a:t>
            </a:r>
            <a:r>
              <a:rPr lang="en-US" sz="2400" i="1" dirty="0" err="1" smtClean="0">
                <a:sym typeface="Wingdings 3" pitchFamily="18" charset="2"/>
              </a:rPr>
              <a:t>variazione</a:t>
            </a:r>
            <a:r>
              <a:rPr lang="en-US" sz="2400" i="1" dirty="0" smtClean="0">
                <a:sym typeface="Wingdings 3" pitchFamily="18" charset="2"/>
              </a:rPr>
              <a:t> </a:t>
            </a:r>
            <a:r>
              <a:rPr lang="en-US" sz="2400" i="1" dirty="0" err="1" smtClean="0">
                <a:sym typeface="Wingdings 3" pitchFamily="18" charset="2"/>
              </a:rPr>
              <a:t>dei</a:t>
            </a:r>
            <a:r>
              <a:rPr lang="en-US" sz="2400" i="1" dirty="0" smtClean="0">
                <a:sym typeface="Wingdings 3" pitchFamily="18" charset="2"/>
              </a:rPr>
              <a:t> </a:t>
            </a:r>
            <a:r>
              <a:rPr lang="en-US" sz="2400" i="1" dirty="0" err="1" smtClean="0">
                <a:sym typeface="Wingdings 3" pitchFamily="18" charset="2"/>
              </a:rPr>
              <a:t>prezzi</a:t>
            </a:r>
            <a:r>
              <a:rPr lang="en-US" sz="2400" i="1" dirty="0" smtClean="0">
                <a:sym typeface="Wingdings 3" pitchFamily="18" charset="2"/>
              </a:rPr>
              <a:t> al </a:t>
            </a:r>
            <a:r>
              <a:rPr lang="en-US" sz="2400" i="1" dirty="0" err="1" smtClean="0">
                <a:sym typeface="Wingdings 3" pitchFamily="18" charset="2"/>
              </a:rPr>
              <a:t>consumo</a:t>
            </a:r>
            <a:r>
              <a:rPr lang="en-US" sz="2400" i="1" dirty="0" smtClean="0">
                <a:sym typeface="Wingdings 3" pitchFamily="18" charset="2"/>
              </a:rPr>
              <a:t> e </a:t>
            </a:r>
            <a:r>
              <a:rPr lang="en-US" sz="2400" i="1" dirty="0" err="1" smtClean="0">
                <a:sym typeface="Wingdings 3" pitchFamily="18" charset="2"/>
              </a:rPr>
              <a:t>della</a:t>
            </a:r>
            <a:r>
              <a:rPr lang="en-US" sz="2400" i="1" dirty="0" smtClean="0">
                <a:sym typeface="Wingdings 3" pitchFamily="18" charset="2"/>
              </a:rPr>
              <a:t> </a:t>
            </a:r>
            <a:r>
              <a:rPr lang="en-US" sz="2400" i="1" dirty="0" err="1" smtClean="0">
                <a:sym typeface="Wingdings 3" pitchFamily="18" charset="2"/>
              </a:rPr>
              <a:t>spesa</a:t>
            </a:r>
            <a:r>
              <a:rPr lang="en-US" sz="2400" i="1" dirty="0" smtClean="0">
                <a:sym typeface="Wingdings 3" pitchFamily="18" charset="2"/>
              </a:rPr>
              <a:t> media per </a:t>
            </a:r>
            <a:r>
              <a:rPr lang="en-US" sz="2400" i="1" dirty="0" err="1" smtClean="0">
                <a:sym typeface="Wingdings 3" pitchFamily="18" charset="2"/>
              </a:rPr>
              <a:t>consumi</a:t>
            </a:r>
            <a:r>
              <a:rPr lang="en-US" sz="2400" i="1" dirty="0" smtClean="0">
                <a:sym typeface="Wingdings 3" pitchFamily="18" charset="2"/>
              </a:rPr>
              <a:t> </a:t>
            </a:r>
            <a:r>
              <a:rPr lang="en-US" sz="2400" i="1" dirty="0" err="1" smtClean="0">
                <a:sym typeface="Wingdings 3" pitchFamily="18" charset="2"/>
              </a:rPr>
              <a:t>delle</a:t>
            </a:r>
            <a:r>
              <a:rPr lang="en-US" sz="2400" i="1" dirty="0" smtClean="0">
                <a:sym typeface="Wingdings 3" pitchFamily="18" charset="2"/>
              </a:rPr>
              <a:t> </a:t>
            </a:r>
            <a:r>
              <a:rPr lang="en-US" sz="2400" i="1" dirty="0" err="1" smtClean="0">
                <a:sym typeface="Wingdings 3" pitchFamily="18" charset="2"/>
              </a:rPr>
              <a:t>famiglie</a:t>
            </a:r>
            <a:endParaRPr lang="en-US" sz="2400" i="1" dirty="0" smtClean="0">
              <a:sym typeface="Wingdings 3" pitchFamily="18" charset="2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>
              <a:sym typeface="Wingdings 3" pitchFamily="18" charset="2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La povertà in Italia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335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438400" y="1600199"/>
            <a:ext cx="7315200" cy="37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  <a:sym typeface="Wingdings 3" charset="0"/>
              </a:rPr>
              <a:t>I programmi assistenziali possono essere </a:t>
            </a:r>
            <a:r>
              <a:rPr lang="it-IT" sz="2400" b="1" i="1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  <a:sym typeface="Wingdings 3" charset="0"/>
              </a:rPr>
              <a:t>categoriali</a:t>
            </a:r>
            <a:r>
              <a:rPr lang="it-IT" sz="2400" dirty="0">
                <a:latin typeface="Calibri"/>
                <a:ea typeface="ＭＳ Ｐゴシック" charset="0"/>
                <a:cs typeface="Calibri"/>
                <a:sym typeface="Wingdings 3" charset="0"/>
              </a:rPr>
              <a:t> o </a:t>
            </a:r>
            <a:r>
              <a:rPr lang="it-IT" sz="2400" b="1" i="1" dirty="0" err="1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  <a:sym typeface="Wingdings 3" charset="0"/>
              </a:rPr>
              <a:t>means-tested</a:t>
            </a:r>
            <a:r>
              <a:rPr lang="it-IT" sz="2400" dirty="0">
                <a:latin typeface="Calibri"/>
                <a:ea typeface="ＭＳ Ｐゴシック" charset="0"/>
                <a:cs typeface="Calibri"/>
                <a:sym typeface="Wingdings 3" charset="0"/>
              </a:rPr>
              <a:t> ossia condizionati alla “prova dei mezzi”.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Programmi di assistenza categoriale: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interventi assistenziali 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limitati a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gruppi identificati da una particolare caratteristica demografica: per esempio, madri single o disabili.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Programmi di assistenza condizionati alla “prova dei mezzi”: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interventi assistenziali limitati solo dal livello reddituale o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patrimoniale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. (Ad esempio l’ISEE in Italia).</a:t>
            </a:r>
            <a:r>
              <a:rPr lang="it-IT" sz="2400" i="1" dirty="0" smtClean="0">
                <a:latin typeface="Calibri"/>
                <a:ea typeface="ＭＳ Ｐゴシック" charset="0"/>
                <a:cs typeface="Calibri"/>
                <a:sym typeface="Wingdings 3" charset="0"/>
              </a:rPr>
              <a:t> </a:t>
            </a:r>
            <a:endParaRPr lang="it-IT" sz="2400" i="1" dirty="0">
              <a:latin typeface="Calibri"/>
              <a:ea typeface="ＭＳ Ｐゴシック" charset="0"/>
              <a:cs typeface="Calibri"/>
              <a:sym typeface="Wingdings 3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endParaRPr lang="en-US" sz="2400" i="1" dirty="0">
              <a:latin typeface="Calibri"/>
              <a:ea typeface="ＭＳ Ｐゴシック" charset="0"/>
              <a:cs typeface="Calibri"/>
              <a:sym typeface="Wingdings 3" charset="0"/>
            </a:endParaRPr>
          </a:p>
        </p:txBody>
      </p:sp>
      <p:sp>
        <p:nvSpPr>
          <p:cNvPr id="30723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Le politiche di assistenza sociale</a:t>
            </a:r>
          </a:p>
        </p:txBody>
      </p:sp>
    </p:spTree>
    <p:extLst>
      <p:ext uri="{BB962C8B-B14F-4D97-AF65-F5344CB8AC3E}">
        <p14:creationId xmlns:p14="http://schemas.microsoft.com/office/powerpoint/2010/main" val="41133460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438400" y="1600200"/>
            <a:ext cx="7315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 smtClean="0">
                <a:latin typeface="Calibri"/>
                <a:ea typeface="ＭＳ Ｐゴシック" charset="0"/>
                <a:cs typeface="Calibri"/>
                <a:sym typeface="Wingdings 3" charset="0"/>
              </a:rPr>
              <a:t>I programmi assistenziali possono </a:t>
            </a:r>
            <a:r>
              <a:rPr lang="it-IT" sz="2400" dirty="0">
                <a:latin typeface="Calibri"/>
                <a:ea typeface="ＭＳ Ｐゴシック" charset="0"/>
                <a:cs typeface="Calibri"/>
                <a:sym typeface="Wingdings 3" charset="0"/>
              </a:rPr>
              <a:t>essere </a:t>
            </a:r>
            <a:r>
              <a:rPr lang="it-IT" sz="2400" b="1" i="1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  <a:sym typeface="Wingdings 3" charset="0"/>
              </a:rPr>
              <a:t>in denaro </a:t>
            </a:r>
            <a:r>
              <a:rPr lang="it-IT" sz="2400" dirty="0">
                <a:latin typeface="Calibri"/>
                <a:ea typeface="ＭＳ Ｐゴシック" charset="0"/>
                <a:cs typeface="Calibri"/>
                <a:sym typeface="Wingdings 3" charset="0"/>
              </a:rPr>
              <a:t>o </a:t>
            </a:r>
            <a:r>
              <a:rPr lang="it-IT" sz="2400" b="1" i="1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  <a:sym typeface="Wingdings 3" charset="0"/>
              </a:rPr>
              <a:t>in natura</a:t>
            </a:r>
            <a:r>
              <a:rPr lang="it-IT" sz="2400" dirty="0">
                <a:latin typeface="Calibri"/>
                <a:ea typeface="ＭＳ Ｐゴシック" charset="0"/>
                <a:cs typeface="Calibri"/>
                <a:sym typeface="Wingdings 3" charset="0"/>
              </a:rPr>
              <a:t>.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Programmi </a:t>
            </a: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di assistenza in 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denaro: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programmi assistenziali che prevedono trasferimenti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di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denaro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ai beneficiari.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Programmi di assistenza 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in natura: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consistono nell’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erogazione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di beni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, come cure mediche o servizi di abitazione.</a:t>
            </a:r>
          </a:p>
        </p:txBody>
      </p:sp>
      <p:sp>
        <p:nvSpPr>
          <p:cNvPr id="32771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Programmi assistenziali</a:t>
            </a:r>
          </a:p>
        </p:txBody>
      </p:sp>
    </p:spTree>
    <p:extLst>
      <p:ext uri="{BB962C8B-B14F-4D97-AF65-F5344CB8AC3E}">
        <p14:creationId xmlns:p14="http://schemas.microsoft.com/office/powerpoint/2010/main" val="16772932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build="p" bldLvl="3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1261</Words>
  <Application>Microsoft Office PowerPoint</Application>
  <PresentationFormat>Personalizzato</PresentationFormat>
  <Paragraphs>102</Paragraphs>
  <Slides>19</Slides>
  <Notes>16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10 Distribuzione del reddito e programmi di assistenza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Gli effetti di moral hazard del sistema dei trasferimenti “means-tested”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Universita' Commerciale "Luigi Bocconi"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Distribuzione del reddito e programmi di assistenza</dc:title>
  <dc:creator>Windows User</dc:creator>
  <cp:lastModifiedBy>Utente</cp:lastModifiedBy>
  <cp:revision>44</cp:revision>
  <dcterms:created xsi:type="dcterms:W3CDTF">2018-01-11T16:17:30Z</dcterms:created>
  <dcterms:modified xsi:type="dcterms:W3CDTF">2021-04-27T16:41:53Z</dcterms:modified>
</cp:coreProperties>
</file>