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9" r:id="rId2"/>
    <p:sldId id="282" r:id="rId3"/>
    <p:sldId id="291" r:id="rId4"/>
    <p:sldId id="298" r:id="rId5"/>
    <p:sldId id="296" r:id="rId6"/>
    <p:sldId id="277" r:id="rId7"/>
    <p:sldId id="279" r:id="rId8"/>
    <p:sldId id="280" r:id="rId9"/>
    <p:sldId id="270" r:id="rId10"/>
    <p:sldId id="275" r:id="rId11"/>
    <p:sldId id="274" r:id="rId12"/>
    <p:sldId id="283" r:id="rId13"/>
    <p:sldId id="292" r:id="rId14"/>
    <p:sldId id="293" r:id="rId15"/>
    <p:sldId id="294" r:id="rId16"/>
    <p:sldId id="297" r:id="rId17"/>
    <p:sldId id="295" r:id="rId18"/>
    <p:sldId id="299" r:id="rId19"/>
    <p:sldId id="300" r:id="rId20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FFFF00"/>
    <a:srgbClr val="FF99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59" autoAdjust="0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>
        <p:guide orient="horz" pos="16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6BDE-7E30-6146-90CF-A5CCDC577FA4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E8D01-295D-ED49-A14F-BF9F168F42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8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88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8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05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06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45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9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4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7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58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35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DE7B-2970-8E4B-AFBA-2C78C18D0D1D}" type="datetimeFigureOut">
              <a:rPr lang="it-IT" smtClean="0"/>
              <a:pPr/>
              <a:t>29/04/2021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EF8F-D255-CC4F-A82C-FF325711F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7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95740"/>
            <a:ext cx="8640960" cy="2200555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Diabete insipido e SIADH</a:t>
            </a:r>
            <a:endParaRPr lang="it-IT" sz="280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4431575"/>
            <a:ext cx="6400800" cy="1090749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sz="1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10420214" y="220234"/>
            <a:ext cx="1151566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4" name="Connettore diritto 13"/>
          <p:cNvCxnSpPr/>
          <p:nvPr/>
        </p:nvCxnSpPr>
        <p:spPr>
          <a:xfrm>
            <a:off x="1881995" y="6319219"/>
            <a:ext cx="815196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74"/>
    </mc:Choice>
    <mc:Fallback xmlns="">
      <p:transition spd="slow" advTm="1157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20"/>
          <p:cNvSpPr>
            <a:spLocks noGrp="1"/>
          </p:cNvSpPr>
          <p:nvPr>
            <p:ph type="title"/>
          </p:nvPr>
        </p:nvSpPr>
        <p:spPr>
          <a:xfrm>
            <a:off x="1981200" y="235133"/>
            <a:ext cx="8229600" cy="689137"/>
          </a:xfrm>
        </p:spPr>
        <p:txBody>
          <a:bodyPr>
            <a:noAutofit/>
          </a:bodyPr>
          <a:lstStyle/>
          <a:p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Test della sete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6520" y="1012531"/>
            <a:ext cx="111469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Alle ore 6 del mattino si pesa il paziente e alle ore 8 si comincia la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restrizione idrica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(fino ad un massimo di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8 ore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  <a:p>
            <a:pPr marL="342900" indent="-342900">
              <a:buAutoNum type="arabicPeriod"/>
            </a:pPr>
            <a:endParaRPr lang="it-IT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Ogni ora si misurano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peso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volume urinario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e si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prelievano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urine (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U-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osm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e peso specifico) e sangue (P-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osm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e Na</a:t>
            </a:r>
            <a:r>
              <a:rPr lang="it-IT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342900" indent="-342900">
              <a:buAutoNum type="arabicPeriod"/>
            </a:pPr>
            <a:endParaRPr lang="it-IT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Ci si FERMA PRIMA quando: (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Incrementi U-OSM orari &lt; 30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mOsm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/Kg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nei campioni di 3 ore consecutive; (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Diminuzione del peso corporeo del 3-5%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(soggetto di 70 Kg = 2,3-3,5 Kg); (iii)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Ipernatriemia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Na+&gt;</a:t>
            </a:r>
            <a:r>
              <a:rPr lang="it-IT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145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it-IT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Dopo interruzione si somministra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desmopressina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2ug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ev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5058702" y="2996486"/>
            <a:ext cx="1388853" cy="567521"/>
            <a:chOff x="3534701" y="3584319"/>
            <a:chExt cx="1388853" cy="567521"/>
          </a:xfrm>
        </p:grpSpPr>
        <p:sp>
          <p:nvSpPr>
            <p:cNvPr id="4" name="CasellaDiTesto 3"/>
            <p:cNvSpPr txBox="1"/>
            <p:nvPr/>
          </p:nvSpPr>
          <p:spPr>
            <a:xfrm>
              <a:off x="3534701" y="3584319"/>
              <a:ext cx="1388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Assetamento</a:t>
              </a:r>
              <a:endParaRPr lang="it-IT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717989" y="3874841"/>
              <a:ext cx="957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U-OSM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7180063" y="4100258"/>
            <a:ext cx="3091111" cy="1720079"/>
            <a:chOff x="5656062" y="4270076"/>
            <a:chExt cx="3091111" cy="1720079"/>
          </a:xfrm>
        </p:grpSpPr>
        <p:sp>
          <p:nvSpPr>
            <p:cNvPr id="8" name="CasellaDiTesto 7"/>
            <p:cNvSpPr txBox="1"/>
            <p:nvPr/>
          </p:nvSpPr>
          <p:spPr>
            <a:xfrm>
              <a:off x="6451283" y="4270076"/>
              <a:ext cx="1104182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&lt;300 </a:t>
              </a:r>
              <a:r>
                <a:rPr lang="it-IT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mOsm</a:t>
              </a:r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/kg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870453" y="4854851"/>
              <a:ext cx="2285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U-OSM</a:t>
              </a:r>
            </a:p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dopo </a:t>
              </a:r>
              <a:r>
                <a:rPr lang="it-IT" sz="1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desmopressina</a:t>
              </a:r>
              <a:endParaRPr lang="it-IT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091642" y="5360460"/>
              <a:ext cx="715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&lt;50%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260641" y="5369096"/>
              <a:ext cx="715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&gt;50%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056406" y="5713156"/>
              <a:ext cx="1690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DI </a:t>
              </a:r>
              <a:r>
                <a:rPr lang="it-IT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nefrogenico</a:t>
              </a:r>
              <a:endParaRPr lang="it-IT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656062" y="5713156"/>
              <a:ext cx="1400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DI centrale</a:t>
              </a: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4389432" y="4089513"/>
            <a:ext cx="2773707" cy="1868177"/>
            <a:chOff x="2865431" y="4259331"/>
            <a:chExt cx="2773707" cy="1868177"/>
          </a:xfrm>
        </p:grpSpPr>
        <p:sp>
          <p:nvSpPr>
            <p:cNvPr id="7" name="CasellaDiTesto 6"/>
            <p:cNvSpPr txBox="1"/>
            <p:nvPr/>
          </p:nvSpPr>
          <p:spPr>
            <a:xfrm>
              <a:off x="3640365" y="4259331"/>
              <a:ext cx="1104182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300-800 </a:t>
              </a:r>
              <a:r>
                <a:rPr lang="it-IT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mOsm</a:t>
              </a:r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/kg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189618" y="4834530"/>
              <a:ext cx="1956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U-OSM</a:t>
              </a:r>
            </a:p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dopo </a:t>
              </a:r>
              <a:r>
                <a:rPr lang="it-IT" sz="1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desmopressina</a:t>
              </a:r>
              <a:endParaRPr lang="it-IT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216997" y="5316414"/>
              <a:ext cx="1422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&gt;9%</a:t>
              </a:r>
            </a:p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&gt;60mOsmKg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231270" y="5850509"/>
              <a:ext cx="1263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DI parziale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865431" y="5314752"/>
              <a:ext cx="1346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&lt;9% </a:t>
              </a:r>
            </a:p>
            <a:p>
              <a:pPr algn="ctr"/>
              <a:r>
                <a:rPr lang="it-IT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&lt;60 </a:t>
              </a:r>
              <a:r>
                <a:rPr lang="it-IT" sz="12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mOsmKg</a:t>
              </a:r>
              <a:endParaRPr lang="it-IT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967508" y="5843786"/>
              <a:ext cx="1263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Polidipsia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774141" y="4089512"/>
            <a:ext cx="2454261" cy="1770592"/>
            <a:chOff x="250140" y="4259331"/>
            <a:chExt cx="2454261" cy="1770592"/>
          </a:xfrm>
        </p:grpSpPr>
        <p:sp>
          <p:nvSpPr>
            <p:cNvPr id="6" name="CasellaDiTesto 5"/>
            <p:cNvSpPr txBox="1"/>
            <p:nvPr/>
          </p:nvSpPr>
          <p:spPr>
            <a:xfrm>
              <a:off x="1483780" y="4259331"/>
              <a:ext cx="1104182" cy="461665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&gt;800* </a:t>
              </a:r>
              <a:r>
                <a:rPr lang="it-IT" sz="12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mOsm</a:t>
              </a:r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/kg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403990" y="4873822"/>
              <a:ext cx="1263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Polidipsia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50140" y="5383592"/>
              <a:ext cx="2454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200" dirty="0"/>
                <a:t>* </a:t>
              </a:r>
              <a:r>
                <a:rPr lang="it-IT" sz="1200" i="1" dirty="0">
                  <a:solidFill>
                    <a:srgbClr val="0000CC"/>
                  </a:solidFill>
                </a:rPr>
                <a:t>Alcuni Autori calcolano che dopo 6 ore sia normale raggiungere </a:t>
              </a:r>
            </a:p>
            <a:p>
              <a:pPr algn="r"/>
              <a:r>
                <a:rPr lang="it-IT" sz="1200" i="1" dirty="0">
                  <a:solidFill>
                    <a:srgbClr val="0000CC"/>
                  </a:solidFill>
                </a:rPr>
                <a:t>U-OSM&gt;600 </a:t>
              </a:r>
              <a:r>
                <a:rPr lang="it-IT" sz="1200" i="1" dirty="0" err="1">
                  <a:solidFill>
                    <a:srgbClr val="0000CC"/>
                  </a:solidFill>
                </a:rPr>
                <a:t>mOsm</a:t>
              </a:r>
              <a:r>
                <a:rPr lang="it-IT" sz="1200" i="1" dirty="0">
                  <a:solidFill>
                    <a:srgbClr val="0000CC"/>
                  </a:solidFill>
                </a:rPr>
                <a:t>/Kg</a:t>
              </a:r>
            </a:p>
          </p:txBody>
        </p:sp>
      </p:grpSp>
      <p:cxnSp>
        <p:nvCxnSpPr>
          <p:cNvPr id="24" name="Connettore 2 23"/>
          <p:cNvCxnSpPr/>
          <p:nvPr/>
        </p:nvCxnSpPr>
        <p:spPr>
          <a:xfrm flipH="1">
            <a:off x="3614058" y="3655448"/>
            <a:ext cx="1972493" cy="341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934895" y="3664155"/>
            <a:ext cx="1972493" cy="341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5728197" y="3729878"/>
            <a:ext cx="0" cy="249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1881995" y="6319219"/>
            <a:ext cx="815196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536519" y="6348795"/>
            <a:ext cx="596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Fenske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W, NEJM 2018</a:t>
            </a:r>
          </a:p>
        </p:txBody>
      </p:sp>
      <p:cxnSp>
        <p:nvCxnSpPr>
          <p:cNvPr id="30" name="Connettore diritto 29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7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47194"/>
              </p:ext>
            </p:extLst>
          </p:nvPr>
        </p:nvGraphicFramePr>
        <p:xfrm>
          <a:off x="2451464" y="1568195"/>
          <a:ext cx="5639579" cy="3306720"/>
        </p:xfrm>
        <a:graphic>
          <a:graphicData uri="http://schemas.openxmlformats.org/drawingml/2006/table">
            <a:tbl>
              <a:tblPr/>
              <a:tblGrid>
                <a:gridCol w="486968">
                  <a:extLst>
                    <a:ext uri="{9D8B030D-6E8A-4147-A177-3AD203B41FA5}">
                      <a16:colId xmlns:a16="http://schemas.microsoft.com/office/drawing/2014/main" val="1404876198"/>
                    </a:ext>
                  </a:extLst>
                </a:gridCol>
                <a:gridCol w="55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1942979909"/>
                    </a:ext>
                  </a:extLst>
                </a:gridCol>
                <a:gridCol w="744583">
                  <a:extLst>
                    <a:ext uri="{9D8B030D-6E8A-4147-A177-3AD203B41FA5}">
                      <a16:colId xmlns:a16="http://schemas.microsoft.com/office/drawing/2014/main" val="2206850733"/>
                    </a:ext>
                  </a:extLst>
                </a:gridCol>
                <a:gridCol w="770709">
                  <a:extLst>
                    <a:ext uri="{9D8B030D-6E8A-4147-A177-3AD203B41FA5}">
                      <a16:colId xmlns:a16="http://schemas.microsoft.com/office/drawing/2014/main" val="541285286"/>
                    </a:ext>
                  </a:extLst>
                </a:gridCol>
                <a:gridCol w="589121">
                  <a:extLst>
                    <a:ext uri="{9D8B030D-6E8A-4147-A177-3AD203B41FA5}">
                      <a16:colId xmlns:a16="http://schemas.microsoft.com/office/drawing/2014/main" val="1116987526"/>
                    </a:ext>
                  </a:extLst>
                </a:gridCol>
                <a:gridCol w="705137">
                  <a:extLst>
                    <a:ext uri="{9D8B030D-6E8A-4147-A177-3AD203B41FA5}">
                      <a16:colId xmlns:a16="http://schemas.microsoft.com/office/drawing/2014/main" val="1311607900"/>
                    </a:ext>
                  </a:extLst>
                </a:gridCol>
                <a:gridCol w="713847">
                  <a:extLst>
                    <a:ext uri="{9D8B030D-6E8A-4147-A177-3AD203B41FA5}">
                      <a16:colId xmlns:a16="http://schemas.microsoft.com/office/drawing/2014/main" val="73913002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-2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STOP IDRATAZIONE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910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 (h)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DIURESI </a:t>
                      </a:r>
                      <a:endParaRPr lang="it-IT" sz="14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ORARIA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U-OSM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PS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urine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P-OSM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Na+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PESO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8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/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/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/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304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60,0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+1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9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170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246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1.008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303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146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59,8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+2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10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150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227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1.007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304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148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58.7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11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160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241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1.009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304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149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58.5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DESMOPRESSINA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(</a:t>
                      </a:r>
                      <a:r>
                        <a:rPr lang="it-IT" sz="1400" b="1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Minirin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2 </a:t>
                      </a:r>
                      <a:r>
                        <a:rPr lang="it-IT" sz="1400" b="1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ug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</a:t>
                      </a:r>
                      <a:r>
                        <a:rPr lang="it-IT" sz="1400" b="1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ev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)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987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12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305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1.008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305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149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58.4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160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295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1.009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304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150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58.2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273551" y="4413375"/>
            <a:ext cx="225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3-5% di 60Kg = 1,8-3 Kg</a:t>
            </a:r>
          </a:p>
          <a:p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60 Kg - 1.8 Kg = 58.2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81201" y="5492226"/>
            <a:ext cx="8542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[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Donna 62 anni, APR sindrome bipolare in terapia con litio 1995. APP ricovero per stipsi, confusione, volume urinario 4000mL. Analisi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sodiemia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 153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mEq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/L, esame urine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ps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 1008</a:t>
            </a:r>
            <a:r>
              <a:rPr lang="it-IT" dirty="0"/>
              <a:t>].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01889" y="5074700"/>
            <a:ext cx="5693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DIAGNOSI: DIABETE INSIPIDO NEFROGENICO da litio</a:t>
            </a:r>
          </a:p>
        </p:txBody>
      </p:sp>
      <p:sp>
        <p:nvSpPr>
          <p:cNvPr id="7" name="Titolo 20"/>
          <p:cNvSpPr txBox="1">
            <a:spLocks/>
          </p:cNvSpPr>
          <p:nvPr/>
        </p:nvSpPr>
        <p:spPr>
          <a:xfrm>
            <a:off x="523456" y="313510"/>
            <a:ext cx="11337618" cy="94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Esempio di risposta </a:t>
            </a: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al test della sete </a:t>
            </a:r>
            <a:r>
              <a:rPr lang="it-IT" sz="2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it-IT" sz="2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 sospetto </a:t>
            </a: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diabete insipido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1881995" y="6319219"/>
            <a:ext cx="815196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23455" y="1149532"/>
            <a:ext cx="11311493" cy="5199263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Ad oggi è il </a:t>
            </a:r>
            <a:r>
              <a:rPr lang="it-IT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 più utilizzato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e (conosciuto)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ffettuabile in tutti gli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ospedali con risultati in tempo reale (</a:t>
            </a:r>
            <a:r>
              <a:rPr lang="it-IT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richiede dosaggio </a:t>
            </a:r>
            <a:r>
              <a:rPr lang="it-IT" sz="1600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copeptina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Necessita monitoraggio e a volte è particolarmente </a:t>
            </a:r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lungo</a:t>
            </a:r>
          </a:p>
          <a:p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Accuratezza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del 70% e </a:t>
            </a:r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40% nella polidipsia primaria</a:t>
            </a:r>
          </a:p>
          <a:p>
            <a:endParaRPr lang="it-IT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pPr marL="0" indent="0">
              <a:buNone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Capacità di concentrare urine dipende da </a:t>
            </a:r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AQP2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– che è </a:t>
            </a:r>
            <a:r>
              <a:rPr lang="it-IT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variabile</a:t>
            </a:r>
          </a:p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Poliuria altera la capacità di concentrazione, nel DI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nefrogenico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ci può essere una capacità parzialmente conservata e/o DI centrale parziale produzione ADH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4167" r="7461"/>
          <a:stretch/>
        </p:blipFill>
        <p:spPr>
          <a:xfrm>
            <a:off x="1746069" y="2542721"/>
            <a:ext cx="5184000" cy="279536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22069"/>
            <a:ext cx="8229600" cy="718457"/>
          </a:xfrm>
        </p:spPr>
        <p:txBody>
          <a:bodyPr>
            <a:normAutofit/>
          </a:bodyPr>
          <a:lstStyle/>
          <a:p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Pro e Contro del test della sete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49643"/>
          <a:stretch/>
        </p:blipFill>
        <p:spPr>
          <a:xfrm>
            <a:off x="7634221" y="2867620"/>
            <a:ext cx="2088000" cy="208437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775269" y="2393783"/>
            <a:ext cx="3683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Delta U-OSM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dopo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desmopressiona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differenziazione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 PP da DI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centrale</a:t>
            </a: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06729" y="4955695"/>
            <a:ext cx="3352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AUC 0.65; 95% CI, 0.56 to 0.75. </a:t>
            </a: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1881995" y="6319219"/>
            <a:ext cx="815196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279755" y="4211876"/>
            <a:ext cx="169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Image </a:t>
            </a:r>
            <a:r>
              <a:rPr lang="it-IT" sz="8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courtesy</a:t>
            </a:r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r>
              <a:rPr lang="it-IT" sz="800" i="1" dirty="0" err="1">
                <a:latin typeface="Verdana" panose="020B0604030504040204" pitchFamily="34" charset="0"/>
                <a:ea typeface="Verdana" panose="020B0604030504040204" pitchFamily="34" charset="0"/>
              </a:rPr>
              <a:t>Sriram</a:t>
            </a:r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i="1" dirty="0" err="1">
                <a:latin typeface="Verdana" panose="020B0604030504040204" pitchFamily="34" charset="0"/>
                <a:ea typeface="Verdana" panose="020B0604030504040204" pitchFamily="34" charset="0"/>
              </a:rPr>
              <a:t>Gubbi</a:t>
            </a:r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, NIDDK, NIH;</a:t>
            </a:r>
          </a:p>
          <a:p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From: </a:t>
            </a:r>
            <a:r>
              <a:rPr lang="it-IT" sz="800" i="1" dirty="0" err="1">
                <a:latin typeface="Verdana" panose="020B0604030504040204" pitchFamily="34" charset="0"/>
                <a:ea typeface="Verdana" panose="020B0604030504040204" pitchFamily="34" charset="0"/>
              </a:rPr>
              <a:t>Diagnostic</a:t>
            </a:r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i="1" dirty="0" err="1">
                <a:latin typeface="Verdana" panose="020B0604030504040204" pitchFamily="34" charset="0"/>
                <a:ea typeface="Verdana" panose="020B0604030504040204" pitchFamily="34" charset="0"/>
              </a:rPr>
              <a:t>Testing</a:t>
            </a:r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it-IT" sz="800" i="1" dirty="0" err="1">
                <a:latin typeface="Verdana" panose="020B0604030504040204" pitchFamily="34" charset="0"/>
                <a:ea typeface="Verdana" panose="020B0604030504040204" pitchFamily="34" charset="0"/>
              </a:rPr>
              <a:t>Diabetes</a:t>
            </a:r>
            <a:r>
              <a:rPr lang="it-IT" sz="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i="1" dirty="0" err="1">
                <a:latin typeface="Verdana" panose="020B0604030504040204" pitchFamily="34" charset="0"/>
                <a:ea typeface="Verdana" panose="020B0604030504040204" pitchFamily="34" charset="0"/>
              </a:rPr>
              <a:t>Insipidus</a:t>
            </a:r>
            <a:endParaRPr lang="it-IT" sz="8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2647" y="6348795"/>
            <a:ext cx="596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Fenske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W, NEJM 2018</a:t>
            </a:r>
          </a:p>
        </p:txBody>
      </p:sp>
      <p:cxnSp>
        <p:nvCxnSpPr>
          <p:cNvPr id="11" name="Connettore diritto 10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956385" y="1925265"/>
            <a:ext cx="8299053" cy="2952328"/>
            <a:chOff x="323528" y="2276872"/>
            <a:chExt cx="8299053" cy="29523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348880"/>
              <a:ext cx="4980166" cy="2704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2276872"/>
              <a:ext cx="3330501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CasellaDiTesto 4"/>
          <p:cNvSpPr txBox="1"/>
          <p:nvPr/>
        </p:nvSpPr>
        <p:spPr>
          <a:xfrm>
            <a:off x="1631504" y="198782"/>
            <a:ext cx="8928992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 smtClean="0">
                <a:latin typeface="Verdana" panose="020B0604030504040204" pitchFamily="34" charset="0"/>
              </a:rPr>
              <a:t>ADH e </a:t>
            </a:r>
            <a:r>
              <a:rPr lang="it-IT" sz="2600" b="1" dirty="0" err="1" smtClean="0">
                <a:latin typeface="Verdana" panose="020B0604030504040204" pitchFamily="34" charset="0"/>
              </a:rPr>
              <a:t>copeptina</a:t>
            </a:r>
            <a:endParaRPr lang="en-US" sz="2600" b="1" dirty="0">
              <a:latin typeface="Verdana" panose="020B0604030504040204" pitchFamily="34" charset="0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38905" y="634850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Christ-Crain</a:t>
            </a:r>
            <a:r>
              <a:rPr lang="it-IT" i="1" dirty="0" smtClean="0"/>
              <a:t> M, EJE Award 2019; </a:t>
            </a:r>
            <a:r>
              <a:rPr lang="it-IT" i="1" dirty="0" err="1" smtClean="0"/>
              <a:t>Fenske</a:t>
            </a:r>
            <a:r>
              <a:rPr lang="it-IT" i="1" dirty="0" smtClean="0"/>
              <a:t> WK, JASN 2014 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8823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31504" y="198782"/>
            <a:ext cx="8928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 smtClean="0">
                <a:latin typeface="Verdana" panose="020B0604030504040204" pitchFamily="34" charset="0"/>
              </a:rPr>
              <a:t>Test della </a:t>
            </a:r>
            <a:r>
              <a:rPr lang="it-IT" sz="2600" b="1" dirty="0" err="1" smtClean="0">
                <a:latin typeface="Verdana" panose="020B0604030504040204" pitchFamily="34" charset="0"/>
              </a:rPr>
              <a:t>copeptina</a:t>
            </a:r>
            <a:r>
              <a:rPr lang="it-IT" sz="2600" b="1" dirty="0" smtClean="0">
                <a:latin typeface="Verdana" panose="020B0604030504040204" pitchFamily="34" charset="0"/>
              </a:rPr>
              <a:t> stimolata (1)</a:t>
            </a:r>
            <a:endParaRPr lang="en-US" sz="2600" b="1" dirty="0">
              <a:latin typeface="Verdana" panose="020B0604030504040204" pitchFamily="34" charset="0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38905" y="634850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Christ-</a:t>
            </a:r>
            <a:r>
              <a:rPr lang="it-IT" i="1" dirty="0" err="1" smtClean="0"/>
              <a:t>Crain</a:t>
            </a:r>
            <a:r>
              <a:rPr lang="it-IT" i="1" dirty="0" smtClean="0"/>
              <a:t> M, JIM 2021  </a:t>
            </a:r>
            <a:endParaRPr lang="it-IT" i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59874" y="1019527"/>
            <a:ext cx="7929155" cy="48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193259" y="2169268"/>
            <a:ext cx="9805481" cy="25194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31504" y="198782"/>
            <a:ext cx="8928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 smtClean="0">
                <a:latin typeface="Verdana" panose="020B0604030504040204" pitchFamily="34" charset="0"/>
              </a:rPr>
              <a:t>Test della </a:t>
            </a:r>
            <a:r>
              <a:rPr lang="it-IT" sz="2600" b="1" dirty="0" err="1" smtClean="0">
                <a:latin typeface="Verdana" panose="020B0604030504040204" pitchFamily="34" charset="0"/>
              </a:rPr>
              <a:t>copeptina</a:t>
            </a:r>
            <a:r>
              <a:rPr lang="it-IT" sz="2600" b="1" dirty="0" smtClean="0">
                <a:latin typeface="Verdana" panose="020B0604030504040204" pitchFamily="34" charset="0"/>
              </a:rPr>
              <a:t> stimolata (2)</a:t>
            </a:r>
            <a:endParaRPr lang="en-US" sz="2600" b="1" dirty="0">
              <a:latin typeface="Verdana" panose="020B0604030504040204" pitchFamily="34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38905" y="634850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Christ-</a:t>
            </a:r>
            <a:r>
              <a:rPr lang="it-IT" i="1" dirty="0" err="1" smtClean="0"/>
              <a:t>Crain</a:t>
            </a:r>
            <a:r>
              <a:rPr lang="it-IT" i="1" dirty="0" smtClean="0"/>
              <a:t> M, JIM 2021 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2952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775520" y="3044827"/>
            <a:ext cx="8640960" cy="8087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IPONATRIEMIA e SIADH</a:t>
            </a:r>
            <a:endParaRPr lang="it-IT" sz="280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75520" y="1268761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Iponatriemia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è un </a:t>
            </a:r>
            <a:r>
              <a:rPr lang="it-IT" sz="2000" b="1" u="sng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segno di eccesso di acqua</a:t>
            </a: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tabLst>
                <a:tab pos="82550" algn="l"/>
              </a:tabLst>
            </a:pPr>
            <a:r>
              <a:rPr lang="it-IT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rispetto ai soluti (sodio) del liquido extracellulare</a:t>
            </a:r>
          </a:p>
          <a:p>
            <a:endParaRPr lang="it-IT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5" y="2996952"/>
            <a:ext cx="1459929" cy="130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 l="53312"/>
          <a:stretch>
            <a:fillRect/>
          </a:stretch>
        </p:blipFill>
        <p:spPr bwMode="auto">
          <a:xfrm rot="16200000">
            <a:off x="7280348" y="2660750"/>
            <a:ext cx="2151856" cy="23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040216" y="285293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392144" y="39330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79576" y="234888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Eccessivo introito d’acqua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88088" y="234888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Eccessiva antidiuresi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75920" y="2708921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28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20"/>
    </mc:Choice>
    <mc:Fallback xmlns="">
      <p:transition spd="slow" advTm="6662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264" y="124046"/>
            <a:ext cx="4716000" cy="654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1775520" y="1412776"/>
          <a:ext cx="2160240" cy="20348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625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U-Peso specifico</a:t>
                      </a:r>
                      <a:endParaRPr lang="it-IT" sz="1100" b="1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it-IT" sz="1100" dirty="0" err="1" smtClean="0">
                          <a:latin typeface="Verdana" panose="020B0604030504040204" pitchFamily="34" charset="0"/>
                        </a:rPr>
                        <a:t>U-Osm</a:t>
                      </a:r>
                      <a:endParaRPr lang="it-IT" sz="1100" b="1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1000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it-IT" sz="1100" dirty="0" err="1" smtClean="0">
                          <a:latin typeface="Verdana" panose="020B0604030504040204" pitchFamily="34" charset="0"/>
                        </a:rPr>
                        <a:t>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1003</a:t>
                      </a:r>
                      <a:endParaRPr lang="it-IT" sz="11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it-IT" sz="11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</a:rPr>
                        <a:t>105</a:t>
                      </a:r>
                      <a:endParaRPr lang="it-IT" sz="1100" b="1" dirty="0">
                        <a:solidFill>
                          <a:srgbClr val="FF0000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1005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175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1010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350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1020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700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1030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latin typeface="Verdana" panose="020B0604030504040204" pitchFamily="34" charset="0"/>
                        </a:rPr>
                        <a:t>1050</a:t>
                      </a:r>
                      <a:endParaRPr lang="it-IT" sz="1100" dirty="0">
                        <a:latin typeface="Verdana" panose="020B0604030504040204" pitchFamily="34" charset="0"/>
                      </a:endParaRPr>
                    </a:p>
                  </a:txBody>
                  <a:tcPr marL="82944" marR="82944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744072" y="260648"/>
            <a:ext cx="3168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* fattore correzione </a:t>
            </a:r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1.6 </a:t>
            </a:r>
            <a:r>
              <a:rPr lang="it-IT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mEq</a:t>
            </a:r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/L </a:t>
            </a:r>
          </a:p>
          <a:p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2.4 </a:t>
            </a:r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mEq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/L</a:t>
            </a:r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) per ogni 100 mg/</a:t>
            </a:r>
            <a:r>
              <a:rPr lang="it-IT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dL</a:t>
            </a:r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GLU</a:t>
            </a:r>
          </a:p>
          <a:p>
            <a:r>
              <a:rPr lang="it-IT" sz="1100" i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Hillier</a:t>
            </a:r>
            <a:r>
              <a:rPr lang="it-IT" sz="11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TA Am J </a:t>
            </a:r>
            <a:r>
              <a:rPr lang="it-IT" sz="1100" i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</a:t>
            </a:r>
            <a:r>
              <a:rPr lang="it-IT" sz="11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1999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35960" y="2708920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 non è soppresso: troppa antidiuresi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59496" y="3933057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Riassorbimento tubulare </a:t>
            </a:r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Na+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r"/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Attivazione RAAS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248128" y="3933057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Natriuresi</a:t>
            </a:r>
            <a:r>
              <a:rPr lang="it-IT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03512" y="836712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P-Osm= 2[</a:t>
            </a:r>
            <a:r>
              <a:rPr lang="it-IT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Na+</a:t>
            </a:r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] + (GLU/18) + (BUN/2.8)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75520" y="630932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Hoorn</a:t>
            </a:r>
            <a:r>
              <a:rPr lang="it-IT" i="1" dirty="0"/>
              <a:t> EJ </a:t>
            </a:r>
            <a:r>
              <a:rPr lang="it-IT" i="1" dirty="0" err="1"/>
              <a:t>et</a:t>
            </a:r>
            <a:r>
              <a:rPr lang="it-IT" i="1" dirty="0"/>
              <a:t> al, J Am </a:t>
            </a:r>
            <a:r>
              <a:rPr lang="it-IT" i="1" dirty="0" err="1"/>
              <a:t>Soc</a:t>
            </a:r>
            <a:r>
              <a:rPr lang="it-IT" i="1" dirty="0"/>
              <a:t> </a:t>
            </a:r>
            <a:r>
              <a:rPr lang="it-IT" i="1" dirty="0" err="1"/>
              <a:t>Nephrol</a:t>
            </a:r>
            <a:r>
              <a:rPr lang="it-IT" i="1" dirty="0"/>
              <a:t> 2017</a:t>
            </a:r>
          </a:p>
        </p:txBody>
      </p:sp>
      <p:cxnSp>
        <p:nvCxnSpPr>
          <p:cNvPr id="16" name="Connettore 1 15"/>
          <p:cNvCxnSpPr/>
          <p:nvPr/>
        </p:nvCxnSpPr>
        <p:spPr>
          <a:xfrm>
            <a:off x="1775520" y="6309320"/>
            <a:ext cx="504056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7032104" y="5085184"/>
            <a:ext cx="1512168" cy="158417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544272" y="5085185"/>
            <a:ext cx="19087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FT4</a:t>
            </a:r>
          </a:p>
          <a:p>
            <a:r>
              <a:rPr lang="it-IT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Cortisolo </a:t>
            </a:r>
          </a:p>
          <a:p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&lt;100 </a:t>
            </a:r>
            <a:r>
              <a:rPr lang="it-IT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nmol</a:t>
            </a:r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/L </a:t>
            </a:r>
          </a:p>
          <a:p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&lt;300 </a:t>
            </a:r>
            <a:r>
              <a:rPr lang="it-IT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nmol</a:t>
            </a:r>
            <a:r>
              <a:rPr lang="it-IT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/L</a:t>
            </a:r>
          </a:p>
          <a:p>
            <a:r>
              <a:rPr lang="it-IT" sz="11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 MS NEJM 2003</a:t>
            </a:r>
          </a:p>
          <a:p>
            <a:endParaRPr lang="it-IT" sz="1100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3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851"/>
    </mc:Choice>
    <mc:Fallback xmlns="">
      <p:transition spd="slow" advTm="776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23432" y="2361220"/>
            <a:ext cx="5976664" cy="18158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16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Criteri maggiori</a:t>
            </a:r>
          </a:p>
          <a:p>
            <a:pPr marL="342900" indent="-342900" algn="just">
              <a:buAutoNum type="arabicPeriod"/>
            </a:pPr>
            <a:r>
              <a:rPr lang="it-IT" sz="16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Euvolemia</a:t>
            </a:r>
            <a:endParaRPr lang="it-IT" sz="1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AutoNum type="arabicPeriod"/>
            </a:pP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diuretici</a:t>
            </a:r>
          </a:p>
          <a:p>
            <a:pPr marL="342900" indent="-342900" algn="just">
              <a:buAutoNum type="arabicPeriod"/>
            </a:pPr>
            <a:r>
              <a:rPr lang="it-IT" sz="16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Ipoosmolalità</a:t>
            </a:r>
            <a:endParaRPr lang="it-IT" sz="1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AutoNum type="arabicPeriod"/>
            </a:pPr>
            <a:r>
              <a:rPr lang="it-IT" sz="16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U-Osm</a:t>
            </a: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&gt; 100 </a:t>
            </a:r>
            <a:r>
              <a:rPr lang="it-IT" sz="16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mOsm</a:t>
            </a: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/Kg</a:t>
            </a:r>
          </a:p>
          <a:p>
            <a:pPr marL="342900" indent="-342900" algn="just">
              <a:buAutoNum type="arabicPeriod"/>
            </a:pP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U-Na+ &gt; 30 </a:t>
            </a:r>
            <a:r>
              <a:rPr lang="it-IT" sz="16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mmol</a:t>
            </a: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/L</a:t>
            </a:r>
          </a:p>
          <a:p>
            <a:pPr marL="342900" indent="-342900" algn="just">
              <a:buAutoNum type="arabicPeriod"/>
            </a:pP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Cortisolo e FT4 in </a:t>
            </a:r>
            <a:r>
              <a:rPr lang="it-IT" sz="16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range</a:t>
            </a: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no </a:t>
            </a:r>
            <a:r>
              <a:rPr lang="it-IT" sz="16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insuff</a:t>
            </a:r>
            <a:r>
              <a:rPr lang="it-IT" sz="16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renale</a:t>
            </a:r>
            <a:endParaRPr lang="it-IT" sz="1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31504" y="107340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>
                <a:latin typeface="Verdana" panose="020B0604030504040204" pitchFamily="34" charset="0"/>
              </a:rPr>
              <a:t>Diagnosi </a:t>
            </a:r>
            <a:r>
              <a:rPr lang="it-IT" sz="2600" b="1" dirty="0">
                <a:solidFill>
                  <a:srgbClr val="0000CC"/>
                </a:solidFill>
                <a:latin typeface="Verdana" panose="020B0604030504040204" pitchFamily="34" charset="0"/>
              </a:rPr>
              <a:t>SIAD</a:t>
            </a:r>
            <a:r>
              <a:rPr lang="it-IT" sz="2600" b="1" dirty="0">
                <a:latin typeface="Verdana" panose="020B0604030504040204" pitchFamily="34" charset="0"/>
              </a:rPr>
              <a:t>(H):</a:t>
            </a:r>
          </a:p>
          <a:p>
            <a:pPr algn="ctr">
              <a:lnSpc>
                <a:spcPct val="150000"/>
              </a:lnSpc>
            </a:pPr>
            <a:r>
              <a:rPr lang="it-IT" sz="2600" b="1" dirty="0">
                <a:latin typeface="Verdana" panose="020B0604030504040204" pitchFamily="34" charset="0"/>
              </a:rPr>
              <a:t>una diagnosi di esclusione</a:t>
            </a:r>
            <a:r>
              <a:rPr lang="it-IT" b="1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75520" y="63093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Adattato da </a:t>
            </a:r>
            <a:r>
              <a:rPr lang="it-IT" i="1" dirty="0" err="1"/>
              <a:t>Spasowski</a:t>
            </a:r>
            <a:r>
              <a:rPr lang="it-IT" i="1" dirty="0"/>
              <a:t> G, EJE 2014 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1775520" y="6309320"/>
            <a:ext cx="856895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013775" y="1542147"/>
            <a:ext cx="2873502" cy="4397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2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25"/>
    </mc:Choice>
    <mc:Fallback xmlns="">
      <p:transition spd="slow" advTm="1206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312"/>
          <a:stretch>
            <a:fillRect/>
          </a:stretch>
        </p:blipFill>
        <p:spPr bwMode="auto">
          <a:xfrm rot="16200000">
            <a:off x="8756783" y="3666980"/>
            <a:ext cx="2151856" cy="23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 rot="5400000">
            <a:off x="9946030" y="4734638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URINE CONCENTRATE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966500" y="371664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125" y="1803684"/>
            <a:ext cx="2808000" cy="24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 b="36149"/>
          <a:stretch/>
        </p:blipFill>
        <p:spPr bwMode="auto">
          <a:xfrm>
            <a:off x="3969560" y="1400252"/>
            <a:ext cx="3821491" cy="434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756621" y="141979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Osmocettori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OVLT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119170" y="3567627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87666" y="4934591"/>
            <a:ext cx="2883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ADH  - </a:t>
            </a:r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it-IT" sz="14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1a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vasocostrizione</a:t>
            </a:r>
          </a:p>
          <a:p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ADH - V</a:t>
            </a:r>
            <a:r>
              <a:rPr lang="it-IT" sz="14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dotto collettore permeabilità H</a:t>
            </a:r>
            <a:r>
              <a:rPr lang="it-IT" sz="14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</a:p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ADH – </a:t>
            </a:r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it-IT" sz="14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1b</a:t>
            </a:r>
            <a:r>
              <a:rPr lang="it-IT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/V</a:t>
            </a:r>
            <a:r>
              <a:rPr lang="it-IT" sz="14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stimolo ACTH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446523" y="58139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146967" y="4703860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Soglia ADH  135 </a:t>
            </a:r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mEq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/L o </a:t>
            </a:r>
          </a:p>
          <a:p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275-280  </a:t>
            </a:r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mOsm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/Kg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31504" y="198782"/>
            <a:ext cx="8928992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 err="1">
                <a:latin typeface="Verdana" panose="020B0604030504040204" pitchFamily="34" charset="0"/>
              </a:rPr>
              <a:t>A</a:t>
            </a:r>
            <a:r>
              <a:rPr lang="it-IT" sz="2600" b="1" dirty="0" err="1" smtClean="0">
                <a:latin typeface="Verdana" panose="020B0604030504040204" pitchFamily="34" charset="0"/>
              </a:rPr>
              <a:t>ntidiuresi</a:t>
            </a:r>
            <a:r>
              <a:rPr lang="it-IT" sz="2600" b="1" dirty="0" smtClean="0">
                <a:latin typeface="Verdana" panose="020B0604030504040204" pitchFamily="34" charset="0"/>
              </a:rPr>
              <a:t> e ADH </a:t>
            </a:r>
            <a:endParaRPr lang="en-US" sz="2600" b="1" dirty="0">
              <a:latin typeface="Verdana" panose="020B060403050404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0026540" y="576832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cxnSp>
        <p:nvCxnSpPr>
          <p:cNvPr id="30" name="Connettore diritto 29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523456" y="6347428"/>
            <a:ext cx="66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Bockenhauer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D, Nature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Reviews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Nephrology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, 2015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8592177" y="922900"/>
            <a:ext cx="2509950" cy="2733861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8079994" y="163534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369712" y="214254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008292" y="3184065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ADH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106672" y="1803683"/>
            <a:ext cx="0" cy="24998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4020508" y="2478127"/>
            <a:ext cx="684272" cy="1084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2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92"/>
    </mc:Choice>
    <mc:Fallback xmlns="">
      <p:transition spd="slow" advTm="25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2" grpId="0"/>
      <p:bldP spid="27" grpId="0"/>
      <p:bldP spid="21" grpId="0"/>
      <p:bldP spid="25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723"/>
          <a:stretch>
            <a:fillRect/>
          </a:stretch>
        </p:blipFill>
        <p:spPr bwMode="auto">
          <a:xfrm>
            <a:off x="3215681" y="1162050"/>
            <a:ext cx="5000401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631504" y="107341"/>
            <a:ext cx="8928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>
                <a:latin typeface="Verdana" panose="020B0604030504040204" pitchFamily="34" charset="0"/>
              </a:rPr>
              <a:t>L’antidiuresi nelle specie animali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431704" y="1484784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500 </a:t>
            </a:r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mOsm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/L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55840" y="1484784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1200 </a:t>
            </a:r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mOsm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76120" y="1484784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10000 </a:t>
            </a:r>
            <a:r>
              <a:rPr lang="it-IT" sz="1100" b="1" dirty="0" err="1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mOsm</a:t>
            </a:r>
            <a:r>
              <a:rPr lang="it-IT" sz="1100" b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/L</a:t>
            </a:r>
          </a:p>
        </p:txBody>
      </p:sp>
      <p:pic>
        <p:nvPicPr>
          <p:cNvPr id="8200" name="Picture 8" descr="La pelle trasparente della rana di vetro rivela gli organi in azione, incluso il cuore ch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3620694"/>
            <a:ext cx="2088174" cy="1392482"/>
          </a:xfrm>
          <a:prstGeom prst="rect">
            <a:avLst/>
          </a:prstGeom>
          <a:noFill/>
        </p:spPr>
      </p:pic>
      <p:pic>
        <p:nvPicPr>
          <p:cNvPr id="9" name="Picture 4" descr="Risultato immagini per speedy gonzales che corr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188" y="3573017"/>
            <a:ext cx="2452300" cy="1431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2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47"/>
    </mc:Choice>
    <mc:Fallback xmlns="">
      <p:transition spd="slow" advTm="878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31504" y="107341"/>
            <a:ext cx="8928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A</a:t>
            </a:r>
            <a:r>
              <a:rPr lang="it-IT" sz="2600" b="1" dirty="0" err="1">
                <a:latin typeface="Verdana" panose="020B0604030504040204" pitchFamily="34" charset="0"/>
              </a:rPr>
              <a:t>nti</a:t>
            </a:r>
            <a:r>
              <a:rPr lang="it-IT" sz="260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D</a:t>
            </a:r>
            <a:r>
              <a:rPr lang="it-IT" sz="2600" b="1" dirty="0" err="1">
                <a:latin typeface="Verdana" panose="020B0604030504040204" pitchFamily="34" charset="0"/>
              </a:rPr>
              <a:t>iuretic</a:t>
            </a:r>
            <a:r>
              <a:rPr lang="it-IT" sz="2600" b="1" dirty="0">
                <a:latin typeface="Verdana" panose="020B0604030504040204" pitchFamily="34" charset="0"/>
              </a:rPr>
              <a:t> </a:t>
            </a:r>
            <a:r>
              <a:rPr lang="it-IT" sz="260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H</a:t>
            </a:r>
            <a:r>
              <a:rPr lang="it-IT" sz="2600" b="1" dirty="0" err="1">
                <a:latin typeface="Verdana" panose="020B0604030504040204" pitchFamily="34" charset="0"/>
              </a:rPr>
              <a:t>ormone</a:t>
            </a:r>
            <a:r>
              <a:rPr lang="it-IT" sz="2600" b="1" dirty="0">
                <a:latin typeface="Verdana" panose="020B0604030504040204" pitchFamily="34" charset="0"/>
              </a:rPr>
              <a:t> o </a:t>
            </a:r>
            <a:r>
              <a:rPr lang="it-IT" sz="260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A</a:t>
            </a:r>
            <a:r>
              <a:rPr lang="it-IT" sz="2600" b="1" dirty="0" err="1">
                <a:latin typeface="Verdana" panose="020B0604030504040204" pitchFamily="34" charset="0"/>
              </a:rPr>
              <a:t>rginin</a:t>
            </a:r>
            <a:r>
              <a:rPr lang="it-IT" sz="2600" b="1" dirty="0">
                <a:latin typeface="Verdana" panose="020B0604030504040204" pitchFamily="34" charset="0"/>
              </a:rPr>
              <a:t> </a:t>
            </a:r>
            <a:r>
              <a:rPr lang="it-IT" sz="260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V</a:t>
            </a:r>
            <a:r>
              <a:rPr lang="it-IT" sz="2600" b="1" dirty="0" err="1">
                <a:latin typeface="Verdana" panose="020B0604030504040204" pitchFamily="34" charset="0"/>
              </a:rPr>
              <a:t>aso</a:t>
            </a:r>
            <a:r>
              <a:rPr lang="it-IT" sz="260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P</a:t>
            </a:r>
            <a:r>
              <a:rPr lang="it-IT" sz="2600" b="1" dirty="0" err="1">
                <a:latin typeface="Verdana" panose="020B0604030504040204" pitchFamily="34" charset="0"/>
              </a:rPr>
              <a:t>ressin</a:t>
            </a:r>
            <a:r>
              <a:rPr lang="it-IT" sz="2600" b="1" dirty="0">
                <a:latin typeface="Verdana" panose="020B0604030504040204" pitchFamily="34" charset="0"/>
              </a:rPr>
              <a:t>?</a:t>
            </a:r>
            <a:endParaRPr lang="en-US" sz="2600" b="1" dirty="0">
              <a:latin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65971" y="1262287"/>
            <a:ext cx="52387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8" y="1916833"/>
            <a:ext cx="3096344" cy="304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775520" y="63093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Dunn</a:t>
            </a:r>
            <a:r>
              <a:rPr lang="it-IT" i="1" dirty="0"/>
              <a:t>, J </a:t>
            </a:r>
            <a:r>
              <a:rPr lang="it-IT" i="1" dirty="0" err="1"/>
              <a:t>Clin</a:t>
            </a:r>
            <a:r>
              <a:rPr lang="it-IT" i="1" dirty="0"/>
              <a:t> </a:t>
            </a:r>
            <a:r>
              <a:rPr lang="it-IT" i="1" dirty="0" err="1"/>
              <a:t>Invest</a:t>
            </a:r>
            <a:r>
              <a:rPr lang="it-IT" i="1" dirty="0"/>
              <a:t> 1973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1775520" y="6309320"/>
            <a:ext cx="856895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18"/>
    </mc:Choice>
    <mc:Fallback xmlns="">
      <p:transition spd="slow" advTm="1520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775520" y="3044827"/>
            <a:ext cx="8640960" cy="8087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Diabete insipido</a:t>
            </a:r>
            <a:endParaRPr lang="it-IT" sz="2800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692335" y="1104535"/>
            <a:ext cx="6035039" cy="519817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diabete insipido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è una condizione rara (1:25.000), legata ad una </a:t>
            </a:r>
            <a:r>
              <a:rPr lang="it-IT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compromissione della </a:t>
            </a:r>
            <a:r>
              <a:rPr lang="it-IT" sz="1600" b="1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antidiuresi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caratterizzata da poliuria (ipotonica) con polidipsia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Poliuria &gt;  50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mL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/Kg peso/24h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(soggetto 70Kg = 3500mL/24h)</a:t>
            </a:r>
          </a:p>
          <a:p>
            <a:pPr marL="0" indent="0">
              <a:lnSpc>
                <a:spcPct val="110000"/>
              </a:lnSpc>
              <a:buNone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Quattro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condizioni in diagnosi differenziale: 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DIABETE INSIPIDO CENTRALE </a:t>
            </a:r>
            <a:r>
              <a:rPr lang="it-IT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ridotta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sintesi/secrezione di ADH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DIABETE INSIPIDO GESTAZIONALE </a:t>
            </a:r>
            <a:r>
              <a:rPr lang="it-IT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aumentata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degradazione ADH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DIABETE INSIPIDO NEFROGENICO </a:t>
            </a:r>
            <a:r>
              <a:rPr lang="it-IT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non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risposta ADH </a:t>
            </a:r>
          </a:p>
          <a:p>
            <a:pPr marL="457200" indent="-457200">
              <a:lnSpc>
                <a:spcPct val="110000"/>
              </a:lnSpc>
              <a:buSzPct val="100000"/>
              <a:buFont typeface="+mj-lt"/>
              <a:buAutoNum type="arabicPeriod"/>
            </a:pPr>
            <a:r>
              <a:rPr lang="it-IT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POLIDIPSIA PRIMARIA </a:t>
            </a:r>
            <a:r>
              <a:rPr lang="it-IT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eccessivo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introito di liquidi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13" name="Connettore diritto 12"/>
          <p:cNvCxnSpPr/>
          <p:nvPr/>
        </p:nvCxnSpPr>
        <p:spPr>
          <a:xfrm>
            <a:off x="1881995" y="6319219"/>
            <a:ext cx="815196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23457" y="6348795"/>
            <a:ext cx="596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Christ-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Crain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M,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Nat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Rev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Dis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Prim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2019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631504" y="237971"/>
            <a:ext cx="8928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>
                <a:latin typeface="Verdana" panose="020B0604030504040204" pitchFamily="34" charset="0"/>
              </a:rPr>
              <a:t>Il Diabete Insipido</a:t>
            </a:r>
            <a:endParaRPr lang="en-US" sz="2600" b="1" dirty="0">
              <a:latin typeface="Verdana" panose="020B060403050404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66" y="1478501"/>
            <a:ext cx="4524270" cy="3935558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78822" y="183197"/>
            <a:ext cx="11482251" cy="757329"/>
          </a:xfrm>
        </p:spPr>
        <p:txBody>
          <a:bodyPr>
            <a:normAutofit/>
          </a:bodyPr>
          <a:lstStyle/>
          <a:p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Cause di diabete insipido </a:t>
            </a:r>
            <a:r>
              <a:rPr lang="it-IT" sz="2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centrale </a:t>
            </a:r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it-IT" sz="2600" b="1" dirty="0" err="1">
                <a:latin typeface="Verdana" panose="020B0604030504040204" pitchFamily="34" charset="0"/>
                <a:ea typeface="Verdana" panose="020B0604030504040204" pitchFamily="34" charset="0"/>
              </a:rPr>
              <a:t>nefrogenico</a:t>
            </a:r>
            <a:endParaRPr lang="it-IT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483327" y="1345475"/>
            <a:ext cx="11377746" cy="48625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DIABETE INSIPIDO CENTRALE</a:t>
            </a:r>
          </a:p>
          <a:p>
            <a:pPr algn="just"/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20% interventi chirurgici per patologia ipofisaria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[maggior parte dei casi forme transitorie con esordio a 24-48 ore e risoluzione in 2-5 giorni; se permanente risposta trifasica con riemersione diabete insipido 2 settimane dopo intervento]</a:t>
            </a:r>
          </a:p>
          <a:p>
            <a:pPr algn="just"/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20% traumi cerebrali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15% emorragie subaracnoidee acute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[transitorio]</a:t>
            </a:r>
          </a:p>
          <a:p>
            <a:pPr algn="just"/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Masse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sellari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soprattutto </a:t>
            </a:r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craniofaringiomi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meningiomi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germinomi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Altre cause – Metastasi, malattia infiltrative, autoimmuni, infettive, cause vascolari</a:t>
            </a:r>
          </a:p>
          <a:p>
            <a:pPr algn="just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Forme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ereditarie</a:t>
            </a:r>
          </a:p>
          <a:p>
            <a:pPr marL="0" indent="0" algn="just">
              <a:buNone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DIABETE INSIPIDO NEFROGENICO</a:t>
            </a:r>
          </a:p>
          <a:p>
            <a:pPr algn="just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Iatrogeno da </a:t>
            </a:r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litio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[8-85% dei pazienti in terapia sembrano sviluppare diabete insipido], ma anche cisplatino</a:t>
            </a:r>
          </a:p>
          <a:p>
            <a:pPr algn="just"/>
            <a:r>
              <a:rPr lang="it-I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Ipercalciuria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 (acquisita o genetica sindrome di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Bartter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) e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ipokaliemia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Nefropatie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(esempio ostruttiva)</a:t>
            </a:r>
          </a:p>
          <a:p>
            <a:pPr algn="just"/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</a:rPr>
              <a:t>Forme ereditarie</a:t>
            </a:r>
          </a:p>
        </p:txBody>
      </p:sp>
      <p:cxnSp>
        <p:nvCxnSpPr>
          <p:cNvPr id="12" name="Connettore diritto 11"/>
          <p:cNvCxnSpPr/>
          <p:nvPr/>
        </p:nvCxnSpPr>
        <p:spPr>
          <a:xfrm>
            <a:off x="1881995" y="6319219"/>
            <a:ext cx="815196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97333" y="6348795"/>
            <a:ext cx="596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Christ-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Crain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M, Journal of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Internal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Medicine 2021</a:t>
            </a:r>
          </a:p>
        </p:txBody>
      </p:sp>
      <p:cxnSp>
        <p:nvCxnSpPr>
          <p:cNvPr id="6" name="Connettore diritto 5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513" y="235132"/>
            <a:ext cx="11194869" cy="648320"/>
          </a:xfrm>
        </p:spPr>
        <p:txBody>
          <a:bodyPr>
            <a:normAutofit/>
          </a:bodyPr>
          <a:lstStyle/>
          <a:p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Approccio al paziente con sospetto </a:t>
            </a:r>
            <a:r>
              <a:rPr lang="it-IT" sz="2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Diabete Insipido</a:t>
            </a:r>
            <a:endParaRPr lang="it-IT" sz="2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12256" y="987793"/>
            <a:ext cx="2260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Confermare </a:t>
            </a:r>
          </a:p>
          <a:p>
            <a:pPr algn="ctr"/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POLIURIA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(&gt;50mL/kg/24h)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15046" y="1921352"/>
            <a:ext cx="3493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Escludere </a:t>
            </a:r>
          </a:p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DIABETE MELLITO, </a:t>
            </a:r>
          </a:p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IPERCALCIURIA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60879" y="1955571"/>
            <a:ext cx="3705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Confermare  </a:t>
            </a:r>
          </a:p>
          <a:p>
            <a:pPr algn="ctr"/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URINE IPOTONICHE </a:t>
            </a:r>
          </a:p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&lt; 800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mOsm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/kg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89790" y="2906076"/>
            <a:ext cx="370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Misurare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SODIO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3969588" y="3410474"/>
            <a:ext cx="1746849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770674" y="3410475"/>
            <a:ext cx="1685416" cy="356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274504" y="3782063"/>
            <a:ext cx="223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Na+ &lt;135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mEq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/L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847407" y="3812299"/>
            <a:ext cx="249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Na+ &gt;147 </a:t>
            </a:r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mEq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/L*</a:t>
            </a:r>
          </a:p>
        </p:txBody>
      </p:sp>
      <p:grpSp>
        <p:nvGrpSpPr>
          <p:cNvPr id="51" name="Gruppo 50"/>
          <p:cNvGrpSpPr/>
          <p:nvPr/>
        </p:nvGrpSpPr>
        <p:grpSpPr>
          <a:xfrm>
            <a:off x="4456410" y="3462644"/>
            <a:ext cx="2640461" cy="639265"/>
            <a:chOff x="2932409" y="3462643"/>
            <a:chExt cx="2640461" cy="639265"/>
          </a:xfrm>
        </p:grpSpPr>
        <p:cxnSp>
          <p:nvCxnSpPr>
            <p:cNvPr id="15" name="Connettore 2 14"/>
            <p:cNvCxnSpPr/>
            <p:nvPr/>
          </p:nvCxnSpPr>
          <p:spPr>
            <a:xfrm>
              <a:off x="4211638" y="3462643"/>
              <a:ext cx="6676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2932409" y="3794131"/>
              <a:ext cx="26404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Na+ 135-147 </a:t>
              </a:r>
              <a:r>
                <a:rPr lang="it-IT" sz="14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mEq</a:t>
              </a:r>
              <a:r>
                <a:rPr lang="it-IT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/L</a:t>
              </a: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9732646" y="3205575"/>
            <a:ext cx="1877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</a:t>
            </a:r>
            <a:r>
              <a:rPr lang="it-IT" sz="1400" b="1" i="1" dirty="0">
                <a:solidFill>
                  <a:srgbClr val="0000CC"/>
                </a:solidFill>
              </a:rPr>
              <a:t>Paziente NCH </a:t>
            </a:r>
          </a:p>
          <a:p>
            <a:r>
              <a:rPr lang="en-US" sz="1400" i="1" dirty="0"/>
              <a:t>Urine&gt;300 mL/h per 3h</a:t>
            </a:r>
          </a:p>
          <a:p>
            <a:r>
              <a:rPr lang="en-US" sz="1400" i="1" dirty="0"/>
              <a:t>con </a:t>
            </a:r>
            <a:r>
              <a:rPr lang="en-US" sz="1400" i="1" dirty="0" err="1"/>
              <a:t>ps</a:t>
            </a:r>
            <a:r>
              <a:rPr lang="en-US" sz="1400" i="1" dirty="0"/>
              <a:t>&lt;1005 o </a:t>
            </a:r>
          </a:p>
          <a:p>
            <a:r>
              <a:rPr lang="en-US" sz="1400" i="1" dirty="0"/>
              <a:t>U-</a:t>
            </a:r>
            <a:r>
              <a:rPr lang="en-US" sz="1400" i="1" dirty="0" err="1"/>
              <a:t>osm</a:t>
            </a:r>
            <a:r>
              <a:rPr lang="en-US" sz="1400" i="1" dirty="0"/>
              <a:t>&lt;300 </a:t>
            </a:r>
            <a:r>
              <a:rPr lang="en-US" sz="1400" i="1" dirty="0" err="1"/>
              <a:t>mosm</a:t>
            </a:r>
            <a:r>
              <a:rPr lang="en-US" sz="1400" i="1" dirty="0"/>
              <a:t>/kg </a:t>
            </a:r>
          </a:p>
          <a:p>
            <a:r>
              <a:rPr lang="en-US" sz="1400" i="1" dirty="0"/>
              <a:t>+ Na+ &gt;145 </a:t>
            </a:r>
            <a:r>
              <a:rPr lang="en-US" sz="1400" i="1" dirty="0" err="1"/>
              <a:t>nmol</a:t>
            </a:r>
            <a:r>
              <a:rPr lang="en-US" sz="1400" i="1" dirty="0"/>
              <a:t>/L </a:t>
            </a:r>
          </a:p>
          <a:p>
            <a:r>
              <a:rPr lang="en-US" sz="1400" i="1" dirty="0"/>
              <a:t>o P-</a:t>
            </a:r>
            <a:r>
              <a:rPr lang="en-US" sz="1400" i="1" dirty="0" err="1"/>
              <a:t>osm</a:t>
            </a:r>
            <a:r>
              <a:rPr lang="en-US" sz="1400" i="1" dirty="0"/>
              <a:t>&gt;300 </a:t>
            </a:r>
            <a:r>
              <a:rPr lang="en-US" sz="1400" i="1" dirty="0" err="1"/>
              <a:t>mosm</a:t>
            </a:r>
            <a:r>
              <a:rPr lang="en-US" sz="1400" i="1" dirty="0"/>
              <a:t>/kg</a:t>
            </a:r>
            <a:endParaRPr lang="it-IT" sz="1400" i="1" dirty="0"/>
          </a:p>
        </p:txBody>
      </p:sp>
      <p:cxnSp>
        <p:nvCxnSpPr>
          <p:cNvPr id="23" name="Connettore 2 22"/>
          <p:cNvCxnSpPr/>
          <p:nvPr/>
        </p:nvCxnSpPr>
        <p:spPr>
          <a:xfrm>
            <a:off x="3223216" y="4133984"/>
            <a:ext cx="6676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8273008" y="4151374"/>
            <a:ext cx="6676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252052" y="4446011"/>
            <a:ext cx="194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POLIDIPSIA PSICOGENA</a:t>
            </a:r>
          </a:p>
        </p:txBody>
      </p:sp>
      <p:grpSp>
        <p:nvGrpSpPr>
          <p:cNvPr id="50" name="Gruppo 49"/>
          <p:cNvGrpSpPr/>
          <p:nvPr/>
        </p:nvGrpSpPr>
        <p:grpSpPr>
          <a:xfrm>
            <a:off x="4042081" y="4132060"/>
            <a:ext cx="3613527" cy="1122761"/>
            <a:chOff x="2518080" y="4132059"/>
            <a:chExt cx="3613527" cy="1122761"/>
          </a:xfrm>
        </p:grpSpPr>
        <p:cxnSp>
          <p:nvCxnSpPr>
            <p:cNvPr id="24" name="Connettore 2 23"/>
            <p:cNvCxnSpPr/>
            <p:nvPr/>
          </p:nvCxnSpPr>
          <p:spPr>
            <a:xfrm flipH="1">
              <a:off x="3491263" y="4132059"/>
              <a:ext cx="669618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/>
            <p:cNvSpPr txBox="1"/>
            <p:nvPr/>
          </p:nvSpPr>
          <p:spPr>
            <a:xfrm>
              <a:off x="2518080" y="4488609"/>
              <a:ext cx="1946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TEST ASSETAMENTO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185241" y="4516156"/>
              <a:ext cx="19463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COPEPTINA</a:t>
              </a:r>
            </a:p>
            <a:p>
              <a:pPr algn="ctr"/>
              <a:r>
                <a:rPr lang="it-IT" sz="1400" b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Basale</a:t>
              </a:r>
            </a:p>
            <a:p>
              <a:pPr algn="ctr"/>
              <a:r>
                <a:rPr lang="it-IT" sz="1400" b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 stimolata</a:t>
              </a:r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4246674" y="4133955"/>
              <a:ext cx="669618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sellaDiTesto 30"/>
          <p:cNvSpPr txBox="1"/>
          <p:nvPr/>
        </p:nvSpPr>
        <p:spPr>
          <a:xfrm>
            <a:off x="7312888" y="4465108"/>
            <a:ext cx="194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DIABETE </a:t>
            </a:r>
          </a:p>
          <a:p>
            <a:pPr algn="ctr"/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INSIPIDO</a:t>
            </a:r>
          </a:p>
        </p:txBody>
      </p:sp>
      <p:grpSp>
        <p:nvGrpSpPr>
          <p:cNvPr id="49" name="Gruppo 48"/>
          <p:cNvGrpSpPr/>
          <p:nvPr/>
        </p:nvGrpSpPr>
        <p:grpSpPr>
          <a:xfrm>
            <a:off x="6611114" y="5029049"/>
            <a:ext cx="3613527" cy="1109698"/>
            <a:chOff x="5087113" y="5238057"/>
            <a:chExt cx="3613527" cy="1109698"/>
          </a:xfrm>
        </p:grpSpPr>
        <p:cxnSp>
          <p:nvCxnSpPr>
            <p:cNvPr id="45" name="Connettore 2 44"/>
            <p:cNvCxnSpPr/>
            <p:nvPr/>
          </p:nvCxnSpPr>
          <p:spPr>
            <a:xfrm flipH="1">
              <a:off x="6060296" y="5238057"/>
              <a:ext cx="669618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sellaDiTesto 45"/>
            <p:cNvSpPr txBox="1"/>
            <p:nvPr/>
          </p:nvSpPr>
          <p:spPr>
            <a:xfrm>
              <a:off x="5087113" y="5594607"/>
              <a:ext cx="1946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TEST ASSETAMENTO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6754274" y="5609091"/>
              <a:ext cx="19463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COPEPTINA</a:t>
              </a:r>
            </a:p>
            <a:p>
              <a:pPr algn="ctr"/>
              <a:r>
                <a:rPr lang="it-IT" sz="1400" b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Basale</a:t>
              </a:r>
            </a:p>
            <a:p>
              <a:pPr algn="ctr"/>
              <a:r>
                <a:rPr lang="it-IT" sz="1400" b="1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 stimolata</a:t>
              </a:r>
            </a:p>
          </p:txBody>
        </p:sp>
        <p:cxnSp>
          <p:nvCxnSpPr>
            <p:cNvPr id="48" name="Connettore 2 47"/>
            <p:cNvCxnSpPr/>
            <p:nvPr/>
          </p:nvCxnSpPr>
          <p:spPr>
            <a:xfrm>
              <a:off x="6815707" y="5239953"/>
              <a:ext cx="669618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diritto 28"/>
          <p:cNvCxnSpPr/>
          <p:nvPr/>
        </p:nvCxnSpPr>
        <p:spPr>
          <a:xfrm>
            <a:off x="1881995" y="6319219"/>
            <a:ext cx="8151962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36520" y="6348795"/>
            <a:ext cx="596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Christ-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Crain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M, Journal of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Internal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</a:rPr>
              <a:t> Medicine 2021</a:t>
            </a:r>
          </a:p>
        </p:txBody>
      </p:sp>
      <p:cxnSp>
        <p:nvCxnSpPr>
          <p:cNvPr id="33" name="Connettore diritto 32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7" grpId="0"/>
      <p:bldP spid="18" grpId="0"/>
      <p:bldP spid="20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41979"/>
          </a:xfrm>
        </p:spPr>
        <p:txBody>
          <a:bodyPr>
            <a:normAutofit/>
          </a:bodyPr>
          <a:lstStyle/>
          <a:p>
            <a:r>
              <a:rPr lang="it-IT" sz="2600" b="1" dirty="0">
                <a:latin typeface="Verdana" panose="020B0604030504040204" pitchFamily="34" charset="0"/>
                <a:ea typeface="Verdana" panose="020B0604030504040204" pitchFamily="34" charset="0"/>
              </a:rPr>
              <a:t>Risposta fisiologica al test della sete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50951"/>
              </p:ext>
            </p:extLst>
          </p:nvPr>
        </p:nvGraphicFramePr>
        <p:xfrm>
          <a:off x="4305637" y="2344088"/>
          <a:ext cx="5622207" cy="3317977"/>
        </p:xfrm>
        <a:graphic>
          <a:graphicData uri="http://schemas.openxmlformats.org/drawingml/2006/table">
            <a:tbl>
              <a:tblPr/>
              <a:tblGrid>
                <a:gridCol w="485467">
                  <a:extLst>
                    <a:ext uri="{9D8B030D-6E8A-4147-A177-3AD203B41FA5}">
                      <a16:colId xmlns:a16="http://schemas.microsoft.com/office/drawing/2014/main" val="1404876198"/>
                    </a:ext>
                  </a:extLst>
                </a:gridCol>
                <a:gridCol w="53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481">
                  <a:extLst>
                    <a:ext uri="{9D8B030D-6E8A-4147-A177-3AD203B41FA5}">
                      <a16:colId xmlns:a16="http://schemas.microsoft.com/office/drawing/2014/main" val="428738802"/>
                    </a:ext>
                  </a:extLst>
                </a:gridCol>
                <a:gridCol w="747198">
                  <a:extLst>
                    <a:ext uri="{9D8B030D-6E8A-4147-A177-3AD203B41FA5}">
                      <a16:colId xmlns:a16="http://schemas.microsoft.com/office/drawing/2014/main" val="2184306607"/>
                    </a:ext>
                  </a:extLst>
                </a:gridCol>
                <a:gridCol w="719861">
                  <a:extLst>
                    <a:ext uri="{9D8B030D-6E8A-4147-A177-3AD203B41FA5}">
                      <a16:colId xmlns:a16="http://schemas.microsoft.com/office/drawing/2014/main" val="1111822760"/>
                    </a:ext>
                  </a:extLst>
                </a:gridCol>
                <a:gridCol w="744972">
                  <a:extLst>
                    <a:ext uri="{9D8B030D-6E8A-4147-A177-3AD203B41FA5}">
                      <a16:colId xmlns:a16="http://schemas.microsoft.com/office/drawing/2014/main" val="684127026"/>
                    </a:ext>
                  </a:extLst>
                </a:gridCol>
                <a:gridCol w="702966">
                  <a:extLst>
                    <a:ext uri="{9D8B030D-6E8A-4147-A177-3AD203B41FA5}">
                      <a16:colId xmlns:a16="http://schemas.microsoft.com/office/drawing/2014/main" val="1311607900"/>
                    </a:ext>
                  </a:extLst>
                </a:gridCol>
                <a:gridCol w="711647">
                  <a:extLst>
                    <a:ext uri="{9D8B030D-6E8A-4147-A177-3AD203B41FA5}">
                      <a16:colId xmlns:a16="http://schemas.microsoft.com/office/drawing/2014/main" val="739130027"/>
                    </a:ext>
                  </a:extLst>
                </a:gridCol>
              </a:tblGrid>
              <a:tr h="371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-2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STOP IDRATAZIONE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910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T (h)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DIURESI </a:t>
                      </a:r>
                      <a:endParaRPr lang="it-IT" sz="14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ORARIA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U-OSM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PS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urine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P-OSM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Na+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PESO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8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/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/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/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284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137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75.6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+1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9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160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212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1.006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284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138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75.5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+2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10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150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345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1.025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287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139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75.4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11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110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483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1.012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285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139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75.4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12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100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486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1.013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285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75.3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 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80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549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1.023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284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75.3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+6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h</a:t>
                      </a:r>
                      <a:r>
                        <a:rPr lang="it-I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 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</a:t>
                      </a:r>
                      <a:endParaRPr lang="it-I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50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815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1.025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286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140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/>
                        </a:rPr>
                        <a:t>75.2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847110" y="2820598"/>
            <a:ext cx="210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ASSETAMENTO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52218" y="3347419"/>
            <a:ext cx="1587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↑ ADH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56339" y="3960096"/>
            <a:ext cx="255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↑ riassorbimento </a:t>
            </a:r>
            <a:r>
              <a:rPr lang="it-IT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it-IT" sz="1400" b="1" baseline="-250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it-IT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13026" y="4556194"/>
            <a:ext cx="2553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↑ concentrazione </a:t>
            </a:r>
            <a:r>
              <a:rPr lang="it-IT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urine</a:t>
            </a:r>
          </a:p>
          <a:p>
            <a:pPr algn="ctr"/>
            <a:r>
              <a:rPr lang="it-IT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&gt;800mOsm/kg</a:t>
            </a:r>
            <a:endParaRPr lang="it-IT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ccia circolare a destra 8"/>
          <p:cNvSpPr/>
          <p:nvPr/>
        </p:nvSpPr>
        <p:spPr>
          <a:xfrm>
            <a:off x="1615435" y="2995784"/>
            <a:ext cx="267411" cy="524158"/>
          </a:xfrm>
          <a:prstGeom prst="curvedRightArrow">
            <a:avLst>
              <a:gd name="adj1" fmla="val 25000"/>
              <a:gd name="adj2" fmla="val 50000"/>
              <a:gd name="adj3" fmla="val 282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destra 9"/>
          <p:cNvSpPr/>
          <p:nvPr/>
        </p:nvSpPr>
        <p:spPr>
          <a:xfrm>
            <a:off x="1615434" y="3627195"/>
            <a:ext cx="267411" cy="524158"/>
          </a:xfrm>
          <a:prstGeom prst="curvedRightArrow">
            <a:avLst>
              <a:gd name="adj1" fmla="val 25000"/>
              <a:gd name="adj2" fmla="val 50000"/>
              <a:gd name="adj3" fmla="val 282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/>
          <p:cNvSpPr/>
          <p:nvPr/>
        </p:nvSpPr>
        <p:spPr>
          <a:xfrm>
            <a:off x="1602494" y="4267591"/>
            <a:ext cx="267411" cy="524158"/>
          </a:xfrm>
          <a:prstGeom prst="curvedRightArrow">
            <a:avLst>
              <a:gd name="adj1" fmla="val 25000"/>
              <a:gd name="adj2" fmla="val 50000"/>
              <a:gd name="adj3" fmla="val 282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33007" y="1183739"/>
            <a:ext cx="864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L’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assetamento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è un modo indiretto per</a:t>
            </a: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misurare la secrezione di ADH</a:t>
            </a:r>
          </a:p>
        </p:txBody>
      </p:sp>
      <p:cxnSp>
        <p:nvCxnSpPr>
          <p:cNvPr id="13" name="Connettore diritto 12"/>
          <p:cNvCxnSpPr/>
          <p:nvPr/>
        </p:nvCxnSpPr>
        <p:spPr>
          <a:xfrm>
            <a:off x="1881996" y="6319219"/>
            <a:ext cx="8498621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523456" y="6319219"/>
            <a:ext cx="11160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14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4|1.7|191.4|82.5|1.5|127.6|1|25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1140</Words>
  <Application>Microsoft Office PowerPoint</Application>
  <PresentationFormat>Widescreen</PresentationFormat>
  <Paragraphs>333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Tema di Office</vt:lpstr>
      <vt:lpstr>Diabete insipido e SIADH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Cause di diabete insipido centrale e nefrogenico</vt:lpstr>
      <vt:lpstr>Approccio al paziente con sospetto Diabete Insipido</vt:lpstr>
      <vt:lpstr>Risposta fisiologica al test della sete</vt:lpstr>
      <vt:lpstr>Test della sete</vt:lpstr>
      <vt:lpstr>Presentazione standard di PowerPoint</vt:lpstr>
      <vt:lpstr>Pro e Contro del test della sete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Andrea Michelli</dc:creator>
  <cp:lastModifiedBy>BERNARDI STELLA</cp:lastModifiedBy>
  <cp:revision>114</cp:revision>
  <dcterms:created xsi:type="dcterms:W3CDTF">2015-05-04T15:33:06Z</dcterms:created>
  <dcterms:modified xsi:type="dcterms:W3CDTF">2021-04-29T10:44:50Z</dcterms:modified>
</cp:coreProperties>
</file>