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6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>
      <p:cViewPr>
        <p:scale>
          <a:sx n="72" d="100"/>
          <a:sy n="72" d="100"/>
        </p:scale>
        <p:origin x="-124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03/05/2021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 noti che la relazione</a:t>
            </a:r>
            <a:r>
              <a:rPr lang="it-IT" baseline="0" dirty="0" smtClean="0"/>
              <a:t> sintetizza per NX quanto proposto nel testo a pagina 483, separatamente, per le determinanti di importazioni ed esportazioni.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2020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XVIII. Il mercato dei beni in economia aperta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2A2114C-3E3F-4179-9D67-E0F61036F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XVIII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7D567A9F-2884-4AA3-926C-2B21868D5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612" y="3861048"/>
            <a:ext cx="6584776" cy="1752600"/>
          </a:xfrm>
        </p:spPr>
        <p:txBody>
          <a:bodyPr/>
          <a:lstStyle/>
          <a:p>
            <a:r>
              <a:rPr lang="it-IT" dirty="0"/>
              <a:t>Il mercato dei beni in economia aperta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250C385C-DF18-4DEC-A3F4-DF921CBC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75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3.1 Un aumento della domanda interna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altLang="it-IT" sz="2400" kern="0" dirty="0"/>
          </a:p>
          <a:p>
            <a:pPr marL="0" indent="0">
              <a:buNone/>
              <a:defRPr/>
            </a:pPr>
            <a:endParaRPr lang="it-IT" altLang="it-IT" sz="2400" kern="0" dirty="0"/>
          </a:p>
          <a:p>
            <a:pPr marL="0" indent="0">
              <a:buNone/>
              <a:defRPr/>
            </a:pPr>
            <a:r>
              <a:rPr lang="it-IT" altLang="it-IT" sz="2400" kern="0" dirty="0"/>
              <a:t>L’aumento della domanda interna si traduce in maggiori importazioni, a parità di esportazioni. Questo fa sì che l’aumento della spesa pubblica (o di </a:t>
            </a:r>
            <a:r>
              <a:rPr lang="it-IT" altLang="it-IT" sz="2400" kern="0" dirty="0">
                <a:solidFill>
                  <a:srgbClr val="FF0000"/>
                </a:solidFill>
              </a:rPr>
              <a:t>qualsiasi aumento della domanda interna</a:t>
            </a:r>
            <a:r>
              <a:rPr lang="it-IT" altLang="it-IT" sz="2400" kern="0" dirty="0"/>
              <a:t>):</a:t>
            </a:r>
          </a:p>
          <a:p>
            <a:pPr>
              <a:defRPr/>
            </a:pPr>
            <a:r>
              <a:rPr lang="it-IT" altLang="it-IT" sz="2400" kern="0" dirty="0"/>
              <a:t>genera un </a:t>
            </a:r>
            <a:r>
              <a:rPr lang="it-IT" altLang="it-IT" sz="2400" kern="0" dirty="0">
                <a:solidFill>
                  <a:srgbClr val="FF0000"/>
                </a:solidFill>
              </a:rPr>
              <a:t>disavanzo commerciale</a:t>
            </a:r>
            <a:r>
              <a:rPr lang="it-IT" altLang="it-IT" sz="2400" kern="0" dirty="0"/>
              <a:t>;</a:t>
            </a:r>
          </a:p>
          <a:p>
            <a:pPr>
              <a:defRPr/>
            </a:pPr>
            <a:r>
              <a:rPr lang="it-IT" altLang="it-IT" sz="2400" kern="0" dirty="0"/>
              <a:t>ha un </a:t>
            </a:r>
            <a:r>
              <a:rPr lang="it-IT" altLang="it-IT" sz="2400" kern="0" dirty="0">
                <a:solidFill>
                  <a:srgbClr val="FF0000"/>
                </a:solidFill>
              </a:rPr>
              <a:t>effetto inferiore rispetto allo stesso aumento in economia chiusa perché il moltiplicatore è più piccolo</a:t>
            </a:r>
            <a:r>
              <a:rPr lang="it-IT" altLang="it-IT" sz="24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58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3.1 Un aumento della domanda interna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715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altLang="it-IT" sz="2400" kern="0" dirty="0"/>
              <a:t>Consideriamo l’esempio di un aumento della spesa pubblica.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5A96E25E-A98D-48A7-9E49-7C894AE17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17" y="1412776"/>
            <a:ext cx="5191765" cy="455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Un aumento della domanda estera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L’aumento della produzione estera, </a:t>
            </a:r>
            <a:r>
              <a:rPr lang="el-GR" altLang="it-IT" sz="2400" i="1" dirty="0"/>
              <a:t>Δ</a:t>
            </a:r>
            <a:r>
              <a:rPr lang="it-IT" altLang="it-IT" sz="2400" i="1" dirty="0"/>
              <a:t>Y*</a:t>
            </a:r>
            <a:r>
              <a:rPr lang="it-IT" altLang="it-IT" sz="2400" dirty="0"/>
              <a:t>, comporta un effetto diretto dato dall’incremento di un certo ammontare delle esportazioni pari a </a:t>
            </a:r>
            <a:r>
              <a:rPr lang="el-GR" altLang="it-IT" sz="2400" i="1" dirty="0"/>
              <a:t>Δ</a:t>
            </a:r>
            <a:r>
              <a:rPr lang="it-IT" altLang="it-IT" sz="2400" i="1" dirty="0"/>
              <a:t>X</a:t>
            </a:r>
            <a:r>
              <a:rPr lang="it-IT" altLang="it-IT" sz="2400" dirty="0"/>
              <a:t>:</a:t>
            </a:r>
          </a:p>
          <a:p>
            <a:r>
              <a:rPr lang="it-IT" altLang="it-IT" sz="2400" dirty="0"/>
              <a:t>per ogni dato livello della produzione, questo </a:t>
            </a:r>
            <a:r>
              <a:rPr lang="it-IT" altLang="it-IT" sz="2400" dirty="0">
                <a:solidFill>
                  <a:srgbClr val="FF0000"/>
                </a:solidFill>
              </a:rPr>
              <a:t>aumento delle esportazioni induce un incremento della domanda di beni nazionali pari a </a:t>
            </a:r>
            <a:r>
              <a:rPr lang="el-GR" altLang="it-IT" sz="2400" i="1" dirty="0">
                <a:solidFill>
                  <a:srgbClr val="FF0000"/>
                </a:solidFill>
              </a:rPr>
              <a:t>Δ</a:t>
            </a:r>
            <a:r>
              <a:rPr lang="it-IT" altLang="it-IT" sz="2400" i="1" dirty="0">
                <a:solidFill>
                  <a:srgbClr val="FF0000"/>
                </a:solidFill>
              </a:rPr>
              <a:t>X</a:t>
            </a:r>
            <a:r>
              <a:rPr lang="it-IT" altLang="it-IT" sz="2400" dirty="0"/>
              <a:t>, per cui </a:t>
            </a:r>
            <a:r>
              <a:rPr lang="it-IT" altLang="it-IT" sz="2400" i="1" dirty="0"/>
              <a:t>ZZ</a:t>
            </a:r>
            <a:r>
              <a:rPr lang="it-IT" altLang="it-IT" sz="2400" dirty="0"/>
              <a:t> si sposta in </a:t>
            </a:r>
            <a:r>
              <a:rPr lang="it-IT" altLang="it-IT" sz="2400" i="1" dirty="0"/>
              <a:t>ZZ’</a:t>
            </a:r>
            <a:r>
              <a:rPr lang="it-IT" altLang="it-IT" sz="2400" dirty="0"/>
              <a:t>;</a:t>
            </a:r>
          </a:p>
          <a:p>
            <a:r>
              <a:rPr lang="it-IT" altLang="it-IT" sz="2400" dirty="0"/>
              <a:t>dato il livello di produzione, all’aumentare delle esportazioni anche </a:t>
            </a:r>
            <a:r>
              <a:rPr lang="it-IT" altLang="it-IT" sz="2400" i="1" dirty="0"/>
              <a:t>NX</a:t>
            </a:r>
            <a:r>
              <a:rPr lang="it-IT" altLang="it-IT" sz="2400" dirty="0"/>
              <a:t> si sposta di pari ammontare in </a:t>
            </a:r>
            <a:r>
              <a:rPr lang="it-IT" altLang="it-IT" sz="2400" i="1" dirty="0"/>
              <a:t>NX’</a:t>
            </a:r>
            <a:r>
              <a:rPr lang="it-IT" alt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18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Un aumento della domanda estera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44F6ED9C-0DA6-498D-907B-767FC1B8D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0" y="1046042"/>
            <a:ext cx="5337219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3.3 Politica fiscale: una rivisitazione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89654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Finora abbiamo derivato due risultati: 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un aumento della domanda nazionale provoca un incremento della produzione, ma anche un peggioramento del saldo commerciale.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400" dirty="0"/>
              <a:t> un aumento della domanda estera provoca un incremento della produzione nazionale e un miglioramento del saldo commerciale.</a:t>
            </a:r>
          </a:p>
          <a:p>
            <a:pPr marL="0" indent="0"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altLang="it-IT" sz="2400" dirty="0"/>
              <a:t>Una grande conseguenza di ciò è che uno shock della domanda in un paese ha effetti anche negli altri paesi</a:t>
            </a:r>
          </a:p>
        </p:txBody>
      </p:sp>
    </p:spTree>
    <p:extLst>
      <p:ext uri="{BB962C8B-B14F-4D97-AF65-F5344CB8AC3E}">
        <p14:creationId xmlns:p14="http://schemas.microsoft.com/office/powerpoint/2010/main" val="136196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3.3 Politica fiscale: una rivisitazione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89654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I governi discutono spesso di </a:t>
            </a:r>
            <a:r>
              <a:rPr lang="it-IT" altLang="it-IT" sz="2400" i="1" dirty="0"/>
              <a:t>coordinare</a:t>
            </a:r>
            <a:r>
              <a:rPr lang="it-IT" altLang="it-IT" sz="2400" dirty="0"/>
              <a:t> le politiche economiche, anche se tale coordinamento è difficile da  raggiungere per diverse ragioni: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r>
              <a:rPr lang="it-IT" altLang="it-IT" sz="2400" dirty="0"/>
              <a:t>il coordinamento potrebbe richiedere ad alcuni paesi di intervenire più di altri, e non è detto che essi siano disposti a farlo;</a:t>
            </a:r>
          </a:p>
          <a:p>
            <a:r>
              <a:rPr lang="it-IT" altLang="it-IT" sz="2400" dirty="0"/>
              <a:t>i paesi hanno un forte incentivo a promettere di aderire al coordinamento, per poi rinnegare la loro promessa.</a:t>
            </a:r>
          </a:p>
        </p:txBody>
      </p:sp>
    </p:spTree>
    <p:extLst>
      <p:ext uri="{BB962C8B-B14F-4D97-AF65-F5344CB8AC3E}">
        <p14:creationId xmlns:p14="http://schemas.microsoft.com/office/powerpoint/2010/main" val="2855658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 Deprezzamento, bilancia commerciale e produzione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11256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Supponiamo che il governo statunitense intraprenda misure che portino al deprezzamento (nominale) del dollaro.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Ricordiamo che il tasso di cambio reale è dato da: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Il tasso di cambio reale è uguale al tasso di cambio nominale moltiplicato per il livello dei prezzi interni, diviso per il livello dei prezzi esteri.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Capiamo ora gli effetti del deprezzamento sulla bilancia commerciale</a:t>
            </a:r>
            <a:r>
              <a:rPr lang="it-IT" altLang="it-IT" sz="2400" dirty="0"/>
              <a:t>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C58E503-171B-4051-B7E1-6EB035D1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244" y="2709481"/>
            <a:ext cx="1033511" cy="82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4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2800" dirty="0"/>
              <a:t>4.1 Deprezzamento e bilancia commerciale: </a:t>
            </a:r>
            <a:br>
              <a:rPr lang="it-IT" sz="2800" dirty="0"/>
            </a:br>
            <a:r>
              <a:rPr lang="it-IT" sz="2800" dirty="0"/>
              <a:t>la condizione di Marshall-Lerner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933" y="1243782"/>
            <a:ext cx="8229600" cy="511256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Ricordiamo che la definizione di esportazioni nette è: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Sostituendo </a:t>
            </a:r>
            <a:r>
              <a:rPr lang="it-IT" altLang="it-IT" sz="2400" i="1" dirty="0"/>
              <a:t>X</a:t>
            </a:r>
            <a:r>
              <a:rPr lang="it-IT" altLang="it-IT" sz="2400" dirty="0"/>
              <a:t> e </a:t>
            </a:r>
            <a:r>
              <a:rPr lang="it-IT" altLang="it-IT" sz="2400" i="1" dirty="0"/>
              <a:t>IM</a:t>
            </a:r>
            <a:r>
              <a:rPr lang="it-IT" altLang="it-IT" sz="2400" dirty="0"/>
              <a:t> con le loro rispettive espressioni, otteniamo: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4ACDAF1-F515-400C-AD23-2AF1B7AEC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31" y="4214019"/>
            <a:ext cx="4071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3E66EE3-07BB-4DF2-966B-D58CC584A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56" y="2183606"/>
            <a:ext cx="2247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39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2800" dirty="0"/>
              <a:t>4.1 Deprezzamento e bilancia commerciale:</a:t>
            </a:r>
            <a:br>
              <a:rPr lang="it-IT" sz="2800" dirty="0"/>
            </a:br>
            <a:r>
              <a:rPr lang="it-IT" sz="2800" dirty="0"/>
              <a:t>la condizione di Marshall-Lerner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43782"/>
            <a:ext cx="8964487" cy="511256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Una riduzione di </a:t>
            </a:r>
            <a:r>
              <a:rPr lang="it-IT" altLang="it-IT" sz="2400" dirty="0">
                <a:sym typeface="Symbol" panose="05050102010706020507" pitchFamily="18" charset="2"/>
              </a:rPr>
              <a:t></a:t>
            </a:r>
            <a:r>
              <a:rPr lang="it-IT" altLang="it-IT" sz="2400" dirty="0"/>
              <a:t> influenza la bilancia commerciale attraverso tre canali:</a:t>
            </a:r>
          </a:p>
          <a:p>
            <a:pPr>
              <a:lnSpc>
                <a:spcPct val="150000"/>
              </a:lnSpc>
            </a:pPr>
            <a:r>
              <a:rPr lang="it-IT" altLang="it-IT" sz="2400" dirty="0"/>
              <a:t>le esportazioni </a:t>
            </a:r>
            <a:r>
              <a:rPr lang="it-IT" altLang="it-IT" sz="2400" i="1" dirty="0"/>
              <a:t>X</a:t>
            </a:r>
            <a:r>
              <a:rPr lang="it-IT" altLang="it-IT" sz="2400" dirty="0"/>
              <a:t> aumentano;</a:t>
            </a:r>
          </a:p>
          <a:p>
            <a:pPr>
              <a:lnSpc>
                <a:spcPct val="150000"/>
              </a:lnSpc>
            </a:pPr>
            <a:r>
              <a:rPr lang="it-IT" altLang="it-IT" sz="2400" dirty="0"/>
              <a:t>le importazioni </a:t>
            </a:r>
            <a:r>
              <a:rPr lang="it-IT" altLang="it-IT" sz="2400" i="1" dirty="0"/>
              <a:t>IM</a:t>
            </a:r>
            <a:r>
              <a:rPr lang="it-IT" altLang="it-IT" sz="2400" dirty="0"/>
              <a:t> diminuiscono;</a:t>
            </a:r>
          </a:p>
          <a:p>
            <a:r>
              <a:rPr lang="it-IT" altLang="it-IT" sz="2400" dirty="0"/>
              <a:t> il prezzo relativo dei beni esteri in termini di beni nazionali, </a:t>
            </a:r>
            <a:r>
              <a:rPr lang="it-IT" altLang="it-IT" sz="2400" i="1" dirty="0"/>
              <a:t>1/</a:t>
            </a:r>
            <a:r>
              <a:rPr lang="it-IT" altLang="it-IT" sz="2400" i="1" dirty="0">
                <a:sym typeface="Symbol" panose="05050102010706020507" pitchFamily="18" charset="2"/>
              </a:rPr>
              <a:t></a:t>
            </a:r>
            <a:r>
              <a:rPr lang="it-IT" altLang="it-IT" sz="2400" dirty="0">
                <a:sym typeface="Symbol" panose="05050102010706020507" pitchFamily="18" charset="2"/>
              </a:rPr>
              <a:t>, aumenta. Questo tende ad aumentare il valore delle importazioni.</a:t>
            </a:r>
          </a:p>
          <a:p>
            <a:pPr marL="0" indent="0"/>
            <a:endParaRPr lang="it-IT" altLang="it-IT" sz="2400" dirty="0">
              <a:sym typeface="Symbol" panose="05050102010706020507" pitchFamily="18" charset="2"/>
            </a:endParaRPr>
          </a:p>
          <a:p>
            <a:pPr marL="0" indent="0">
              <a:buFontTx/>
              <a:buNone/>
            </a:pPr>
            <a:r>
              <a:rPr lang="it-IT" altLang="it-IT" sz="2400" dirty="0">
                <a:sym typeface="Symbol" panose="05050102010706020507" pitchFamily="18" charset="2"/>
              </a:rPr>
              <a:t>La condizione in base alla quale un deprezzamento reale genera un aumento delle esportazioni nette è nota </a:t>
            </a:r>
            <a:r>
              <a:rPr lang="it-IT" altLang="it-IT" sz="2400" dirty="0">
                <a:solidFill>
                  <a:srgbClr val="FF0000"/>
                </a:solidFill>
                <a:sym typeface="Symbol" panose="05050102010706020507" pitchFamily="18" charset="2"/>
              </a:rPr>
              <a:t>come </a:t>
            </a:r>
            <a:r>
              <a:rPr lang="it-IT" altLang="it-IT" sz="2400" i="1" dirty="0">
                <a:solidFill>
                  <a:srgbClr val="FF0000"/>
                </a:solidFill>
                <a:sym typeface="Symbol" panose="05050102010706020507" pitchFamily="18" charset="2"/>
              </a:rPr>
              <a:t>condizione di Marshall-Lerner</a:t>
            </a:r>
            <a:r>
              <a:rPr lang="it-IT" altLang="it-IT" sz="2400" i="1" dirty="0" smtClean="0">
                <a:sym typeface="Symbol" panose="05050102010706020507" pitchFamily="18" charset="2"/>
              </a:rPr>
              <a:t>. </a:t>
            </a:r>
            <a:r>
              <a:rPr lang="it-IT" altLang="it-IT" sz="2400" dirty="0" smtClean="0">
                <a:sym typeface="Symbol" panose="05050102010706020507" pitchFamily="18" charset="2"/>
              </a:rPr>
              <a:t>(</a:t>
            </a:r>
            <a:r>
              <a:rPr lang="it-IT" altLang="it-IT" sz="2400" i="1" dirty="0" smtClean="0">
                <a:sym typeface="Symbol" panose="05050102010706020507" pitchFamily="18" charset="2"/>
              </a:rPr>
              <a:t>Le esportazioni devono aumentare in misura sufficiente, e le importazioni diminuire abbastanza da compensare l’aumento di prezzo dei beni importati</a:t>
            </a:r>
            <a:r>
              <a:rPr lang="it-IT" altLang="it-IT" sz="2400" dirty="0" smtClean="0">
                <a:sym typeface="Symbol" panose="05050102010706020507" pitchFamily="18" charset="2"/>
              </a:rPr>
              <a:t>).</a:t>
            </a:r>
            <a:endParaRPr lang="it-IT" alt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167501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4.2 Gli effetti di un deprezzamento reale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89654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Il deprezzamento provoca una variazione della domanda, sia estera che interna, a favore dei beni nazionali. Questo genera a sua volta un aumento della produzione interna e un miglioramento della bilancia commerciale.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None/>
            </a:pPr>
            <a:r>
              <a:rPr lang="it-IT" sz="2400" dirty="0"/>
              <a:t>Mentre un deprezzamento e un aumento della produzione estera hanno gli stessi effetti sulla produzione interna e sulla bilancia commerciale, </a:t>
            </a:r>
            <a:r>
              <a:rPr lang="it-IT" sz="2400" dirty="0">
                <a:solidFill>
                  <a:srgbClr val="FF0000"/>
                </a:solidFill>
              </a:rPr>
              <a:t>tra i due c’è una sottile ma importante differenza</a:t>
            </a:r>
            <a:r>
              <a:rPr lang="it-IT" sz="2400" dirty="0"/>
              <a:t>. Un </a:t>
            </a:r>
            <a:r>
              <a:rPr lang="it-IT" sz="2400" dirty="0">
                <a:solidFill>
                  <a:srgbClr val="FF0000"/>
                </a:solidFill>
              </a:rPr>
              <a:t>deprezzamento agisce rendendo i beni esteri relativamente più costosi</a:t>
            </a:r>
            <a:r>
              <a:rPr lang="it-IT" sz="2400" dirty="0"/>
              <a:t>. Questo significa che, dato il loro reddito, le persone – che ora spendono di più per acquistare i beni esteri – vedono ridotto il loro tenore di vita.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38023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La domanda di beni 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469637-B93E-43F7-96EA-4587D3B6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In una economia aperta, la </a:t>
            </a:r>
            <a:r>
              <a:rPr lang="it-IT" altLang="it-IT" sz="2400" i="1" dirty="0">
                <a:solidFill>
                  <a:srgbClr val="FF0000"/>
                </a:solidFill>
              </a:rPr>
              <a:t>domanda di beni nazionali</a:t>
            </a:r>
            <a:r>
              <a:rPr lang="it-IT" altLang="it-IT" sz="2400" i="1" dirty="0"/>
              <a:t> </a:t>
            </a:r>
            <a:r>
              <a:rPr lang="it-IT" altLang="it-IT" sz="2400" dirty="0"/>
              <a:t>è data da: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La </a:t>
            </a:r>
            <a:r>
              <a:rPr lang="it-IT" altLang="it-IT" sz="2400" dirty="0">
                <a:solidFill>
                  <a:srgbClr val="FF0000"/>
                </a:solidFill>
              </a:rPr>
              <a:t>somma dei primi tre termini (consumo (C), investimento (I) e spesa pubblica (G)) costituisce la </a:t>
            </a:r>
            <a:r>
              <a:rPr lang="it-IT" altLang="it-IT" sz="2400" i="1" dirty="0">
                <a:solidFill>
                  <a:srgbClr val="FF0000"/>
                </a:solidFill>
              </a:rPr>
              <a:t>domanda nazionale di beni</a:t>
            </a:r>
            <a:r>
              <a:rPr lang="it-IT" altLang="it-IT" sz="2400" dirty="0"/>
              <a:t>. Dato che ora l’economia è aperta, è necessario:</a:t>
            </a:r>
          </a:p>
          <a:p>
            <a:r>
              <a:rPr lang="it-IT" altLang="it-IT" sz="2400" dirty="0"/>
              <a:t>sottrarre le importazioni</a:t>
            </a:r>
          </a:p>
          <a:p>
            <a:r>
              <a:rPr lang="it-IT" altLang="it-IT" sz="2400" dirty="0"/>
              <a:t>aggiungere le esportazioni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70652D9-0ACF-42DB-8079-A3E1D8AC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188" y="1651213"/>
            <a:ext cx="3365623" cy="89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52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4.3 La combinazione di politiche fiscali e politiche</a:t>
            </a:r>
            <a:br>
              <a:rPr lang="it-IT" sz="3000" dirty="0"/>
            </a:br>
            <a:r>
              <a:rPr lang="it-IT" sz="3000" dirty="0"/>
              <a:t>del tasso di cambio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37358"/>
            <a:ext cx="8964487" cy="489654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300" dirty="0"/>
              <a:t>Supponiamo un’economia con Y al livello naturale, ma con un forte disavanzo commerciale.</a:t>
            </a:r>
          </a:p>
          <a:p>
            <a:pPr marL="0" indent="0">
              <a:buFontTx/>
              <a:buNone/>
            </a:pPr>
            <a:endParaRPr lang="it-IT" altLang="it-IT" sz="2300" dirty="0"/>
          </a:p>
          <a:p>
            <a:pPr marL="0" indent="0">
              <a:buFontTx/>
              <a:buNone/>
            </a:pPr>
            <a:r>
              <a:rPr lang="it-IT" altLang="it-IT" sz="2300" dirty="0"/>
              <a:t>Volendo </a:t>
            </a:r>
            <a:r>
              <a:rPr lang="it-IT" altLang="it-IT" sz="2300" dirty="0">
                <a:solidFill>
                  <a:srgbClr val="FF0000"/>
                </a:solidFill>
              </a:rPr>
              <a:t>mantenere Y al livello attuale</a:t>
            </a:r>
            <a:r>
              <a:rPr lang="it-IT" altLang="it-IT" sz="2300" dirty="0"/>
              <a:t> e migliorare il disavanzo, bisognerà utilizzare una combinazione di politiche fiscali e del tasso di cambio: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300" dirty="0"/>
              <a:t>generare un </a:t>
            </a:r>
            <a:r>
              <a:rPr lang="it-IT" altLang="it-IT" sz="2300" dirty="0">
                <a:solidFill>
                  <a:srgbClr val="FF0000"/>
                </a:solidFill>
              </a:rPr>
              <a:t>deprezzamento tale da eliminare il disavanzo</a:t>
            </a:r>
            <a:r>
              <a:rPr lang="it-IT" altLang="it-IT" sz="23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t-IT" altLang="it-IT" sz="2300" dirty="0"/>
              <a:t>per </a:t>
            </a:r>
            <a:r>
              <a:rPr lang="it-IT" altLang="it-IT" sz="2300" dirty="0">
                <a:solidFill>
                  <a:srgbClr val="FF0000"/>
                </a:solidFill>
              </a:rPr>
              <a:t>evitare l’espansione della produzione, ridurre la spesa pubblica</a:t>
            </a:r>
            <a:r>
              <a:rPr lang="it-IT" altLang="it-IT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720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4.3 La combinazione di politiche fiscali e politiche</a:t>
            </a:r>
            <a:br>
              <a:rPr lang="it-IT" sz="3000" dirty="0"/>
            </a:br>
            <a:r>
              <a:rPr lang="it-IT" sz="3000" dirty="0"/>
              <a:t>del tasso di cambio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66" y="1396228"/>
            <a:ext cx="4219035" cy="183015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000" dirty="0"/>
              <a:t>Ecco una possibile riduzione del disavanzo senza variare la produzione.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17362154-5EC7-430C-ABA3-BCAE4096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01" y="1396228"/>
            <a:ext cx="4569187" cy="46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Risparmio, investimento e saldo commerciale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xmlns="" id="{C410B4C2-6A1F-4C6E-A04E-43D1BF5A0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524" y="980728"/>
                <a:ext cx="8856476" cy="4896544"/>
              </a:xfrm>
            </p:spPr>
            <p:txBody>
              <a:bodyPr>
                <a:normAutofit/>
              </a:bodyPr>
              <a:lstStyle/>
              <a:p>
                <a:pPr marL="0" indent="0">
                  <a:buFontTx/>
                  <a:buNone/>
                </a:pPr>
                <a:endParaRPr lang="it-IT" altLang="it-IT" sz="2400" dirty="0"/>
              </a:p>
              <a:p>
                <a:pPr marL="0" indent="0">
                  <a:buFontTx/>
                  <a:buNone/>
                </a:pPr>
                <a:r>
                  <a:rPr lang="it-IT" altLang="it-IT" sz="2400" dirty="0"/>
                  <a:t>Abbiamo visto nei capitoli precedenti  la derivazione dell’equilibrio nel mercato dei beni come uguaglianza tra investimento e risparmio.</a:t>
                </a:r>
              </a:p>
              <a:p>
                <a:pPr marL="0" indent="0">
                  <a:buFontTx/>
                  <a:buNone/>
                </a:pPr>
                <a:r>
                  <a:rPr lang="it-IT" altLang="it-IT" sz="2400" dirty="0"/>
                  <a:t>Compiamo ora il medesimo ragionamento in un’economia aperta.</a:t>
                </a:r>
              </a:p>
              <a:p>
                <a:pPr marL="0" indent="0">
                  <a:buFontTx/>
                  <a:buNone/>
                </a:pPr>
                <a:endParaRPr lang="it-IT" altLang="it-IT" sz="2400" dirty="0"/>
              </a:p>
              <a:p>
                <a:pPr marL="0" indent="0">
                  <a:buFontTx/>
                  <a:buNone/>
                </a:pPr>
                <a:r>
                  <a:rPr lang="it-IT" altLang="it-IT" sz="2400" dirty="0"/>
                  <a:t>Partiamo dalla precedente condizione di equilibrio: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altLang="it-IT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</a:rPr>
                            <m:t>𝐼𝑀</m:t>
                          </m:r>
                        </m:num>
                        <m:den>
                          <m:r>
                            <a:rPr lang="it-IT" alt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  <m:r>
                        <a:rPr lang="it-IT" alt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alt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it-IT" altLang="it-IT" sz="2400" b="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it-IT" altLang="it-IT" sz="2400" dirty="0"/>
              </a:p>
            </p:txBody>
          </p:sp>
        </mc:Choice>
        <mc:Fallback xmlns="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id="{C410B4C2-6A1F-4C6E-A04E-43D1BF5A0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980728"/>
                <a:ext cx="8856476" cy="4896544"/>
              </a:xfrm>
              <a:blipFill>
                <a:blip r:embed="rId2"/>
                <a:stretch>
                  <a:fillRect l="-1032" r="-15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8212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Risparmio, investimento e saldo commerciale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xmlns="" id="{C410B4C2-6A1F-4C6E-A04E-43D1BF5A0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980728"/>
                <a:ext cx="8964488" cy="4896544"/>
              </a:xfrm>
            </p:spPr>
            <p:txBody>
              <a:bodyPr>
                <a:normAutofit/>
              </a:bodyPr>
              <a:lstStyle/>
              <a:p>
                <a:pPr marL="0" indent="0">
                  <a:buFontTx/>
                  <a:buNone/>
                </a:pPr>
                <a:r>
                  <a:rPr lang="it-IT" altLang="it-IT" sz="2200" b="0" dirty="0">
                    <a:ea typeface="Cambria Math" panose="02040503050406030204" pitchFamily="18" charset="0"/>
                  </a:rPr>
                  <a:t>Con una breve riorganizzazione dei termini:</a:t>
                </a:r>
              </a:p>
              <a:p>
                <a:pPr marL="0" indent="0">
                  <a:buFontTx/>
                  <a:buNone/>
                </a:pPr>
                <a:endParaRPr lang="it-IT" altLang="it-IT" sz="22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altLang="it-IT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𝑁𝑋</m:t>
                      </m:r>
                    </m:oMath>
                  </m:oMathPara>
                </a14:m>
                <a:endParaRPr lang="it-IT" altLang="it-IT" sz="2200" b="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it-IT" altLang="it-IT" sz="220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it-IT" altLang="it-IT" sz="2200" b="0" dirty="0">
                    <a:ea typeface="Cambria Math" panose="02040503050406030204" pitchFamily="18" charset="0"/>
                  </a:rPr>
                  <a:t>In economia aperta, il reddito totale dei residenti è la somma di produzione e reddito netto dall’estero, </a:t>
                </a:r>
                <a:r>
                  <a:rPr lang="it-IT" altLang="it-IT" sz="2200" b="0" i="1" dirty="0">
                    <a:ea typeface="Cambria Math" panose="02040503050406030204" pitchFamily="18" charset="0"/>
                  </a:rPr>
                  <a:t>NI</a:t>
                </a:r>
                <a:r>
                  <a:rPr lang="it-IT" altLang="it-IT" sz="2200" i="1" dirty="0">
                    <a:ea typeface="Cambria Math" panose="02040503050406030204" pitchFamily="18" charset="0"/>
                  </a:rPr>
                  <a:t>. </a:t>
                </a:r>
                <a:r>
                  <a:rPr lang="it-IT" altLang="it-IT" sz="2200" dirty="0">
                    <a:ea typeface="Cambria Math" panose="02040503050406030204" pitchFamily="18" charset="0"/>
                  </a:rPr>
                  <a:t>Sommando </a:t>
                </a:r>
                <a:r>
                  <a:rPr lang="it-IT" altLang="it-IT" sz="2200" i="1" dirty="0">
                    <a:ea typeface="Cambria Math" panose="02040503050406030204" pitchFamily="18" charset="0"/>
                  </a:rPr>
                  <a:t>NI</a:t>
                </a:r>
                <a:r>
                  <a:rPr lang="it-IT" altLang="it-IT" sz="2200" dirty="0">
                    <a:ea typeface="Cambria Math" panose="02040503050406030204" pitchFamily="18" charset="0"/>
                  </a:rPr>
                  <a:t> a entrambi i lati dell’equazione:</a:t>
                </a:r>
                <a:endParaRPr lang="it-IT" altLang="it-IT" sz="2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altLang="it-IT" sz="2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altLang="it-IT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𝑁𝐼</m:t>
                          </m:r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alt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alt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it-IT" alt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alt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it-IT" alt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altLang="it-IT" sz="2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altLang="it-IT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altLang="it-IT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𝑁𝑋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𝑁𝐼</m:t>
                          </m:r>
                        </m:e>
                      </m:d>
                    </m:oMath>
                  </m:oMathPara>
                </a14:m>
                <a:endParaRPr lang="it-IT" altLang="it-IT" sz="22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altLang="it-IT" sz="22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it-IT" altLang="it-IT" sz="2200" dirty="0">
                    <a:ea typeface="Cambria Math" panose="02040503050406030204" pitchFamily="18" charset="0"/>
                  </a:rPr>
                  <a:t>Il primo termine,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altLang="it-IT" sz="2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it-IT" alt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alt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𝑁𝐼</m:t>
                        </m:r>
                        <m:r>
                          <a:rPr lang="it-IT" alt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altLang="it-IT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it-IT" altLang="it-IT" sz="2200" dirty="0">
                    <a:ea typeface="Cambria Math" panose="02040503050406030204" pitchFamily="18" charset="0"/>
                  </a:rPr>
                  <a:t>, è il reddito disponibile. Al netto dei consumi indica il risparmio privato.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it-IT" altLang="it-IT" sz="22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alt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𝑁𝑋</m:t>
                        </m:r>
                        <m:r>
                          <a:rPr lang="it-IT" alt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it-IT" altLang="it-IT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𝑁𝐼</m:t>
                        </m:r>
                      </m:e>
                    </m:d>
                  </m:oMath>
                </a14:m>
                <a:r>
                  <a:rPr lang="it-IT" altLang="it-IT" sz="2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è uguale al conto corrente, che indichiamo con </a:t>
                </a:r>
                <a:r>
                  <a:rPr lang="it-IT" altLang="it-IT" sz="2200" i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CA</a:t>
                </a:r>
                <a:r>
                  <a:rPr lang="it-IT" altLang="it-IT" sz="22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FontTx/>
                  <a:buNone/>
                </a:pPr>
                <a:endParaRPr lang="it-IT" altLang="it-IT" sz="2400" dirty="0"/>
              </a:p>
            </p:txBody>
          </p:sp>
        </mc:Choice>
        <mc:Fallback xmlns="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10B4C2-6A1F-4C6E-A04E-43D1BF5A0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80728"/>
                <a:ext cx="8964488" cy="4896544"/>
              </a:xfrm>
              <a:blipFill rotWithShape="1">
                <a:blip r:embed="rId2"/>
                <a:stretch>
                  <a:fillRect l="-816" t="-747" r="-1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96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Risparmio, investimento e saldo commerciale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xmlns="" id="{C410B4C2-6A1F-4C6E-A04E-43D1BF5A0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524" y="980728"/>
                <a:ext cx="8568952" cy="4896544"/>
              </a:xfrm>
            </p:spPr>
            <p:txBody>
              <a:bodyPr>
                <a:normAutofit/>
              </a:bodyPr>
              <a:lstStyle/>
              <a:p>
                <a:pPr marL="0" indent="0">
                  <a:buFontTx/>
                  <a:buNone/>
                </a:pPr>
                <a:r>
                  <a:rPr lang="it-IT" altLang="it-IT" sz="2200" b="0" dirty="0">
                    <a:ea typeface="Cambria Math" panose="02040503050406030204" pitchFamily="18" charset="0"/>
                  </a:rPr>
                  <a:t>Riscrivendo l’equazione precedente: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altLang="it-IT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</m:t>
                      </m:r>
                    </m:oMath>
                  </m:oMathPara>
                </a14:m>
                <a:endParaRPr lang="it-IT" altLang="it-IT" sz="2200" b="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it-IT" altLang="it-IT" sz="220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it-IT" altLang="it-IT" sz="2200" dirty="0">
                    <a:ea typeface="Cambria Math" panose="02040503050406030204" pitchFamily="18" charset="0"/>
                  </a:rPr>
                  <a:t>Riordinando:</a:t>
                </a:r>
              </a:p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𝐶𝐴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it-IT" altLang="it-IT" sz="2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altLang="it-IT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it-IT" altLang="it-IT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it-IT" altLang="it-IT" sz="2200" b="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endParaRPr lang="it-IT" altLang="it-IT" sz="2200" dirty="0">
                  <a:ea typeface="Cambria Math" panose="02040503050406030204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it-IT" altLang="it-IT" sz="2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Il saldo di conto corrente è dunque uguale al risparmio nazionale al netto dell’investimento</a:t>
                </a:r>
                <a:r>
                  <a:rPr lang="it-IT" altLang="it-IT" sz="2200" dirty="0"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it-IT" altLang="it-IT" sz="2200" dirty="0">
                    <a:ea typeface="Cambria Math" panose="02040503050406030204" pitchFamily="18" charset="0"/>
                  </a:rPr>
                  <a:t>un </a:t>
                </a:r>
                <a:r>
                  <a:rPr lang="it-IT" altLang="it-IT" sz="2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avanzo corrisponde a un eccesso di risparmio sull’investimento</a:t>
                </a:r>
                <a:r>
                  <a:rPr lang="it-IT" altLang="it-IT" sz="2200" dirty="0">
                    <a:ea typeface="Cambria Math" panose="02040503050406030204" pitchFamily="18" charset="0"/>
                  </a:rPr>
                  <a:t>;</a:t>
                </a:r>
              </a:p>
              <a:p>
                <a:r>
                  <a:rPr lang="it-IT" altLang="it-IT" sz="2200" dirty="0">
                    <a:ea typeface="Cambria Math" panose="02040503050406030204" pitchFamily="18" charset="0"/>
                  </a:rPr>
                  <a:t>un </a:t>
                </a:r>
                <a:r>
                  <a:rPr lang="it-IT" altLang="it-IT" sz="2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disavanzo corrisponde a un eccesso di investimento sul risparmio</a:t>
                </a:r>
                <a:r>
                  <a:rPr lang="it-IT" altLang="it-IT" sz="2200" dirty="0">
                    <a:ea typeface="Cambria Math" panose="02040503050406030204" pitchFamily="18" charset="0"/>
                  </a:rPr>
                  <a:t>.</a:t>
                </a:r>
              </a:p>
              <a:p>
                <a:pPr marL="0" indent="0">
                  <a:buFontTx/>
                  <a:buNone/>
                </a:pPr>
                <a:endParaRPr lang="it-IT" altLang="it-IT" sz="2400" dirty="0"/>
              </a:p>
            </p:txBody>
          </p:sp>
        </mc:Choice>
        <mc:Fallback xmlns="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10B4C2-6A1F-4C6E-A04E-43D1BF5A0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524" y="980728"/>
                <a:ext cx="8568952" cy="4896544"/>
              </a:xfrm>
              <a:blipFill rotWithShape="1">
                <a:blip r:embed="rId2"/>
                <a:stretch>
                  <a:fillRect l="-853" t="-747" r="-2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3466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000" dirty="0"/>
              <a:t>5. Risparmio, investimento e saldo commerciale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xmlns="" id="{C410B4C2-6A1F-4C6E-A04E-43D1BF5A0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59806"/>
            <a:ext cx="8964488" cy="489654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100" dirty="0"/>
              <a:t>Dunque, alcune considerazioni:</a:t>
            </a:r>
          </a:p>
          <a:p>
            <a:endParaRPr lang="it-IT" altLang="it-IT" sz="2100" dirty="0"/>
          </a:p>
          <a:p>
            <a:r>
              <a:rPr lang="it-IT" altLang="it-IT" sz="2100" dirty="0"/>
              <a:t>un aumento dell’investimento deve riflettersi in un aumento del risparmio privato, del risparmio pubblico o in un peggioramento del saldo commerciale;</a:t>
            </a:r>
          </a:p>
          <a:p>
            <a:r>
              <a:rPr lang="it-IT" altLang="it-IT" sz="2100" dirty="0"/>
              <a:t>un peggioramento del bilancio pubblico deve riflettersi in un aumento del risparmio privato, in una riduzione dell’investimento o in un peggioramento del saldo commerciale;</a:t>
            </a:r>
          </a:p>
          <a:p>
            <a:r>
              <a:rPr lang="it-IT" altLang="it-IT" sz="2100" dirty="0"/>
              <a:t>un paese con un alto tasso di risparmio, pubblico o privato, deve avere o un elevato tasso di investimento o un significativo avanzo commerciale.</a:t>
            </a:r>
          </a:p>
          <a:p>
            <a:pPr marL="0" indent="0">
              <a:buFontTx/>
              <a:buNone/>
            </a:pP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421083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xmlns="" id="{B70D67C5-6E7A-4838-8FB0-DA094B30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2232248"/>
          </a:xfrm>
        </p:spPr>
        <p:txBody>
          <a:bodyPr/>
          <a:lstStyle/>
          <a:p>
            <a:pPr marL="0" indent="0">
              <a:buNone/>
            </a:pPr>
            <a:r>
              <a:rPr lang="it-IT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Il punto principale di questo capitolo è</a:t>
            </a:r>
            <a:r>
              <a:rPr lang="it-IT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it-IT" dirty="0">
                <a:latin typeface="+mj-lt"/>
              </a:rPr>
              <a:t>la produzione dipende sia dalla domanda interna, sia da quella estera.</a:t>
            </a:r>
          </a:p>
        </p:txBody>
      </p:sp>
    </p:spTree>
    <p:extLst>
      <p:ext uri="{BB962C8B-B14F-4D97-AF65-F5344CB8AC3E}">
        <p14:creationId xmlns:p14="http://schemas.microsoft.com/office/powerpoint/2010/main" val="16192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1.2 Le determinanti C, I e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64469637-B93E-43F7-96EA-4587D3B6B0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50823"/>
                <a:ext cx="89644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FontTx/>
                  <a:buNone/>
                </a:pPr>
                <a:r>
                  <a:rPr lang="it-IT" altLang="it-IT" sz="2400" dirty="0" smtClean="0"/>
                  <a:t>La domanda nazionale di beni continua a essere funzione del reddito, della tassazione e del tasso di interesse</a:t>
                </a:r>
              </a:p>
              <a:p>
                <a:pPr marL="0" indent="0">
                  <a:buFontTx/>
                  <a:buNone/>
                </a:pPr>
                <a:endParaRPr lang="it-IT" altLang="it-IT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it-IT" sz="2400" i="1">
                          <a:latin typeface="Cambria Math"/>
                        </a:rPr>
                        <m:t>𝐶</m:t>
                      </m:r>
                      <m:r>
                        <a:rPr lang="it-IT" altLang="it-IT" sz="2400" i="1">
                          <a:latin typeface="Cambria Math"/>
                        </a:rPr>
                        <m:t>+</m:t>
                      </m:r>
                      <m:r>
                        <a:rPr lang="it-IT" altLang="it-IT" sz="2400" i="1">
                          <a:latin typeface="Cambria Math"/>
                        </a:rPr>
                        <m:t>𝐼</m:t>
                      </m:r>
                      <m:r>
                        <a:rPr lang="it-IT" altLang="it-IT" sz="2400" i="1">
                          <a:latin typeface="Cambria Math"/>
                        </a:rPr>
                        <m:t>+</m:t>
                      </m:r>
                      <m:r>
                        <a:rPr lang="it-IT" altLang="it-IT" sz="2400" i="1">
                          <a:latin typeface="Cambria Math"/>
                        </a:rPr>
                        <m:t>𝐺</m:t>
                      </m:r>
                      <m:r>
                        <a:rPr lang="it-IT" altLang="it-IT" sz="2400" i="1">
                          <a:latin typeface="Cambria Math"/>
                        </a:rPr>
                        <m:t>=</m:t>
                      </m:r>
                      <m:r>
                        <a:rPr lang="it-IT" altLang="it-IT" sz="2400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it-IT" altLang="it-IT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i="1">
                              <a:latin typeface="Cambria Math"/>
                            </a:rPr>
                            <m:t>𝑌</m:t>
                          </m:r>
                          <m:r>
                            <a:rPr lang="it-IT" altLang="it-IT" sz="2400" i="1">
                              <a:latin typeface="Cambria Math"/>
                            </a:rPr>
                            <m:t>−</m:t>
                          </m:r>
                          <m:r>
                            <a:rPr lang="it-IT" altLang="it-IT" sz="24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it-IT" altLang="it-IT" sz="2400" i="1">
                          <a:latin typeface="Cambria Math"/>
                        </a:rPr>
                        <m:t>+</m:t>
                      </m:r>
                      <m:r>
                        <a:rPr lang="it-IT" altLang="it-IT" sz="2400" i="1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it-IT" altLang="it-IT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altLang="it-IT" sz="2400" i="1">
                              <a:latin typeface="Cambria Math"/>
                            </a:rPr>
                            <m:t>𝑌</m:t>
                          </m:r>
                          <m:r>
                            <a:rPr lang="it-IT" altLang="it-IT" sz="2400" i="1">
                              <a:latin typeface="Cambria Math"/>
                            </a:rPr>
                            <m:t>,</m:t>
                          </m:r>
                          <m:r>
                            <a:rPr lang="it-IT" altLang="it-IT" sz="2400" i="1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it-IT" altLang="it-IT" sz="2400" i="1">
                          <a:latin typeface="Cambria Math"/>
                        </a:rPr>
                        <m:t>+</m:t>
                      </m:r>
                      <m:r>
                        <a:rPr lang="it-IT" altLang="it-IT" sz="2400" i="1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it-IT" altLang="it-IT" sz="2400" dirty="0"/>
              </a:p>
              <a:p>
                <a:pPr marL="0" indent="0">
                  <a:buFontTx/>
                  <a:buNone/>
                </a:pPr>
                <a:r>
                  <a:rPr lang="it-IT" altLang="it-IT" sz="2400" dirty="0" smtClean="0"/>
                  <a:t>                                                             (+)               (+,-)</a:t>
                </a:r>
                <a:endParaRPr lang="it-IT" altLang="it-IT" sz="2400" dirty="0"/>
              </a:p>
              <a:p>
                <a:pPr marL="0" indent="0">
                  <a:buFontTx/>
                  <a:buNone/>
                </a:pPr>
                <a:r>
                  <a:rPr lang="it-IT" altLang="it-IT" sz="2400" dirty="0">
                    <a:solidFill>
                      <a:srgbClr val="FF0000"/>
                    </a:solidFill>
                  </a:rPr>
                  <a:t>Il tasso di cambio reale </a:t>
                </a:r>
                <a:r>
                  <a:rPr lang="it-IT" altLang="it-IT" sz="2400" dirty="0" smtClean="0">
                    <a:solidFill>
                      <a:srgbClr val="FF0000"/>
                    </a:solidFill>
                  </a:rPr>
                  <a:t>influenza </a:t>
                </a:r>
                <a:r>
                  <a:rPr lang="it-IT" altLang="it-IT" sz="2400" dirty="0">
                    <a:solidFill>
                      <a:srgbClr val="FF0000"/>
                    </a:solidFill>
                  </a:rPr>
                  <a:t>la </a:t>
                </a:r>
                <a:r>
                  <a:rPr lang="it-IT" altLang="it-IT" sz="2400" dirty="0" smtClean="0">
                    <a:solidFill>
                      <a:srgbClr val="FF0000"/>
                    </a:solidFill>
                  </a:rPr>
                  <a:t>composizione della spesa tra beni nazionali e beni esteri, ma non c’è alcuna ragione perché esso debba influenzarne il livello</a:t>
                </a:r>
                <a:r>
                  <a:rPr lang="it-IT" altLang="it-IT" sz="2400" dirty="0" smtClean="0"/>
                  <a:t>.     </a:t>
                </a:r>
                <a:endParaRPr lang="it-IT" altLang="it-IT" sz="24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="" xmlns:a16="http://schemas.microsoft.com/office/drawing/2014/main" id="{64469637-B93E-43F7-96EA-4587D3B6B0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50823"/>
                <a:ext cx="8964488" cy="4525963"/>
              </a:xfrm>
              <a:blipFill rotWithShape="1">
                <a:blip r:embed="rId2"/>
                <a:stretch>
                  <a:fillRect l="-1020" t="-10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651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1.3 Le determinanti delle importazioni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469637-B93E-43F7-96EA-4587D3B6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Possiamo scrivere le importazioni come: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Un aumento del reddito nazionale, Y, provoca un aumento delle importazioni: </a:t>
            </a:r>
            <a:r>
              <a:rPr lang="it-IT" altLang="it-IT" sz="2400" dirty="0">
                <a:solidFill>
                  <a:srgbClr val="FF0000"/>
                </a:solidFill>
              </a:rPr>
              <a:t>se l’economia è più ricca, aumenterà la domanda di beni esteri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Le importazioni dipendono anche positivamente dal tasso di cambio reale, </a:t>
            </a:r>
            <a:r>
              <a:rPr lang="el-GR" altLang="it-IT" sz="2400" dirty="0"/>
              <a:t>ε</a:t>
            </a:r>
            <a:r>
              <a:rPr lang="it-IT" altLang="it-IT" sz="2400" dirty="0"/>
              <a:t>, che, </a:t>
            </a:r>
            <a:r>
              <a:rPr lang="it-IT" altLang="it-IT" sz="2400" dirty="0">
                <a:solidFill>
                  <a:srgbClr val="FF0000"/>
                </a:solidFill>
              </a:rPr>
              <a:t>se si apprezza, rende più convenienti i beni esteri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A8B5AB6-C127-4973-A54A-E74D4ABC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71" y="1876484"/>
            <a:ext cx="2097057" cy="61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2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1.4 Le determinanti delle esportazioni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469637-B93E-43F7-96EA-4587D3B6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Possiamo scrivere le esportazioni come: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Un aumento della produzione estera, Y*, provoca un aumento delle esportazioni: </a:t>
            </a:r>
            <a:r>
              <a:rPr lang="it-IT" altLang="it-IT" sz="2400" dirty="0">
                <a:solidFill>
                  <a:srgbClr val="FF0000"/>
                </a:solidFill>
              </a:rPr>
              <a:t>se l’economia estera è più ricca, domanderà un maggior ammontare di beni nazionali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Un aumento del tasso di cambio reale, </a:t>
            </a:r>
            <a:r>
              <a:rPr lang="el-GR" altLang="it-IT" sz="2400" dirty="0">
                <a:solidFill>
                  <a:srgbClr val="FF0000"/>
                </a:solidFill>
              </a:rPr>
              <a:t>ε</a:t>
            </a:r>
            <a:r>
              <a:rPr lang="it-IT" altLang="it-IT" sz="2400" dirty="0">
                <a:solidFill>
                  <a:srgbClr val="FF0000"/>
                </a:solidFill>
              </a:rPr>
              <a:t>, provoca una riduzione delle esportazioni</a:t>
            </a:r>
            <a:r>
              <a:rPr lang="it-IT" altLang="it-IT" sz="2400" dirty="0"/>
              <a:t>, perché i beni nazionali diventano meno convenienti.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2B25D69-9EF9-498D-8521-8E9AE42B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682" y="1743638"/>
            <a:ext cx="1880635" cy="6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1.5 Uniamo tutte le determinanti</a:t>
            </a:r>
            <a:br>
              <a:rPr lang="it-IT" sz="3200" dirty="0"/>
            </a:br>
            <a:r>
              <a:rPr lang="it-IT" sz="3200" dirty="0"/>
              <a:t>della domanda di beni nazionali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E12D8D67-6B39-4FB1-8F45-532E06363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4" y="1552228"/>
            <a:ext cx="7020272" cy="44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5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1.5 Uniamo tutte le determinanti</a:t>
            </a:r>
            <a:br>
              <a:rPr lang="it-IT" sz="3200" dirty="0"/>
            </a:br>
            <a:r>
              <a:rPr lang="it-IT" sz="3200" dirty="0"/>
              <a:t>della domanda di beni 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469637-B93E-43F7-96EA-4587D3B6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964487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Una breve analisi della figura precedente: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r>
              <a:rPr lang="it-IT" altLang="it-IT" sz="2400" dirty="0"/>
              <a:t>AA è più piatta di DD, </a:t>
            </a:r>
            <a:r>
              <a:rPr lang="it-IT" altLang="it-IT" sz="2400" dirty="0">
                <a:solidFill>
                  <a:srgbClr val="FF0000"/>
                </a:solidFill>
              </a:rPr>
              <a:t>all’aumentare del reddito, la domanda nazionale di beni nazionali aumenta meno della domanda nazionale totale</a:t>
            </a:r>
            <a:r>
              <a:rPr lang="it-IT" altLang="it-IT" sz="2400" dirty="0"/>
              <a:t>;</a:t>
            </a:r>
          </a:p>
          <a:p>
            <a:r>
              <a:rPr lang="it-IT" altLang="it-IT" sz="2400" dirty="0"/>
              <a:t>aggiungendo le esportazioni otteniamo ZZ, la domanda di beni nazionali;</a:t>
            </a:r>
          </a:p>
          <a:p>
            <a:r>
              <a:rPr lang="it-IT" altLang="it-IT" sz="2400" dirty="0"/>
              <a:t>il livello di produzione al quale importazioni ed esportazioni sono uguali è detto di </a:t>
            </a:r>
            <a:r>
              <a:rPr lang="it-IT" altLang="it-IT" sz="2400" i="1" dirty="0"/>
              <a:t>trade balance</a:t>
            </a:r>
            <a:r>
              <a:rPr lang="it-IT" altLang="it-IT" sz="24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8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 Produzione di equilibrio e bilancia commerciale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4469637-B93E-43F7-96EA-4587D3B6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>
              <a:buFontTx/>
              <a:buNone/>
            </a:pPr>
            <a:r>
              <a:rPr lang="it-IT" altLang="it-IT" sz="2400" dirty="0"/>
              <a:t>L’equilibrio nel mercato dei beni è dato dall’uguaglianza tra domanda (sia nazionale che estera) di beni nazionali e produzione:</a:t>
            </a:r>
          </a:p>
          <a:p>
            <a:pPr marL="0" algn="ctr">
              <a:buFontTx/>
              <a:buNone/>
            </a:pPr>
            <a:r>
              <a:rPr lang="it-IT" altLang="it-IT" sz="2400" i="1" dirty="0"/>
              <a:t>Y</a:t>
            </a:r>
            <a:r>
              <a:rPr lang="it-IT" altLang="it-IT" sz="2400" dirty="0"/>
              <a:t> = </a:t>
            </a:r>
            <a:r>
              <a:rPr lang="it-IT" altLang="it-IT" sz="2400" i="1" dirty="0"/>
              <a:t>Z</a:t>
            </a:r>
          </a:p>
          <a:p>
            <a:pPr marL="0">
              <a:buFontTx/>
              <a:buNone/>
            </a:pPr>
            <a:endParaRPr lang="it-IT" altLang="it-IT" sz="2400" dirty="0"/>
          </a:p>
          <a:p>
            <a:pPr marL="0">
              <a:buFontTx/>
              <a:buNone/>
            </a:pPr>
            <a:r>
              <a:rPr lang="it-IT" altLang="it-IT" sz="2400" dirty="0"/>
              <a:t>Unendo le relazioni che abbiamo derivato per le componenti della domanda di beni nazionali, </a:t>
            </a:r>
            <a:r>
              <a:rPr lang="it-IT" altLang="it-IT" sz="2400" i="1" dirty="0"/>
              <a:t>Z</a:t>
            </a:r>
            <a:r>
              <a:rPr lang="it-IT" altLang="it-IT" sz="2400" dirty="0"/>
              <a:t>, otteniamo: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DEE71060-680A-4B86-BDC7-4BC50288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4581128"/>
            <a:ext cx="5604917" cy="44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FDCFBFE-1973-44D1-B98A-F2F5D060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7" y="5073253"/>
            <a:ext cx="493183" cy="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385B70E-A4A5-4D0D-82E8-E248F6EC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2" y="5073253"/>
            <a:ext cx="493183" cy="25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974AF7C-37A2-4B34-9D6C-1B30DB7E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00" y="5027784"/>
            <a:ext cx="687044" cy="28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01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6276D5-6AA2-44BD-82AF-6D99C10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 Produzione di equilibrio e bilancia commerciale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4072293-7CDA-438C-B15B-D91811AED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582349BD-5105-49F1-B5D2-30563606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73" y="968017"/>
            <a:ext cx="5697453" cy="49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1525</Words>
  <Application>Microsoft Office PowerPoint</Application>
  <PresentationFormat>Presentazione su schermo (4:3)</PresentationFormat>
  <Paragraphs>168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Capitolo XVIII</vt:lpstr>
      <vt:lpstr>1.1 La domanda di beni nazionali</vt:lpstr>
      <vt:lpstr>1.2 Le determinanti C, I e G</vt:lpstr>
      <vt:lpstr>1.3 Le determinanti delle importazioni</vt:lpstr>
      <vt:lpstr>1.4 Le determinanti delle esportazioni</vt:lpstr>
      <vt:lpstr>1.5 Uniamo tutte le determinanti della domanda di beni nazionali</vt:lpstr>
      <vt:lpstr>1.5 Uniamo tutte le determinanti della domanda di beni nazionali</vt:lpstr>
      <vt:lpstr>2. Produzione di equilibrio e bilancia commerciale</vt:lpstr>
      <vt:lpstr>2. Produzione di equilibrio e bilancia commerciale</vt:lpstr>
      <vt:lpstr>3.1 Un aumento della domanda interna</vt:lpstr>
      <vt:lpstr>3.1 Un aumento della domanda interna</vt:lpstr>
      <vt:lpstr>3.2 Un aumento della domanda estera</vt:lpstr>
      <vt:lpstr>3.2 Un aumento della domanda estera</vt:lpstr>
      <vt:lpstr>3.3 Politica fiscale: una rivisitazione</vt:lpstr>
      <vt:lpstr>3.3 Politica fiscale: una rivisitazione</vt:lpstr>
      <vt:lpstr>4. Deprezzamento, bilancia commerciale e produzione</vt:lpstr>
      <vt:lpstr>4.1 Deprezzamento e bilancia commerciale:  la condizione di Marshall-Lerner</vt:lpstr>
      <vt:lpstr>4.1 Deprezzamento e bilancia commerciale: la condizione di Marshall-Lerner</vt:lpstr>
      <vt:lpstr>4.2 Gli effetti di un deprezzamento reale</vt:lpstr>
      <vt:lpstr>4.3 La combinazione di politiche fiscali e politiche del tasso di cambio</vt:lpstr>
      <vt:lpstr>4.3 La combinazione di politiche fiscali e politiche del tasso di cambio</vt:lpstr>
      <vt:lpstr>5. Risparmio, investimento e saldo commerciale</vt:lpstr>
      <vt:lpstr>5. Risparmio, investimento e saldo commerciale</vt:lpstr>
      <vt:lpstr>5. Risparmio, investimento e saldo commerciale</vt:lpstr>
      <vt:lpstr>5. Risparmio, investimento e saldo commerciale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Utente</cp:lastModifiedBy>
  <cp:revision>66</cp:revision>
  <dcterms:created xsi:type="dcterms:W3CDTF">2014-07-28T14:21:47Z</dcterms:created>
  <dcterms:modified xsi:type="dcterms:W3CDTF">2021-05-03T11:43:10Z</dcterms:modified>
</cp:coreProperties>
</file>