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83" r:id="rId10"/>
    <p:sldId id="284" r:id="rId11"/>
    <p:sldId id="264" r:id="rId12"/>
    <p:sldId id="263" r:id="rId13"/>
    <p:sldId id="289" r:id="rId14"/>
    <p:sldId id="291" r:id="rId15"/>
    <p:sldId id="273" r:id="rId16"/>
    <p:sldId id="274" r:id="rId17"/>
    <p:sldId id="275" r:id="rId18"/>
    <p:sldId id="290" r:id="rId19"/>
    <p:sldId id="279" r:id="rId20"/>
    <p:sldId id="280" r:id="rId21"/>
    <p:sldId id="292" r:id="rId22"/>
    <p:sldId id="276" r:id="rId23"/>
    <p:sldId id="278" r:id="rId24"/>
    <p:sldId id="28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awineworld.it/2015/10/il-friuli-venezia-giulia-del-vino-best-in-travel-2016-per-lonely-planet/" TargetMode="External"/><Relationship Id="rId2" Type="http://schemas.openxmlformats.org/officeDocument/2006/relationships/hyperlink" Target="https://irrigolare.wordpress.com/2015/10/30/il-friuli-venezia-giulia-nei-best-in-travel-di-lonely-planet-per-il-201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rademiners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elyplanet.com/articles/lonely-planet-best-in-travel-2016-revealed-botswana-japan-usa-kotor-quito-and-dublin-to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1D9FA5-BE5C-1B42-A8A8-E82FC89C8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748" y="1420838"/>
            <a:ext cx="9478865" cy="3356544"/>
          </a:xfrm>
        </p:spPr>
        <p:txBody>
          <a:bodyPr>
            <a:normAutofit/>
          </a:bodyPr>
          <a:lstStyle/>
          <a:p>
            <a:pPr algn="ctr"/>
            <a:r>
              <a:rPr lang="it-IT" sz="6700" b="1" cap="small" dirty="0"/>
              <a:t>Territorio e Società</a:t>
            </a:r>
            <a:r>
              <a:rPr lang="it-IT" sz="6700" dirty="0"/>
              <a:t> </a:t>
            </a:r>
            <a:br>
              <a:rPr lang="it-IT" sz="6700" dirty="0"/>
            </a:br>
            <a:r>
              <a:rPr lang="it-IT" sz="3100" dirty="0"/>
              <a:t>(LE225) </a:t>
            </a:r>
            <a:br>
              <a:rPr lang="it-IT" dirty="0"/>
            </a:br>
            <a:r>
              <a:rPr lang="it-IT" b="1" dirty="0"/>
              <a:t>Sergio Zilli</a:t>
            </a:r>
            <a:br>
              <a:rPr lang="it-IT" dirty="0"/>
            </a:br>
            <a:r>
              <a:rPr lang="it-IT" sz="3200" dirty="0" err="1"/>
              <a:t>a.a</a:t>
            </a:r>
            <a:r>
              <a:rPr lang="it-IT" sz="3200" dirty="0"/>
              <a:t>.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66E90C-C239-E84C-ADB8-0D6D2F3EF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8966" y="5171274"/>
            <a:ext cx="9509759" cy="638683"/>
          </a:xfrm>
        </p:spPr>
        <p:txBody>
          <a:bodyPr>
            <a:normAutofit/>
          </a:bodyPr>
          <a:lstStyle/>
          <a:p>
            <a:r>
              <a:rPr lang="it-IT" sz="2000" dirty="0"/>
              <a:t>Corso di Studio </a:t>
            </a:r>
            <a:r>
              <a:rPr lang="it-IT" sz="2000" b="1" dirty="0"/>
              <a:t>LE07 – Lettere antiche e moderne, arti, comunicazione</a:t>
            </a:r>
            <a:endParaRPr lang="it-IT" sz="2000" dirty="0"/>
          </a:p>
          <a:p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C9AC7C-D72E-2943-9B87-6BBB87A926ED}"/>
              </a:ext>
            </a:extLst>
          </p:cNvPr>
          <p:cNvSpPr txBox="1"/>
          <p:nvPr/>
        </p:nvSpPr>
        <p:spPr>
          <a:xfrm>
            <a:off x="9791114" y="6105378"/>
            <a:ext cx="171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Ppt</a:t>
            </a:r>
            <a:r>
              <a:rPr lang="it-IT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04126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6317" y="508362"/>
            <a:ext cx="3530083" cy="2304285"/>
          </a:xfrm>
        </p:spPr>
        <p:txBody>
          <a:bodyPr>
            <a:normAutofit/>
          </a:bodyPr>
          <a:lstStyle/>
          <a:p>
            <a:r>
              <a:rPr lang="it-IT" sz="4000" i="1" dirty="0" err="1">
                <a:latin typeface="+mn-lt"/>
                <a:cs typeface="Garamond"/>
              </a:rPr>
              <a:t>Grapes</a:t>
            </a:r>
            <a:r>
              <a:rPr lang="it-IT" sz="4000" i="1" dirty="0">
                <a:latin typeface="+mn-lt"/>
                <a:cs typeface="Garamond"/>
              </a:rPr>
              <a:t> </a:t>
            </a:r>
            <a:r>
              <a:rPr lang="it-IT" sz="4000" dirty="0">
                <a:latin typeface="+mn-lt"/>
                <a:cs typeface="Garamond"/>
              </a:rPr>
              <a:t>/ vitigni</a:t>
            </a:r>
            <a:br>
              <a:rPr lang="it-IT" sz="4000" dirty="0">
                <a:latin typeface="+mn-lt"/>
                <a:cs typeface="Garamond"/>
              </a:rPr>
            </a:br>
            <a:r>
              <a:rPr lang="it-IT" sz="4000" dirty="0">
                <a:latin typeface="+mn-lt"/>
                <a:cs typeface="Garamond"/>
              </a:rPr>
              <a:t>del FVG</a:t>
            </a:r>
          </a:p>
        </p:txBody>
      </p:sp>
      <p:pic>
        <p:nvPicPr>
          <p:cNvPr id="4" name="Segnaposto contenuto 3" descr="Schermata 2015-11-18 alle 17.19.0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42" y="508362"/>
            <a:ext cx="3215740" cy="6066057"/>
          </a:xfrm>
        </p:spPr>
      </p:pic>
    </p:spTree>
    <p:extLst>
      <p:ext uri="{BB962C8B-B14F-4D97-AF65-F5344CB8AC3E}">
        <p14:creationId xmlns:p14="http://schemas.microsoft.com/office/powerpoint/2010/main" val="1702945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cs typeface="Garamond"/>
              </a:rPr>
              <a:t>I vini più diffusi in FVG</a:t>
            </a:r>
          </a:p>
        </p:txBody>
      </p:sp>
      <p:pic>
        <p:nvPicPr>
          <p:cNvPr id="4" name="Segnaposto contenuto 3" descr="Schermata 2015-11-18 alle 16.16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29" y="1905000"/>
            <a:ext cx="5859227" cy="4351338"/>
          </a:xfrm>
        </p:spPr>
      </p:pic>
    </p:spTree>
    <p:extLst>
      <p:ext uri="{BB962C8B-B14F-4D97-AF65-F5344CB8AC3E}">
        <p14:creationId xmlns:p14="http://schemas.microsoft.com/office/powerpoint/2010/main" val="1887517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cs typeface="Garamond"/>
              </a:rPr>
              <a:t>Le zone DOC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422E989-2EF0-3948-B3CB-AF03C6944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237255"/>
            <a:ext cx="9103047" cy="4279291"/>
          </a:xfrm>
        </p:spPr>
      </p:pic>
    </p:spTree>
    <p:extLst>
      <p:ext uri="{BB962C8B-B14F-4D97-AF65-F5344CB8AC3E}">
        <p14:creationId xmlns:p14="http://schemas.microsoft.com/office/powerpoint/2010/main" val="357558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5F269B-76FA-034E-B9A1-A50DB91D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Produzione in crescita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7ECEBB4-6722-0C46-A606-5D3208FBE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475" y="1905000"/>
            <a:ext cx="6894573" cy="4851079"/>
          </a:xfrm>
        </p:spPr>
      </p:pic>
    </p:spTree>
    <p:extLst>
      <p:ext uri="{BB962C8B-B14F-4D97-AF65-F5344CB8AC3E}">
        <p14:creationId xmlns:p14="http://schemas.microsoft.com/office/powerpoint/2010/main" val="4116619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A759B4-3CD5-B543-8BED-8E878141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permanenza della notizia…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EDDE00-09FA-684C-B475-1DB2C4B68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477701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hlinkClick r:id="rId2"/>
              </a:rPr>
              <a:t>https://irrigolare.wordpress.com/2015/10/30/il-friuli-venezia-giulia-nei-best-in-travel-di-lonely-planet-per-il-2015/</a:t>
            </a:r>
            <a:endParaRPr lang="it-IT" dirty="0"/>
          </a:p>
          <a:p>
            <a:r>
              <a:rPr lang="it-IT" dirty="0">
                <a:hlinkClick r:id="rId3"/>
              </a:rPr>
              <a:t>http://www.itsawineworld.it/2015/10/il-friuli-venezia-giulia-del-vino-best-in-travel-2016-per-lonely-planet/</a:t>
            </a:r>
            <a:endParaRPr lang="it-IT" dirty="0"/>
          </a:p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winenews.it</a:t>
            </a:r>
            <a:r>
              <a:rPr lang="it-IT" dirty="0"/>
              <a:t>/</a:t>
            </a:r>
            <a:r>
              <a:rPr lang="it-IT" dirty="0" err="1"/>
              <a:t>it</a:t>
            </a:r>
            <a:r>
              <a:rPr lang="it-IT" dirty="0"/>
              <a:t>/una-meta-di-cui-sparlare-il-friuli-venezia-giulia-best_331641/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5BA203-B227-C446-A959-09F9728CE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212" y="4073811"/>
            <a:ext cx="8245033" cy="206601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D1DEFB3-8067-0947-A31D-F6778428F7A9}"/>
              </a:ext>
            </a:extLst>
          </p:cNvPr>
          <p:cNvSpPr/>
          <p:nvPr/>
        </p:nvSpPr>
        <p:spPr>
          <a:xfrm>
            <a:off x="2589212" y="6139822"/>
            <a:ext cx="7488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www.lonelyplanet.com</a:t>
            </a:r>
            <a:r>
              <a:rPr lang="it-IT" dirty="0"/>
              <a:t>/</a:t>
            </a:r>
            <a:r>
              <a:rPr lang="it-IT" dirty="0" err="1"/>
              <a:t>italy</a:t>
            </a:r>
            <a:r>
              <a:rPr lang="it-IT" dirty="0"/>
              <a:t>/</a:t>
            </a:r>
            <a:r>
              <a:rPr lang="it-IT" dirty="0" err="1"/>
              <a:t>friuli-venezia</a:t>
            </a:r>
            <a:r>
              <a:rPr lang="it-IT" dirty="0"/>
              <a:t>-giulia</a:t>
            </a:r>
          </a:p>
        </p:txBody>
      </p:sp>
    </p:spTree>
    <p:extLst>
      <p:ext uri="{BB962C8B-B14F-4D97-AF65-F5344CB8AC3E}">
        <p14:creationId xmlns:p14="http://schemas.microsoft.com/office/powerpoint/2010/main" val="1365170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9661" y="649276"/>
            <a:ext cx="7292050" cy="994330"/>
          </a:xfrm>
        </p:spPr>
        <p:txBody>
          <a:bodyPr/>
          <a:lstStyle/>
          <a:p>
            <a:r>
              <a:rPr lang="it-IT" sz="4000" dirty="0">
                <a:cs typeface="Garamond"/>
              </a:rPr>
              <a:t>Frasca / </a:t>
            </a:r>
            <a:r>
              <a:rPr lang="it-IT" sz="4000" i="1" dirty="0" err="1">
                <a:cs typeface="Garamond"/>
              </a:rPr>
              <a:t>osmiza</a:t>
            </a:r>
            <a:r>
              <a:rPr lang="it-IT" sz="4000" i="1" dirty="0">
                <a:cs typeface="Garamond"/>
              </a:rPr>
              <a:t> </a:t>
            </a:r>
            <a:r>
              <a:rPr lang="it-IT" sz="4000" dirty="0">
                <a:cs typeface="Garamond"/>
              </a:rPr>
              <a:t>/</a:t>
            </a:r>
            <a:r>
              <a:rPr lang="it-IT" sz="4000" i="1" dirty="0">
                <a:cs typeface="Garamond"/>
              </a:rPr>
              <a:t> osmica</a:t>
            </a:r>
          </a:p>
        </p:txBody>
      </p:sp>
      <p:pic>
        <p:nvPicPr>
          <p:cNvPr id="7" name="Segnaposto contenuto 6" descr="Schermata 2015-11-18 alle 16.46.5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4" b="15034"/>
          <a:stretch>
            <a:fillRect/>
          </a:stretch>
        </p:blipFill>
        <p:spPr>
          <a:xfrm>
            <a:off x="1504486" y="1632712"/>
            <a:ext cx="6532413" cy="3592576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22A6AD8-4B6D-574B-8310-F4B6EB07EA7F}"/>
              </a:ext>
            </a:extLst>
          </p:cNvPr>
          <p:cNvSpPr/>
          <p:nvPr/>
        </p:nvSpPr>
        <p:spPr>
          <a:xfrm>
            <a:off x="1643382" y="5262271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www.osmize.com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70C59A3-B00F-B241-9515-ED58960270C6}"/>
              </a:ext>
            </a:extLst>
          </p:cNvPr>
          <p:cNvSpPr/>
          <p:nvPr/>
        </p:nvSpPr>
        <p:spPr>
          <a:xfrm>
            <a:off x="8275898" y="2095637"/>
            <a:ext cx="36766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</a:rPr>
              <a:t>1784: editto dell’imperatore Giuseppe II d’Asburgo con cui consente ai contadini la vendita a terzi dei prodotti di propria produzione. </a:t>
            </a:r>
          </a:p>
          <a:p>
            <a:r>
              <a:rPr lang="it-IT" sz="2000" dirty="0">
                <a:solidFill>
                  <a:srgbClr val="000000"/>
                </a:solidFill>
              </a:rPr>
              <a:t>Le abitazioni interessate devono essere indicate– pena la confisca della merce – con una frasca posta all’esterno</a:t>
            </a:r>
            <a:r>
              <a:rPr lang="it-IT" dirty="0">
                <a:solidFill>
                  <a:srgbClr val="000000"/>
                </a:solidFill>
              </a:rPr>
              <a:t> 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08C4073-D59A-1047-AAD9-3742B34B8E7E}"/>
              </a:ext>
            </a:extLst>
          </p:cNvPr>
          <p:cNvSpPr/>
          <p:nvPr/>
        </p:nvSpPr>
        <p:spPr>
          <a:xfrm>
            <a:off x="1643381" y="5668586"/>
            <a:ext cx="6632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www.vipavskadolina.si</a:t>
            </a:r>
            <a:r>
              <a:rPr lang="it-IT" dirty="0"/>
              <a:t>/</a:t>
            </a:r>
            <a:r>
              <a:rPr lang="it-IT" dirty="0" err="1"/>
              <a:t>it</a:t>
            </a:r>
            <a:r>
              <a:rPr lang="it-IT" dirty="0"/>
              <a:t>/</a:t>
            </a:r>
            <a:r>
              <a:rPr lang="it-IT" dirty="0" err="1"/>
              <a:t>okusaj</a:t>
            </a:r>
            <a:r>
              <a:rPr lang="it-IT" dirty="0"/>
              <a:t>/</a:t>
            </a:r>
            <a:r>
              <a:rPr lang="it-IT" dirty="0" err="1"/>
              <a:t>kulinarika</a:t>
            </a:r>
            <a:r>
              <a:rPr lang="it-IT" dirty="0"/>
              <a:t>/</a:t>
            </a:r>
            <a:r>
              <a:rPr lang="it-IT" dirty="0" err="1"/>
              <a:t>osmice</a:t>
            </a: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43A922E-7B1B-1047-B8C6-AC3D9453E095}"/>
              </a:ext>
            </a:extLst>
          </p:cNvPr>
          <p:cNvSpPr/>
          <p:nvPr/>
        </p:nvSpPr>
        <p:spPr>
          <a:xfrm>
            <a:off x="1643380" y="6030988"/>
            <a:ext cx="8102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www.visitkras.info</a:t>
            </a:r>
            <a:r>
              <a:rPr lang="it-IT" dirty="0"/>
              <a:t>/</a:t>
            </a:r>
            <a:r>
              <a:rPr lang="it-IT" dirty="0" err="1"/>
              <a:t>it</a:t>
            </a:r>
            <a:r>
              <a:rPr lang="it-IT" dirty="0"/>
              <a:t>/pianifica-la-visita/eventi/</a:t>
            </a:r>
            <a:r>
              <a:rPr lang="it-IT" dirty="0" err="1"/>
              <a:t>osmize</a:t>
            </a:r>
            <a:r>
              <a:rPr lang="it-IT" dirty="0"/>
              <a:t>-sul-carso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9B36713-15AE-2D4A-B606-EC64265C6B78}"/>
              </a:ext>
            </a:extLst>
          </p:cNvPr>
          <p:cNvSpPr/>
          <p:nvPr/>
        </p:nvSpPr>
        <p:spPr>
          <a:xfrm>
            <a:off x="1643379" y="6382418"/>
            <a:ext cx="447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atorfvg.com</a:t>
            </a:r>
            <a:r>
              <a:rPr lang="it-IT" dirty="0"/>
              <a:t>/frasche-e-</a:t>
            </a:r>
            <a:r>
              <a:rPr lang="it-IT" dirty="0" err="1"/>
              <a:t>osmize</a:t>
            </a:r>
            <a:r>
              <a:rPr lang="it-IT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9982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cs typeface="Garamond"/>
              </a:rPr>
              <a:t>Tocai e Tokaj</a:t>
            </a:r>
          </a:p>
        </p:txBody>
      </p:sp>
      <p:pic>
        <p:nvPicPr>
          <p:cNvPr id="4" name="Segnaposto contenuto 3" descr="Schermata 2015-11-18 alle 17.41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111" r="-86111"/>
          <a:stretch>
            <a:fillRect/>
          </a:stretch>
        </p:blipFill>
        <p:spPr>
          <a:xfrm>
            <a:off x="898753" y="1977688"/>
            <a:ext cx="5504406" cy="3092627"/>
          </a:xfrm>
        </p:spPr>
      </p:pic>
      <p:pic>
        <p:nvPicPr>
          <p:cNvPr id="5" name="Immagine 4" descr="Schermata 2015-11-18 alle 17.40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59" y="1977688"/>
            <a:ext cx="3559234" cy="309262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763E610-8F9E-E548-80BE-CDCC38F33E8F}"/>
              </a:ext>
            </a:extLst>
          </p:cNvPr>
          <p:cNvSpPr txBox="1"/>
          <p:nvPr/>
        </p:nvSpPr>
        <p:spPr>
          <a:xfrm>
            <a:off x="2592924" y="5405377"/>
            <a:ext cx="922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Tocai Friulano è un vitigno a bacca bianca autoctono. Vino secco, fruttato e con uno spiccato sapore di mandorla, gradazione sui 12°</a:t>
            </a:r>
          </a:p>
          <a:p>
            <a:r>
              <a:rPr lang="it-IT" dirty="0"/>
              <a:t>Il </a:t>
            </a:r>
            <a:r>
              <a:rPr lang="it-IT" dirty="0" err="1"/>
              <a:t>Tokaji</a:t>
            </a:r>
            <a:r>
              <a:rPr lang="it-IT" dirty="0"/>
              <a:t> ungherese che si ottiene da uve </a:t>
            </a:r>
            <a:r>
              <a:rPr lang="it-IT" dirty="0" err="1"/>
              <a:t>Furmint</a:t>
            </a:r>
            <a:r>
              <a:rPr lang="it-IT" dirty="0"/>
              <a:t>, </a:t>
            </a:r>
            <a:r>
              <a:rPr lang="it-IT" dirty="0" err="1"/>
              <a:t>Hàrzevelu</a:t>
            </a:r>
            <a:r>
              <a:rPr lang="it-IT" dirty="0"/>
              <a:t> e </a:t>
            </a:r>
            <a:r>
              <a:rPr lang="it-IT" dirty="0" err="1"/>
              <a:t>Muscat</a:t>
            </a:r>
            <a:r>
              <a:rPr lang="it-IT" dirty="0"/>
              <a:t> </a:t>
            </a:r>
            <a:r>
              <a:rPr lang="it-IT" dirty="0" err="1"/>
              <a:t>lunelu</a:t>
            </a:r>
            <a:r>
              <a:rPr lang="it-IT" dirty="0"/>
              <a:t>. Vino dolce, anzi dolcissimo, di colore ambrato, con gradazione alcolica media di 15°</a:t>
            </a:r>
          </a:p>
        </p:txBody>
      </p:sp>
    </p:spTree>
    <p:extLst>
      <p:ext uri="{BB962C8B-B14F-4D97-AF65-F5344CB8AC3E}">
        <p14:creationId xmlns:p14="http://schemas.microsoft.com/office/powerpoint/2010/main" val="425254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cs typeface="Garamond"/>
              </a:rPr>
              <a:t>La regione del Tokaj e il Friuli</a:t>
            </a:r>
          </a:p>
        </p:txBody>
      </p:sp>
      <p:pic>
        <p:nvPicPr>
          <p:cNvPr id="4" name="Segnaposto contenuto 3" descr="Schermata 2015-11-18 alle 17.39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04" r="-18004"/>
          <a:stretch>
            <a:fillRect/>
          </a:stretch>
        </p:blipFill>
        <p:spPr>
          <a:xfrm>
            <a:off x="2118921" y="2062874"/>
            <a:ext cx="4929847" cy="2711226"/>
          </a:xfrm>
        </p:spPr>
      </p:pic>
      <p:pic>
        <p:nvPicPr>
          <p:cNvPr id="5" name="Immagine 4" descr="Schermata 2015-11-18 alle 17.46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10" y="2062874"/>
            <a:ext cx="3307306" cy="269934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FBCD28-950B-EF40-9A1F-F36E3238EB2F}"/>
              </a:ext>
            </a:extLst>
          </p:cNvPr>
          <p:cNvSpPr txBox="1"/>
          <p:nvPr/>
        </p:nvSpPr>
        <p:spPr>
          <a:xfrm>
            <a:off x="2789499" y="5127585"/>
            <a:ext cx="8715113" cy="94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1A9D10-BCDA-484B-AEA8-E3CEBF3ADECF}"/>
              </a:ext>
            </a:extLst>
          </p:cNvPr>
          <p:cNvSpPr txBox="1"/>
          <p:nvPr/>
        </p:nvSpPr>
        <p:spPr>
          <a:xfrm>
            <a:off x="2789499" y="5278056"/>
            <a:ext cx="782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Corte europea, 2008.</a:t>
            </a:r>
          </a:p>
        </p:txBody>
      </p:sp>
    </p:spTree>
    <p:extLst>
      <p:ext uri="{BB962C8B-B14F-4D97-AF65-F5344CB8AC3E}">
        <p14:creationId xmlns:p14="http://schemas.microsoft.com/office/powerpoint/2010/main" val="1293689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49173" y="651251"/>
            <a:ext cx="8545170" cy="2103524"/>
          </a:xfrm>
        </p:spPr>
        <p:txBody>
          <a:bodyPr>
            <a:normAutofit/>
          </a:bodyPr>
          <a:lstStyle/>
          <a:p>
            <a:r>
              <a:rPr lang="it-IT" sz="4000" dirty="0">
                <a:cs typeface="Garamond"/>
              </a:rPr>
              <a:t>Il Friulano (Tipicamente Friulano)</a:t>
            </a:r>
          </a:p>
        </p:txBody>
      </p:sp>
      <p:pic>
        <p:nvPicPr>
          <p:cNvPr id="4" name="Segnaposto contenuto 3" descr="Schermata 2015-11-19 alle 10.25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49" r="-18149"/>
          <a:stretch>
            <a:fillRect/>
          </a:stretch>
        </p:blipFill>
        <p:spPr>
          <a:xfrm>
            <a:off x="2049172" y="2546430"/>
            <a:ext cx="5857709" cy="322151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392" y="2584571"/>
            <a:ext cx="2873122" cy="308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13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cs typeface="Garamond"/>
              </a:rPr>
              <a:t>Il Prosecco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95690" y="3657601"/>
            <a:ext cx="5081931" cy="2484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cs typeface="Garamond"/>
              </a:rPr>
              <a:t>Produzione bottiglie: 500 milioni</a:t>
            </a:r>
          </a:p>
          <a:p>
            <a:pPr marL="0" indent="0">
              <a:buNone/>
            </a:pPr>
            <a:endParaRPr lang="it-IT" sz="2400" dirty="0">
              <a:cs typeface="Garamond"/>
            </a:endParaRPr>
          </a:p>
          <a:p>
            <a:pPr marL="0" indent="0">
              <a:buNone/>
            </a:pPr>
            <a:r>
              <a:rPr lang="it-IT" sz="2400" dirty="0">
                <a:cs typeface="Garamond"/>
              </a:rPr>
              <a:t>Produzione doc prosecco: 2,3 milioni di ettolitri (Veneto 1,9; FVG 0,5)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EC92349-FB1A-7E4B-8D10-DF836540C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564" y="2099387"/>
            <a:ext cx="5369126" cy="40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9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242207-5789-3E4A-906A-F47EB56C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Presentazione n. </a:t>
            </a:r>
            <a:r>
              <a:rPr lang="it-IT" b="1"/>
              <a:t>21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DD783C-2832-5843-950B-6155EC74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27" y="228600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600" dirty="0"/>
          </a:p>
          <a:p>
            <a:endParaRPr lang="it-IT" sz="21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92925" y="2553206"/>
            <a:ext cx="87502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  <a:latin typeface="+mj-lt"/>
                <a:cs typeface="Garamond"/>
              </a:rPr>
              <a:t>Geografia e globalizzazione:</a:t>
            </a:r>
          </a:p>
          <a:p>
            <a:r>
              <a:rPr lang="it-IT" sz="4800" dirty="0">
                <a:solidFill>
                  <a:srgbClr val="FF0000"/>
                </a:solidFill>
                <a:latin typeface="+mj-lt"/>
                <a:cs typeface="Garamond"/>
              </a:rPr>
              <a:t>L’uso del vino </a:t>
            </a:r>
            <a:br>
              <a:rPr lang="it-IT" sz="4800" dirty="0">
                <a:solidFill>
                  <a:srgbClr val="FF0000"/>
                </a:solidFill>
                <a:latin typeface="+mj-lt"/>
                <a:cs typeface="Garamond"/>
              </a:rPr>
            </a:br>
            <a:r>
              <a:rPr lang="it-IT" sz="4800" dirty="0">
                <a:solidFill>
                  <a:srgbClr val="FF0000"/>
                </a:solidFill>
                <a:latin typeface="+mj-lt"/>
                <a:cs typeface="Garamond"/>
              </a:rPr>
              <a:t>del Friuli – Venezia Giulia fra identità e commercio</a:t>
            </a:r>
            <a:endParaRPr lang="it-IT" sz="4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45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08"/>
    </mc:Choice>
    <mc:Fallback xmlns="">
      <p:transition spd="slow" advTm="44340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4743" y="566236"/>
            <a:ext cx="8911687" cy="1280890"/>
          </a:xfrm>
        </p:spPr>
        <p:txBody>
          <a:bodyPr>
            <a:noAutofit/>
          </a:bodyPr>
          <a:lstStyle/>
          <a:p>
            <a:r>
              <a:rPr lang="it-IT" sz="4000" dirty="0">
                <a:cs typeface="Garamond"/>
              </a:rPr>
              <a:t>Prosecco </a:t>
            </a:r>
            <a:br>
              <a:rPr lang="it-IT" sz="4000" dirty="0">
                <a:cs typeface="Garamond"/>
              </a:rPr>
            </a:br>
            <a:r>
              <a:rPr lang="it-IT" sz="4000" dirty="0">
                <a:cs typeface="Garamond"/>
              </a:rPr>
              <a:t>(frazione del Comune di Trieste)</a:t>
            </a:r>
          </a:p>
        </p:txBody>
      </p:sp>
      <p:pic>
        <p:nvPicPr>
          <p:cNvPr id="4" name="Segnaposto contenuto 3" descr="Schermata 2015-11-18 alle 18.07.4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89" r="-21189"/>
          <a:stretch>
            <a:fillRect/>
          </a:stretch>
        </p:blipFill>
        <p:spPr>
          <a:xfrm>
            <a:off x="1221130" y="2581157"/>
            <a:ext cx="5711072" cy="3140870"/>
          </a:xfrm>
        </p:spPr>
      </p:pic>
      <p:pic>
        <p:nvPicPr>
          <p:cNvPr id="6" name="Immagine 5" descr="Schermata 2015-11-18 alle 18.2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25" y="2581159"/>
            <a:ext cx="5359107" cy="31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84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256581-E566-7242-A6F0-F66AFDBC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Vitigni autoctoni del Carso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DB6E1F-D428-2A48-9348-EDD8CF84D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306" y="2176041"/>
            <a:ext cx="10150998" cy="3622876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buNone/>
            </a:pPr>
            <a:r>
              <a:rPr lang="it-IT" sz="3500" b="1" dirty="0" err="1"/>
              <a:t>Vitovska</a:t>
            </a:r>
            <a:r>
              <a:rPr lang="it-IT" sz="3500" b="1" dirty="0"/>
              <a:t> </a:t>
            </a:r>
          </a:p>
          <a:p>
            <a:pPr marL="0" indent="0" fontAlgn="base">
              <a:buNone/>
            </a:pPr>
            <a:r>
              <a:rPr lang="it-IT" sz="3500" dirty="0"/>
              <a:t>La </a:t>
            </a:r>
            <a:r>
              <a:rPr lang="it-IT" sz="3500" dirty="0" err="1"/>
              <a:t>Vitovska</a:t>
            </a:r>
            <a:r>
              <a:rPr lang="it-IT" sz="3500" dirty="0"/>
              <a:t> è un vitigno a bacca bianca, da sempre coltivato in provincia di Trieste e nelle zone della vicina Slovenia. L’origine del nome è ancora incerta ma probabilmente </a:t>
            </a:r>
            <a:r>
              <a:rPr lang="it-IT" sz="3500" dirty="0">
                <a:hlinkClick r:id="rId2"/>
              </a:rPr>
              <a:t>essay writer service</a:t>
            </a:r>
            <a:r>
              <a:rPr lang="it-IT" sz="3500" dirty="0"/>
              <a:t> la denominazione del vitigno è di origine slovena. C’è chi sostiene che l’origine del nome derivi dallo sloveno </a:t>
            </a:r>
            <a:r>
              <a:rPr lang="it-IT" sz="3500" i="1" dirty="0" err="1"/>
              <a:t>vitez</a:t>
            </a:r>
            <a:r>
              <a:rPr lang="it-IT" sz="3500" dirty="0"/>
              <a:t> (cavaliere) ossia il vino del cavaliere, oppure da </a:t>
            </a:r>
            <a:r>
              <a:rPr lang="it-IT" sz="3500" i="1" dirty="0" err="1"/>
              <a:t>vitica</a:t>
            </a:r>
            <a:r>
              <a:rPr lang="it-IT" sz="3500" i="1" dirty="0"/>
              <a:t> (</a:t>
            </a:r>
            <a:r>
              <a:rPr lang="it-IT" sz="3500" dirty="0"/>
              <a:t>viticcio dell’uva</a:t>
            </a:r>
            <a:r>
              <a:rPr lang="it-IT" sz="3500" i="1" dirty="0"/>
              <a:t>)</a:t>
            </a:r>
            <a:r>
              <a:rPr lang="it-IT" sz="3500" dirty="0"/>
              <a:t>.</a:t>
            </a:r>
          </a:p>
          <a:p>
            <a:pPr marL="0" indent="0" fontAlgn="base">
              <a:buNone/>
            </a:pPr>
            <a:r>
              <a:rPr lang="it-IT" sz="3500" b="1" dirty="0" err="1"/>
              <a:t>Glera</a:t>
            </a:r>
            <a:r>
              <a:rPr lang="it-IT" sz="3500" b="1" dirty="0"/>
              <a:t> </a:t>
            </a:r>
          </a:p>
          <a:p>
            <a:pPr marL="0" indent="0" fontAlgn="base">
              <a:buNone/>
            </a:pPr>
            <a:r>
              <a:rPr lang="it-IT" sz="3500" dirty="0"/>
              <a:t>La </a:t>
            </a:r>
            <a:r>
              <a:rPr lang="it-IT" sz="3500" dirty="0" err="1"/>
              <a:t>Glera</a:t>
            </a:r>
            <a:r>
              <a:rPr lang="it-IT" sz="3500" dirty="0"/>
              <a:t> è un vitigno a bacca bianca, da sempre coltivato in provincia di Trieste e nelle zone limitrofe. È un vitigno semi-aromatico e dalle uve </a:t>
            </a:r>
            <a:r>
              <a:rPr lang="it-IT" sz="3500" dirty="0" err="1"/>
              <a:t>glera</a:t>
            </a:r>
            <a:r>
              <a:rPr lang="it-IT" sz="3500" dirty="0"/>
              <a:t>, nella provincia di Trieste si produce il </a:t>
            </a:r>
            <a:r>
              <a:rPr lang="it-IT" sz="3500" dirty="0" err="1"/>
              <a:t>Prosekar</a:t>
            </a:r>
            <a:r>
              <a:rPr lang="it-IT" sz="3500" dirty="0"/>
              <a:t>.</a:t>
            </a:r>
          </a:p>
          <a:p>
            <a:pPr marL="0" indent="0" fontAlgn="base">
              <a:buNone/>
            </a:pPr>
            <a:r>
              <a:rPr lang="it-IT" sz="3500" b="1" dirty="0"/>
              <a:t>Malvasia</a:t>
            </a:r>
          </a:p>
          <a:p>
            <a:pPr marL="0" indent="0" fontAlgn="base">
              <a:buNone/>
            </a:pPr>
            <a:r>
              <a:rPr lang="it-IT" sz="3500" dirty="0"/>
              <a:t>La Malvasia è un vitigno semi aromatico a bacca bianca della quale ne esistono numerose varietà. Di antiche origini elleniche sembra però che la Malvasia coltivata nella zona della DOC Carso – </a:t>
            </a:r>
            <a:r>
              <a:rPr lang="it-IT" sz="3500" dirty="0" err="1"/>
              <a:t>Kras</a:t>
            </a:r>
            <a:r>
              <a:rPr lang="it-IT" sz="3500" dirty="0"/>
              <a:t> viene importata dalla vicina Istria.</a:t>
            </a:r>
          </a:p>
          <a:p>
            <a:pPr marL="0" indent="0" fontAlgn="base">
              <a:buNone/>
            </a:pPr>
            <a:r>
              <a:rPr lang="it-IT" sz="3500" b="1" dirty="0" err="1"/>
              <a:t>Terrano</a:t>
            </a:r>
            <a:endParaRPr lang="it-IT" sz="3500" b="1" dirty="0"/>
          </a:p>
          <a:p>
            <a:pPr marL="0" indent="0" fontAlgn="base">
              <a:buNone/>
            </a:pPr>
            <a:r>
              <a:rPr lang="it-IT" sz="3500" dirty="0"/>
              <a:t>Il </a:t>
            </a:r>
            <a:r>
              <a:rPr lang="it-IT" sz="3500" dirty="0" err="1"/>
              <a:t>Terrano</a:t>
            </a:r>
            <a:r>
              <a:rPr lang="it-IT" sz="3500" dirty="0"/>
              <a:t> è un vitigno a bacca rossa e fa parte della famiglia dei </a:t>
            </a:r>
            <a:r>
              <a:rPr lang="it-IT" sz="3500" dirty="0" err="1"/>
              <a:t>refoschi</a:t>
            </a:r>
            <a:r>
              <a:rPr lang="it-IT" sz="3500" dirty="0"/>
              <a:t>. Va chiarito che il Refosco è il vitigno, mentre il </a:t>
            </a:r>
            <a:r>
              <a:rPr lang="it-IT" sz="3500" dirty="0" err="1"/>
              <a:t>Terrano</a:t>
            </a:r>
            <a:r>
              <a:rPr lang="it-IT" sz="3500" dirty="0"/>
              <a:t> è il vino. La produzione è consentita solo in alcune zone della provincia di Trieste, di Gorizia e in alcune aree nella vicina Slovenia.</a:t>
            </a:r>
          </a:p>
          <a:p>
            <a:pPr marL="0" indent="0" fontAlgn="base">
              <a:buNone/>
            </a:pPr>
            <a:r>
              <a:rPr lang="it-IT" sz="3500" b="1" dirty="0"/>
              <a:t>Refosco</a:t>
            </a:r>
          </a:p>
          <a:p>
            <a:pPr marL="0" indent="0" fontAlgn="base">
              <a:buNone/>
            </a:pPr>
            <a:r>
              <a:rPr lang="it-IT" sz="3500" dirty="0"/>
              <a:t>Il Refosco prodotto nella zona della DOC Carso – </a:t>
            </a:r>
            <a:r>
              <a:rPr lang="it-IT" sz="3500" dirty="0" err="1"/>
              <a:t>Kras</a:t>
            </a:r>
            <a:r>
              <a:rPr lang="it-IT" sz="3500" dirty="0"/>
              <a:t> ed è una varietà a bacca rossa. Ne esistono numerose varietà di </a:t>
            </a:r>
            <a:r>
              <a:rPr lang="it-IT" sz="3500" dirty="0" err="1"/>
              <a:t>Refoschi</a:t>
            </a:r>
            <a:r>
              <a:rPr lang="it-IT" sz="3500" dirty="0"/>
              <a:t> in Friuli Venezia Giulia e nei territori limitrofi. La sua epoca d’origine ed il suo nome rimangono sconosciuti</a:t>
            </a:r>
            <a:r>
              <a:rPr lang="it-IT" sz="2200" dirty="0"/>
              <a:t>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4989090-0B31-F249-9688-B7A4C8FA33DA}"/>
              </a:ext>
            </a:extLst>
          </p:cNvPr>
          <p:cNvSpPr/>
          <p:nvPr/>
        </p:nvSpPr>
        <p:spPr>
          <a:xfrm>
            <a:off x="1597306" y="6161154"/>
            <a:ext cx="25298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err="1"/>
              <a:t>https</a:t>
            </a:r>
            <a:r>
              <a:rPr lang="it-IT" sz="1100" dirty="0"/>
              <a:t>://</a:t>
            </a:r>
            <a:r>
              <a:rPr lang="it-IT" sz="1100" dirty="0" err="1"/>
              <a:t>www.carsovinokras.it</a:t>
            </a:r>
            <a:r>
              <a:rPr lang="it-IT" sz="1100" dirty="0"/>
              <a:t>/i-vini/</a:t>
            </a:r>
          </a:p>
        </p:txBody>
      </p:sp>
    </p:spTree>
    <p:extLst>
      <p:ext uri="{BB962C8B-B14F-4D97-AF65-F5344CB8AC3E}">
        <p14:creationId xmlns:p14="http://schemas.microsoft.com/office/powerpoint/2010/main" val="1359772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cs typeface="Garamond"/>
              </a:rPr>
              <a:t>Da Prosecco al Prosecco</a:t>
            </a:r>
          </a:p>
        </p:txBody>
      </p:sp>
      <p:pic>
        <p:nvPicPr>
          <p:cNvPr id="4" name="Segnaposto contenuto 3" descr="Schermata 2015-11-18 alle 17.59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22" r="-17122"/>
          <a:stretch>
            <a:fillRect/>
          </a:stretch>
        </p:blipFill>
        <p:spPr>
          <a:xfrm>
            <a:off x="1709184" y="2194742"/>
            <a:ext cx="7555640" cy="4155311"/>
          </a:xfrm>
        </p:spPr>
      </p:pic>
    </p:spTree>
    <p:extLst>
      <p:ext uri="{BB962C8B-B14F-4D97-AF65-F5344CB8AC3E}">
        <p14:creationId xmlns:p14="http://schemas.microsoft.com/office/powerpoint/2010/main" val="4235391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hermata 2015-11-19 alle 11.00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027" r="-79027"/>
          <a:stretch>
            <a:fillRect/>
          </a:stretch>
        </p:blipFill>
        <p:spPr>
          <a:xfrm>
            <a:off x="9003905" y="4685172"/>
            <a:ext cx="3841290" cy="2112561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47778" y="308708"/>
            <a:ext cx="8507392" cy="1670564"/>
          </a:xfrm>
        </p:spPr>
        <p:txBody>
          <a:bodyPr/>
          <a:lstStyle/>
          <a:p>
            <a:r>
              <a:rPr lang="it-IT" sz="4000" dirty="0">
                <a:cs typeface="Garamond"/>
              </a:rPr>
              <a:t>Il caso </a:t>
            </a:r>
            <a:r>
              <a:rPr lang="it-IT" sz="4000" dirty="0" err="1">
                <a:cs typeface="Garamond"/>
              </a:rPr>
              <a:t>Terrano</a:t>
            </a:r>
            <a:r>
              <a:rPr lang="it-IT" sz="4000" dirty="0">
                <a:cs typeface="Garamond"/>
              </a:rPr>
              <a:t>/ </a:t>
            </a:r>
            <a:r>
              <a:rPr lang="it-IT" sz="4000" dirty="0" err="1">
                <a:cs typeface="Garamond"/>
              </a:rPr>
              <a:t>Teran</a:t>
            </a:r>
            <a:br>
              <a:rPr lang="it-IT" sz="4000" dirty="0">
                <a:cs typeface="Garamond"/>
              </a:rPr>
            </a:br>
            <a:r>
              <a:rPr lang="it-IT" sz="4000" dirty="0">
                <a:cs typeface="Garamond"/>
              </a:rPr>
              <a:t>Un (altro) vino </a:t>
            </a:r>
            <a:r>
              <a:rPr lang="it-IT" sz="4000" dirty="0" err="1">
                <a:cs typeface="Garamond"/>
              </a:rPr>
              <a:t>transconfinario</a:t>
            </a:r>
            <a:endParaRPr lang="it-IT" sz="4000" dirty="0">
              <a:cs typeface="Garamond"/>
            </a:endParaRPr>
          </a:p>
        </p:txBody>
      </p:sp>
      <p:pic>
        <p:nvPicPr>
          <p:cNvPr id="5" name="Immagine 4" descr="Schermata 2015-11-19 alle 11.02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60" y="811492"/>
            <a:ext cx="1551901" cy="3765852"/>
          </a:xfrm>
          <a:prstGeom prst="rect">
            <a:avLst/>
          </a:prstGeom>
        </p:spPr>
      </p:pic>
      <p:pic>
        <p:nvPicPr>
          <p:cNvPr id="6" name="Segnaposto contenuto 5" descr="Schermata 2015-11-19 alle 11.06.17.png">
            <a:extLst>
              <a:ext uri="{FF2B5EF4-FFF2-40B4-BE49-F238E27FC236}">
                <a16:creationId xmlns:a16="http://schemas.microsoft.com/office/drawing/2014/main" id="{F88FD889-A0AB-BF4E-9463-9528721F2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73" r="-9473"/>
          <a:stretch>
            <a:fillRect/>
          </a:stretch>
        </p:blipFill>
        <p:spPr>
          <a:xfrm>
            <a:off x="3455176" y="2694418"/>
            <a:ext cx="6654284" cy="36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22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61509" y="1264555"/>
            <a:ext cx="8243103" cy="5416950"/>
          </a:xfrm>
        </p:spPr>
        <p:txBody>
          <a:bodyPr>
            <a:normAutofit/>
          </a:bodyPr>
          <a:lstStyle/>
          <a:p>
            <a:r>
              <a:rPr lang="it-IT" sz="2400" dirty="0">
                <a:cs typeface="Garamond"/>
              </a:rPr>
              <a:t>Il Friuli Venezia Giulia è una regione che ha deciso di utilizzare il proprio patrimonio intangibile come traino al suo sviluppo economico.</a:t>
            </a:r>
          </a:p>
          <a:p>
            <a:r>
              <a:rPr lang="it-IT" sz="2400" dirty="0">
                <a:cs typeface="Garamond"/>
              </a:rPr>
              <a:t>Il vino è stata identificato come elemento prioritario in questo processo.</a:t>
            </a:r>
          </a:p>
          <a:p>
            <a:r>
              <a:rPr lang="it-IT" sz="2400" dirty="0">
                <a:cs typeface="Garamond"/>
              </a:rPr>
              <a:t>Ciò è stato possibile perché esiste una oggettiva qualità del prodotto.</a:t>
            </a:r>
          </a:p>
          <a:p>
            <a:r>
              <a:rPr lang="it-IT" sz="2400" dirty="0">
                <a:cs typeface="Garamond"/>
              </a:rPr>
              <a:t>La fine del controllo (eredità del passato) sul territorio ha consentito lo sblocco degli investimenti anche in questa nicchia di settore.</a:t>
            </a:r>
          </a:p>
        </p:txBody>
      </p:sp>
    </p:spTree>
    <p:extLst>
      <p:ext uri="{BB962C8B-B14F-4D97-AF65-F5344CB8AC3E}">
        <p14:creationId xmlns:p14="http://schemas.microsoft.com/office/powerpoint/2010/main" val="3772602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z="4000" dirty="0">
              <a:latin typeface="Garamond"/>
              <a:cs typeface="Garamond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2925" y="2291348"/>
            <a:ext cx="8229600" cy="2801513"/>
          </a:xfrm>
        </p:spPr>
        <p:txBody>
          <a:bodyPr/>
          <a:lstStyle/>
          <a:p>
            <a:r>
              <a:rPr lang="it-IT" sz="2400" dirty="0">
                <a:cs typeface="Garamond"/>
              </a:rPr>
              <a:t>Le scelte politiche (anche in materia turistica) dipendono da priorità economiche che la “politica” non riesce a controllare se non dispone di strumenti di conoscenza adeguati, ovvero di ragionamenti complessivi sul paesaggio, letto come sintesi tra uomo, ambiente e territorio.</a:t>
            </a:r>
          </a:p>
          <a:p>
            <a:endParaRPr lang="it-IT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8731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cs typeface="Garamond"/>
              </a:rPr>
              <a:t>14 ottobre 2015</a:t>
            </a:r>
          </a:p>
        </p:txBody>
      </p:sp>
      <p:pic>
        <p:nvPicPr>
          <p:cNvPr id="4" name="Segnaposto contenuto 3" descr="Schermata 2015-11-18 alle 15.27.2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02" y="2072473"/>
            <a:ext cx="5162020" cy="2534252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9D8B839-FFA9-6B45-82E4-B294CF88B436}"/>
              </a:ext>
            </a:extLst>
          </p:cNvPr>
          <p:cNvSpPr/>
          <p:nvPr/>
        </p:nvSpPr>
        <p:spPr>
          <a:xfrm>
            <a:off x="1333868" y="4774198"/>
            <a:ext cx="101707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hlinkClick r:id="rId3"/>
              </a:rPr>
              <a:t>https://www.lonelyplanet.com/articles/lonely-planet-best-in-travel-2016-revealed-botswana-japan-usa-kotor-quito-and-dublin-top</a:t>
            </a:r>
            <a:endParaRPr lang="it-IT" sz="1400" dirty="0"/>
          </a:p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4F236A7-2FCE-1847-87F1-048BA3817729}"/>
              </a:ext>
            </a:extLst>
          </p:cNvPr>
          <p:cNvSpPr/>
          <p:nvPr/>
        </p:nvSpPr>
        <p:spPr>
          <a:xfrm>
            <a:off x="6481821" y="2021402"/>
            <a:ext cx="56175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7A7A7A"/>
                </a:solidFill>
                <a:latin typeface="Lato"/>
              </a:rPr>
              <a:t>«Due giorni fa, la famosa guida turistica </a:t>
            </a:r>
            <a:r>
              <a:rPr lang="it-IT" b="1" dirty="0" err="1">
                <a:solidFill>
                  <a:srgbClr val="7A7A7A"/>
                </a:solidFill>
                <a:latin typeface="Lato"/>
              </a:rPr>
              <a:t>Lonely</a:t>
            </a:r>
            <a:r>
              <a:rPr lang="it-IT" b="1" dirty="0">
                <a:solidFill>
                  <a:srgbClr val="7A7A7A"/>
                </a:solidFill>
                <a:latin typeface="Lato"/>
              </a:rPr>
              <a:t> Planet</a:t>
            </a:r>
            <a:r>
              <a:rPr lang="it-IT" dirty="0">
                <a:solidFill>
                  <a:srgbClr val="7A7A7A"/>
                </a:solidFill>
                <a:latin typeface="Lato"/>
              </a:rPr>
              <a:t> ha annunciato la sua attesissima classifica “</a:t>
            </a:r>
            <a:r>
              <a:rPr lang="it-IT" b="1" dirty="0">
                <a:solidFill>
                  <a:srgbClr val="7A7A7A"/>
                </a:solidFill>
                <a:latin typeface="Lato"/>
              </a:rPr>
              <a:t>Best in Travel” per il 2016</a:t>
            </a:r>
            <a:r>
              <a:rPr lang="it-IT" dirty="0">
                <a:solidFill>
                  <a:srgbClr val="7A7A7A"/>
                </a:solidFill>
                <a:latin typeface="Lato"/>
              </a:rPr>
              <a:t>, includendo </a:t>
            </a:r>
            <a:r>
              <a:rPr lang="it-IT" b="1" dirty="0">
                <a:solidFill>
                  <a:srgbClr val="7A7A7A"/>
                </a:solidFill>
                <a:latin typeface="Lato"/>
              </a:rPr>
              <a:t>al quarto posto il Friuli Venezia Giulia del vino</a:t>
            </a:r>
            <a:r>
              <a:rPr lang="it-IT" dirty="0">
                <a:solidFill>
                  <a:srgbClr val="7A7A7A"/>
                </a:solidFill>
                <a:latin typeface="Lato"/>
              </a:rPr>
              <a:t>! Eh, si, perché il quarto posto tra le mete di viaggio raccomandate per il prossimo anno, sono proprio </a:t>
            </a:r>
            <a:r>
              <a:rPr lang="it-IT" b="1" dirty="0">
                <a:solidFill>
                  <a:srgbClr val="7A7A7A"/>
                </a:solidFill>
                <a:latin typeface="Lato"/>
              </a:rPr>
              <a:t>le zone vitivinicole</a:t>
            </a:r>
            <a:r>
              <a:rPr lang="it-IT" dirty="0">
                <a:solidFill>
                  <a:srgbClr val="7A7A7A"/>
                </a:solidFill>
                <a:latin typeface="Lato"/>
              </a:rPr>
              <a:t> della regione del Nord Est dell’Italia. Luoghi che rendono il viaggio un’esperienza unica, destinazioni di cui in molti parleranno, insomma </a:t>
            </a:r>
            <a:r>
              <a:rPr lang="it-IT" b="1" dirty="0">
                <a:solidFill>
                  <a:srgbClr val="7A7A7A"/>
                </a:solidFill>
                <a:latin typeface="Lato"/>
              </a:rPr>
              <a:t>una meta da non perdere</a:t>
            </a:r>
            <a:r>
              <a:rPr lang="it-IT" dirty="0">
                <a:solidFill>
                  <a:srgbClr val="7A7A7A"/>
                </a:solidFill>
                <a:latin typeface="Lato"/>
              </a:rPr>
              <a:t>.»</a:t>
            </a: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35D7EE-6476-7848-AB40-6C7B48EE4FCC}"/>
              </a:ext>
            </a:extLst>
          </p:cNvPr>
          <p:cNvSpPr/>
          <p:nvPr/>
        </p:nvSpPr>
        <p:spPr>
          <a:xfrm>
            <a:off x="1333868" y="5541835"/>
            <a:ext cx="9530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http://</a:t>
            </a:r>
            <a:r>
              <a:rPr lang="it-IT" sz="1400" dirty="0" err="1"/>
              <a:t>www.itsawineworld.it</a:t>
            </a:r>
            <a:r>
              <a:rPr lang="it-IT" sz="1400" dirty="0"/>
              <a:t>/2015/10/il-friuli-venezia-giulia-del-vino-best-in-travel-2016-per-lonely-planet/</a:t>
            </a:r>
          </a:p>
        </p:txBody>
      </p:sp>
    </p:spTree>
    <p:extLst>
      <p:ext uri="{BB962C8B-B14F-4D97-AF65-F5344CB8AC3E}">
        <p14:creationId xmlns:p14="http://schemas.microsoft.com/office/powerpoint/2010/main" val="329352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cs typeface="Garamond"/>
              </a:rPr>
              <a:t>Al IV posto….</a:t>
            </a:r>
          </a:p>
        </p:txBody>
      </p:sp>
      <p:pic>
        <p:nvPicPr>
          <p:cNvPr id="5" name="Segnaposto contenuto 4" descr="Schermata 2015-11-18 alle 15.27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445" b="-64445"/>
          <a:stretch>
            <a:fillRect/>
          </a:stretch>
        </p:blipFill>
        <p:spPr>
          <a:xfrm>
            <a:off x="234850" y="1817226"/>
            <a:ext cx="8627018" cy="4744528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A6DCD23-0C3E-B04A-9245-8FD55F928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435" y="1720785"/>
            <a:ext cx="3384565" cy="40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4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4465" y="2182145"/>
            <a:ext cx="6180882" cy="4149208"/>
          </a:xfrm>
        </p:spPr>
        <p:txBody>
          <a:bodyPr>
            <a:noAutofit/>
          </a:bodyPr>
          <a:lstStyle/>
          <a:p>
            <a:r>
              <a:rPr lang="it-IT" sz="2400" dirty="0">
                <a:latin typeface="Garamond"/>
                <a:cs typeface="Garamond"/>
              </a:rPr>
              <a:t>-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Garamond"/>
              </a:rPr>
              <a:t>Winemakers</a:t>
            </a:r>
            <a:b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  <a:t>-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Garamond"/>
              </a:rPr>
              <a:t>Very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Garamond"/>
              </a:rPr>
              <a:t>little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Garamond"/>
              </a:rPr>
              <a:t>visited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Garamond"/>
              </a:rPr>
              <a:t>destination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  <a:t> / far from large</a:t>
            </a:r>
            <a:b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  <a:t>-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Garamond"/>
              </a:rPr>
              <a:t>Cosmopolitan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  <a:t> and cultural pedigree</a:t>
            </a:r>
            <a:b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  <a:t>- Collio</a:t>
            </a:r>
            <a:b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  <a:t>- Colli orientali</a:t>
            </a:r>
            <a:b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  <a:t>- Carso</a:t>
            </a:r>
            <a:b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  <a:t>- Frasca /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Garamond"/>
              </a:rPr>
              <a:t>osmize</a:t>
            </a:r>
            <a:b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  <a:t>-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Garamond"/>
              </a:rPr>
              <a:t>Grapes</a:t>
            </a:r>
            <a:b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  <a:cs typeface="Garamond"/>
              </a:rPr>
              <a:t>- Sauvignon</a:t>
            </a:r>
          </a:p>
        </p:txBody>
      </p:sp>
      <p:pic>
        <p:nvPicPr>
          <p:cNvPr id="4" name="Segnaposto contenuto 3" descr="Schermata 2015-11-18 alle 15.30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015" r="-121015"/>
          <a:stretch>
            <a:fillRect/>
          </a:stretch>
        </p:blipFill>
        <p:spPr>
          <a:xfrm>
            <a:off x="7145400" y="0"/>
            <a:ext cx="6120616" cy="6858000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9C3F43-CC3F-454A-BC60-4B1632B78643}"/>
              </a:ext>
            </a:extLst>
          </p:cNvPr>
          <p:cNvSpPr txBox="1"/>
          <p:nvPr/>
        </p:nvSpPr>
        <p:spPr>
          <a:xfrm>
            <a:off x="2013995" y="648182"/>
            <a:ext cx="6481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+mj-lt"/>
              </a:rPr>
              <a:t>Le peculiarità della regione</a:t>
            </a:r>
          </a:p>
        </p:txBody>
      </p:sp>
    </p:spTree>
    <p:extLst>
      <p:ext uri="{BB962C8B-B14F-4D97-AF65-F5344CB8AC3E}">
        <p14:creationId xmlns:p14="http://schemas.microsoft.com/office/powerpoint/2010/main" val="326871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cs typeface="Garamond"/>
              </a:rPr>
              <a:t>La regione</a:t>
            </a:r>
          </a:p>
        </p:txBody>
      </p:sp>
      <p:pic>
        <p:nvPicPr>
          <p:cNvPr id="4" name="Segnaposto contenuto 3" descr="friuli-venezia_giul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20" y="1948099"/>
            <a:ext cx="3505200" cy="3543300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6D827C4-E508-C645-A5EF-1AC22D8762F3}"/>
              </a:ext>
            </a:extLst>
          </p:cNvPr>
          <p:cNvSpPr/>
          <p:nvPr/>
        </p:nvSpPr>
        <p:spPr>
          <a:xfrm>
            <a:off x="6840639" y="2576298"/>
            <a:ext cx="48034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cs typeface="Garamond"/>
              </a:rPr>
              <a:t>- </a:t>
            </a:r>
            <a:r>
              <a:rPr lang="it-IT" sz="2400" i="1" dirty="0" err="1">
                <a:cs typeface="Garamond"/>
              </a:rPr>
              <a:t>Very</a:t>
            </a:r>
            <a:r>
              <a:rPr lang="it-IT" sz="2400" i="1" dirty="0">
                <a:cs typeface="Garamond"/>
              </a:rPr>
              <a:t> </a:t>
            </a:r>
            <a:r>
              <a:rPr lang="it-IT" sz="2400" i="1" dirty="0" err="1">
                <a:cs typeface="Garamond"/>
              </a:rPr>
              <a:t>little</a:t>
            </a:r>
            <a:r>
              <a:rPr lang="it-IT" sz="2400" i="1" dirty="0">
                <a:cs typeface="Garamond"/>
              </a:rPr>
              <a:t> </a:t>
            </a:r>
            <a:r>
              <a:rPr lang="it-IT" sz="2400" i="1" dirty="0" err="1">
                <a:cs typeface="Garamond"/>
              </a:rPr>
              <a:t>visited</a:t>
            </a:r>
            <a:r>
              <a:rPr lang="it-IT" sz="2400" i="1" dirty="0">
                <a:cs typeface="Garamond"/>
              </a:rPr>
              <a:t> </a:t>
            </a:r>
            <a:r>
              <a:rPr lang="it-IT" sz="2400" i="1" dirty="0" err="1">
                <a:cs typeface="Garamond"/>
              </a:rPr>
              <a:t>destination</a:t>
            </a:r>
            <a:r>
              <a:rPr lang="it-IT" sz="2400" i="1" dirty="0">
                <a:cs typeface="Garamond"/>
              </a:rPr>
              <a:t> / far from large</a:t>
            </a:r>
          </a:p>
          <a:p>
            <a:endParaRPr lang="it-IT" sz="2400" i="1" dirty="0">
              <a:cs typeface="Garamond"/>
            </a:endParaRPr>
          </a:p>
          <a:p>
            <a:r>
              <a:rPr lang="it-IT" sz="2400" i="1" dirty="0">
                <a:cs typeface="Garamond"/>
              </a:rPr>
              <a:t>- </a:t>
            </a:r>
            <a:r>
              <a:rPr lang="it-IT" sz="2400" i="1" dirty="0" err="1">
                <a:cs typeface="Garamond"/>
              </a:rPr>
              <a:t>Cosmopolitan</a:t>
            </a:r>
            <a:r>
              <a:rPr lang="it-IT" sz="2400" i="1" dirty="0">
                <a:cs typeface="Garamond"/>
              </a:rPr>
              <a:t> and cultural pedigree</a:t>
            </a:r>
          </a:p>
        </p:txBody>
      </p:sp>
    </p:spTree>
    <p:extLst>
      <p:ext uri="{BB962C8B-B14F-4D97-AF65-F5344CB8AC3E}">
        <p14:creationId xmlns:p14="http://schemas.microsoft.com/office/powerpoint/2010/main" val="1689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cs typeface="Garamond"/>
              </a:rPr>
              <a:t>Lo spazio agricolo utilizzato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42335" y="2287585"/>
            <a:ext cx="8412866" cy="3477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cs typeface="Garamond"/>
              </a:rPr>
              <a:t>Superficie complessiva: 785.000 ettari 	</a:t>
            </a:r>
          </a:p>
          <a:p>
            <a:pPr marL="0" indent="0">
              <a:buNone/>
            </a:pPr>
            <a:r>
              <a:rPr lang="it-IT" sz="2400" dirty="0">
                <a:cs typeface="Garamond"/>
              </a:rPr>
              <a:t>	(montagna: 334; collina 151; pianura 300)</a:t>
            </a:r>
          </a:p>
          <a:p>
            <a:pPr marL="0" indent="0">
              <a:buNone/>
            </a:pPr>
            <a:endParaRPr lang="it-IT" sz="2400" dirty="0">
              <a:cs typeface="Garamond"/>
            </a:endParaRPr>
          </a:p>
          <a:p>
            <a:pPr marL="0" indent="0">
              <a:buNone/>
            </a:pPr>
            <a:r>
              <a:rPr lang="it-IT" sz="2400" dirty="0">
                <a:cs typeface="Garamond"/>
              </a:rPr>
              <a:t>Superficie agricola utilizzata da aziende agricole: 218.000 ettari</a:t>
            </a:r>
          </a:p>
          <a:p>
            <a:pPr marL="0" indent="0">
              <a:buNone/>
            </a:pPr>
            <a:endParaRPr lang="it-IT" sz="2400" dirty="0">
              <a:cs typeface="Garamond"/>
            </a:endParaRPr>
          </a:p>
          <a:p>
            <a:pPr marL="0" indent="0">
              <a:buNone/>
            </a:pPr>
            <a:r>
              <a:rPr lang="it-IT" sz="2400" dirty="0">
                <a:cs typeface="Garamond"/>
              </a:rPr>
              <a:t>Superficie utilizzata a vite: 19.500 ettari (80% doc)</a:t>
            </a:r>
          </a:p>
        </p:txBody>
      </p:sp>
    </p:spTree>
    <p:extLst>
      <p:ext uri="{BB962C8B-B14F-4D97-AF65-F5344CB8AC3E}">
        <p14:creationId xmlns:p14="http://schemas.microsoft.com/office/powerpoint/2010/main" val="251140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cs typeface="Garamond"/>
              </a:rPr>
              <a:t>Il vino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33352" y="1905000"/>
            <a:ext cx="7745505" cy="3877815"/>
          </a:xfrm>
        </p:spPr>
        <p:txBody>
          <a:bodyPr>
            <a:normAutofit/>
          </a:bodyPr>
          <a:lstStyle/>
          <a:p>
            <a:r>
              <a:rPr lang="it-IT" sz="2400" dirty="0">
                <a:cs typeface="Garamond"/>
              </a:rPr>
              <a:t>Produzione vinicola italiana:</a:t>
            </a:r>
          </a:p>
          <a:p>
            <a:pPr marL="0" indent="0">
              <a:buNone/>
            </a:pPr>
            <a:r>
              <a:rPr lang="it-IT" sz="2400" dirty="0">
                <a:cs typeface="Garamond"/>
              </a:rPr>
              <a:t>		50 milioni di ettolitri</a:t>
            </a:r>
          </a:p>
          <a:p>
            <a:pPr marL="0" indent="0">
              <a:buNone/>
            </a:pPr>
            <a:r>
              <a:rPr lang="it-IT" sz="2400" dirty="0">
                <a:cs typeface="Garamond"/>
              </a:rPr>
              <a:t>(maggiori produttori: Veneto, Emilia Romagna, Puglia e Sicilia – assieme 60% totale)</a:t>
            </a:r>
          </a:p>
          <a:p>
            <a:pPr marL="0" indent="0">
              <a:buNone/>
            </a:pPr>
            <a:endParaRPr lang="it-IT" sz="2400" dirty="0">
              <a:cs typeface="Garamond"/>
            </a:endParaRPr>
          </a:p>
          <a:p>
            <a:r>
              <a:rPr lang="it-IT" sz="2400" dirty="0">
                <a:cs typeface="Garamond"/>
              </a:rPr>
              <a:t>Produzione vinicola FVG: </a:t>
            </a:r>
          </a:p>
          <a:p>
            <a:pPr marL="0" indent="0">
              <a:buNone/>
            </a:pPr>
            <a:r>
              <a:rPr lang="it-IT" sz="2400" dirty="0">
                <a:cs typeface="Garamond"/>
              </a:rPr>
              <a:t>		1,8 milioni ettolitri</a:t>
            </a:r>
          </a:p>
          <a:p>
            <a:pPr marL="0" indent="0">
              <a:buNone/>
            </a:pPr>
            <a:r>
              <a:rPr lang="it-IT" sz="2400" dirty="0">
                <a:cs typeface="Garamond"/>
                <a:sym typeface="Wingdings"/>
              </a:rPr>
              <a:t>					 </a:t>
            </a:r>
            <a:r>
              <a:rPr lang="it-IT" sz="2400" b="1" dirty="0">
                <a:solidFill>
                  <a:srgbClr val="FF0000"/>
                </a:solidFill>
                <a:cs typeface="Garamond"/>
                <a:sym typeface="Wingdings"/>
              </a:rPr>
              <a:t>3,5 </a:t>
            </a:r>
            <a:r>
              <a:rPr lang="it-IT" sz="2400" dirty="0">
                <a:cs typeface="Garamond"/>
                <a:sym typeface="Wingdings"/>
              </a:rPr>
              <a:t>% totale italiano</a:t>
            </a:r>
            <a:endParaRPr lang="it-IT" sz="2400" dirty="0">
              <a:cs typeface="Garamond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841FDF-97BB-F145-99BB-8196AC6701A5}"/>
              </a:ext>
            </a:extLst>
          </p:cNvPr>
          <p:cNvSpPr txBox="1"/>
          <p:nvPr/>
        </p:nvSpPr>
        <p:spPr>
          <a:xfrm>
            <a:off x="3078866" y="6234306"/>
            <a:ext cx="9020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Anno 2016, Fonte: </a:t>
            </a:r>
            <a:r>
              <a:rPr lang="it-IT" sz="1200" dirty="0" err="1"/>
              <a:t>https</a:t>
            </a:r>
            <a:r>
              <a:rPr lang="it-IT" sz="1200" dirty="0"/>
              <a:t>://</a:t>
            </a:r>
            <a:r>
              <a:rPr lang="it-IT" sz="1200" dirty="0" err="1"/>
              <a:t>www.crea.gov.it</a:t>
            </a:r>
            <a:r>
              <a:rPr lang="it-IT" sz="1200" dirty="0"/>
              <a:t>/</a:t>
            </a:r>
            <a:r>
              <a:rPr lang="it-IT" sz="1200" dirty="0" err="1"/>
              <a:t>documents</a:t>
            </a:r>
            <a:r>
              <a:rPr lang="it-IT" sz="1200" dirty="0"/>
              <a:t>/68457/0/</a:t>
            </a:r>
            <a:r>
              <a:rPr lang="it-IT" sz="1200" dirty="0" err="1"/>
              <a:t>Mervino+def.pdf</a:t>
            </a:r>
            <a:r>
              <a:rPr lang="it-IT" sz="1200" dirty="0"/>
              <a:t>/61613403-6920-9b70-f4b2-dff536f2838e?t=1552309480316</a:t>
            </a:r>
          </a:p>
        </p:txBody>
      </p:sp>
    </p:spTree>
    <p:extLst>
      <p:ext uri="{BB962C8B-B14F-4D97-AF65-F5344CB8AC3E}">
        <p14:creationId xmlns:p14="http://schemas.microsoft.com/office/powerpoint/2010/main" val="228995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06789" y="566236"/>
            <a:ext cx="8911687" cy="1280890"/>
          </a:xfrm>
        </p:spPr>
        <p:txBody>
          <a:bodyPr>
            <a:normAutofit/>
          </a:bodyPr>
          <a:lstStyle/>
          <a:p>
            <a:r>
              <a:rPr lang="it-IT" sz="4000" i="1" dirty="0" err="1">
                <a:cs typeface="Garamond"/>
              </a:rPr>
              <a:t>Winemakers</a:t>
            </a:r>
            <a:endParaRPr lang="it-IT" sz="4000" i="1" dirty="0">
              <a:cs typeface="Garamond"/>
            </a:endParaRPr>
          </a:p>
        </p:txBody>
      </p:sp>
      <p:pic>
        <p:nvPicPr>
          <p:cNvPr id="4" name="Segnaposto contenuto 3" descr="Schermata 2015-11-18 alle 18.24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80" r="-19380"/>
          <a:stretch>
            <a:fillRect/>
          </a:stretch>
        </p:blipFill>
        <p:spPr>
          <a:xfrm>
            <a:off x="578894" y="1847126"/>
            <a:ext cx="6996158" cy="3847618"/>
          </a:xfrm>
        </p:spPr>
      </p:pic>
      <p:sp>
        <p:nvSpPr>
          <p:cNvPr id="5" name="CasellaDiTesto 4"/>
          <p:cNvSpPr txBox="1"/>
          <p:nvPr/>
        </p:nvSpPr>
        <p:spPr>
          <a:xfrm>
            <a:off x="6759616" y="4679081"/>
            <a:ext cx="5281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cs typeface="Garamond"/>
              </a:rPr>
              <a:t>6.600 aziende agricole interessate dalla produzione vinicola </a:t>
            </a:r>
          </a:p>
          <a:p>
            <a:pPr algn="ctr"/>
            <a:r>
              <a:rPr lang="it-IT" sz="2000" dirty="0">
                <a:cs typeface="Garamond"/>
              </a:rPr>
              <a:t> (su totale regionale di circa 22.000)</a:t>
            </a:r>
          </a:p>
        </p:txBody>
      </p:sp>
    </p:spTree>
    <p:extLst>
      <p:ext uri="{BB962C8B-B14F-4D97-AF65-F5344CB8AC3E}">
        <p14:creationId xmlns:p14="http://schemas.microsoft.com/office/powerpoint/2010/main" val="4064022037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306</TotalTime>
  <Words>1058</Words>
  <Application>Microsoft Macintosh PowerPoint</Application>
  <PresentationFormat>Widescreen</PresentationFormat>
  <Paragraphs>82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Arial</vt:lpstr>
      <vt:lpstr>Century Gothic</vt:lpstr>
      <vt:lpstr>Garamond</vt:lpstr>
      <vt:lpstr>Lato</vt:lpstr>
      <vt:lpstr>Wingdings</vt:lpstr>
      <vt:lpstr>Wingdings 3</vt:lpstr>
      <vt:lpstr>Filo</vt:lpstr>
      <vt:lpstr>Territorio e Società  (LE225)  Sergio Zilli a.a. 2020-2021</vt:lpstr>
      <vt:lpstr>Presentazione n. 21</vt:lpstr>
      <vt:lpstr>14 ottobre 2015</vt:lpstr>
      <vt:lpstr>Al IV posto….</vt:lpstr>
      <vt:lpstr>- Winemakers - Very little visited destination / far from large - Cosmopolitan and cultural pedigree - Collio - Colli orientali - Carso - Frasca / osmize - Grapes - Sauvignon</vt:lpstr>
      <vt:lpstr>La regione</vt:lpstr>
      <vt:lpstr>Lo spazio agricolo utilizzato</vt:lpstr>
      <vt:lpstr>Il vino</vt:lpstr>
      <vt:lpstr>Winemakers</vt:lpstr>
      <vt:lpstr>Grapes / vitigni del FVG</vt:lpstr>
      <vt:lpstr>I vini più diffusi in FVG</vt:lpstr>
      <vt:lpstr>Le zone DOC</vt:lpstr>
      <vt:lpstr>Produzione in crescita</vt:lpstr>
      <vt:lpstr>La permanenza della notizia…</vt:lpstr>
      <vt:lpstr>Frasca / osmiza / osmica</vt:lpstr>
      <vt:lpstr>Tocai e Tokaj</vt:lpstr>
      <vt:lpstr>La regione del Tokaj e il Friuli</vt:lpstr>
      <vt:lpstr>Il Friulano (Tipicamente Friulano)</vt:lpstr>
      <vt:lpstr>Il Prosecco </vt:lpstr>
      <vt:lpstr>Prosecco  (frazione del Comune di Trieste)</vt:lpstr>
      <vt:lpstr>Vitigni autoctoni del Carso</vt:lpstr>
      <vt:lpstr>Da Prosecco al Prosecco</vt:lpstr>
      <vt:lpstr>Il caso Terrano/ Teran Un (altro) vino transconfinario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Territorio e Società (LE225)   Corso di Studio LE07 – Lettere antiche e moderne, arti, comunicazione</dc:title>
  <dc:creator>sergio zilli</dc:creator>
  <cp:lastModifiedBy>sergio zilli</cp:lastModifiedBy>
  <cp:revision>26</cp:revision>
  <dcterms:created xsi:type="dcterms:W3CDTF">2021-03-01T07:19:48Z</dcterms:created>
  <dcterms:modified xsi:type="dcterms:W3CDTF">2021-05-03T11:55:58Z</dcterms:modified>
</cp:coreProperties>
</file>