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030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502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0074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0372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98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5195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2800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769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3370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567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28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209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637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3022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93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9910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41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274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44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1126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1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445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627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0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1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52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17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57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8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7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7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61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54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15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5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3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18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6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921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13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686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83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025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420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50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93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13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842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04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76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41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54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627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48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758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87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59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83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705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41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864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178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4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92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40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895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00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61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684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631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816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48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71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5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76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8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84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503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89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783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80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43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70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17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13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871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095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504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53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5965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296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1617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286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890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17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5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96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68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815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2082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714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961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847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586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947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95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D41E-5378-4CCA-8E78-CAAF6243A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13F98-AC32-4CE5-9F96-51DD3E32C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B1BEB4-5499-4B64-89E2-3E9FFE14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61FF-9977-4E4A-9677-6C13FC62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BDE92-FD02-4748-90FA-C6F5DA1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31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03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FE125-94A5-4AC2-9129-FDAF278F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7F60B-4E4E-4D02-8244-FE87F9E66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18C7C-2156-4B94-B85B-ED341949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E2D67-5C6E-4295-90FC-7C7751B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152F3-5E07-459E-AEDE-3D05D134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63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3DDEF-8370-464F-BDF5-1EF25D9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3940B-2BB1-450F-86C8-F2A9CC8AE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1DF5D-CBCA-4181-93C5-D23E738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ACDB5-62E3-4551-9227-1714EE66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79ADC-01D1-4D3F-9912-1EF7A4A8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656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EC11E-743E-40C5-B720-93F618C0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2F1B8-E138-4667-ACFE-99BB272D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8B96C-61F4-4CF6-A313-658CDA95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E129B0-A115-4BA9-9EA1-BC01376C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087B0A-8EB5-4039-8898-EBB22E7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9C1C26-C28D-4593-8B90-F6A0E653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550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40828-60AE-4113-B8B4-88A1FE48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A98492-738A-4EAA-BF4A-F59ACD6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DA352E-387C-46A4-9D62-5CE9AF0C3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223B14-7267-4C54-9699-4C3B0BDA0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37241D-07BD-4B98-9306-C93F7E4F7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C6DE0-A6F1-44A7-9218-A37B9DF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8A7045-43FC-46A8-814C-9424575E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A4E6FA-CDD3-4525-A992-14CD60A1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29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0C1E3-0538-4A90-BB4C-B2F528A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60E9B5-C014-4CC2-AB8F-A1234E2A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ABAEAA-58E1-47BA-ADAE-EE1AA3E9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DC6E5-B82C-46CD-B31A-E62DCEE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AE2E6D-8806-48BC-B609-43D1C06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3391E6-C9CC-4AAA-BE26-C4A70A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5CDE13-1476-4740-B824-33994599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023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AEAD0F-5DC6-4721-A11C-2F265E21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36207-5A99-4F1A-96B9-ED949C9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D3010B-B5EE-40E7-BCBC-402BE958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0AA1A3-1D9C-46F4-9A56-D8CF78F3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EA219-C35E-452B-962C-8FB6CCCE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14311D-C99B-4F3E-9E95-80A8F07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83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AF309-0049-4D07-9C80-502C3CE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4E7C6-98D2-4831-8454-8C6CC701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7AE89D-87AC-44E6-915C-AE979685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7FE08-1A94-4926-A97C-F693FA7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EEC51-CA6E-4D38-91D4-064C4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9F2A72-611C-4BCA-8A4E-0A17FBA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0779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1085C-5749-4ABF-B4EE-00033E79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FD2417-4161-4B82-A342-6147E21D2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B3AB9-D64E-4B67-A825-8CFD5F96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83EC2-9AD2-4947-8D53-DA022DEA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81B5B-43E7-46EA-B211-A806C4CA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2731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38BD62-B8D3-4D39-9478-7AC717F4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509947-9D2B-4E56-8C51-A6BA29A4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9C9D-4565-4B2A-B27F-E2B837F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A5A4A-ACF5-4643-A3DA-3F99B9F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7A762C-BB46-4A29-AA7A-A00839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65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68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52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7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3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47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6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79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04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7500">
              <a:schemeClr val="accent6">
                <a:lumMod val="60000"/>
                <a:lumOff val="40000"/>
              </a:schemeClr>
            </a:gs>
            <a:gs pos="95000">
              <a:schemeClr val="accent4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24A426-C7F3-4EE5-8C84-9E7143E8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F8660-D897-47FA-8C5A-07819DF7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3C34E3-4D66-43FB-8569-FED92DA0C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54E3A-D55E-449B-94C6-A41A7929385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04/05/2021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A1931-5815-4634-93F6-ABBF53A2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F8C572-9C59-43FB-997C-9531C5AF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876CF-4E92-43FC-9C39-1C5E4A1C4DA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0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TIPOLOGIE DI CODICI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7650" y="762000"/>
            <a:ext cx="11944350" cy="576334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4400" b="1" dirty="0"/>
              <a:t>Sistema di segni </a:t>
            </a:r>
            <a:r>
              <a:rPr lang="it-IT" sz="4400" dirty="0"/>
              <a:t>(unità combinate e ricombinate); codice postale, fiscale; PIN; PW; codici di sicurezza; codici a barre…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4400" dirty="0"/>
              <a:t>Sistema di simboli, numeri o segnali per trasferire informazioni ad un computer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4400" dirty="0"/>
              <a:t>Corpus di </a:t>
            </a:r>
            <a:r>
              <a:rPr lang="it-IT" sz="4400" b="1" dirty="0"/>
              <a:t>regole</a:t>
            </a:r>
            <a:r>
              <a:rPr lang="it-IT" sz="4400" dirty="0"/>
              <a:t> che governano procedure o comportamenti in particolari circostanze o professioni (codici giuridici, della strada, deontologici…)</a:t>
            </a:r>
          </a:p>
          <a:p>
            <a:pPr marL="0" indent="0">
              <a:buNone/>
            </a:pPr>
            <a:endParaRPr lang="it-IT" sz="44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4400" b="1" dirty="0"/>
              <a:t>Presentativi</a:t>
            </a:r>
            <a:r>
              <a:rPr lang="it-IT" sz="4400" dirty="0"/>
              <a:t>: comunicazione non verbale, abbigliamento…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4400" b="1" dirty="0"/>
              <a:t>Socio-culturali</a:t>
            </a:r>
            <a:r>
              <a:rPr lang="it-IT" sz="4400" dirty="0"/>
              <a:t>: protocolli, rituali, saluti, etica, galateo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4400" b="1" dirty="0"/>
              <a:t>Rappresentativi</a:t>
            </a:r>
            <a:r>
              <a:rPr lang="it-IT" sz="4400" dirty="0"/>
              <a:t>: linguistici, logici, estetici</a:t>
            </a:r>
          </a:p>
          <a:p>
            <a:pPr marL="0" indent="0">
              <a:buNone/>
            </a:pPr>
            <a:r>
              <a:rPr lang="it-IT" sz="4400" b="1" dirty="0">
                <a:solidFill>
                  <a:prstClr val="black"/>
                </a:solidFill>
                <a:cs typeface="Arabic Typesetting" panose="03020402040406030203" pitchFamily="66" charset="-78"/>
              </a:rPr>
              <a:t>Esempi linguistici (ricombinazioni) che producono significati diversi – grafia fonetica</a:t>
            </a:r>
            <a:r>
              <a:rPr lang="it-IT" sz="44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</a:p>
          <a:p>
            <a:pPr marL="0" indent="0">
              <a:buNone/>
            </a:pPr>
            <a:r>
              <a:rPr lang="it-IT" sz="44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posta – pasto</a:t>
            </a:r>
          </a:p>
          <a:p>
            <a:pPr marL="0" indent="0">
              <a:buNone/>
            </a:pPr>
            <a:r>
              <a:rPr lang="it-IT" sz="44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torta – ratto – rotta – trota    </a:t>
            </a:r>
          </a:p>
          <a:p>
            <a:pPr marL="0" indent="0">
              <a:buNone/>
            </a:pPr>
            <a:r>
              <a:rPr lang="it-IT" sz="44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rito – tiro – tori – orti   </a:t>
            </a:r>
          </a:p>
          <a:p>
            <a:pPr marL="0" indent="0">
              <a:buNone/>
            </a:pPr>
            <a:r>
              <a:rPr lang="it-IT" sz="44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bolla – ballo </a:t>
            </a:r>
          </a:p>
          <a:p>
            <a:pPr>
              <a:buFont typeface="Wingdings" panose="05000000000000000000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158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/>
          <a:lstStyle/>
          <a:p>
            <a:r>
              <a:rPr lang="it-IT" dirty="0"/>
              <a:t>ESPRESSIONE EMOTIVA E CULTURA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550" y="980728"/>
            <a:ext cx="1198245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Paul </a:t>
            </a:r>
            <a:r>
              <a:rPr lang="it-IT" sz="2400" dirty="0" err="1">
                <a:solidFill>
                  <a:prstClr val="black"/>
                </a:solidFill>
              </a:rPr>
              <a:t>Ekman</a:t>
            </a:r>
            <a:r>
              <a:rPr lang="it-IT" sz="2400" dirty="0">
                <a:solidFill>
                  <a:prstClr val="black"/>
                </a:solidFill>
              </a:rPr>
              <a:t>, Wallace </a:t>
            </a:r>
            <a:r>
              <a:rPr lang="it-IT" sz="2400" dirty="0" err="1">
                <a:solidFill>
                  <a:prstClr val="black"/>
                </a:solidFill>
              </a:rPr>
              <a:t>Friesen</a:t>
            </a:r>
            <a:r>
              <a:rPr lang="it-IT" sz="2400" dirty="0">
                <a:solidFill>
                  <a:prstClr val="black"/>
                </a:solidFill>
              </a:rPr>
              <a:t>- </a:t>
            </a:r>
            <a:r>
              <a:rPr lang="it-IT" sz="2400" b="1" dirty="0">
                <a:solidFill>
                  <a:prstClr val="black"/>
                </a:solidFill>
              </a:rPr>
              <a:t>TEORIA NEUROCULTURALE O PROGRAMMA ESPRESSIONE FACCIALE – ‘60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Concezione categoriale delle emozioni; postula una sorta di isomorfismo fra emozione ed espressione facciale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</a:rPr>
              <a:t>Ogni emozione di base </a:t>
            </a:r>
          </a:p>
          <a:p>
            <a:pPr marL="0" indent="0" algn="ctr">
              <a:buNone/>
            </a:pPr>
            <a:r>
              <a:rPr lang="it-IT" sz="1900" dirty="0">
                <a:solidFill>
                  <a:prstClr val="black"/>
                </a:solidFill>
                <a:latin typeface="Comic Sans MS" panose="030F0702030302020204" pitchFamily="66" charset="0"/>
              </a:rPr>
              <a:t>1.GIOIA      4.TRISTEZZA </a:t>
            </a:r>
          </a:p>
          <a:p>
            <a:pPr marL="0" indent="0" algn="ctr">
              <a:buNone/>
            </a:pPr>
            <a:r>
              <a:rPr lang="it-IT" sz="1900" dirty="0">
                <a:solidFill>
                  <a:prstClr val="black"/>
                </a:solidFill>
                <a:latin typeface="Comic Sans MS" panose="030F0702030302020204" pitchFamily="66" charset="0"/>
              </a:rPr>
              <a:t>2.PAURA       5.SORPRESA</a:t>
            </a:r>
          </a:p>
          <a:p>
            <a:pPr marL="0" indent="0" algn="ctr">
              <a:buNone/>
            </a:pPr>
            <a:r>
              <a:rPr lang="it-IT" sz="1900" dirty="0">
                <a:solidFill>
                  <a:prstClr val="black"/>
                </a:solidFill>
                <a:latin typeface="Comic Sans MS" panose="030F0702030302020204" pitchFamily="66" charset="0"/>
              </a:rPr>
              <a:t>3.COLLERA    6.DISGUSTO</a:t>
            </a:r>
          </a:p>
          <a:p>
            <a:pPr mar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è regolata da uno specifico programma nervoso che scatta di fronte ad una determinata condizione ambientale, percepita come rilevante.</a:t>
            </a:r>
          </a:p>
          <a:p>
            <a:pPr marL="0" indent="0">
              <a:buNone/>
            </a:pPr>
            <a:r>
              <a:rPr lang="it-IT" sz="2400" dirty="0">
                <a:solidFill>
                  <a:prstClr val="black"/>
                </a:solidFill>
              </a:rPr>
              <a:t>Automatica e involontaria, dà origine a specifiche espressioni motorie, comportamenti ed esperienze emotive.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54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dirty="0"/>
              <a:t>TUTTAVIA…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000" dirty="0">
                <a:solidFill>
                  <a:prstClr val="black"/>
                </a:solidFill>
                <a:latin typeface="Calibri" panose="020F0502020204030204" pitchFamily="34" charset="0"/>
              </a:rPr>
              <a:t>Le regole di esibizione sono </a:t>
            </a:r>
            <a:r>
              <a:rPr lang="it-IT" sz="3000" b="1" dirty="0">
                <a:solidFill>
                  <a:prstClr val="black"/>
                </a:solidFill>
                <a:latin typeface="Calibri" panose="020F0502020204030204" pitchFamily="34" charset="0"/>
              </a:rPr>
              <a:t>culturalmente apprese </a:t>
            </a:r>
            <a:r>
              <a:rPr lang="it-IT" sz="3000" dirty="0">
                <a:solidFill>
                  <a:prstClr val="black"/>
                </a:solidFill>
                <a:latin typeface="Calibri" panose="020F0502020204030204" pitchFamily="34" charset="0"/>
              </a:rPr>
              <a:t>(per ampiezza e pertinenza): vengono dette </a:t>
            </a:r>
            <a:r>
              <a:rPr lang="it-IT" sz="3000" i="1" dirty="0">
                <a:solidFill>
                  <a:prstClr val="black"/>
                </a:solidFill>
                <a:latin typeface="Calibri" panose="020F0502020204030204" pitchFamily="34" charset="0"/>
              </a:rPr>
              <a:t>display </a:t>
            </a:r>
            <a:r>
              <a:rPr lang="it-IT" sz="30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rules</a:t>
            </a:r>
            <a:endParaRPr lang="it-IT" sz="30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Intensificazione</a:t>
            </a:r>
          </a:p>
          <a:p>
            <a:r>
              <a:rPr lang="it-IT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Deintensificazione</a:t>
            </a: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Neutralizzazione</a:t>
            </a:r>
          </a:p>
          <a:p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Simulazione</a:t>
            </a:r>
          </a:p>
          <a:p>
            <a:endParaRPr lang="it-IT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it-IT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SORRISO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SGUARDO – si presta a molte interpretazioni; segnale di sincerità o aggressività…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CONTATTO – alcune culture lo apprezzano, altre lo rifuggono.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SALUTO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GESTUALITÀ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</a:rPr>
              <a:t>SILENZIO – è una comunicazione a sé stante, «densa» di significato. Ogni cultura lo declina a suo modo.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98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it-IT" dirty="0"/>
              <a:t>CODICI ANALOGICI E DIGITALI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91856"/>
          <a:ext cx="12192000" cy="29143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849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CODICE ANALOGICO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CODICE DIGITALE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49">
                <a:tc>
                  <a:txBody>
                    <a:bodyPr/>
                    <a:lstStyle/>
                    <a:p>
                      <a:r>
                        <a:rPr lang="it-IT" dirty="0"/>
                        <a:t>concreto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astratto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849">
                <a:tc>
                  <a:txBody>
                    <a:bodyPr/>
                    <a:lstStyle/>
                    <a:p>
                      <a:r>
                        <a:rPr lang="it-IT" dirty="0"/>
                        <a:t>continuo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discontinuo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849">
                <a:tc>
                  <a:txBody>
                    <a:bodyPr/>
                    <a:lstStyle/>
                    <a:p>
                      <a:r>
                        <a:rPr lang="it-IT" dirty="0"/>
                        <a:t>«naturale»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arbitrario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849">
                <a:tc>
                  <a:txBody>
                    <a:bodyPr/>
                    <a:lstStyle/>
                    <a:p>
                      <a:r>
                        <a:rPr lang="it-IT" dirty="0"/>
                        <a:t>simultaneo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opera</a:t>
                      </a:r>
                      <a:r>
                        <a:rPr lang="it-IT" baseline="0" dirty="0"/>
                        <a:t> per momenti successivi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849">
                <a:tc>
                  <a:txBody>
                    <a:bodyPr/>
                    <a:lstStyle/>
                    <a:p>
                      <a:r>
                        <a:rPr lang="it-IT" b="1" dirty="0"/>
                        <a:t>Oralità</a:t>
                      </a:r>
                      <a:r>
                        <a:rPr lang="it-IT" baseline="0" dirty="0"/>
                        <a:t> </a:t>
                      </a:r>
                      <a:r>
                        <a:rPr lang="it-IT" dirty="0"/>
                        <a:t>e</a:t>
                      </a:r>
                      <a:r>
                        <a:rPr lang="it-IT" baseline="0" dirty="0"/>
                        <a:t> comunicazione </a:t>
                      </a:r>
                      <a:r>
                        <a:rPr lang="it-IT" dirty="0"/>
                        <a:t>non verbale (senso,</a:t>
                      </a:r>
                      <a:r>
                        <a:rPr lang="it-IT" baseline="0" dirty="0"/>
                        <a:t> impressione, ambiguità)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Scrittura</a:t>
                      </a:r>
                      <a:r>
                        <a:rPr lang="it-IT" dirty="0"/>
                        <a:t>, </a:t>
                      </a:r>
                      <a:r>
                        <a:rPr lang="it-IT" b="1" dirty="0"/>
                        <a:t>numerazione</a:t>
                      </a:r>
                      <a:r>
                        <a:rPr lang="it-IT" dirty="0"/>
                        <a:t>,</a:t>
                      </a:r>
                      <a:r>
                        <a:rPr lang="it-IT" baseline="0" dirty="0"/>
                        <a:t> elementi singoli, simboli arbitrari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81" y="4479905"/>
            <a:ext cx="1112787" cy="107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68" y="4483933"/>
            <a:ext cx="1276821" cy="106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96533"/>
            <a:ext cx="1544835" cy="103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82" y="5555131"/>
            <a:ext cx="1552213" cy="103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11" y="4514675"/>
            <a:ext cx="1606902" cy="10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13" y="4510301"/>
            <a:ext cx="1850787" cy="10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78" y="5578228"/>
            <a:ext cx="185078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10" y="5547624"/>
            <a:ext cx="1606902" cy="10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3200" dirty="0"/>
              <a:t>COMUNICAZIONE VERBALE E NON VERBALE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02506"/>
            <a:ext cx="121920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prstClr val="black"/>
                </a:solidFill>
              </a:rPr>
              <a:t>CV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Simbolica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Convenzionale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Media soprattutto i contenuti scambiati (il «</a:t>
            </a:r>
            <a:r>
              <a:rPr lang="it-IT" sz="2000" b="1" dirty="0">
                <a:solidFill>
                  <a:prstClr val="black"/>
                </a:solidFill>
              </a:rPr>
              <a:t>cosa</a:t>
            </a:r>
            <a:r>
              <a:rPr lang="it-IT" sz="2000" dirty="0">
                <a:solidFill>
                  <a:prstClr val="black"/>
                </a:solidFill>
              </a:rPr>
              <a:t>»; dice dell’esterno)</a:t>
            </a:r>
            <a:endParaRPr lang="it-IT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prstClr val="black"/>
                </a:solidFill>
              </a:rPr>
              <a:t>CNV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Concreta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«Naturale»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Comunica il tipo di relazione (il «</a:t>
            </a:r>
            <a:r>
              <a:rPr lang="it-IT" sz="2000" b="1" dirty="0">
                <a:solidFill>
                  <a:prstClr val="black"/>
                </a:solidFill>
              </a:rPr>
              <a:t>come</a:t>
            </a:r>
            <a:r>
              <a:rPr lang="it-IT" sz="2000" dirty="0">
                <a:solidFill>
                  <a:prstClr val="black"/>
                </a:solidFill>
              </a:rPr>
              <a:t>»; dice di sé)</a:t>
            </a:r>
          </a:p>
          <a:p>
            <a:pPr marL="0" indent="0">
              <a:buNone/>
            </a:pPr>
            <a:endParaRPr lang="it-IT" sz="1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prstClr val="black"/>
                </a:solidFill>
              </a:rPr>
              <a:t>Essa è </a:t>
            </a:r>
            <a:r>
              <a:rPr lang="it-IT" sz="1800" i="1" dirty="0">
                <a:solidFill>
                  <a:prstClr val="black"/>
                </a:solidFill>
              </a:rPr>
              <a:t>«il lato tacitamente acquisito della cultura. Include una vasta gamma di pratiche e di soluzioni ai problemi che originano dalle esperienze condivise della gente comune. Ho osservato ripetutamente che se le persone non si attengono a queste invisibili e fondamentali regole di comportamento e di comunicazione è impossibile far funzionare la cultura» </a:t>
            </a:r>
            <a:r>
              <a:rPr lang="it-IT" sz="1800" dirty="0">
                <a:solidFill>
                  <a:prstClr val="black"/>
                </a:solidFill>
              </a:rPr>
              <a:t>(E.T. Hall, 2002).</a:t>
            </a:r>
          </a:p>
          <a:p>
            <a:pPr marL="0" indent="0">
              <a:buNone/>
            </a:pPr>
            <a:endParaRPr lang="it-IT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it-IT" sz="1800" dirty="0">
                <a:solidFill>
                  <a:prstClr val="black"/>
                </a:solidFill>
              </a:rPr>
              <a:t>È un </a:t>
            </a:r>
            <a:r>
              <a:rPr lang="it-IT" sz="1800" i="1" dirty="0">
                <a:solidFill>
                  <a:prstClr val="black"/>
                </a:solidFill>
              </a:rPr>
              <a:t>«codice elaborato che non è scritto da nessuna parte, non è conosciuto da nessuno, ma è compreso da tutti» </a:t>
            </a:r>
            <a:r>
              <a:rPr lang="it-IT" sz="1800" dirty="0">
                <a:solidFill>
                  <a:prstClr val="black"/>
                </a:solidFill>
              </a:rPr>
              <a:t>(E. </a:t>
            </a:r>
            <a:r>
              <a:rPr lang="it-IT" sz="1800" dirty="0" err="1">
                <a:solidFill>
                  <a:prstClr val="black"/>
                </a:solidFill>
              </a:rPr>
              <a:t>Sapir</a:t>
            </a:r>
            <a:r>
              <a:rPr lang="it-IT" sz="1800" dirty="0">
                <a:solidFill>
                  <a:prstClr val="black"/>
                </a:solidFill>
              </a:rPr>
              <a:t>).</a:t>
            </a:r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84" y="2492896"/>
            <a:ext cx="210184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9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dirty="0"/>
              <a:t>CANALI DELLA COMUNICAZIONE NON VERBALE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08719"/>
            <a:ext cx="12192000" cy="5779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prstClr val="black"/>
                </a:solidFill>
              </a:rPr>
              <a:t>Vocale:</a:t>
            </a:r>
            <a:endParaRPr lang="it-IT" sz="1800" dirty="0">
              <a:solidFill>
                <a:prstClr val="black"/>
              </a:solidFill>
            </a:endParaRPr>
          </a:p>
          <a:p>
            <a:pPr lvl="0"/>
            <a:r>
              <a:rPr lang="it-IT" sz="1800" u="sng" dirty="0">
                <a:solidFill>
                  <a:prstClr val="black"/>
                </a:solidFill>
              </a:rPr>
              <a:t>Extralinguistico</a:t>
            </a:r>
            <a:r>
              <a:rPr lang="it-IT" sz="1800" dirty="0">
                <a:solidFill>
                  <a:prstClr val="black"/>
                </a:solidFill>
              </a:rPr>
              <a:t>: fattori anatomici permanenti o semi-permanenti</a:t>
            </a:r>
          </a:p>
          <a:p>
            <a:pPr lvl="0"/>
            <a:r>
              <a:rPr lang="it-IT" sz="1800" u="sng" dirty="0">
                <a:solidFill>
                  <a:prstClr val="black"/>
                </a:solidFill>
              </a:rPr>
              <a:t>Paralinguistico</a:t>
            </a:r>
            <a:r>
              <a:rPr lang="it-IT" sz="1800" dirty="0">
                <a:solidFill>
                  <a:prstClr val="black"/>
                </a:solidFill>
              </a:rPr>
              <a:t>: proprietà acustiche transitorie, ritmo, velocità dell’eloquio, ripetizioni, pause piene e vuote, enfasi, toni ascendenti e discendenti; riflessi (starnuto, tosse, sbadiglio…); </a:t>
            </a:r>
            <a:r>
              <a:rPr lang="it-IT" sz="1800" dirty="0" err="1">
                <a:solidFill>
                  <a:prstClr val="black"/>
                </a:solidFill>
              </a:rPr>
              <a:t>caratterizzatori</a:t>
            </a:r>
            <a:r>
              <a:rPr lang="it-IT" sz="1800" dirty="0">
                <a:solidFill>
                  <a:prstClr val="black"/>
                </a:solidFill>
              </a:rPr>
              <a:t> vocali (riso, pianto, singhiozzo…); altre vocalizzazioni del parlato…</a:t>
            </a:r>
          </a:p>
          <a:p>
            <a:pPr marL="0" indent="0">
              <a:buNone/>
            </a:pPr>
            <a:endParaRPr lang="it-IT" sz="1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it-IT" sz="18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prstClr val="black"/>
                </a:solidFill>
              </a:rPr>
              <a:t>Non vocale / visivo</a:t>
            </a:r>
          </a:p>
          <a:p>
            <a:pPr marL="0" indent="0">
              <a:buNone/>
            </a:pPr>
            <a:r>
              <a:rPr lang="it-IT" sz="1800" b="1" dirty="0">
                <a:solidFill>
                  <a:prstClr val="black"/>
                </a:solidFill>
              </a:rPr>
              <a:t>Cinesica:</a:t>
            </a:r>
          </a:p>
          <a:p>
            <a:pPr lvl="0"/>
            <a:r>
              <a:rPr lang="it-IT" sz="1800" dirty="0">
                <a:solidFill>
                  <a:prstClr val="black"/>
                </a:solidFill>
              </a:rPr>
              <a:t>Mimica facciale: aree frontale, mediana, inferiore; sorriso…</a:t>
            </a:r>
          </a:p>
          <a:p>
            <a:pPr lvl="0"/>
            <a:r>
              <a:rPr lang="it-IT" sz="1800" dirty="0">
                <a:solidFill>
                  <a:prstClr val="black"/>
                </a:solidFill>
              </a:rPr>
              <a:t>Sguardo, contatto oculare</a:t>
            </a:r>
          </a:p>
          <a:p>
            <a:pPr lvl="0"/>
            <a:r>
              <a:rPr lang="it-IT" sz="1800" dirty="0">
                <a:solidFill>
                  <a:prstClr val="black"/>
                </a:solidFill>
              </a:rPr>
              <a:t>Gesti (simbolici o emblemi; illustratori o iconici; regolatori interazione; emotivi; di adattamento – P. </a:t>
            </a:r>
            <a:r>
              <a:rPr lang="it-IT" sz="1800" dirty="0" err="1">
                <a:solidFill>
                  <a:prstClr val="black"/>
                </a:solidFill>
              </a:rPr>
              <a:t>Ekman</a:t>
            </a:r>
            <a:r>
              <a:rPr lang="it-IT" sz="1800" dirty="0">
                <a:solidFill>
                  <a:prstClr val="black"/>
                </a:solidFill>
              </a:rPr>
              <a:t>, W. </a:t>
            </a:r>
            <a:r>
              <a:rPr lang="it-IT" sz="1800" dirty="0" err="1">
                <a:solidFill>
                  <a:prstClr val="black"/>
                </a:solidFill>
              </a:rPr>
              <a:t>Friesen</a:t>
            </a:r>
            <a:r>
              <a:rPr lang="it-IT" sz="1800" dirty="0">
                <a:solidFill>
                  <a:prstClr val="black"/>
                </a:solidFill>
              </a:rPr>
              <a:t>, 1972)</a:t>
            </a:r>
          </a:p>
          <a:p>
            <a:pPr lvl="0"/>
            <a:r>
              <a:rPr lang="it-IT" sz="1800" dirty="0">
                <a:solidFill>
                  <a:prstClr val="black"/>
                </a:solidFill>
              </a:rPr>
              <a:t>Postura («canale di dispersione»)</a:t>
            </a:r>
          </a:p>
          <a:p>
            <a:pPr marL="0" indent="0">
              <a:buNone/>
            </a:pPr>
            <a:r>
              <a:rPr lang="it-IT" sz="1800" b="1" dirty="0">
                <a:solidFill>
                  <a:prstClr val="black"/>
                </a:solidFill>
              </a:rPr>
              <a:t>Prossemico/</a:t>
            </a:r>
            <a:r>
              <a:rPr lang="it-IT" sz="1800" b="1" dirty="0" err="1">
                <a:solidFill>
                  <a:prstClr val="black"/>
                </a:solidFill>
              </a:rPr>
              <a:t>aptico</a:t>
            </a:r>
            <a:r>
              <a:rPr lang="it-IT" sz="1800" b="1" dirty="0">
                <a:solidFill>
                  <a:prstClr val="black"/>
                </a:solidFill>
              </a:rPr>
              <a:t>: </a:t>
            </a:r>
            <a:r>
              <a:rPr lang="it-IT" sz="1800" dirty="0">
                <a:solidFill>
                  <a:prstClr val="black"/>
                </a:solidFill>
              </a:rPr>
              <a:t>territorialità, contatto corporeo, distanza e orientamento </a:t>
            </a:r>
            <a:r>
              <a:rPr lang="it-IT" sz="1800" dirty="0" smtClean="0">
                <a:solidFill>
                  <a:prstClr val="black"/>
                </a:solidFill>
              </a:rPr>
              <a:t>spaziale</a:t>
            </a:r>
          </a:p>
          <a:p>
            <a:pPr marL="0" indent="0">
              <a:buNone/>
            </a:pPr>
            <a:r>
              <a:rPr lang="it-IT" sz="1800" b="1" dirty="0" smtClean="0">
                <a:solidFill>
                  <a:prstClr val="black"/>
                </a:solidFill>
              </a:rPr>
              <a:t>Distanze (individuate da E. T. Hall): intima – personale – sociale – pubblica</a:t>
            </a:r>
            <a:r>
              <a:rPr lang="it-IT" sz="1800" dirty="0" smtClean="0">
                <a:solidFill>
                  <a:prstClr val="black"/>
                </a:solidFill>
              </a:rPr>
              <a:t>. Ogni «sfera prossemica» è contraddistinta da distanza variabile fra gli interlocutori, dalla più ridotta a quella che interpone maggior spazio. Entro ogni «distanza», la ricezione sensoriale, fattori quali confidenza, ruolo, situazione, hanno un loro peso.</a:t>
            </a:r>
            <a:r>
              <a:rPr lang="it-IT" sz="1800" dirty="0">
                <a:solidFill>
                  <a:prstClr val="black"/>
                </a:solidFill>
              </a:rPr>
              <a:t> </a:t>
            </a:r>
            <a:r>
              <a:rPr lang="it-IT" sz="1800" dirty="0" smtClean="0">
                <a:solidFill>
                  <a:prstClr val="black"/>
                </a:solidFill>
              </a:rPr>
              <a:t>Inoltre, quanto è percepibile del proprio interlocutore, varia in funzione dell’intervallo spaziale. La comunicazione trasmessa e ricevuta va quindi adattata a tali variabili. </a:t>
            </a:r>
            <a:endParaRPr lang="it-IT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prstClr val="black"/>
                </a:solidFill>
              </a:rPr>
              <a:t>Tale modello è stato elaborato in un contesto culturale di tipo «occidentale», è quindi applicabile in modo selettivo (NON a tutti i gruppi, NON a tutte la culture).</a:t>
            </a:r>
            <a:r>
              <a:rPr lang="it-IT" sz="1800" dirty="0" smtClean="0">
                <a:solidFill>
                  <a:prstClr val="black"/>
                </a:solidFill>
              </a:rPr>
              <a:t> </a:t>
            </a:r>
            <a:endParaRPr lang="it-IT" sz="1800" b="1" dirty="0">
              <a:solidFill>
                <a:prstClr val="black"/>
              </a:solidFill>
            </a:endParaRPr>
          </a:p>
          <a:p>
            <a:pPr lvl="0"/>
            <a:endParaRPr lang="it-IT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9209"/>
            <a:ext cx="5551137" cy="157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3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A7F40-BA71-4037-9654-B1968459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pPr algn="ctr"/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F25B721A-9A86-4772-BFEC-E52A53AEB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8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FUNZIONI DELLA COMUNICAZIONE NON VERBALE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400600"/>
          </a:xfrm>
        </p:spPr>
        <p:txBody>
          <a:bodyPr>
            <a:normAutofit/>
          </a:bodyPr>
          <a:lstStyle/>
          <a:p>
            <a:pPr lvl="0"/>
            <a:r>
              <a:rPr lang="it-IT" sz="2000" dirty="0">
                <a:solidFill>
                  <a:prstClr val="black"/>
                </a:solidFill>
              </a:rPr>
              <a:t>Prosodica (sorregge e conferma quanto affermato oralmente)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Espressiva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Relazionale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Metacomunicativa (fornisce indicazioni supplementari su una precedente comunicazione, specificandola)</a:t>
            </a:r>
          </a:p>
          <a:p>
            <a:pPr lvl="0"/>
            <a:endParaRPr lang="it-IT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prstClr val="black"/>
                </a:solidFill>
              </a:rPr>
              <a:t>RAGIONI DELLA SUA IMPORTANZA: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Non può essere evitata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Generalmente è ritenuta maggiormente efficace o affidabile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Può essere fonte di profonde incomprensioni, soprattutto quando la comunicazione orale risulta carente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Particolarmente importante nelle situazioni di comunicazione interculturale</a:t>
            </a:r>
          </a:p>
          <a:p>
            <a:pPr lvl="0"/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7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it-IT" dirty="0"/>
              <a:t>PROBLEMI DI COMPRENSIONE: PARZIALE, INSUFFICIENTE, DISTORTA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1412776"/>
            <a:ext cx="12192000" cy="5040560"/>
          </a:xfrm>
        </p:spPr>
        <p:txBody>
          <a:bodyPr/>
          <a:lstStyle/>
          <a:p>
            <a:pPr lvl="0"/>
            <a:r>
              <a:rPr lang="it-IT" sz="2200" dirty="0">
                <a:solidFill>
                  <a:prstClr val="black"/>
                </a:solidFill>
              </a:rPr>
              <a:t>Incertezza e ambivalenza del messaggio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Canale disturbato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Egocentrismo cognitivo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Complessità e multidimensionalità dei codici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Connotazione e denotazione che si sovrappongono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Sottocodici s’intrecciano ai codici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Registri e dialetti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Canali non verbali che smentiscono quelli verbali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Credenze, valori, modelli di comportamento, inclinazione, socializzazione, modi di pensare e percepire la realtà, senso del ruolo, proiezioni di sé e dell’altro, schemi di riferimento diversi…</a:t>
            </a:r>
          </a:p>
        </p:txBody>
      </p:sp>
    </p:spTree>
    <p:extLst>
      <p:ext uri="{BB962C8B-B14F-4D97-AF65-F5344CB8AC3E}">
        <p14:creationId xmlns:p14="http://schemas.microsoft.com/office/powerpoint/2010/main" val="303221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84932-0DB1-4A4E-99E9-31F8002A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it-IT" dirty="0"/>
              <a:t>MODELLO DI SHANNON E WEAVER, 1949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6ECD422-EAA5-4908-AB3E-2F3F56EE7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333500"/>
            <a:ext cx="8229600" cy="27820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8894671-82A9-477E-B779-ABEADFDF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4343400"/>
            <a:ext cx="65722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C3119-CF74-41A4-AFD3-7D3AF541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SCHEMA CIRCOLARE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29BD8AA-E167-435A-946E-150053C2A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010569"/>
            <a:ext cx="73152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0946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858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11</vt:i4>
      </vt:variant>
    </vt:vector>
  </HeadingPairs>
  <TitlesOfParts>
    <vt:vector size="28" baseType="lpstr">
      <vt:lpstr>Arabic Typesetting</vt:lpstr>
      <vt:lpstr>Arial</vt:lpstr>
      <vt:lpstr>Calibri</vt:lpstr>
      <vt:lpstr>Calibri Light</vt:lpstr>
      <vt:lpstr>Comic Sans MS</vt:lpstr>
      <vt:lpstr>Wingdings</vt:lpstr>
      <vt:lpstr>1_Tema di Office</vt:lpstr>
      <vt:lpstr>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9_Tema di Office</vt:lpstr>
      <vt:lpstr>10_Tema di Office</vt:lpstr>
      <vt:lpstr>TIPOLOGIE DI CODICI</vt:lpstr>
      <vt:lpstr>CODICI ANALOGICI E DIGITALI</vt:lpstr>
      <vt:lpstr>COMUNICAZIONE VERBALE E NON VERBALE</vt:lpstr>
      <vt:lpstr>CANALI DELLA COMUNICAZIONE NON VERBALE</vt:lpstr>
      <vt:lpstr>Presentazione standard di PowerPoint</vt:lpstr>
      <vt:lpstr>FUNZIONI DELLA COMUNICAZIONE NON VERBALE</vt:lpstr>
      <vt:lpstr>PROBLEMI DI COMPRENSIONE: PARZIALE, INSUFFICIENTE, DISTORTA</vt:lpstr>
      <vt:lpstr>MODELLO DI SHANNON E WEAVER, 1949</vt:lpstr>
      <vt:lpstr>SCHEMA CIRCOLARE</vt:lpstr>
      <vt:lpstr>ESPRESSIONE EMOTIVA E CULTURA</vt:lpstr>
      <vt:lpstr>TUTTAVIA…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TIPOLOGIE DI CODICI</dc:title>
  <dc:creator>DISUDI25</dc:creator>
  <cp:lastModifiedBy>DISUDI25</cp:lastModifiedBy>
  <cp:revision>2</cp:revision>
  <dcterms:created xsi:type="dcterms:W3CDTF">2021-05-04T12:42:41Z</dcterms:created>
  <dcterms:modified xsi:type="dcterms:W3CDTF">2021-05-04T12:45:28Z</dcterms:modified>
</cp:coreProperties>
</file>