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729"/>
  </p:normalViewPr>
  <p:slideViewPr>
    <p:cSldViewPr snapToGrid="0" snapToObjects="1">
      <p:cViewPr varScale="1">
        <p:scale>
          <a:sx n="88" d="100"/>
          <a:sy n="88" d="100"/>
        </p:scale>
        <p:origin x="1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ustainabledevelopment.un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3547A5B7-B1FE-8240-ACCE-C0E30A673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/>
              <a:t>Presentazione n. 20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DC71834C-5331-3D44-AFA9-6F096DB71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92924" y="3183038"/>
            <a:ext cx="8911687" cy="2728184"/>
          </a:xfrm>
        </p:spPr>
        <p:txBody>
          <a:bodyPr/>
          <a:lstStyle/>
          <a:p>
            <a:pPr marL="0" indent="0">
              <a:buNone/>
            </a:pPr>
            <a:r>
              <a:rPr lang="it-IT" sz="4400" dirty="0">
                <a:solidFill>
                  <a:srgbClr val="FF0000"/>
                </a:solidFill>
              </a:rPr>
              <a:t>Geografia </a:t>
            </a:r>
            <a:r>
              <a:rPr lang="it-IT" sz="4400">
                <a:solidFill>
                  <a:srgbClr val="FF0000"/>
                </a:solidFill>
              </a:rPr>
              <a:t>dello sviluppo </a:t>
            </a:r>
          </a:p>
          <a:p>
            <a:pPr marL="0" indent="0">
              <a:buNone/>
            </a:pPr>
            <a:r>
              <a:rPr lang="it-IT" sz="4400">
                <a:solidFill>
                  <a:srgbClr val="FF0000"/>
                </a:solidFill>
              </a:rPr>
              <a:t>2</a:t>
            </a:r>
            <a:endParaRPr lang="it-IT" sz="4400" dirty="0">
              <a:solidFill>
                <a:srgbClr val="FF0000"/>
              </a:solidFill>
            </a:endParaRPr>
          </a:p>
          <a:p>
            <a:endParaRPr lang="it-IT" altLang="it-IT" sz="2100" dirty="0"/>
          </a:p>
        </p:txBody>
      </p:sp>
    </p:spTree>
    <p:extLst>
      <p:ext uri="{BB962C8B-B14F-4D97-AF65-F5344CB8AC3E}">
        <p14:creationId xmlns:p14="http://schemas.microsoft.com/office/powerpoint/2010/main" val="19102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93B81C-085E-2E43-91DE-B73060244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Sviluppo e disuguaglianza del reddito: effetto della globalizzazione?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256FD-9682-ED49-8B51-9CE867135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Due scuole di pensiero:</a:t>
            </a:r>
          </a:p>
          <a:p>
            <a:r>
              <a:rPr lang="it-IT" dirty="0"/>
              <a:t>Teoria </a:t>
            </a:r>
            <a:r>
              <a:rPr lang="it-IT" b="1" dirty="0"/>
              <a:t>neoliberista</a:t>
            </a:r>
            <a:r>
              <a:rPr lang="it-IT" dirty="0"/>
              <a:t>: il mercato determina un convergenza o una uguaglianza del reddito. Il commercio induce alla specializzazione, all’aumento della concorrenza e alla crescita della prosperità. Quindi bisogna togliere gli ostacoli alle relazione commerciali e una «mano invisibile» distribuirà ricchezza a tutti.</a:t>
            </a:r>
          </a:p>
          <a:p>
            <a:r>
              <a:rPr lang="it-IT" dirty="0"/>
              <a:t>Teoria dell’</a:t>
            </a:r>
            <a:r>
              <a:rPr lang="it-IT" b="1" dirty="0"/>
              <a:t>ampliamento del divario </a:t>
            </a:r>
            <a:r>
              <a:rPr lang="it-IT" dirty="0"/>
              <a:t>fra ricchi e poveri:  globalizzazione agisce contro le condizioni di parità in quanto genera domanda di lavoratori specializzati (più istruiti) e coloro che non lo sono rimangono progressivamente più esclusi.</a:t>
            </a:r>
          </a:p>
          <a:p>
            <a:pPr marL="0" indent="0">
              <a:buNone/>
            </a:pPr>
            <a:r>
              <a:rPr lang="it-IT" dirty="0"/>
              <a:t>Le rilevazioni degli ultimi anni indicano la polarizzazione dei redditi, cui segue maggior povertà, tensioni sociali, debolezza delle strutture pubbliche rispetto quelle private</a:t>
            </a:r>
          </a:p>
        </p:txBody>
      </p:sp>
    </p:spTree>
    <p:extLst>
      <p:ext uri="{BB962C8B-B14F-4D97-AF65-F5344CB8AC3E}">
        <p14:creationId xmlns:p14="http://schemas.microsoft.com/office/powerpoint/2010/main" val="297643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3F5AF-C6F6-3341-8F04-AE5322F4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Teorie dello sviluppo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FC6AD-2666-334B-9207-266B5BAA2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162839"/>
          </a:xfrm>
        </p:spPr>
        <p:txBody>
          <a:bodyPr>
            <a:noAutofit/>
          </a:bodyPr>
          <a:lstStyle/>
          <a:p>
            <a:r>
              <a:rPr lang="it-IT" sz="1800" b="1" dirty="0"/>
              <a:t>Modello di sviluppo classico</a:t>
            </a:r>
            <a:r>
              <a:rPr lang="it-IT" sz="1800" dirty="0"/>
              <a:t>: dal tradizionale al consumo di massa (occidentale)</a:t>
            </a:r>
          </a:p>
          <a:p>
            <a:r>
              <a:rPr lang="it-IT" sz="1800" b="1" dirty="0"/>
              <a:t>Teoria della dipendenza</a:t>
            </a:r>
            <a:r>
              <a:rPr lang="it-IT" sz="1800" dirty="0"/>
              <a:t>: processo relazionale (non biunivoco) tra stati dominanti e stati dipendenti, mediato dal commercio internazionale. Forti contro deboli, troppo semplicistico.</a:t>
            </a:r>
          </a:p>
          <a:p>
            <a:r>
              <a:rPr lang="it-IT" sz="1800" b="1" dirty="0"/>
              <a:t>Teoria del sistema mondo </a:t>
            </a:r>
            <a:r>
              <a:rPr lang="it-IT" sz="1800" dirty="0"/>
              <a:t>(Immanuel </a:t>
            </a:r>
            <a:r>
              <a:rPr lang="it-IT" sz="1800" dirty="0" err="1"/>
              <a:t>Wallerstein</a:t>
            </a:r>
            <a:r>
              <a:rPr lang="it-IT" sz="1800" dirty="0"/>
              <a:t>, 1974). Sistema capitalista come causa della dipendenza e del sottosviluppo; gestisce un sistema mondo (ex </a:t>
            </a:r>
            <a:r>
              <a:rPr lang="it-IT" sz="1800" dirty="0" err="1"/>
              <a:t>Braudel</a:t>
            </a:r>
            <a:r>
              <a:rPr lang="it-IT" sz="1800" dirty="0"/>
              <a:t> «economia mondo») in modo gerarchico (Centro, Semiperiferia, Periferia) e diseguale che si autoalimenta e si ripropone</a:t>
            </a:r>
          </a:p>
          <a:p>
            <a:r>
              <a:rPr lang="it-IT" sz="1800" b="1" dirty="0"/>
              <a:t>Modello di sviluppo neoliberista</a:t>
            </a:r>
            <a:r>
              <a:rPr lang="it-IT" sz="1800" dirty="0"/>
              <a:t>: primato dei diritti di proprietà e della libertà individuale. Rimozione degli ostacoli al movimento di beni, servizi e capitali e sostegno al libero mercato, senza intervento dello Stato. Il sottosviluppo è legato al un mercato mal funzionante, che deve essere de-regolamentato. Piani di aggiustamento strutturale da applicare ovunque (meno spese statali; fine sovvenzioni agricoltura; svalutazioni moneta locale; sviluppo esportazioni di materie prime invece di lavorazioni sul posto; ingerenza negli affari dei singoli stati tramite Banca Mondiale e Fondi Monetario Internazionale)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 err="1">
                <a:sym typeface="Wingdings" pitchFamily="2" charset="2"/>
              </a:rPr>
              <a:t>Occupy</a:t>
            </a:r>
            <a:r>
              <a:rPr lang="it-IT" sz="1800" dirty="0">
                <a:sym typeface="Wingdings" pitchFamily="2" charset="2"/>
              </a:rPr>
              <a:t> </a:t>
            </a:r>
            <a:r>
              <a:rPr lang="it-IT" sz="1800" dirty="0" err="1">
                <a:sym typeface="Wingdings" pitchFamily="2" charset="2"/>
              </a:rPr>
              <a:t>Wall</a:t>
            </a:r>
            <a:r>
              <a:rPr lang="it-IT" sz="1800" dirty="0">
                <a:sym typeface="Wingdings" pitchFamily="2" charset="2"/>
              </a:rPr>
              <a:t> Street 2011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06922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7D364D-EF2B-8449-B56D-EFE99B7B6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438" y="556606"/>
            <a:ext cx="9601200" cy="1308100"/>
          </a:xfrm>
        </p:spPr>
        <p:txBody>
          <a:bodyPr/>
          <a:lstStyle/>
          <a:p>
            <a:r>
              <a:rPr lang="it-IT" dirty="0"/>
              <a:t>Strategie di riduzione della povertà e </a:t>
            </a:r>
            <a:r>
              <a:rPr lang="it-IT" dirty="0" err="1"/>
              <a:t>gi</a:t>
            </a:r>
            <a:r>
              <a:rPr lang="it-IT" dirty="0"/>
              <a:t> obiettivi di sviluppo sostenibile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96A900-7136-A54C-939C-B8D3F0183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900"/>
            <a:ext cx="9601200" cy="4546600"/>
          </a:xfrm>
        </p:spPr>
        <p:txBody>
          <a:bodyPr>
            <a:normAutofit/>
          </a:bodyPr>
          <a:lstStyle/>
          <a:p>
            <a:r>
              <a:rPr lang="it-IT" dirty="0"/>
              <a:t>ONU, settembre 2000: obiettivi di sviluppo del millennio (riduzione della povertà)</a:t>
            </a:r>
          </a:p>
          <a:p>
            <a:r>
              <a:rPr lang="it-IT" dirty="0"/>
              <a:t>2015: Obiettivi di Sviluppo Sostenibile (SDG </a:t>
            </a:r>
            <a:r>
              <a:rPr lang="it-IT" i="1" dirty="0" err="1"/>
              <a:t>Sustainable</a:t>
            </a:r>
            <a:r>
              <a:rPr lang="it-IT" i="1" dirty="0"/>
              <a:t> Development </a:t>
            </a:r>
            <a:r>
              <a:rPr lang="it-IT" i="1" dirty="0" err="1"/>
              <a:t>Goals</a:t>
            </a:r>
            <a:r>
              <a:rPr lang="it-IT" dirty="0"/>
              <a:t>) approvati da 193 paesi (</a:t>
            </a:r>
            <a:r>
              <a:rPr lang="it-IT" sz="1500" dirty="0">
                <a:hlinkClick r:id="rId2"/>
              </a:rPr>
              <a:t>https://sustainabledevelopment.un.org/</a:t>
            </a:r>
            <a:r>
              <a:rPr lang="it-IT" sz="1500" dirty="0"/>
              <a:t>):</a:t>
            </a:r>
          </a:p>
          <a:p>
            <a:r>
              <a:rPr lang="it-IT" sz="800" dirty="0"/>
              <a:t>Sconfiggere povertà e fame;</a:t>
            </a:r>
          </a:p>
          <a:p>
            <a:r>
              <a:rPr lang="it-IT" sz="800" dirty="0"/>
              <a:t>Istruzione di qualità</a:t>
            </a:r>
          </a:p>
          <a:p>
            <a:r>
              <a:rPr lang="it-IT" sz="800" dirty="0"/>
              <a:t>Parità di genere;</a:t>
            </a:r>
          </a:p>
          <a:p>
            <a:r>
              <a:rPr lang="it-IT" sz="800" dirty="0"/>
              <a:t>Disponibilità di acqua e servizi igienico sanitari</a:t>
            </a:r>
          </a:p>
          <a:p>
            <a:r>
              <a:rPr lang="it-IT" sz="800" dirty="0"/>
              <a:t>Disponibilità servizi energetici sostenibili</a:t>
            </a:r>
          </a:p>
          <a:p>
            <a:r>
              <a:rPr lang="it-IT" sz="800" dirty="0"/>
              <a:t>Crescita economica inclusiva, sostenuta e sostenibile</a:t>
            </a:r>
          </a:p>
          <a:p>
            <a:r>
              <a:rPr lang="it-IT" sz="800" dirty="0"/>
              <a:t>Ridurre disuguaglianza</a:t>
            </a:r>
          </a:p>
          <a:p>
            <a:r>
              <a:rPr lang="it-IT" sz="800" dirty="0"/>
              <a:t>Favorire industria, innovazione e infrastrutture</a:t>
            </a:r>
          </a:p>
          <a:p>
            <a:r>
              <a:rPr lang="it-IT" sz="800" dirty="0"/>
              <a:t>Città e comunità sostenibili</a:t>
            </a:r>
          </a:p>
          <a:p>
            <a:r>
              <a:rPr lang="it-IT" sz="800" dirty="0"/>
              <a:t>Modelli di consumo e produzione sostenibili</a:t>
            </a:r>
          </a:p>
          <a:p>
            <a:r>
              <a:rPr lang="it-IT" sz="800" dirty="0"/>
              <a:t>Combattere i cambiamento climatico</a:t>
            </a:r>
          </a:p>
          <a:p>
            <a:r>
              <a:rPr lang="it-IT" sz="800" dirty="0"/>
              <a:t>Conservazione delle acque marine, degli ecosistemi</a:t>
            </a:r>
          </a:p>
          <a:p>
            <a:r>
              <a:rPr lang="it-IT" sz="800" dirty="0"/>
              <a:t>Sostenere pace, giustizia e istituzioni solide</a:t>
            </a:r>
          </a:p>
          <a:p>
            <a:r>
              <a:rPr lang="it-IT" sz="800" dirty="0"/>
              <a:t>Creare un </a:t>
            </a:r>
            <a:r>
              <a:rPr lang="it-IT" sz="800" dirty="0" err="1"/>
              <a:t>parternariato</a:t>
            </a:r>
            <a:r>
              <a:rPr lang="it-IT" sz="800" dirty="0"/>
              <a:t> globale per lo sviluppo sostenibile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8A6FA40-8FD6-1D4B-BECD-A27F859EF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496" y="3043611"/>
            <a:ext cx="6598478" cy="349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19786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641</TotalTime>
  <Words>488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Presentazione n. 20</vt:lpstr>
      <vt:lpstr>Sviluppo e disuguaglianza del reddito: effetto della globalizzazione?</vt:lpstr>
      <vt:lpstr>Teorie dello sviluppo</vt:lpstr>
      <vt:lpstr>Strategie di riduzione della povertà e gi obiettivi di sviluppo sostenibile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32</cp:revision>
  <dcterms:created xsi:type="dcterms:W3CDTF">2021-03-01T07:19:48Z</dcterms:created>
  <dcterms:modified xsi:type="dcterms:W3CDTF">2021-04-27T14:11:03Z</dcterms:modified>
</cp:coreProperties>
</file>