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4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3547A5B7-B1FE-8240-ACCE-C0E30A673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/>
              <a:t>Presentazione n.22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DC71834C-5331-3D44-AFA9-6F096DB71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2" y="3858228"/>
            <a:ext cx="7584935" cy="1732344"/>
          </a:xfrm>
        </p:spPr>
        <p:txBody>
          <a:bodyPr/>
          <a:lstStyle/>
          <a:p>
            <a:pPr marL="0" indent="0">
              <a:buNone/>
            </a:pPr>
            <a:r>
              <a:rPr lang="it-IT" sz="3600" dirty="0">
                <a:solidFill>
                  <a:srgbClr val="FF0000"/>
                </a:solidFill>
              </a:rPr>
              <a:t>Geografia dell’agricoltura</a:t>
            </a:r>
          </a:p>
          <a:p>
            <a:pPr marL="0" indent="0">
              <a:buNone/>
            </a:pPr>
            <a:endParaRPr lang="it-IT" altLang="it-IT" sz="2100" dirty="0"/>
          </a:p>
        </p:txBody>
      </p:sp>
    </p:spTree>
    <p:extLst>
      <p:ext uri="{BB962C8B-B14F-4D97-AF65-F5344CB8AC3E}">
        <p14:creationId xmlns:p14="http://schemas.microsoft.com/office/powerpoint/2010/main" val="19102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E7F37-C8F6-B647-8710-4DC989EA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dell’agricoltura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D655D9-1AC4-E44F-B779-BA8B6F6F4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L’agricoltura implica – da sempre - un continuo processo di selezione delle specie vegetali e animali in base a specifiche caratteristiche e il controllo della loro riproduzione (</a:t>
            </a:r>
            <a:r>
              <a:rPr lang="it-IT" sz="2400" dirty="0">
                <a:sym typeface="Wingdings" pitchFamily="2" charset="2"/>
              </a:rPr>
              <a:t> le specie selezionate sono diverse da quelle presenti in natura)</a:t>
            </a:r>
          </a:p>
          <a:p>
            <a:r>
              <a:rPr lang="it-IT" sz="2400" dirty="0">
                <a:sym typeface="Wingdings" pitchFamily="2" charset="2"/>
              </a:rPr>
              <a:t>26% della popolazione mondiale occupato in agricoltura, in progressivo a causa della urbanizzazione e meccanizzazione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3891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3FFF7A-415E-5241-BC82-1FF75D9FA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Rivoluzioni agricole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2BEF32-6EF1-F446-B60D-E2DA05969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55650" indent="-744538">
              <a:buNone/>
            </a:pPr>
            <a:r>
              <a:rPr lang="it-IT" b="1" dirty="0"/>
              <a:t>Prima</a:t>
            </a:r>
            <a:r>
              <a:rPr lang="it-IT" dirty="0"/>
              <a:t>: nascita della agricoltura, primi episodi di selezione piante e addomesticamento animali, circa 11.000 anni fa, in varie parti del mondo non collegati fra loro</a:t>
            </a:r>
          </a:p>
          <a:p>
            <a:pPr marL="0" indent="0">
              <a:buNone/>
            </a:pPr>
            <a:r>
              <a:rPr lang="it-IT" b="1" dirty="0"/>
              <a:t>Seconda</a:t>
            </a:r>
            <a:r>
              <a:rPr lang="it-IT" dirty="0"/>
              <a:t>: età medievale, introduzione di nuove pratiche in Occidente (da Cina) </a:t>
            </a:r>
          </a:p>
          <a:p>
            <a:pPr marL="530352" lvl="1" indent="0">
              <a:buNone/>
            </a:pPr>
            <a:r>
              <a:rPr lang="it-IT" dirty="0"/>
              <a:t>Vomere metallico, sostituzione buoi con cavalli, rotazione delle colture (XVII-XVIII secolo) / maggese</a:t>
            </a:r>
          </a:p>
          <a:p>
            <a:pPr marL="530352" lvl="1" indent="0">
              <a:buNone/>
            </a:pPr>
            <a:r>
              <a:rPr lang="it-IT" dirty="0"/>
              <a:t>Rivoluzione industriale- meccanizzazione delle lavorazioni</a:t>
            </a:r>
          </a:p>
          <a:p>
            <a:pPr marL="671513" lvl="1" indent="-623888">
              <a:buNone/>
            </a:pPr>
            <a:r>
              <a:rPr lang="it-IT" b="1" i="0" dirty="0"/>
              <a:t>Terza</a:t>
            </a:r>
            <a:r>
              <a:rPr lang="it-IT" i="0" dirty="0"/>
              <a:t>: XX secolo - in corso, risultato delle innovazioni tecnologiche e nuove pratiche colturali </a:t>
            </a:r>
          </a:p>
          <a:p>
            <a:pPr marL="500063" lvl="2" indent="0">
              <a:buNone/>
            </a:pPr>
            <a:r>
              <a:rPr lang="it-IT" sz="2000" i="0" dirty="0"/>
              <a:t>- </a:t>
            </a:r>
            <a:r>
              <a:rPr lang="it-IT" sz="2000" i="1" dirty="0"/>
              <a:t>meccanizzazione estensiva, irrigazione artificiale, fitofarmacie e fertilizzanti chimici, biotecnologie</a:t>
            </a:r>
          </a:p>
        </p:txBody>
      </p:sp>
    </p:spTree>
    <p:extLst>
      <p:ext uri="{BB962C8B-B14F-4D97-AF65-F5344CB8AC3E}">
        <p14:creationId xmlns:p14="http://schemas.microsoft.com/office/powerpoint/2010/main" val="1194150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87454C-E33E-DB46-AF40-BE24DCC6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Rivoluzioni agricole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E68544-73F4-6445-8011-5EAD2B4A2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Novità principale XX secolo : introduzione trattori</a:t>
            </a:r>
          </a:p>
          <a:p>
            <a:pPr marL="1025525" indent="-366713">
              <a:buNone/>
            </a:pPr>
            <a:r>
              <a:rPr lang="it-IT" dirty="0"/>
              <a:t>Conseguenze:</a:t>
            </a:r>
          </a:p>
          <a:p>
            <a:pPr marL="1025525" indent="-366713"/>
            <a:r>
              <a:rPr lang="it-IT" dirty="0"/>
              <a:t>Riduzione del numero dei lavoratori necessari</a:t>
            </a:r>
          </a:p>
          <a:p>
            <a:pPr marL="1025525" indent="-366713"/>
            <a:r>
              <a:rPr lang="it-IT" dirty="0"/>
              <a:t>Ampliamento delle estensioni delle superfici lavorate in una giornata di lavoro</a:t>
            </a:r>
          </a:p>
          <a:p>
            <a:pPr marL="1025525" indent="-366713"/>
            <a:r>
              <a:rPr lang="it-IT" dirty="0"/>
              <a:t>Passaggio da policoltura a monocoltura</a:t>
            </a:r>
          </a:p>
          <a:p>
            <a:pPr marL="1025525" indent="-366713"/>
            <a:r>
              <a:rPr lang="it-IT" dirty="0"/>
              <a:t>Eliminazione degli animali da lavoro</a:t>
            </a:r>
          </a:p>
          <a:p>
            <a:pPr marL="0" indent="0">
              <a:buNone/>
            </a:pPr>
            <a:r>
              <a:rPr lang="it-IT" dirty="0"/>
              <a:t>Massiccio uso di prodotti chimici di sintesi </a:t>
            </a:r>
          </a:p>
          <a:p>
            <a:pPr marL="0" indent="0">
              <a:buNone/>
            </a:pPr>
            <a:r>
              <a:rPr lang="it-IT" dirty="0"/>
              <a:t>Raddoppio aree irrigate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43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B2B9C7-09A8-B74C-9F4F-851D0C1F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Rivoluzioni agricole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4E7DA7-CDCE-6841-BDAC-96E58DFC4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55650" indent="-658813">
              <a:buNone/>
            </a:pPr>
            <a:r>
              <a:rPr lang="it-IT" sz="2200" dirty="0"/>
              <a:t>Biotecnologie agrarie/ incroci / ingegneria genetica</a:t>
            </a:r>
          </a:p>
          <a:p>
            <a:pPr marL="755650" indent="-658813">
              <a:buNone/>
            </a:pPr>
            <a:r>
              <a:rPr lang="it-IT" sz="2200" b="1" dirty="0"/>
              <a:t>Rivoluzione verde</a:t>
            </a:r>
            <a:r>
              <a:rPr lang="it-IT" sz="2200" dirty="0"/>
              <a:t>: grande aumento della produzione di cereali (1965-1985) in Asia e America latina, con diffusione di nuove varietà di grano, riso e granoturco. Finalizzata al superamento di deficienze/ carestie alimentari, gestita da Stati</a:t>
            </a:r>
          </a:p>
          <a:p>
            <a:pPr marL="755650" indent="-658813">
              <a:buNone/>
            </a:pPr>
            <a:r>
              <a:rPr lang="it-IT" sz="2200" b="1" dirty="0"/>
              <a:t>Rivoluzione genetica</a:t>
            </a:r>
            <a:r>
              <a:rPr lang="it-IT" sz="2200" dirty="0"/>
              <a:t>: elaborazione di nuove tipologie colturali  (a partire anni 80 secolo XX) mediante l’elaborazione del </a:t>
            </a:r>
            <a:r>
              <a:rPr lang="it-IT" sz="2200" dirty="0" err="1"/>
              <a:t>dna</a:t>
            </a:r>
            <a:r>
              <a:rPr lang="it-IT" sz="2200" dirty="0"/>
              <a:t> delle piante a scopi di miglior resa, gestita da imprese private, brevetti di multinazionali, sementi sterili (terminator </a:t>
            </a:r>
            <a:r>
              <a:rPr lang="it-IT" sz="2200" dirty="0" err="1"/>
              <a:t>seeds</a:t>
            </a:r>
            <a:r>
              <a:rPr lang="it-IT" sz="2200" dirty="0"/>
              <a:t>).</a:t>
            </a:r>
          </a:p>
          <a:p>
            <a:pPr marL="755650" indent="-658813">
              <a:buNone/>
            </a:pPr>
            <a:endParaRPr lang="it-IT" sz="2200" dirty="0"/>
          </a:p>
          <a:p>
            <a:pPr marL="755650" indent="-658813">
              <a:buNone/>
            </a:pPr>
            <a:r>
              <a:rPr lang="it-IT" sz="2200" dirty="0"/>
              <a:t>Differenti interessi</a:t>
            </a:r>
          </a:p>
          <a:p>
            <a:pPr marL="1073150" indent="-939800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089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53D9EA-03A0-8C4C-B109-7FD9A70B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Sistemi agricoli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846A16-465F-6E41-B637-2344E7822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6104238" cy="3581400"/>
          </a:xfrm>
        </p:spPr>
        <p:txBody>
          <a:bodyPr/>
          <a:lstStyle/>
          <a:p>
            <a:pPr marL="0" indent="0">
              <a:buNone/>
            </a:pPr>
            <a:r>
              <a:rPr lang="it-IT" sz="2200" dirty="0"/>
              <a:t>Agricoltura: sistema per produrre cibo </a:t>
            </a:r>
          </a:p>
          <a:p>
            <a:pPr marL="0" indent="0">
              <a:buNone/>
            </a:pPr>
            <a:r>
              <a:rPr lang="it-IT" sz="2200" dirty="0"/>
              <a:t>Comprende </a:t>
            </a:r>
          </a:p>
          <a:p>
            <a:pPr lvl="2"/>
            <a:r>
              <a:rPr lang="it-IT" sz="2200" dirty="0"/>
              <a:t>gestione terreni (infrastrutture)</a:t>
            </a:r>
          </a:p>
          <a:p>
            <a:pPr lvl="2"/>
            <a:r>
              <a:rPr lang="it-IT" sz="2200" dirty="0"/>
              <a:t>Input (lavoro, macchinari, fertilizzanti)</a:t>
            </a:r>
          </a:p>
          <a:p>
            <a:pPr lvl="2"/>
            <a:r>
              <a:rPr lang="it-IT" sz="2200" dirty="0"/>
              <a:t>Output (prodotti agricoli)</a:t>
            </a:r>
          </a:p>
          <a:p>
            <a:pPr lvl="2"/>
            <a:r>
              <a:rPr lang="it-IT" sz="2200" dirty="0"/>
              <a:t>Consumatori</a:t>
            </a:r>
          </a:p>
          <a:p>
            <a:pPr lvl="2"/>
            <a:r>
              <a:rPr lang="it-IT" sz="2200" dirty="0"/>
              <a:t>flussi di relazione fra i diversi attori</a:t>
            </a:r>
          </a:p>
          <a:p>
            <a:pPr lvl="2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014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0F645D-1F00-E244-8434-75BECAD3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66" y="773079"/>
            <a:ext cx="4065373" cy="5035378"/>
          </a:xfrm>
        </p:spPr>
        <p:txBody>
          <a:bodyPr>
            <a:normAutofit/>
          </a:bodyPr>
          <a:lstStyle/>
          <a:p>
            <a:r>
              <a:rPr lang="it-IT" dirty="0"/>
              <a:t>Agricoltura di sussistenza </a:t>
            </a:r>
            <a:r>
              <a:rPr lang="it-IT" sz="1800" dirty="0"/>
              <a:t>(autoconsumo, indipendente dal mercato)</a:t>
            </a:r>
            <a:br>
              <a:rPr lang="it-IT" sz="1800" dirty="0"/>
            </a:br>
            <a:br>
              <a:rPr lang="it-IT" dirty="0"/>
            </a:br>
            <a:r>
              <a:rPr lang="it-IT" b="1" dirty="0"/>
              <a:t>vs.</a:t>
            </a:r>
            <a:br>
              <a:rPr lang="it-IT" b="1" dirty="0"/>
            </a:br>
            <a:br>
              <a:rPr lang="it-IT" dirty="0"/>
            </a:br>
            <a:r>
              <a:rPr lang="it-IT" dirty="0"/>
              <a:t>Agricoltura di mercato</a:t>
            </a:r>
            <a:br>
              <a:rPr lang="it-IT" b="1" dirty="0"/>
            </a:br>
            <a:r>
              <a:rPr lang="it-IT" sz="1800" dirty="0"/>
              <a:t>(richieste di mercato, distanza fra produzione e distribuzione)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6DCA68BC-8E20-D14B-A5FF-4FB70BCAFD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576">
            <a:off x="6508883" y="506860"/>
            <a:ext cx="4503517" cy="590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205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EA4CE-3535-2C45-9275-BDB8A429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Agricoltura di sussistenza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A773B8-B40E-6D4F-A937-98003C761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Sistema agricolo indipendente dalle richieste di mercato globale, o cui prodotti sono in gran parte consumati dai produttori e dalle loro famiglie e in piccola parte scambiati e venduti sul mercato locale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Quattro tipologie</a:t>
            </a:r>
          </a:p>
          <a:p>
            <a:r>
              <a:rPr lang="it-IT" sz="2000" dirty="0"/>
              <a:t>Agricoltura itinerante</a:t>
            </a:r>
          </a:p>
          <a:p>
            <a:r>
              <a:rPr lang="it-IT" sz="2000" dirty="0"/>
              <a:t>Coltivazione del riso</a:t>
            </a:r>
          </a:p>
          <a:p>
            <a:r>
              <a:rPr lang="it-IT" sz="2000" dirty="0"/>
              <a:t>Piccole aziende agricole e allevamento</a:t>
            </a:r>
          </a:p>
          <a:p>
            <a:r>
              <a:rPr lang="it-IT" sz="2000" dirty="0"/>
              <a:t>Pastorizia</a:t>
            </a:r>
          </a:p>
        </p:txBody>
      </p:sp>
    </p:spTree>
    <p:extLst>
      <p:ext uri="{BB962C8B-B14F-4D97-AF65-F5344CB8AC3E}">
        <p14:creationId xmlns:p14="http://schemas.microsoft.com/office/powerpoint/2010/main" val="121500478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1520</TotalTime>
  <Words>452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Filo</vt:lpstr>
      <vt:lpstr>Territorio e Società  (LE225)  Sergio Zilli a.a. 2020-2021</vt:lpstr>
      <vt:lpstr>Presentazione n.22</vt:lpstr>
      <vt:lpstr>Geografia dell’agricoltura</vt:lpstr>
      <vt:lpstr>Rivoluzioni agricole</vt:lpstr>
      <vt:lpstr>Rivoluzioni agricole</vt:lpstr>
      <vt:lpstr>Rivoluzioni agricole</vt:lpstr>
      <vt:lpstr>Sistemi agricoli</vt:lpstr>
      <vt:lpstr>Agricoltura di sussistenza (autoconsumo, indipendente dal mercato)  vs.  Agricoltura di mercato (richieste di mercato, distanza fra produzione e distribuzione)</vt:lpstr>
      <vt:lpstr>Agricoltura di sussistenza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29</cp:revision>
  <dcterms:created xsi:type="dcterms:W3CDTF">2021-03-01T07:19:48Z</dcterms:created>
  <dcterms:modified xsi:type="dcterms:W3CDTF">2021-05-04T14:18:41Z</dcterms:modified>
</cp:coreProperties>
</file>