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69"/>
  </p:notesMasterIdLst>
  <p:sldIdLst>
    <p:sldId id="259" r:id="rId2"/>
    <p:sldId id="292" r:id="rId3"/>
    <p:sldId id="293" r:id="rId4"/>
    <p:sldId id="296" r:id="rId5"/>
    <p:sldId id="329" r:id="rId6"/>
    <p:sldId id="297" r:id="rId7"/>
    <p:sldId id="369" r:id="rId8"/>
    <p:sldId id="371" r:id="rId9"/>
    <p:sldId id="372" r:id="rId10"/>
    <p:sldId id="373" r:id="rId11"/>
    <p:sldId id="256" r:id="rId12"/>
    <p:sldId id="298" r:id="rId13"/>
    <p:sldId id="289" r:id="rId14"/>
    <p:sldId id="302" r:id="rId15"/>
    <p:sldId id="326" r:id="rId16"/>
    <p:sldId id="328" r:id="rId17"/>
    <p:sldId id="339" r:id="rId18"/>
    <p:sldId id="340" r:id="rId19"/>
    <p:sldId id="341" r:id="rId20"/>
    <p:sldId id="342" r:id="rId21"/>
    <p:sldId id="327" r:id="rId22"/>
    <p:sldId id="343" r:id="rId23"/>
    <p:sldId id="344" r:id="rId24"/>
    <p:sldId id="345" r:id="rId25"/>
    <p:sldId id="330" r:id="rId26"/>
    <p:sldId id="331" r:id="rId27"/>
    <p:sldId id="332" r:id="rId28"/>
    <p:sldId id="347" r:id="rId29"/>
    <p:sldId id="348" r:id="rId30"/>
    <p:sldId id="349" r:id="rId31"/>
    <p:sldId id="350" r:id="rId32"/>
    <p:sldId id="346" r:id="rId33"/>
    <p:sldId id="333" r:id="rId34"/>
    <p:sldId id="334" r:id="rId35"/>
    <p:sldId id="335" r:id="rId36"/>
    <p:sldId id="337" r:id="rId37"/>
    <p:sldId id="301" r:id="rId38"/>
    <p:sldId id="351" r:id="rId39"/>
    <p:sldId id="352" r:id="rId40"/>
    <p:sldId id="353" r:id="rId41"/>
    <p:sldId id="358" r:id="rId42"/>
    <p:sldId id="359" r:id="rId43"/>
    <p:sldId id="306" r:id="rId44"/>
    <p:sldId id="354" r:id="rId45"/>
    <p:sldId id="355" r:id="rId46"/>
    <p:sldId id="356" r:id="rId47"/>
    <p:sldId id="363" r:id="rId48"/>
    <p:sldId id="360" r:id="rId49"/>
    <p:sldId id="307" r:id="rId50"/>
    <p:sldId id="295" r:id="rId51"/>
    <p:sldId id="311" r:id="rId52"/>
    <p:sldId id="362" r:id="rId53"/>
    <p:sldId id="361" r:id="rId54"/>
    <p:sldId id="364" r:id="rId55"/>
    <p:sldId id="367" r:id="rId56"/>
    <p:sldId id="365" r:id="rId57"/>
    <p:sldId id="366" r:id="rId58"/>
    <p:sldId id="323" r:id="rId59"/>
    <p:sldId id="309" r:id="rId60"/>
    <p:sldId id="305" r:id="rId61"/>
    <p:sldId id="315" r:id="rId62"/>
    <p:sldId id="318" r:id="rId63"/>
    <p:sldId id="324" r:id="rId64"/>
    <p:sldId id="267" r:id="rId65"/>
    <p:sldId id="268" r:id="rId66"/>
    <p:sldId id="319" r:id="rId67"/>
    <p:sldId id="325" r:id="rId6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99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AF92B-2819-5246-8344-4DD21F470726}" type="datetimeFigureOut">
              <a:rPr lang="it-IT" smtClean="0"/>
              <a:t>03/05/21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B4CBD-528C-3145-8B58-AD70CBB6506D}" type="slidenum">
              <a:rPr lang="it-IT" smtClean="0"/>
              <a:t>‹n.›</a:t>
            </a:fld>
            <a:endParaRPr lang="it-IT"/>
          </a:p>
        </p:txBody>
      </p:sp>
    </p:spTree>
    <p:extLst>
      <p:ext uri="{BB962C8B-B14F-4D97-AF65-F5344CB8AC3E}">
        <p14:creationId xmlns:p14="http://schemas.microsoft.com/office/powerpoint/2010/main" val="31254043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ADB4CBD-528C-3145-8B58-AD70CBB6506D}" type="slidenum">
              <a:rPr lang="it-IT" smtClean="0"/>
              <a:t>35</a:t>
            </a:fld>
            <a:endParaRPr lang="it-IT"/>
          </a:p>
        </p:txBody>
      </p:sp>
    </p:spTree>
    <p:extLst>
      <p:ext uri="{BB962C8B-B14F-4D97-AF65-F5344CB8AC3E}">
        <p14:creationId xmlns:p14="http://schemas.microsoft.com/office/powerpoint/2010/main" val="25138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Fare clic per modificare stile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62C9D85A-44D4-7640-9996-5B2A4AFCD231}" type="datetimeFigureOut">
              <a:rPr lang="it-IT" smtClean="0"/>
              <a:t>03/05/21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B1AA51B-CD7A-A34B-B4DE-F54877DED46A}" type="slidenum">
              <a:rPr lang="it-IT" smtClean="0"/>
              <a:t>‹n.›</a:t>
            </a:fld>
            <a:endParaRPr lang="it-IT"/>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2C9D85A-44D4-7640-9996-5B2A4AFCD231}" type="datetimeFigureOut">
              <a:rPr lang="it-IT" smtClean="0"/>
              <a:t>03/05/21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B1AA51B-CD7A-A34B-B4DE-F54877DED46A}" type="slidenum">
              <a:rPr lang="it-IT" smtClean="0"/>
              <a:t>‹n.›</a:t>
            </a:fld>
            <a:endParaRPr lang="it-IT"/>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2C9D85A-44D4-7640-9996-5B2A4AFCD231}" type="datetimeFigureOut">
              <a:rPr lang="it-IT" smtClean="0"/>
              <a:t>03/05/21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B1AA51B-CD7A-A34B-B4DE-F54877DED46A}" type="slidenum">
              <a:rPr lang="it-IT" smtClean="0"/>
              <a:t>‹n.›</a:t>
            </a:fld>
            <a:endParaRPr lang="it-IT"/>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2C9D85A-44D4-7640-9996-5B2A4AFCD231}" type="datetimeFigureOut">
              <a:rPr lang="it-IT" smtClean="0"/>
              <a:t>03/05/21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B1AA51B-CD7A-A34B-B4DE-F54877DED46A}" type="slidenum">
              <a:rPr lang="it-IT" smtClean="0"/>
              <a:t>‹n.›</a:t>
            </a:fld>
            <a:endParaRPr lang="it-IT"/>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62C9D85A-44D4-7640-9996-5B2A4AFCD231}" type="datetimeFigureOut">
              <a:rPr lang="it-IT" smtClean="0"/>
              <a:t>03/05/21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B1AA51B-CD7A-A34B-B4DE-F54877DED46A}" type="slidenum">
              <a:rPr lang="it-IT" smtClean="0"/>
              <a:t>‹n.›</a:t>
            </a:fld>
            <a:endParaRPr lang="it-IT"/>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62C9D85A-44D4-7640-9996-5B2A4AFCD231}" type="datetimeFigureOut">
              <a:rPr lang="it-IT" smtClean="0"/>
              <a:t>03/05/21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B1AA51B-CD7A-A34B-B4DE-F54877DED46A}" type="slidenum">
              <a:rPr lang="it-IT" smtClean="0"/>
              <a:t>‹n.›</a:t>
            </a:fld>
            <a:endParaRPr lang="it-IT"/>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62C9D85A-44D4-7640-9996-5B2A4AFCD231}" type="datetimeFigureOut">
              <a:rPr lang="it-IT" smtClean="0"/>
              <a:t>03/05/21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B1AA51B-CD7A-A34B-B4DE-F54877DED46A}" type="slidenum">
              <a:rPr lang="it-IT" smtClean="0"/>
              <a:t>‹n.›</a:t>
            </a:fld>
            <a:endParaRPr lang="it-IT"/>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62C9D85A-44D4-7640-9996-5B2A4AFCD231}" type="datetimeFigureOut">
              <a:rPr lang="it-IT" smtClean="0"/>
              <a:t>03/05/21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B1AA51B-CD7A-A34B-B4DE-F54877DED46A}" type="slidenum">
              <a:rPr lang="it-IT" smtClean="0"/>
              <a:t>‹n.›</a:t>
            </a:fld>
            <a:endParaRPr lang="it-IT"/>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9D85A-44D4-7640-9996-5B2A4AFCD231}" type="datetimeFigureOut">
              <a:rPr lang="it-IT" smtClean="0"/>
              <a:t>03/05/21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B1AA51B-CD7A-A34B-B4DE-F54877DED46A}" type="slidenum">
              <a:rPr lang="it-IT" smtClean="0"/>
              <a:t>‹n.›</a:t>
            </a:fld>
            <a:endParaRPr lang="it-IT"/>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2C9D85A-44D4-7640-9996-5B2A4AFCD231}" type="datetimeFigureOut">
              <a:rPr lang="it-IT" smtClean="0"/>
              <a:t>03/05/21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B1AA51B-CD7A-A34B-B4DE-F54877DED46A}" type="slidenum">
              <a:rPr lang="it-IT" smtClean="0"/>
              <a:t>‹n.›</a:t>
            </a:fld>
            <a:endParaRPr lang="it-IT"/>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2C9D85A-44D4-7640-9996-5B2A4AFCD231}" type="datetimeFigureOut">
              <a:rPr lang="it-IT" smtClean="0"/>
              <a:t>03/05/21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B1AA51B-CD7A-A34B-B4DE-F54877DED46A}" type="slidenum">
              <a:rPr lang="it-IT" smtClean="0"/>
              <a:t>‹n.›</a:t>
            </a:fld>
            <a:endParaRPr lang="it-IT"/>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9D85A-44D4-7640-9996-5B2A4AFCD231}" type="datetimeFigureOut">
              <a:rPr lang="it-IT" smtClean="0"/>
              <a:t>03/05/21</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AA51B-CD7A-A34B-B4DE-F54877DED46A}" type="slidenum">
              <a:rPr lang="it-IT" smtClean="0"/>
              <a:t>‹n.›</a:t>
            </a:fld>
            <a:endParaRPr lang="it-IT"/>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lstStyle/>
          <a:p>
            <a:endParaRPr lang="it-IT" dirty="0" smtClean="0">
              <a:solidFill>
                <a:srgbClr val="FFFFFF"/>
              </a:solidFill>
              <a:latin typeface="Garamond"/>
              <a:cs typeface="Garamond"/>
            </a:endParaRPr>
          </a:p>
          <a:p>
            <a:endParaRPr lang="it-IT" dirty="0">
              <a:solidFill>
                <a:srgbClr val="FFFFFF"/>
              </a:solidFill>
              <a:latin typeface="Garamond"/>
              <a:cs typeface="Garamond"/>
            </a:endParaRPr>
          </a:p>
          <a:p>
            <a:endParaRPr lang="it-IT" dirty="0">
              <a:solidFill>
                <a:srgbClr val="FFFFFF"/>
              </a:solidFill>
              <a:latin typeface="Garamond"/>
              <a:cs typeface="Garamond"/>
            </a:endParaRPr>
          </a:p>
          <a:p>
            <a:r>
              <a:rPr lang="it-IT" dirty="0" smtClean="0">
                <a:solidFill>
                  <a:srgbClr val="FFFF00"/>
                </a:solidFill>
                <a:latin typeface="Garamond"/>
                <a:cs typeface="Garamond"/>
              </a:rPr>
              <a:t>La vergogna della lingua</a:t>
            </a:r>
            <a:endParaRPr lang="it-IT" dirty="0">
              <a:solidFill>
                <a:srgbClr val="FFFF00"/>
              </a:solidFill>
              <a:latin typeface="Garamond"/>
              <a:cs typeface="Garamond"/>
            </a:endParaRPr>
          </a:p>
          <a:p>
            <a:r>
              <a:rPr lang="it-IT" dirty="0" smtClean="0">
                <a:solidFill>
                  <a:srgbClr val="FFFF00"/>
                </a:solidFill>
                <a:latin typeface="Garamond"/>
                <a:cs typeface="Garamond"/>
              </a:rPr>
              <a:t>la maternità della lingua:</a:t>
            </a:r>
          </a:p>
          <a:p>
            <a:r>
              <a:rPr lang="it-IT" dirty="0" smtClean="0">
                <a:solidFill>
                  <a:srgbClr val="FFFF00"/>
                </a:solidFill>
                <a:latin typeface="Garamond"/>
                <a:cs typeface="Garamond"/>
              </a:rPr>
              <a:t>Letteratura </a:t>
            </a:r>
            <a:r>
              <a:rPr lang="it-IT" dirty="0" err="1" smtClean="0">
                <a:solidFill>
                  <a:srgbClr val="FFFF00"/>
                </a:solidFill>
                <a:latin typeface="Garamond"/>
                <a:cs typeface="Garamond"/>
              </a:rPr>
              <a:t>translingue</a:t>
            </a:r>
            <a:r>
              <a:rPr lang="it-IT" dirty="0" smtClean="0">
                <a:solidFill>
                  <a:srgbClr val="FFFF00"/>
                </a:solidFill>
                <a:latin typeface="Garamond"/>
                <a:cs typeface="Garamond"/>
              </a:rPr>
              <a:t> </a:t>
            </a:r>
            <a:r>
              <a:rPr lang="it-IT" smtClean="0">
                <a:solidFill>
                  <a:srgbClr val="FFFF00"/>
                </a:solidFill>
                <a:latin typeface="Garamond"/>
                <a:cs typeface="Garamond"/>
              </a:rPr>
              <a:t>e identità </a:t>
            </a:r>
            <a:r>
              <a:rPr lang="it-IT" dirty="0" smtClean="0">
                <a:solidFill>
                  <a:srgbClr val="FFFF00"/>
                </a:solidFill>
                <a:latin typeface="Garamond"/>
                <a:cs typeface="Garamond"/>
              </a:rPr>
              <a:t>prismatica</a:t>
            </a:r>
          </a:p>
          <a:p>
            <a:endParaRPr lang="it-IT" sz="2400" dirty="0" smtClean="0">
              <a:solidFill>
                <a:srgbClr val="FFFF00"/>
              </a:solidFill>
              <a:latin typeface="Garamond"/>
              <a:cs typeface="Garamond"/>
            </a:endParaRPr>
          </a:p>
          <a:p>
            <a:endParaRPr lang="it-IT" sz="2400" dirty="0">
              <a:solidFill>
                <a:srgbClr val="FFFF00"/>
              </a:solidFill>
              <a:latin typeface="Garamond"/>
              <a:cs typeface="Garamond"/>
            </a:endParaRPr>
          </a:p>
          <a:p>
            <a:endParaRPr lang="it-IT" sz="2400" dirty="0">
              <a:solidFill>
                <a:srgbClr val="FFFF00"/>
              </a:solidFill>
              <a:latin typeface="Garamond"/>
              <a:cs typeface="Garamond"/>
            </a:endParaRPr>
          </a:p>
          <a:p>
            <a:endParaRPr lang="it-IT" sz="2400" dirty="0" smtClean="0">
              <a:solidFill>
                <a:srgbClr val="FFFF00"/>
              </a:solidFill>
              <a:latin typeface="Garamond"/>
              <a:cs typeface="Garamond"/>
            </a:endParaRPr>
          </a:p>
          <a:p>
            <a:r>
              <a:rPr lang="it-IT" sz="2400" dirty="0" smtClean="0">
                <a:solidFill>
                  <a:srgbClr val="FFFFFF"/>
                </a:solidFill>
                <a:latin typeface="Garamond"/>
                <a:cs typeface="Garamond"/>
              </a:rPr>
              <a:t>Rosanna Morace, Sapienza Università di Roma</a:t>
            </a:r>
          </a:p>
          <a:p>
            <a:r>
              <a:rPr lang="it-IT" sz="2400" dirty="0">
                <a:solidFill>
                  <a:srgbClr val="FFFFFF"/>
                </a:solidFill>
                <a:latin typeface="Garamond"/>
                <a:cs typeface="Garamond"/>
              </a:rPr>
              <a:t>r</a:t>
            </a:r>
            <a:r>
              <a:rPr lang="it-IT" sz="2400" dirty="0" smtClean="0">
                <a:solidFill>
                  <a:srgbClr val="FFFFFF"/>
                </a:solidFill>
                <a:latin typeface="Garamond"/>
                <a:cs typeface="Garamond"/>
              </a:rPr>
              <a:t>osanna.morace@uniroma1.it</a:t>
            </a:r>
            <a:endParaRPr lang="it-IT" sz="2400" dirty="0">
              <a:solidFill>
                <a:srgbClr val="FFFFFF"/>
              </a:solidFill>
              <a:latin typeface="Garamond"/>
              <a:cs typeface="Garamond"/>
            </a:endParaRPr>
          </a:p>
        </p:txBody>
      </p:sp>
    </p:spTree>
    <p:extLst>
      <p:ext uri="{BB962C8B-B14F-4D97-AF65-F5344CB8AC3E}">
        <p14:creationId xmlns:p14="http://schemas.microsoft.com/office/powerpoint/2010/main" val="177996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pPr algn="l"/>
            <a:r>
              <a:rPr lang="it-IT" sz="2800" dirty="0">
                <a:latin typeface="Garamond"/>
                <a:cs typeface="Garamond"/>
              </a:rPr>
              <a:t>Ho dovuto giostrarmi tra queste due lingue finché, a circa venticinque anni, non ho scoperto l’italiano. Non c’era alcun bisogno di imparare questa lingua. Nessuna pressione familiare, culturale, sociale. Nessuna necessità.</a:t>
            </a:r>
          </a:p>
          <a:p>
            <a:pPr algn="l"/>
            <a:r>
              <a:rPr lang="it-IT" sz="2800" dirty="0">
                <a:solidFill>
                  <a:srgbClr val="FFFF00"/>
                </a:solidFill>
                <a:latin typeface="Garamond"/>
                <a:cs typeface="Garamond"/>
              </a:rPr>
              <a:t>L’arrivo dell’italiano, il terzo punto del mio percorso linguistico, crea un triangolo. Crea una forma anziché una linea retta. Un triangolo è una struttura complessa, una figura dinamica. Il terzo punto cambia la dinamica di questa vecchia coppia litigiosa</a:t>
            </a:r>
            <a:r>
              <a:rPr lang="it-IT" sz="2800" dirty="0">
                <a:latin typeface="Garamond"/>
                <a:cs typeface="Garamond"/>
              </a:rPr>
              <a:t>. Io sono figlia di quei punti infelici, ma il terzo non nasce da loro. Nasce dal mio desiderio, dalla mia fatica. Nasce da me.</a:t>
            </a:r>
          </a:p>
          <a:p>
            <a:pPr algn="l"/>
            <a:endParaRPr lang="it-IT" sz="2800" dirty="0" smtClean="0">
              <a:latin typeface="Garamond"/>
              <a:cs typeface="Garamond"/>
            </a:endParaRPr>
          </a:p>
          <a:p>
            <a:pPr algn="l"/>
            <a:r>
              <a:rPr lang="it-IT" sz="2800" dirty="0" err="1" smtClean="0">
                <a:latin typeface="Garamond"/>
                <a:cs typeface="Garamond"/>
              </a:rPr>
              <a:t>J</a:t>
            </a:r>
            <a:r>
              <a:rPr lang="it-IT" sz="2800" dirty="0">
                <a:latin typeface="Garamond"/>
                <a:cs typeface="Garamond"/>
              </a:rPr>
              <a:t>. </a:t>
            </a:r>
            <a:r>
              <a:rPr lang="it-IT" sz="2800" dirty="0" err="1">
                <a:latin typeface="Garamond"/>
                <a:cs typeface="Garamond"/>
              </a:rPr>
              <a:t>Lahiri</a:t>
            </a:r>
            <a:r>
              <a:rPr lang="it-IT" sz="2800" dirty="0">
                <a:latin typeface="Garamond"/>
                <a:cs typeface="Garamond"/>
              </a:rPr>
              <a:t>, </a:t>
            </a:r>
            <a:r>
              <a:rPr lang="it-IT" sz="2800" i="1" dirty="0">
                <a:latin typeface="Garamond"/>
                <a:cs typeface="Garamond"/>
              </a:rPr>
              <a:t>In altre parole</a:t>
            </a:r>
            <a:r>
              <a:rPr lang="it-IT" sz="2800" dirty="0">
                <a:latin typeface="Garamond"/>
                <a:cs typeface="Garamond"/>
              </a:rPr>
              <a:t>, cit., p. 113.</a:t>
            </a: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32130086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endParaRPr lang="it-IT" dirty="0" smtClean="0">
              <a:latin typeface="Garamond"/>
              <a:cs typeface="Garamond"/>
            </a:endParaRPr>
          </a:p>
          <a:p>
            <a:pPr algn="l"/>
            <a:endParaRPr lang="it-IT" dirty="0">
              <a:latin typeface="Garamond"/>
              <a:cs typeface="Garamond"/>
            </a:endParaRPr>
          </a:p>
          <a:p>
            <a:endParaRPr lang="it-IT" dirty="0" smtClean="0">
              <a:latin typeface="Garamond"/>
              <a:cs typeface="Garamond"/>
            </a:endParaRPr>
          </a:p>
          <a:p>
            <a:r>
              <a:rPr lang="it-IT" dirty="0" smtClean="0">
                <a:latin typeface="Garamond"/>
                <a:cs typeface="Garamond"/>
              </a:rPr>
              <a:t>Lingua </a:t>
            </a:r>
            <a:r>
              <a:rPr lang="it-IT" dirty="0">
                <a:latin typeface="Garamond"/>
                <a:cs typeface="Garamond"/>
              </a:rPr>
              <a:t>seconda </a:t>
            </a:r>
            <a:r>
              <a:rPr lang="it-IT" dirty="0" smtClean="0">
                <a:latin typeface="Garamond"/>
                <a:cs typeface="Garamond"/>
              </a:rPr>
              <a:t>o terza </a:t>
            </a:r>
          </a:p>
          <a:p>
            <a:r>
              <a:rPr lang="it-IT" dirty="0" smtClean="0">
                <a:latin typeface="Garamond"/>
                <a:cs typeface="Garamond"/>
              </a:rPr>
              <a:t>come </a:t>
            </a:r>
            <a:r>
              <a:rPr lang="it-IT" dirty="0">
                <a:latin typeface="Garamond"/>
                <a:cs typeface="Garamond"/>
              </a:rPr>
              <a:t>lingua-</a:t>
            </a:r>
            <a:r>
              <a:rPr lang="it-IT" dirty="0" smtClean="0">
                <a:latin typeface="Garamond"/>
                <a:cs typeface="Garamond"/>
              </a:rPr>
              <a:t>libertà</a:t>
            </a:r>
            <a:endParaRPr lang="it-IT" dirty="0">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6620473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92500"/>
          </a:bodyPr>
          <a:lstStyle/>
          <a:p>
            <a:endParaRPr lang="it-IT" dirty="0" smtClean="0">
              <a:latin typeface="Garamond"/>
              <a:cs typeface="Garamond"/>
            </a:endParaRPr>
          </a:p>
          <a:p>
            <a:endParaRPr lang="it-IT" dirty="0">
              <a:latin typeface="Garamond"/>
              <a:cs typeface="Garamond"/>
            </a:endParaRPr>
          </a:p>
          <a:p>
            <a:pPr algn="l"/>
            <a:r>
              <a:rPr lang="it-IT" dirty="0" smtClean="0">
                <a:latin typeface="Garamond"/>
                <a:cs typeface="Garamond"/>
              </a:rPr>
              <a:t>Col </a:t>
            </a:r>
            <a:r>
              <a:rPr lang="it-IT" dirty="0">
                <a:latin typeface="Garamond"/>
                <a:cs typeface="Garamond"/>
              </a:rPr>
              <a:t>passare del tempo avevo cominciato a sentire che prima o poi me ne sarei andato dal mio paese. Magari in un posto dove avrei potuto pensare e parlare in un’altra lingua, perché lì mi sentivo come prigioniero delle parole. Me l’aveva detto mio </a:t>
            </a:r>
            <a:r>
              <a:rPr lang="it-IT" dirty="0" smtClean="0">
                <a:latin typeface="Garamond"/>
                <a:cs typeface="Garamond"/>
              </a:rPr>
              <a:t>padre</a:t>
            </a:r>
            <a:r>
              <a:rPr lang="it-IT" dirty="0">
                <a:latin typeface="Garamond"/>
                <a:cs typeface="Garamond"/>
              </a:rPr>
              <a:t>: </a:t>
            </a:r>
            <a:r>
              <a:rPr lang="it-IT" dirty="0" smtClean="0">
                <a:latin typeface="Garamond"/>
                <a:cs typeface="Garamond"/>
              </a:rPr>
              <a:t>«</a:t>
            </a:r>
            <a:r>
              <a:rPr lang="it-IT" dirty="0" smtClean="0">
                <a:solidFill>
                  <a:srgbClr val="FFFF00"/>
                </a:solidFill>
                <a:latin typeface="Garamond"/>
                <a:cs typeface="Garamond"/>
              </a:rPr>
              <a:t>Dovresti imparare daccapo una lingua, così puoi pensare e sognare senza il ricordo di quelle vecchie parole. Nuova lingua, nuova libertà</a:t>
            </a:r>
            <a:r>
              <a:rPr lang="it-IT" dirty="0" smtClean="0">
                <a:latin typeface="Garamond"/>
                <a:cs typeface="Garamond"/>
              </a:rPr>
              <a:t>»</a:t>
            </a:r>
            <a:r>
              <a:rPr lang="it-IT" dirty="0">
                <a:latin typeface="Garamond"/>
                <a:cs typeface="Garamond"/>
              </a:rPr>
              <a:t>. È stata la prima volta che gli ho dato ragione</a:t>
            </a:r>
            <a:r>
              <a:rPr lang="it-IT" i="1" dirty="0" smtClean="0">
                <a:latin typeface="Garamond"/>
                <a:cs typeface="Garamond"/>
              </a:rPr>
              <a:t>.</a:t>
            </a:r>
          </a:p>
          <a:p>
            <a:pPr algn="l"/>
            <a:endParaRPr lang="it-IT" i="1" dirty="0" smtClean="0">
              <a:latin typeface="Garamond"/>
              <a:cs typeface="Garamond"/>
            </a:endParaRPr>
          </a:p>
          <a:p>
            <a:pPr algn="l"/>
            <a:r>
              <a:rPr lang="it-IT" sz="3000" cap="small" dirty="0" err="1">
                <a:latin typeface="Garamond"/>
                <a:cs typeface="Garamond"/>
              </a:rPr>
              <a:t>Adrián</a:t>
            </a:r>
            <a:r>
              <a:rPr lang="it-IT" sz="3000" cap="small" dirty="0">
                <a:latin typeface="Garamond"/>
                <a:cs typeface="Garamond"/>
              </a:rPr>
              <a:t> Bravi</a:t>
            </a:r>
            <a:r>
              <a:rPr lang="it-IT" sz="3000" dirty="0">
                <a:latin typeface="Garamond"/>
                <a:cs typeface="Garamond"/>
              </a:rPr>
              <a:t>, </a:t>
            </a:r>
            <a:r>
              <a:rPr lang="it-IT" sz="3000" i="1" dirty="0">
                <a:solidFill>
                  <a:srgbClr val="FFFF00"/>
                </a:solidFill>
                <a:latin typeface="Garamond"/>
                <a:cs typeface="Garamond"/>
              </a:rPr>
              <a:t>Sud 1982</a:t>
            </a:r>
            <a:r>
              <a:rPr lang="it-IT" sz="3000" dirty="0">
                <a:latin typeface="Garamond"/>
                <a:cs typeface="Garamond"/>
              </a:rPr>
              <a:t>, Roma, Nottetempo, pp. 108-109.</a:t>
            </a:r>
          </a:p>
          <a:p>
            <a:r>
              <a:rPr lang="it-IT" i="1" dirty="0"/>
              <a:t> </a:t>
            </a:r>
            <a:endParaRPr lang="it-IT" dirty="0"/>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22182822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endParaRPr lang="it-IT" dirty="0" smtClean="0">
              <a:solidFill>
                <a:srgbClr val="FFFFFF"/>
              </a:solidFill>
              <a:latin typeface="Garamond"/>
              <a:cs typeface="Garamond"/>
            </a:endParaRPr>
          </a:p>
          <a:p>
            <a:pPr algn="l"/>
            <a:r>
              <a:rPr lang="it-IT" dirty="0" smtClean="0">
                <a:latin typeface="Garamond"/>
                <a:cs typeface="Garamond"/>
              </a:rPr>
              <a:t>L’Argentina</a:t>
            </a:r>
            <a:r>
              <a:rPr lang="it-IT" dirty="0">
                <a:latin typeface="Garamond"/>
                <a:cs typeface="Garamond"/>
              </a:rPr>
              <a:t>, in quel periodo, era uscita dalla dittatura da quattro anni; a me però ancora rimbombavano in </a:t>
            </a:r>
            <a:r>
              <a:rPr lang="it-IT" dirty="0" smtClean="0">
                <a:latin typeface="Garamond"/>
                <a:cs typeface="Garamond"/>
              </a:rPr>
              <a:t>testa </a:t>
            </a:r>
            <a:r>
              <a:rPr lang="it-IT" dirty="0">
                <a:latin typeface="Garamond"/>
                <a:cs typeface="Garamond"/>
              </a:rPr>
              <a:t>certe parole con le quali non avevo fatto i conti, parole che venivano dal periodo buio della nostra storia. </a:t>
            </a:r>
            <a:r>
              <a:rPr lang="it-IT" dirty="0">
                <a:solidFill>
                  <a:srgbClr val="FFFF00"/>
                </a:solidFill>
                <a:latin typeface="Garamond"/>
                <a:cs typeface="Garamond"/>
              </a:rPr>
              <a:t>Non erano voci specifiche, era un tono, una cadenza ritmica</a:t>
            </a:r>
            <a:r>
              <a:rPr lang="it-IT" dirty="0">
                <a:latin typeface="Garamond"/>
                <a:cs typeface="Garamond"/>
              </a:rPr>
              <a:t>, quel senso d’appartenenza scomodo che sanno dare solo le parole e che, con il passare degli anni, comincia a ingombrarti dentro. </a:t>
            </a:r>
            <a:endParaRPr lang="it-IT" dirty="0" smtClean="0">
              <a:latin typeface="Garamond"/>
              <a:cs typeface="Garamond"/>
            </a:endParaRPr>
          </a:p>
          <a:p>
            <a:pPr algn="l"/>
            <a:endParaRPr lang="it-IT" dirty="0">
              <a:latin typeface="Garamond"/>
              <a:cs typeface="Garamond"/>
            </a:endParaRPr>
          </a:p>
          <a:p>
            <a:pPr algn="l"/>
            <a:r>
              <a:rPr lang="it-IT" sz="2800" dirty="0" smtClean="0">
                <a:latin typeface="Garamond"/>
                <a:cs typeface="Garamond"/>
              </a:rPr>
              <a:t>A. Bravi, </a:t>
            </a:r>
            <a:r>
              <a:rPr lang="it-IT" sz="2800" i="1" dirty="0" smtClean="0">
                <a:latin typeface="Garamond"/>
                <a:cs typeface="Garamond"/>
              </a:rPr>
              <a:t>La gelosia delle lingue</a:t>
            </a:r>
            <a:r>
              <a:rPr lang="it-IT" sz="2800" dirty="0" smtClean="0">
                <a:latin typeface="Garamond"/>
                <a:cs typeface="Garamond"/>
              </a:rPr>
              <a:t>, Macerata. EUM, p. 22 </a:t>
            </a:r>
          </a:p>
          <a:p>
            <a:pPr algn="l"/>
            <a:r>
              <a:rPr lang="it-IT" sz="2800" dirty="0" smtClean="0">
                <a:latin typeface="Garamond"/>
                <a:cs typeface="Garamond"/>
              </a:rPr>
              <a:t>(cap. “</a:t>
            </a:r>
            <a:r>
              <a:rPr lang="it-IT" sz="2800" dirty="0" smtClean="0">
                <a:solidFill>
                  <a:srgbClr val="FFFF00"/>
                </a:solidFill>
                <a:latin typeface="Garamond"/>
                <a:cs typeface="Garamond"/>
              </a:rPr>
              <a:t>Le lingue di mia zia</a:t>
            </a:r>
            <a:r>
              <a:rPr lang="it-IT" sz="2800" dirty="0" smtClean="0">
                <a:latin typeface="Garamond"/>
                <a:cs typeface="Garamond"/>
              </a:rPr>
              <a:t>”)</a:t>
            </a:r>
            <a:endParaRPr lang="it-IT" sz="2800" dirty="0">
              <a:latin typeface="Garamond"/>
              <a:cs typeface="Garamond"/>
            </a:endParaRPr>
          </a:p>
          <a:p>
            <a:endParaRPr lang="it-IT" dirty="0">
              <a:solidFill>
                <a:srgbClr val="FFFFFF"/>
              </a:solidFill>
              <a:latin typeface="Garamond"/>
              <a:cs typeface="Garamond"/>
            </a:endParaRPr>
          </a:p>
        </p:txBody>
      </p:sp>
    </p:spTree>
    <p:extLst>
      <p:ext uri="{BB962C8B-B14F-4D97-AF65-F5344CB8AC3E}">
        <p14:creationId xmlns:p14="http://schemas.microsoft.com/office/powerpoint/2010/main" val="330613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79473" y="200015"/>
            <a:ext cx="8470771" cy="6510473"/>
          </a:xfrm>
          <a:solidFill>
            <a:srgbClr val="000000"/>
          </a:solidFill>
        </p:spPr>
        <p:txBody>
          <a:bodyPr>
            <a:normAutofit fontScale="92500" lnSpcReduction="10000"/>
          </a:bodyPr>
          <a:lstStyle/>
          <a:p>
            <a:r>
              <a:rPr lang="it-IT" dirty="0"/>
              <a:t> </a:t>
            </a:r>
          </a:p>
          <a:p>
            <a:pPr algn="l"/>
            <a:r>
              <a:rPr lang="it-IT" dirty="0" smtClean="0">
                <a:latin typeface="Garamond"/>
                <a:cs typeface="Garamond"/>
              </a:rPr>
              <a:t>A. Bravi, “</a:t>
            </a:r>
            <a:r>
              <a:rPr lang="it-IT" dirty="0">
                <a:latin typeface="Garamond"/>
                <a:cs typeface="Garamond"/>
              </a:rPr>
              <a:t>Le lingue di mia zia”</a:t>
            </a:r>
          </a:p>
          <a:p>
            <a:pPr algn="l"/>
            <a:endParaRPr lang="it-IT" dirty="0">
              <a:latin typeface="Garamond"/>
              <a:cs typeface="Garamond"/>
            </a:endParaRPr>
          </a:p>
          <a:p>
            <a:pPr algn="l"/>
            <a:endParaRPr lang="it-IT" dirty="0" smtClean="0">
              <a:latin typeface="Garamond"/>
              <a:cs typeface="Garamond"/>
            </a:endParaRPr>
          </a:p>
          <a:p>
            <a:pPr algn="l"/>
            <a:r>
              <a:rPr lang="it-IT" dirty="0" smtClean="0">
                <a:latin typeface="Garamond"/>
                <a:cs typeface="Garamond"/>
              </a:rPr>
              <a:t>Non </a:t>
            </a:r>
            <a:r>
              <a:rPr lang="it-IT" dirty="0">
                <a:latin typeface="Garamond"/>
                <a:cs typeface="Garamond"/>
              </a:rPr>
              <a:t>ho mai visto piangere mia zia quando raccontava questa storia in spagnolo, la sua lingua adottiva; quando però un giorno gliel’ho sentita raccontare in italiano, l’ho vista piangere per la prima volta. Allora ho pensato che esiste una zona intima della memoria dove il passato si fa voce in una determinata lingua. </a:t>
            </a:r>
          </a:p>
          <a:p>
            <a:pPr algn="l"/>
            <a:r>
              <a:rPr lang="it-IT" dirty="0">
                <a:latin typeface="Garamond"/>
                <a:cs typeface="Garamond"/>
              </a:rPr>
              <a:t> </a:t>
            </a:r>
          </a:p>
          <a:p>
            <a:pPr algn="l"/>
            <a:endParaRPr lang="it-IT" dirty="0">
              <a:solidFill>
                <a:srgbClr val="FFFFFF"/>
              </a:solidFill>
              <a:latin typeface="Garamond"/>
              <a:cs typeface="Garamond"/>
            </a:endParaRPr>
          </a:p>
          <a:p>
            <a:pPr algn="l"/>
            <a:r>
              <a:rPr lang="it-IT" sz="2800" dirty="0">
                <a:latin typeface="Garamond"/>
                <a:cs typeface="Garamond"/>
              </a:rPr>
              <a:t>Adrian Bravi, </a:t>
            </a:r>
            <a:r>
              <a:rPr lang="it-IT" sz="2800" i="1" dirty="0">
                <a:latin typeface="Garamond"/>
                <a:cs typeface="Garamond"/>
              </a:rPr>
              <a:t>La gelosia delle lingue</a:t>
            </a:r>
            <a:r>
              <a:rPr lang="it-IT" sz="2800" dirty="0">
                <a:latin typeface="Garamond"/>
                <a:cs typeface="Garamond"/>
              </a:rPr>
              <a:t>, cit., p. 25.</a:t>
            </a:r>
            <a:endParaRPr lang="it-IT" sz="2800" dirty="0">
              <a:solidFill>
                <a:srgbClr val="FFFFFF"/>
              </a:solidFill>
              <a:latin typeface="Garamond"/>
              <a:cs typeface="Garamond"/>
            </a:endParaRPr>
          </a:p>
        </p:txBody>
      </p:sp>
    </p:spTree>
    <p:extLst>
      <p:ext uri="{BB962C8B-B14F-4D97-AF65-F5344CB8AC3E}">
        <p14:creationId xmlns:p14="http://schemas.microsoft.com/office/powerpoint/2010/main" val="309754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endParaRPr lang="it-IT" dirty="0" smtClean="0">
              <a:solidFill>
                <a:srgbClr val="FFFF00"/>
              </a:solidFill>
              <a:latin typeface="Garamond"/>
              <a:cs typeface="Garamond"/>
            </a:endParaRPr>
          </a:p>
          <a:p>
            <a:endParaRPr lang="it-IT" dirty="0">
              <a:solidFill>
                <a:srgbClr val="FFFF00"/>
              </a:solidFill>
              <a:latin typeface="Garamond"/>
              <a:cs typeface="Garamond"/>
            </a:endParaRPr>
          </a:p>
          <a:p>
            <a:r>
              <a:rPr lang="it-IT" dirty="0" smtClean="0">
                <a:solidFill>
                  <a:srgbClr val="FFFF00"/>
                </a:solidFill>
                <a:latin typeface="Garamond"/>
                <a:cs typeface="Garamond"/>
              </a:rPr>
              <a:t>An </a:t>
            </a:r>
            <a:r>
              <a:rPr lang="it-IT" dirty="0" err="1" smtClean="0">
                <a:solidFill>
                  <a:srgbClr val="FFFF00"/>
                </a:solidFill>
                <a:latin typeface="Garamond"/>
                <a:cs typeface="Garamond"/>
              </a:rPr>
              <a:t>exercise</a:t>
            </a:r>
            <a:r>
              <a:rPr lang="it-IT" dirty="0" smtClean="0">
                <a:solidFill>
                  <a:srgbClr val="FFFF00"/>
                </a:solidFill>
                <a:latin typeface="Garamond"/>
                <a:cs typeface="Garamond"/>
              </a:rPr>
              <a:t> in exorcism</a:t>
            </a:r>
          </a:p>
          <a:p>
            <a:endParaRPr lang="it-IT" dirty="0">
              <a:solidFill>
                <a:srgbClr val="FFFFFF"/>
              </a:solidFill>
              <a:latin typeface="Garamond"/>
              <a:cs typeface="Garamond"/>
            </a:endParaRPr>
          </a:p>
          <a:p>
            <a:r>
              <a:rPr lang="it-IT" dirty="0" smtClean="0">
                <a:latin typeface="Garamond"/>
                <a:cs typeface="Garamond"/>
              </a:rPr>
              <a:t>Luigi Meneghello</a:t>
            </a:r>
            <a:endParaRPr lang="it-IT" dirty="0">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6103847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92500" lnSpcReduction="20000"/>
          </a:bodyPr>
          <a:lstStyle/>
          <a:p>
            <a:r>
              <a:rPr lang="it-IT" dirty="0" smtClean="0">
                <a:solidFill>
                  <a:srgbClr val="FFFF00"/>
                </a:solidFill>
                <a:latin typeface="Garamond"/>
                <a:cs typeface="Garamond"/>
              </a:rPr>
              <a:t>An </a:t>
            </a:r>
            <a:r>
              <a:rPr lang="it-IT" dirty="0" err="1" smtClean="0">
                <a:solidFill>
                  <a:srgbClr val="FFFF00"/>
                </a:solidFill>
                <a:latin typeface="Garamond"/>
                <a:cs typeface="Garamond"/>
              </a:rPr>
              <a:t>exercise</a:t>
            </a:r>
            <a:r>
              <a:rPr lang="it-IT" dirty="0" smtClean="0">
                <a:solidFill>
                  <a:srgbClr val="FFFF00"/>
                </a:solidFill>
                <a:latin typeface="Garamond"/>
                <a:cs typeface="Garamond"/>
              </a:rPr>
              <a:t> in exorcism</a:t>
            </a:r>
          </a:p>
          <a:p>
            <a:pPr algn="l"/>
            <a:endParaRPr lang="it-IT" dirty="0">
              <a:solidFill>
                <a:srgbClr val="FFFFFF"/>
              </a:solidFill>
              <a:latin typeface="Garamond"/>
              <a:cs typeface="Garamond"/>
            </a:endParaRPr>
          </a:p>
          <a:p>
            <a:pPr algn="l"/>
            <a:r>
              <a:rPr lang="it-IT" dirty="0" err="1">
                <a:latin typeface="Garamond"/>
                <a:cs typeface="Garamond"/>
              </a:rPr>
              <a:t>Author’s</a:t>
            </a:r>
            <a:r>
              <a:rPr lang="it-IT" dirty="0">
                <a:latin typeface="Garamond"/>
                <a:cs typeface="Garamond"/>
              </a:rPr>
              <a:t> </a:t>
            </a:r>
            <a:r>
              <a:rPr lang="it-IT" dirty="0" smtClean="0">
                <a:latin typeface="Garamond"/>
                <a:cs typeface="Garamond"/>
              </a:rPr>
              <a:t>note, edizione </a:t>
            </a:r>
            <a:r>
              <a:rPr lang="it-IT" dirty="0">
                <a:latin typeface="Garamond"/>
                <a:cs typeface="Garamond"/>
              </a:rPr>
              <a:t>inglese dei </a:t>
            </a:r>
            <a:r>
              <a:rPr lang="it-IT" i="1" dirty="0" smtClean="0">
                <a:solidFill>
                  <a:srgbClr val="FFFF00"/>
                </a:solidFill>
                <a:latin typeface="Garamond"/>
                <a:cs typeface="Garamond"/>
              </a:rPr>
              <a:t>Piccoli Maestri </a:t>
            </a:r>
            <a:r>
              <a:rPr lang="it-IT" dirty="0">
                <a:latin typeface="Garamond"/>
                <a:cs typeface="Garamond"/>
              </a:rPr>
              <a:t>(</a:t>
            </a:r>
            <a:r>
              <a:rPr lang="it-IT" i="1" dirty="0">
                <a:latin typeface="Garamond"/>
                <a:cs typeface="Garamond"/>
              </a:rPr>
              <a:t>The </a:t>
            </a:r>
            <a:r>
              <a:rPr lang="it-IT" i="1" dirty="0" err="1">
                <a:latin typeface="Garamond"/>
                <a:cs typeface="Garamond"/>
              </a:rPr>
              <a:t>Outlaws</a:t>
            </a:r>
            <a:r>
              <a:rPr lang="it-IT" dirty="0">
                <a:latin typeface="Garamond"/>
                <a:cs typeface="Garamond"/>
              </a:rPr>
              <a:t>, </a:t>
            </a:r>
            <a:r>
              <a:rPr lang="it-IT" dirty="0" err="1">
                <a:latin typeface="Garamond"/>
                <a:cs typeface="Garamond"/>
              </a:rPr>
              <a:t>London</a:t>
            </a:r>
            <a:r>
              <a:rPr lang="it-IT" dirty="0">
                <a:latin typeface="Garamond"/>
                <a:cs typeface="Garamond"/>
              </a:rPr>
              <a:t>, Michael Joseph, </a:t>
            </a:r>
            <a:r>
              <a:rPr lang="it-IT" dirty="0" smtClean="0">
                <a:latin typeface="Garamond"/>
                <a:cs typeface="Garamond"/>
              </a:rPr>
              <a:t>1976)</a:t>
            </a:r>
            <a:r>
              <a:rPr lang="it-IT" dirty="0">
                <a:latin typeface="Garamond"/>
                <a:cs typeface="Garamond"/>
              </a:rPr>
              <a:t>: </a:t>
            </a:r>
            <a:endParaRPr lang="it-IT" dirty="0" smtClean="0">
              <a:latin typeface="Garamond"/>
              <a:cs typeface="Garamond"/>
            </a:endParaRPr>
          </a:p>
          <a:p>
            <a:pPr algn="l"/>
            <a:endParaRPr lang="it-IT" dirty="0">
              <a:latin typeface="Garamond"/>
              <a:cs typeface="Garamond"/>
            </a:endParaRPr>
          </a:p>
          <a:p>
            <a:pPr algn="l"/>
            <a:r>
              <a:rPr lang="it-IT" dirty="0" smtClean="0">
                <a:latin typeface="Garamond"/>
                <a:cs typeface="Garamond"/>
              </a:rPr>
              <a:t>«</a:t>
            </a:r>
            <a:r>
              <a:rPr lang="it-IT" dirty="0">
                <a:latin typeface="Garamond"/>
                <a:cs typeface="Garamond"/>
              </a:rPr>
              <a:t>I </a:t>
            </a:r>
            <a:r>
              <a:rPr lang="it-IT" dirty="0" err="1">
                <a:latin typeface="Garamond"/>
                <a:cs typeface="Garamond"/>
              </a:rPr>
              <a:t>should</a:t>
            </a:r>
            <a:r>
              <a:rPr lang="it-IT" dirty="0">
                <a:latin typeface="Garamond"/>
                <a:cs typeface="Garamond"/>
              </a:rPr>
              <a:t> </a:t>
            </a:r>
            <a:r>
              <a:rPr lang="it-IT" dirty="0" err="1">
                <a:latin typeface="Garamond"/>
                <a:cs typeface="Garamond"/>
              </a:rPr>
              <a:t>like</a:t>
            </a:r>
            <a:r>
              <a:rPr lang="it-IT" dirty="0">
                <a:latin typeface="Garamond"/>
                <a:cs typeface="Garamond"/>
              </a:rPr>
              <a:t> to </a:t>
            </a:r>
            <a:r>
              <a:rPr lang="it-IT" dirty="0" err="1">
                <a:latin typeface="Garamond"/>
                <a:cs typeface="Garamond"/>
              </a:rPr>
              <a:t>say</a:t>
            </a:r>
            <a:r>
              <a:rPr lang="it-IT" dirty="0">
                <a:latin typeface="Garamond"/>
                <a:cs typeface="Garamond"/>
              </a:rPr>
              <a:t> to the English </a:t>
            </a:r>
            <a:r>
              <a:rPr lang="it-IT" dirty="0" err="1">
                <a:latin typeface="Garamond"/>
                <a:cs typeface="Garamond"/>
              </a:rPr>
              <a:t>reader</a:t>
            </a:r>
            <a:r>
              <a:rPr lang="it-IT" dirty="0">
                <a:latin typeface="Garamond"/>
                <a:cs typeface="Garamond"/>
              </a:rPr>
              <a:t> </a:t>
            </a:r>
            <a:r>
              <a:rPr lang="it-IT" dirty="0" err="1">
                <a:latin typeface="Garamond"/>
                <a:cs typeface="Garamond"/>
              </a:rPr>
              <a:t>that</a:t>
            </a:r>
            <a:r>
              <a:rPr lang="it-IT" dirty="0">
                <a:latin typeface="Garamond"/>
                <a:cs typeface="Garamond"/>
              </a:rPr>
              <a:t> </a:t>
            </a:r>
            <a:r>
              <a:rPr lang="it-IT" i="1" dirty="0">
                <a:latin typeface="Garamond"/>
                <a:cs typeface="Garamond"/>
              </a:rPr>
              <a:t>I piccoli maestri </a:t>
            </a:r>
            <a:r>
              <a:rPr lang="it-IT" dirty="0">
                <a:latin typeface="Garamond"/>
                <a:cs typeface="Garamond"/>
              </a:rPr>
              <a:t>[...] </a:t>
            </a:r>
            <a:r>
              <a:rPr lang="it-IT" dirty="0" err="1">
                <a:latin typeface="Garamond"/>
                <a:cs typeface="Garamond"/>
              </a:rPr>
              <a:t>was</a:t>
            </a:r>
            <a:r>
              <a:rPr lang="it-IT" dirty="0">
                <a:latin typeface="Garamond"/>
                <a:cs typeface="Garamond"/>
              </a:rPr>
              <a:t> </a:t>
            </a:r>
            <a:r>
              <a:rPr lang="it-IT" dirty="0" err="1">
                <a:latin typeface="Garamond"/>
                <a:cs typeface="Garamond"/>
              </a:rPr>
              <a:t>both</a:t>
            </a:r>
            <a:r>
              <a:rPr lang="it-IT" dirty="0">
                <a:latin typeface="Garamond"/>
                <a:cs typeface="Garamond"/>
              </a:rPr>
              <a:t> a private ‘</a:t>
            </a:r>
            <a:r>
              <a:rPr lang="it-IT" dirty="0" err="1">
                <a:solidFill>
                  <a:srgbClr val="FFFF00"/>
                </a:solidFill>
                <a:latin typeface="Garamond"/>
                <a:cs typeface="Garamond"/>
              </a:rPr>
              <a:t>exercise</a:t>
            </a:r>
            <a:r>
              <a:rPr lang="it-IT" dirty="0">
                <a:solidFill>
                  <a:srgbClr val="FFFF00"/>
                </a:solidFill>
                <a:latin typeface="Garamond"/>
                <a:cs typeface="Garamond"/>
              </a:rPr>
              <a:t> in </a:t>
            </a:r>
            <a:r>
              <a:rPr lang="it-IT" dirty="0" err="1">
                <a:solidFill>
                  <a:srgbClr val="FFFF00"/>
                </a:solidFill>
                <a:latin typeface="Garamond"/>
                <a:cs typeface="Garamond"/>
              </a:rPr>
              <a:t>exorcism</a:t>
            </a:r>
            <a:r>
              <a:rPr lang="it-IT" dirty="0">
                <a:latin typeface="Garamond"/>
                <a:cs typeface="Garamond"/>
              </a:rPr>
              <a:t>’ and a public statement </a:t>
            </a:r>
            <a:r>
              <a:rPr lang="it-IT" dirty="0" err="1">
                <a:latin typeface="Garamond"/>
                <a:cs typeface="Garamond"/>
              </a:rPr>
              <a:t>about</a:t>
            </a:r>
            <a:r>
              <a:rPr lang="it-IT" dirty="0">
                <a:latin typeface="Garamond"/>
                <a:cs typeface="Garamond"/>
              </a:rPr>
              <a:t> the </a:t>
            </a:r>
            <a:r>
              <a:rPr lang="it-IT" dirty="0" err="1">
                <a:latin typeface="Garamond"/>
                <a:cs typeface="Garamond"/>
              </a:rPr>
              <a:t>realities</a:t>
            </a:r>
            <a:r>
              <a:rPr lang="it-IT" dirty="0">
                <a:latin typeface="Garamond"/>
                <a:cs typeface="Garamond"/>
              </a:rPr>
              <a:t> of the </a:t>
            </a:r>
            <a:r>
              <a:rPr lang="it-IT" dirty="0" err="1">
                <a:latin typeface="Garamond"/>
                <a:cs typeface="Garamond"/>
              </a:rPr>
              <a:t>Italian</a:t>
            </a:r>
            <a:r>
              <a:rPr lang="it-IT" dirty="0">
                <a:latin typeface="Garamond"/>
                <a:cs typeface="Garamond"/>
              </a:rPr>
              <a:t> </a:t>
            </a:r>
            <a:r>
              <a:rPr lang="it-IT" dirty="0" err="1">
                <a:latin typeface="Garamond"/>
                <a:cs typeface="Garamond"/>
              </a:rPr>
              <a:t>Resistance</a:t>
            </a:r>
            <a:r>
              <a:rPr lang="it-IT" dirty="0">
                <a:latin typeface="Garamond"/>
                <a:cs typeface="Garamond"/>
              </a:rPr>
              <a:t> [...]. The exorcism </a:t>
            </a:r>
            <a:r>
              <a:rPr lang="it-IT" dirty="0" err="1">
                <a:latin typeface="Garamond"/>
                <a:cs typeface="Garamond"/>
              </a:rPr>
              <a:t>had</a:t>
            </a:r>
            <a:r>
              <a:rPr lang="it-IT" dirty="0">
                <a:latin typeface="Garamond"/>
                <a:cs typeface="Garamond"/>
              </a:rPr>
              <a:t> to do with the </a:t>
            </a:r>
            <a:r>
              <a:rPr lang="it-IT" dirty="0">
                <a:solidFill>
                  <a:srgbClr val="FFFF00"/>
                </a:solidFill>
                <a:latin typeface="Garamond"/>
                <a:cs typeface="Garamond"/>
              </a:rPr>
              <a:t>moral shock</a:t>
            </a:r>
            <a:r>
              <a:rPr lang="it-IT" dirty="0">
                <a:latin typeface="Garamond"/>
                <a:cs typeface="Garamond"/>
              </a:rPr>
              <a:t> – so </a:t>
            </a:r>
            <a:r>
              <a:rPr lang="it-IT" dirty="0" err="1">
                <a:latin typeface="Garamond"/>
                <a:cs typeface="Garamond"/>
              </a:rPr>
              <a:t>many</a:t>
            </a:r>
            <a:r>
              <a:rPr lang="it-IT" dirty="0">
                <a:latin typeface="Garamond"/>
                <a:cs typeface="Garamond"/>
              </a:rPr>
              <a:t> </a:t>
            </a:r>
            <a:r>
              <a:rPr lang="it-IT" dirty="0" err="1">
                <a:latin typeface="Garamond"/>
                <a:cs typeface="Garamond"/>
              </a:rPr>
              <a:t>years</a:t>
            </a:r>
            <a:r>
              <a:rPr lang="it-IT" dirty="0">
                <a:latin typeface="Garamond"/>
                <a:cs typeface="Garamond"/>
              </a:rPr>
              <a:t> ago – </a:t>
            </a:r>
            <a:r>
              <a:rPr lang="it-IT" dirty="0">
                <a:solidFill>
                  <a:srgbClr val="FFFF00"/>
                </a:solidFill>
                <a:latin typeface="Garamond"/>
                <a:cs typeface="Garamond"/>
              </a:rPr>
              <a:t>of </a:t>
            </a:r>
            <a:r>
              <a:rPr lang="it-IT" dirty="0" err="1" smtClean="0">
                <a:solidFill>
                  <a:srgbClr val="FFFF00"/>
                </a:solidFill>
                <a:latin typeface="Garamond"/>
                <a:cs typeface="Garamond"/>
              </a:rPr>
              <a:t>coming</a:t>
            </a:r>
            <a:r>
              <a:rPr lang="it-IT" dirty="0" smtClean="0">
                <a:solidFill>
                  <a:srgbClr val="FFFF00"/>
                </a:solidFill>
                <a:latin typeface="Garamond"/>
                <a:cs typeface="Garamond"/>
              </a:rPr>
              <a:t> </a:t>
            </a:r>
            <a:r>
              <a:rPr lang="it-IT" dirty="0">
                <a:solidFill>
                  <a:srgbClr val="FFFF00"/>
                </a:solidFill>
                <a:latin typeface="Garamond"/>
                <a:cs typeface="Garamond"/>
              </a:rPr>
              <a:t>to </a:t>
            </a:r>
            <a:r>
              <a:rPr lang="it-IT" dirty="0" err="1">
                <a:solidFill>
                  <a:srgbClr val="FFFF00"/>
                </a:solidFill>
                <a:latin typeface="Garamond"/>
                <a:cs typeface="Garamond"/>
              </a:rPr>
              <a:t>understand</a:t>
            </a:r>
            <a:r>
              <a:rPr lang="it-IT" dirty="0">
                <a:solidFill>
                  <a:srgbClr val="FFFF00"/>
                </a:solidFill>
                <a:latin typeface="Garamond"/>
                <a:cs typeface="Garamond"/>
              </a:rPr>
              <a:t> </a:t>
            </a:r>
            <a:r>
              <a:rPr lang="it-IT" dirty="0" err="1">
                <a:solidFill>
                  <a:srgbClr val="FFFF00"/>
                </a:solidFill>
                <a:latin typeface="Garamond"/>
                <a:cs typeface="Garamond"/>
              </a:rPr>
              <a:t>what</a:t>
            </a:r>
            <a:r>
              <a:rPr lang="it-IT" dirty="0">
                <a:solidFill>
                  <a:srgbClr val="FFFF00"/>
                </a:solidFill>
                <a:latin typeface="Garamond"/>
                <a:cs typeface="Garamond"/>
              </a:rPr>
              <a:t> </a:t>
            </a:r>
            <a:r>
              <a:rPr lang="it-IT" dirty="0" err="1">
                <a:solidFill>
                  <a:srgbClr val="FFFF00"/>
                </a:solidFill>
                <a:latin typeface="Garamond"/>
                <a:cs typeface="Garamond"/>
              </a:rPr>
              <a:t>Fascism</a:t>
            </a:r>
            <a:r>
              <a:rPr lang="it-IT" dirty="0">
                <a:solidFill>
                  <a:srgbClr val="FFFF00"/>
                </a:solidFill>
                <a:latin typeface="Garamond"/>
                <a:cs typeface="Garamond"/>
              </a:rPr>
              <a:t> </a:t>
            </a:r>
            <a:r>
              <a:rPr lang="it-IT" dirty="0" err="1">
                <a:solidFill>
                  <a:srgbClr val="FFFF00"/>
                </a:solidFill>
                <a:latin typeface="Garamond"/>
                <a:cs typeface="Garamond"/>
              </a:rPr>
              <a:t>was</a:t>
            </a:r>
            <a:r>
              <a:rPr lang="it-IT" dirty="0">
                <a:solidFill>
                  <a:srgbClr val="FFFF00"/>
                </a:solidFill>
                <a:latin typeface="Garamond"/>
                <a:cs typeface="Garamond"/>
              </a:rPr>
              <a:t> </a:t>
            </a:r>
            <a:r>
              <a:rPr lang="it-IT" dirty="0" err="1">
                <a:solidFill>
                  <a:srgbClr val="FFFF00"/>
                </a:solidFill>
                <a:latin typeface="Garamond"/>
                <a:cs typeface="Garamond"/>
              </a:rPr>
              <a:t>after</a:t>
            </a:r>
            <a:r>
              <a:rPr lang="it-IT" dirty="0">
                <a:solidFill>
                  <a:srgbClr val="FFFF00"/>
                </a:solidFill>
                <a:latin typeface="Garamond"/>
                <a:cs typeface="Garamond"/>
              </a:rPr>
              <a:t> </a:t>
            </a:r>
            <a:r>
              <a:rPr lang="it-IT" dirty="0" err="1">
                <a:solidFill>
                  <a:srgbClr val="FFFF00"/>
                </a:solidFill>
                <a:latin typeface="Garamond"/>
                <a:cs typeface="Garamond"/>
              </a:rPr>
              <a:t>one</a:t>
            </a:r>
            <a:r>
              <a:rPr lang="it-IT" dirty="0">
                <a:solidFill>
                  <a:srgbClr val="FFFF00"/>
                </a:solidFill>
                <a:latin typeface="Garamond"/>
                <a:cs typeface="Garamond"/>
              </a:rPr>
              <a:t> </a:t>
            </a:r>
            <a:r>
              <a:rPr lang="it-IT" dirty="0" err="1">
                <a:solidFill>
                  <a:srgbClr val="FFFF00"/>
                </a:solidFill>
                <a:latin typeface="Garamond"/>
                <a:cs typeface="Garamond"/>
              </a:rPr>
              <a:t>had</a:t>
            </a:r>
            <a:r>
              <a:rPr lang="it-IT" dirty="0">
                <a:solidFill>
                  <a:srgbClr val="FFFF00"/>
                </a:solidFill>
                <a:latin typeface="Garamond"/>
                <a:cs typeface="Garamond"/>
              </a:rPr>
              <a:t> </a:t>
            </a:r>
            <a:r>
              <a:rPr lang="it-IT" dirty="0" err="1">
                <a:solidFill>
                  <a:srgbClr val="FFFF00"/>
                </a:solidFill>
                <a:latin typeface="Garamond"/>
                <a:cs typeface="Garamond"/>
              </a:rPr>
              <a:t>been</a:t>
            </a:r>
            <a:r>
              <a:rPr lang="it-IT" dirty="0">
                <a:solidFill>
                  <a:srgbClr val="FFFF00"/>
                </a:solidFill>
                <a:latin typeface="Garamond"/>
                <a:cs typeface="Garamond"/>
              </a:rPr>
              <a:t> </a:t>
            </a:r>
            <a:r>
              <a:rPr lang="it-IT" dirty="0" err="1">
                <a:solidFill>
                  <a:srgbClr val="FFFF00"/>
                </a:solidFill>
                <a:latin typeface="Garamond"/>
                <a:cs typeface="Garamond"/>
              </a:rPr>
              <a:t>brought</a:t>
            </a:r>
            <a:r>
              <a:rPr lang="it-IT" dirty="0">
                <a:solidFill>
                  <a:srgbClr val="FFFF00"/>
                </a:solidFill>
                <a:latin typeface="Garamond"/>
                <a:cs typeface="Garamond"/>
              </a:rPr>
              <a:t> up </a:t>
            </a:r>
            <a:r>
              <a:rPr lang="it-IT" dirty="0" err="1">
                <a:solidFill>
                  <a:srgbClr val="FFFF00"/>
                </a:solidFill>
                <a:latin typeface="Garamond"/>
                <a:cs typeface="Garamond"/>
              </a:rPr>
              <a:t>as</a:t>
            </a:r>
            <a:r>
              <a:rPr lang="it-IT" dirty="0">
                <a:solidFill>
                  <a:srgbClr val="FFFF00"/>
                </a:solidFill>
                <a:latin typeface="Garamond"/>
                <a:cs typeface="Garamond"/>
              </a:rPr>
              <a:t> a </a:t>
            </a:r>
            <a:r>
              <a:rPr lang="it-IT" dirty="0" err="1">
                <a:solidFill>
                  <a:srgbClr val="FFFF00"/>
                </a:solidFill>
                <a:latin typeface="Garamond"/>
                <a:cs typeface="Garamond"/>
              </a:rPr>
              <a:t>Fascist</a:t>
            </a:r>
            <a:r>
              <a:rPr lang="it-IT" dirty="0">
                <a:solidFill>
                  <a:srgbClr val="FFFF00"/>
                </a:solidFill>
                <a:latin typeface="Garamond"/>
                <a:cs typeface="Garamond"/>
              </a:rPr>
              <a:t>;</a:t>
            </a:r>
            <a:r>
              <a:rPr lang="it-IT" dirty="0">
                <a:latin typeface="Garamond"/>
                <a:cs typeface="Garamond"/>
              </a:rPr>
              <a:t> and with the </a:t>
            </a:r>
            <a:r>
              <a:rPr lang="it-IT" dirty="0" smtClean="0">
                <a:latin typeface="Garamond"/>
                <a:cs typeface="Garamond"/>
              </a:rPr>
              <a:t>feeling, </a:t>
            </a:r>
            <a:r>
              <a:rPr lang="it-IT" dirty="0" err="1">
                <a:latin typeface="Garamond"/>
                <a:cs typeface="Garamond"/>
              </a:rPr>
              <a:t>during</a:t>
            </a:r>
            <a:r>
              <a:rPr lang="it-IT" dirty="0">
                <a:latin typeface="Garamond"/>
                <a:cs typeface="Garamond"/>
              </a:rPr>
              <a:t> the </a:t>
            </a:r>
            <a:r>
              <a:rPr lang="it-IT" dirty="0" err="1">
                <a:solidFill>
                  <a:schemeClr val="accent6">
                    <a:lumMod val="60000"/>
                    <a:lumOff val="40000"/>
                  </a:schemeClr>
                </a:solidFill>
                <a:latin typeface="Garamond"/>
                <a:cs typeface="Garamond"/>
              </a:rPr>
              <a:t>civil</a:t>
            </a:r>
            <a:r>
              <a:rPr lang="it-IT" dirty="0">
                <a:solidFill>
                  <a:schemeClr val="accent6">
                    <a:lumMod val="60000"/>
                    <a:lumOff val="40000"/>
                  </a:schemeClr>
                </a:solidFill>
                <a:latin typeface="Garamond"/>
                <a:cs typeface="Garamond"/>
              </a:rPr>
              <a:t> </a:t>
            </a:r>
            <a:r>
              <a:rPr lang="it-IT" dirty="0" smtClean="0">
                <a:solidFill>
                  <a:schemeClr val="accent6">
                    <a:lumMod val="60000"/>
                    <a:lumOff val="40000"/>
                  </a:schemeClr>
                </a:solidFill>
                <a:latin typeface="Garamond"/>
                <a:cs typeface="Garamond"/>
              </a:rPr>
              <a:t>war</a:t>
            </a:r>
            <a:r>
              <a:rPr lang="it-IT" dirty="0" smtClean="0">
                <a:latin typeface="Garamond"/>
                <a:cs typeface="Garamond"/>
              </a:rPr>
              <a:t>, </a:t>
            </a:r>
            <a:r>
              <a:rPr lang="it-IT" dirty="0" err="1">
                <a:latin typeface="Garamond"/>
                <a:cs typeface="Garamond"/>
              </a:rPr>
              <a:t>that</a:t>
            </a:r>
            <a:r>
              <a:rPr lang="it-IT" dirty="0">
                <a:latin typeface="Garamond"/>
                <a:cs typeface="Garamond"/>
              </a:rPr>
              <a:t> </a:t>
            </a:r>
            <a:r>
              <a:rPr lang="it-IT" dirty="0" err="1">
                <a:latin typeface="Garamond"/>
                <a:cs typeface="Garamond"/>
              </a:rPr>
              <a:t>it</a:t>
            </a:r>
            <a:r>
              <a:rPr lang="it-IT" dirty="0">
                <a:latin typeface="Garamond"/>
                <a:cs typeface="Garamond"/>
              </a:rPr>
              <a:t> </a:t>
            </a:r>
            <a:r>
              <a:rPr lang="it-IT" dirty="0" err="1" smtClean="0">
                <a:solidFill>
                  <a:srgbClr val="FFFF00"/>
                </a:solidFill>
                <a:latin typeface="Garamond"/>
                <a:cs typeface="Garamond"/>
              </a:rPr>
              <a:t>would</a:t>
            </a:r>
            <a:r>
              <a:rPr lang="it-IT" dirty="0" smtClean="0">
                <a:solidFill>
                  <a:srgbClr val="FFFF00"/>
                </a:solidFill>
                <a:latin typeface="Garamond"/>
                <a:cs typeface="Garamond"/>
              </a:rPr>
              <a:t> be </a:t>
            </a:r>
            <a:r>
              <a:rPr lang="it-IT" dirty="0" err="1" smtClean="0">
                <a:solidFill>
                  <a:srgbClr val="FFFF00"/>
                </a:solidFill>
                <a:latin typeface="Garamond"/>
                <a:cs typeface="Garamond"/>
              </a:rPr>
              <a:t>unpardonable</a:t>
            </a:r>
            <a:r>
              <a:rPr lang="it-IT" dirty="0" smtClean="0">
                <a:solidFill>
                  <a:srgbClr val="FFFF00"/>
                </a:solidFill>
                <a:latin typeface="Garamond"/>
                <a:cs typeface="Garamond"/>
              </a:rPr>
              <a:t> to </a:t>
            </a:r>
            <a:r>
              <a:rPr lang="it-IT" dirty="0" err="1" smtClean="0">
                <a:solidFill>
                  <a:srgbClr val="FFFF00"/>
                </a:solidFill>
                <a:latin typeface="Garamond"/>
                <a:cs typeface="Garamond"/>
              </a:rPr>
              <a:t>survive</a:t>
            </a:r>
            <a:r>
              <a:rPr lang="it-IT" dirty="0" smtClean="0">
                <a:solidFill>
                  <a:srgbClr val="FFFF00"/>
                </a:solidFill>
                <a:latin typeface="Garamond"/>
                <a:cs typeface="Garamond"/>
              </a:rPr>
              <a:t> </a:t>
            </a:r>
            <a:r>
              <a:rPr lang="it-IT" dirty="0" err="1" smtClean="0">
                <a:solidFill>
                  <a:srgbClr val="FFFF00"/>
                </a:solidFill>
                <a:latin typeface="Garamond"/>
                <a:cs typeface="Garamond"/>
              </a:rPr>
              <a:t>it</a:t>
            </a:r>
            <a:r>
              <a:rPr lang="it-IT" dirty="0" smtClean="0">
                <a:solidFill>
                  <a:srgbClr val="FFFF00"/>
                </a:solidFill>
                <a:latin typeface="Garamond"/>
                <a:cs typeface="Garamond"/>
              </a:rPr>
              <a:t>. </a:t>
            </a:r>
            <a:r>
              <a:rPr lang="it-IT" dirty="0" err="1" smtClean="0">
                <a:latin typeface="Garamond"/>
                <a:cs typeface="Garamond"/>
              </a:rPr>
              <a:t>When</a:t>
            </a:r>
            <a:r>
              <a:rPr lang="it-IT" dirty="0" smtClean="0">
                <a:latin typeface="Garamond"/>
                <a:cs typeface="Garamond"/>
              </a:rPr>
              <a:t> </a:t>
            </a:r>
            <a:r>
              <a:rPr lang="it-IT" dirty="0">
                <a:latin typeface="Garamond"/>
                <a:cs typeface="Garamond"/>
              </a:rPr>
              <a:t>I </a:t>
            </a:r>
            <a:r>
              <a:rPr lang="it-IT" dirty="0" err="1">
                <a:latin typeface="Garamond"/>
                <a:cs typeface="Garamond"/>
              </a:rPr>
              <a:t>eventually</a:t>
            </a:r>
            <a:r>
              <a:rPr lang="it-IT" dirty="0">
                <a:latin typeface="Garamond"/>
                <a:cs typeface="Garamond"/>
              </a:rPr>
              <a:t> </a:t>
            </a:r>
            <a:r>
              <a:rPr lang="it-IT" dirty="0" err="1">
                <a:latin typeface="Garamond"/>
                <a:cs typeface="Garamond"/>
              </a:rPr>
              <a:t>felt</a:t>
            </a:r>
            <a:r>
              <a:rPr lang="it-IT" dirty="0">
                <a:latin typeface="Garamond"/>
                <a:cs typeface="Garamond"/>
              </a:rPr>
              <a:t> </a:t>
            </a:r>
            <a:r>
              <a:rPr lang="it-IT" dirty="0">
                <a:solidFill>
                  <a:srgbClr val="FFFF00"/>
                </a:solidFill>
                <a:latin typeface="Garamond"/>
                <a:cs typeface="Garamond"/>
              </a:rPr>
              <a:t>I </a:t>
            </a:r>
            <a:r>
              <a:rPr lang="it-IT" dirty="0" err="1">
                <a:solidFill>
                  <a:srgbClr val="FFFF00"/>
                </a:solidFill>
                <a:latin typeface="Garamond"/>
                <a:cs typeface="Garamond"/>
              </a:rPr>
              <a:t>had</a:t>
            </a:r>
            <a:r>
              <a:rPr lang="it-IT" dirty="0">
                <a:solidFill>
                  <a:srgbClr val="FFFF00"/>
                </a:solidFill>
                <a:latin typeface="Garamond"/>
                <a:cs typeface="Garamond"/>
              </a:rPr>
              <a:t> </a:t>
            </a:r>
            <a:r>
              <a:rPr lang="it-IT" dirty="0" err="1">
                <a:solidFill>
                  <a:srgbClr val="FFFF00"/>
                </a:solidFill>
                <a:latin typeface="Garamond"/>
                <a:cs typeface="Garamond"/>
              </a:rPr>
              <a:t>pardoned</a:t>
            </a:r>
            <a:r>
              <a:rPr lang="it-IT" dirty="0">
                <a:solidFill>
                  <a:srgbClr val="FFFF00"/>
                </a:solidFill>
                <a:latin typeface="Garamond"/>
                <a:cs typeface="Garamond"/>
              </a:rPr>
              <a:t> </a:t>
            </a:r>
            <a:r>
              <a:rPr lang="it-IT" dirty="0" err="1">
                <a:solidFill>
                  <a:srgbClr val="FFFF00"/>
                </a:solidFill>
                <a:latin typeface="Garamond"/>
                <a:cs typeface="Garamond"/>
              </a:rPr>
              <a:t>myself</a:t>
            </a:r>
            <a:r>
              <a:rPr lang="it-IT" dirty="0">
                <a:solidFill>
                  <a:srgbClr val="FFFF00"/>
                </a:solidFill>
                <a:latin typeface="Garamond"/>
                <a:cs typeface="Garamond"/>
              </a:rPr>
              <a:t> </a:t>
            </a:r>
            <a:r>
              <a:rPr lang="it-IT" dirty="0">
                <a:latin typeface="Garamond"/>
                <a:cs typeface="Garamond"/>
              </a:rPr>
              <a:t>and </a:t>
            </a:r>
            <a:r>
              <a:rPr lang="it-IT" dirty="0" err="1">
                <a:latin typeface="Garamond"/>
                <a:cs typeface="Garamond"/>
              </a:rPr>
              <a:t>my</a:t>
            </a:r>
            <a:r>
              <a:rPr lang="it-IT" dirty="0">
                <a:latin typeface="Garamond"/>
                <a:cs typeface="Garamond"/>
              </a:rPr>
              <a:t> friends, in </a:t>
            </a:r>
            <a:r>
              <a:rPr lang="it-IT" dirty="0" err="1">
                <a:latin typeface="Garamond"/>
                <a:cs typeface="Garamond"/>
              </a:rPr>
              <a:t>January</a:t>
            </a:r>
            <a:r>
              <a:rPr lang="it-IT" dirty="0">
                <a:latin typeface="Garamond"/>
                <a:cs typeface="Garamond"/>
              </a:rPr>
              <a:t> 1963, I </a:t>
            </a:r>
            <a:r>
              <a:rPr lang="it-IT" dirty="0" err="1">
                <a:latin typeface="Garamond"/>
                <a:cs typeface="Garamond"/>
              </a:rPr>
              <a:t>began</a:t>
            </a:r>
            <a:r>
              <a:rPr lang="it-IT" dirty="0">
                <a:latin typeface="Garamond"/>
                <a:cs typeface="Garamond"/>
              </a:rPr>
              <a:t> to </a:t>
            </a:r>
            <a:r>
              <a:rPr lang="it-IT" dirty="0" err="1">
                <a:latin typeface="Garamond"/>
                <a:cs typeface="Garamond"/>
              </a:rPr>
              <a:t>write</a:t>
            </a:r>
            <a:r>
              <a:rPr lang="it-IT" dirty="0">
                <a:latin typeface="Garamond"/>
                <a:cs typeface="Garamond"/>
              </a:rPr>
              <a:t>». </a:t>
            </a: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447454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endParaRPr lang="it-IT" dirty="0" smtClean="0">
              <a:solidFill>
                <a:schemeClr val="tx1"/>
              </a:solidFill>
              <a:latin typeface="Garamond"/>
              <a:cs typeface="Garamond"/>
            </a:endParaRPr>
          </a:p>
          <a:p>
            <a:endParaRPr lang="it-IT" dirty="0">
              <a:solidFill>
                <a:schemeClr val="tx1"/>
              </a:solidFill>
              <a:latin typeface="Garamond"/>
              <a:cs typeface="Garamond"/>
            </a:endParaRPr>
          </a:p>
          <a:p>
            <a:r>
              <a:rPr lang="it-IT" dirty="0" smtClean="0">
                <a:solidFill>
                  <a:schemeClr val="tx1"/>
                </a:solidFill>
                <a:latin typeface="Garamond"/>
                <a:cs typeface="Garamond"/>
              </a:rPr>
              <a:t>Da cosa Meneghello aveva bisogno di ‘esorcizzarsi’?</a:t>
            </a:r>
          </a:p>
          <a:p>
            <a:r>
              <a:rPr lang="it-IT" dirty="0" smtClean="0">
                <a:solidFill>
                  <a:schemeClr val="tx1"/>
                </a:solidFill>
                <a:latin typeface="Garamond"/>
                <a:cs typeface="Garamond"/>
              </a:rPr>
              <a:t>Perché questa esigenza di cauterizzare la memoria?</a:t>
            </a:r>
          </a:p>
          <a:p>
            <a:pPr algn="l"/>
            <a:endParaRPr lang="it-IT" dirty="0">
              <a:solidFill>
                <a:srgbClr val="FFFFFF"/>
              </a:solidFill>
              <a:latin typeface="Garamond"/>
              <a:cs typeface="Garamond"/>
            </a:endParaRPr>
          </a:p>
          <a:p>
            <a:r>
              <a:rPr lang="it-IT" dirty="0" smtClean="0">
                <a:solidFill>
                  <a:srgbClr val="FFFF00"/>
                </a:solidFill>
                <a:latin typeface="Garamond"/>
                <a:cs typeface="Garamond"/>
              </a:rPr>
              <a:t>Meneghello fu fascista, seppure ‘passivamente’, ‘inconsapevolmente’, in quanto “cresciuto come fascista”</a:t>
            </a:r>
          </a:p>
          <a:p>
            <a:pPr algn="l"/>
            <a:endParaRPr lang="it-IT" dirty="0">
              <a:solidFill>
                <a:srgbClr val="FFFFFF"/>
              </a:solidFill>
              <a:latin typeface="Garamond"/>
              <a:cs typeface="Garamond"/>
            </a:endParaRPr>
          </a:p>
          <a:p>
            <a:r>
              <a:rPr lang="it-IT" dirty="0" smtClean="0">
                <a:solidFill>
                  <a:srgbClr val="FFFFFF"/>
                </a:solidFill>
                <a:latin typeface="Garamond"/>
                <a:cs typeface="Garamond"/>
              </a:rPr>
              <a:t>E non fu ‘blandamente’ fascista: fu Littore nel 1940</a:t>
            </a:r>
          </a:p>
          <a:p>
            <a:r>
              <a:rPr lang="it-IT" dirty="0" smtClean="0">
                <a:solidFill>
                  <a:srgbClr val="FFFFFF"/>
                </a:solidFill>
                <a:latin typeface="Garamond"/>
                <a:cs typeface="Garamond"/>
              </a:rPr>
              <a:t>In Dottrina del Fascismo</a:t>
            </a:r>
            <a:endParaRPr lang="it-IT" dirty="0">
              <a:solidFill>
                <a:srgbClr val="FFFFFF"/>
              </a:solidFill>
              <a:latin typeface="Garamond"/>
              <a:cs typeface="Garamond"/>
            </a:endParaRPr>
          </a:p>
        </p:txBody>
      </p:sp>
    </p:spTree>
    <p:extLst>
      <p:ext uri="{BB962C8B-B14F-4D97-AF65-F5344CB8AC3E}">
        <p14:creationId xmlns:p14="http://schemas.microsoft.com/office/powerpoint/2010/main" val="1471491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6329362"/>
          </a:xfrm>
          <a:solidFill>
            <a:srgbClr val="000000"/>
          </a:solidFill>
        </p:spPr>
        <p:txBody>
          <a:bodyPr>
            <a:normAutofit/>
          </a:bodyPr>
          <a:lstStyle/>
          <a:p>
            <a:pPr algn="l"/>
            <a:r>
              <a:rPr lang="it-IT" sz="3200" dirty="0" err="1" smtClean="0">
                <a:latin typeface="Garamond"/>
                <a:cs typeface="Garamond"/>
              </a:rPr>
              <a:t>R</a:t>
            </a:r>
            <a:r>
              <a:rPr lang="it-IT" sz="3200" dirty="0" smtClean="0">
                <a:latin typeface="Garamond"/>
                <a:cs typeface="Garamond"/>
              </a:rPr>
              <a:t/>
            </a:r>
            <a:br>
              <a:rPr lang="it-IT" sz="3200" dirty="0" smtClean="0">
                <a:latin typeface="Garamond"/>
                <a:cs typeface="Garamond"/>
              </a:rPr>
            </a:br>
            <a:r>
              <a:rPr lang="it-IT" sz="2800" dirty="0">
                <a:latin typeface="Garamond"/>
                <a:cs typeface="Garamond"/>
              </a:rPr>
              <a:t/>
            </a:r>
            <a:br>
              <a:rPr lang="it-IT" sz="2800" dirty="0">
                <a:latin typeface="Garamond"/>
                <a:cs typeface="Garamond"/>
              </a:rPr>
            </a:br>
            <a:r>
              <a:rPr lang="it-IT" sz="2800" dirty="0" smtClean="0">
                <a:latin typeface="Garamond"/>
                <a:cs typeface="Garamond"/>
              </a:rPr>
              <a:t/>
            </a:r>
            <a:br>
              <a:rPr lang="it-IT" sz="2800" dirty="0" smtClean="0">
                <a:latin typeface="Garamond"/>
                <a:cs typeface="Garamond"/>
              </a:rPr>
            </a:br>
            <a:r>
              <a:rPr lang="it-IT" sz="2800" dirty="0">
                <a:latin typeface="Garamond"/>
                <a:cs typeface="Garamond"/>
              </a:rPr>
              <a:t/>
            </a:r>
            <a:br>
              <a:rPr lang="it-IT" sz="2800" dirty="0">
                <a:latin typeface="Garamond"/>
                <a:cs typeface="Garamond"/>
              </a:rPr>
            </a:br>
            <a:r>
              <a:rPr lang="it-IT" sz="2800" dirty="0" smtClean="0">
                <a:latin typeface="Garamond"/>
                <a:cs typeface="Garamond"/>
              </a:rPr>
              <a:t/>
            </a:r>
            <a:br>
              <a:rPr lang="it-IT" sz="2800" dirty="0" smtClean="0">
                <a:latin typeface="Garamond"/>
                <a:cs typeface="Garamond"/>
              </a:rPr>
            </a:br>
            <a:r>
              <a:rPr lang="it-IT" sz="2800" dirty="0">
                <a:latin typeface="Garamond"/>
                <a:cs typeface="Garamond"/>
              </a:rPr>
              <a:t/>
            </a:r>
            <a:br>
              <a:rPr lang="it-IT" sz="2800" dirty="0">
                <a:latin typeface="Garamond"/>
                <a:cs typeface="Garamond"/>
              </a:rPr>
            </a:br>
            <a:r>
              <a:rPr lang="it-IT" sz="2800" dirty="0" smtClean="0">
                <a:latin typeface="Garamond"/>
                <a:cs typeface="Garamond"/>
              </a:rPr>
              <a:t/>
            </a:r>
            <a:br>
              <a:rPr lang="it-IT" sz="2800" dirty="0" smtClean="0">
                <a:latin typeface="Garamond"/>
                <a:cs typeface="Garamond"/>
              </a:rPr>
            </a:br>
            <a:r>
              <a:rPr lang="it-IT" sz="2800" dirty="0">
                <a:latin typeface="Garamond"/>
                <a:cs typeface="Garamond"/>
              </a:rPr>
              <a:t/>
            </a:r>
            <a:br>
              <a:rPr lang="it-IT" sz="2800" dirty="0">
                <a:latin typeface="Garamond"/>
                <a:cs typeface="Garamond"/>
              </a:rPr>
            </a:br>
            <a:r>
              <a:rPr lang="it-IT" sz="2800" dirty="0" smtClean="0">
                <a:latin typeface="Garamond"/>
                <a:cs typeface="Garamond"/>
              </a:rPr>
              <a:t/>
            </a:r>
            <a:br>
              <a:rPr lang="it-IT" sz="2800" dirty="0" smtClean="0">
                <a:latin typeface="Garamond"/>
                <a:cs typeface="Garamond"/>
              </a:rPr>
            </a:br>
            <a:r>
              <a:rPr lang="it-IT" sz="2800" dirty="0">
                <a:latin typeface="Garamond"/>
                <a:cs typeface="Garamond"/>
              </a:rPr>
              <a:t/>
            </a:r>
            <a:br>
              <a:rPr lang="it-IT" sz="2800" dirty="0">
                <a:latin typeface="Garamond"/>
                <a:cs typeface="Garamond"/>
              </a:rPr>
            </a:br>
            <a:endParaRPr lang="it-IT" sz="2800" dirty="0">
              <a:latin typeface="Garamond"/>
              <a:cs typeface="Garamond"/>
            </a:endParaRPr>
          </a:p>
        </p:txBody>
      </p:sp>
      <p:pic>
        <p:nvPicPr>
          <p:cNvPr id="2" name="Immagine 1" descr="311-1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238"/>
            <a:ext cx="7499532" cy="6817756"/>
          </a:xfrm>
          <a:prstGeom prst="rect">
            <a:avLst/>
          </a:prstGeom>
        </p:spPr>
      </p:pic>
    </p:spTree>
    <p:extLst>
      <p:ext uri="{BB962C8B-B14F-4D97-AF65-F5344CB8AC3E}">
        <p14:creationId xmlns:p14="http://schemas.microsoft.com/office/powerpoint/2010/main" val="40142486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6329362"/>
          </a:xfrm>
          <a:solidFill>
            <a:srgbClr val="000000"/>
          </a:solidFill>
        </p:spPr>
        <p:txBody>
          <a:bodyPr>
            <a:normAutofit/>
          </a:bodyPr>
          <a:lstStyle/>
          <a:p>
            <a:pPr algn="l"/>
            <a:r>
              <a:rPr lang="it-IT" sz="3200" dirty="0" err="1" smtClean="0">
                <a:latin typeface="Garamond"/>
                <a:cs typeface="Garamond"/>
              </a:rPr>
              <a:t>R</a:t>
            </a:r>
            <a:r>
              <a:rPr lang="it-IT" sz="3200" dirty="0" smtClean="0">
                <a:latin typeface="Garamond"/>
                <a:cs typeface="Garamond"/>
              </a:rPr>
              <a:t/>
            </a:r>
            <a:br>
              <a:rPr lang="it-IT" sz="3200" dirty="0" smtClean="0">
                <a:latin typeface="Garamond"/>
                <a:cs typeface="Garamond"/>
              </a:rPr>
            </a:br>
            <a:r>
              <a:rPr lang="it-IT" sz="2800" dirty="0">
                <a:latin typeface="Garamond"/>
                <a:cs typeface="Garamond"/>
              </a:rPr>
              <a:t/>
            </a:r>
            <a:br>
              <a:rPr lang="it-IT" sz="2800" dirty="0">
                <a:latin typeface="Garamond"/>
                <a:cs typeface="Garamond"/>
              </a:rPr>
            </a:br>
            <a:r>
              <a:rPr lang="it-IT" sz="2800" dirty="0" smtClean="0">
                <a:latin typeface="Garamond"/>
                <a:cs typeface="Garamond"/>
              </a:rPr>
              <a:t/>
            </a:r>
            <a:br>
              <a:rPr lang="it-IT" sz="2800" dirty="0" smtClean="0">
                <a:latin typeface="Garamond"/>
                <a:cs typeface="Garamond"/>
              </a:rPr>
            </a:br>
            <a:r>
              <a:rPr lang="it-IT" sz="2800" dirty="0">
                <a:latin typeface="Garamond"/>
                <a:cs typeface="Garamond"/>
              </a:rPr>
              <a:t/>
            </a:r>
            <a:br>
              <a:rPr lang="it-IT" sz="2800" dirty="0">
                <a:latin typeface="Garamond"/>
                <a:cs typeface="Garamond"/>
              </a:rPr>
            </a:br>
            <a:r>
              <a:rPr lang="it-IT" sz="2800" dirty="0" smtClean="0">
                <a:latin typeface="Garamond"/>
                <a:cs typeface="Garamond"/>
              </a:rPr>
              <a:t/>
            </a:r>
            <a:br>
              <a:rPr lang="it-IT" sz="2800" dirty="0" smtClean="0">
                <a:latin typeface="Garamond"/>
                <a:cs typeface="Garamond"/>
              </a:rPr>
            </a:br>
            <a:r>
              <a:rPr lang="it-IT" sz="2800" dirty="0">
                <a:latin typeface="Garamond"/>
                <a:cs typeface="Garamond"/>
              </a:rPr>
              <a:t/>
            </a:r>
            <a:br>
              <a:rPr lang="it-IT" sz="2800" dirty="0">
                <a:latin typeface="Garamond"/>
                <a:cs typeface="Garamond"/>
              </a:rPr>
            </a:br>
            <a:r>
              <a:rPr lang="it-IT" sz="2800" dirty="0" smtClean="0">
                <a:latin typeface="Garamond"/>
                <a:cs typeface="Garamond"/>
              </a:rPr>
              <a:t/>
            </a:r>
            <a:br>
              <a:rPr lang="it-IT" sz="2800" dirty="0" smtClean="0">
                <a:latin typeface="Garamond"/>
                <a:cs typeface="Garamond"/>
              </a:rPr>
            </a:br>
            <a:r>
              <a:rPr lang="it-IT" sz="2800" dirty="0">
                <a:latin typeface="Garamond"/>
                <a:cs typeface="Garamond"/>
              </a:rPr>
              <a:t/>
            </a:r>
            <a:br>
              <a:rPr lang="it-IT" sz="2800" dirty="0">
                <a:latin typeface="Garamond"/>
                <a:cs typeface="Garamond"/>
              </a:rPr>
            </a:br>
            <a:r>
              <a:rPr lang="it-IT" sz="2800" dirty="0" smtClean="0">
                <a:latin typeface="Garamond"/>
                <a:cs typeface="Garamond"/>
              </a:rPr>
              <a:t/>
            </a:r>
            <a:br>
              <a:rPr lang="it-IT" sz="2800" dirty="0" smtClean="0">
                <a:latin typeface="Garamond"/>
                <a:cs typeface="Garamond"/>
              </a:rPr>
            </a:br>
            <a:r>
              <a:rPr lang="it-IT" sz="2800" dirty="0">
                <a:latin typeface="Garamond"/>
                <a:cs typeface="Garamond"/>
              </a:rPr>
              <a:t/>
            </a:r>
            <a:br>
              <a:rPr lang="it-IT" sz="2800" dirty="0">
                <a:latin typeface="Garamond"/>
                <a:cs typeface="Garamond"/>
              </a:rPr>
            </a:br>
            <a:endParaRPr lang="it-IT" sz="2800" dirty="0">
              <a:latin typeface="Garamond"/>
              <a:cs typeface="Garamond"/>
            </a:endParaRPr>
          </a:p>
        </p:txBody>
      </p:sp>
      <p:pic>
        <p:nvPicPr>
          <p:cNvPr id="2" name="Immagine 1" descr="31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28" y="0"/>
            <a:ext cx="8683362" cy="6858000"/>
          </a:xfrm>
          <a:prstGeom prst="rect">
            <a:avLst/>
          </a:prstGeom>
        </p:spPr>
      </p:pic>
    </p:spTree>
    <p:extLst>
      <p:ext uri="{BB962C8B-B14F-4D97-AF65-F5344CB8AC3E}">
        <p14:creationId xmlns:p14="http://schemas.microsoft.com/office/powerpoint/2010/main" val="28756951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476672"/>
            <a:ext cx="8352928" cy="6048672"/>
          </a:xfrm>
        </p:spPr>
        <p:txBody>
          <a:bodyPr>
            <a:normAutofit/>
          </a:bodyPr>
          <a:lstStyle/>
          <a:p>
            <a:pPr algn="l"/>
            <a:r>
              <a:rPr lang="it-IT" sz="3200" dirty="0" smtClean="0">
                <a:latin typeface="Garamond" pitchFamily="18" charset="0"/>
              </a:rPr>
              <a:t>	Ho due bocche</a:t>
            </a:r>
            <a:br>
              <a:rPr lang="it-IT" sz="3200" dirty="0" smtClean="0">
                <a:latin typeface="Garamond" pitchFamily="18" charset="0"/>
              </a:rPr>
            </a:br>
            <a:r>
              <a:rPr lang="it-IT" sz="3200" dirty="0" smtClean="0">
                <a:latin typeface="Garamond" pitchFamily="18" charset="0"/>
              </a:rPr>
              <a:t>	da una parlo</a:t>
            </a:r>
            <a:br>
              <a:rPr lang="it-IT" sz="3200" dirty="0" smtClean="0">
                <a:latin typeface="Garamond" pitchFamily="18" charset="0"/>
              </a:rPr>
            </a:br>
            <a:r>
              <a:rPr lang="it-IT" sz="3200" dirty="0" smtClean="0">
                <a:latin typeface="Garamond" pitchFamily="18" charset="0"/>
              </a:rPr>
              <a:t>	dall'altra sanguino.</a:t>
            </a:r>
            <a:br>
              <a:rPr lang="it-IT" sz="3200" dirty="0" smtClean="0">
                <a:latin typeface="Garamond" pitchFamily="18" charset="0"/>
              </a:rPr>
            </a:br>
            <a:r>
              <a:rPr lang="it-IT" sz="3200" dirty="0" smtClean="0">
                <a:latin typeface="Garamond" pitchFamily="18" charset="0"/>
              </a:rPr>
              <a:t>	Stamattina ho scelto il rossetto più rosso</a:t>
            </a:r>
            <a:br>
              <a:rPr lang="it-IT" sz="3200" dirty="0" smtClean="0">
                <a:latin typeface="Garamond" pitchFamily="18" charset="0"/>
              </a:rPr>
            </a:br>
            <a:r>
              <a:rPr lang="it-IT" sz="3200" dirty="0" smtClean="0">
                <a:latin typeface="Garamond" pitchFamily="18" charset="0"/>
              </a:rPr>
              <a:t>	per coprire le tracce di sangue.</a:t>
            </a:r>
            <a:br>
              <a:rPr lang="it-IT" sz="3200" dirty="0" smtClean="0">
                <a:latin typeface="Garamond" pitchFamily="18" charset="0"/>
              </a:rPr>
            </a:br>
            <a:r>
              <a:rPr lang="it-IT" sz="3200" dirty="0" smtClean="0">
                <a:latin typeface="Garamond" pitchFamily="18" charset="0"/>
              </a:rPr>
              <a:t>	Mi hai guardato e hai detto:</a:t>
            </a:r>
            <a:br>
              <a:rPr lang="it-IT" sz="3200" dirty="0" smtClean="0">
                <a:latin typeface="Garamond" pitchFamily="18" charset="0"/>
              </a:rPr>
            </a:br>
            <a:r>
              <a:rPr lang="it-IT" sz="3200" dirty="0" smtClean="0">
                <a:latin typeface="Garamond" pitchFamily="18" charset="0"/>
              </a:rPr>
              <a:t>	stai bene.</a:t>
            </a:r>
            <a:r>
              <a:rPr lang="it-IT" sz="3200" dirty="0" smtClean="0"/>
              <a:t/>
            </a:r>
            <a:br>
              <a:rPr lang="it-IT" sz="3200" dirty="0" smtClean="0"/>
            </a:br>
            <a:r>
              <a:rPr lang="it-IT" sz="3200" dirty="0" smtClean="0"/>
              <a:t> </a:t>
            </a:r>
            <a:br>
              <a:rPr lang="it-IT" sz="3200" dirty="0" smtClean="0"/>
            </a:br>
            <a:r>
              <a:rPr lang="it-IT" sz="3200" b="1" i="1" dirty="0" smtClean="0">
                <a:latin typeface="Book Antiqua" pitchFamily="18" charset="0"/>
              </a:rPr>
              <a:t> </a:t>
            </a:r>
            <a:br>
              <a:rPr lang="it-IT" sz="3200" b="1" i="1" dirty="0" smtClean="0">
                <a:latin typeface="Book Antiqua" pitchFamily="18" charset="0"/>
              </a:rPr>
            </a:br>
            <a:r>
              <a:rPr lang="it-IT" sz="2400" cap="small" dirty="0" smtClean="0">
                <a:latin typeface="Garamond" pitchFamily="18" charset="0"/>
              </a:rPr>
              <a:t>E</a:t>
            </a:r>
            <a:r>
              <a:rPr lang="it-IT" sz="2400" dirty="0" smtClean="0">
                <a:latin typeface="Garamond" pitchFamily="18" charset="0"/>
              </a:rPr>
              <a:t>va Taylor</a:t>
            </a:r>
            <a:r>
              <a:rPr lang="it-IT" sz="2400" i="1" dirty="0" smtClean="0">
                <a:latin typeface="Garamond" pitchFamily="18" charset="0"/>
              </a:rPr>
              <a:t>, L’igiene della bocca</a:t>
            </a:r>
            <a:r>
              <a:rPr lang="it-IT" sz="2400" dirty="0" smtClean="0">
                <a:latin typeface="Garamond" pitchFamily="18" charset="0"/>
              </a:rPr>
              <a:t>, in </a:t>
            </a:r>
            <a:r>
              <a:rPr lang="it-IT" sz="2400" i="1" dirty="0" smtClean="0">
                <a:latin typeface="Garamond" pitchFamily="18" charset="0"/>
              </a:rPr>
              <a:t>Perché ci vogliono due lingue per scrivere una poesia</a:t>
            </a:r>
            <a:r>
              <a:rPr lang="it-IT" sz="2400" dirty="0" smtClean="0">
                <a:latin typeface="Garamond" pitchFamily="18" charset="0"/>
              </a:rPr>
              <a:t>?, in «Scrivere altrove/</a:t>
            </a:r>
            <a:r>
              <a:rPr lang="it-IT" sz="2400" dirty="0" err="1" smtClean="0">
                <a:latin typeface="Garamond" pitchFamily="18" charset="0"/>
              </a:rPr>
              <a:t>écrire</a:t>
            </a:r>
            <a:r>
              <a:rPr lang="it-IT" sz="2400" dirty="0" smtClean="0">
                <a:latin typeface="Garamond" pitchFamily="18" charset="0"/>
              </a:rPr>
              <a:t> </a:t>
            </a:r>
            <a:r>
              <a:rPr lang="it-IT" sz="2400" dirty="0" err="1" smtClean="0">
                <a:latin typeface="Garamond" pitchFamily="18" charset="0"/>
              </a:rPr>
              <a:t>ailleurs</a:t>
            </a:r>
            <a:r>
              <a:rPr lang="it-IT" sz="2400" dirty="0" smtClean="0">
                <a:latin typeface="Garamond" pitchFamily="18" charset="0"/>
              </a:rPr>
              <a:t>», 10 (2013),  p. 103.</a:t>
            </a:r>
            <a:endParaRPr lang="it-IT" sz="3200" b="1" i="1" dirty="0">
              <a:latin typeface="Garamond" pitchFamily="18" charset="0"/>
            </a:endParaRPr>
          </a:p>
        </p:txBody>
      </p:sp>
    </p:spTree>
    <p:extLst>
      <p:ext uri="{BB962C8B-B14F-4D97-AF65-F5344CB8AC3E}">
        <p14:creationId xmlns:p14="http://schemas.microsoft.com/office/powerpoint/2010/main" val="40892343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pPr algn="l"/>
            <a:endParaRPr lang="it-IT" dirty="0">
              <a:solidFill>
                <a:srgbClr val="FFFFFF"/>
              </a:solidFill>
              <a:latin typeface="Garamond"/>
              <a:cs typeface="Garamond"/>
            </a:endParaRPr>
          </a:p>
          <a:p>
            <a:pPr marL="457200" indent="-457200" algn="l">
              <a:buFont typeface="Wingdings" charset="0"/>
              <a:buChar char="Ø"/>
            </a:pPr>
            <a:r>
              <a:rPr lang="it-IT" dirty="0" smtClean="0">
                <a:solidFill>
                  <a:srgbClr val="FFFFFF"/>
                </a:solidFill>
                <a:latin typeface="Garamond"/>
                <a:cs typeface="Garamond"/>
              </a:rPr>
              <a:t>CHE </a:t>
            </a:r>
            <a:r>
              <a:rPr lang="it-IT" dirty="0" err="1" smtClean="0">
                <a:solidFill>
                  <a:srgbClr val="FFFFFF"/>
                </a:solidFill>
                <a:latin typeface="Garamond"/>
                <a:cs typeface="Garamond"/>
              </a:rPr>
              <a:t>COS’è</a:t>
            </a:r>
            <a:r>
              <a:rPr lang="it-IT" dirty="0" smtClean="0">
                <a:solidFill>
                  <a:srgbClr val="FFFFFF"/>
                </a:solidFill>
                <a:latin typeface="Garamond"/>
                <a:cs typeface="Garamond"/>
              </a:rPr>
              <a:t> UN’EDUCAZIONE? (domanda che apre </a:t>
            </a:r>
            <a:r>
              <a:rPr lang="it-IT" i="1" dirty="0" smtClean="0">
                <a:solidFill>
                  <a:srgbClr val="FFFFFF"/>
                </a:solidFill>
                <a:latin typeface="Garamond"/>
                <a:cs typeface="Garamond"/>
              </a:rPr>
              <a:t>Fiori italiani </a:t>
            </a:r>
            <a:r>
              <a:rPr lang="it-IT" dirty="0" smtClean="0">
                <a:solidFill>
                  <a:srgbClr val="FFFFFF"/>
                </a:solidFill>
                <a:latin typeface="Garamond"/>
                <a:cs typeface="Garamond"/>
              </a:rPr>
              <a:t>e chiude </a:t>
            </a:r>
            <a:r>
              <a:rPr lang="it-IT" i="1" dirty="0" smtClean="0">
                <a:solidFill>
                  <a:srgbClr val="FFFFFF"/>
                </a:solidFill>
                <a:latin typeface="Garamond"/>
                <a:cs typeface="Garamond"/>
              </a:rPr>
              <a:t>Fiori </a:t>
            </a:r>
            <a:r>
              <a:rPr lang="it-IT" i="1" dirty="0">
                <a:solidFill>
                  <a:srgbClr val="FFFFFF"/>
                </a:solidFill>
                <a:latin typeface="Garamond"/>
                <a:cs typeface="Garamond"/>
              </a:rPr>
              <a:t>a </a:t>
            </a:r>
            <a:r>
              <a:rPr lang="it-IT" i="1" dirty="0" smtClean="0">
                <a:solidFill>
                  <a:srgbClr val="FFFFFF"/>
                </a:solidFill>
                <a:latin typeface="Garamond"/>
                <a:cs typeface="Garamond"/>
              </a:rPr>
              <a:t>Edimburgo</a:t>
            </a:r>
            <a:r>
              <a:rPr lang="it-IT" dirty="0" smtClean="0">
                <a:solidFill>
                  <a:srgbClr val="FFFFFF"/>
                </a:solidFill>
                <a:latin typeface="Garamond"/>
                <a:cs typeface="Garamond"/>
              </a:rPr>
              <a:t>)</a:t>
            </a:r>
          </a:p>
          <a:p>
            <a:pPr marL="457200" indent="-457200" algn="l">
              <a:buFont typeface="Wingdings" charset="0"/>
              <a:buChar char="Ø"/>
            </a:pPr>
            <a:endParaRPr lang="it-IT" i="1" dirty="0">
              <a:solidFill>
                <a:srgbClr val="FFFFFF"/>
              </a:solidFill>
              <a:latin typeface="Garamond"/>
              <a:cs typeface="Garamond"/>
            </a:endParaRPr>
          </a:p>
          <a:p>
            <a:pPr marL="457200" indent="-457200" algn="l">
              <a:buFont typeface="Wingdings" charset="0"/>
              <a:buChar char="Ø"/>
            </a:pPr>
            <a:endParaRPr lang="it-IT" i="1" dirty="0" smtClean="0">
              <a:solidFill>
                <a:srgbClr val="FFFFFF"/>
              </a:solidFill>
              <a:latin typeface="Garamond"/>
              <a:cs typeface="Garamond"/>
            </a:endParaRPr>
          </a:p>
          <a:p>
            <a:pPr marL="457200" indent="-457200" algn="l">
              <a:buFont typeface="Wingdings" charset="0"/>
              <a:buChar char="Ø"/>
            </a:pPr>
            <a:r>
              <a:rPr lang="it-IT" dirty="0" smtClean="0">
                <a:solidFill>
                  <a:srgbClr val="FFFFFF"/>
                </a:solidFill>
                <a:latin typeface="Garamond"/>
                <a:cs typeface="Garamond"/>
              </a:rPr>
              <a:t>STRAPPARSI </a:t>
            </a:r>
            <a:r>
              <a:rPr lang="it-IT" dirty="0">
                <a:solidFill>
                  <a:srgbClr val="FFFFFF"/>
                </a:solidFill>
                <a:latin typeface="Garamond"/>
                <a:cs typeface="Garamond"/>
              </a:rPr>
              <a:t>DI DOSSO IL FASCISMO</a:t>
            </a:r>
          </a:p>
          <a:p>
            <a:pPr marL="457200" indent="-457200" algn="l">
              <a:buFont typeface="Wingdings" charset="0"/>
              <a:buChar char="Ø"/>
            </a:pPr>
            <a:endParaRPr lang="it-IT" dirty="0">
              <a:solidFill>
                <a:srgbClr val="FFFF00"/>
              </a:solidFill>
              <a:latin typeface="Garamond"/>
              <a:cs typeface="Garamond"/>
            </a:endParaRPr>
          </a:p>
        </p:txBody>
      </p:sp>
    </p:spTree>
    <p:extLst>
      <p:ext uri="{BB962C8B-B14F-4D97-AF65-F5344CB8AC3E}">
        <p14:creationId xmlns:p14="http://schemas.microsoft.com/office/powerpoint/2010/main" val="4179004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r>
              <a:rPr lang="it-IT" dirty="0" smtClean="0">
                <a:solidFill>
                  <a:srgbClr val="FFFFFF"/>
                </a:solidFill>
                <a:latin typeface="Garamond"/>
                <a:cs typeface="Garamond"/>
              </a:rPr>
              <a:t>Per esorcizzare la sua esperienza fascista non fu sufficiente la </a:t>
            </a:r>
            <a:r>
              <a:rPr lang="it-IT" dirty="0">
                <a:solidFill>
                  <a:srgbClr val="FFFFFF"/>
                </a:solidFill>
                <a:latin typeface="Garamond"/>
                <a:cs typeface="Garamond"/>
              </a:rPr>
              <a:t>R</a:t>
            </a:r>
            <a:r>
              <a:rPr lang="it-IT" dirty="0" smtClean="0">
                <a:solidFill>
                  <a:srgbClr val="FFFFFF"/>
                </a:solidFill>
                <a:latin typeface="Garamond"/>
                <a:cs typeface="Garamond"/>
              </a:rPr>
              <a:t>esistenza.  Fu necessaria anche una nuova lingua e una nuova cultura</a:t>
            </a:r>
          </a:p>
          <a:p>
            <a:endParaRPr lang="it-IT" dirty="0" smtClean="0">
              <a:solidFill>
                <a:srgbClr val="FFFF00"/>
              </a:solidFill>
              <a:latin typeface="Garamond"/>
              <a:cs typeface="Garamond"/>
            </a:endParaRPr>
          </a:p>
          <a:p>
            <a:r>
              <a:rPr lang="is-IS" dirty="0" smtClean="0">
                <a:solidFill>
                  <a:srgbClr val="FFFFFF"/>
                </a:solidFill>
                <a:latin typeface="Garamond"/>
                <a:cs typeface="Garamond"/>
              </a:rPr>
              <a:t>… p</a:t>
            </a:r>
            <a:r>
              <a:rPr lang="it-IT" dirty="0" err="1" smtClean="0">
                <a:solidFill>
                  <a:srgbClr val="FFFFFF"/>
                </a:solidFill>
                <a:latin typeface="Garamond"/>
                <a:cs typeface="Garamond"/>
              </a:rPr>
              <a:t>erché</a:t>
            </a:r>
            <a:r>
              <a:rPr lang="is-IS" dirty="0" smtClean="0">
                <a:solidFill>
                  <a:srgbClr val="FFFFFF"/>
                </a:solidFill>
                <a:latin typeface="Garamond"/>
                <a:cs typeface="Garamond"/>
              </a:rPr>
              <a:t>…</a:t>
            </a:r>
          </a:p>
          <a:p>
            <a:endParaRPr lang="it-IT" dirty="0" smtClean="0">
              <a:solidFill>
                <a:srgbClr val="FFFFFF"/>
              </a:solidFill>
              <a:latin typeface="Garamond"/>
              <a:cs typeface="Garamond"/>
            </a:endParaRPr>
          </a:p>
          <a:p>
            <a:pPr algn="l"/>
            <a:r>
              <a:rPr lang="it-IT" i="1" dirty="0">
                <a:solidFill>
                  <a:srgbClr val="FFFF00"/>
                </a:solidFill>
                <a:latin typeface="Garamond"/>
                <a:cs typeface="Garamond"/>
              </a:rPr>
              <a:t>La lingua è più del sangue</a:t>
            </a:r>
          </a:p>
          <a:p>
            <a:pPr algn="l"/>
            <a:r>
              <a:rPr lang="it-IT" dirty="0">
                <a:solidFill>
                  <a:srgbClr val="FFFF00"/>
                </a:solidFill>
                <a:latin typeface="Garamond"/>
                <a:cs typeface="Garamond"/>
              </a:rPr>
              <a:t>				</a:t>
            </a:r>
            <a:r>
              <a:rPr lang="it-IT" dirty="0">
                <a:latin typeface="Garamond"/>
                <a:cs typeface="Garamond"/>
              </a:rPr>
              <a:t>	 Franz </a:t>
            </a:r>
            <a:r>
              <a:rPr lang="it-IT" dirty="0" err="1">
                <a:latin typeface="Garamond"/>
                <a:cs typeface="Garamond"/>
              </a:rPr>
              <a:t>Rosenzweig</a:t>
            </a:r>
            <a:r>
              <a:rPr lang="it-IT" dirty="0">
                <a:latin typeface="Garamond"/>
                <a:cs typeface="Garamond"/>
              </a:rPr>
              <a:t> </a:t>
            </a:r>
          </a:p>
          <a:p>
            <a:endParaRPr lang="it-IT" sz="2800" dirty="0" smtClean="0">
              <a:latin typeface="Garamond"/>
              <a:cs typeface="Garamond"/>
            </a:endParaRPr>
          </a:p>
          <a:p>
            <a:r>
              <a:rPr lang="it-IT" sz="2800" dirty="0" smtClean="0">
                <a:solidFill>
                  <a:srgbClr val="FFFF00"/>
                </a:solidFill>
                <a:latin typeface="Garamond"/>
                <a:cs typeface="Garamond"/>
              </a:rPr>
              <a:t>VICTOR </a:t>
            </a:r>
            <a:r>
              <a:rPr lang="it-IT" sz="2800" dirty="0">
                <a:solidFill>
                  <a:srgbClr val="FFFF00"/>
                </a:solidFill>
                <a:latin typeface="Garamond"/>
                <a:cs typeface="Garamond"/>
              </a:rPr>
              <a:t>KLEMPERER</a:t>
            </a:r>
            <a:r>
              <a:rPr lang="it-IT" sz="2800" dirty="0">
                <a:latin typeface="Garamond"/>
                <a:cs typeface="Garamond"/>
              </a:rPr>
              <a:t>, </a:t>
            </a:r>
            <a:r>
              <a:rPr lang="it-IT" sz="2800" i="1" dirty="0">
                <a:latin typeface="Garamond"/>
                <a:cs typeface="Garamond"/>
              </a:rPr>
              <a:t>LTI. La lingua del Terzo Reich. Taccuino di un filologo</a:t>
            </a:r>
            <a:r>
              <a:rPr lang="it-IT" sz="2800" dirty="0">
                <a:latin typeface="Garamond"/>
                <a:cs typeface="Garamond"/>
              </a:rPr>
              <a:t>, Firenze, Giuntina, 1998 (1947) </a:t>
            </a:r>
          </a:p>
          <a:p>
            <a:endParaRPr lang="it-IT" dirty="0">
              <a:solidFill>
                <a:srgbClr val="FFFFFF"/>
              </a:solidFill>
              <a:latin typeface="Garamond"/>
              <a:cs typeface="Garamond"/>
            </a:endParaRPr>
          </a:p>
        </p:txBody>
      </p:sp>
    </p:spTree>
    <p:extLst>
      <p:ext uri="{BB962C8B-B14F-4D97-AF65-F5344CB8AC3E}">
        <p14:creationId xmlns:p14="http://schemas.microsoft.com/office/powerpoint/2010/main" val="3482422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lnSpcReduction="10000"/>
          </a:bodyPr>
          <a:lstStyle/>
          <a:p>
            <a:pPr algn="l"/>
            <a:r>
              <a:rPr lang="it-IT" sz="2800" dirty="0" smtClean="0">
                <a:solidFill>
                  <a:schemeClr val="accent6"/>
                </a:solidFill>
                <a:latin typeface="Garamond"/>
                <a:cs typeface="Garamond"/>
              </a:rPr>
              <a:t>LA LINGUA </a:t>
            </a:r>
            <a:r>
              <a:rPr lang="it-IT" sz="2800" dirty="0" smtClean="0">
                <a:latin typeface="Garamond"/>
                <a:cs typeface="Garamond"/>
              </a:rPr>
              <a:t>DEL TERZO REICH</a:t>
            </a:r>
            <a:endParaRPr lang="it-IT" sz="2800" dirty="0">
              <a:latin typeface="Garamond"/>
              <a:cs typeface="Garamond"/>
            </a:endParaRPr>
          </a:p>
          <a:p>
            <a:pPr algn="l"/>
            <a:endParaRPr lang="it-IT" sz="2800" dirty="0" smtClean="0">
              <a:latin typeface="Garamond"/>
              <a:cs typeface="Garamond"/>
            </a:endParaRPr>
          </a:p>
          <a:p>
            <a:pPr algn="l"/>
            <a:r>
              <a:rPr lang="it-IT" sz="2800" dirty="0" smtClean="0">
                <a:latin typeface="Garamond"/>
                <a:cs typeface="Garamond"/>
              </a:rPr>
              <a:t>Quanti </a:t>
            </a:r>
            <a:r>
              <a:rPr lang="it-IT" sz="2800" dirty="0">
                <a:latin typeface="Garamond"/>
                <a:cs typeface="Garamond"/>
              </a:rPr>
              <a:t>concetti, quanti sentimenti ha profanato e intossicato questa lingua! </a:t>
            </a:r>
          </a:p>
          <a:p>
            <a:pPr algn="l"/>
            <a:endParaRPr lang="it-IT" sz="2800" dirty="0" smtClean="0">
              <a:latin typeface="Garamond"/>
              <a:cs typeface="Garamond"/>
            </a:endParaRPr>
          </a:p>
          <a:p>
            <a:pPr algn="l"/>
            <a:endParaRPr lang="it-IT" sz="2800" dirty="0">
              <a:latin typeface="Garamond"/>
              <a:cs typeface="Garamond"/>
            </a:endParaRPr>
          </a:p>
          <a:p>
            <a:pPr algn="l"/>
            <a:r>
              <a:rPr lang="it-IT" sz="2800" dirty="0" smtClean="0">
                <a:latin typeface="Garamond"/>
                <a:cs typeface="Garamond"/>
              </a:rPr>
              <a:t>Oggi </a:t>
            </a:r>
            <a:r>
              <a:rPr lang="it-IT" sz="2800" dirty="0">
                <a:latin typeface="Garamond"/>
                <a:cs typeface="Garamond"/>
              </a:rPr>
              <a:t>si parla molto di estirpare la </a:t>
            </a:r>
            <a:r>
              <a:rPr lang="it-IT" sz="2800" dirty="0" smtClean="0">
                <a:latin typeface="Garamond"/>
                <a:cs typeface="Garamond"/>
              </a:rPr>
              <a:t>mentalità </a:t>
            </a:r>
            <a:r>
              <a:rPr lang="it-IT" sz="2800" dirty="0">
                <a:latin typeface="Garamond"/>
                <a:cs typeface="Garamond"/>
              </a:rPr>
              <a:t>del fascismo e si fa anche molto per questo fine [...]. </a:t>
            </a:r>
            <a:r>
              <a:rPr lang="it-IT" sz="2800" dirty="0">
                <a:solidFill>
                  <a:srgbClr val="FFFF00"/>
                </a:solidFill>
                <a:latin typeface="Garamond"/>
                <a:cs typeface="Garamond"/>
              </a:rPr>
              <a:t>Ma la lingua del Terzo Reich sembra voler sopravvivere in parecchie espressioni caratteristiche, penetrate così a fondo col loro potere </a:t>
            </a:r>
            <a:r>
              <a:rPr lang="it-IT" sz="2800" dirty="0" smtClean="0">
                <a:solidFill>
                  <a:srgbClr val="FFFF00"/>
                </a:solidFill>
                <a:latin typeface="Garamond"/>
                <a:cs typeface="Garamond"/>
              </a:rPr>
              <a:t>corrosivo </a:t>
            </a:r>
            <a:r>
              <a:rPr lang="it-IT" sz="2800" dirty="0">
                <a:solidFill>
                  <a:srgbClr val="FFFF00"/>
                </a:solidFill>
                <a:latin typeface="Garamond"/>
                <a:cs typeface="Garamond"/>
              </a:rPr>
              <a:t>da apparire come un possesso duraturo della lingua tedesca</a:t>
            </a:r>
            <a:r>
              <a:rPr lang="it-IT" sz="2800" dirty="0">
                <a:latin typeface="Garamond"/>
                <a:cs typeface="Garamond"/>
              </a:rPr>
              <a:t>. Per esempio quante volte, nel maggio del 1945, in discorsi alla radio, in manifestazioni </a:t>
            </a:r>
            <a:r>
              <a:rPr lang="it-IT" sz="2800" dirty="0" smtClean="0">
                <a:latin typeface="Garamond"/>
                <a:cs typeface="Garamond"/>
              </a:rPr>
              <a:t>appassionatamente </a:t>
            </a:r>
            <a:r>
              <a:rPr lang="it-IT" sz="2800" dirty="0">
                <a:latin typeface="Garamond"/>
                <a:cs typeface="Garamond"/>
              </a:rPr>
              <a:t>antifasciste ho sentito parlare di </a:t>
            </a:r>
            <a:r>
              <a:rPr lang="it-IT" sz="2800" dirty="0" smtClean="0">
                <a:solidFill>
                  <a:srgbClr val="FF6600"/>
                </a:solidFill>
                <a:latin typeface="Garamond"/>
                <a:cs typeface="Garamond"/>
              </a:rPr>
              <a:t>qualità </a:t>
            </a:r>
            <a:r>
              <a:rPr lang="it-IT" sz="2800" dirty="0">
                <a:solidFill>
                  <a:srgbClr val="FF6600"/>
                </a:solidFill>
                <a:latin typeface="Garamond"/>
                <a:cs typeface="Garamond"/>
              </a:rPr>
              <a:t>“caratteriali” o della natura “combattiva” della democrazia</a:t>
            </a:r>
            <a:r>
              <a:rPr lang="it-IT" sz="2800" dirty="0" smtClean="0">
                <a:solidFill>
                  <a:srgbClr val="FF6600"/>
                </a:solidFill>
                <a:latin typeface="Garamond"/>
                <a:cs typeface="Garamond"/>
              </a:rPr>
              <a:t>! </a:t>
            </a:r>
            <a:endParaRPr lang="it-IT" sz="2800" dirty="0">
              <a:solidFill>
                <a:srgbClr val="FF6600"/>
              </a:solidFill>
              <a:latin typeface="Garamond"/>
              <a:cs typeface="Garamond"/>
            </a:endParaRPr>
          </a:p>
          <a:p>
            <a:pPr algn="l"/>
            <a:endParaRPr lang="it-IT" sz="2800" dirty="0">
              <a:solidFill>
                <a:srgbClr val="FFFF00"/>
              </a:solidFill>
              <a:latin typeface="Garamond"/>
              <a:cs typeface="Garamond"/>
            </a:endParaRPr>
          </a:p>
          <a:p>
            <a:pPr algn="l"/>
            <a:endParaRPr lang="it-IT" dirty="0" smtClean="0">
              <a:solidFill>
                <a:srgbClr val="FFFFFF"/>
              </a:solidFill>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1341837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92500" lnSpcReduction="10000"/>
          </a:bodyPr>
          <a:lstStyle/>
          <a:p>
            <a:pPr algn="l"/>
            <a:r>
              <a:rPr lang="it-IT" sz="2800" dirty="0">
                <a:latin typeface="Garamond"/>
                <a:cs typeface="Garamond"/>
              </a:rPr>
              <a:t>Qual era il mezzo di propaganda </a:t>
            </a:r>
            <a:r>
              <a:rPr lang="it-IT" sz="2800" dirty="0" smtClean="0">
                <a:latin typeface="Garamond"/>
                <a:cs typeface="Garamond"/>
              </a:rPr>
              <a:t>più </a:t>
            </a:r>
            <a:r>
              <a:rPr lang="it-IT" sz="2800" dirty="0">
                <a:latin typeface="Garamond"/>
                <a:cs typeface="Garamond"/>
              </a:rPr>
              <a:t>efficace del sistema hitleriano? Erano i monologhi di Hitler e di Goebbels [...]? </a:t>
            </a:r>
          </a:p>
          <a:p>
            <a:pPr algn="l"/>
            <a:r>
              <a:rPr lang="it-IT" sz="2800" dirty="0">
                <a:solidFill>
                  <a:srgbClr val="FFFF00"/>
                </a:solidFill>
                <a:latin typeface="Garamond"/>
                <a:cs typeface="Garamond"/>
              </a:rPr>
              <a:t>No</a:t>
            </a:r>
            <a:r>
              <a:rPr lang="it-IT" sz="2800" dirty="0">
                <a:latin typeface="Garamond"/>
                <a:cs typeface="Garamond"/>
              </a:rPr>
              <a:t>, l’effetto maggiore non era provocato dai discorsi e neppure da articoli, volantini, manifesti e bandiere, da nulla che potesse essere percepito da un </a:t>
            </a:r>
            <a:r>
              <a:rPr lang="it-IT" sz="2800" dirty="0" smtClean="0">
                <a:latin typeface="Garamond"/>
                <a:cs typeface="Garamond"/>
              </a:rPr>
              <a:t>pensiero </a:t>
            </a:r>
            <a:r>
              <a:rPr lang="it-IT" sz="2800" dirty="0">
                <a:latin typeface="Garamond"/>
                <a:cs typeface="Garamond"/>
              </a:rPr>
              <a:t>o da un sentimento consapevoli. Invece </a:t>
            </a:r>
            <a:r>
              <a:rPr lang="it-IT" sz="2800" dirty="0">
                <a:solidFill>
                  <a:srgbClr val="FFFF00"/>
                </a:solidFill>
                <a:latin typeface="Garamond"/>
                <a:cs typeface="Garamond"/>
              </a:rPr>
              <a:t>il nazismo si insinuava nella carne e nel sangue della folla attraverso le singole parole, le locuzioni, la forma delle frasi ripetute milioni di volte, imposte a forza alla massa e da questa accettate </a:t>
            </a:r>
            <a:r>
              <a:rPr lang="it-IT" sz="2800" dirty="0" smtClean="0">
                <a:solidFill>
                  <a:srgbClr val="FFFF00"/>
                </a:solidFill>
                <a:latin typeface="Garamond"/>
                <a:cs typeface="Garamond"/>
              </a:rPr>
              <a:t>meccanicamente </a:t>
            </a:r>
            <a:r>
              <a:rPr lang="it-IT" sz="2800" dirty="0">
                <a:solidFill>
                  <a:srgbClr val="FFFF00"/>
                </a:solidFill>
                <a:latin typeface="Garamond"/>
                <a:cs typeface="Garamond"/>
              </a:rPr>
              <a:t>e inconsciamente</a:t>
            </a:r>
            <a:r>
              <a:rPr lang="it-IT" sz="2800" dirty="0">
                <a:latin typeface="Garamond"/>
                <a:cs typeface="Garamond"/>
              </a:rPr>
              <a:t>. Di solito si attribuisce un significato puramente estetico e per così dire “innocuo” al distico di Schiller: «La lingua colta che crea e pensa per te» [...]. </a:t>
            </a:r>
          </a:p>
          <a:p>
            <a:pPr algn="l"/>
            <a:r>
              <a:rPr lang="it-IT" sz="2800" dirty="0">
                <a:latin typeface="Garamond"/>
                <a:cs typeface="Garamond"/>
              </a:rPr>
              <a:t>Ma la lingua non si limita a creare e pensare per me, </a:t>
            </a:r>
            <a:r>
              <a:rPr lang="it-IT" sz="2800" dirty="0">
                <a:solidFill>
                  <a:srgbClr val="FFFF00"/>
                </a:solidFill>
                <a:latin typeface="Garamond"/>
                <a:cs typeface="Garamond"/>
              </a:rPr>
              <a:t>dirige anche il mio </a:t>
            </a:r>
            <a:r>
              <a:rPr lang="it-IT" sz="2800" dirty="0" smtClean="0">
                <a:solidFill>
                  <a:srgbClr val="FFFF00"/>
                </a:solidFill>
                <a:latin typeface="Garamond"/>
                <a:cs typeface="Garamond"/>
              </a:rPr>
              <a:t>sent</a:t>
            </a:r>
            <a:r>
              <a:rPr lang="it-IT" sz="2800" dirty="0">
                <a:solidFill>
                  <a:srgbClr val="FFFF00"/>
                </a:solidFill>
                <a:latin typeface="Garamond"/>
                <a:cs typeface="Garamond"/>
              </a:rPr>
              <a:t>i</a:t>
            </a:r>
            <a:r>
              <a:rPr lang="it-IT" sz="2800" dirty="0" smtClean="0">
                <a:solidFill>
                  <a:srgbClr val="FFFF00"/>
                </a:solidFill>
                <a:latin typeface="Garamond"/>
                <a:cs typeface="Garamond"/>
              </a:rPr>
              <a:t>re</a:t>
            </a:r>
            <a:r>
              <a:rPr lang="it-IT" sz="2800" dirty="0">
                <a:solidFill>
                  <a:srgbClr val="FFFF00"/>
                </a:solidFill>
                <a:latin typeface="Garamond"/>
                <a:cs typeface="Garamond"/>
              </a:rPr>
              <a:t>, indirizza tutto il mio essere spirituale quanto </a:t>
            </a:r>
            <a:r>
              <a:rPr lang="it-IT" sz="2800" dirty="0" smtClean="0">
                <a:solidFill>
                  <a:srgbClr val="FFFF00"/>
                </a:solidFill>
                <a:latin typeface="Garamond"/>
                <a:cs typeface="Garamond"/>
              </a:rPr>
              <a:t>più </a:t>
            </a:r>
            <a:r>
              <a:rPr lang="it-IT" sz="2800" dirty="0">
                <a:solidFill>
                  <a:srgbClr val="FFFF00"/>
                </a:solidFill>
                <a:latin typeface="Garamond"/>
                <a:cs typeface="Garamond"/>
              </a:rPr>
              <a:t>naturalmente, </a:t>
            </a:r>
            <a:r>
              <a:rPr lang="it-IT" sz="2800" dirty="0" smtClean="0">
                <a:solidFill>
                  <a:srgbClr val="FFFF00"/>
                </a:solidFill>
                <a:latin typeface="Garamond"/>
                <a:cs typeface="Garamond"/>
              </a:rPr>
              <a:t>più inconsciamente </a:t>
            </a:r>
            <a:r>
              <a:rPr lang="it-IT" sz="2800" dirty="0">
                <a:solidFill>
                  <a:srgbClr val="FFFF00"/>
                </a:solidFill>
                <a:latin typeface="Garamond"/>
                <a:cs typeface="Garamond"/>
              </a:rPr>
              <a:t>mi abbandono a lei</a:t>
            </a:r>
            <a:r>
              <a:rPr lang="it-IT" sz="2800" dirty="0">
                <a:latin typeface="Garamond"/>
                <a:cs typeface="Garamond"/>
              </a:rPr>
              <a:t>. E se la lingua colta è formata di elementi tossici o è stata resa portatrice di tali elementi</a:t>
            </a:r>
            <a:r>
              <a:rPr lang="it-IT" sz="2800" dirty="0" smtClean="0">
                <a:latin typeface="Garamond"/>
                <a:cs typeface="Garamond"/>
              </a:rPr>
              <a:t>?</a:t>
            </a:r>
            <a:endParaRPr lang="it-IT" sz="2800" dirty="0">
              <a:latin typeface="Garamond"/>
              <a:cs typeface="Garamond"/>
            </a:endParaRPr>
          </a:p>
          <a:p>
            <a:pPr algn="l"/>
            <a:endParaRPr lang="it-IT" sz="2800" dirty="0">
              <a:solidFill>
                <a:srgbClr val="FFFF00"/>
              </a:solidFill>
              <a:latin typeface="Garamond"/>
              <a:cs typeface="Garamond"/>
            </a:endParaRPr>
          </a:p>
          <a:p>
            <a:pPr algn="l"/>
            <a:endParaRPr lang="it-IT" dirty="0" smtClean="0">
              <a:solidFill>
                <a:srgbClr val="FFFFFF"/>
              </a:solidFill>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37231409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endParaRPr lang="it-IT" dirty="0" smtClean="0">
              <a:solidFill>
                <a:srgbClr val="FFFF00"/>
              </a:solidFill>
              <a:latin typeface="Garamond"/>
              <a:cs typeface="Garamond"/>
            </a:endParaRPr>
          </a:p>
          <a:p>
            <a:endParaRPr lang="it-IT" dirty="0">
              <a:solidFill>
                <a:srgbClr val="FFFF00"/>
              </a:solidFill>
              <a:latin typeface="Garamond"/>
              <a:cs typeface="Garamond"/>
            </a:endParaRPr>
          </a:p>
          <a:p>
            <a:r>
              <a:rPr lang="it-IT" dirty="0" smtClean="0">
                <a:solidFill>
                  <a:srgbClr val="FFFF00"/>
                </a:solidFill>
                <a:latin typeface="Garamond"/>
                <a:cs typeface="Garamond"/>
              </a:rPr>
              <a:t>TIRARE IL COLLO ALLA RETORICA</a:t>
            </a:r>
            <a:endParaRPr lang="it-IT" dirty="0">
              <a:latin typeface="Garamond"/>
              <a:cs typeface="Garamond"/>
            </a:endParaRPr>
          </a:p>
          <a:p>
            <a:pPr algn="l"/>
            <a:endParaRPr lang="it-IT" dirty="0" smtClean="0">
              <a:solidFill>
                <a:srgbClr val="FFFFFF"/>
              </a:solidFill>
              <a:latin typeface="Garamond"/>
              <a:cs typeface="Garamond"/>
            </a:endParaRPr>
          </a:p>
          <a:p>
            <a:pPr algn="l"/>
            <a:r>
              <a:rPr lang="it-IT" dirty="0">
                <a:latin typeface="Garamond"/>
                <a:cs typeface="Garamond"/>
              </a:rPr>
              <a:t>Mentre russi e alleati tiravano il collo al nazismo, noi cercavamo almeno di tirarlo alla </a:t>
            </a:r>
            <a:r>
              <a:rPr lang="it-IT" dirty="0" smtClean="0">
                <a:latin typeface="Garamond"/>
                <a:cs typeface="Garamond"/>
              </a:rPr>
              <a:t>retorica. </a:t>
            </a:r>
          </a:p>
          <a:p>
            <a:pPr algn="l"/>
            <a:endParaRPr lang="it-IT" dirty="0">
              <a:solidFill>
                <a:srgbClr val="FFFFFF"/>
              </a:solidFill>
              <a:latin typeface="Garamond"/>
              <a:cs typeface="Garamond"/>
            </a:endParaRPr>
          </a:p>
          <a:p>
            <a:pPr algn="l"/>
            <a:r>
              <a:rPr lang="it-IT" i="1" dirty="0" smtClean="0">
                <a:solidFill>
                  <a:srgbClr val="FFFFFF"/>
                </a:solidFill>
                <a:latin typeface="Garamond"/>
                <a:cs typeface="Garamond"/>
              </a:rPr>
              <a:t>I piccoli maestri</a:t>
            </a: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39875569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4319" y="200015"/>
            <a:ext cx="8775925" cy="6510473"/>
          </a:xfrm>
          <a:solidFill>
            <a:srgbClr val="000000"/>
          </a:solidFill>
        </p:spPr>
        <p:txBody>
          <a:bodyPr>
            <a:normAutofit fontScale="77500" lnSpcReduction="20000"/>
          </a:bodyPr>
          <a:lstStyle/>
          <a:p>
            <a:endParaRPr lang="it-IT" dirty="0" smtClean="0">
              <a:solidFill>
                <a:srgbClr val="FFFF00"/>
              </a:solidFill>
              <a:latin typeface="Garamond"/>
              <a:cs typeface="Garamond"/>
            </a:endParaRPr>
          </a:p>
          <a:p>
            <a:r>
              <a:rPr lang="it-IT" dirty="0" smtClean="0">
                <a:solidFill>
                  <a:srgbClr val="FFFF00"/>
                </a:solidFill>
                <a:latin typeface="Garamond"/>
                <a:cs typeface="Garamond"/>
              </a:rPr>
              <a:t>Luigi Meneghello, 1922-2007</a:t>
            </a:r>
          </a:p>
          <a:p>
            <a:pPr algn="l"/>
            <a:endParaRPr lang="it-IT" dirty="0" smtClean="0">
              <a:latin typeface="Garamond"/>
              <a:cs typeface="Garamond"/>
            </a:endParaRPr>
          </a:p>
          <a:p>
            <a:r>
              <a:rPr lang="it-IT" dirty="0" smtClean="0">
                <a:solidFill>
                  <a:srgbClr val="FFFFFF"/>
                </a:solidFill>
                <a:latin typeface="Garamond"/>
                <a:cs typeface="Garamond"/>
              </a:rPr>
              <a:t>Scrittura autobiografica e di autocommento</a:t>
            </a:r>
          </a:p>
          <a:p>
            <a:pPr marL="457200" indent="-457200">
              <a:buFont typeface="Wingdings" charset="0"/>
              <a:buChar char="Ø"/>
            </a:pPr>
            <a:r>
              <a:rPr lang="it-IT" dirty="0" smtClean="0">
                <a:solidFill>
                  <a:srgbClr val="FFFFFF"/>
                </a:solidFill>
                <a:latin typeface="Garamond"/>
                <a:cs typeface="Garamond"/>
              </a:rPr>
              <a:t>Doppia voce narrante</a:t>
            </a:r>
          </a:p>
          <a:p>
            <a:pPr marL="457200" indent="-457200">
              <a:buFont typeface="Wingdings" charset="0"/>
              <a:buChar char="Ø"/>
            </a:pPr>
            <a:r>
              <a:rPr lang="it-IT" dirty="0" smtClean="0">
                <a:solidFill>
                  <a:srgbClr val="FFFFFF"/>
                </a:solidFill>
                <a:latin typeface="Garamond"/>
                <a:cs typeface="Garamond"/>
              </a:rPr>
              <a:t>Doppio punto di vista</a:t>
            </a:r>
          </a:p>
          <a:p>
            <a:pPr marL="457200" indent="-457200">
              <a:buFont typeface="Wingdings" charset="0"/>
              <a:buChar char="Ø"/>
            </a:pPr>
            <a:endParaRPr lang="it-IT" dirty="0">
              <a:solidFill>
                <a:srgbClr val="FFFFFF"/>
              </a:solidFill>
              <a:latin typeface="Garamond"/>
              <a:cs typeface="Garamond"/>
            </a:endParaRPr>
          </a:p>
          <a:p>
            <a:pPr algn="l"/>
            <a:endParaRPr lang="it-IT" dirty="0" smtClean="0">
              <a:solidFill>
                <a:srgbClr val="FFFF00"/>
              </a:solidFill>
              <a:latin typeface="Garamond"/>
              <a:cs typeface="Garamond"/>
            </a:endParaRPr>
          </a:p>
          <a:p>
            <a:pPr algn="l"/>
            <a:r>
              <a:rPr lang="it-IT" dirty="0" smtClean="0">
                <a:solidFill>
                  <a:srgbClr val="FFFF00"/>
                </a:solidFill>
                <a:latin typeface="Garamond"/>
                <a:cs typeface="Garamond"/>
              </a:rPr>
              <a:t>Autobiografico </a:t>
            </a:r>
            <a:r>
              <a:rPr lang="it-IT" dirty="0">
                <a:solidFill>
                  <a:srgbClr val="FFFF00"/>
                </a:solidFill>
                <a:latin typeface="Garamond"/>
                <a:cs typeface="Garamond"/>
              </a:rPr>
              <a:t>è invariabilmente per me il punto di partenza, ma il punto di arrivo non è autobiografico. </a:t>
            </a:r>
          </a:p>
          <a:p>
            <a:pPr algn="l"/>
            <a:r>
              <a:rPr lang="it-IT" dirty="0">
                <a:latin typeface="Garamond"/>
                <a:cs typeface="Garamond"/>
              </a:rPr>
              <a:t>Naturalmente il mio interesse iniziale per questa materia non è fondato sull’idea che </a:t>
            </a:r>
            <a:r>
              <a:rPr lang="it-IT" dirty="0" smtClean="0">
                <a:latin typeface="Garamond"/>
                <a:cs typeface="Garamond"/>
              </a:rPr>
              <a:t>ciò </a:t>
            </a:r>
            <a:r>
              <a:rPr lang="it-IT" dirty="0">
                <a:latin typeface="Garamond"/>
                <a:cs typeface="Garamond"/>
              </a:rPr>
              <a:t>che è capitato a me, </a:t>
            </a:r>
            <a:r>
              <a:rPr lang="it-IT" dirty="0" smtClean="0">
                <a:latin typeface="Garamond"/>
                <a:cs typeface="Garamond"/>
              </a:rPr>
              <a:t>ciò </a:t>
            </a:r>
            <a:r>
              <a:rPr lang="it-IT" dirty="0">
                <a:latin typeface="Garamond"/>
                <a:cs typeface="Garamond"/>
              </a:rPr>
              <a:t>che potrei chiamare per </a:t>
            </a:r>
            <a:r>
              <a:rPr lang="it-IT" dirty="0" smtClean="0">
                <a:latin typeface="Garamond"/>
                <a:cs typeface="Garamond"/>
              </a:rPr>
              <a:t>brevità </a:t>
            </a:r>
            <a:r>
              <a:rPr lang="it-IT" dirty="0">
                <a:latin typeface="Garamond"/>
                <a:cs typeface="Garamond"/>
              </a:rPr>
              <a:t>“la mia vita”, sia di particolare importanza [...]. </a:t>
            </a:r>
          </a:p>
          <a:p>
            <a:pPr algn="l"/>
            <a:r>
              <a:rPr lang="it-IT" dirty="0">
                <a:latin typeface="Garamond"/>
                <a:cs typeface="Garamond"/>
              </a:rPr>
              <a:t>Il mio interesse si basa invece sulla convinzione che qualunque frammento di </a:t>
            </a:r>
            <a:r>
              <a:rPr lang="it-IT" dirty="0" smtClean="0">
                <a:latin typeface="Garamond"/>
                <a:cs typeface="Garamond"/>
              </a:rPr>
              <a:t>esperienza</a:t>
            </a:r>
            <a:r>
              <a:rPr lang="it-IT" dirty="0">
                <a:latin typeface="Garamond"/>
                <a:cs typeface="Garamond"/>
              </a:rPr>
              <a:t>, della nostra esperienza personale, per ordinaria che sia, contiene gli elementi </a:t>
            </a:r>
            <a:r>
              <a:rPr lang="it-IT" dirty="0" smtClean="0">
                <a:latin typeface="Garamond"/>
                <a:cs typeface="Garamond"/>
              </a:rPr>
              <a:t>costitutivi </a:t>
            </a:r>
            <a:r>
              <a:rPr lang="it-IT" dirty="0">
                <a:latin typeface="Garamond"/>
                <a:cs typeface="Garamond"/>
              </a:rPr>
              <a:t>della </a:t>
            </a:r>
            <a:r>
              <a:rPr lang="it-IT" dirty="0" smtClean="0">
                <a:latin typeface="Garamond"/>
                <a:cs typeface="Garamond"/>
              </a:rPr>
              <a:t>realtà </a:t>
            </a:r>
            <a:r>
              <a:rPr lang="it-IT" dirty="0">
                <a:latin typeface="Garamond"/>
                <a:cs typeface="Garamond"/>
              </a:rPr>
              <a:t>di cui fa parte: quasi lo schema essenziale, i semi del proprio significato, </a:t>
            </a:r>
            <a:endParaRPr lang="it-IT" dirty="0" smtClean="0">
              <a:latin typeface="Garamond"/>
              <a:cs typeface="Garamond"/>
            </a:endParaRPr>
          </a:p>
          <a:p>
            <a:pPr algn="l"/>
            <a:r>
              <a:rPr lang="it-IT" dirty="0" smtClean="0">
                <a:solidFill>
                  <a:srgbClr val="FFFF00"/>
                </a:solidFill>
                <a:latin typeface="Garamond"/>
                <a:cs typeface="Garamond"/>
              </a:rPr>
              <a:t>una </a:t>
            </a:r>
            <a:r>
              <a:rPr lang="it-IT" dirty="0">
                <a:solidFill>
                  <a:srgbClr val="FFFF00"/>
                </a:solidFill>
                <a:latin typeface="Garamond"/>
                <a:cs typeface="Garamond"/>
              </a:rPr>
              <a:t>specie di DNA del reale </a:t>
            </a:r>
          </a:p>
          <a:p>
            <a:endParaRPr lang="it-IT" dirty="0" smtClean="0">
              <a:solidFill>
                <a:srgbClr val="FFFFFF"/>
              </a:solidFill>
              <a:latin typeface="Garamond"/>
              <a:cs typeface="Garamond"/>
            </a:endParaRPr>
          </a:p>
        </p:txBody>
      </p:sp>
    </p:spTree>
    <p:extLst>
      <p:ext uri="{BB962C8B-B14F-4D97-AF65-F5344CB8AC3E}">
        <p14:creationId xmlns:p14="http://schemas.microsoft.com/office/powerpoint/2010/main" val="1957721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4319" y="200015"/>
            <a:ext cx="8775925" cy="6510473"/>
          </a:xfrm>
          <a:solidFill>
            <a:srgbClr val="000000"/>
          </a:solidFill>
        </p:spPr>
        <p:txBody>
          <a:bodyPr>
            <a:normAutofit lnSpcReduction="10000"/>
          </a:bodyPr>
          <a:lstStyle/>
          <a:p>
            <a:endParaRPr lang="it-IT" dirty="0" smtClean="0">
              <a:solidFill>
                <a:srgbClr val="FFFF00"/>
              </a:solidFill>
              <a:latin typeface="Garamond"/>
              <a:cs typeface="Garamond"/>
            </a:endParaRPr>
          </a:p>
          <a:p>
            <a:r>
              <a:rPr lang="it-IT" dirty="0" smtClean="0">
                <a:solidFill>
                  <a:srgbClr val="FFFF00"/>
                </a:solidFill>
                <a:latin typeface="Garamond"/>
                <a:cs typeface="Garamond"/>
              </a:rPr>
              <a:t>Luigi Meneghello, 1922-2007</a:t>
            </a:r>
          </a:p>
          <a:p>
            <a:pPr algn="l"/>
            <a:endParaRPr lang="it-IT" dirty="0" smtClean="0">
              <a:latin typeface="Garamond"/>
              <a:cs typeface="Garamond"/>
            </a:endParaRPr>
          </a:p>
          <a:p>
            <a:r>
              <a:rPr lang="it-IT" dirty="0" smtClean="0">
                <a:solidFill>
                  <a:srgbClr val="FFFFFF"/>
                </a:solidFill>
                <a:latin typeface="Garamond"/>
                <a:cs typeface="Garamond"/>
              </a:rPr>
              <a:t>Infanzia a Malo &gt; </a:t>
            </a:r>
            <a:r>
              <a:rPr lang="it-IT" i="1" dirty="0" smtClean="0">
                <a:solidFill>
                  <a:srgbClr val="FFFFFF"/>
                </a:solidFill>
                <a:latin typeface="Garamond"/>
                <a:cs typeface="Garamond"/>
              </a:rPr>
              <a:t>Libera nos a malo </a:t>
            </a:r>
            <a:r>
              <a:rPr lang="it-IT" dirty="0" smtClean="0">
                <a:solidFill>
                  <a:srgbClr val="FFFFFF"/>
                </a:solidFill>
                <a:latin typeface="Garamond"/>
                <a:cs typeface="Garamond"/>
              </a:rPr>
              <a:t>(1963)</a:t>
            </a:r>
          </a:p>
          <a:p>
            <a:r>
              <a:rPr lang="it-IT" i="1" dirty="0" smtClean="0">
                <a:solidFill>
                  <a:srgbClr val="FFFFFF"/>
                </a:solidFill>
                <a:latin typeface="Garamond"/>
                <a:cs typeface="Garamond"/>
              </a:rPr>
              <a:t>                  Pomo Pero </a:t>
            </a:r>
            <a:r>
              <a:rPr lang="it-IT" dirty="0" smtClean="0">
                <a:solidFill>
                  <a:srgbClr val="FFFFFF"/>
                </a:solidFill>
                <a:latin typeface="Garamond"/>
                <a:cs typeface="Garamond"/>
              </a:rPr>
              <a:t>(1974)</a:t>
            </a:r>
          </a:p>
          <a:p>
            <a:r>
              <a:rPr lang="it-IT" dirty="0" smtClean="0">
                <a:solidFill>
                  <a:srgbClr val="FFFFFF"/>
                </a:solidFill>
                <a:latin typeface="Garamond"/>
                <a:cs typeface="Garamond"/>
              </a:rPr>
              <a:t>Educazione durante il fascismo &gt; </a:t>
            </a:r>
            <a:r>
              <a:rPr lang="it-IT" i="1" dirty="0" smtClean="0">
                <a:solidFill>
                  <a:srgbClr val="FFFFFF"/>
                </a:solidFill>
                <a:latin typeface="Garamond"/>
                <a:cs typeface="Garamond"/>
              </a:rPr>
              <a:t>Fiori italiani </a:t>
            </a:r>
            <a:r>
              <a:rPr lang="it-IT" dirty="0" smtClean="0">
                <a:solidFill>
                  <a:srgbClr val="FFFFFF"/>
                </a:solidFill>
                <a:latin typeface="Garamond"/>
                <a:cs typeface="Garamond"/>
              </a:rPr>
              <a:t>/1976)</a:t>
            </a:r>
          </a:p>
          <a:p>
            <a:r>
              <a:rPr lang="it-IT" dirty="0" smtClean="0">
                <a:solidFill>
                  <a:srgbClr val="FFFFFF"/>
                </a:solidFill>
                <a:latin typeface="Garamond"/>
                <a:cs typeface="Garamond"/>
              </a:rPr>
              <a:t>Resistenza (guerra civile) &gt; </a:t>
            </a:r>
            <a:r>
              <a:rPr lang="it-IT" i="1" dirty="0" smtClean="0">
                <a:solidFill>
                  <a:srgbClr val="FFFFFF"/>
                </a:solidFill>
                <a:latin typeface="Garamond"/>
                <a:cs typeface="Garamond"/>
              </a:rPr>
              <a:t>Piccoli maestri </a:t>
            </a:r>
            <a:r>
              <a:rPr lang="it-IT" dirty="0" smtClean="0">
                <a:solidFill>
                  <a:srgbClr val="FFFFFF"/>
                </a:solidFill>
                <a:latin typeface="Garamond"/>
                <a:cs typeface="Garamond"/>
              </a:rPr>
              <a:t>(1964)</a:t>
            </a:r>
          </a:p>
          <a:p>
            <a:r>
              <a:rPr lang="it-IT" dirty="0" smtClean="0">
                <a:solidFill>
                  <a:srgbClr val="FFFFFF"/>
                </a:solidFill>
                <a:latin typeface="Garamond"/>
                <a:cs typeface="Garamond"/>
              </a:rPr>
              <a:t>Disillusione politica &gt; </a:t>
            </a:r>
            <a:r>
              <a:rPr lang="it-IT" i="1" dirty="0" smtClean="0">
                <a:solidFill>
                  <a:srgbClr val="FFFFFF"/>
                </a:solidFill>
                <a:latin typeface="Garamond"/>
                <a:cs typeface="Garamond"/>
              </a:rPr>
              <a:t>Bau-</a:t>
            </a:r>
            <a:r>
              <a:rPr lang="it-IT" i="1" dirty="0" err="1" smtClean="0">
                <a:solidFill>
                  <a:srgbClr val="FFFFFF"/>
                </a:solidFill>
                <a:latin typeface="Garamond"/>
                <a:cs typeface="Garamond"/>
              </a:rPr>
              <a:t>séte</a:t>
            </a:r>
            <a:r>
              <a:rPr lang="it-IT" i="1" dirty="0" smtClean="0">
                <a:solidFill>
                  <a:srgbClr val="FFFFFF"/>
                </a:solidFill>
                <a:latin typeface="Garamond"/>
                <a:cs typeface="Garamond"/>
              </a:rPr>
              <a:t> </a:t>
            </a:r>
            <a:r>
              <a:rPr lang="it-IT" dirty="0" smtClean="0">
                <a:solidFill>
                  <a:srgbClr val="FFFFFF"/>
                </a:solidFill>
                <a:latin typeface="Garamond"/>
                <a:cs typeface="Garamond"/>
              </a:rPr>
              <a:t>(1988)</a:t>
            </a:r>
          </a:p>
          <a:p>
            <a:r>
              <a:rPr lang="it-IT" dirty="0" smtClean="0">
                <a:solidFill>
                  <a:srgbClr val="FFFFFF"/>
                </a:solidFill>
                <a:latin typeface="Garamond"/>
                <a:cs typeface="Garamond"/>
              </a:rPr>
              <a:t>Espatrio in Inghilterra &gt; </a:t>
            </a:r>
            <a:r>
              <a:rPr lang="it-IT" i="1" dirty="0" smtClean="0">
                <a:solidFill>
                  <a:srgbClr val="FFFFFF"/>
                </a:solidFill>
                <a:latin typeface="Garamond"/>
                <a:cs typeface="Garamond"/>
              </a:rPr>
              <a:t>Il dispatrio </a:t>
            </a:r>
            <a:r>
              <a:rPr lang="it-IT" dirty="0" smtClean="0">
                <a:solidFill>
                  <a:srgbClr val="FFFFFF"/>
                </a:solidFill>
                <a:latin typeface="Garamond"/>
                <a:cs typeface="Garamond"/>
              </a:rPr>
              <a:t>(1993)</a:t>
            </a:r>
          </a:p>
          <a:p>
            <a:endParaRPr lang="it-IT" dirty="0">
              <a:solidFill>
                <a:srgbClr val="FFFFFF"/>
              </a:solidFill>
              <a:latin typeface="Garamond"/>
              <a:cs typeface="Garamond"/>
            </a:endParaRPr>
          </a:p>
          <a:p>
            <a:r>
              <a:rPr lang="it-IT" dirty="0" smtClean="0">
                <a:solidFill>
                  <a:srgbClr val="FFFFFF"/>
                </a:solidFill>
                <a:latin typeface="Garamond"/>
                <a:cs typeface="Garamond"/>
              </a:rPr>
              <a:t>Opere di autocommento: </a:t>
            </a:r>
            <a:r>
              <a:rPr lang="it-IT" i="1" dirty="0" err="1" smtClean="0">
                <a:solidFill>
                  <a:srgbClr val="FFFFFF"/>
                </a:solidFill>
                <a:latin typeface="Garamond"/>
                <a:cs typeface="Garamond"/>
              </a:rPr>
              <a:t>Jura</a:t>
            </a:r>
            <a:r>
              <a:rPr lang="it-IT" i="1" dirty="0" smtClean="0">
                <a:solidFill>
                  <a:srgbClr val="FFFFFF"/>
                </a:solidFill>
                <a:latin typeface="Garamond"/>
                <a:cs typeface="Garamond"/>
              </a:rPr>
              <a:t>; Materia di Reading</a:t>
            </a:r>
            <a:r>
              <a:rPr lang="it-IT" dirty="0" smtClean="0">
                <a:solidFill>
                  <a:srgbClr val="FFFFFF"/>
                </a:solidFill>
                <a:latin typeface="Garamond"/>
                <a:cs typeface="Garamond"/>
              </a:rPr>
              <a:t>; (e, in un certo senso) </a:t>
            </a:r>
            <a:r>
              <a:rPr lang="it-IT" i="1" dirty="0" err="1" smtClean="0">
                <a:solidFill>
                  <a:srgbClr val="FFFFFF"/>
                </a:solidFill>
                <a:latin typeface="Garamond"/>
                <a:cs typeface="Garamond"/>
              </a:rPr>
              <a:t>Maredè</a:t>
            </a:r>
            <a:r>
              <a:rPr lang="it-IT" i="1" dirty="0" smtClean="0">
                <a:solidFill>
                  <a:srgbClr val="FFFFFF"/>
                </a:solidFill>
                <a:latin typeface="Garamond"/>
                <a:cs typeface="Garamond"/>
              </a:rPr>
              <a:t>, </a:t>
            </a:r>
            <a:r>
              <a:rPr lang="it-IT" i="1" dirty="0" err="1" smtClean="0">
                <a:solidFill>
                  <a:srgbClr val="FFFFFF"/>
                </a:solidFill>
                <a:latin typeface="Garamond"/>
                <a:cs typeface="Garamond"/>
              </a:rPr>
              <a:t>maredè</a:t>
            </a:r>
            <a:endParaRPr lang="it-IT" i="1" dirty="0" smtClean="0">
              <a:solidFill>
                <a:srgbClr val="FFFFFF"/>
              </a:solidFill>
              <a:latin typeface="Garamond"/>
              <a:cs typeface="Garamond"/>
            </a:endParaRPr>
          </a:p>
        </p:txBody>
      </p:sp>
    </p:spTree>
    <p:extLst>
      <p:ext uri="{BB962C8B-B14F-4D97-AF65-F5344CB8AC3E}">
        <p14:creationId xmlns:p14="http://schemas.microsoft.com/office/powerpoint/2010/main" val="2580926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813991" cy="6510473"/>
          </a:xfrm>
          <a:solidFill>
            <a:srgbClr val="000000"/>
          </a:solidFill>
        </p:spPr>
        <p:txBody>
          <a:bodyPr>
            <a:normAutofit fontScale="92500" lnSpcReduction="20000"/>
          </a:bodyPr>
          <a:lstStyle/>
          <a:p>
            <a:pPr algn="l"/>
            <a:endParaRPr lang="it-IT" dirty="0">
              <a:solidFill>
                <a:srgbClr val="FFFFFF"/>
              </a:solidFill>
              <a:latin typeface="Garamond"/>
              <a:cs typeface="Garamond"/>
            </a:endParaRPr>
          </a:p>
          <a:p>
            <a:pPr algn="l"/>
            <a:r>
              <a:rPr lang="it-IT" dirty="0" smtClean="0">
                <a:solidFill>
                  <a:srgbClr val="FFFF00"/>
                </a:solidFill>
                <a:latin typeface="Garamond"/>
                <a:cs typeface="Garamond"/>
              </a:rPr>
              <a:t>Dispatrio</a:t>
            </a:r>
          </a:p>
          <a:p>
            <a:pPr algn="l"/>
            <a:endParaRPr lang="it-IT" dirty="0" smtClean="0">
              <a:solidFill>
                <a:srgbClr val="FFFF00"/>
              </a:solidFill>
              <a:latin typeface="Garamond"/>
              <a:cs typeface="Garamond"/>
            </a:endParaRPr>
          </a:p>
          <a:p>
            <a:pPr algn="l"/>
            <a:r>
              <a:rPr lang="it-IT" dirty="0" smtClean="0">
                <a:solidFill>
                  <a:srgbClr val="FFFF00"/>
                </a:solidFill>
                <a:latin typeface="Garamond"/>
                <a:cs typeface="Garamond"/>
              </a:rPr>
              <a:t>1. Morte e rinascita &gt; palinsesto identitario</a:t>
            </a:r>
          </a:p>
          <a:p>
            <a:pPr algn="l"/>
            <a:endParaRPr lang="it-IT" dirty="0" smtClean="0">
              <a:solidFill>
                <a:srgbClr val="FFFF00"/>
              </a:solidFill>
              <a:latin typeface="Garamond"/>
              <a:cs typeface="Garamond"/>
            </a:endParaRPr>
          </a:p>
          <a:p>
            <a:pPr algn="l"/>
            <a:r>
              <a:rPr lang="it-IT" dirty="0" smtClean="0">
                <a:solidFill>
                  <a:srgbClr val="FFFF00"/>
                </a:solidFill>
                <a:latin typeface="Garamond"/>
                <a:cs typeface="Garamond"/>
              </a:rPr>
              <a:t>2. Flusso di corrente alternata &gt; riavvicinamento all’Italia: </a:t>
            </a:r>
          </a:p>
          <a:p>
            <a:pPr algn="l"/>
            <a:r>
              <a:rPr lang="it-IT" dirty="0" smtClean="0">
                <a:latin typeface="Garamond"/>
                <a:cs typeface="Garamond"/>
              </a:rPr>
              <a:t>«</a:t>
            </a:r>
            <a:r>
              <a:rPr lang="it-IT" dirty="0">
                <a:latin typeface="Garamond"/>
                <a:cs typeface="Garamond"/>
              </a:rPr>
              <a:t>Vederli qui [gli italiani], o da qui, li </a:t>
            </a:r>
            <a:r>
              <a:rPr lang="it-IT" dirty="0" smtClean="0">
                <a:latin typeface="Garamond"/>
                <a:cs typeface="Garamond"/>
              </a:rPr>
              <a:t>investiva </a:t>
            </a:r>
            <a:r>
              <a:rPr lang="it-IT" dirty="0">
                <a:latin typeface="Garamond"/>
                <a:cs typeface="Garamond"/>
              </a:rPr>
              <a:t>di altra luce, illuminava loro e me. Ma allora, domanda Giacomo, è </a:t>
            </a:r>
            <a:r>
              <a:rPr lang="it-IT" dirty="0" smtClean="0">
                <a:latin typeface="Garamond"/>
                <a:cs typeface="Garamond"/>
              </a:rPr>
              <a:t>stato </a:t>
            </a:r>
            <a:r>
              <a:rPr lang="it-IT" dirty="0">
                <a:latin typeface="Garamond"/>
                <a:cs typeface="Garamond"/>
              </a:rPr>
              <a:t>un dispatrio o una specie di rimpatrio?»</a:t>
            </a:r>
            <a:r>
              <a:rPr lang="it-IT" dirty="0" smtClean="0">
                <a:latin typeface="Garamond"/>
                <a:cs typeface="Garamond"/>
              </a:rPr>
              <a:t>.</a:t>
            </a:r>
            <a:r>
              <a:rPr lang="it-IT" dirty="0">
                <a:latin typeface="Garamond"/>
                <a:cs typeface="Garamond"/>
              </a:rPr>
              <a:t> </a:t>
            </a:r>
            <a:r>
              <a:rPr lang="it-IT" dirty="0" smtClean="0">
                <a:latin typeface="Garamond"/>
                <a:cs typeface="Garamond"/>
              </a:rPr>
              <a:t>	</a:t>
            </a:r>
            <a:r>
              <a:rPr lang="it-IT" sz="2600" i="1" dirty="0" smtClean="0">
                <a:latin typeface="Garamond"/>
                <a:cs typeface="Garamond"/>
              </a:rPr>
              <a:t>D</a:t>
            </a:r>
            <a:r>
              <a:rPr lang="it-IT" sz="2600" dirty="0" smtClean="0">
                <a:latin typeface="Garamond"/>
                <a:cs typeface="Garamond"/>
              </a:rPr>
              <a:t>., p. 93</a:t>
            </a:r>
            <a:endParaRPr lang="it-IT" sz="2600" dirty="0">
              <a:latin typeface="Garamond"/>
              <a:cs typeface="Garamond"/>
            </a:endParaRPr>
          </a:p>
          <a:p>
            <a:pPr algn="l"/>
            <a:endParaRPr lang="it-IT" dirty="0" smtClean="0">
              <a:solidFill>
                <a:schemeClr val="tx1"/>
              </a:solidFill>
              <a:latin typeface="Garamond"/>
              <a:cs typeface="Garamond"/>
            </a:endParaRPr>
          </a:p>
          <a:p>
            <a:pPr algn="l"/>
            <a:r>
              <a:rPr lang="it-IT" dirty="0" smtClean="0">
                <a:solidFill>
                  <a:srgbClr val="FFFF00"/>
                </a:solidFill>
                <a:latin typeface="Garamond"/>
                <a:cs typeface="Garamond"/>
              </a:rPr>
              <a:t>3. Solvente retorico</a:t>
            </a:r>
            <a:endParaRPr lang="it-IT" dirty="0">
              <a:solidFill>
                <a:srgbClr val="FFFF00"/>
              </a:solidFill>
              <a:latin typeface="Garamond"/>
              <a:cs typeface="Garamond"/>
            </a:endParaRPr>
          </a:p>
          <a:p>
            <a:pPr algn="l"/>
            <a:r>
              <a:rPr lang="it-IT" dirty="0" smtClean="0">
                <a:solidFill>
                  <a:schemeClr val="tx1"/>
                </a:solidFill>
                <a:latin typeface="Garamond"/>
                <a:cs typeface="Garamond"/>
              </a:rPr>
              <a:t>M. ‘tira i collo alla retorica nazista’ anche grazie all’inglese, come Eva Taylor con l’italiano in rapporto al tedesco, o A. Bravi in rapporto allo spagnolo</a:t>
            </a:r>
          </a:p>
          <a:p>
            <a:pPr algn="l"/>
            <a:endParaRPr lang="it-IT" dirty="0" smtClean="0">
              <a:solidFill>
                <a:srgbClr val="FFFFFF"/>
              </a:solidFill>
              <a:latin typeface="Garamond"/>
              <a:cs typeface="Garamond"/>
            </a:endParaRPr>
          </a:p>
        </p:txBody>
      </p:sp>
    </p:spTree>
    <p:extLst>
      <p:ext uri="{BB962C8B-B14F-4D97-AF65-F5344CB8AC3E}">
        <p14:creationId xmlns:p14="http://schemas.microsoft.com/office/powerpoint/2010/main" val="23798789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endParaRPr lang="it-IT" sz="2700" dirty="0" smtClean="0">
              <a:latin typeface="Garamond"/>
              <a:cs typeface="Garamond"/>
            </a:endParaRPr>
          </a:p>
          <a:p>
            <a:r>
              <a:rPr lang="it-IT" i="1" dirty="0" smtClean="0">
                <a:latin typeface="Garamond"/>
                <a:cs typeface="Garamond"/>
              </a:rPr>
              <a:t>Il dispatrio</a:t>
            </a:r>
            <a:endParaRPr lang="it-IT" sz="3600" i="1" dirty="0" smtClean="0">
              <a:latin typeface="Garamond"/>
              <a:cs typeface="Garamond"/>
            </a:endParaRPr>
          </a:p>
          <a:p>
            <a:endParaRPr lang="it-IT" sz="2700" i="1" dirty="0" smtClean="0">
              <a:latin typeface="Garamond"/>
              <a:cs typeface="Garamond"/>
            </a:endParaRPr>
          </a:p>
          <a:p>
            <a:r>
              <a:rPr lang="it-IT" sz="2700" i="1" dirty="0" smtClean="0">
                <a:latin typeface="Garamond"/>
                <a:cs typeface="Garamond"/>
              </a:rPr>
              <a:t>Incipit</a:t>
            </a:r>
          </a:p>
          <a:p>
            <a:pPr algn="l"/>
            <a:endParaRPr lang="it-IT" sz="2700" dirty="0">
              <a:latin typeface="Garamond"/>
              <a:cs typeface="Garamond"/>
            </a:endParaRPr>
          </a:p>
          <a:p>
            <a:r>
              <a:rPr lang="it-IT" sz="2800" dirty="0">
                <a:solidFill>
                  <a:srgbClr val="FFFF00"/>
                </a:solidFill>
                <a:latin typeface="Garamond"/>
                <a:cs typeface="Garamond"/>
              </a:rPr>
              <a:t>Death</a:t>
            </a:r>
            <a:r>
              <a:rPr lang="it-IT" sz="2800" dirty="0">
                <a:latin typeface="Garamond"/>
                <a:cs typeface="Garamond"/>
              </a:rPr>
              <a:t> qui in Inghilterra non è donna, naturalmente, non porta la veletta coi lustrini, non va a dire ai giovanotti orfici «Je </a:t>
            </a:r>
            <a:r>
              <a:rPr lang="it-IT" sz="2800" dirty="0" err="1">
                <a:latin typeface="Garamond"/>
                <a:cs typeface="Garamond"/>
              </a:rPr>
              <a:t>suis</a:t>
            </a:r>
            <a:r>
              <a:rPr lang="it-IT" sz="2800" dirty="0">
                <a:latin typeface="Garamond"/>
                <a:cs typeface="Garamond"/>
              </a:rPr>
              <a:t> </a:t>
            </a:r>
            <a:r>
              <a:rPr lang="it-IT" sz="2800" dirty="0" err="1">
                <a:latin typeface="Garamond"/>
                <a:cs typeface="Garamond"/>
              </a:rPr>
              <a:t>ta</a:t>
            </a:r>
            <a:r>
              <a:rPr lang="it-IT" sz="2800" dirty="0">
                <a:latin typeface="Garamond"/>
                <a:cs typeface="Garamond"/>
              </a:rPr>
              <a:t> </a:t>
            </a:r>
            <a:r>
              <a:rPr lang="it-IT" sz="2800" dirty="0" err="1">
                <a:latin typeface="Garamond"/>
                <a:cs typeface="Garamond"/>
              </a:rPr>
              <a:t>mort</a:t>
            </a:r>
            <a:r>
              <a:rPr lang="it-IT" sz="2800" dirty="0">
                <a:latin typeface="Garamond"/>
                <a:cs typeface="Garamond"/>
              </a:rPr>
              <a:t>»: ma nel complesso non è nemmeno uomo, è un </a:t>
            </a:r>
            <a:r>
              <a:rPr lang="it-IT" sz="2800" dirty="0" err="1">
                <a:latin typeface="Garamond"/>
                <a:cs typeface="Garamond"/>
              </a:rPr>
              <a:t>transvestite</a:t>
            </a:r>
            <a:r>
              <a:rPr lang="it-IT" sz="2800" dirty="0">
                <a:latin typeface="Garamond"/>
                <a:cs typeface="Garamond"/>
              </a:rPr>
              <a:t>.</a:t>
            </a:r>
            <a:endParaRPr lang="it-IT" sz="2800" i="1" dirty="0">
              <a:latin typeface="Garamond"/>
              <a:cs typeface="Garamond"/>
            </a:endParaRPr>
          </a:p>
          <a:p>
            <a:r>
              <a:rPr lang="it-IT" sz="2800" dirty="0">
                <a:latin typeface="Garamond"/>
                <a:cs typeface="Garamond"/>
              </a:rPr>
              <a:t>	</a:t>
            </a:r>
            <a:endParaRPr lang="it-IT" sz="2700" dirty="0">
              <a:latin typeface="Garamond"/>
              <a:cs typeface="Garamond"/>
            </a:endParaRPr>
          </a:p>
        </p:txBody>
      </p:sp>
    </p:spTree>
    <p:extLst>
      <p:ext uri="{BB962C8B-B14F-4D97-AF65-F5344CB8AC3E}">
        <p14:creationId xmlns:p14="http://schemas.microsoft.com/office/powerpoint/2010/main" val="35900209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92500" lnSpcReduction="20000"/>
          </a:bodyPr>
          <a:lstStyle/>
          <a:p>
            <a:pPr algn="l"/>
            <a:r>
              <a:rPr lang="it-IT" dirty="0" smtClean="0">
                <a:solidFill>
                  <a:srgbClr val="FFFF00"/>
                </a:solidFill>
                <a:latin typeface="Garamond"/>
                <a:cs typeface="Garamond"/>
              </a:rPr>
              <a:t>PAROLE-COSE - </a:t>
            </a:r>
            <a:r>
              <a:rPr lang="it-IT" i="1" dirty="0" smtClean="0">
                <a:solidFill>
                  <a:srgbClr val="FFFFFF"/>
                </a:solidFill>
                <a:latin typeface="Garamond"/>
                <a:cs typeface="Garamond"/>
              </a:rPr>
              <a:t>L’esperienza e la scrittura </a:t>
            </a:r>
            <a:r>
              <a:rPr lang="it-IT" dirty="0" smtClean="0">
                <a:solidFill>
                  <a:srgbClr val="FFFFFF"/>
                </a:solidFill>
                <a:latin typeface="Garamond"/>
                <a:cs typeface="Garamond"/>
              </a:rPr>
              <a:t>(in </a:t>
            </a:r>
            <a:r>
              <a:rPr lang="it-IT" i="1" dirty="0" err="1">
                <a:solidFill>
                  <a:srgbClr val="FFFFFF"/>
                </a:solidFill>
                <a:latin typeface="Garamond"/>
                <a:cs typeface="Garamond"/>
              </a:rPr>
              <a:t>J</a:t>
            </a:r>
            <a:r>
              <a:rPr lang="it-IT" i="1" dirty="0" err="1" smtClean="0">
                <a:solidFill>
                  <a:srgbClr val="FFFFFF"/>
                </a:solidFill>
                <a:latin typeface="Garamond"/>
                <a:cs typeface="Garamond"/>
              </a:rPr>
              <a:t>ura</a:t>
            </a:r>
            <a:r>
              <a:rPr lang="it-IT" dirty="0" smtClean="0">
                <a:solidFill>
                  <a:srgbClr val="FFFFFF"/>
                </a:solidFill>
                <a:latin typeface="Garamond"/>
                <a:cs typeface="Garamond"/>
              </a:rPr>
              <a:t>)</a:t>
            </a:r>
            <a:endParaRPr lang="it-IT" dirty="0">
              <a:solidFill>
                <a:srgbClr val="FFFFFF"/>
              </a:solidFill>
              <a:latin typeface="Garamond"/>
              <a:cs typeface="Garamond"/>
            </a:endParaRPr>
          </a:p>
          <a:p>
            <a:endParaRPr lang="it-IT" dirty="0"/>
          </a:p>
          <a:p>
            <a:pPr algn="l"/>
            <a:r>
              <a:rPr lang="it-IT" sz="2800" dirty="0" smtClean="0">
                <a:latin typeface="Garamond"/>
                <a:cs typeface="Garamond"/>
              </a:rPr>
              <a:t>I </a:t>
            </a:r>
            <a:r>
              <a:rPr lang="it-IT" sz="2800" dirty="0">
                <a:latin typeface="Garamond"/>
                <a:cs typeface="Garamond"/>
              </a:rPr>
              <a:t>rapporti (tra le cose e le idee) sono aspetti cruciali del mondo. Ho imparato da Sir Jeremy a chiamarli abitualmente </a:t>
            </a:r>
            <a:r>
              <a:rPr lang="it-IT" sz="2800" i="1" dirty="0" err="1">
                <a:solidFill>
                  <a:srgbClr val="FFFF00"/>
                </a:solidFill>
                <a:latin typeface="Garamond"/>
                <a:cs typeface="Garamond"/>
              </a:rPr>
              <a:t>relationships</a:t>
            </a:r>
            <a:r>
              <a:rPr lang="it-IT" sz="2800" dirty="0">
                <a:solidFill>
                  <a:srgbClr val="FFFF00"/>
                </a:solidFill>
                <a:latin typeface="Garamond"/>
                <a:cs typeface="Garamond"/>
              </a:rPr>
              <a:t> </a:t>
            </a:r>
            <a:r>
              <a:rPr lang="it-IT" sz="2800" dirty="0">
                <a:latin typeface="Garamond"/>
                <a:cs typeface="Garamond"/>
              </a:rPr>
              <a:t>(che, devo dire, nel mio ambiente vicentino e padovano, sarebbe parso un parolone), e a cercarvi la chiave per capire ciò che altrimenti resterebbe </a:t>
            </a:r>
            <a:r>
              <a:rPr lang="it-IT" sz="2800" dirty="0" smtClean="0">
                <a:latin typeface="Garamond"/>
                <a:cs typeface="Garamond"/>
              </a:rPr>
              <a:t>opaco.</a:t>
            </a:r>
            <a:r>
              <a:rPr lang="it-IT" sz="2800" dirty="0">
                <a:latin typeface="Garamond"/>
                <a:cs typeface="Garamond"/>
              </a:rPr>
              <a:t> </a:t>
            </a:r>
            <a:r>
              <a:rPr lang="it-IT" sz="2800" dirty="0" smtClean="0">
                <a:latin typeface="Garamond"/>
                <a:cs typeface="Garamond"/>
              </a:rPr>
              <a:t>    					 </a:t>
            </a:r>
            <a:r>
              <a:rPr lang="it-IT" sz="2800" i="1" dirty="0" smtClean="0">
                <a:latin typeface="Garamond"/>
                <a:cs typeface="Garamond"/>
              </a:rPr>
              <a:t>D</a:t>
            </a:r>
            <a:r>
              <a:rPr lang="it-IT" sz="2800" dirty="0">
                <a:latin typeface="Garamond"/>
                <a:cs typeface="Garamond"/>
              </a:rPr>
              <a:t>, p. 219.</a:t>
            </a:r>
          </a:p>
          <a:p>
            <a:pPr algn="l"/>
            <a:endParaRPr lang="it-IT" sz="2800" dirty="0" smtClean="0">
              <a:latin typeface="Garamond"/>
              <a:cs typeface="Garamond"/>
            </a:endParaRPr>
          </a:p>
          <a:p>
            <a:pPr algn="l"/>
            <a:r>
              <a:rPr lang="it-IT" sz="2800" dirty="0" smtClean="0">
                <a:latin typeface="Garamond"/>
                <a:cs typeface="Garamond"/>
              </a:rPr>
              <a:t>Quando </a:t>
            </a:r>
            <a:r>
              <a:rPr lang="it-IT" sz="2800" dirty="0">
                <a:latin typeface="Garamond"/>
                <a:cs typeface="Garamond"/>
              </a:rPr>
              <a:t>ho imparato la parola </a:t>
            </a:r>
            <a:r>
              <a:rPr lang="it-IT" sz="2800" i="1" dirty="0" err="1">
                <a:solidFill>
                  <a:srgbClr val="FFFF00"/>
                </a:solidFill>
                <a:latin typeface="Garamond"/>
                <a:cs typeface="Garamond"/>
              </a:rPr>
              <a:t>compelling</a:t>
            </a:r>
            <a:r>
              <a:rPr lang="it-IT" sz="2800" i="1" dirty="0">
                <a:latin typeface="Garamond"/>
                <a:cs typeface="Garamond"/>
              </a:rPr>
              <a:t> </a:t>
            </a:r>
            <a:r>
              <a:rPr lang="it-IT" sz="2800" dirty="0">
                <a:latin typeface="Garamond"/>
                <a:cs typeface="Garamond"/>
              </a:rPr>
              <a:t>(non è irresistibile, </a:t>
            </a:r>
            <a:r>
              <a:rPr lang="it-IT" sz="2800" i="1" dirty="0" err="1">
                <a:solidFill>
                  <a:srgbClr val="FFFF00"/>
                </a:solidFill>
                <a:latin typeface="Garamond"/>
                <a:cs typeface="Garamond"/>
              </a:rPr>
              <a:t>irresistible</a:t>
            </a:r>
            <a:r>
              <a:rPr lang="it-IT" sz="2800" dirty="0">
                <a:solidFill>
                  <a:srgbClr val="FFFF00"/>
                </a:solidFill>
                <a:latin typeface="Garamond"/>
                <a:cs typeface="Garamond"/>
              </a:rPr>
              <a:t>,</a:t>
            </a:r>
            <a:r>
              <a:rPr lang="it-IT" sz="2800" dirty="0">
                <a:latin typeface="Garamond"/>
                <a:cs typeface="Garamond"/>
              </a:rPr>
              <a:t> è molto più sobria, precisa) ho acquisito una categoria di giudizio che è nuova rispetto al repertorio di casa, e davvero bizzarra (</a:t>
            </a:r>
            <a:r>
              <a:rPr lang="it-IT" sz="2800" i="1" dirty="0" err="1">
                <a:solidFill>
                  <a:srgbClr val="FFFF00"/>
                </a:solidFill>
                <a:latin typeface="Garamond"/>
                <a:cs typeface="Garamond"/>
              </a:rPr>
              <a:t>weird</a:t>
            </a:r>
            <a:r>
              <a:rPr lang="it-IT" sz="2800" dirty="0">
                <a:solidFill>
                  <a:srgbClr val="FFFF00"/>
                </a:solidFill>
                <a:latin typeface="Garamond"/>
                <a:cs typeface="Garamond"/>
              </a:rPr>
              <a:t>)</a:t>
            </a:r>
            <a:r>
              <a:rPr lang="it-IT" sz="2800" dirty="0">
                <a:latin typeface="Garamond"/>
                <a:cs typeface="Garamond"/>
              </a:rPr>
              <a:t>; e che è inoltre di vitale importanza per capire il rapporto tra convinzioni e comportamenti, o almeno così mi è parso a suo tempo e mi pare ancora. </a:t>
            </a:r>
            <a:r>
              <a:rPr lang="it-IT" sz="2800" dirty="0" smtClean="0">
                <a:latin typeface="Garamond"/>
                <a:cs typeface="Garamond"/>
              </a:rPr>
              <a:t>					</a:t>
            </a:r>
            <a:r>
              <a:rPr lang="it-IT" sz="2800" i="1" dirty="0" smtClean="0">
                <a:latin typeface="Garamond"/>
                <a:cs typeface="Garamond"/>
              </a:rPr>
              <a:t>D</a:t>
            </a:r>
            <a:r>
              <a:rPr lang="it-IT" sz="2800" dirty="0">
                <a:latin typeface="Garamond"/>
                <a:cs typeface="Garamond"/>
              </a:rPr>
              <a:t>, p. 100. </a:t>
            </a:r>
            <a:endParaRPr lang="it-IT" dirty="0" smtClean="0">
              <a:latin typeface="Garamond"/>
              <a:cs typeface="Garamond"/>
            </a:endParaRPr>
          </a:p>
          <a:p>
            <a:endParaRPr lang="it-IT" dirty="0" smtClean="0"/>
          </a:p>
          <a:p>
            <a:pPr algn="l"/>
            <a:r>
              <a:rPr lang="it-IT" dirty="0" smtClean="0">
                <a:latin typeface="Garamond"/>
                <a:cs typeface="Garamond"/>
              </a:rPr>
              <a:t> </a:t>
            </a:r>
            <a:r>
              <a:rPr lang="it-IT" i="1" dirty="0" err="1" smtClean="0">
                <a:solidFill>
                  <a:srgbClr val="FFFF00"/>
                </a:solidFill>
                <a:latin typeface="Garamond"/>
                <a:cs typeface="Garamond"/>
              </a:rPr>
              <a:t>Discuss</a:t>
            </a:r>
            <a:r>
              <a:rPr lang="it-IT" i="1" dirty="0" smtClean="0">
                <a:solidFill>
                  <a:srgbClr val="FFFF00"/>
                </a:solidFill>
                <a:latin typeface="Garamond"/>
                <a:cs typeface="Garamond"/>
              </a:rPr>
              <a:t>, </a:t>
            </a:r>
            <a:r>
              <a:rPr lang="it-IT" i="1" dirty="0" err="1" smtClean="0">
                <a:solidFill>
                  <a:srgbClr val="FFFF00"/>
                </a:solidFill>
                <a:latin typeface="Garamond"/>
                <a:cs typeface="Garamond"/>
              </a:rPr>
              <a:t>clevere</a:t>
            </a:r>
            <a:r>
              <a:rPr lang="it-IT" i="1" dirty="0" smtClean="0">
                <a:solidFill>
                  <a:srgbClr val="FFFF00"/>
                </a:solidFill>
                <a:latin typeface="Garamond"/>
                <a:cs typeface="Garamond"/>
              </a:rPr>
              <a:t>, </a:t>
            </a:r>
            <a:r>
              <a:rPr lang="it-IT" i="1" dirty="0" err="1" smtClean="0">
                <a:solidFill>
                  <a:srgbClr val="FFFF00"/>
                </a:solidFill>
                <a:latin typeface="Garamond"/>
                <a:cs typeface="Garamond"/>
              </a:rPr>
              <a:t>assumptions</a:t>
            </a:r>
            <a:r>
              <a:rPr lang="it-IT" i="1" dirty="0" smtClean="0">
                <a:solidFill>
                  <a:srgbClr val="FFFF00"/>
                </a:solidFill>
                <a:latin typeface="Garamond"/>
                <a:cs typeface="Garamond"/>
              </a:rPr>
              <a:t>, </a:t>
            </a:r>
            <a:r>
              <a:rPr lang="it-IT" i="1" dirty="0" err="1" smtClean="0">
                <a:solidFill>
                  <a:srgbClr val="FFFF00"/>
                </a:solidFill>
                <a:latin typeface="Garamond"/>
                <a:cs typeface="Garamond"/>
              </a:rPr>
              <a:t>smug</a:t>
            </a:r>
            <a:r>
              <a:rPr lang="it-IT" i="1" dirty="0" smtClean="0">
                <a:solidFill>
                  <a:srgbClr val="FFFF00"/>
                </a:solidFill>
                <a:latin typeface="Garamond"/>
                <a:cs typeface="Garamond"/>
              </a:rPr>
              <a:t>, </a:t>
            </a:r>
            <a:r>
              <a:rPr lang="it-IT" i="1" dirty="0" err="1" smtClean="0">
                <a:solidFill>
                  <a:srgbClr val="FFFF00"/>
                </a:solidFill>
                <a:latin typeface="Garamond"/>
                <a:cs typeface="Garamond"/>
              </a:rPr>
              <a:t>cad</a:t>
            </a:r>
            <a:r>
              <a:rPr lang="it-IT" i="1" dirty="0" smtClean="0">
                <a:solidFill>
                  <a:srgbClr val="FFFF00"/>
                </a:solidFill>
                <a:latin typeface="Garamond"/>
                <a:cs typeface="Garamond"/>
              </a:rPr>
              <a:t>, murder</a:t>
            </a:r>
            <a:r>
              <a:rPr lang="it-IT" dirty="0" smtClean="0">
                <a:solidFill>
                  <a:srgbClr val="FFFF00"/>
                </a:solidFill>
                <a:latin typeface="Garamond"/>
                <a:cs typeface="Garamond"/>
              </a:rPr>
              <a:t>, </a:t>
            </a:r>
            <a:r>
              <a:rPr lang="it-IT" i="1" dirty="0" err="1" smtClean="0">
                <a:solidFill>
                  <a:srgbClr val="FFFF00"/>
                </a:solidFill>
                <a:latin typeface="Garamond"/>
                <a:cs typeface="Garamond"/>
              </a:rPr>
              <a:t>death</a:t>
            </a:r>
            <a:r>
              <a:rPr lang="it-IT" dirty="0" smtClean="0">
                <a:latin typeface="Garamond"/>
                <a:cs typeface="Garamond"/>
              </a:rPr>
              <a:t>, </a:t>
            </a:r>
            <a:r>
              <a:rPr lang="it-IT" dirty="0" err="1" smtClean="0">
                <a:latin typeface="Garamond"/>
                <a:cs typeface="Garamond"/>
              </a:rPr>
              <a:t>ecc</a:t>
            </a:r>
            <a:r>
              <a:rPr lang="is-IS" dirty="0" smtClean="0">
                <a:latin typeface="Garamond"/>
                <a:cs typeface="Garamond"/>
              </a:rPr>
              <a:t>…</a:t>
            </a:r>
            <a:endParaRPr lang="it-IT" dirty="0">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4136816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476672"/>
            <a:ext cx="8352928" cy="6048672"/>
          </a:xfrm>
        </p:spPr>
        <p:txBody>
          <a:bodyPr>
            <a:normAutofit/>
          </a:bodyPr>
          <a:lstStyle/>
          <a:p>
            <a:pPr algn="l"/>
            <a:r>
              <a:rPr lang="it-IT" sz="3200" dirty="0" smtClean="0">
                <a:latin typeface="Garamond" pitchFamily="18" charset="0"/>
              </a:rPr>
              <a:t/>
            </a:r>
            <a:br>
              <a:rPr lang="it-IT" sz="3200" dirty="0" smtClean="0">
                <a:latin typeface="Garamond" pitchFamily="18" charset="0"/>
              </a:rPr>
            </a:br>
            <a:r>
              <a:rPr lang="it-IT" sz="2700" dirty="0" smtClean="0">
                <a:latin typeface="Garamond" pitchFamily="18" charset="0"/>
              </a:rPr>
              <a:t>Per scrivere poesia ci vuole una lingua diversa da quella delle ‘vane conversazioni’. In questo senso tutti gli scrittori hanno bisogno di due lingue per scrivere poesia. Ma che cosa cambia in questa situazione per chi scrive in una lingua che non è la sua prima lingua?</a:t>
            </a:r>
            <a:br>
              <a:rPr lang="it-IT" sz="2700" dirty="0" smtClean="0">
                <a:latin typeface="Garamond" pitchFamily="18" charset="0"/>
              </a:rPr>
            </a:br>
            <a:r>
              <a:rPr lang="it-IT" sz="2700" dirty="0" smtClean="0">
                <a:latin typeface="Garamond" pitchFamily="18" charset="0"/>
              </a:rPr>
              <a:t> </a:t>
            </a:r>
            <a:br>
              <a:rPr lang="it-IT" sz="2700" dirty="0" smtClean="0">
                <a:latin typeface="Garamond" pitchFamily="18" charset="0"/>
              </a:rPr>
            </a:br>
            <a:endParaRPr lang="it-IT" sz="2400" b="1" i="1" dirty="0">
              <a:latin typeface="Garamond" pitchFamily="18" charset="0"/>
            </a:endParaRPr>
          </a:p>
        </p:txBody>
      </p:sp>
    </p:spTree>
    <p:extLst>
      <p:ext uri="{BB962C8B-B14F-4D97-AF65-F5344CB8AC3E}">
        <p14:creationId xmlns:p14="http://schemas.microsoft.com/office/powerpoint/2010/main" val="924443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pPr algn="l"/>
            <a:r>
              <a:rPr lang="it-IT" sz="4000" i="1" dirty="0" smtClean="0">
                <a:latin typeface="Garamond"/>
                <a:cs typeface="Garamond"/>
              </a:rPr>
              <a:t>Il </a:t>
            </a:r>
            <a:r>
              <a:rPr lang="it-IT" sz="4000" i="1" dirty="0" err="1" smtClean="0">
                <a:latin typeface="Garamond"/>
                <a:cs typeface="Garamond"/>
              </a:rPr>
              <a:t>dispatrio</a:t>
            </a:r>
            <a:r>
              <a:rPr lang="it-IT" sz="4000" dirty="0" smtClean="0">
                <a:latin typeface="Garamond"/>
                <a:cs typeface="Garamond"/>
              </a:rPr>
              <a:t>, cap. I</a:t>
            </a:r>
          </a:p>
          <a:p>
            <a:pPr algn="l"/>
            <a:endParaRPr lang="it-IT" sz="3600" dirty="0">
              <a:latin typeface="Garamond"/>
              <a:cs typeface="Garamond"/>
            </a:endParaRPr>
          </a:p>
          <a:p>
            <a:r>
              <a:rPr lang="it-IT" sz="3600" dirty="0">
                <a:latin typeface="Garamond"/>
                <a:cs typeface="Garamond"/>
              </a:rPr>
              <a:t>Al corso mi colpì subito la parola “</a:t>
            </a:r>
            <a:r>
              <a:rPr lang="it-IT" sz="3600" i="1" dirty="0" err="1">
                <a:latin typeface="Garamond"/>
                <a:cs typeface="Garamond"/>
              </a:rPr>
              <a:t>discuss</a:t>
            </a:r>
            <a:r>
              <a:rPr lang="it-IT" sz="3600" dirty="0">
                <a:latin typeface="Garamond"/>
                <a:cs typeface="Garamond"/>
              </a:rPr>
              <a:t>”, usata nel senso di discorrere, parlarsi non ostilmente di qualcosa: ci sentivo dentro un residuo inassimilabile in senso linguistico ma anche psicologico, </a:t>
            </a:r>
            <a:r>
              <a:rPr lang="it-IT" sz="3600" dirty="0">
                <a:solidFill>
                  <a:srgbClr val="FFFF00"/>
                </a:solidFill>
                <a:latin typeface="Garamond"/>
                <a:cs typeface="Garamond"/>
              </a:rPr>
              <a:t>e forse civile…</a:t>
            </a:r>
          </a:p>
          <a:p>
            <a:r>
              <a:rPr lang="it-IT" sz="4000" dirty="0"/>
              <a:t> </a:t>
            </a:r>
          </a:p>
          <a:p>
            <a:pPr algn="l"/>
            <a:endParaRPr lang="it-IT" sz="4000" dirty="0" smtClean="0">
              <a:latin typeface="Garamond"/>
              <a:cs typeface="Garamond"/>
            </a:endParaRPr>
          </a:p>
          <a:p>
            <a:pPr algn="l"/>
            <a:endParaRPr lang="it-IT" sz="4000" dirty="0">
              <a:latin typeface="Garamond"/>
              <a:cs typeface="Garamond"/>
            </a:endParaRPr>
          </a:p>
          <a:p>
            <a:pPr algn="l"/>
            <a:endParaRPr lang="it-IT" sz="4000" dirty="0" smtClean="0">
              <a:latin typeface="Garamond"/>
              <a:cs typeface="Garamond"/>
            </a:endParaRPr>
          </a:p>
        </p:txBody>
      </p:sp>
    </p:spTree>
    <p:extLst>
      <p:ext uri="{BB962C8B-B14F-4D97-AF65-F5344CB8AC3E}">
        <p14:creationId xmlns:p14="http://schemas.microsoft.com/office/powerpoint/2010/main" val="28293976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62500" lnSpcReduction="20000"/>
          </a:bodyPr>
          <a:lstStyle/>
          <a:p>
            <a:pPr algn="l"/>
            <a:r>
              <a:rPr lang="it-IT" sz="4000" i="1" dirty="0" smtClean="0">
                <a:solidFill>
                  <a:srgbClr val="FFFF00"/>
                </a:solidFill>
                <a:latin typeface="Garamond"/>
                <a:cs typeface="Garamond"/>
              </a:rPr>
              <a:t>Bau-</a:t>
            </a:r>
            <a:r>
              <a:rPr lang="it-IT" sz="4000" i="1" dirty="0" err="1" smtClean="0">
                <a:solidFill>
                  <a:srgbClr val="FFFF00"/>
                </a:solidFill>
                <a:latin typeface="Garamond"/>
                <a:cs typeface="Garamond"/>
              </a:rPr>
              <a:t>Sét</a:t>
            </a:r>
            <a:r>
              <a:rPr lang="it-IT" sz="4000" dirty="0" err="1" smtClean="0">
                <a:solidFill>
                  <a:srgbClr val="FFFF00"/>
                </a:solidFill>
                <a:latin typeface="Garamond"/>
                <a:cs typeface="Garamond"/>
              </a:rPr>
              <a:t>e</a:t>
            </a:r>
            <a:endParaRPr lang="it-IT" sz="4000" dirty="0" smtClean="0">
              <a:solidFill>
                <a:srgbClr val="FFFF00"/>
              </a:solidFill>
              <a:latin typeface="Garamond"/>
              <a:cs typeface="Garamond"/>
            </a:endParaRPr>
          </a:p>
          <a:p>
            <a:pPr algn="l"/>
            <a:r>
              <a:rPr lang="it-IT" sz="4000" dirty="0">
                <a:latin typeface="Garamond"/>
                <a:cs typeface="Garamond"/>
              </a:rPr>
              <a:t>Ciò che mi colpì più vivamente fu la violenza psicologica del contrasto […]. Da ciascuna delle due posizioni pareva che i “compagni” sul versante opposto fossero più odiosi, più detestabili degli avversari di altri partiti. Cercai di formulare una “legge” della psicopatologia politica: che l’animosità, in politica, è inversamente proporzionale alla distanza, e massima tra i vicinissimi. Se c’è qualcosa di vero in questa legge, il compagno di partito che non la pensa come te non è un estraneo che può pensarla come crede, ma un mezzo transfuga, una specie di traditore. I comunisti si possono vedere come fatti della natura coi quali sarebbe assurdo prendersela; i socialisti, non si sa che bisogno c’era, paiono comunisti mancati, però anche loro, sia pure un po’ a torto ci sono, sono fatti innaturali della natura. Ma tu, nel mio stesso partito, tu no: tu non sei un fatto della natura, tu sei responsabile di ciò che sei, un compagno, un apostata, un colpevole.</a:t>
            </a:r>
          </a:p>
          <a:p>
            <a:pPr algn="l"/>
            <a:r>
              <a:rPr lang="it-IT" sz="4000" dirty="0">
                <a:latin typeface="Garamond"/>
                <a:cs typeface="Garamond"/>
              </a:rPr>
              <a:t>Il discorso naturalmente si può ripetere nell’altra direzione: l’Italia è il paese dei reazionari, neri di sottana o di camicia: sono tristi fatti della natura.</a:t>
            </a:r>
          </a:p>
          <a:p>
            <a:pPr algn="l"/>
            <a:r>
              <a:rPr lang="it-IT" sz="4000" dirty="0">
                <a:latin typeface="Garamond"/>
                <a:cs typeface="Garamond"/>
              </a:rPr>
              <a:t>	</a:t>
            </a:r>
            <a:r>
              <a:rPr lang="it-IT" sz="4000" dirty="0" smtClean="0">
                <a:latin typeface="Garamond"/>
                <a:cs typeface="Garamond"/>
              </a:rPr>
              <a:t>					</a:t>
            </a:r>
            <a:r>
              <a:rPr lang="it-IT" sz="4000" i="1" dirty="0" smtClean="0">
                <a:latin typeface="Garamond"/>
                <a:cs typeface="Garamond"/>
              </a:rPr>
              <a:t>BS</a:t>
            </a:r>
            <a:r>
              <a:rPr lang="it-IT" sz="4000" dirty="0">
                <a:latin typeface="Garamond"/>
                <a:cs typeface="Garamond"/>
              </a:rPr>
              <a:t>, p. 433. </a:t>
            </a:r>
          </a:p>
        </p:txBody>
      </p:sp>
    </p:spTree>
    <p:extLst>
      <p:ext uri="{BB962C8B-B14F-4D97-AF65-F5344CB8AC3E}">
        <p14:creationId xmlns:p14="http://schemas.microsoft.com/office/powerpoint/2010/main" val="42722969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lstStyle/>
          <a:p>
            <a:pPr algn="l"/>
            <a:endParaRPr lang="it-IT" dirty="0">
              <a:solidFill>
                <a:srgbClr val="FFFFFF"/>
              </a:solidFill>
              <a:latin typeface="Garamond"/>
              <a:cs typeface="Garamond"/>
            </a:endParaRPr>
          </a:p>
          <a:p>
            <a:r>
              <a:rPr lang="it-IT" dirty="0">
                <a:solidFill>
                  <a:srgbClr val="FFFF00"/>
                </a:solidFill>
                <a:latin typeface="Garamond"/>
                <a:cs typeface="Garamond"/>
              </a:rPr>
              <a:t>DIS</a:t>
            </a:r>
            <a:r>
              <a:rPr lang="it-IT" dirty="0">
                <a:solidFill>
                  <a:schemeClr val="tx1"/>
                </a:solidFill>
                <a:latin typeface="Garamond"/>
                <a:cs typeface="Garamond"/>
              </a:rPr>
              <a:t>-</a:t>
            </a:r>
            <a:r>
              <a:rPr lang="it-IT" dirty="0" smtClean="0">
                <a:solidFill>
                  <a:schemeClr val="tx1"/>
                </a:solidFill>
                <a:latin typeface="Garamond"/>
                <a:cs typeface="Garamond"/>
              </a:rPr>
              <a:t>PATRIO</a:t>
            </a:r>
          </a:p>
          <a:p>
            <a:endParaRPr lang="it-IT" dirty="0">
              <a:solidFill>
                <a:schemeClr val="tx1"/>
              </a:solidFill>
              <a:latin typeface="Garamond"/>
              <a:cs typeface="Garamond"/>
            </a:endParaRPr>
          </a:p>
          <a:p>
            <a:r>
              <a:rPr lang="it-IT" dirty="0">
                <a:solidFill>
                  <a:schemeClr val="accent6"/>
                </a:solidFill>
                <a:latin typeface="Garamond"/>
                <a:cs typeface="Garamond"/>
              </a:rPr>
              <a:t>EX</a:t>
            </a:r>
            <a:r>
              <a:rPr lang="it-IT" dirty="0">
                <a:solidFill>
                  <a:schemeClr val="tx1"/>
                </a:solidFill>
                <a:latin typeface="Garamond"/>
                <a:cs typeface="Garamond"/>
              </a:rPr>
              <a:t>-SILIUM </a:t>
            </a:r>
          </a:p>
          <a:p>
            <a:r>
              <a:rPr lang="it-IT" dirty="0">
                <a:solidFill>
                  <a:schemeClr val="tx1"/>
                </a:solidFill>
                <a:latin typeface="Garamond"/>
                <a:cs typeface="Garamond"/>
              </a:rPr>
              <a:t>(Ex-</a:t>
            </a:r>
            <a:r>
              <a:rPr lang="it-IT" dirty="0" err="1">
                <a:solidFill>
                  <a:schemeClr val="tx1"/>
                </a:solidFill>
                <a:latin typeface="Garamond"/>
                <a:cs typeface="Garamond"/>
              </a:rPr>
              <a:t>solum</a:t>
            </a:r>
            <a:r>
              <a:rPr lang="it-IT" dirty="0">
                <a:solidFill>
                  <a:schemeClr val="tx1"/>
                </a:solidFill>
                <a:latin typeface="Garamond"/>
                <a:cs typeface="Garamond"/>
              </a:rPr>
              <a:t>, fuori dalla terra)</a:t>
            </a:r>
          </a:p>
          <a:p>
            <a:r>
              <a:rPr lang="it-IT" dirty="0">
                <a:solidFill>
                  <a:schemeClr val="tx1"/>
                </a:solidFill>
                <a:latin typeface="Garamond"/>
                <a:cs typeface="Garamond"/>
              </a:rPr>
              <a:t>EX-SPATRIO</a:t>
            </a:r>
          </a:p>
          <a:p>
            <a:r>
              <a:rPr lang="it-IT" dirty="0">
                <a:solidFill>
                  <a:schemeClr val="tx1"/>
                </a:solidFill>
                <a:latin typeface="Garamond"/>
                <a:cs typeface="Garamond"/>
              </a:rPr>
              <a:t>(Ex-patria)</a:t>
            </a:r>
          </a:p>
          <a:p>
            <a:endParaRPr lang="it-IT" dirty="0">
              <a:solidFill>
                <a:schemeClr val="tx1"/>
              </a:solidFill>
              <a:latin typeface="Garamond"/>
              <a:cs typeface="Garamond"/>
            </a:endParaRPr>
          </a:p>
          <a:p>
            <a:r>
              <a:rPr lang="it-IT" dirty="0">
                <a:solidFill>
                  <a:srgbClr val="FFFF00"/>
                </a:solidFill>
                <a:latin typeface="Garamond"/>
                <a:cs typeface="Garamond"/>
              </a:rPr>
              <a:t>DISTACCO, DISPERSIONE, </a:t>
            </a:r>
            <a:r>
              <a:rPr lang="it-IT" dirty="0" smtClean="0">
                <a:solidFill>
                  <a:srgbClr val="FFFF00"/>
                </a:solidFill>
                <a:latin typeface="Garamond"/>
                <a:cs typeface="Garamond"/>
              </a:rPr>
              <a:t>SEPARAZIONE</a:t>
            </a:r>
          </a:p>
          <a:p>
            <a:r>
              <a:rPr lang="it-IT" dirty="0" smtClean="0">
                <a:solidFill>
                  <a:srgbClr val="FFFF00"/>
                </a:solidFill>
                <a:latin typeface="Garamond"/>
                <a:cs typeface="Garamond"/>
              </a:rPr>
              <a:t>DISTANZA</a:t>
            </a:r>
            <a:endParaRPr lang="it-IT" dirty="0">
              <a:solidFill>
                <a:srgbClr val="FFFF00"/>
              </a:solidFill>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21432569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lstStyle/>
          <a:p>
            <a:pPr algn="l"/>
            <a:r>
              <a:rPr lang="it-IT" dirty="0" smtClean="0">
                <a:solidFill>
                  <a:srgbClr val="FFFFFF"/>
                </a:solidFill>
                <a:latin typeface="Garamond"/>
                <a:cs typeface="Garamond"/>
              </a:rPr>
              <a:t>Ma la distanza </a:t>
            </a:r>
          </a:p>
          <a:p>
            <a:pPr algn="l"/>
            <a:r>
              <a:rPr lang="it-IT" dirty="0" smtClean="0">
                <a:solidFill>
                  <a:srgbClr val="FFFFFF"/>
                </a:solidFill>
                <a:latin typeface="Garamond"/>
                <a:cs typeface="Garamond"/>
              </a:rPr>
              <a:t>implica anche </a:t>
            </a:r>
          </a:p>
          <a:p>
            <a:pPr algn="l"/>
            <a:r>
              <a:rPr lang="it-IT" dirty="0" smtClean="0">
                <a:solidFill>
                  <a:srgbClr val="FFFFFF"/>
                </a:solidFill>
                <a:latin typeface="Garamond"/>
                <a:cs typeface="Garamond"/>
              </a:rPr>
              <a:t>Rinascita, </a:t>
            </a:r>
          </a:p>
          <a:p>
            <a:pPr algn="l"/>
            <a:r>
              <a:rPr lang="it-IT" dirty="0" smtClean="0">
                <a:solidFill>
                  <a:srgbClr val="FFFFFF"/>
                </a:solidFill>
                <a:latin typeface="Garamond"/>
                <a:cs typeface="Garamond"/>
              </a:rPr>
              <a:t>avvicinamento,</a:t>
            </a:r>
          </a:p>
          <a:p>
            <a:pPr algn="l"/>
            <a:r>
              <a:rPr lang="it-IT" dirty="0" smtClean="0">
                <a:solidFill>
                  <a:srgbClr val="FFFFFF"/>
                </a:solidFill>
                <a:latin typeface="Garamond"/>
                <a:cs typeface="Garamond"/>
              </a:rPr>
              <a:t>Partecipazione</a:t>
            </a:r>
          </a:p>
          <a:p>
            <a:pPr algn="l"/>
            <a:endParaRPr lang="it-IT" dirty="0">
              <a:solidFill>
                <a:srgbClr val="FFFFFF"/>
              </a:solidFill>
              <a:latin typeface="Garamond"/>
              <a:cs typeface="Garamond"/>
            </a:endParaRPr>
          </a:p>
          <a:p>
            <a:pPr algn="l"/>
            <a:r>
              <a:rPr lang="it-IT" dirty="0" smtClean="0">
                <a:solidFill>
                  <a:srgbClr val="FFFFFF"/>
                </a:solidFill>
                <a:latin typeface="Garamond"/>
                <a:cs typeface="Garamond"/>
              </a:rPr>
              <a:t>A. Bravi, p. 20</a:t>
            </a:r>
            <a:endParaRPr lang="it-IT" dirty="0">
              <a:solidFill>
                <a:srgbClr val="FFFFFF"/>
              </a:solidFill>
              <a:latin typeface="Garamond"/>
              <a:cs typeface="Garamond"/>
            </a:endParaRPr>
          </a:p>
        </p:txBody>
      </p:sp>
      <p:pic>
        <p:nvPicPr>
          <p:cNvPr id="2" name="Immagine 1" descr="Schermata 2021-04-21 alle 13.03.45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434" y="192869"/>
            <a:ext cx="6140566" cy="6517619"/>
          </a:xfrm>
          <a:prstGeom prst="rect">
            <a:avLst/>
          </a:prstGeom>
        </p:spPr>
      </p:pic>
    </p:spTree>
    <p:extLst>
      <p:ext uri="{BB962C8B-B14F-4D97-AF65-F5344CB8AC3E}">
        <p14:creationId xmlns:p14="http://schemas.microsoft.com/office/powerpoint/2010/main" val="4520140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92500" lnSpcReduction="10000"/>
          </a:bodyPr>
          <a:lstStyle/>
          <a:p>
            <a:pPr algn="l"/>
            <a:r>
              <a:rPr lang="it-IT" sz="2800" dirty="0">
                <a:latin typeface="Garamond"/>
                <a:cs typeface="Garamond"/>
              </a:rPr>
              <a:t>Rientro appena dall’Inghilterra e c’è il solito effetto di intensificazione dei dati dei sensi che provo ai miei ritorni in Italia. </a:t>
            </a:r>
            <a:r>
              <a:rPr lang="it-IT" sz="2800" dirty="0">
                <a:solidFill>
                  <a:srgbClr val="FFFF00"/>
                </a:solidFill>
                <a:latin typeface="Garamond"/>
                <a:cs typeface="Garamond"/>
              </a:rPr>
              <a:t>Tutto pare </a:t>
            </a:r>
            <a:r>
              <a:rPr lang="it-IT" sz="2800" dirty="0" smtClean="0">
                <a:solidFill>
                  <a:srgbClr val="FFFF00"/>
                </a:solidFill>
                <a:latin typeface="Garamond"/>
                <a:cs typeface="Garamond"/>
              </a:rPr>
              <a:t>più </a:t>
            </a:r>
            <a:r>
              <a:rPr lang="it-IT" sz="2800" dirty="0">
                <a:solidFill>
                  <a:srgbClr val="FFFF00"/>
                </a:solidFill>
                <a:latin typeface="Garamond"/>
                <a:cs typeface="Garamond"/>
              </a:rPr>
              <a:t>intenso, </a:t>
            </a:r>
            <a:r>
              <a:rPr lang="it-IT" sz="2800" dirty="0" smtClean="0">
                <a:solidFill>
                  <a:srgbClr val="FFFF00"/>
                </a:solidFill>
                <a:latin typeface="Garamond"/>
                <a:cs typeface="Garamond"/>
              </a:rPr>
              <a:t>più </a:t>
            </a:r>
            <a:r>
              <a:rPr lang="it-IT" sz="2800" dirty="0">
                <a:solidFill>
                  <a:srgbClr val="FFFF00"/>
                </a:solidFill>
                <a:latin typeface="Garamond"/>
                <a:cs typeface="Garamond"/>
              </a:rPr>
              <a:t>vivido. Lo si sente dire abbastanza spesso, all’estero, che l’Italia è vivida, ma questo di cui parlo è un effetto speciale, privilegio dell’espatriato</a:t>
            </a:r>
            <a:r>
              <a:rPr lang="it-IT" sz="2800" dirty="0">
                <a:latin typeface="Garamond"/>
                <a:cs typeface="Garamond"/>
              </a:rPr>
              <a:t>. Per quanto mi riguarda c’è inoltre la solita faccenda </a:t>
            </a:r>
            <a:r>
              <a:rPr lang="it-IT" sz="2800" dirty="0">
                <a:solidFill>
                  <a:srgbClr val="FFFF00"/>
                </a:solidFill>
                <a:latin typeface="Garamond"/>
                <a:cs typeface="Garamond"/>
              </a:rPr>
              <a:t>del doppio registro</a:t>
            </a:r>
            <a:r>
              <a:rPr lang="it-IT" sz="2800" dirty="0">
                <a:latin typeface="Garamond"/>
                <a:cs typeface="Garamond"/>
              </a:rPr>
              <a:t>, italiano e inglese, che vale per tutto </a:t>
            </a:r>
            <a:r>
              <a:rPr lang="it-IT" sz="2800" dirty="0" smtClean="0">
                <a:latin typeface="Garamond"/>
                <a:cs typeface="Garamond"/>
              </a:rPr>
              <a:t>ciò </a:t>
            </a:r>
            <a:r>
              <a:rPr lang="it-IT" sz="2800" dirty="0">
                <a:latin typeface="Garamond"/>
                <a:cs typeface="Garamond"/>
              </a:rPr>
              <a:t>che faccio e dico: i due poli, il flusso della corrente, e </a:t>
            </a:r>
            <a:r>
              <a:rPr lang="it-IT" sz="2800" dirty="0">
                <a:solidFill>
                  <a:srgbClr val="FFFF00"/>
                </a:solidFill>
                <a:latin typeface="Garamond"/>
                <a:cs typeface="Garamond"/>
              </a:rPr>
              <a:t>il fascio dei raggi catodici che rende trasparenti le cose</a:t>
            </a:r>
            <a:r>
              <a:rPr lang="it-IT" sz="2800" dirty="0">
                <a:latin typeface="Garamond"/>
                <a:cs typeface="Garamond"/>
              </a:rPr>
              <a:t>. È in Inghilterra, per esempio, che ho veramente capito l’importanza del mio “dialetto”, </a:t>
            </a:r>
            <a:r>
              <a:rPr lang="it-IT" sz="2800" dirty="0" smtClean="0">
                <a:latin typeface="Garamond"/>
                <a:cs typeface="Garamond"/>
              </a:rPr>
              <a:t>cioè </a:t>
            </a:r>
            <a:r>
              <a:rPr lang="it-IT" sz="2800" dirty="0">
                <a:latin typeface="Garamond"/>
                <a:cs typeface="Garamond"/>
              </a:rPr>
              <a:t>della parlata vicentina, questo straordinario serbatoio di risorse linguistiche. La cosa è palese, quando si prova a tradurre qualche frammento dei grandi testi della letteratura inglese. Se traduciamo in italiano “letterario”, anche non aulico, vediamo che le nostre versioni (le mie voglio dire) riescono spesso fiacche e rigide, mentre quelle in “dialetto” sono tanto </a:t>
            </a:r>
            <a:r>
              <a:rPr lang="it-IT" sz="2800" dirty="0" smtClean="0">
                <a:latin typeface="Garamond"/>
                <a:cs typeface="Garamond"/>
              </a:rPr>
              <a:t>più </a:t>
            </a:r>
            <a:r>
              <a:rPr lang="it-IT" sz="2800" dirty="0">
                <a:latin typeface="Garamond"/>
                <a:cs typeface="Garamond"/>
              </a:rPr>
              <a:t>vivide e qua e là infuse di una forza paragonabile a quella dei </a:t>
            </a:r>
            <a:r>
              <a:rPr lang="it-IT" sz="2800" dirty="0" smtClean="0">
                <a:latin typeface="Garamond"/>
                <a:cs typeface="Garamond"/>
              </a:rPr>
              <a:t>testi. </a:t>
            </a:r>
            <a:endParaRPr lang="it-IT" sz="2800" dirty="0">
              <a:latin typeface="Garamond"/>
              <a:cs typeface="Garamond"/>
            </a:endParaRPr>
          </a:p>
          <a:p>
            <a:pPr algn="l"/>
            <a:endParaRPr lang="it-IT" sz="2800" dirty="0">
              <a:solidFill>
                <a:srgbClr val="FFFFFF"/>
              </a:solidFill>
              <a:latin typeface="Garamond"/>
              <a:cs typeface="Garamond"/>
            </a:endParaRPr>
          </a:p>
        </p:txBody>
      </p:sp>
    </p:spTree>
    <p:extLst>
      <p:ext uri="{BB962C8B-B14F-4D97-AF65-F5344CB8AC3E}">
        <p14:creationId xmlns:p14="http://schemas.microsoft.com/office/powerpoint/2010/main" val="32658140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85000" lnSpcReduction="20000"/>
          </a:bodyPr>
          <a:lstStyle/>
          <a:p>
            <a:pPr algn="l"/>
            <a:endParaRPr lang="it-IT" dirty="0" smtClean="0">
              <a:solidFill>
                <a:srgbClr val="FFFFFF"/>
              </a:solidFill>
              <a:latin typeface="Garamond"/>
              <a:cs typeface="Garamond"/>
            </a:endParaRPr>
          </a:p>
          <a:p>
            <a:pPr algn="l"/>
            <a:r>
              <a:rPr lang="it-IT" dirty="0">
                <a:solidFill>
                  <a:srgbClr val="FFFF00"/>
                </a:solidFill>
                <a:latin typeface="Garamond"/>
                <a:cs typeface="Garamond"/>
              </a:rPr>
              <a:t>LNM è un’opera generata, oltre che da un’assoluta parentela col tema, anche dal suo contrario: dalla distanza che separa oggi Meneghello dal suo paese, e che io suggerivo di chiamare “dispatrio” </a:t>
            </a:r>
          </a:p>
          <a:p>
            <a:pPr algn="l"/>
            <a:r>
              <a:rPr lang="it-IT" dirty="0" smtClean="0">
                <a:latin typeface="Garamond"/>
                <a:cs typeface="Garamond"/>
              </a:rPr>
              <a:t>		Paolo Milano</a:t>
            </a:r>
            <a:r>
              <a:rPr lang="it-IT" dirty="0">
                <a:latin typeface="Garamond"/>
                <a:cs typeface="Garamond"/>
              </a:rPr>
              <a:t>, </a:t>
            </a:r>
            <a:r>
              <a:rPr lang="it-IT" dirty="0" smtClean="0">
                <a:latin typeface="Garamond"/>
                <a:cs typeface="Garamond"/>
              </a:rPr>
              <a:t>recensione a LNM, 1963</a:t>
            </a:r>
            <a:endParaRPr lang="it-IT" dirty="0">
              <a:latin typeface="Garamond"/>
              <a:cs typeface="Garamond"/>
            </a:endParaRPr>
          </a:p>
          <a:p>
            <a:pPr algn="l"/>
            <a:endParaRPr lang="it-IT" dirty="0" smtClean="0">
              <a:latin typeface="Garamond"/>
              <a:cs typeface="Garamond"/>
            </a:endParaRPr>
          </a:p>
          <a:p>
            <a:pPr algn="l"/>
            <a:r>
              <a:rPr lang="it-IT" dirty="0" smtClean="0">
                <a:latin typeface="Garamond"/>
                <a:cs typeface="Garamond"/>
              </a:rPr>
              <a:t>Henry </a:t>
            </a:r>
            <a:r>
              <a:rPr lang="it-IT" dirty="0">
                <a:latin typeface="Garamond"/>
                <a:cs typeface="Garamond"/>
              </a:rPr>
              <a:t>James, </a:t>
            </a:r>
            <a:r>
              <a:rPr lang="it-IT" i="1" dirty="0">
                <a:latin typeface="Garamond"/>
                <a:cs typeface="Garamond"/>
              </a:rPr>
              <a:t>The story-</a:t>
            </a:r>
            <a:r>
              <a:rPr lang="it-IT" i="1" dirty="0" err="1">
                <a:latin typeface="Garamond"/>
                <a:cs typeface="Garamond"/>
              </a:rPr>
              <a:t>teller</a:t>
            </a:r>
            <a:r>
              <a:rPr lang="it-IT" i="1" dirty="0">
                <a:latin typeface="Garamond"/>
                <a:cs typeface="Garamond"/>
              </a:rPr>
              <a:t> </a:t>
            </a:r>
            <a:r>
              <a:rPr lang="it-IT" i="1" dirty="0" err="1">
                <a:latin typeface="Garamond"/>
                <a:cs typeface="Garamond"/>
              </a:rPr>
              <a:t>at</a:t>
            </a:r>
            <a:r>
              <a:rPr lang="it-IT" i="1" dirty="0">
                <a:latin typeface="Garamond"/>
                <a:cs typeface="Garamond"/>
              </a:rPr>
              <a:t> large: </a:t>
            </a:r>
            <a:r>
              <a:rPr lang="it-IT" i="1" dirty="0" err="1">
                <a:latin typeface="Garamond"/>
                <a:cs typeface="Garamond"/>
              </a:rPr>
              <a:t>Mr</a:t>
            </a:r>
            <a:r>
              <a:rPr lang="it-IT" i="1" dirty="0">
                <a:latin typeface="Garamond"/>
                <a:cs typeface="Garamond"/>
              </a:rPr>
              <a:t> henry </a:t>
            </a:r>
            <a:r>
              <a:rPr lang="it-IT" i="1" dirty="0" err="1">
                <a:latin typeface="Garamond"/>
                <a:cs typeface="Garamond"/>
              </a:rPr>
              <a:t>Harland</a:t>
            </a:r>
            <a:r>
              <a:rPr lang="it-IT" dirty="0">
                <a:latin typeface="Garamond"/>
                <a:cs typeface="Garamond"/>
              </a:rPr>
              <a:t>, «</a:t>
            </a:r>
            <a:r>
              <a:rPr lang="it-IT" dirty="0" err="1">
                <a:latin typeface="Garamond"/>
                <a:cs typeface="Garamond"/>
              </a:rPr>
              <a:t>Forthnightly</a:t>
            </a:r>
            <a:r>
              <a:rPr lang="it-IT" dirty="0">
                <a:latin typeface="Garamond"/>
                <a:cs typeface="Garamond"/>
              </a:rPr>
              <a:t> </a:t>
            </a:r>
            <a:r>
              <a:rPr lang="it-IT" dirty="0" err="1">
                <a:latin typeface="Garamond"/>
                <a:cs typeface="Garamond"/>
              </a:rPr>
              <a:t>Review</a:t>
            </a:r>
            <a:r>
              <a:rPr lang="it-IT" dirty="0">
                <a:latin typeface="Garamond"/>
                <a:cs typeface="Garamond"/>
              </a:rPr>
              <a:t>», 1898.</a:t>
            </a:r>
          </a:p>
          <a:p>
            <a:pPr algn="l"/>
            <a:r>
              <a:rPr lang="it-IT" dirty="0">
                <a:latin typeface="Garamond"/>
                <a:cs typeface="Garamond"/>
              </a:rPr>
              <a:t> </a:t>
            </a:r>
            <a:endParaRPr lang="it-IT" dirty="0" smtClean="0">
              <a:latin typeface="Garamond"/>
              <a:cs typeface="Garamond"/>
            </a:endParaRPr>
          </a:p>
          <a:p>
            <a:pPr algn="l"/>
            <a:endParaRPr lang="it-IT" dirty="0">
              <a:latin typeface="Garamond"/>
              <a:cs typeface="Garamond"/>
            </a:endParaRPr>
          </a:p>
          <a:p>
            <a:pPr algn="l"/>
            <a:r>
              <a:rPr lang="it-IT" dirty="0">
                <a:latin typeface="Garamond"/>
                <a:cs typeface="Garamond"/>
              </a:rPr>
              <a:t>Mi sono trovato pienamente d’accordo con quello che ha scritto Paolo Milano. Che cioè LNM era un’opera nata, oltre che da una specie di </a:t>
            </a:r>
            <a:r>
              <a:rPr lang="it-IT" dirty="0">
                <a:solidFill>
                  <a:schemeClr val="tx1"/>
                </a:solidFill>
                <a:latin typeface="Garamond"/>
                <a:cs typeface="Garamond"/>
              </a:rPr>
              <a:t>consanguineità col tema in senso totale, cioè affettivo, morale, geografico, sociale, anche dal suo contrario, da quello che Milano chiamava “dispatrio” </a:t>
            </a:r>
            <a:r>
              <a:rPr lang="it-IT" dirty="0">
                <a:latin typeface="Garamond"/>
                <a:cs typeface="Garamond"/>
              </a:rPr>
              <a:t>(</a:t>
            </a:r>
            <a:r>
              <a:rPr lang="it-IT" dirty="0" err="1">
                <a:latin typeface="Garamond"/>
                <a:cs typeface="Garamond"/>
              </a:rPr>
              <a:t>Nescimbeni</a:t>
            </a:r>
            <a:r>
              <a:rPr lang="it-IT" dirty="0">
                <a:latin typeface="Garamond"/>
                <a:cs typeface="Garamond"/>
              </a:rPr>
              <a:t> </a:t>
            </a:r>
            <a:r>
              <a:rPr lang="it-IT" dirty="0" smtClean="0">
                <a:latin typeface="Garamond"/>
                <a:cs typeface="Garamond"/>
              </a:rPr>
              <a:t>1964°) </a:t>
            </a:r>
            <a:r>
              <a:rPr lang="it-IT" dirty="0"/>
              <a:t> </a:t>
            </a: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1699479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pPr algn="l"/>
            <a:endParaRPr lang="it-IT" dirty="0" smtClean="0">
              <a:solidFill>
                <a:srgbClr val="FFFFFF"/>
              </a:solidFill>
              <a:latin typeface="Garamond"/>
              <a:cs typeface="Garamond"/>
            </a:endParaRPr>
          </a:p>
          <a:p>
            <a:pPr algn="l"/>
            <a:r>
              <a:rPr lang="it-IT" dirty="0" smtClean="0">
                <a:latin typeface="Garamond"/>
                <a:cs typeface="Garamond"/>
              </a:rPr>
              <a:t>Sul </a:t>
            </a:r>
            <a:r>
              <a:rPr lang="it-IT" dirty="0">
                <a:latin typeface="Garamond"/>
                <a:cs typeface="Garamond"/>
              </a:rPr>
              <a:t>titolo di LNM</a:t>
            </a:r>
          </a:p>
          <a:p>
            <a:pPr algn="l"/>
            <a:r>
              <a:rPr lang="it-IT" dirty="0">
                <a:latin typeface="Garamond"/>
                <a:cs typeface="Garamond"/>
              </a:rPr>
              <a:t> </a:t>
            </a:r>
          </a:p>
          <a:p>
            <a:pPr algn="l"/>
            <a:r>
              <a:rPr lang="it-IT" dirty="0">
                <a:latin typeface="Garamond"/>
                <a:cs typeface="Garamond"/>
              </a:rPr>
              <a:t>La mattina che mi venne in mente, al principio del 1962, sentii con assolta certezza che centrava un bersaglio che non avrei saputo come colpire per altre vie. Era scherzoso, e perfettamente serio: il modo giusto di esprimere in un motto emblematico ciò che sentivo nei confronti della mia materia, </a:t>
            </a:r>
            <a:r>
              <a:rPr lang="it-IT" dirty="0">
                <a:solidFill>
                  <a:srgbClr val="FFFF00"/>
                </a:solidFill>
                <a:latin typeface="Garamond"/>
                <a:cs typeface="Garamond"/>
              </a:rPr>
              <a:t>il mio vero rapporto con l’esperienza paesana, fatto di partecipazione e di distacco </a:t>
            </a:r>
            <a:endParaRPr lang="it-IT" dirty="0" smtClean="0">
              <a:solidFill>
                <a:srgbClr val="FFFF00"/>
              </a:solidFill>
              <a:latin typeface="Garamond"/>
              <a:cs typeface="Garamond"/>
            </a:endParaRPr>
          </a:p>
          <a:p>
            <a:pPr algn="l"/>
            <a:r>
              <a:rPr lang="it-IT" dirty="0">
                <a:latin typeface="Garamond"/>
                <a:cs typeface="Garamond"/>
              </a:rPr>
              <a:t>	</a:t>
            </a:r>
            <a:r>
              <a:rPr lang="it-IT" dirty="0" smtClean="0">
                <a:latin typeface="Garamond"/>
                <a:cs typeface="Garamond"/>
              </a:rPr>
              <a:t>	(</a:t>
            </a:r>
            <a:r>
              <a:rPr lang="it-IT" i="1" dirty="0">
                <a:latin typeface="Garamond"/>
                <a:cs typeface="Garamond"/>
              </a:rPr>
              <a:t>Discorso in controluce</a:t>
            </a:r>
            <a:r>
              <a:rPr lang="it-IT" dirty="0">
                <a:latin typeface="Garamond"/>
                <a:cs typeface="Garamond"/>
              </a:rPr>
              <a:t>, MR, p. 1388)</a:t>
            </a: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35180606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79473" y="200015"/>
            <a:ext cx="8470771" cy="6510473"/>
          </a:xfrm>
          <a:solidFill>
            <a:srgbClr val="000000"/>
          </a:solidFill>
        </p:spPr>
        <p:txBody>
          <a:bodyPr>
            <a:normAutofit/>
          </a:bodyPr>
          <a:lstStyle/>
          <a:p>
            <a:r>
              <a:rPr lang="it-IT" dirty="0"/>
              <a:t> </a:t>
            </a:r>
          </a:p>
          <a:p>
            <a:endParaRPr lang="it-IT" dirty="0" smtClean="0">
              <a:latin typeface="Garamond"/>
              <a:cs typeface="Garamond"/>
            </a:endParaRPr>
          </a:p>
          <a:p>
            <a:endParaRPr lang="it-IT" dirty="0">
              <a:latin typeface="Garamond"/>
              <a:cs typeface="Garamond"/>
            </a:endParaRPr>
          </a:p>
          <a:p>
            <a:endParaRPr lang="it-IT" dirty="0" smtClean="0">
              <a:latin typeface="Garamond"/>
              <a:cs typeface="Garamond"/>
            </a:endParaRPr>
          </a:p>
          <a:p>
            <a:r>
              <a:rPr lang="it-IT" dirty="0" smtClean="0">
                <a:latin typeface="Garamond"/>
                <a:cs typeface="Garamond"/>
              </a:rPr>
              <a:t>La maternità della lingua </a:t>
            </a:r>
          </a:p>
          <a:p>
            <a:endParaRPr lang="it-IT" dirty="0">
              <a:latin typeface="Garamond"/>
              <a:cs typeface="Garamond"/>
            </a:endParaRPr>
          </a:p>
        </p:txBody>
      </p:sp>
    </p:spTree>
    <p:extLst>
      <p:ext uri="{BB962C8B-B14F-4D97-AF65-F5344CB8AC3E}">
        <p14:creationId xmlns:p14="http://schemas.microsoft.com/office/powerpoint/2010/main" val="766557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pPr marL="514350" indent="-514350" algn="l">
              <a:buAutoNum type="alphaUcPeriod"/>
            </a:pPr>
            <a:r>
              <a:rPr lang="it-IT" sz="2400" dirty="0" smtClean="0">
                <a:solidFill>
                  <a:srgbClr val="FFFFFF"/>
                </a:solidFill>
                <a:latin typeface="Garamond"/>
                <a:cs typeface="Garamond"/>
              </a:rPr>
              <a:t>Bravi, </a:t>
            </a:r>
          </a:p>
          <a:p>
            <a:pPr algn="l"/>
            <a:r>
              <a:rPr lang="it-IT" sz="2400" i="1" dirty="0" smtClean="0">
                <a:solidFill>
                  <a:srgbClr val="FFFFFF"/>
                </a:solidFill>
                <a:latin typeface="Garamond"/>
                <a:cs typeface="Garamond"/>
              </a:rPr>
              <a:t>La gelosia</a:t>
            </a:r>
            <a:r>
              <a:rPr lang="is-IS" sz="2400" i="1" dirty="0" smtClean="0">
                <a:solidFill>
                  <a:srgbClr val="FFFFFF"/>
                </a:solidFill>
                <a:latin typeface="Garamond"/>
                <a:cs typeface="Garamond"/>
              </a:rPr>
              <a:t>…</a:t>
            </a:r>
            <a:endParaRPr lang="it-IT" sz="2400" i="1" dirty="0">
              <a:solidFill>
                <a:srgbClr val="FFFFFF"/>
              </a:solidFill>
              <a:latin typeface="Garamond"/>
              <a:cs typeface="Garamond"/>
            </a:endParaRPr>
          </a:p>
        </p:txBody>
      </p:sp>
      <p:pic>
        <p:nvPicPr>
          <p:cNvPr id="2" name="Immagine 1" descr="Schermata 2019-12-16 alle 18.55.09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343" y="79233"/>
            <a:ext cx="5272458" cy="6631255"/>
          </a:xfrm>
          <a:prstGeom prst="rect">
            <a:avLst/>
          </a:prstGeom>
        </p:spPr>
      </p:pic>
    </p:spTree>
    <p:extLst>
      <p:ext uri="{BB962C8B-B14F-4D97-AF65-F5344CB8AC3E}">
        <p14:creationId xmlns:p14="http://schemas.microsoft.com/office/powerpoint/2010/main" val="209908732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4321" y="200015"/>
            <a:ext cx="8775924" cy="6510473"/>
          </a:xfrm>
          <a:solidFill>
            <a:srgbClr val="000000"/>
          </a:solidFill>
        </p:spPr>
        <p:txBody>
          <a:bodyPr>
            <a:noAutofit/>
          </a:bodyPr>
          <a:lstStyle/>
          <a:p>
            <a:pPr algn="l"/>
            <a:r>
              <a:rPr lang="it-IT" sz="2300" dirty="0">
                <a:latin typeface="Garamond"/>
                <a:cs typeface="Garamond"/>
              </a:rPr>
              <a:t>Ci sono due strati nella </a:t>
            </a:r>
            <a:r>
              <a:rPr lang="it-IT" sz="2300" dirty="0" smtClean="0">
                <a:latin typeface="Garamond"/>
                <a:cs typeface="Garamond"/>
              </a:rPr>
              <a:t>personalità </a:t>
            </a:r>
            <a:r>
              <a:rPr lang="it-IT" sz="2300" dirty="0">
                <a:latin typeface="Garamond"/>
                <a:cs typeface="Garamond"/>
              </a:rPr>
              <a:t>di un uomo; sopra, le ferite superficiali, in italiano, in francese, in latino; sotto, le ferite antiche che rimarginandosi hanno </a:t>
            </a:r>
            <a:r>
              <a:rPr lang="it-IT" sz="2300" dirty="0" smtClean="0">
                <a:latin typeface="Garamond"/>
                <a:cs typeface="Garamond"/>
              </a:rPr>
              <a:t> fatto </a:t>
            </a:r>
            <a:r>
              <a:rPr lang="it-IT" sz="2300" dirty="0">
                <a:latin typeface="Garamond"/>
                <a:cs typeface="Garamond"/>
              </a:rPr>
              <a:t>queste croste delle parole in dialetto. Quando se ne tocca una, si sente </a:t>
            </a:r>
            <a:r>
              <a:rPr lang="it-IT" sz="2300" dirty="0" smtClean="0">
                <a:latin typeface="Garamond"/>
                <a:cs typeface="Garamond"/>
              </a:rPr>
              <a:t>sprigionarsi </a:t>
            </a:r>
            <a:r>
              <a:rPr lang="it-IT" sz="2300" dirty="0">
                <a:latin typeface="Garamond"/>
                <a:cs typeface="Garamond"/>
              </a:rPr>
              <a:t>una reazione a catena, che è difficile spiegare a chi non ha il dialetto. C’è un </a:t>
            </a:r>
            <a:r>
              <a:rPr lang="it-IT" sz="2300" dirty="0" err="1">
                <a:latin typeface="Garamond"/>
                <a:cs typeface="Garamond"/>
              </a:rPr>
              <a:t>nòcciolo</a:t>
            </a:r>
            <a:r>
              <a:rPr lang="it-IT" sz="2300" dirty="0">
                <a:latin typeface="Garamond"/>
                <a:cs typeface="Garamond"/>
              </a:rPr>
              <a:t> indistruttibile di materia </a:t>
            </a:r>
            <a:r>
              <a:rPr lang="it-IT" sz="2300" i="1" dirty="0" err="1">
                <a:latin typeface="Garamond"/>
                <a:cs typeface="Garamond"/>
              </a:rPr>
              <a:t>apprehended</a:t>
            </a:r>
            <a:r>
              <a:rPr lang="it-IT" sz="2300" dirty="0">
                <a:latin typeface="Garamond"/>
                <a:cs typeface="Garamond"/>
              </a:rPr>
              <a:t>, presa coi tralci prensili dei sensi. </a:t>
            </a:r>
            <a:r>
              <a:rPr lang="it-IT" sz="2300" dirty="0">
                <a:solidFill>
                  <a:srgbClr val="FFFF00"/>
                </a:solidFill>
                <a:latin typeface="Garamond"/>
                <a:cs typeface="Garamond"/>
              </a:rPr>
              <a:t>La parola del dialetto è sempre incavicchiata alla </a:t>
            </a:r>
            <a:r>
              <a:rPr lang="it-IT" sz="2300" dirty="0" smtClean="0">
                <a:solidFill>
                  <a:srgbClr val="FFFF00"/>
                </a:solidFill>
                <a:latin typeface="Garamond"/>
                <a:cs typeface="Garamond"/>
              </a:rPr>
              <a:t>realtà, </a:t>
            </a:r>
            <a:r>
              <a:rPr lang="it-IT" sz="2300" dirty="0">
                <a:solidFill>
                  <a:srgbClr val="FFFF00"/>
                </a:solidFill>
                <a:latin typeface="Garamond"/>
                <a:cs typeface="Garamond"/>
              </a:rPr>
              <a:t>per la ragione che è la cosa stessa, appercepita prima che imparassimo a ragionare, e non </a:t>
            </a:r>
            <a:r>
              <a:rPr lang="it-IT" sz="2300" dirty="0" smtClean="0">
                <a:solidFill>
                  <a:srgbClr val="FFFF00"/>
                </a:solidFill>
                <a:latin typeface="Garamond"/>
                <a:cs typeface="Garamond"/>
              </a:rPr>
              <a:t>più </a:t>
            </a:r>
            <a:r>
              <a:rPr lang="it-IT" sz="2300" dirty="0">
                <a:solidFill>
                  <a:srgbClr val="FFFF00"/>
                </a:solidFill>
                <a:latin typeface="Garamond"/>
                <a:cs typeface="Garamond"/>
              </a:rPr>
              <a:t>sfumata in seguito dato che ci hanno insegnato a ragionare in un’altra lingua</a:t>
            </a:r>
            <a:r>
              <a:rPr lang="it-IT" sz="2300" dirty="0">
                <a:latin typeface="Garamond"/>
                <a:cs typeface="Garamond"/>
              </a:rPr>
              <a:t>. Questo vale soprattutto per i nomi delle cose. </a:t>
            </a:r>
          </a:p>
          <a:p>
            <a:pPr algn="l"/>
            <a:r>
              <a:rPr lang="is-IS" sz="2300" dirty="0" smtClean="0">
                <a:latin typeface="Garamond"/>
                <a:cs typeface="Garamond"/>
              </a:rPr>
              <a:t>…</a:t>
            </a:r>
            <a:endParaRPr lang="it-IT" sz="2300" dirty="0" smtClean="0">
              <a:latin typeface="Garamond"/>
              <a:cs typeface="Garamond"/>
            </a:endParaRPr>
          </a:p>
          <a:p>
            <a:pPr algn="l"/>
            <a:r>
              <a:rPr lang="it-IT" sz="2300" dirty="0" smtClean="0">
                <a:solidFill>
                  <a:srgbClr val="FFFF00"/>
                </a:solidFill>
                <a:latin typeface="Garamond"/>
                <a:cs typeface="Garamond"/>
              </a:rPr>
              <a:t>Sento </a:t>
            </a:r>
            <a:r>
              <a:rPr lang="it-IT" sz="2300" dirty="0">
                <a:solidFill>
                  <a:srgbClr val="FFFF00"/>
                </a:solidFill>
                <a:latin typeface="Garamond"/>
                <a:cs typeface="Garamond"/>
              </a:rPr>
              <a:t>quasi un dolore fisico a toccare quei nervi profondi a cui conduce </a:t>
            </a:r>
            <a:r>
              <a:rPr lang="it-IT" sz="2300" dirty="0" err="1" smtClean="0">
                <a:solidFill>
                  <a:srgbClr val="FFFF00"/>
                </a:solidFill>
                <a:latin typeface="Garamond"/>
                <a:cs typeface="Garamond"/>
              </a:rPr>
              <a:t>basavéjo</a:t>
            </a:r>
            <a:r>
              <a:rPr lang="it-IT" sz="2300" dirty="0" smtClean="0">
                <a:solidFill>
                  <a:srgbClr val="FFFF00"/>
                </a:solidFill>
                <a:latin typeface="Garamond"/>
                <a:cs typeface="Garamond"/>
              </a:rPr>
              <a:t> </a:t>
            </a:r>
            <a:r>
              <a:rPr lang="it-IT" sz="2300" dirty="0">
                <a:solidFill>
                  <a:srgbClr val="FFFF00"/>
                </a:solidFill>
                <a:latin typeface="Garamond"/>
                <a:cs typeface="Garamond"/>
              </a:rPr>
              <a:t>e </a:t>
            </a:r>
            <a:r>
              <a:rPr lang="it-IT" sz="2300" dirty="0" err="1">
                <a:solidFill>
                  <a:srgbClr val="FFFF00"/>
                </a:solidFill>
                <a:latin typeface="Garamond"/>
                <a:cs typeface="Garamond"/>
              </a:rPr>
              <a:t>barbastrìjo</a:t>
            </a:r>
            <a:r>
              <a:rPr lang="it-IT" sz="2300" dirty="0">
                <a:solidFill>
                  <a:srgbClr val="FFFF00"/>
                </a:solidFill>
                <a:latin typeface="Garamond"/>
                <a:cs typeface="Garamond"/>
              </a:rPr>
              <a:t>, ava e </a:t>
            </a:r>
            <a:r>
              <a:rPr lang="it-IT" sz="2300" dirty="0" err="1">
                <a:solidFill>
                  <a:srgbClr val="FFFF00"/>
                </a:solidFill>
                <a:latin typeface="Garamond"/>
                <a:cs typeface="Garamond"/>
              </a:rPr>
              <a:t>anguàna</a:t>
            </a:r>
            <a:r>
              <a:rPr lang="it-IT" sz="2300" dirty="0">
                <a:solidFill>
                  <a:srgbClr val="FFFF00"/>
                </a:solidFill>
                <a:latin typeface="Garamond"/>
                <a:cs typeface="Garamond"/>
              </a:rPr>
              <a:t>, ma anche solo </a:t>
            </a:r>
            <a:r>
              <a:rPr lang="it-IT" sz="2300" dirty="0" err="1">
                <a:solidFill>
                  <a:srgbClr val="FFFF00"/>
                </a:solidFill>
                <a:latin typeface="Garamond"/>
                <a:cs typeface="Garamond"/>
              </a:rPr>
              <a:t>rùa</a:t>
            </a:r>
            <a:r>
              <a:rPr lang="it-IT" sz="2300" dirty="0">
                <a:solidFill>
                  <a:srgbClr val="FFFF00"/>
                </a:solidFill>
                <a:latin typeface="Garamond"/>
                <a:cs typeface="Garamond"/>
              </a:rPr>
              <a:t> e </a:t>
            </a:r>
            <a:r>
              <a:rPr lang="it-IT" sz="2300" dirty="0" err="1">
                <a:solidFill>
                  <a:srgbClr val="FFFF00"/>
                </a:solidFill>
                <a:latin typeface="Garamond"/>
                <a:cs typeface="Garamond"/>
              </a:rPr>
              <a:t>pùa</a:t>
            </a:r>
            <a:r>
              <a:rPr lang="it-IT" sz="2300" dirty="0">
                <a:solidFill>
                  <a:srgbClr val="FFFF00"/>
                </a:solidFill>
                <a:latin typeface="Garamond"/>
                <a:cs typeface="Garamond"/>
              </a:rPr>
              <a:t>. Da tutto sprizza come un </a:t>
            </a:r>
            <a:r>
              <a:rPr lang="it-IT" sz="2300" dirty="0" err="1">
                <a:solidFill>
                  <a:srgbClr val="FFFF00"/>
                </a:solidFill>
                <a:latin typeface="Garamond"/>
                <a:cs typeface="Garamond"/>
              </a:rPr>
              <a:t>lampo-sgiantìzo</a:t>
            </a:r>
            <a:r>
              <a:rPr lang="it-IT" sz="2300" dirty="0">
                <a:solidFill>
                  <a:srgbClr val="FFFF00"/>
                </a:solidFill>
                <a:latin typeface="Garamond"/>
                <a:cs typeface="Garamond"/>
              </a:rPr>
              <a:t>, si sente il nodo ultimo di quella che chiamiamo la nostra vita, il groppo di materia che non si </a:t>
            </a:r>
            <a:r>
              <a:rPr lang="it-IT" sz="2300" dirty="0" smtClean="0">
                <a:solidFill>
                  <a:srgbClr val="FFFF00"/>
                </a:solidFill>
                <a:latin typeface="Garamond"/>
                <a:cs typeface="Garamond"/>
              </a:rPr>
              <a:t>può </a:t>
            </a:r>
            <a:r>
              <a:rPr lang="it-IT" sz="2300" dirty="0">
                <a:solidFill>
                  <a:srgbClr val="FFFF00"/>
                </a:solidFill>
                <a:latin typeface="Garamond"/>
                <a:cs typeface="Garamond"/>
              </a:rPr>
              <a:t>schiacciare, il fondo impietrito</a:t>
            </a:r>
            <a:r>
              <a:rPr lang="it-IT" sz="2300" dirty="0" smtClean="0">
                <a:solidFill>
                  <a:srgbClr val="FFFF00"/>
                </a:solidFill>
                <a:latin typeface="Garamond"/>
                <a:cs typeface="Garamond"/>
              </a:rPr>
              <a:t>.</a:t>
            </a:r>
          </a:p>
          <a:p>
            <a:pPr algn="l"/>
            <a:r>
              <a:rPr lang="it-IT" sz="2300" dirty="0" smtClean="0">
                <a:latin typeface="Garamond"/>
                <a:cs typeface="Garamond"/>
              </a:rPr>
              <a:t>    							LNM, pp. 41-42 </a:t>
            </a:r>
            <a:endParaRPr lang="it-IT" sz="2300" dirty="0">
              <a:latin typeface="Garamond"/>
              <a:cs typeface="Garamond"/>
            </a:endParaRPr>
          </a:p>
        </p:txBody>
      </p:sp>
    </p:spTree>
    <p:extLst>
      <p:ext uri="{BB962C8B-B14F-4D97-AF65-F5344CB8AC3E}">
        <p14:creationId xmlns:p14="http://schemas.microsoft.com/office/powerpoint/2010/main" val="2579660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476672"/>
            <a:ext cx="8352928" cy="6048672"/>
          </a:xfrm>
        </p:spPr>
        <p:txBody>
          <a:bodyPr>
            <a:normAutofit fontScale="90000"/>
          </a:bodyPr>
          <a:lstStyle/>
          <a:p>
            <a:pPr algn="l"/>
            <a:r>
              <a:rPr lang="it-IT" sz="2700" dirty="0" smtClean="0">
                <a:latin typeface="Garamond" pitchFamily="18" charset="0"/>
              </a:rPr>
              <a:t>La mia lingua materna è il tedesco. Cercate solo per un momento di avere il tedesco come madrelingua, di averla in bocca, di parlare tedesco ad altre persone. Forse potete sentire </a:t>
            </a:r>
            <a:r>
              <a:rPr lang="it-IT" sz="2700" b="1" i="1" dirty="0" smtClean="0">
                <a:latin typeface="Garamond" pitchFamily="18" charset="0"/>
              </a:rPr>
              <a:t> </a:t>
            </a:r>
            <a:r>
              <a:rPr lang="it-IT" sz="2700" dirty="0" smtClean="0">
                <a:latin typeface="Garamond" pitchFamily="18" charset="0"/>
              </a:rPr>
              <a:t>quella tensione fra le due bocche di cui nella poesia citata sopra</a:t>
            </a:r>
            <a:br>
              <a:rPr lang="it-IT" sz="2700" dirty="0" smtClean="0">
                <a:latin typeface="Garamond" pitchFamily="18" charset="0"/>
              </a:rPr>
            </a:br>
            <a:r>
              <a:rPr lang="is-IS" sz="2700" dirty="0" smtClean="0">
                <a:latin typeface="Garamond" pitchFamily="18" charset="0"/>
              </a:rPr>
              <a:t>… Voi mi direte, ma no, esageri. Lo metto in conto e nonostante ciò sento l’eredità della mia lingua come una contraddizione che si crea tra la bellezza e straordinaria leggerezza delle poesie di Henrich Heine e il suono della voce di chi comandava e di chi poi ha costruito un muro  per dividere il paese. Non era la lingua, sia chiaro, ma erano le voci degli essri umani che ab-usavano della lingua. E’ una contraddizione che mi ha portato a sentire i dolori in bocca, quella bocca che non si vede, ma che sanguina. </a:t>
            </a:r>
            <a:r>
              <a:rPr lang="is-IS" sz="3200" dirty="0" smtClean="0">
                <a:latin typeface="Garamond" pitchFamily="18" charset="0"/>
              </a:rPr>
              <a:t/>
            </a:r>
            <a:br>
              <a:rPr lang="is-IS" sz="3200" dirty="0" smtClean="0">
                <a:latin typeface="Garamond" pitchFamily="18" charset="0"/>
              </a:rPr>
            </a:br>
            <a:r>
              <a:rPr lang="is-IS" sz="3200" dirty="0" smtClean="0">
                <a:latin typeface="Garamond" pitchFamily="18" charset="0"/>
              </a:rPr>
              <a:t/>
            </a:r>
            <a:br>
              <a:rPr lang="is-IS" sz="3200" dirty="0" smtClean="0">
                <a:latin typeface="Garamond" pitchFamily="18" charset="0"/>
              </a:rPr>
            </a:br>
            <a:endParaRPr lang="it-IT" sz="2400" b="1" i="1" dirty="0">
              <a:latin typeface="Garamond" pitchFamily="18" charset="0"/>
            </a:endParaRPr>
          </a:p>
        </p:txBody>
      </p:sp>
    </p:spTree>
    <p:extLst>
      <p:ext uri="{BB962C8B-B14F-4D97-AF65-F5344CB8AC3E}">
        <p14:creationId xmlns:p14="http://schemas.microsoft.com/office/powerpoint/2010/main" val="595585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pPr algn="l"/>
            <a:r>
              <a:rPr lang="it-IT" dirty="0" smtClean="0">
                <a:solidFill>
                  <a:schemeClr val="tx1"/>
                </a:solidFill>
                <a:latin typeface="Garamond"/>
                <a:cs typeface="Garamond"/>
              </a:rPr>
              <a:t>Adrian Bravi, </a:t>
            </a:r>
            <a:r>
              <a:rPr lang="it-IT" i="1" dirty="0" smtClean="0">
                <a:solidFill>
                  <a:schemeClr val="tx1"/>
                </a:solidFill>
                <a:latin typeface="Garamond"/>
                <a:cs typeface="Garamond"/>
              </a:rPr>
              <a:t>La gelosia</a:t>
            </a:r>
            <a:r>
              <a:rPr lang="is-IS" dirty="0" smtClean="0">
                <a:solidFill>
                  <a:schemeClr val="tx1"/>
                </a:solidFill>
                <a:latin typeface="Garamond"/>
                <a:cs typeface="Garamond"/>
              </a:rPr>
              <a:t>…</a:t>
            </a:r>
            <a:r>
              <a:rPr lang="it-IT" dirty="0" smtClean="0">
                <a:solidFill>
                  <a:schemeClr val="tx1"/>
                </a:solidFill>
                <a:latin typeface="Garamond"/>
                <a:cs typeface="Garamond"/>
              </a:rPr>
              <a:t>, Infanzia, p. 12</a:t>
            </a:r>
          </a:p>
          <a:p>
            <a:pPr algn="l"/>
            <a:endParaRPr lang="it-IT" dirty="0" smtClean="0"/>
          </a:p>
          <a:p>
            <a:pPr algn="l"/>
            <a:r>
              <a:rPr lang="it-IT" sz="2800" dirty="0" smtClean="0">
                <a:solidFill>
                  <a:srgbClr val="FFFF00"/>
                </a:solidFill>
                <a:latin typeface="Garamond"/>
                <a:cs typeface="Garamond"/>
              </a:rPr>
              <a:t>Per </a:t>
            </a:r>
            <a:r>
              <a:rPr lang="it-IT" sz="2800" dirty="0">
                <a:solidFill>
                  <a:srgbClr val="FFFF00"/>
                </a:solidFill>
                <a:latin typeface="Garamond"/>
                <a:cs typeface="Garamond"/>
              </a:rPr>
              <a:t>me non è la stessa cosa dire </a:t>
            </a:r>
            <a:r>
              <a:rPr lang="it-IT" sz="2800" dirty="0" err="1">
                <a:solidFill>
                  <a:srgbClr val="FFFF00"/>
                </a:solidFill>
                <a:latin typeface="Garamond"/>
                <a:cs typeface="Garamond"/>
              </a:rPr>
              <a:t>lagartija</a:t>
            </a:r>
            <a:r>
              <a:rPr lang="it-IT" sz="2800" dirty="0">
                <a:solidFill>
                  <a:srgbClr val="FFFF00"/>
                </a:solidFill>
                <a:latin typeface="Garamond"/>
                <a:cs typeface="Garamond"/>
              </a:rPr>
              <a:t> o dire lucertola</a:t>
            </a:r>
            <a:r>
              <a:rPr lang="it-IT" sz="2800" dirty="0">
                <a:latin typeface="Garamond"/>
                <a:cs typeface="Garamond"/>
              </a:rPr>
              <a:t>. L’animaletto è </a:t>
            </a:r>
            <a:r>
              <a:rPr lang="it-IT" sz="2800" dirty="0" smtClean="0">
                <a:latin typeface="Garamond"/>
                <a:cs typeface="Garamond"/>
              </a:rPr>
              <a:t>sempre </a:t>
            </a:r>
            <a:r>
              <a:rPr lang="it-IT" sz="2800" dirty="0">
                <a:latin typeface="Garamond"/>
                <a:cs typeface="Garamond"/>
              </a:rPr>
              <a:t>quello, ma nel mio immaginario sono due bestiole diverse. La parola </a:t>
            </a:r>
            <a:r>
              <a:rPr lang="it-IT" sz="2800" dirty="0" err="1">
                <a:latin typeface="Garamond"/>
                <a:cs typeface="Garamond"/>
              </a:rPr>
              <a:t>lagartija</a:t>
            </a:r>
            <a:r>
              <a:rPr lang="it-IT" sz="2800" dirty="0">
                <a:latin typeface="Garamond"/>
                <a:cs typeface="Garamond"/>
              </a:rPr>
              <a:t> mi riporta alla prima metà della mia vita, quando inseguivo insieme ai miei cugini e agli amici queste bestioline velocissime e qualcuno (io non ne ho mai avuto il coraggio) riusciva a prenderne una e a staccarle la coda con le mani. Ecco, la </a:t>
            </a:r>
            <a:r>
              <a:rPr lang="it-IT" sz="2800" dirty="0" smtClean="0">
                <a:latin typeface="Garamond"/>
                <a:cs typeface="Garamond"/>
              </a:rPr>
              <a:t>parola </a:t>
            </a:r>
            <a:r>
              <a:rPr lang="it-IT" sz="2800" dirty="0" err="1">
                <a:latin typeface="Garamond"/>
                <a:cs typeface="Garamond"/>
              </a:rPr>
              <a:t>lagartija</a:t>
            </a:r>
            <a:r>
              <a:rPr lang="it-IT" sz="2800" dirty="0">
                <a:latin typeface="Garamond"/>
                <a:cs typeface="Garamond"/>
              </a:rPr>
              <a:t> è anche quegli occhi stupefatti, che guardavano come si dimenava la </a:t>
            </a:r>
            <a:r>
              <a:rPr lang="it-IT" sz="2800" dirty="0" smtClean="0">
                <a:latin typeface="Garamond"/>
                <a:cs typeface="Garamond"/>
              </a:rPr>
              <a:t>coda </a:t>
            </a:r>
            <a:r>
              <a:rPr lang="it-IT" sz="2800" dirty="0">
                <a:latin typeface="Garamond"/>
                <a:cs typeface="Garamond"/>
              </a:rPr>
              <a:t>strappata, mentre la bestiola sfuggiva dietro un cespuglio, e noi tutti, cugini e amici dicevamo: «Mirá, mirá </a:t>
            </a:r>
            <a:r>
              <a:rPr lang="it-IT" sz="2800" dirty="0" err="1">
                <a:latin typeface="Garamond"/>
                <a:cs typeface="Garamond"/>
              </a:rPr>
              <a:t>cómo</a:t>
            </a:r>
            <a:r>
              <a:rPr lang="it-IT" sz="2800" dirty="0">
                <a:latin typeface="Garamond"/>
                <a:cs typeface="Garamond"/>
              </a:rPr>
              <a:t> se </a:t>
            </a:r>
            <a:r>
              <a:rPr lang="it-IT" sz="2800" dirty="0" err="1">
                <a:latin typeface="Garamond"/>
                <a:cs typeface="Garamond"/>
              </a:rPr>
              <a:t>mueve</a:t>
            </a:r>
            <a:r>
              <a:rPr lang="it-IT" sz="2800" dirty="0">
                <a:latin typeface="Garamond"/>
                <a:cs typeface="Garamond"/>
              </a:rPr>
              <a:t>». Alla parola lucertola manca quel corredo di ricordi e di </a:t>
            </a:r>
            <a:r>
              <a:rPr lang="it-IT" sz="2800" dirty="0" smtClean="0">
                <a:latin typeface="Garamond"/>
                <a:cs typeface="Garamond"/>
              </a:rPr>
              <a:t>sguardi.</a:t>
            </a:r>
            <a:endParaRPr lang="it-IT" sz="2800" dirty="0">
              <a:latin typeface="Garamond"/>
              <a:cs typeface="Garamond"/>
            </a:endParaRPr>
          </a:p>
          <a:p>
            <a:pPr algn="l"/>
            <a:endParaRPr lang="it-IT" sz="2800" dirty="0">
              <a:latin typeface="Garamond"/>
              <a:cs typeface="Garamond"/>
            </a:endParaRPr>
          </a:p>
          <a:p>
            <a:pPr algn="l"/>
            <a:endParaRPr lang="it-IT" b="1" dirty="0" smtClean="0">
              <a:solidFill>
                <a:srgbClr val="FFFFFF"/>
              </a:solidFill>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360133697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pPr algn="l"/>
            <a:r>
              <a:rPr lang="it-IT" dirty="0" smtClean="0">
                <a:solidFill>
                  <a:srgbClr val="FFFFFF"/>
                </a:solidFill>
                <a:latin typeface="Garamond"/>
                <a:cs typeface="Garamond"/>
              </a:rPr>
              <a:t>PAROLE-AMO (Pellegrini)</a:t>
            </a:r>
          </a:p>
          <a:p>
            <a:pPr algn="l"/>
            <a:endParaRPr lang="it-IT" dirty="0">
              <a:solidFill>
                <a:srgbClr val="FFFFFF"/>
              </a:solidFill>
              <a:latin typeface="Garamond"/>
              <a:cs typeface="Garamond"/>
            </a:endParaRPr>
          </a:p>
          <a:p>
            <a:pPr algn="l"/>
            <a:r>
              <a:rPr lang="it-IT" dirty="0" smtClean="0">
                <a:solidFill>
                  <a:srgbClr val="FFFFFF"/>
                </a:solidFill>
                <a:latin typeface="Garamond"/>
                <a:cs typeface="Garamond"/>
              </a:rPr>
              <a:t>Parole-esca del dialetto, che funzionano come vere e proprie </a:t>
            </a:r>
            <a:r>
              <a:rPr lang="it-IT" dirty="0" smtClean="0">
                <a:solidFill>
                  <a:srgbClr val="FFFF00"/>
                </a:solidFill>
                <a:latin typeface="Garamond"/>
                <a:cs typeface="Garamond"/>
              </a:rPr>
              <a:t>sonde </a:t>
            </a:r>
            <a:r>
              <a:rPr lang="it-IT" dirty="0" smtClean="0">
                <a:solidFill>
                  <a:srgbClr val="FFFFFF"/>
                </a:solidFill>
                <a:latin typeface="Garamond"/>
                <a:cs typeface="Garamond"/>
              </a:rPr>
              <a:t>psicologiche </a:t>
            </a:r>
            <a:r>
              <a:rPr lang="it-IT" dirty="0" smtClean="0">
                <a:solidFill>
                  <a:srgbClr val="FFFF00"/>
                </a:solidFill>
                <a:latin typeface="Garamond"/>
                <a:cs typeface="Garamond"/>
              </a:rPr>
              <a:t>che portano a galla interi mondi, già organizzati interpretativamente</a:t>
            </a:r>
          </a:p>
          <a:p>
            <a:pPr algn="l"/>
            <a:endParaRPr lang="it-IT" dirty="0">
              <a:solidFill>
                <a:srgbClr val="FFFFFF"/>
              </a:solidFill>
              <a:latin typeface="Garamond"/>
              <a:cs typeface="Garamond"/>
            </a:endParaRPr>
          </a:p>
          <a:p>
            <a:pPr algn="l"/>
            <a:r>
              <a:rPr lang="it-IT" dirty="0" smtClean="0">
                <a:solidFill>
                  <a:srgbClr val="FFFFFF"/>
                </a:solidFill>
                <a:latin typeface="Garamond"/>
                <a:cs typeface="Garamond"/>
              </a:rPr>
              <a:t>“</a:t>
            </a:r>
            <a:r>
              <a:rPr lang="it-IT" dirty="0" smtClean="0">
                <a:solidFill>
                  <a:srgbClr val="FFFF00"/>
                </a:solidFill>
                <a:latin typeface="Garamond"/>
                <a:cs typeface="Garamond"/>
              </a:rPr>
              <a:t>Mi bastava una parola, era come gettare un amo</a:t>
            </a:r>
            <a:r>
              <a:rPr lang="it-IT" dirty="0" smtClean="0">
                <a:solidFill>
                  <a:srgbClr val="FFFFFF"/>
                </a:solidFill>
                <a:latin typeface="Garamond"/>
                <a:cs typeface="Garamond"/>
              </a:rPr>
              <a:t>: salivano la linguistica, la sociologia, la cronaca familiare, la religione e la critica della religione” </a:t>
            </a:r>
          </a:p>
          <a:p>
            <a:pPr algn="l"/>
            <a:r>
              <a:rPr lang="it-IT" sz="2400" dirty="0" smtClean="0">
                <a:solidFill>
                  <a:srgbClr val="FFFFFF"/>
                </a:solidFill>
                <a:latin typeface="Garamond"/>
                <a:cs typeface="Garamond"/>
              </a:rPr>
              <a:t>Intervista di </a:t>
            </a:r>
            <a:r>
              <a:rPr lang="it-IT" sz="2400" dirty="0" err="1" smtClean="0">
                <a:solidFill>
                  <a:srgbClr val="FFFFFF"/>
                </a:solidFill>
                <a:latin typeface="Garamond"/>
                <a:cs typeface="Garamond"/>
              </a:rPr>
              <a:t>Nescimbeni</a:t>
            </a:r>
            <a:r>
              <a:rPr lang="it-IT" sz="2400" dirty="0" smtClean="0">
                <a:solidFill>
                  <a:srgbClr val="FFFFFF"/>
                </a:solidFill>
                <a:latin typeface="Garamond"/>
                <a:cs typeface="Garamond"/>
              </a:rPr>
              <a:t>, “Corriere della sera”, 30 agosto 1963</a:t>
            </a:r>
          </a:p>
          <a:p>
            <a:pPr algn="l"/>
            <a:endParaRPr lang="it-IT" dirty="0" smtClean="0">
              <a:solidFill>
                <a:srgbClr val="FFFFFF"/>
              </a:solidFill>
              <a:latin typeface="Garamond"/>
              <a:cs typeface="Garamond"/>
            </a:endParaRPr>
          </a:p>
          <a:p>
            <a:pPr algn="l"/>
            <a:endParaRPr lang="it-IT" dirty="0" smtClean="0">
              <a:solidFill>
                <a:srgbClr val="FFFFFF"/>
              </a:solidFill>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10473338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92500"/>
          </a:bodyPr>
          <a:lstStyle/>
          <a:p>
            <a:pPr algn="l"/>
            <a:endParaRPr lang="it-IT" dirty="0" smtClean="0">
              <a:solidFill>
                <a:srgbClr val="FFFFFF"/>
              </a:solidFill>
              <a:latin typeface="Garamond"/>
              <a:cs typeface="Garamond"/>
            </a:endParaRPr>
          </a:p>
          <a:p>
            <a:pPr algn="l"/>
            <a:endParaRPr lang="it-IT" dirty="0">
              <a:solidFill>
                <a:srgbClr val="FFFFFF"/>
              </a:solidFill>
              <a:latin typeface="Garamond"/>
              <a:cs typeface="Garamond"/>
            </a:endParaRPr>
          </a:p>
          <a:p>
            <a:r>
              <a:rPr lang="it-IT" dirty="0" smtClean="0">
                <a:solidFill>
                  <a:srgbClr val="FFFF00"/>
                </a:solidFill>
                <a:latin typeface="Garamond"/>
                <a:cs typeface="Garamond"/>
              </a:rPr>
              <a:t>Per Pellegrini le parole-amo appartengono solo al dialetto, ma parole-amo sono anche quelle dell’inglese, ed è attraverso l’inglese che M. ritorna al dialetto.</a:t>
            </a:r>
          </a:p>
          <a:p>
            <a:r>
              <a:rPr lang="it-IT" dirty="0" smtClean="0">
                <a:solidFill>
                  <a:srgbClr val="FFFF00"/>
                </a:solidFill>
                <a:latin typeface="Garamond"/>
                <a:cs typeface="Garamond"/>
              </a:rPr>
              <a:t>&gt; Privilegio dell’espatriato</a:t>
            </a:r>
          </a:p>
          <a:p>
            <a:pPr algn="l"/>
            <a:endParaRPr lang="it-IT" dirty="0" smtClean="0">
              <a:latin typeface="Garamond"/>
              <a:cs typeface="Garamond"/>
            </a:endParaRPr>
          </a:p>
          <a:p>
            <a:pPr algn="l"/>
            <a:r>
              <a:rPr lang="it-IT" dirty="0" smtClean="0">
                <a:latin typeface="Garamond"/>
                <a:cs typeface="Garamond"/>
              </a:rPr>
              <a:t>Uno </a:t>
            </a:r>
            <a:r>
              <a:rPr lang="it-IT" dirty="0">
                <a:latin typeface="Garamond"/>
                <a:cs typeface="Garamond"/>
              </a:rPr>
              <a:t>scrittore in esilio è tutto sommato un essere retrospettivo o retroattivo. Come i falsi profeti di Dante […], ha la testa perfettamente rivolta all’indietro e le lacrime, o la saliva, gli scorrono giù tra le scapole. 	</a:t>
            </a:r>
          </a:p>
          <a:p>
            <a:pPr algn="l"/>
            <a:r>
              <a:rPr lang="it-IT" cap="small" dirty="0">
                <a:latin typeface="Garamond"/>
                <a:cs typeface="Garamond"/>
              </a:rPr>
              <a:t>			</a:t>
            </a:r>
            <a:r>
              <a:rPr lang="it-IT" cap="small" dirty="0" smtClean="0">
                <a:latin typeface="Garamond"/>
                <a:cs typeface="Garamond"/>
              </a:rPr>
              <a:t>            </a:t>
            </a:r>
            <a:r>
              <a:rPr lang="it-IT" sz="2800" cap="small" dirty="0" err="1" smtClean="0">
                <a:latin typeface="Garamond"/>
                <a:cs typeface="Garamond"/>
              </a:rPr>
              <a:t>Brodskij</a:t>
            </a:r>
            <a:r>
              <a:rPr lang="it-IT" sz="2800" dirty="0">
                <a:latin typeface="Garamond"/>
                <a:cs typeface="Garamond"/>
              </a:rPr>
              <a:t>, </a:t>
            </a:r>
            <a:r>
              <a:rPr lang="it-IT" sz="2800" i="1" dirty="0">
                <a:latin typeface="Garamond"/>
                <a:cs typeface="Garamond"/>
              </a:rPr>
              <a:t>Dall’esilio</a:t>
            </a:r>
            <a:r>
              <a:rPr lang="it-IT" sz="2800" dirty="0">
                <a:latin typeface="Garamond"/>
                <a:cs typeface="Garamond"/>
              </a:rPr>
              <a:t>, cit., p. 22.</a:t>
            </a:r>
          </a:p>
          <a:p>
            <a:pPr algn="l"/>
            <a:endParaRPr lang="it-IT" dirty="0">
              <a:solidFill>
                <a:srgbClr val="FFFFFF"/>
              </a:solidFill>
              <a:latin typeface="Garamond"/>
              <a:cs typeface="Garamond"/>
            </a:endParaRPr>
          </a:p>
          <a:p>
            <a:pPr algn="l"/>
            <a:endParaRPr lang="it-IT" dirty="0">
              <a:solidFill>
                <a:srgbClr val="FFFFFF"/>
              </a:solidFill>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3661362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lstStyle/>
          <a:p>
            <a:r>
              <a:rPr lang="it-IT" dirty="0"/>
              <a:t> </a:t>
            </a:r>
          </a:p>
          <a:p>
            <a:pPr algn="l"/>
            <a:r>
              <a:rPr lang="it-IT" dirty="0">
                <a:latin typeface="Garamond"/>
                <a:cs typeface="Garamond"/>
              </a:rPr>
              <a:t>Per uno che fa il mio mestiere, la condizione che chiamiamo esilio è, prima di tutto, un evento linguistico: uno scrittore esule è scagliato, o si ritira, dentro la sua madrelingua. Quella che era, per così dire, la sua spada diventa il suo scudo, la sua capsula. Quella che all’inizio era una </a:t>
            </a:r>
            <a:r>
              <a:rPr lang="it-IT" i="1" dirty="0" err="1">
                <a:latin typeface="Garamond"/>
                <a:cs typeface="Garamond"/>
              </a:rPr>
              <a:t>liason</a:t>
            </a:r>
            <a:r>
              <a:rPr lang="it-IT" dirty="0">
                <a:latin typeface="Garamond"/>
                <a:cs typeface="Garamond"/>
              </a:rPr>
              <a:t> privata, intima col linguaggio, in esilio diventa destino – prima ancora di divenire un’ossessione o un dovere –.</a:t>
            </a:r>
          </a:p>
          <a:p>
            <a:pPr algn="l"/>
            <a:r>
              <a:rPr lang="it-IT" dirty="0">
                <a:latin typeface="Garamond"/>
                <a:cs typeface="Garamond"/>
              </a:rPr>
              <a:t> </a:t>
            </a:r>
          </a:p>
          <a:p>
            <a:pPr algn="l"/>
            <a:endParaRPr lang="it-IT" dirty="0">
              <a:latin typeface="Garamond"/>
              <a:cs typeface="Garamond"/>
            </a:endParaRPr>
          </a:p>
          <a:p>
            <a:pPr algn="l"/>
            <a:r>
              <a:rPr lang="it-IT" sz="2800" dirty="0">
                <a:latin typeface="Garamond"/>
                <a:cs typeface="Garamond"/>
              </a:rPr>
              <a:t>Iosif </a:t>
            </a:r>
            <a:r>
              <a:rPr lang="it-IT" sz="2800" dirty="0" err="1">
                <a:latin typeface="Garamond"/>
                <a:cs typeface="Garamond"/>
              </a:rPr>
              <a:t>Brodskij</a:t>
            </a:r>
            <a:r>
              <a:rPr lang="it-IT" sz="2800" dirty="0">
                <a:latin typeface="Garamond"/>
                <a:cs typeface="Garamond"/>
              </a:rPr>
              <a:t>, </a:t>
            </a:r>
            <a:r>
              <a:rPr lang="it-IT" sz="2800" i="1" dirty="0">
                <a:latin typeface="Garamond"/>
                <a:cs typeface="Garamond"/>
              </a:rPr>
              <a:t>Dall’esilio</a:t>
            </a:r>
            <a:r>
              <a:rPr lang="it-IT" sz="2800" dirty="0">
                <a:latin typeface="Garamond"/>
                <a:cs typeface="Garamond"/>
              </a:rPr>
              <a:t>, Milano, Adelphi, 1988, pp. 32-33 </a:t>
            </a: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222520029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lnSpcReduction="10000"/>
          </a:bodyPr>
          <a:lstStyle/>
          <a:p>
            <a:pPr algn="l"/>
            <a:r>
              <a:rPr lang="it-IT" dirty="0" smtClean="0">
                <a:latin typeface="Garamond"/>
                <a:cs typeface="Garamond"/>
              </a:rPr>
              <a:t>I TRASPORTI</a:t>
            </a:r>
            <a:endParaRPr lang="it-IT" dirty="0">
              <a:latin typeface="Garamond"/>
              <a:cs typeface="Garamond"/>
            </a:endParaRPr>
          </a:p>
          <a:p>
            <a:pPr algn="l"/>
            <a:r>
              <a:rPr lang="it-IT" dirty="0">
                <a:latin typeface="Garamond"/>
                <a:cs typeface="Garamond"/>
              </a:rPr>
              <a:t> </a:t>
            </a:r>
          </a:p>
          <a:p>
            <a:pPr algn="l"/>
            <a:endParaRPr lang="it-IT" dirty="0" smtClean="0">
              <a:latin typeface="Garamond"/>
              <a:cs typeface="Garamond"/>
            </a:endParaRPr>
          </a:p>
          <a:p>
            <a:pPr algn="l"/>
            <a:r>
              <a:rPr lang="it-IT" dirty="0" smtClean="0">
                <a:solidFill>
                  <a:srgbClr val="FFFF00"/>
                </a:solidFill>
                <a:latin typeface="Garamond"/>
                <a:cs typeface="Garamond"/>
              </a:rPr>
              <a:t>Le parole del dialetto  </a:t>
            </a:r>
            <a:r>
              <a:rPr lang="it-IT" dirty="0">
                <a:solidFill>
                  <a:srgbClr val="FFFF00"/>
                </a:solidFill>
                <a:latin typeface="Garamond"/>
                <a:cs typeface="Garamond"/>
              </a:rPr>
              <a:t>sono il nucleo </a:t>
            </a:r>
            <a:r>
              <a:rPr lang="it-IT" dirty="0" err="1">
                <a:solidFill>
                  <a:srgbClr val="FFFF00"/>
                </a:solidFill>
                <a:latin typeface="Garamond"/>
                <a:cs typeface="Garamond"/>
              </a:rPr>
              <a:t>geminativo</a:t>
            </a:r>
            <a:r>
              <a:rPr lang="it-IT" dirty="0">
                <a:solidFill>
                  <a:srgbClr val="FFFF00"/>
                </a:solidFill>
                <a:latin typeface="Garamond"/>
                <a:cs typeface="Garamond"/>
              </a:rPr>
              <a:t> di LNM:</a:t>
            </a:r>
          </a:p>
          <a:p>
            <a:pPr algn="l"/>
            <a:endParaRPr lang="it-IT" dirty="0" smtClean="0">
              <a:latin typeface="Garamond"/>
              <a:cs typeface="Garamond"/>
            </a:endParaRPr>
          </a:p>
          <a:p>
            <a:pPr algn="l"/>
            <a:r>
              <a:rPr lang="it-IT" dirty="0" smtClean="0">
                <a:latin typeface="Garamond"/>
                <a:cs typeface="Garamond"/>
              </a:rPr>
              <a:t>In </a:t>
            </a:r>
            <a:r>
              <a:rPr lang="it-IT" i="1" dirty="0">
                <a:latin typeface="Garamond"/>
                <a:cs typeface="Garamond"/>
              </a:rPr>
              <a:t>Libera nos a malo </a:t>
            </a:r>
            <a:r>
              <a:rPr lang="it-IT" dirty="0">
                <a:latin typeface="Garamond"/>
                <a:cs typeface="Garamond"/>
              </a:rPr>
              <a:t>li ho chiamati, un po’ semplicisticamente, “trasporti”. </a:t>
            </a:r>
            <a:endParaRPr lang="it-IT" i="1" dirty="0" smtClean="0">
              <a:latin typeface="Garamond"/>
              <a:cs typeface="Garamond"/>
            </a:endParaRPr>
          </a:p>
          <a:p>
            <a:pPr algn="l"/>
            <a:endParaRPr lang="it-IT" dirty="0" smtClean="0">
              <a:latin typeface="Garamond"/>
              <a:cs typeface="Garamond"/>
            </a:endParaRPr>
          </a:p>
          <a:p>
            <a:pPr algn="l"/>
            <a:endParaRPr lang="it-IT" dirty="0">
              <a:solidFill>
                <a:srgbClr val="FFFFFF"/>
              </a:solidFill>
              <a:latin typeface="Garamond"/>
              <a:cs typeface="Garamond"/>
            </a:endParaRPr>
          </a:p>
          <a:p>
            <a:pPr algn="l"/>
            <a:r>
              <a:rPr lang="it-IT" dirty="0" smtClean="0">
                <a:solidFill>
                  <a:srgbClr val="FFFFFF"/>
                </a:solidFill>
                <a:latin typeface="Garamond"/>
                <a:cs typeface="Garamond"/>
              </a:rPr>
              <a:t>tre </a:t>
            </a:r>
            <a:r>
              <a:rPr lang="it-IT" dirty="0">
                <a:solidFill>
                  <a:srgbClr val="FFFFFF"/>
                </a:solidFill>
                <a:latin typeface="Garamond"/>
                <a:cs typeface="Garamond"/>
              </a:rPr>
              <a:t>fasi di gestazione </a:t>
            </a:r>
            <a:r>
              <a:rPr lang="it-IT" dirty="0" smtClean="0">
                <a:solidFill>
                  <a:srgbClr val="FFFFFF"/>
                </a:solidFill>
                <a:latin typeface="Garamond"/>
                <a:cs typeface="Garamond"/>
              </a:rPr>
              <a:t>&gt;</a:t>
            </a:r>
            <a:r>
              <a:rPr lang="it-IT" i="1" dirty="0" smtClean="0">
                <a:solidFill>
                  <a:srgbClr val="FFFF00"/>
                </a:solidFill>
                <a:latin typeface="Garamond"/>
                <a:cs typeface="Garamond"/>
              </a:rPr>
              <a:t>Il </a:t>
            </a:r>
            <a:r>
              <a:rPr lang="it-IT" i="1" dirty="0" err="1">
                <a:solidFill>
                  <a:srgbClr val="FFFF00"/>
                </a:solidFill>
                <a:latin typeface="Garamond"/>
                <a:cs typeface="Garamond"/>
              </a:rPr>
              <a:t>Tremaio</a:t>
            </a:r>
            <a:r>
              <a:rPr lang="it-IT" dirty="0">
                <a:solidFill>
                  <a:srgbClr val="FFFF00"/>
                </a:solidFill>
                <a:latin typeface="Garamond"/>
                <a:cs typeface="Garamond"/>
              </a:rPr>
              <a:t>, p. 1077-1085</a:t>
            </a:r>
          </a:p>
          <a:p>
            <a:pPr algn="l"/>
            <a:r>
              <a:rPr lang="it-IT" dirty="0">
                <a:latin typeface="Garamond"/>
                <a:cs typeface="Garamond"/>
              </a:rPr>
              <a:t> </a:t>
            </a: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424933361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lstStyle/>
          <a:p>
            <a:pPr algn="l"/>
            <a:endParaRPr lang="it-IT" dirty="0">
              <a:solidFill>
                <a:srgbClr val="FFFFFF"/>
              </a:solidFill>
              <a:latin typeface="Garamond"/>
              <a:cs typeface="Garamond"/>
            </a:endParaRPr>
          </a:p>
          <a:p>
            <a:pPr algn="l"/>
            <a:endParaRPr lang="it-IT" dirty="0">
              <a:solidFill>
                <a:srgbClr val="FFFFFF"/>
              </a:solidFill>
              <a:latin typeface="Garamond"/>
              <a:cs typeface="Garamond"/>
            </a:endParaRPr>
          </a:p>
        </p:txBody>
      </p:sp>
      <p:pic>
        <p:nvPicPr>
          <p:cNvPr id="2" name="Immagine 1" descr="Schermata 2020-11-03 alle 09.15.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00525"/>
            <a:ext cx="12069008" cy="7543130"/>
          </a:xfrm>
          <a:prstGeom prst="rect">
            <a:avLst/>
          </a:prstGeom>
        </p:spPr>
      </p:pic>
    </p:spTree>
    <p:extLst>
      <p:ext uri="{BB962C8B-B14F-4D97-AF65-F5344CB8AC3E}">
        <p14:creationId xmlns:p14="http://schemas.microsoft.com/office/powerpoint/2010/main" val="35731593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lstStyle/>
          <a:p>
            <a:pPr algn="l"/>
            <a:endParaRPr lang="it-IT" dirty="0">
              <a:solidFill>
                <a:srgbClr val="FFFFFF"/>
              </a:solidFill>
              <a:latin typeface="Garamond"/>
              <a:cs typeface="Garamond"/>
            </a:endParaRPr>
          </a:p>
          <a:p>
            <a:pPr algn="l"/>
            <a:endParaRPr lang="it-IT" dirty="0">
              <a:solidFill>
                <a:srgbClr val="FFFFFF"/>
              </a:solidFill>
              <a:latin typeface="Garamond"/>
              <a:cs typeface="Garamond"/>
            </a:endParaRPr>
          </a:p>
        </p:txBody>
      </p:sp>
      <p:pic>
        <p:nvPicPr>
          <p:cNvPr id="2" name="Immagine 1" descr="Schermata 2020-11-03 alle 09.15.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357" y="-401053"/>
            <a:ext cx="11871157" cy="7419473"/>
          </a:xfrm>
          <a:prstGeom prst="rect">
            <a:avLst/>
          </a:prstGeom>
        </p:spPr>
      </p:pic>
    </p:spTree>
    <p:extLst>
      <p:ext uri="{BB962C8B-B14F-4D97-AF65-F5344CB8AC3E}">
        <p14:creationId xmlns:p14="http://schemas.microsoft.com/office/powerpoint/2010/main" val="409065007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6329362"/>
          </a:xfrm>
          <a:solidFill>
            <a:srgbClr val="000000"/>
          </a:solidFill>
        </p:spPr>
        <p:txBody>
          <a:bodyPr>
            <a:normAutofit fontScale="90000"/>
          </a:bodyPr>
          <a:lstStyle/>
          <a:p>
            <a:pPr algn="l"/>
            <a:r>
              <a:rPr lang="it-IT" sz="2700" dirty="0" smtClean="0">
                <a:latin typeface="Garamond"/>
                <a:cs typeface="Garamond"/>
              </a:rPr>
              <a:t/>
            </a:r>
            <a:br>
              <a:rPr lang="it-IT" sz="2700" dirty="0" smtClean="0">
                <a:latin typeface="Garamond"/>
                <a:cs typeface="Garamond"/>
              </a:rPr>
            </a:br>
            <a:r>
              <a:rPr lang="it-IT" sz="2700" dirty="0" err="1" smtClean="0">
                <a:latin typeface="Garamond"/>
                <a:cs typeface="Garamond"/>
              </a:rPr>
              <a:t>Vibralani</a:t>
            </a:r>
            <a:r>
              <a:rPr lang="it-IT" sz="2700" dirty="0">
                <a:latin typeface="Garamond"/>
                <a:cs typeface="Garamond"/>
              </a:rPr>
              <a:t>! Mane al petto!</a:t>
            </a:r>
            <a:br>
              <a:rPr lang="it-IT" sz="2700" dirty="0">
                <a:latin typeface="Garamond"/>
                <a:cs typeface="Garamond"/>
              </a:rPr>
            </a:br>
            <a:r>
              <a:rPr lang="it-IT" sz="2700" dirty="0">
                <a:latin typeface="Garamond"/>
                <a:cs typeface="Garamond"/>
              </a:rPr>
              <a:t>Si </a:t>
            </a:r>
            <a:r>
              <a:rPr lang="it-IT" sz="2700" dirty="0" err="1">
                <a:latin typeface="Garamond"/>
                <a:cs typeface="Garamond"/>
              </a:rPr>
              <a:t>defonda</a:t>
            </a:r>
            <a:r>
              <a:rPr lang="it-IT" sz="2700" dirty="0">
                <a:latin typeface="Garamond"/>
                <a:cs typeface="Garamond"/>
              </a:rPr>
              <a:t> di </a:t>
            </a:r>
            <a:r>
              <a:rPr lang="it-IT" sz="2700" dirty="0" err="1">
                <a:latin typeface="Garamond"/>
                <a:cs typeface="Garamond"/>
              </a:rPr>
              <a:t>vertù</a:t>
            </a:r>
            <a:r>
              <a:rPr lang="it-IT" sz="2700" dirty="0">
                <a:latin typeface="Garamond"/>
                <a:cs typeface="Garamond"/>
              </a:rPr>
              <a:t>.</a:t>
            </a:r>
            <a:br>
              <a:rPr lang="it-IT" sz="2700" dirty="0">
                <a:latin typeface="Garamond"/>
                <a:cs typeface="Garamond"/>
              </a:rPr>
            </a:br>
            <a:r>
              <a:rPr lang="it-IT" sz="2700" dirty="0">
                <a:latin typeface="Garamond"/>
                <a:cs typeface="Garamond"/>
              </a:rPr>
              <a:t>Freni Italia al gagliardetto</a:t>
            </a:r>
            <a:br>
              <a:rPr lang="it-IT" sz="2700" dirty="0">
                <a:latin typeface="Garamond"/>
                <a:cs typeface="Garamond"/>
              </a:rPr>
            </a:br>
            <a:r>
              <a:rPr lang="it-IT" sz="2700" dirty="0">
                <a:latin typeface="Garamond"/>
                <a:cs typeface="Garamond"/>
              </a:rPr>
              <a:t>E nei freni ti sei tu</a:t>
            </a:r>
            <a:br>
              <a:rPr lang="it-IT" sz="2700" dirty="0">
                <a:latin typeface="Garamond"/>
                <a:cs typeface="Garamond"/>
              </a:rPr>
            </a:br>
            <a:r>
              <a:rPr lang="it-IT" sz="2700" dirty="0">
                <a:latin typeface="Garamond"/>
                <a:cs typeface="Garamond"/>
              </a:rPr>
              <a:t> </a:t>
            </a:r>
            <a:br>
              <a:rPr lang="it-IT" sz="2700" dirty="0">
                <a:latin typeface="Garamond"/>
                <a:cs typeface="Garamond"/>
              </a:rPr>
            </a:br>
            <a:r>
              <a:rPr lang="it-IT" sz="2700" dirty="0">
                <a:latin typeface="Garamond"/>
                <a:cs typeface="Garamond"/>
              </a:rPr>
              <a:t>La forma poetica di </a:t>
            </a:r>
            <a:r>
              <a:rPr lang="it-IT" sz="2700" i="1" dirty="0">
                <a:latin typeface="Garamond"/>
                <a:cs typeface="Garamond"/>
              </a:rPr>
              <a:t>ti sei tu</a:t>
            </a:r>
            <a:r>
              <a:rPr lang="it-IT" sz="2700" dirty="0">
                <a:latin typeface="Garamond"/>
                <a:cs typeface="Garamond"/>
              </a:rPr>
              <a:t> per </a:t>
            </a:r>
            <a:r>
              <a:rPr lang="it-IT" sz="2700" i="1" dirty="0">
                <a:latin typeface="Garamond"/>
                <a:cs typeface="Garamond"/>
              </a:rPr>
              <a:t>ci sei tu</a:t>
            </a:r>
            <a:r>
              <a:rPr lang="it-IT" sz="2700" dirty="0">
                <a:latin typeface="Garamond"/>
                <a:cs typeface="Garamond"/>
              </a:rPr>
              <a:t> non bastava a confonderci, né l’arcaismo di mane per mani. L’ordine era di portarle al petto, orizzontalmente, in una forma sconosciuta ma austera di saluto. </a:t>
            </a:r>
            <a:br>
              <a:rPr lang="it-IT" sz="2700" dirty="0">
                <a:latin typeface="Garamond"/>
                <a:cs typeface="Garamond"/>
              </a:rPr>
            </a:br>
            <a:r>
              <a:rPr lang="it-IT" sz="2700" dirty="0">
                <a:latin typeface="Garamond"/>
                <a:cs typeface="Garamond"/>
              </a:rPr>
              <a:t> </a:t>
            </a:r>
            <a:br>
              <a:rPr lang="it-IT" sz="2700" dirty="0">
                <a:latin typeface="Garamond"/>
                <a:cs typeface="Garamond"/>
              </a:rPr>
            </a:br>
            <a:r>
              <a:rPr lang="it-IT" sz="2700" dirty="0" smtClean="0">
                <a:latin typeface="Garamond"/>
                <a:cs typeface="Garamond"/>
              </a:rPr>
              <a:t>Vibra </a:t>
            </a:r>
            <a:r>
              <a:rPr lang="it-IT" sz="2700" dirty="0">
                <a:latin typeface="Garamond"/>
                <a:cs typeface="Garamond"/>
              </a:rPr>
              <a:t>l’anima nel petto</a:t>
            </a:r>
            <a:br>
              <a:rPr lang="it-IT" sz="2700" dirty="0">
                <a:latin typeface="Garamond"/>
                <a:cs typeface="Garamond"/>
              </a:rPr>
            </a:br>
            <a:r>
              <a:rPr lang="it-IT" sz="2700" dirty="0">
                <a:latin typeface="Garamond"/>
                <a:cs typeface="Garamond"/>
              </a:rPr>
              <a:t>sitibonda di virtù: </a:t>
            </a:r>
            <a:br>
              <a:rPr lang="it-IT" sz="2700" dirty="0">
                <a:latin typeface="Garamond"/>
                <a:cs typeface="Garamond"/>
              </a:rPr>
            </a:br>
            <a:r>
              <a:rPr lang="it-IT" sz="2700" dirty="0">
                <a:latin typeface="Garamond"/>
                <a:cs typeface="Garamond"/>
              </a:rPr>
              <a:t>freme, Italia, il gagliardetto</a:t>
            </a:r>
            <a:br>
              <a:rPr lang="it-IT" sz="2700" dirty="0">
                <a:latin typeface="Garamond"/>
                <a:cs typeface="Garamond"/>
              </a:rPr>
            </a:br>
            <a:r>
              <a:rPr lang="it-IT" sz="2700" dirty="0">
                <a:latin typeface="Garamond"/>
                <a:cs typeface="Garamond"/>
              </a:rPr>
              <a:t>e nei fremiti sei tu</a:t>
            </a:r>
            <a:r>
              <a:rPr lang="it-IT" sz="2700" dirty="0" smtClean="0">
                <a:latin typeface="Garamond"/>
                <a:cs typeface="Garamond"/>
              </a:rPr>
              <a:t>»</a:t>
            </a:r>
            <a:r>
              <a:rPr lang="it-IT" sz="2700" dirty="0">
                <a:latin typeface="Garamond"/>
                <a:cs typeface="Garamond"/>
              </a:rPr>
              <a:t>	</a:t>
            </a:r>
            <a:r>
              <a:rPr lang="it-IT" sz="2700" dirty="0" smtClean="0">
                <a:latin typeface="Garamond"/>
                <a:cs typeface="Garamond"/>
              </a:rPr>
              <a:t>		</a:t>
            </a:r>
            <a:r>
              <a:rPr lang="it-IT" sz="2700" dirty="0">
                <a:latin typeface="Garamond"/>
                <a:cs typeface="Garamond"/>
              </a:rPr>
              <a:t>	</a:t>
            </a:r>
            <a:r>
              <a:rPr lang="it-IT" sz="2700" i="1" dirty="0">
                <a:latin typeface="Garamond"/>
                <a:cs typeface="Garamond"/>
              </a:rPr>
              <a:t>LNM</a:t>
            </a:r>
            <a:r>
              <a:rPr lang="it-IT" sz="2700" dirty="0">
                <a:latin typeface="Garamond"/>
                <a:cs typeface="Garamond"/>
              </a:rPr>
              <a:t>, p. </a:t>
            </a:r>
            <a:r>
              <a:rPr lang="it-IT" sz="2700" dirty="0" smtClean="0">
                <a:latin typeface="Garamond"/>
                <a:cs typeface="Garamond"/>
              </a:rPr>
              <a:t>6 e </a:t>
            </a:r>
            <a:r>
              <a:rPr lang="it-IT" sz="2700" dirty="0">
                <a:latin typeface="Garamond"/>
                <a:cs typeface="Garamond"/>
              </a:rPr>
              <a:t>p. 303.</a:t>
            </a:r>
            <a:br>
              <a:rPr lang="it-IT" sz="2700" dirty="0">
                <a:latin typeface="Garamond"/>
                <a:cs typeface="Garamond"/>
              </a:rPr>
            </a:br>
            <a:r>
              <a:rPr lang="it-IT" sz="3200" dirty="0" smtClean="0">
                <a:latin typeface="Garamond"/>
                <a:cs typeface="Garamond"/>
              </a:rPr>
              <a:t/>
            </a:r>
            <a:br>
              <a:rPr lang="it-IT" sz="3200" dirty="0" smtClean="0">
                <a:latin typeface="Garamond"/>
                <a:cs typeface="Garamond"/>
              </a:rPr>
            </a:br>
            <a:r>
              <a:rPr lang="it-IT" sz="2800" dirty="0">
                <a:solidFill>
                  <a:srgbClr val="FFFF00"/>
                </a:solidFill>
                <a:latin typeface="Garamond"/>
                <a:cs typeface="Garamond"/>
              </a:rPr>
              <a:t>La medesima funzione di </a:t>
            </a:r>
            <a:r>
              <a:rPr lang="it-IT" sz="2800" dirty="0" smtClean="0">
                <a:solidFill>
                  <a:srgbClr val="FFFF00"/>
                </a:solidFill>
                <a:latin typeface="Garamond"/>
                <a:cs typeface="Garamond"/>
              </a:rPr>
              <a:t>‘solvente </a:t>
            </a:r>
            <a:r>
              <a:rPr lang="it-IT" sz="2800" dirty="0" err="1" smtClean="0">
                <a:solidFill>
                  <a:srgbClr val="FFFF00"/>
                </a:solidFill>
                <a:latin typeface="Garamond"/>
                <a:cs typeface="Garamond"/>
              </a:rPr>
              <a:t>retorico’</a:t>
            </a:r>
            <a:r>
              <a:rPr lang="it-IT" sz="2800" dirty="0" smtClean="0">
                <a:solidFill>
                  <a:srgbClr val="FFFF00"/>
                </a:solidFill>
                <a:latin typeface="Garamond"/>
                <a:cs typeface="Garamond"/>
              </a:rPr>
              <a:t> dell’inglese  </a:t>
            </a:r>
            <a:r>
              <a:rPr lang="it-IT" sz="2800" dirty="0">
                <a:solidFill>
                  <a:srgbClr val="FFFF00"/>
                </a:solidFill>
                <a:latin typeface="Garamond"/>
                <a:cs typeface="Garamond"/>
              </a:rPr>
              <a:t>la attua il dialetto</a:t>
            </a:r>
            <a:r>
              <a:rPr lang="is-IS" sz="2800" dirty="0">
                <a:solidFill>
                  <a:srgbClr val="FFFF00"/>
                </a:solidFill>
                <a:latin typeface="Garamond"/>
                <a:cs typeface="Garamond"/>
              </a:rPr>
              <a:t>…</a:t>
            </a:r>
            <a:endParaRPr lang="it-IT" sz="2800" dirty="0">
              <a:latin typeface="Garamond"/>
              <a:cs typeface="Garamond"/>
            </a:endParaRPr>
          </a:p>
        </p:txBody>
      </p:sp>
    </p:spTree>
    <p:extLst>
      <p:ext uri="{BB962C8B-B14F-4D97-AF65-F5344CB8AC3E}">
        <p14:creationId xmlns:p14="http://schemas.microsoft.com/office/powerpoint/2010/main" val="405715699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endParaRPr lang="it-IT" sz="2800" dirty="0" smtClean="0">
              <a:latin typeface="Book Antiqua" pitchFamily="18" charset="0"/>
            </a:endParaRPr>
          </a:p>
          <a:p>
            <a:endParaRPr lang="it-IT" sz="2800" dirty="0">
              <a:latin typeface="Book Antiqua" pitchFamily="18" charset="0"/>
            </a:endParaRPr>
          </a:p>
          <a:p>
            <a:r>
              <a:rPr lang="it-IT" dirty="0" err="1" smtClean="0">
                <a:latin typeface="Book Antiqua" pitchFamily="18" charset="0"/>
              </a:rPr>
              <a:t>Interplay</a:t>
            </a:r>
            <a:r>
              <a:rPr lang="it-IT" dirty="0" smtClean="0">
                <a:latin typeface="Book Antiqua" pitchFamily="18" charset="0"/>
              </a:rPr>
              <a:t> tra le lingue</a:t>
            </a:r>
          </a:p>
          <a:p>
            <a:endParaRPr lang="it-IT" dirty="0">
              <a:latin typeface="Book Antiqua" pitchFamily="18" charset="0"/>
            </a:endParaRPr>
          </a:p>
          <a:p>
            <a:r>
              <a:rPr lang="it-IT" dirty="0" smtClean="0">
                <a:latin typeface="Book Antiqua" pitchFamily="18" charset="0"/>
              </a:rPr>
              <a:t>Interazione forte</a:t>
            </a:r>
            <a:endParaRPr lang="it-IT" dirty="0">
              <a:latin typeface="Book Antiqua" pitchFamily="18" charset="0"/>
            </a:endParaRPr>
          </a:p>
          <a:p>
            <a:endParaRPr lang="it-IT" dirty="0" smtClean="0">
              <a:latin typeface="Book Antiqua" pitchFamily="18" charset="0"/>
            </a:endParaRPr>
          </a:p>
          <a:p>
            <a:r>
              <a:rPr lang="it-IT" dirty="0" smtClean="0">
                <a:latin typeface="Book Antiqua" pitchFamily="18" charset="0"/>
              </a:rPr>
              <a:t>Trasporti e Trapianti</a:t>
            </a:r>
          </a:p>
          <a:p>
            <a:pPr algn="l"/>
            <a:endParaRPr lang="it-IT" dirty="0">
              <a:latin typeface="Book Antiqua" pitchFamily="18" charset="0"/>
            </a:endParaRPr>
          </a:p>
          <a:p>
            <a:pPr algn="l"/>
            <a:endParaRPr lang="it-IT" sz="2200" dirty="0" smtClean="0">
              <a:latin typeface="Book Antiqua" pitchFamily="18" charset="0"/>
            </a:endParaRPr>
          </a:p>
          <a:p>
            <a:endParaRPr lang="it-IT" sz="2800" dirty="0">
              <a:solidFill>
                <a:srgbClr val="FFFFFF"/>
              </a:solidFill>
              <a:latin typeface="Book Antiqua" pitchFamily="18" charset="0"/>
              <a:cs typeface="Garamond"/>
            </a:endParaRPr>
          </a:p>
          <a:p>
            <a:endParaRPr lang="it-IT" sz="2800" dirty="0" smtClean="0">
              <a:solidFill>
                <a:srgbClr val="FFFFFF"/>
              </a:solidFill>
              <a:latin typeface="Garamond"/>
              <a:cs typeface="Garamond"/>
            </a:endParaRPr>
          </a:p>
          <a:p>
            <a:pPr algn="l"/>
            <a:endParaRPr lang="it-IT" sz="2400" dirty="0" smtClean="0">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37158916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79473" y="200015"/>
            <a:ext cx="8470771" cy="6510473"/>
          </a:xfrm>
          <a:solidFill>
            <a:srgbClr val="000000"/>
          </a:solidFill>
        </p:spPr>
        <p:txBody>
          <a:bodyPr>
            <a:normAutofit/>
          </a:bodyPr>
          <a:lstStyle/>
          <a:p>
            <a:r>
              <a:rPr lang="it-IT" dirty="0"/>
              <a:t> </a:t>
            </a:r>
          </a:p>
        </p:txBody>
      </p:sp>
      <p:pic>
        <p:nvPicPr>
          <p:cNvPr id="2" name="Immagine 1" descr="Maternità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305" y="-1"/>
            <a:ext cx="5031490" cy="6997721"/>
          </a:xfrm>
          <a:prstGeom prst="rect">
            <a:avLst/>
          </a:prstGeom>
        </p:spPr>
      </p:pic>
    </p:spTree>
    <p:extLst>
      <p:ext uri="{BB962C8B-B14F-4D97-AF65-F5344CB8AC3E}">
        <p14:creationId xmlns:p14="http://schemas.microsoft.com/office/powerpoint/2010/main" val="13299914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476672"/>
            <a:ext cx="8352928" cy="6048672"/>
          </a:xfrm>
        </p:spPr>
        <p:txBody>
          <a:bodyPr>
            <a:normAutofit/>
          </a:bodyPr>
          <a:lstStyle/>
          <a:p>
            <a:r>
              <a:rPr lang="it-IT" sz="2700" dirty="0" smtClean="0">
                <a:latin typeface="Garamond" pitchFamily="18" charset="0"/>
              </a:rPr>
              <a:t>VERGOGNA DELLA MADRELINGUA</a:t>
            </a:r>
            <a:br>
              <a:rPr lang="it-IT" sz="2700" dirty="0" smtClean="0">
                <a:latin typeface="Garamond" pitchFamily="18" charset="0"/>
              </a:rPr>
            </a:br>
            <a:r>
              <a:rPr lang="it-IT" sz="2700" dirty="0">
                <a:latin typeface="Garamond" pitchFamily="18" charset="0"/>
              </a:rPr>
              <a:t/>
            </a:r>
            <a:br>
              <a:rPr lang="it-IT" sz="2700" dirty="0">
                <a:latin typeface="Garamond" pitchFamily="18" charset="0"/>
              </a:rPr>
            </a:br>
            <a:r>
              <a:rPr lang="is-IS" sz="2700" dirty="0" smtClean="0">
                <a:latin typeface="Garamond" pitchFamily="18" charset="0"/>
              </a:rPr>
              <a:t>… E LA CATARSI NELLA L2</a:t>
            </a:r>
            <a:endParaRPr lang="it-IT" sz="2400" b="1" i="1" dirty="0">
              <a:latin typeface="Garamond" pitchFamily="18" charset="0"/>
            </a:endParaRPr>
          </a:p>
        </p:txBody>
      </p:sp>
    </p:spTree>
    <p:extLst>
      <p:ext uri="{BB962C8B-B14F-4D97-AF65-F5344CB8AC3E}">
        <p14:creationId xmlns:p14="http://schemas.microsoft.com/office/powerpoint/2010/main" val="249560539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92500"/>
          </a:bodyPr>
          <a:lstStyle/>
          <a:p>
            <a:pPr algn="l"/>
            <a:r>
              <a:rPr lang="it-IT" sz="2800" dirty="0" smtClean="0">
                <a:latin typeface="Book Antiqua" pitchFamily="18" charset="0"/>
              </a:rPr>
              <a:t>I </a:t>
            </a:r>
            <a:r>
              <a:rPr lang="it-IT" sz="2800" dirty="0">
                <a:latin typeface="Book Antiqua" pitchFamily="18" charset="0"/>
              </a:rPr>
              <a:t>primi nove libri che ho pubblicato li ho scritti in portoghese, ma in un certo senso, se vogliamo, anche i successivi, perché dietro il mio italiano, la mia lingua della vita, del presente, ossia dell’unica porzione di tempo a cui mi è permesso di attingere sempre, echeggia fortemente la lingua madre della memoria. Con la sua musica e le sue metafore, l’accortezza dei suoi detti, le pause e le percussione delle sue vocali, i sospiri che esala nelle consonanti mute, entra in discreto rapporto con le parole straniere, </a:t>
            </a:r>
            <a:r>
              <a:rPr lang="it-IT" sz="2800" dirty="0">
                <a:solidFill>
                  <a:srgbClr val="FFFF00"/>
                </a:solidFill>
                <a:latin typeface="Book Antiqua" pitchFamily="18" charset="0"/>
              </a:rPr>
              <a:t>spostando leggermente il senso come fa con la pronuncia</a:t>
            </a:r>
            <a:r>
              <a:rPr lang="it-IT" sz="2800" dirty="0">
                <a:latin typeface="Book Antiqua" pitchFamily="18" charset="0"/>
              </a:rPr>
              <a:t>. Cammina al loro fianco, gli sussurra qualcosa, le tira un po’ per il braccio, madre e figlia in </a:t>
            </a:r>
            <a:r>
              <a:rPr lang="it-IT" sz="2800" i="1" dirty="0" err="1">
                <a:latin typeface="Book Antiqua" pitchFamily="18" charset="0"/>
              </a:rPr>
              <a:t>promenade</a:t>
            </a:r>
            <a:r>
              <a:rPr lang="it-IT" sz="2800" dirty="0">
                <a:latin typeface="Book Antiqua" pitchFamily="18" charset="0"/>
              </a:rPr>
              <a:t>. E si sa, la madre è sempre lì, non ci abbandona mai</a:t>
            </a:r>
            <a:r>
              <a:rPr lang="it-IT" sz="2800" dirty="0" smtClean="0">
                <a:latin typeface="Book Antiqua" pitchFamily="18" charset="0"/>
              </a:rPr>
              <a:t>.</a:t>
            </a:r>
          </a:p>
          <a:p>
            <a:pPr algn="l"/>
            <a:endParaRPr lang="it-IT" sz="2800" dirty="0" smtClean="0">
              <a:latin typeface="Book Antiqua" pitchFamily="18" charset="0"/>
            </a:endParaRPr>
          </a:p>
          <a:p>
            <a:pPr algn="l"/>
            <a:r>
              <a:rPr lang="it-IT" sz="2200" dirty="0" err="1">
                <a:latin typeface="Book Antiqua" pitchFamily="18" charset="0"/>
              </a:rPr>
              <a:t>J</a:t>
            </a:r>
            <a:r>
              <a:rPr lang="it-IT" sz="2200" dirty="0">
                <a:latin typeface="Book Antiqua" pitchFamily="18" charset="0"/>
              </a:rPr>
              <a:t>. </a:t>
            </a:r>
            <a:r>
              <a:rPr lang="it-IT" sz="2200" cap="small" dirty="0">
                <a:latin typeface="Book Antiqua" pitchFamily="18" charset="0"/>
              </a:rPr>
              <a:t>Monteiro Martins,</a:t>
            </a:r>
            <a:r>
              <a:rPr lang="it-IT" sz="2200" dirty="0">
                <a:latin typeface="Book Antiqua" pitchFamily="18" charset="0"/>
              </a:rPr>
              <a:t> </a:t>
            </a:r>
            <a:r>
              <a:rPr lang="it-IT" sz="2200" i="1" dirty="0">
                <a:latin typeface="Book Antiqua" pitchFamily="18" charset="0"/>
              </a:rPr>
              <a:t>La lingua della vita e la lingua della memoria</a:t>
            </a:r>
            <a:r>
              <a:rPr lang="it-IT" sz="2200" dirty="0">
                <a:latin typeface="Book Antiqua" pitchFamily="18" charset="0"/>
              </a:rPr>
              <a:t> (inedito). </a:t>
            </a:r>
            <a:endParaRPr lang="it-IT" sz="2200" dirty="0" smtClean="0">
              <a:latin typeface="Book Antiqua" pitchFamily="18" charset="0"/>
            </a:endParaRPr>
          </a:p>
          <a:p>
            <a:endParaRPr lang="it-IT" sz="2800" dirty="0">
              <a:solidFill>
                <a:srgbClr val="FFFFFF"/>
              </a:solidFill>
              <a:latin typeface="Book Antiqua" pitchFamily="18" charset="0"/>
              <a:cs typeface="Garamond"/>
            </a:endParaRPr>
          </a:p>
          <a:p>
            <a:endParaRPr lang="it-IT" sz="2800" dirty="0" smtClean="0">
              <a:solidFill>
                <a:srgbClr val="FFFFFF"/>
              </a:solidFill>
              <a:latin typeface="Garamond"/>
              <a:cs typeface="Garamond"/>
            </a:endParaRPr>
          </a:p>
          <a:p>
            <a:pPr algn="l"/>
            <a:endParaRPr lang="it-IT" sz="2400" dirty="0" smtClean="0">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306883509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endParaRPr lang="it-IT" dirty="0" smtClean="0">
              <a:solidFill>
                <a:srgbClr val="FFFFFF"/>
              </a:solidFill>
              <a:latin typeface="Garamond"/>
              <a:cs typeface="Garamond"/>
            </a:endParaRPr>
          </a:p>
          <a:p>
            <a:pPr algn="l"/>
            <a:r>
              <a:rPr lang="it-IT" sz="2800" dirty="0" smtClean="0">
                <a:solidFill>
                  <a:srgbClr val="FFFF00"/>
                </a:solidFill>
                <a:latin typeface="Garamond"/>
                <a:cs typeface="Garamond"/>
              </a:rPr>
              <a:t>L’italiano</a:t>
            </a:r>
            <a:r>
              <a:rPr lang="it-IT" sz="2800" dirty="0" smtClean="0">
                <a:latin typeface="Garamond"/>
                <a:cs typeface="Garamond"/>
              </a:rPr>
              <a:t> </a:t>
            </a:r>
            <a:r>
              <a:rPr lang="it-IT" sz="2800" dirty="0">
                <a:latin typeface="Garamond"/>
                <a:cs typeface="Garamond"/>
              </a:rPr>
              <a:t>mi ha imposto un registro diverso da quello che usavo prima di cambiare lingua, </a:t>
            </a:r>
            <a:r>
              <a:rPr lang="it-IT" sz="2800" dirty="0">
                <a:solidFill>
                  <a:srgbClr val="FFFF00"/>
                </a:solidFill>
                <a:latin typeface="Garamond"/>
                <a:cs typeface="Garamond"/>
              </a:rPr>
              <a:t>ha trasformato non solo il mio modo di scrivere, ma anche la mia percezione del tempo, del ritmo, dell’organizzazione sintattica del racconto</a:t>
            </a:r>
            <a:r>
              <a:rPr lang="it-IT" sz="2800" dirty="0">
                <a:latin typeface="Garamond"/>
                <a:cs typeface="Garamond"/>
              </a:rPr>
              <a:t>: </a:t>
            </a:r>
            <a:r>
              <a:rPr lang="it-IT" sz="2800" dirty="0">
                <a:solidFill>
                  <a:srgbClr val="FFFF00"/>
                </a:solidFill>
                <a:latin typeface="Garamond"/>
                <a:cs typeface="Garamond"/>
              </a:rPr>
              <a:t>scrivendole in italiano, vedo le storie in modo differente. </a:t>
            </a:r>
            <a:r>
              <a:rPr lang="it-IT" sz="2800" dirty="0">
                <a:latin typeface="Garamond"/>
                <a:cs typeface="Garamond"/>
              </a:rPr>
              <a:t>Quando si cambia voce anche le parole assumono un altro timbro, una nuova </a:t>
            </a:r>
            <a:r>
              <a:rPr lang="it-IT" sz="2800" dirty="0" smtClean="0">
                <a:latin typeface="Garamond"/>
                <a:cs typeface="Garamond"/>
              </a:rPr>
              <a:t>tonalità. </a:t>
            </a:r>
            <a:r>
              <a:rPr lang="it-IT" sz="2800" dirty="0">
                <a:latin typeface="Garamond"/>
                <a:cs typeface="Garamond"/>
              </a:rPr>
              <a:t>Insomma, si avverte, come scrive </a:t>
            </a:r>
            <a:r>
              <a:rPr lang="it-IT" sz="2800" dirty="0" err="1">
                <a:latin typeface="Garamond"/>
                <a:cs typeface="Garamond"/>
              </a:rPr>
              <a:t>Deleze</a:t>
            </a:r>
            <a:r>
              <a:rPr lang="it-IT" sz="2800" dirty="0">
                <a:latin typeface="Garamond"/>
                <a:cs typeface="Garamond"/>
              </a:rPr>
              <a:t> e </a:t>
            </a:r>
            <a:r>
              <a:rPr lang="it-IT" sz="2800" dirty="0" err="1">
                <a:latin typeface="Garamond"/>
                <a:cs typeface="Garamond"/>
              </a:rPr>
              <a:t>Guattari</a:t>
            </a:r>
            <a:r>
              <a:rPr lang="it-IT" sz="2800" dirty="0">
                <a:latin typeface="Garamond"/>
                <a:cs typeface="Garamond"/>
              </a:rPr>
              <a:t> in </a:t>
            </a:r>
            <a:r>
              <a:rPr lang="it-IT" sz="2800" i="1" dirty="0">
                <a:latin typeface="Garamond"/>
                <a:cs typeface="Garamond"/>
              </a:rPr>
              <a:t>Kafka: per una letteratura minore</a:t>
            </a:r>
            <a:r>
              <a:rPr lang="it-IT" sz="2800" dirty="0">
                <a:latin typeface="Garamond"/>
                <a:cs typeface="Garamond"/>
              </a:rPr>
              <a:t>, che </a:t>
            </a:r>
            <a:r>
              <a:rPr lang="it-IT" sz="2800" dirty="0" smtClean="0">
                <a:latin typeface="Garamond"/>
                <a:cs typeface="Garamond"/>
              </a:rPr>
              <a:t>ciò </a:t>
            </a:r>
            <a:r>
              <a:rPr lang="it-IT" sz="2800" dirty="0">
                <a:latin typeface="Garamond"/>
                <a:cs typeface="Garamond"/>
              </a:rPr>
              <a:t>che </a:t>
            </a:r>
            <a:r>
              <a:rPr lang="it-IT" sz="2800" dirty="0" smtClean="0">
                <a:latin typeface="Garamond"/>
                <a:cs typeface="Garamond"/>
              </a:rPr>
              <a:t>può </a:t>
            </a:r>
            <a:r>
              <a:rPr lang="it-IT" sz="2800" dirty="0">
                <a:latin typeface="Garamond"/>
                <a:cs typeface="Garamond"/>
              </a:rPr>
              <a:t>essere detto in una lingua non </a:t>
            </a:r>
            <a:r>
              <a:rPr lang="it-IT" sz="2800" dirty="0" smtClean="0">
                <a:latin typeface="Garamond"/>
                <a:cs typeface="Garamond"/>
              </a:rPr>
              <a:t>può essere detto </a:t>
            </a:r>
            <a:r>
              <a:rPr lang="it-IT" sz="2800" dirty="0">
                <a:latin typeface="Garamond"/>
                <a:cs typeface="Garamond"/>
              </a:rPr>
              <a:t>in un’altra e che mai la stessa storia </a:t>
            </a:r>
            <a:r>
              <a:rPr lang="it-IT" sz="2800" dirty="0" smtClean="0">
                <a:latin typeface="Garamond"/>
                <a:cs typeface="Garamond"/>
              </a:rPr>
              <a:t>può appartenere </a:t>
            </a:r>
            <a:r>
              <a:rPr lang="it-IT" sz="2800" dirty="0">
                <a:latin typeface="Garamond"/>
                <a:cs typeface="Garamond"/>
              </a:rPr>
              <a:t>a due lingue diverse con la stessa </a:t>
            </a:r>
            <a:r>
              <a:rPr lang="it-IT" sz="2800" dirty="0" smtClean="0">
                <a:latin typeface="Garamond"/>
                <a:cs typeface="Garamond"/>
              </a:rPr>
              <a:t>intensità</a:t>
            </a:r>
            <a:r>
              <a:rPr lang="it-IT" sz="2800" dirty="0" smtClean="0"/>
              <a:t>. </a:t>
            </a:r>
            <a:endParaRPr lang="it-IT" sz="2800" dirty="0" smtClean="0">
              <a:latin typeface="Garamond"/>
              <a:cs typeface="Garamond"/>
            </a:endParaRPr>
          </a:p>
          <a:p>
            <a:pPr algn="l"/>
            <a:endParaRPr lang="it-IT" sz="2400" dirty="0" smtClean="0">
              <a:latin typeface="Garamond"/>
              <a:cs typeface="Garamond"/>
            </a:endParaRPr>
          </a:p>
          <a:p>
            <a:pPr algn="l"/>
            <a:r>
              <a:rPr lang="it-IT" sz="2400" dirty="0" smtClean="0">
                <a:latin typeface="Garamond"/>
                <a:cs typeface="Garamond"/>
              </a:rPr>
              <a:t>Adrian </a:t>
            </a:r>
            <a:r>
              <a:rPr lang="it-IT" sz="2400" dirty="0">
                <a:latin typeface="Garamond"/>
                <a:cs typeface="Garamond"/>
              </a:rPr>
              <a:t>Bravi, </a:t>
            </a:r>
            <a:r>
              <a:rPr lang="it-IT" sz="2400" i="1" dirty="0">
                <a:latin typeface="Garamond"/>
                <a:cs typeface="Garamond"/>
              </a:rPr>
              <a:t>La gelosia delle lingue</a:t>
            </a:r>
            <a:r>
              <a:rPr lang="it-IT" sz="2400" dirty="0">
                <a:latin typeface="Garamond"/>
                <a:cs typeface="Garamond"/>
              </a:rPr>
              <a:t>, </a:t>
            </a:r>
            <a:r>
              <a:rPr lang="it-IT" sz="2400" dirty="0" smtClean="0">
                <a:latin typeface="Garamond"/>
                <a:cs typeface="Garamond"/>
              </a:rPr>
              <a:t>cit., </a:t>
            </a:r>
            <a:r>
              <a:rPr lang="it-IT" sz="2400" dirty="0">
                <a:latin typeface="Garamond"/>
                <a:cs typeface="Garamond"/>
              </a:rPr>
              <a:t>p. </a:t>
            </a:r>
            <a:r>
              <a:rPr lang="it-IT" sz="2400" dirty="0" smtClean="0">
                <a:latin typeface="Garamond"/>
                <a:cs typeface="Garamond"/>
              </a:rPr>
              <a:t>47, La lingua nemica</a:t>
            </a:r>
            <a:endParaRPr lang="it-IT" sz="2400" dirty="0" smtClean="0">
              <a:solidFill>
                <a:srgbClr val="FFFFFF"/>
              </a:solidFill>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309560156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6329362"/>
          </a:xfrm>
          <a:solidFill>
            <a:srgbClr val="000000"/>
          </a:solidFill>
        </p:spPr>
        <p:txBody>
          <a:bodyPr>
            <a:normAutofit fontScale="90000"/>
          </a:bodyPr>
          <a:lstStyle/>
          <a:p>
            <a:pPr algn="l"/>
            <a:r>
              <a:rPr lang="it-IT" sz="2400" dirty="0">
                <a:latin typeface="Garamond"/>
                <a:cs typeface="Garamond"/>
              </a:rPr>
              <a:t>È stato in Inghilterra, e attraverso la pratica dell’inglese, che ho imparato alcune cose essenziali intorno alla prosa. In primo luogo che </a:t>
            </a:r>
            <a:r>
              <a:rPr lang="it-IT" sz="2400" dirty="0">
                <a:solidFill>
                  <a:srgbClr val="FFFF00"/>
                </a:solidFill>
                <a:latin typeface="Garamond"/>
                <a:cs typeface="Garamond"/>
              </a:rPr>
              <a:t>lo scopo della prosa non è principalmente l’ornamento, ma è quello di comunicare dei significati</a:t>
            </a:r>
            <a:r>
              <a:rPr lang="it-IT" sz="2400" dirty="0">
                <a:latin typeface="Garamond"/>
                <a:cs typeface="Garamond"/>
              </a:rPr>
              <a:t>. </a:t>
            </a:r>
            <a:r>
              <a:rPr lang="it-IT" sz="2400" dirty="0">
                <a:solidFill>
                  <a:srgbClr val="FFFF00"/>
                </a:solidFill>
                <a:latin typeface="Garamond"/>
                <a:cs typeface="Garamond"/>
              </a:rPr>
              <a:t>Questa per me era una novità. Faceva a pugni con l’intera temperie dell’educazione retorica a cui ero stato esposto</a:t>
            </a:r>
            <a:r>
              <a:rPr lang="it-IT" sz="2400" dirty="0">
                <a:latin typeface="Garamond"/>
                <a:cs typeface="Garamond"/>
              </a:rPr>
              <a:t>. Ma c’è dell’altro. C’era la nozione che </a:t>
            </a:r>
            <a:r>
              <a:rPr lang="it-IT" sz="2400" dirty="0">
                <a:solidFill>
                  <a:srgbClr val="FFFF00"/>
                </a:solidFill>
                <a:latin typeface="Garamond"/>
                <a:cs typeface="Garamond"/>
              </a:rPr>
              <a:t>l’oscurità non ha un pregio particolare </a:t>
            </a:r>
            <a:r>
              <a:rPr lang="it-IT" sz="2400" dirty="0">
                <a:latin typeface="Garamond"/>
                <a:cs typeface="Garamond"/>
              </a:rPr>
              <a:t>e posso assicurarvi che non era (e non è) facile convincere un italiano della mia generazione che è così. C’era poi l’idea che nelle cose che scriviamo </a:t>
            </a:r>
            <a:r>
              <a:rPr lang="it-IT" sz="2400" dirty="0">
                <a:solidFill>
                  <a:srgbClr val="FFFF00"/>
                </a:solidFill>
                <a:latin typeface="Garamond"/>
                <a:cs typeface="Garamond"/>
              </a:rPr>
              <a:t>la complessità non necessaria è sospetta, e non è affatto invece il prodotto naturale di una mente poderosa. </a:t>
            </a:r>
            <a:r>
              <a:rPr lang="it-IT" sz="2400" dirty="0">
                <a:latin typeface="Garamond"/>
                <a:cs typeface="Garamond"/>
              </a:rPr>
              <a:t>Anzi, a un certo punto credo di essere arrivato molto vicino a credere che la complessità superficiale di un brano di prosa è probabilmente indizio di una mente debole, di un modo di pensare inefficace e confuso. E per concludere, c’era infine l’idea che, a parità di altre condizioni, </a:t>
            </a:r>
            <a:r>
              <a:rPr lang="it-IT" sz="2400" dirty="0">
                <a:solidFill>
                  <a:srgbClr val="FFFF00"/>
                </a:solidFill>
                <a:latin typeface="Garamond"/>
                <a:cs typeface="Garamond"/>
              </a:rPr>
              <a:t>la solennità è un difetto</a:t>
            </a:r>
            <a:r>
              <a:rPr lang="it-IT" sz="2400" i="1" dirty="0">
                <a:latin typeface="Garamond"/>
                <a:cs typeface="Garamond"/>
              </a:rPr>
              <a:t>. </a:t>
            </a:r>
            <a:r>
              <a:rPr lang="it-IT" sz="2400" dirty="0">
                <a:latin typeface="Garamond"/>
                <a:cs typeface="Garamond"/>
              </a:rPr>
              <a:t/>
            </a:r>
            <a:br>
              <a:rPr lang="it-IT" sz="2400" dirty="0">
                <a:latin typeface="Garamond"/>
                <a:cs typeface="Garamond"/>
              </a:rPr>
            </a:br>
            <a:r>
              <a:rPr lang="it-IT" sz="2400" dirty="0">
                <a:latin typeface="Garamond"/>
                <a:cs typeface="Garamond"/>
              </a:rPr>
              <a:t>E così siamo arrivati a quanto pare al paradosso che è stato qui a Reading, ascoltando gli inglesi, che ho imparato a scrivere in prosa italiana! </a:t>
            </a:r>
            <a:br>
              <a:rPr lang="it-IT" sz="2400" dirty="0">
                <a:latin typeface="Garamond"/>
                <a:cs typeface="Garamond"/>
              </a:rPr>
            </a:br>
            <a:r>
              <a:rPr lang="it-IT" sz="2400" dirty="0">
                <a:latin typeface="Garamond"/>
                <a:cs typeface="Garamond"/>
              </a:rPr>
              <a:t>	</a:t>
            </a:r>
            <a:r>
              <a:rPr lang="it-IT" sz="2400" dirty="0" smtClean="0">
                <a:latin typeface="Garamond"/>
                <a:cs typeface="Garamond"/>
              </a:rPr>
              <a:t/>
            </a:r>
            <a:br>
              <a:rPr lang="it-IT" sz="2400" dirty="0" smtClean="0">
                <a:latin typeface="Garamond"/>
                <a:cs typeface="Garamond"/>
              </a:rPr>
            </a:br>
            <a:r>
              <a:rPr lang="it-IT" sz="2400" dirty="0">
                <a:latin typeface="Garamond"/>
                <a:cs typeface="Garamond"/>
              </a:rPr>
              <a:t>	</a:t>
            </a:r>
            <a:r>
              <a:rPr lang="it-IT" sz="2400" dirty="0" smtClean="0">
                <a:latin typeface="Garamond"/>
                <a:cs typeface="Garamond"/>
              </a:rPr>
              <a:t>	L. Meneghello</a:t>
            </a:r>
            <a:r>
              <a:rPr lang="it-IT" sz="2400" i="1" dirty="0" smtClean="0">
                <a:latin typeface="Garamond"/>
                <a:cs typeface="Garamond"/>
              </a:rPr>
              <a:t>, Materia </a:t>
            </a:r>
            <a:r>
              <a:rPr lang="it-IT" sz="2400" i="1" dirty="0">
                <a:latin typeface="Garamond"/>
                <a:cs typeface="Garamond"/>
              </a:rPr>
              <a:t>di Reading</a:t>
            </a:r>
            <a:r>
              <a:rPr lang="it-IT" sz="2400" dirty="0">
                <a:latin typeface="Garamond"/>
                <a:cs typeface="Garamond"/>
              </a:rPr>
              <a:t>, in </a:t>
            </a:r>
            <a:r>
              <a:rPr lang="it-IT" sz="2400" i="1" dirty="0">
                <a:latin typeface="Garamond"/>
                <a:cs typeface="Garamond"/>
              </a:rPr>
              <a:t>MR</a:t>
            </a:r>
            <a:r>
              <a:rPr lang="it-IT" sz="2400" dirty="0">
                <a:latin typeface="Garamond"/>
                <a:cs typeface="Garamond"/>
              </a:rPr>
              <a:t>, pp. 1307-1309.</a:t>
            </a:r>
            <a:br>
              <a:rPr lang="it-IT" sz="2400" dirty="0">
                <a:latin typeface="Garamond"/>
                <a:cs typeface="Garamond"/>
              </a:rPr>
            </a:br>
            <a:endParaRPr lang="it-IT" sz="2800" dirty="0">
              <a:latin typeface="Garamond"/>
              <a:cs typeface="Garamond"/>
            </a:endParaRPr>
          </a:p>
        </p:txBody>
      </p:sp>
    </p:spTree>
    <p:extLst>
      <p:ext uri="{BB962C8B-B14F-4D97-AF65-F5344CB8AC3E}">
        <p14:creationId xmlns:p14="http://schemas.microsoft.com/office/powerpoint/2010/main" val="65028737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6329362"/>
          </a:xfrm>
          <a:solidFill>
            <a:srgbClr val="000000"/>
          </a:solidFill>
        </p:spPr>
        <p:txBody>
          <a:bodyPr>
            <a:normAutofit fontScale="90000"/>
          </a:bodyPr>
          <a:lstStyle/>
          <a:p>
            <a:r>
              <a:rPr lang="it-IT" sz="2700" dirty="0" smtClean="0">
                <a:latin typeface="Garamond"/>
                <a:cs typeface="Garamond"/>
              </a:rPr>
              <a:t>Ironia</a:t>
            </a:r>
            <a:br>
              <a:rPr lang="it-IT" sz="2700" dirty="0" smtClean="0">
                <a:latin typeface="Garamond"/>
                <a:cs typeface="Garamond"/>
              </a:rPr>
            </a:br>
            <a:r>
              <a:rPr lang="it-IT" sz="2700" dirty="0">
                <a:latin typeface="Garamond"/>
                <a:cs typeface="Garamond"/>
              </a:rPr>
              <a:t/>
            </a:r>
            <a:br>
              <a:rPr lang="it-IT" sz="2700" dirty="0">
                <a:latin typeface="Garamond"/>
                <a:cs typeface="Garamond"/>
              </a:rPr>
            </a:br>
            <a:r>
              <a:rPr lang="it-IT" sz="2700" dirty="0" smtClean="0">
                <a:latin typeface="Garamond"/>
                <a:cs typeface="Garamond"/>
              </a:rPr>
              <a:t>Empirismo</a:t>
            </a:r>
            <a:br>
              <a:rPr lang="it-IT" sz="2700" dirty="0" smtClean="0">
                <a:latin typeface="Garamond"/>
                <a:cs typeface="Garamond"/>
              </a:rPr>
            </a:br>
            <a:r>
              <a:rPr lang="it-IT" sz="2700" dirty="0">
                <a:latin typeface="Garamond"/>
                <a:cs typeface="Garamond"/>
              </a:rPr>
              <a:t/>
            </a:r>
            <a:br>
              <a:rPr lang="it-IT" sz="2700" dirty="0">
                <a:latin typeface="Garamond"/>
                <a:cs typeface="Garamond"/>
              </a:rPr>
            </a:br>
            <a:r>
              <a:rPr lang="it-IT" sz="2700" dirty="0" smtClean="0">
                <a:latin typeface="Garamond"/>
                <a:cs typeface="Garamond"/>
              </a:rPr>
              <a:t>Concretezza</a:t>
            </a:r>
            <a:br>
              <a:rPr lang="it-IT" sz="2700" dirty="0" smtClean="0">
                <a:latin typeface="Garamond"/>
                <a:cs typeface="Garamond"/>
              </a:rPr>
            </a:br>
            <a:r>
              <a:rPr lang="it-IT" sz="2700" dirty="0">
                <a:latin typeface="Garamond"/>
                <a:cs typeface="Garamond"/>
              </a:rPr>
              <a:t/>
            </a:r>
            <a:br>
              <a:rPr lang="it-IT" sz="2700" dirty="0">
                <a:latin typeface="Garamond"/>
                <a:cs typeface="Garamond"/>
              </a:rPr>
            </a:br>
            <a:r>
              <a:rPr lang="it-IT" sz="2700" dirty="0" smtClean="0">
                <a:latin typeface="Garamond"/>
                <a:cs typeface="Garamond"/>
              </a:rPr>
              <a:t>Brevità</a:t>
            </a:r>
            <a:br>
              <a:rPr lang="it-IT" sz="2700" dirty="0" smtClean="0">
                <a:latin typeface="Garamond"/>
                <a:cs typeface="Garamond"/>
              </a:rPr>
            </a:br>
            <a:r>
              <a:rPr lang="it-IT" sz="2700" dirty="0">
                <a:latin typeface="Garamond"/>
                <a:cs typeface="Garamond"/>
              </a:rPr>
              <a:t/>
            </a:r>
            <a:br>
              <a:rPr lang="it-IT" sz="2700" dirty="0">
                <a:latin typeface="Garamond"/>
                <a:cs typeface="Garamond"/>
              </a:rPr>
            </a:br>
            <a:r>
              <a:rPr lang="it-IT" sz="2700" dirty="0" smtClean="0">
                <a:latin typeface="Garamond"/>
                <a:cs typeface="Garamond"/>
              </a:rPr>
              <a:t>Precisione </a:t>
            </a:r>
            <a:br>
              <a:rPr lang="it-IT" sz="2700" dirty="0" smtClean="0">
                <a:latin typeface="Garamond"/>
                <a:cs typeface="Garamond"/>
              </a:rPr>
            </a:br>
            <a:r>
              <a:rPr lang="it-IT" sz="2700" dirty="0" smtClean="0">
                <a:latin typeface="Garamond"/>
                <a:cs typeface="Garamond"/>
              </a:rPr>
              <a:t>(rapporto tra parole e cose; slittamento semantico della traduzione, nel rapporto tra parole di due lingue diverse e tra sinonimi)</a:t>
            </a:r>
            <a:br>
              <a:rPr lang="it-IT" sz="2700" dirty="0" smtClean="0">
                <a:latin typeface="Garamond"/>
                <a:cs typeface="Garamond"/>
              </a:rPr>
            </a:br>
            <a:r>
              <a:rPr lang="it-IT" sz="2700" dirty="0">
                <a:latin typeface="Garamond"/>
                <a:cs typeface="Garamond"/>
              </a:rPr>
              <a:t/>
            </a:r>
            <a:br>
              <a:rPr lang="it-IT" sz="2700" dirty="0">
                <a:latin typeface="Garamond"/>
                <a:cs typeface="Garamond"/>
              </a:rPr>
            </a:br>
            <a:r>
              <a:rPr lang="it-IT" sz="2700" dirty="0" smtClean="0">
                <a:latin typeface="Garamond"/>
                <a:cs typeface="Garamond"/>
              </a:rPr>
              <a:t>Leggerezza</a:t>
            </a:r>
            <a:br>
              <a:rPr lang="it-IT" sz="2700" dirty="0" smtClean="0">
                <a:latin typeface="Garamond"/>
                <a:cs typeface="Garamond"/>
              </a:rPr>
            </a:br>
            <a:r>
              <a:rPr lang="it-IT" sz="2700" dirty="0">
                <a:latin typeface="Garamond"/>
                <a:cs typeface="Garamond"/>
              </a:rPr>
              <a:t/>
            </a:r>
            <a:br>
              <a:rPr lang="it-IT" sz="2700" dirty="0">
                <a:latin typeface="Garamond"/>
                <a:cs typeface="Garamond"/>
              </a:rPr>
            </a:br>
            <a:r>
              <a:rPr lang="it-IT" sz="2700" dirty="0" smtClean="0">
                <a:latin typeface="Garamond"/>
                <a:cs typeface="Garamond"/>
              </a:rPr>
              <a:t>Understatement</a:t>
            </a:r>
            <a:br>
              <a:rPr lang="it-IT" sz="2700" dirty="0" smtClean="0">
                <a:latin typeface="Garamond"/>
                <a:cs typeface="Garamond"/>
              </a:rPr>
            </a:br>
            <a:r>
              <a:rPr lang="it-IT" sz="2700" dirty="0" smtClean="0">
                <a:latin typeface="Garamond"/>
                <a:cs typeface="Garamond"/>
              </a:rPr>
              <a:t/>
            </a:r>
            <a:br>
              <a:rPr lang="it-IT" sz="2700" dirty="0" smtClean="0">
                <a:latin typeface="Garamond"/>
                <a:cs typeface="Garamond"/>
              </a:rPr>
            </a:br>
            <a:r>
              <a:rPr lang="it-IT" sz="2700" dirty="0" err="1" smtClean="0">
                <a:latin typeface="Garamond"/>
                <a:cs typeface="Garamond"/>
              </a:rPr>
              <a:t>Wit</a:t>
            </a:r>
            <a:endParaRPr lang="it-IT" sz="2200" dirty="0">
              <a:latin typeface="Garamond"/>
              <a:cs typeface="Garamond"/>
            </a:endParaRPr>
          </a:p>
        </p:txBody>
      </p:sp>
    </p:spTree>
    <p:extLst>
      <p:ext uri="{BB962C8B-B14F-4D97-AF65-F5344CB8AC3E}">
        <p14:creationId xmlns:p14="http://schemas.microsoft.com/office/powerpoint/2010/main" val="1158663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6"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7"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P spid="4" grpId="6" animBg="1"/>
      <p:bldP spid="4" grpId="7"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pPr algn="l"/>
            <a:r>
              <a:rPr lang="it-IT" sz="2800" dirty="0" smtClean="0">
                <a:latin typeface="Garamond"/>
                <a:cs typeface="Garamond"/>
              </a:rPr>
              <a:t>	</a:t>
            </a:r>
          </a:p>
          <a:p>
            <a:endParaRPr lang="it-IT" sz="2800" dirty="0">
              <a:latin typeface="Garamond"/>
              <a:cs typeface="Garamond"/>
            </a:endParaRPr>
          </a:p>
          <a:p>
            <a:r>
              <a:rPr lang="it-IT" sz="2800" dirty="0" smtClean="0">
                <a:latin typeface="Garamond"/>
                <a:cs typeface="Garamond"/>
              </a:rPr>
              <a:t>Inglese e dialetto (ritrovato e ricordato)</a:t>
            </a:r>
          </a:p>
          <a:p>
            <a:r>
              <a:rPr lang="it-IT" sz="2800" dirty="0" smtClean="0">
                <a:latin typeface="Garamond"/>
                <a:cs typeface="Garamond"/>
              </a:rPr>
              <a:t> consentono all’italiano di Meneghello di  </a:t>
            </a:r>
          </a:p>
          <a:p>
            <a:r>
              <a:rPr lang="it-IT" sz="2800" dirty="0">
                <a:latin typeface="Garamond"/>
                <a:cs typeface="Garamond"/>
              </a:rPr>
              <a:t>d</a:t>
            </a:r>
            <a:r>
              <a:rPr lang="it-IT" sz="2800" dirty="0" smtClean="0">
                <a:latin typeface="Garamond"/>
                <a:cs typeface="Garamond"/>
              </a:rPr>
              <a:t>etergersi dalla retorica del Ventennio e di divenire un</a:t>
            </a:r>
          </a:p>
          <a:p>
            <a:r>
              <a:rPr lang="it-IT" sz="2800" dirty="0" smtClean="0">
                <a:latin typeface="Garamond"/>
                <a:cs typeface="Garamond"/>
              </a:rPr>
              <a:t>ITALIANO ANTIRETORICO</a:t>
            </a:r>
            <a:endParaRPr lang="it-IT" sz="2400" dirty="0">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158671142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pPr algn="l"/>
            <a:r>
              <a:rPr lang="it-IT" sz="2800" dirty="0" smtClean="0">
                <a:latin typeface="Garamond"/>
                <a:cs typeface="Garamond"/>
              </a:rPr>
              <a:t>	LE TRE LINGUE DI M: IL TRIANGOLO</a:t>
            </a:r>
          </a:p>
          <a:p>
            <a:pPr algn="l"/>
            <a:endParaRPr lang="it-IT" sz="2400" dirty="0" smtClean="0">
              <a:latin typeface="Garamond"/>
              <a:cs typeface="Garamond"/>
            </a:endParaRPr>
          </a:p>
          <a:p>
            <a:pPr algn="l"/>
            <a:endParaRPr lang="it-IT" sz="2400" dirty="0">
              <a:latin typeface="Garamond"/>
              <a:cs typeface="Garamond"/>
            </a:endParaRPr>
          </a:p>
          <a:p>
            <a:pPr algn="l"/>
            <a:r>
              <a:rPr lang="it-IT" sz="2400" dirty="0" smtClean="0">
                <a:latin typeface="Garamond"/>
                <a:cs typeface="Garamond"/>
              </a:rPr>
              <a:t>Possiamo </a:t>
            </a:r>
            <a:r>
              <a:rPr lang="it-IT" sz="2400" dirty="0">
                <a:latin typeface="Garamond"/>
                <a:cs typeface="Garamond"/>
              </a:rPr>
              <a:t>dire che [</a:t>
            </a:r>
            <a:r>
              <a:rPr lang="it-IT" sz="2400" i="1" dirty="0">
                <a:latin typeface="Garamond"/>
                <a:cs typeface="Garamond"/>
              </a:rPr>
              <a:t>le tre lingue</a:t>
            </a:r>
            <a:r>
              <a:rPr lang="it-IT" sz="2400" dirty="0">
                <a:latin typeface="Garamond"/>
                <a:cs typeface="Garamond"/>
              </a:rPr>
              <a:t>] sono i tre angoli di un </a:t>
            </a:r>
            <a:r>
              <a:rPr lang="it-IT" sz="2400" dirty="0">
                <a:solidFill>
                  <a:srgbClr val="FFFF00"/>
                </a:solidFill>
                <a:latin typeface="Garamond"/>
                <a:cs typeface="Garamond"/>
              </a:rPr>
              <a:t>triangolo</a:t>
            </a:r>
            <a:r>
              <a:rPr lang="it-IT" sz="2400" dirty="0">
                <a:latin typeface="Garamond"/>
                <a:cs typeface="Garamond"/>
              </a:rPr>
              <a:t>: rapporto statico, eventuale eguaglianza dei tre angoli. Ma possiamo anche dire che sono </a:t>
            </a:r>
            <a:r>
              <a:rPr lang="it-IT" sz="2400" dirty="0">
                <a:solidFill>
                  <a:srgbClr val="FFFF00"/>
                </a:solidFill>
                <a:latin typeface="Garamond"/>
                <a:cs typeface="Garamond"/>
              </a:rPr>
              <a:t>tre punti successivi di una linea</a:t>
            </a:r>
            <a:r>
              <a:rPr lang="it-IT" sz="2400" dirty="0">
                <a:latin typeface="Garamond"/>
                <a:cs typeface="Garamond"/>
              </a:rPr>
              <a:t>, dunque tappe successive (</a:t>
            </a:r>
            <a:r>
              <a:rPr lang="it-IT" sz="2400" dirty="0" err="1">
                <a:latin typeface="Garamond"/>
                <a:cs typeface="Garamond"/>
              </a:rPr>
              <a:t>autosuperantesi</a:t>
            </a:r>
            <a:r>
              <a:rPr lang="it-IT" sz="2400" dirty="0">
                <a:latin typeface="Garamond"/>
                <a:cs typeface="Garamond"/>
              </a:rPr>
              <a:t>?) di uno sviluppo, non solo personale ma anche storico. Possiamo infine, e forse meglio, suggerire che </a:t>
            </a:r>
            <a:r>
              <a:rPr lang="it-IT" sz="2400" dirty="0">
                <a:solidFill>
                  <a:srgbClr val="FFFF00"/>
                </a:solidFill>
                <a:latin typeface="Garamond"/>
                <a:cs typeface="Garamond"/>
              </a:rPr>
              <a:t>sono tre strati sovrapposti, ma con la possibilità che le posizioni si invertano</a:t>
            </a:r>
            <a:r>
              <a:rPr lang="it-IT" sz="2400" dirty="0">
                <a:latin typeface="Garamond"/>
                <a:cs typeface="Garamond"/>
              </a:rPr>
              <a:t> e in particolare che il più basso, cioè il dialetto, faccia salire come una falda le sue acque alla superficie, irrorando gli altri due. E ancora e ancora</a:t>
            </a:r>
            <a:r>
              <a:rPr lang="it-IT" sz="2400" dirty="0" smtClean="0">
                <a:latin typeface="Garamond"/>
                <a:cs typeface="Garamond"/>
              </a:rPr>
              <a:t>…</a:t>
            </a:r>
            <a:endParaRPr lang="it-IT" sz="2400" dirty="0">
              <a:latin typeface="Garamond"/>
              <a:cs typeface="Garamond"/>
            </a:endParaRPr>
          </a:p>
          <a:p>
            <a:pPr algn="l"/>
            <a:endParaRPr lang="it-IT" sz="2400" cap="small" dirty="0">
              <a:latin typeface="Garamond"/>
              <a:cs typeface="Garamond"/>
            </a:endParaRPr>
          </a:p>
          <a:p>
            <a:pPr algn="l"/>
            <a:r>
              <a:rPr lang="it-IT" sz="2400" cap="small" dirty="0" err="1" smtClean="0">
                <a:latin typeface="Garamond"/>
                <a:cs typeface="Garamond"/>
              </a:rPr>
              <a:t>Mengaldo</a:t>
            </a:r>
            <a:r>
              <a:rPr lang="it-IT" sz="2400" dirty="0">
                <a:latin typeface="Garamond"/>
                <a:cs typeface="Garamond"/>
              </a:rPr>
              <a:t>, </a:t>
            </a:r>
            <a:r>
              <a:rPr lang="it-IT" sz="2400" i="1" dirty="0">
                <a:latin typeface="Garamond"/>
                <a:cs typeface="Garamond"/>
              </a:rPr>
              <a:t>Meneghello «civile» e pedagogico</a:t>
            </a:r>
            <a:r>
              <a:rPr lang="it-IT" sz="2400" dirty="0">
                <a:latin typeface="Garamond"/>
                <a:cs typeface="Garamond"/>
              </a:rPr>
              <a:t>, cit. p. XXIV.</a:t>
            </a: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8630834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pPr algn="l"/>
            <a:r>
              <a:rPr lang="it-IT" dirty="0" smtClean="0">
                <a:solidFill>
                  <a:srgbClr val="FFFFFF"/>
                </a:solidFill>
                <a:latin typeface="Garamond"/>
                <a:cs typeface="Garamond"/>
              </a:rPr>
              <a:t>		</a:t>
            </a:r>
            <a:r>
              <a:rPr lang="it-IT" sz="2800" dirty="0" smtClean="0">
                <a:solidFill>
                  <a:srgbClr val="FFFF00"/>
                </a:solidFill>
                <a:latin typeface="Garamond"/>
                <a:cs typeface="Garamond"/>
              </a:rPr>
              <a:t>LE </a:t>
            </a:r>
            <a:r>
              <a:rPr lang="it-IT" sz="2800" dirty="0">
                <a:solidFill>
                  <a:srgbClr val="FFFF00"/>
                </a:solidFill>
                <a:latin typeface="Garamond"/>
                <a:cs typeface="Garamond"/>
              </a:rPr>
              <a:t>TRE LINGUE DI M: </a:t>
            </a:r>
            <a:r>
              <a:rPr lang="it-IT" sz="2800" dirty="0" smtClean="0">
                <a:solidFill>
                  <a:srgbClr val="FFFF00"/>
                </a:solidFill>
                <a:latin typeface="Garamond"/>
                <a:cs typeface="Garamond"/>
              </a:rPr>
              <a:t>IL PRISMA </a:t>
            </a:r>
          </a:p>
          <a:p>
            <a:pPr algn="l"/>
            <a:endParaRPr lang="it-IT" sz="2800" dirty="0">
              <a:solidFill>
                <a:srgbClr val="FFFFFF"/>
              </a:solidFill>
              <a:latin typeface="Garamond"/>
              <a:cs typeface="Garamond"/>
            </a:endParaRPr>
          </a:p>
          <a:p>
            <a:pPr algn="l"/>
            <a:r>
              <a:rPr lang="it-IT" sz="2800" dirty="0">
                <a:latin typeface="Garamond"/>
                <a:cs typeface="Garamond"/>
              </a:rPr>
              <a:t>L</a:t>
            </a:r>
            <a:r>
              <a:rPr lang="it-IT" sz="2800" dirty="0" smtClean="0">
                <a:latin typeface="Garamond"/>
                <a:cs typeface="Garamond"/>
              </a:rPr>
              <a:t>’inglese </a:t>
            </a:r>
            <a:r>
              <a:rPr lang="it-IT" sz="2800" dirty="0">
                <a:latin typeface="Garamond"/>
                <a:cs typeface="Garamond"/>
              </a:rPr>
              <a:t>e la distanza frapposta dal dispatrio </a:t>
            </a:r>
            <a:r>
              <a:rPr lang="it-IT" sz="2800" dirty="0" smtClean="0">
                <a:latin typeface="Garamond"/>
                <a:cs typeface="Garamond"/>
              </a:rPr>
              <a:t>fanno </a:t>
            </a:r>
            <a:r>
              <a:rPr lang="it-IT" sz="2800" dirty="0">
                <a:latin typeface="Garamond"/>
                <a:cs typeface="Garamond"/>
              </a:rPr>
              <a:t>riemergere il dialetto e </a:t>
            </a:r>
            <a:r>
              <a:rPr lang="it-IT" sz="2800" dirty="0" smtClean="0">
                <a:latin typeface="Garamond"/>
                <a:cs typeface="Garamond"/>
              </a:rPr>
              <a:t>irrorano </a:t>
            </a:r>
            <a:r>
              <a:rPr lang="it-IT" sz="2800" dirty="0">
                <a:latin typeface="Garamond"/>
                <a:cs typeface="Garamond"/>
              </a:rPr>
              <a:t>l’italiano di </a:t>
            </a:r>
            <a:r>
              <a:rPr lang="it-IT" sz="2800" dirty="0" err="1">
                <a:latin typeface="Garamond"/>
                <a:cs typeface="Garamond"/>
              </a:rPr>
              <a:t>antiretoricità</a:t>
            </a:r>
            <a:r>
              <a:rPr lang="it-IT" sz="2800" dirty="0">
                <a:latin typeface="Garamond"/>
                <a:cs typeface="Garamond"/>
              </a:rPr>
              <a:t>; e </a:t>
            </a:r>
            <a:r>
              <a:rPr lang="it-IT" sz="2800" dirty="0" smtClean="0">
                <a:latin typeface="Garamond"/>
                <a:cs typeface="Garamond"/>
              </a:rPr>
              <a:t>l’italiano</a:t>
            </a:r>
            <a:r>
              <a:rPr lang="it-IT" sz="2800" dirty="0">
                <a:latin typeface="Garamond"/>
                <a:cs typeface="Garamond"/>
              </a:rPr>
              <a:t>, ritrovato e depurato, </a:t>
            </a:r>
            <a:r>
              <a:rPr lang="it-IT" sz="2800" dirty="0" smtClean="0">
                <a:latin typeface="Garamond"/>
                <a:cs typeface="Garamond"/>
              </a:rPr>
              <a:t>assorbe </a:t>
            </a:r>
            <a:r>
              <a:rPr lang="it-IT" sz="2800" dirty="0">
                <a:latin typeface="Garamond"/>
                <a:cs typeface="Garamond"/>
              </a:rPr>
              <a:t>il dialetto e lo </a:t>
            </a:r>
            <a:r>
              <a:rPr lang="it-IT" sz="2800" dirty="0" smtClean="0">
                <a:latin typeface="Garamond"/>
                <a:cs typeface="Garamond"/>
              </a:rPr>
              <a:t>trasforma </a:t>
            </a:r>
            <a:r>
              <a:rPr lang="it-IT" sz="2800" dirty="0">
                <a:latin typeface="Garamond"/>
                <a:cs typeface="Garamond"/>
              </a:rPr>
              <a:t>in </a:t>
            </a:r>
            <a:r>
              <a:rPr lang="it-IT" sz="2800" dirty="0">
                <a:solidFill>
                  <a:srgbClr val="FFFF00"/>
                </a:solidFill>
                <a:latin typeface="Garamond"/>
                <a:cs typeface="Garamond"/>
              </a:rPr>
              <a:t>trasporto</a:t>
            </a:r>
            <a:r>
              <a:rPr lang="it-IT" sz="2800" dirty="0">
                <a:latin typeface="Garamond"/>
                <a:cs typeface="Garamond"/>
              </a:rPr>
              <a:t>, mostrando poi l’inglese sotto altra luce; e </a:t>
            </a:r>
            <a:r>
              <a:rPr lang="it-IT" sz="2800" dirty="0" smtClean="0">
                <a:latin typeface="Garamond"/>
                <a:cs typeface="Garamond"/>
              </a:rPr>
              <a:t>questo </a:t>
            </a:r>
            <a:r>
              <a:rPr lang="it-IT" sz="2800" dirty="0">
                <a:latin typeface="Garamond"/>
                <a:cs typeface="Garamond"/>
              </a:rPr>
              <a:t>si </a:t>
            </a:r>
            <a:r>
              <a:rPr lang="it-IT" sz="2800" dirty="0" smtClean="0">
                <a:latin typeface="Garamond"/>
                <a:cs typeface="Garamond"/>
              </a:rPr>
              <a:t>rifrange </a:t>
            </a:r>
            <a:r>
              <a:rPr lang="it-IT" sz="2800" dirty="0">
                <a:latin typeface="Garamond"/>
                <a:cs typeface="Garamond"/>
              </a:rPr>
              <a:t>nuovamente sul dialetto e si </a:t>
            </a:r>
            <a:r>
              <a:rPr lang="it-IT" sz="2800" dirty="0" smtClean="0">
                <a:solidFill>
                  <a:srgbClr val="FFFF00"/>
                </a:solidFill>
                <a:latin typeface="Garamond"/>
                <a:cs typeface="Garamond"/>
              </a:rPr>
              <a:t>trapianta </a:t>
            </a:r>
            <a:r>
              <a:rPr lang="it-IT" sz="2800" dirty="0">
                <a:latin typeface="Garamond"/>
                <a:cs typeface="Garamond"/>
              </a:rPr>
              <a:t>ancora nell’italiano, e ancora e ancora… Le facce si moltiplicano e divengono quelle di un prisma. </a:t>
            </a:r>
          </a:p>
          <a:p>
            <a:pPr algn="l"/>
            <a:endParaRPr lang="it-IT" sz="2800" dirty="0" smtClean="0">
              <a:solidFill>
                <a:srgbClr val="FFFFFF"/>
              </a:solidFill>
              <a:latin typeface="Garamond"/>
              <a:cs typeface="Garamond"/>
            </a:endParaRPr>
          </a:p>
          <a:p>
            <a:pPr algn="l"/>
            <a:r>
              <a:rPr lang="it-IT" sz="2000" dirty="0" smtClean="0">
                <a:solidFill>
                  <a:srgbClr val="FFFFFF"/>
                </a:solidFill>
                <a:latin typeface="Garamond"/>
                <a:cs typeface="Garamond"/>
              </a:rPr>
              <a:t>(</a:t>
            </a:r>
            <a:r>
              <a:rPr lang="it-IT" sz="2000" dirty="0" err="1" smtClean="0">
                <a:solidFill>
                  <a:srgbClr val="FFFFFF"/>
                </a:solidFill>
                <a:latin typeface="Garamond"/>
                <a:cs typeface="Garamond"/>
              </a:rPr>
              <a:t>R</a:t>
            </a:r>
            <a:r>
              <a:rPr lang="it-IT" sz="2000" dirty="0" smtClean="0">
                <a:solidFill>
                  <a:srgbClr val="FFFFFF"/>
                </a:solidFill>
                <a:latin typeface="Garamond"/>
                <a:cs typeface="Garamond"/>
              </a:rPr>
              <a:t>. Morace, </a:t>
            </a:r>
            <a:r>
              <a:rPr lang="it-IT" sz="2000" i="1" dirty="0" smtClean="0">
                <a:solidFill>
                  <a:srgbClr val="FFFFFF"/>
                </a:solidFill>
                <a:latin typeface="Garamond"/>
                <a:cs typeface="Garamond"/>
              </a:rPr>
              <a:t>Il prisma, l’uovo, l’esorcismo. Meneghello e il dispatrio</a:t>
            </a:r>
            <a:r>
              <a:rPr lang="it-IT" sz="2000" dirty="0" smtClean="0">
                <a:solidFill>
                  <a:srgbClr val="FFFFFF"/>
                </a:solidFill>
                <a:latin typeface="Garamond"/>
                <a:cs typeface="Garamond"/>
              </a:rPr>
              <a:t>, Pisa, ETS, 2020)</a:t>
            </a:r>
          </a:p>
          <a:p>
            <a:pPr algn="l"/>
            <a:endParaRPr lang="it-IT" sz="2000" dirty="0">
              <a:solidFill>
                <a:srgbClr val="FFFFFF"/>
              </a:solidFill>
              <a:latin typeface="Garamond"/>
              <a:cs typeface="Garamond"/>
            </a:endParaRPr>
          </a:p>
          <a:p>
            <a:r>
              <a:rPr lang="it-IT" sz="2800" dirty="0" smtClean="0">
                <a:solidFill>
                  <a:srgbClr val="FFFF00"/>
                </a:solidFill>
                <a:latin typeface="Garamond"/>
                <a:cs typeface="Garamond"/>
              </a:rPr>
              <a:t>IL PRISMA ANAMORFICO</a:t>
            </a:r>
            <a:r>
              <a:rPr lang="it-IT" sz="2800" dirty="0" smtClean="0">
                <a:solidFill>
                  <a:srgbClr val="FFFFFF"/>
                </a:solidFill>
                <a:latin typeface="Garamond"/>
                <a:cs typeface="Garamond"/>
              </a:rPr>
              <a:t>, Franca Sinopoli</a:t>
            </a:r>
            <a:endParaRPr lang="it-IT" sz="2800" dirty="0">
              <a:solidFill>
                <a:srgbClr val="FFFFFF"/>
              </a:solidFill>
              <a:latin typeface="Garamond"/>
              <a:cs typeface="Garamond"/>
            </a:endParaRPr>
          </a:p>
        </p:txBody>
      </p:sp>
    </p:spTree>
    <p:extLst>
      <p:ext uri="{BB962C8B-B14F-4D97-AF65-F5344CB8AC3E}">
        <p14:creationId xmlns:p14="http://schemas.microsoft.com/office/powerpoint/2010/main" val="34493636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pPr algn="l"/>
            <a:r>
              <a:rPr lang="it-IT" sz="2400" dirty="0" smtClean="0">
                <a:latin typeface="Garamond"/>
                <a:cs typeface="Garamond"/>
              </a:rPr>
              <a:t>Non è possibile dire se c’era un punto centrale, nel periodo che chiamo dopoguerra, e se ha senso cercarlo oggi. Guardandolo nel suo insieme è un prisma, e ha singolari proprietà prismatiche: beve </a:t>
            </a:r>
            <a:r>
              <a:rPr lang="it-IT" sz="2400" dirty="0">
                <a:latin typeface="Garamond"/>
                <a:cs typeface="Garamond"/>
              </a:rPr>
              <a:t>una parte della luce, mentre una parte rimbalza sulle sfaccettature e schizza via… Come spere di sole che entrino per le fessure degli scuri in un tinello buio, e vadano a colpire il prisma di cristallo posato sulla tavola, così le cose che mi sono accadute in quel tempo attraversano questo nodo prismatico in vividi fasci di raggi… Per un verso le immagini ne escono con astratti pennacchi di rosso di verde di viola, come ridipinte, rinnovellate, intensificate. È un quadro più bello a vederlo che non sia stato a viverlo... Per un altro verso, tutto si deforma bruscamente: sembra che i raggi si scavezzino, spostino le cose, le vedi dove non sono, con improvvisi gomiti, fratture. </a:t>
            </a:r>
          </a:p>
          <a:p>
            <a:pPr algn="l"/>
            <a:endParaRPr lang="it-IT" sz="2400" i="1" dirty="0" smtClean="0">
              <a:latin typeface="Garamond"/>
              <a:cs typeface="Garamond"/>
            </a:endParaRPr>
          </a:p>
          <a:p>
            <a:pPr algn="l"/>
            <a:r>
              <a:rPr lang="it-IT" sz="2400" dirty="0" smtClean="0">
                <a:latin typeface="Garamond"/>
                <a:cs typeface="Garamond"/>
              </a:rPr>
              <a:t>L. Meneghello, </a:t>
            </a:r>
            <a:r>
              <a:rPr lang="it-IT" sz="2400" i="1" dirty="0" smtClean="0">
                <a:latin typeface="Garamond"/>
                <a:cs typeface="Garamond"/>
              </a:rPr>
              <a:t>Bau-</a:t>
            </a:r>
            <a:r>
              <a:rPr lang="it-IT" sz="2400" i="1" dirty="0" err="1" smtClean="0">
                <a:latin typeface="Garamond"/>
                <a:cs typeface="Garamond"/>
              </a:rPr>
              <a:t>séte</a:t>
            </a:r>
            <a:r>
              <a:rPr lang="it-IT" sz="2400" dirty="0" smtClean="0">
                <a:latin typeface="Garamond"/>
                <a:cs typeface="Garamond"/>
              </a:rPr>
              <a:t>, </a:t>
            </a:r>
            <a:r>
              <a:rPr lang="it-IT" sz="2400" dirty="0">
                <a:latin typeface="Garamond"/>
                <a:cs typeface="Garamond"/>
              </a:rPr>
              <a:t>p. 401. Il brano è ripreso e commentato in </a:t>
            </a:r>
            <a:r>
              <a:rPr lang="it-IT" sz="2400" i="1" dirty="0">
                <a:latin typeface="Garamond"/>
                <a:cs typeface="Garamond"/>
              </a:rPr>
              <a:t>Nel prisma del dopoguerra</a:t>
            </a:r>
            <a:r>
              <a:rPr lang="it-IT" sz="2400" dirty="0">
                <a:latin typeface="Garamond"/>
                <a:cs typeface="Garamond"/>
              </a:rPr>
              <a:t>, </a:t>
            </a:r>
            <a:endParaRPr lang="it-IT" sz="2400" dirty="0">
              <a:solidFill>
                <a:srgbClr val="FFFFFF"/>
              </a:solidFill>
              <a:latin typeface="Garamond"/>
              <a:cs typeface="Garamond"/>
            </a:endParaRPr>
          </a:p>
        </p:txBody>
      </p:sp>
    </p:spTree>
    <p:extLst>
      <p:ext uri="{BB962C8B-B14F-4D97-AF65-F5344CB8AC3E}">
        <p14:creationId xmlns:p14="http://schemas.microsoft.com/office/powerpoint/2010/main" val="50408967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endParaRPr lang="it-IT" dirty="0" smtClean="0">
              <a:solidFill>
                <a:srgbClr val="FFFFFF"/>
              </a:solidFill>
              <a:latin typeface="Garamond"/>
              <a:cs typeface="Garamond"/>
            </a:endParaRPr>
          </a:p>
          <a:p>
            <a:endParaRPr lang="it-IT" dirty="0">
              <a:solidFill>
                <a:srgbClr val="FFFFFF"/>
              </a:solidFill>
              <a:latin typeface="Garamond"/>
              <a:cs typeface="Garamond"/>
            </a:endParaRPr>
          </a:p>
          <a:p>
            <a:endParaRPr lang="it-IT" dirty="0" smtClean="0">
              <a:solidFill>
                <a:srgbClr val="FFFFFF"/>
              </a:solidFill>
              <a:latin typeface="Garamond"/>
              <a:cs typeface="Garamond"/>
            </a:endParaRPr>
          </a:p>
          <a:p>
            <a:r>
              <a:rPr lang="it-IT" dirty="0" smtClean="0">
                <a:solidFill>
                  <a:srgbClr val="FFFFFF"/>
                </a:solidFill>
                <a:latin typeface="Garamond"/>
                <a:cs typeface="Garamond"/>
              </a:rPr>
              <a:t>RISCRIVERSI </a:t>
            </a:r>
            <a:endParaRPr lang="it-IT" dirty="0" smtClean="0">
              <a:solidFill>
                <a:srgbClr val="FFFFFF"/>
              </a:solidFill>
              <a:latin typeface="Garamond"/>
              <a:cs typeface="Garamond"/>
            </a:endParaRPr>
          </a:p>
          <a:p>
            <a:r>
              <a:rPr lang="it-IT" dirty="0" smtClean="0">
                <a:solidFill>
                  <a:srgbClr val="FFFFFF"/>
                </a:solidFill>
                <a:latin typeface="Garamond"/>
                <a:cs typeface="Garamond"/>
              </a:rPr>
              <a:t>“IN </a:t>
            </a:r>
            <a:r>
              <a:rPr lang="it-IT" dirty="0" smtClean="0">
                <a:solidFill>
                  <a:srgbClr val="FFFFFF"/>
                </a:solidFill>
                <a:latin typeface="Garamond"/>
                <a:cs typeface="Garamond"/>
              </a:rPr>
              <a:t>ALTRE </a:t>
            </a:r>
            <a:r>
              <a:rPr lang="it-IT" dirty="0" smtClean="0">
                <a:solidFill>
                  <a:srgbClr val="FFFFFF"/>
                </a:solidFill>
                <a:latin typeface="Garamond"/>
                <a:cs typeface="Garamond"/>
              </a:rPr>
              <a:t>PAROLE” (</a:t>
            </a:r>
            <a:r>
              <a:rPr lang="it-IT" dirty="0" err="1" smtClean="0">
                <a:solidFill>
                  <a:srgbClr val="FFFFFF"/>
                </a:solidFill>
                <a:latin typeface="Garamond"/>
                <a:cs typeface="Garamond"/>
              </a:rPr>
              <a:t>Lahiri</a:t>
            </a:r>
            <a:r>
              <a:rPr lang="it-IT" dirty="0">
                <a:solidFill>
                  <a:srgbClr val="FFFFFF"/>
                </a:solidFill>
                <a:latin typeface="Garamond"/>
                <a:cs typeface="Garamond"/>
              </a:rPr>
              <a:t>)</a:t>
            </a:r>
            <a:endParaRPr lang="it-IT" dirty="0" smtClean="0">
              <a:solidFill>
                <a:srgbClr val="FFFFFF"/>
              </a:solidFill>
              <a:latin typeface="Garamond"/>
              <a:cs typeface="Garamond"/>
            </a:endParaRPr>
          </a:p>
          <a:p>
            <a:endParaRPr lang="it-IT" sz="2800" smtClean="0">
              <a:solidFill>
                <a:srgbClr val="FFFFFF"/>
              </a:solidFill>
              <a:latin typeface="Garamond"/>
              <a:cs typeface="Garamond"/>
            </a:endParaRPr>
          </a:p>
          <a:p>
            <a:endParaRPr lang="it-IT" sz="2800" dirty="0">
              <a:solidFill>
                <a:srgbClr val="FFFFFF"/>
              </a:solidFill>
              <a:latin typeface="Garamond"/>
              <a:cs typeface="Garamond"/>
            </a:endParaRPr>
          </a:p>
          <a:p>
            <a:r>
              <a:rPr lang="it-IT" sz="2800" dirty="0" smtClean="0">
                <a:solidFill>
                  <a:srgbClr val="FFFFFF"/>
                </a:solidFill>
                <a:latin typeface="Garamond"/>
                <a:cs typeface="Garamond"/>
              </a:rPr>
              <a:t>La migrazione, l’esilio, il dispatrio</a:t>
            </a:r>
          </a:p>
          <a:p>
            <a:r>
              <a:rPr lang="it-IT" sz="2800" dirty="0">
                <a:solidFill>
                  <a:srgbClr val="FFFFFF"/>
                </a:solidFill>
                <a:latin typeface="Garamond"/>
                <a:cs typeface="Garamond"/>
              </a:rPr>
              <a:t>s</a:t>
            </a:r>
            <a:r>
              <a:rPr lang="it-IT" sz="2800" dirty="0" smtClean="0">
                <a:solidFill>
                  <a:srgbClr val="FFFFFF"/>
                </a:solidFill>
                <a:latin typeface="Garamond"/>
                <a:cs typeface="Garamond"/>
              </a:rPr>
              <a:t>ono</a:t>
            </a:r>
          </a:p>
          <a:p>
            <a:r>
              <a:rPr lang="it-IT" sz="2800" dirty="0" smtClean="0">
                <a:solidFill>
                  <a:srgbClr val="FFFF00"/>
                </a:solidFill>
                <a:latin typeface="Garamond"/>
                <a:cs typeface="Garamond"/>
              </a:rPr>
              <a:t>PALINSESTO IDENTITARIO</a:t>
            </a:r>
          </a:p>
          <a:p>
            <a:pPr algn="l"/>
            <a:endParaRPr lang="it-IT" sz="2400" dirty="0" smtClean="0">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200765346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70000" lnSpcReduction="20000"/>
          </a:bodyPr>
          <a:lstStyle/>
          <a:p>
            <a:pPr algn="l"/>
            <a:endParaRPr lang="it-IT" dirty="0">
              <a:solidFill>
                <a:srgbClr val="FFFFFF"/>
              </a:solidFill>
              <a:latin typeface="Garamond"/>
              <a:cs typeface="Garamond"/>
            </a:endParaRPr>
          </a:p>
          <a:p>
            <a:pPr algn="l"/>
            <a:endParaRPr lang="it-IT" sz="3600" dirty="0" smtClean="0">
              <a:solidFill>
                <a:srgbClr val="FFFFFF"/>
              </a:solidFill>
              <a:latin typeface="Garamond"/>
              <a:cs typeface="Garamond"/>
            </a:endParaRPr>
          </a:p>
          <a:p>
            <a:pPr algn="l"/>
            <a:r>
              <a:rPr lang="it-IT" sz="3600" dirty="0" smtClean="0">
                <a:solidFill>
                  <a:srgbClr val="FFFF00"/>
                </a:solidFill>
                <a:latin typeface="Garamond"/>
                <a:cs typeface="Garamond"/>
              </a:rPr>
              <a:t>PALINSESTO IDENTITARIO</a:t>
            </a:r>
            <a:endParaRPr lang="it-IT" sz="3600" dirty="0" smtClean="0">
              <a:latin typeface="Garamond"/>
              <a:cs typeface="Garamond"/>
            </a:endParaRPr>
          </a:p>
          <a:p>
            <a:pPr algn="l"/>
            <a:endParaRPr lang="it-IT" sz="3600" dirty="0">
              <a:latin typeface="Garamond"/>
              <a:cs typeface="Garamond"/>
            </a:endParaRPr>
          </a:p>
          <a:p>
            <a:pPr algn="l"/>
            <a:r>
              <a:rPr lang="it-IT" sz="3600" dirty="0">
                <a:latin typeface="Garamond"/>
                <a:cs typeface="Garamond"/>
              </a:rPr>
              <a:t>La memoria stessa è una forma della lingua, mai si ricorda allo stesso modo in due lingue diverse. </a:t>
            </a:r>
            <a:r>
              <a:rPr lang="it-IT" sz="3600" dirty="0">
                <a:solidFill>
                  <a:srgbClr val="FFFF00"/>
                </a:solidFill>
                <a:latin typeface="Garamond"/>
                <a:cs typeface="Garamond"/>
              </a:rPr>
              <a:t>Compiere un tale passaggio significa diventare una specie di palinsesto.</a:t>
            </a:r>
            <a:r>
              <a:rPr lang="it-IT" sz="3600" dirty="0">
                <a:latin typeface="Garamond"/>
                <a:cs typeface="Garamond"/>
              </a:rPr>
              <a:t> La nostra vita viene in qualche modo riscritta, reinterpretata alla luce di una nuova esperienza. È un processo graduale. L’atto della riscrittura comporta anche quello della raschiatura, si scrive e si copre allo stesso tempo. </a:t>
            </a:r>
            <a:r>
              <a:rPr lang="it-IT" sz="3600" dirty="0">
                <a:solidFill>
                  <a:srgbClr val="FFFF00"/>
                </a:solidFill>
                <a:latin typeface="Garamond"/>
                <a:cs typeface="Garamond"/>
              </a:rPr>
              <a:t>Si tratta di un’esperienza di morte e di rinascita</a:t>
            </a:r>
            <a:r>
              <a:rPr lang="it-IT" sz="3600" dirty="0">
                <a:latin typeface="Garamond"/>
                <a:cs typeface="Garamond"/>
              </a:rPr>
              <a:t>, che non presuppone nessuno scriba, nessun artefice. Ognuno di noi si muove tra registri diversi e tra vari modi di reinterpretare la propria vita. La stessa migrazione andrebbe considerata sotto il profilo linguistico, appunto perché </a:t>
            </a:r>
            <a:r>
              <a:rPr lang="it-IT" sz="3600" dirty="0">
                <a:solidFill>
                  <a:srgbClr val="FFFF00"/>
                </a:solidFill>
                <a:latin typeface="Garamond"/>
                <a:cs typeface="Garamond"/>
              </a:rPr>
              <a:t>è lì che s’inscrive la propria </a:t>
            </a:r>
            <a:r>
              <a:rPr lang="it-IT" sz="3600" i="1" dirty="0">
                <a:solidFill>
                  <a:srgbClr val="FFFF00"/>
                </a:solidFill>
                <a:latin typeface="Garamond"/>
                <a:cs typeface="Garamond"/>
              </a:rPr>
              <a:t>identità </a:t>
            </a:r>
            <a:r>
              <a:rPr lang="it-IT" sz="3600" dirty="0">
                <a:solidFill>
                  <a:srgbClr val="FFFF00"/>
                </a:solidFill>
                <a:latin typeface="Garamond"/>
                <a:cs typeface="Garamond"/>
              </a:rPr>
              <a:t>e la propria memoria.</a:t>
            </a:r>
          </a:p>
          <a:p>
            <a:pPr algn="l"/>
            <a:r>
              <a:rPr lang="it-IT" sz="3600" dirty="0">
                <a:latin typeface="Garamond"/>
                <a:cs typeface="Garamond"/>
              </a:rPr>
              <a:t> </a:t>
            </a:r>
          </a:p>
          <a:p>
            <a:pPr algn="l"/>
            <a:r>
              <a:rPr lang="it-IT" sz="3600" dirty="0" smtClean="0">
                <a:latin typeface="Garamond"/>
                <a:cs typeface="Garamond"/>
              </a:rPr>
              <a:t>ADRIAN </a:t>
            </a:r>
            <a:r>
              <a:rPr lang="it-IT" sz="3600" cap="small" dirty="0" smtClean="0">
                <a:latin typeface="Garamond"/>
                <a:cs typeface="Garamond"/>
              </a:rPr>
              <a:t>Bravi</a:t>
            </a:r>
            <a:r>
              <a:rPr lang="it-IT" sz="3600" dirty="0">
                <a:latin typeface="Garamond"/>
                <a:cs typeface="Garamond"/>
              </a:rPr>
              <a:t>, </a:t>
            </a:r>
            <a:r>
              <a:rPr lang="it-IT" sz="3600" i="1" dirty="0">
                <a:latin typeface="Garamond"/>
                <a:cs typeface="Garamond"/>
              </a:rPr>
              <a:t>La gelosia delle </a:t>
            </a:r>
            <a:r>
              <a:rPr lang="it-IT" sz="3600" i="1" dirty="0" smtClean="0">
                <a:latin typeface="Garamond"/>
                <a:cs typeface="Garamond"/>
              </a:rPr>
              <a:t>lingue</a:t>
            </a:r>
            <a:r>
              <a:rPr lang="it-IT" sz="3600" dirty="0" smtClean="0">
                <a:latin typeface="Garamond"/>
                <a:cs typeface="Garamond"/>
              </a:rPr>
              <a:t>, cit., </a:t>
            </a:r>
            <a:r>
              <a:rPr lang="it-IT" sz="3600" dirty="0">
                <a:latin typeface="Garamond"/>
                <a:cs typeface="Garamond"/>
              </a:rPr>
              <a:t>p. 9. </a:t>
            </a:r>
          </a:p>
          <a:p>
            <a:pPr algn="l"/>
            <a:endParaRPr lang="it-IT" sz="3600" dirty="0" smtClean="0">
              <a:latin typeface="Garamond"/>
              <a:cs typeface="Garamond"/>
            </a:endParaRPr>
          </a:p>
          <a:p>
            <a:pPr algn="l"/>
            <a:endParaRPr lang="it-IT" sz="3600" dirty="0">
              <a:latin typeface="Garamond"/>
              <a:cs typeface="Garamond"/>
            </a:endParaRPr>
          </a:p>
        </p:txBody>
      </p:sp>
    </p:spTree>
    <p:extLst>
      <p:ext uri="{BB962C8B-B14F-4D97-AF65-F5344CB8AC3E}">
        <p14:creationId xmlns:p14="http://schemas.microsoft.com/office/powerpoint/2010/main" val="35968911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476672"/>
            <a:ext cx="8352928" cy="6048672"/>
          </a:xfrm>
        </p:spPr>
        <p:txBody>
          <a:bodyPr>
            <a:normAutofit/>
          </a:bodyPr>
          <a:lstStyle/>
          <a:p>
            <a:pPr algn="l"/>
            <a:r>
              <a:rPr lang="it-IT" sz="2700" dirty="0" smtClean="0">
                <a:latin typeface="Garamond" pitchFamily="18" charset="0"/>
              </a:rPr>
              <a:t/>
            </a:r>
            <a:br>
              <a:rPr lang="it-IT" sz="2700" dirty="0" smtClean="0">
                <a:latin typeface="Garamond" pitchFamily="18" charset="0"/>
              </a:rPr>
            </a:br>
            <a:r>
              <a:rPr lang="it-IT" sz="2800" dirty="0" smtClean="0">
                <a:latin typeface="Garamond"/>
                <a:cs typeface="Garamond"/>
              </a:rPr>
              <a:t>Ho capito la mia situazione “in bocca” cominciando a scrivere in italiano, che invece di essere la mia seconda lingua è divenuta la </a:t>
            </a:r>
            <a:r>
              <a:rPr lang="it-IT" sz="2800" dirty="0">
                <a:latin typeface="Garamond"/>
                <a:cs typeface="Garamond"/>
              </a:rPr>
              <a:t>mia prima bocca (per rimanere in metafora), e mi ha permesso di  raccontare alcuni momenti della mia storia ‘tedesca’ [...]. E in questo raccontare, seppur in forma lirica, mi sono riavvicinata al tedesco come lingua espressiva. </a:t>
            </a:r>
            <a:br>
              <a:rPr lang="it-IT" sz="2800" dirty="0">
                <a:latin typeface="Garamond"/>
                <a:cs typeface="Garamond"/>
              </a:rPr>
            </a:br>
            <a:r>
              <a:rPr lang="it-IT" sz="2800" dirty="0"/>
              <a:t/>
            </a:r>
            <a:br>
              <a:rPr lang="it-IT" sz="2800" dirty="0"/>
            </a:br>
            <a:r>
              <a:rPr lang="it-IT" sz="2400" cap="small" dirty="0" smtClean="0">
                <a:solidFill>
                  <a:srgbClr val="FFFF00"/>
                </a:solidFill>
                <a:latin typeface="Garamond" pitchFamily="18" charset="0"/>
              </a:rPr>
              <a:t>E</a:t>
            </a:r>
            <a:r>
              <a:rPr lang="it-IT" sz="2400" dirty="0" smtClean="0">
                <a:solidFill>
                  <a:srgbClr val="FFFF00"/>
                </a:solidFill>
                <a:latin typeface="Garamond" pitchFamily="18" charset="0"/>
              </a:rPr>
              <a:t>va Taylor, </a:t>
            </a:r>
            <a:r>
              <a:rPr lang="it-IT" sz="2400" i="1" dirty="0" smtClean="0">
                <a:solidFill>
                  <a:srgbClr val="FFFF00"/>
                </a:solidFill>
                <a:latin typeface="Garamond" pitchFamily="18" charset="0"/>
              </a:rPr>
              <a:t>Perché ci vogliono due lingue per scrivere una poesia</a:t>
            </a:r>
            <a:r>
              <a:rPr lang="it-IT" sz="2400" dirty="0" smtClean="0">
                <a:solidFill>
                  <a:srgbClr val="FFFF00"/>
                </a:solidFill>
                <a:latin typeface="Garamond" pitchFamily="18" charset="0"/>
              </a:rPr>
              <a:t>?</a:t>
            </a:r>
            <a:r>
              <a:rPr lang="it-IT" sz="2400" dirty="0" smtClean="0">
                <a:latin typeface="Garamond" pitchFamily="18" charset="0"/>
              </a:rPr>
              <a:t>, cit.,  p. 104.</a:t>
            </a:r>
            <a:br>
              <a:rPr lang="it-IT" sz="2400" dirty="0" smtClean="0">
                <a:latin typeface="Garamond" pitchFamily="18" charset="0"/>
              </a:rPr>
            </a:br>
            <a:r>
              <a:rPr lang="it-IT" sz="2400" dirty="0" smtClean="0">
                <a:latin typeface="Garamond" pitchFamily="18" charset="0"/>
              </a:rPr>
              <a:t/>
            </a:r>
            <a:br>
              <a:rPr lang="it-IT" sz="2400" dirty="0" smtClean="0">
                <a:latin typeface="Garamond" pitchFamily="18" charset="0"/>
              </a:rPr>
            </a:br>
            <a:r>
              <a:rPr lang="it-IT" sz="2400" dirty="0" smtClean="0">
                <a:solidFill>
                  <a:srgbClr val="FFFF00"/>
                </a:solidFill>
                <a:latin typeface="Garamond" pitchFamily="18" charset="0"/>
              </a:rPr>
              <a:t>SLITTAMENTO SEMANTICO TRA DUE LINGUE</a:t>
            </a:r>
            <a:br>
              <a:rPr lang="it-IT" sz="2400" dirty="0" smtClean="0">
                <a:solidFill>
                  <a:srgbClr val="FFFF00"/>
                </a:solidFill>
                <a:latin typeface="Garamond" pitchFamily="18" charset="0"/>
              </a:rPr>
            </a:br>
            <a:r>
              <a:rPr lang="it-IT" sz="2400" dirty="0" smtClean="0">
                <a:solidFill>
                  <a:srgbClr val="FFFF00"/>
                </a:solidFill>
                <a:latin typeface="Garamond" pitchFamily="18" charset="0"/>
              </a:rPr>
              <a:t> (ED EMOTIVO)</a:t>
            </a:r>
            <a:endParaRPr lang="it-IT" sz="2400" b="1" i="1" dirty="0">
              <a:solidFill>
                <a:srgbClr val="FFFF00"/>
              </a:solidFill>
              <a:latin typeface="Garamond" pitchFamily="18" charset="0"/>
            </a:endParaRPr>
          </a:p>
        </p:txBody>
      </p:sp>
    </p:spTree>
    <p:extLst>
      <p:ext uri="{BB962C8B-B14F-4D97-AF65-F5344CB8AC3E}">
        <p14:creationId xmlns:p14="http://schemas.microsoft.com/office/powerpoint/2010/main" val="206724763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lnSpcReduction="10000"/>
          </a:bodyPr>
          <a:lstStyle/>
          <a:p>
            <a:endParaRPr lang="it-IT" dirty="0" smtClean="0">
              <a:solidFill>
                <a:srgbClr val="FFFFFF"/>
              </a:solidFill>
              <a:latin typeface="Garamond"/>
              <a:cs typeface="Garamond"/>
            </a:endParaRPr>
          </a:p>
          <a:p>
            <a:endParaRPr lang="it-IT" dirty="0">
              <a:solidFill>
                <a:srgbClr val="FFFFFF"/>
              </a:solidFill>
              <a:latin typeface="Garamond"/>
              <a:cs typeface="Garamond"/>
            </a:endParaRPr>
          </a:p>
          <a:p>
            <a:endParaRPr lang="it-IT" dirty="0" smtClean="0">
              <a:solidFill>
                <a:srgbClr val="FFFFFF"/>
              </a:solidFill>
              <a:latin typeface="Garamond"/>
              <a:cs typeface="Garamond"/>
            </a:endParaRPr>
          </a:p>
          <a:p>
            <a:r>
              <a:rPr lang="it-IT" dirty="0" err="1" smtClean="0">
                <a:solidFill>
                  <a:srgbClr val="FFFFFF"/>
                </a:solidFill>
                <a:latin typeface="Garamond"/>
                <a:cs typeface="Garamond"/>
              </a:rPr>
              <a:t>IDENTITà</a:t>
            </a:r>
            <a:r>
              <a:rPr lang="it-IT" dirty="0" smtClean="0">
                <a:solidFill>
                  <a:srgbClr val="FFFFFF"/>
                </a:solidFill>
                <a:latin typeface="Garamond"/>
                <a:cs typeface="Garamond"/>
              </a:rPr>
              <a:t> PLURALE</a:t>
            </a:r>
          </a:p>
          <a:p>
            <a:endParaRPr lang="it-IT" dirty="0">
              <a:solidFill>
                <a:srgbClr val="FFFFFF"/>
              </a:solidFill>
              <a:latin typeface="Garamond"/>
              <a:cs typeface="Garamond"/>
            </a:endParaRPr>
          </a:p>
          <a:p>
            <a:r>
              <a:rPr lang="it-IT" sz="2800" dirty="0" smtClean="0">
                <a:latin typeface="Garamond"/>
                <a:cs typeface="Garamond"/>
              </a:rPr>
              <a:t>Identità </a:t>
            </a:r>
            <a:r>
              <a:rPr lang="it-IT" sz="2800" dirty="0">
                <a:latin typeface="Garamond"/>
                <a:cs typeface="Garamond"/>
              </a:rPr>
              <a:t>plurale – e qui ci scontriamo con un limite semantico, </a:t>
            </a:r>
            <a:r>
              <a:rPr lang="it-IT" sz="2800" dirty="0" err="1" smtClean="0">
                <a:latin typeface="Garamond"/>
                <a:cs typeface="Garamond"/>
              </a:rPr>
              <a:t>perchè</a:t>
            </a:r>
            <a:r>
              <a:rPr lang="it-IT" sz="2800" dirty="0" smtClean="0">
                <a:latin typeface="Garamond"/>
                <a:cs typeface="Garamond"/>
              </a:rPr>
              <a:t> </a:t>
            </a:r>
            <a:r>
              <a:rPr lang="it-IT" sz="2800" dirty="0">
                <a:latin typeface="Garamond"/>
                <a:cs typeface="Garamond"/>
              </a:rPr>
              <a:t>la parola </a:t>
            </a:r>
            <a:r>
              <a:rPr lang="it-IT" sz="2800" i="1" dirty="0" smtClean="0">
                <a:latin typeface="Garamond"/>
                <a:cs typeface="Garamond"/>
              </a:rPr>
              <a:t>identità </a:t>
            </a:r>
            <a:r>
              <a:rPr lang="it-IT" sz="2800" dirty="0">
                <a:latin typeface="Garamond"/>
                <a:cs typeface="Garamond"/>
              </a:rPr>
              <a:t>non ha plurale nella lingua italiana e quest’impossibilità ci costringe a pensare a una sola </a:t>
            </a:r>
            <a:r>
              <a:rPr lang="it-IT" sz="2800" dirty="0" smtClean="0">
                <a:latin typeface="Garamond"/>
                <a:cs typeface="Garamond"/>
              </a:rPr>
              <a:t>identità, </a:t>
            </a:r>
            <a:r>
              <a:rPr lang="it-IT" sz="2800" dirty="0">
                <a:latin typeface="Garamond"/>
                <a:cs typeface="Garamond"/>
              </a:rPr>
              <a:t>che in genere coincide con una determinata etnia o nazione; quindi, non avendo plurale, è </a:t>
            </a:r>
            <a:r>
              <a:rPr lang="it-IT" sz="2800" dirty="0" smtClean="0">
                <a:latin typeface="Garamond"/>
                <a:cs typeface="Garamond"/>
              </a:rPr>
              <a:t>difficile </a:t>
            </a:r>
            <a:r>
              <a:rPr lang="it-IT" sz="2800" dirty="0">
                <a:latin typeface="Garamond"/>
                <a:cs typeface="Garamond"/>
              </a:rPr>
              <a:t>coniugarla o declinarla in termini di </a:t>
            </a:r>
            <a:r>
              <a:rPr lang="it-IT" sz="2800" dirty="0" err="1" smtClean="0">
                <a:latin typeface="Garamond"/>
                <a:cs typeface="Garamond"/>
              </a:rPr>
              <a:t>multidentità</a:t>
            </a:r>
            <a:r>
              <a:rPr lang="it-IT" sz="2800" dirty="0" smtClean="0">
                <a:latin typeface="Garamond"/>
                <a:cs typeface="Garamond"/>
              </a:rPr>
              <a:t>. </a:t>
            </a:r>
          </a:p>
          <a:p>
            <a:endParaRPr lang="it-IT" sz="2800" dirty="0">
              <a:latin typeface="Garamond"/>
              <a:cs typeface="Garamond"/>
            </a:endParaRPr>
          </a:p>
          <a:p>
            <a:r>
              <a:rPr lang="it-IT" sz="2800" dirty="0" smtClean="0">
                <a:latin typeface="Garamond"/>
                <a:cs typeface="Garamond"/>
              </a:rPr>
              <a:t>A. Bravi, La </a:t>
            </a:r>
            <a:r>
              <a:rPr lang="it-IT" sz="2800" dirty="0" err="1" smtClean="0">
                <a:latin typeface="Garamond"/>
                <a:cs typeface="Garamond"/>
              </a:rPr>
              <a:t>gelòosia</a:t>
            </a:r>
            <a:r>
              <a:rPr lang="it-IT" sz="2800" dirty="0" smtClean="0">
                <a:latin typeface="Garamond"/>
                <a:cs typeface="Garamond"/>
              </a:rPr>
              <a:t>, cit., p. 97</a:t>
            </a:r>
            <a:endParaRPr lang="it-IT" sz="2800" dirty="0">
              <a:latin typeface="Garamond"/>
              <a:cs typeface="Garamond"/>
            </a:endParaRPr>
          </a:p>
          <a:p>
            <a:endParaRPr lang="it-IT" sz="2800" dirty="0" smtClean="0">
              <a:solidFill>
                <a:srgbClr val="FFFFFF"/>
              </a:solidFill>
              <a:latin typeface="Garamond"/>
              <a:cs typeface="Garamond"/>
            </a:endParaRPr>
          </a:p>
          <a:p>
            <a:pPr algn="l"/>
            <a:endParaRPr lang="it-IT" sz="2400" dirty="0" smtClean="0">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347906031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lstStyle/>
          <a:p>
            <a:pPr algn="l"/>
            <a:r>
              <a:rPr lang="it-IT" dirty="0" smtClean="0">
                <a:solidFill>
                  <a:srgbClr val="FFFF00"/>
                </a:solidFill>
                <a:latin typeface="Garamond"/>
                <a:cs typeface="Garamond"/>
              </a:rPr>
              <a:t>			Giano bifronte</a:t>
            </a:r>
          </a:p>
          <a:p>
            <a:pPr algn="l"/>
            <a:endParaRPr lang="it-IT" dirty="0">
              <a:solidFill>
                <a:srgbClr val="FFFFFF"/>
              </a:solidFill>
              <a:latin typeface="Garamond"/>
              <a:cs typeface="Garamond"/>
            </a:endParaRPr>
          </a:p>
          <a:p>
            <a:pPr algn="l"/>
            <a:r>
              <a:rPr lang="it-IT" dirty="0" smtClean="0">
                <a:solidFill>
                  <a:srgbClr val="FFFFFF"/>
                </a:solidFill>
                <a:latin typeface="Garamond"/>
                <a:cs typeface="Garamond"/>
              </a:rPr>
              <a:t>AVVICINAMENTO</a:t>
            </a:r>
            <a:r>
              <a:rPr lang="it-IT" dirty="0">
                <a:solidFill>
                  <a:srgbClr val="FFFFFF"/>
                </a:solidFill>
                <a:latin typeface="Garamond"/>
                <a:cs typeface="Garamond"/>
              </a:rPr>
              <a:t>/</a:t>
            </a:r>
            <a:r>
              <a:rPr lang="it-IT" dirty="0" smtClean="0">
                <a:solidFill>
                  <a:srgbClr val="FFFFFF"/>
                </a:solidFill>
                <a:latin typeface="Garamond"/>
                <a:cs typeface="Garamond"/>
              </a:rPr>
              <a:t>DISTANZA </a:t>
            </a:r>
          </a:p>
          <a:p>
            <a:pPr algn="l"/>
            <a:endParaRPr lang="it-IT" dirty="0">
              <a:solidFill>
                <a:srgbClr val="FFFFFF"/>
              </a:solidFill>
              <a:latin typeface="Garamond"/>
              <a:cs typeface="Garamond"/>
            </a:endParaRPr>
          </a:p>
          <a:p>
            <a:pPr algn="l"/>
            <a:r>
              <a:rPr lang="it-IT" dirty="0" smtClean="0">
                <a:solidFill>
                  <a:srgbClr val="FFFFFF"/>
                </a:solidFill>
                <a:latin typeface="Garamond"/>
                <a:cs typeface="Garamond"/>
              </a:rPr>
              <a:t>PASSATO/FUTURO</a:t>
            </a:r>
          </a:p>
          <a:p>
            <a:pPr algn="l"/>
            <a:endParaRPr lang="it-IT" dirty="0">
              <a:solidFill>
                <a:srgbClr val="FFFFFF"/>
              </a:solidFill>
              <a:latin typeface="Garamond"/>
              <a:cs typeface="Garamond"/>
            </a:endParaRPr>
          </a:p>
          <a:p>
            <a:pPr algn="l"/>
            <a:r>
              <a:rPr lang="it-IT" dirty="0" smtClean="0">
                <a:solidFill>
                  <a:srgbClr val="FFFFFF"/>
                </a:solidFill>
                <a:latin typeface="Garamond"/>
                <a:cs typeface="Garamond"/>
              </a:rPr>
              <a:t>MEMORIA/VITA</a:t>
            </a:r>
          </a:p>
          <a:p>
            <a:pPr algn="l"/>
            <a:endParaRPr lang="it-IT" dirty="0">
              <a:solidFill>
                <a:srgbClr val="FFFFFF"/>
              </a:solidFill>
              <a:latin typeface="Garamond"/>
              <a:cs typeface="Garamond"/>
            </a:endParaRPr>
          </a:p>
          <a:p>
            <a:pPr algn="l"/>
            <a:r>
              <a:rPr lang="it-IT" dirty="0" smtClean="0">
                <a:solidFill>
                  <a:srgbClr val="FFFFFF"/>
                </a:solidFill>
                <a:latin typeface="Garamond"/>
                <a:cs typeface="Garamond"/>
              </a:rPr>
              <a:t>L1/L2</a:t>
            </a:r>
            <a:endParaRPr lang="it-IT" dirty="0">
              <a:solidFill>
                <a:srgbClr val="FFFFFF"/>
              </a:solidFill>
              <a:latin typeface="Garamond"/>
              <a:cs typeface="Garamond"/>
            </a:endParaRPr>
          </a:p>
          <a:p>
            <a:pPr algn="l"/>
            <a:r>
              <a:rPr lang="it-IT" dirty="0" smtClean="0">
                <a:solidFill>
                  <a:srgbClr val="FFFFFF"/>
                </a:solidFill>
                <a:latin typeface="Garamond"/>
                <a:cs typeface="Garamond"/>
              </a:rPr>
              <a:t>Cultura1/cultura2</a:t>
            </a:r>
            <a:endParaRPr lang="it-IT" dirty="0">
              <a:solidFill>
                <a:srgbClr val="FFFFFF"/>
              </a:solidFill>
              <a:latin typeface="Garamond"/>
              <a:cs typeface="Garamond"/>
            </a:endParaRPr>
          </a:p>
        </p:txBody>
      </p:sp>
      <p:pic>
        <p:nvPicPr>
          <p:cNvPr id="2" name="Immagine 1"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399" y="2528180"/>
            <a:ext cx="4880772" cy="3959502"/>
          </a:xfrm>
          <a:prstGeom prst="rect">
            <a:avLst/>
          </a:prstGeom>
        </p:spPr>
      </p:pic>
    </p:spTree>
    <p:extLst>
      <p:ext uri="{BB962C8B-B14F-4D97-AF65-F5344CB8AC3E}">
        <p14:creationId xmlns:p14="http://schemas.microsoft.com/office/powerpoint/2010/main" val="383023997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lstStyle/>
          <a:p>
            <a:pPr algn="l"/>
            <a:endParaRPr lang="it-IT" dirty="0" smtClean="0">
              <a:solidFill>
                <a:srgbClr val="FFFFFF"/>
              </a:solidFill>
              <a:latin typeface="Garamond"/>
              <a:cs typeface="Garamond"/>
            </a:endParaRPr>
          </a:p>
          <a:p>
            <a:pPr algn="l"/>
            <a:r>
              <a:rPr lang="it-IT" dirty="0" err="1" smtClean="0">
                <a:solidFill>
                  <a:srgbClr val="FFFFFF"/>
                </a:solidFill>
                <a:latin typeface="Garamond"/>
                <a:cs typeface="Garamond"/>
              </a:rPr>
              <a:t>Deleuze-Guattari</a:t>
            </a:r>
            <a:r>
              <a:rPr lang="it-IT" dirty="0" smtClean="0">
                <a:solidFill>
                  <a:srgbClr val="FFFFFF"/>
                </a:solidFill>
                <a:latin typeface="Garamond"/>
                <a:cs typeface="Garamond"/>
              </a:rPr>
              <a:t>, </a:t>
            </a:r>
            <a:r>
              <a:rPr lang="it-IT" i="1" dirty="0" smtClean="0">
                <a:solidFill>
                  <a:srgbClr val="FFFFFF"/>
                </a:solidFill>
                <a:latin typeface="Garamond"/>
                <a:cs typeface="Garamond"/>
              </a:rPr>
              <a:t>Kafka per una letteratura minore</a:t>
            </a:r>
            <a:r>
              <a:rPr lang="it-IT" dirty="0" smtClean="0">
                <a:solidFill>
                  <a:srgbClr val="FFFFFF"/>
                </a:solidFill>
                <a:latin typeface="Garamond"/>
                <a:cs typeface="Garamond"/>
              </a:rPr>
              <a:t> (1975), </a:t>
            </a:r>
            <a:r>
              <a:rPr lang="it-IT" dirty="0" smtClean="0">
                <a:latin typeface="Garamond"/>
                <a:cs typeface="Garamond"/>
              </a:rPr>
              <a:t>Macerata</a:t>
            </a:r>
            <a:r>
              <a:rPr lang="it-IT" dirty="0">
                <a:latin typeface="Garamond"/>
                <a:cs typeface="Garamond"/>
              </a:rPr>
              <a:t>, </a:t>
            </a:r>
            <a:r>
              <a:rPr lang="it-IT" dirty="0" err="1">
                <a:latin typeface="Garamond"/>
                <a:cs typeface="Garamond"/>
              </a:rPr>
              <a:t>Quodlibet</a:t>
            </a:r>
            <a:r>
              <a:rPr lang="it-IT" dirty="0">
                <a:latin typeface="Garamond"/>
                <a:cs typeface="Garamond"/>
              </a:rPr>
              <a:t>, </a:t>
            </a:r>
            <a:r>
              <a:rPr lang="it-IT" dirty="0" smtClean="0">
                <a:latin typeface="Garamond"/>
                <a:cs typeface="Garamond"/>
              </a:rPr>
              <a:t>1996.</a:t>
            </a:r>
          </a:p>
          <a:p>
            <a:pPr algn="l"/>
            <a:endParaRPr lang="it-IT" dirty="0">
              <a:solidFill>
                <a:srgbClr val="FFFFFF"/>
              </a:solidFill>
              <a:latin typeface="Garamond"/>
              <a:cs typeface="Garamond"/>
            </a:endParaRPr>
          </a:p>
          <a:p>
            <a:pPr algn="l"/>
            <a:r>
              <a:rPr lang="it-IT" i="1" dirty="0" smtClean="0">
                <a:solidFill>
                  <a:srgbClr val="FFFF00"/>
                </a:solidFill>
                <a:latin typeface="Garamond"/>
                <a:cs typeface="Garamond"/>
              </a:rPr>
              <a:t>			</a:t>
            </a:r>
            <a:r>
              <a:rPr lang="it-IT" i="1" dirty="0" smtClean="0">
                <a:solidFill>
                  <a:schemeClr val="tx1"/>
                </a:solidFill>
                <a:latin typeface="Garamond"/>
                <a:cs typeface="Garamond"/>
              </a:rPr>
              <a:t>Rizoma</a:t>
            </a:r>
            <a:r>
              <a:rPr lang="it-IT" dirty="0" smtClean="0">
                <a:solidFill>
                  <a:schemeClr val="tx1"/>
                </a:solidFill>
                <a:latin typeface="Garamond"/>
                <a:cs typeface="Garamond"/>
              </a:rPr>
              <a:t> (1976) &gt; Orizzontalità, interconnessione, eterogeneità, molteplicità</a:t>
            </a:r>
          </a:p>
          <a:p>
            <a:pPr algn="l"/>
            <a:endParaRPr lang="it-IT" dirty="0">
              <a:solidFill>
                <a:srgbClr val="FFFFFF"/>
              </a:solidFill>
              <a:latin typeface="Garamond"/>
              <a:cs typeface="Garamond"/>
            </a:endParaRPr>
          </a:p>
          <a:p>
            <a:pPr algn="l"/>
            <a:r>
              <a:rPr lang="it-IT" dirty="0" smtClean="0">
                <a:solidFill>
                  <a:srgbClr val="FFFFFF"/>
                </a:solidFill>
                <a:latin typeface="Garamond"/>
                <a:cs typeface="Garamond"/>
              </a:rPr>
              <a:t>Edouard </a:t>
            </a:r>
            <a:r>
              <a:rPr lang="it-IT" dirty="0" err="1" smtClean="0">
                <a:solidFill>
                  <a:srgbClr val="FFFFFF"/>
                </a:solidFill>
                <a:latin typeface="Garamond"/>
                <a:cs typeface="Garamond"/>
              </a:rPr>
              <a:t>Glissant</a:t>
            </a:r>
            <a:r>
              <a:rPr lang="it-IT" dirty="0" smtClean="0">
                <a:solidFill>
                  <a:srgbClr val="FFFFFF"/>
                </a:solidFill>
                <a:latin typeface="Garamond"/>
                <a:cs typeface="Garamond"/>
              </a:rPr>
              <a:t>, </a:t>
            </a:r>
            <a:r>
              <a:rPr lang="it-IT" i="1" dirty="0" smtClean="0">
                <a:solidFill>
                  <a:srgbClr val="FFFFFF"/>
                </a:solidFill>
                <a:latin typeface="Garamond"/>
                <a:cs typeface="Garamond"/>
              </a:rPr>
              <a:t>Poetica della relazione</a:t>
            </a:r>
            <a:r>
              <a:rPr lang="it-IT" dirty="0" smtClean="0">
                <a:solidFill>
                  <a:srgbClr val="FFFFFF"/>
                </a:solidFill>
                <a:latin typeface="Garamond"/>
                <a:cs typeface="Garamond"/>
              </a:rPr>
              <a:t>; </a:t>
            </a:r>
            <a:r>
              <a:rPr lang="it-IT" i="1" dirty="0" smtClean="0">
                <a:solidFill>
                  <a:srgbClr val="FFFFFF"/>
                </a:solidFill>
                <a:latin typeface="Garamond"/>
                <a:cs typeface="Garamond"/>
              </a:rPr>
              <a:t>Poetica del diverso </a:t>
            </a:r>
            <a:r>
              <a:rPr lang="it-IT" dirty="0" smtClean="0">
                <a:solidFill>
                  <a:srgbClr val="FFFFFF"/>
                </a:solidFill>
                <a:latin typeface="Garamond"/>
                <a:cs typeface="Garamond"/>
              </a:rPr>
              <a:t>&gt; </a:t>
            </a:r>
          </a:p>
          <a:p>
            <a:pPr algn="l"/>
            <a:r>
              <a:rPr lang="it-IT" dirty="0" smtClean="0">
                <a:solidFill>
                  <a:srgbClr val="FFFF00"/>
                </a:solidFill>
                <a:latin typeface="Garamond"/>
                <a:cs typeface="Garamond"/>
              </a:rPr>
              <a:t>                        </a:t>
            </a:r>
          </a:p>
          <a:p>
            <a:pPr algn="l"/>
            <a:r>
              <a:rPr lang="it-IT" dirty="0">
                <a:solidFill>
                  <a:srgbClr val="FFFF00"/>
                </a:solidFill>
                <a:latin typeface="Garamond"/>
                <a:cs typeface="Garamond"/>
              </a:rPr>
              <a:t> </a:t>
            </a:r>
            <a:r>
              <a:rPr lang="it-IT" dirty="0" smtClean="0">
                <a:solidFill>
                  <a:srgbClr val="FFFF00"/>
                </a:solidFill>
                <a:latin typeface="Garamond"/>
                <a:cs typeface="Garamond"/>
              </a:rPr>
              <a:t>                    </a:t>
            </a:r>
            <a:r>
              <a:rPr lang="it-IT" dirty="0">
                <a:solidFill>
                  <a:srgbClr val="FFFF00"/>
                </a:solidFill>
                <a:latin typeface="Garamond"/>
                <a:cs typeface="Garamond"/>
              </a:rPr>
              <a:t> </a:t>
            </a:r>
            <a:r>
              <a:rPr lang="it-IT" dirty="0" smtClean="0">
                <a:solidFill>
                  <a:srgbClr val="FFFF00"/>
                </a:solidFill>
                <a:latin typeface="Garamond"/>
                <a:cs typeface="Garamond"/>
              </a:rPr>
              <a:t>IDENTITÀ RIZOMATICA</a:t>
            </a:r>
            <a:endParaRPr lang="it-IT" dirty="0">
              <a:solidFill>
                <a:srgbClr val="FFFF00"/>
              </a:solidFill>
              <a:latin typeface="Garamond"/>
              <a:cs typeface="Garamond"/>
            </a:endParaRPr>
          </a:p>
        </p:txBody>
      </p:sp>
    </p:spTree>
    <p:extLst>
      <p:ext uri="{BB962C8B-B14F-4D97-AF65-F5344CB8AC3E}">
        <p14:creationId xmlns:p14="http://schemas.microsoft.com/office/powerpoint/2010/main" val="384461670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934200"/>
          </a:xfrm>
          <a:solidFill>
            <a:schemeClr val="bg1"/>
          </a:solidFill>
        </p:spPr>
        <p:txBody>
          <a:bodyPr>
            <a:noAutofit/>
          </a:bodyPr>
          <a:lstStyle/>
          <a:p>
            <a:pPr algn="l"/>
            <a:r>
              <a:rPr lang="it-IT" sz="2600" dirty="0" smtClean="0">
                <a:solidFill>
                  <a:srgbClr val="FFFFFF"/>
                </a:solidFill>
                <a:latin typeface="Garamond"/>
                <a:cs typeface="Garamond"/>
              </a:rPr>
              <a:t>Nell’incontro delle culture del mondo, dobbiamo avere la forza immaginaria di capire che tutte le culture esercitano allo stesso tempo una forza di unità e di diversità liberatrici</a:t>
            </a:r>
            <a:r>
              <a:rPr lang="it-IT" sz="2600" dirty="0" smtClean="0">
                <a:solidFill>
                  <a:schemeClr val="accent6">
                    <a:lumMod val="40000"/>
                    <a:lumOff val="60000"/>
                  </a:schemeClr>
                </a:solidFill>
                <a:latin typeface="Garamond"/>
                <a:cs typeface="Garamond"/>
              </a:rPr>
              <a:t>. </a:t>
            </a:r>
            <a:r>
              <a:rPr lang="it-IT" sz="2600" dirty="0" smtClean="0">
                <a:solidFill>
                  <a:srgbClr val="FFFF00"/>
                </a:solidFill>
                <a:latin typeface="Garamond"/>
                <a:cs typeface="Garamond"/>
              </a:rPr>
              <a:t>E’ per questo che richiedo per tutti il diritto all’opacità. Non è più necessario ‘comprendere’ l’altro, cioè per vivere con lui o per costruire con lui. Il diritto all’opacità sarà da oggi il segno più evidente della non-barbarie.</a:t>
            </a:r>
            <a:br>
              <a:rPr lang="it-IT" sz="2600" dirty="0" smtClean="0">
                <a:solidFill>
                  <a:srgbClr val="FFFF00"/>
                </a:solidFill>
                <a:latin typeface="Garamond"/>
                <a:cs typeface="Garamond"/>
              </a:rPr>
            </a:br>
            <a:r>
              <a:rPr lang="it-IT" sz="2600" dirty="0" smtClean="0">
                <a:solidFill>
                  <a:schemeClr val="accent6">
                    <a:lumMod val="40000"/>
                    <a:lumOff val="60000"/>
                  </a:schemeClr>
                </a:solidFill>
                <a:latin typeface="Garamond"/>
                <a:cs typeface="Garamond"/>
              </a:rPr>
              <a:t/>
            </a:r>
            <a:br>
              <a:rPr lang="it-IT" sz="2600" dirty="0" smtClean="0">
                <a:solidFill>
                  <a:schemeClr val="accent6">
                    <a:lumMod val="40000"/>
                    <a:lumOff val="60000"/>
                  </a:schemeClr>
                </a:solidFill>
                <a:latin typeface="Garamond"/>
                <a:cs typeface="Garamond"/>
              </a:rPr>
            </a:br>
            <a:r>
              <a:rPr lang="it-IT" sz="2600" dirty="0" smtClean="0">
                <a:solidFill>
                  <a:schemeClr val="accent6">
                    <a:lumMod val="40000"/>
                    <a:lumOff val="60000"/>
                  </a:schemeClr>
                </a:solidFill>
                <a:latin typeface="Garamond"/>
                <a:cs typeface="Garamond"/>
              </a:rPr>
              <a:t/>
            </a:r>
            <a:br>
              <a:rPr lang="it-IT" sz="2600" dirty="0" smtClean="0">
                <a:solidFill>
                  <a:schemeClr val="accent6">
                    <a:lumMod val="40000"/>
                    <a:lumOff val="60000"/>
                  </a:schemeClr>
                </a:solidFill>
                <a:latin typeface="Garamond"/>
                <a:cs typeface="Garamond"/>
              </a:rPr>
            </a:br>
            <a:r>
              <a:rPr lang="it-IT" sz="2600" dirty="0">
                <a:solidFill>
                  <a:schemeClr val="accent6">
                    <a:lumMod val="40000"/>
                    <a:lumOff val="60000"/>
                  </a:schemeClr>
                </a:solidFill>
                <a:latin typeface="Garamond"/>
                <a:cs typeface="Garamond"/>
              </a:rPr>
              <a:t/>
            </a:r>
            <a:br>
              <a:rPr lang="it-IT" sz="2600" dirty="0">
                <a:solidFill>
                  <a:schemeClr val="accent6">
                    <a:lumMod val="40000"/>
                    <a:lumOff val="60000"/>
                  </a:schemeClr>
                </a:solidFill>
                <a:latin typeface="Garamond"/>
                <a:cs typeface="Garamond"/>
              </a:rPr>
            </a:br>
            <a:r>
              <a:rPr lang="it-IT" sz="2800" cap="small" dirty="0" err="1" smtClean="0">
                <a:solidFill>
                  <a:srgbClr val="FFFFFF"/>
                </a:solidFill>
                <a:latin typeface="Garamond"/>
                <a:cs typeface="Garamond"/>
              </a:rPr>
              <a:t>Glissant</a:t>
            </a:r>
            <a:r>
              <a:rPr lang="it-IT" sz="2800" cap="small" dirty="0" smtClean="0">
                <a:solidFill>
                  <a:srgbClr val="FFFFFF"/>
                </a:solidFill>
                <a:latin typeface="Garamond"/>
                <a:cs typeface="Garamond"/>
              </a:rPr>
              <a:t>, </a:t>
            </a:r>
            <a:r>
              <a:rPr lang="it-IT" sz="2800" i="1" dirty="0" smtClean="0">
                <a:solidFill>
                  <a:srgbClr val="FFFFFF"/>
                </a:solidFill>
                <a:latin typeface="Garamond"/>
                <a:cs typeface="Garamond"/>
              </a:rPr>
              <a:t>Poetica del diverso</a:t>
            </a:r>
            <a:r>
              <a:rPr lang="it-IT" sz="2800" dirty="0" smtClean="0">
                <a:solidFill>
                  <a:srgbClr val="FFFFFF"/>
                </a:solidFill>
                <a:latin typeface="Garamond"/>
                <a:cs typeface="Garamond"/>
              </a:rPr>
              <a:t>, cit., p. 54</a:t>
            </a:r>
            <a:endParaRPr lang="it-IT" sz="2600" dirty="0">
              <a:solidFill>
                <a:srgbClr val="FFFFFF"/>
              </a:solidFill>
              <a:latin typeface="Garamond"/>
              <a:cs typeface="Garamond"/>
            </a:endParaRPr>
          </a:p>
        </p:txBody>
      </p:sp>
    </p:spTree>
    <p:extLst>
      <p:ext uri="{BB962C8B-B14F-4D97-AF65-F5344CB8AC3E}">
        <p14:creationId xmlns:p14="http://schemas.microsoft.com/office/powerpoint/2010/main" val="154487366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77500" lnSpcReduction="20000"/>
          </a:bodyPr>
          <a:lstStyle/>
          <a:p>
            <a:pPr algn="l"/>
            <a:r>
              <a:rPr lang="it-IT" dirty="0" smtClean="0">
                <a:solidFill>
                  <a:srgbClr val="FFFFFF"/>
                </a:solidFill>
                <a:latin typeface="Garamond"/>
                <a:cs typeface="Garamond"/>
              </a:rPr>
              <a:t>E. SAID, </a:t>
            </a:r>
            <a:r>
              <a:rPr lang="it-IT" dirty="0" smtClean="0">
                <a:solidFill>
                  <a:srgbClr val="FFFF00"/>
                </a:solidFill>
                <a:latin typeface="Garamond"/>
                <a:cs typeface="Garamond"/>
              </a:rPr>
              <a:t>Pensiero contrappuntistico </a:t>
            </a:r>
          </a:p>
          <a:p>
            <a:pPr algn="l"/>
            <a:r>
              <a:rPr lang="it-IT" dirty="0" smtClean="0">
                <a:solidFill>
                  <a:schemeClr val="tx1"/>
                </a:solidFill>
                <a:latin typeface="Garamond"/>
                <a:cs typeface="Garamond"/>
              </a:rPr>
              <a:t>(</a:t>
            </a:r>
            <a:r>
              <a:rPr lang="it-IT" i="1" dirty="0" smtClean="0">
                <a:solidFill>
                  <a:schemeClr val="tx1"/>
                </a:solidFill>
                <a:latin typeface="Garamond"/>
                <a:cs typeface="Garamond"/>
              </a:rPr>
              <a:t>Riflessioni sull’esilio</a:t>
            </a:r>
            <a:r>
              <a:rPr lang="it-IT" dirty="0" smtClean="0">
                <a:solidFill>
                  <a:schemeClr val="tx1"/>
                </a:solidFill>
                <a:latin typeface="Garamond"/>
                <a:cs typeface="Garamond"/>
              </a:rPr>
              <a:t>, in </a:t>
            </a:r>
            <a:r>
              <a:rPr lang="it-IT" i="1" dirty="0" smtClean="0">
                <a:solidFill>
                  <a:schemeClr val="tx1"/>
                </a:solidFill>
                <a:latin typeface="Garamond"/>
                <a:cs typeface="Garamond"/>
              </a:rPr>
              <a:t>Nel segno dell’esilio</a:t>
            </a:r>
            <a:r>
              <a:rPr lang="it-IT" dirty="0" smtClean="0">
                <a:solidFill>
                  <a:schemeClr val="tx1"/>
                </a:solidFill>
                <a:latin typeface="Garamond"/>
                <a:cs typeface="Garamond"/>
              </a:rPr>
              <a:t>)</a:t>
            </a:r>
          </a:p>
          <a:p>
            <a:pPr algn="l"/>
            <a:endParaRPr lang="it-IT" dirty="0">
              <a:solidFill>
                <a:srgbClr val="FFFF00"/>
              </a:solidFill>
              <a:latin typeface="Garamond"/>
              <a:cs typeface="Garamond"/>
            </a:endParaRPr>
          </a:p>
          <a:p>
            <a:pPr algn="l"/>
            <a:r>
              <a:rPr lang="it-IT" dirty="0">
                <a:latin typeface="Garamond"/>
                <a:cs typeface="Garamond"/>
              </a:rPr>
              <a:t>L'esule sa che in un mondo secolare e contingente le dimore sono sempre provvisorie. Confini e barriere che ci rinchiudono nella sicurezza del territorio familiare possono anche diventare prigioni, e sono spesso difese al di là della ragione o della necessità. Gli esuli attraversano confini, rompono barriere di pensiero e di esperienza.</a:t>
            </a:r>
          </a:p>
          <a:p>
            <a:pPr algn="l"/>
            <a:r>
              <a:rPr lang="it-IT" dirty="0">
                <a:latin typeface="Garamond"/>
                <a:cs typeface="Garamond"/>
              </a:rPr>
              <a:t>Ugo di San Vittore, un monaco sassone del dodicesimo secolo, scrisse queste righe di straordinaria bellezza:</a:t>
            </a:r>
          </a:p>
          <a:p>
            <a:pPr algn="l"/>
            <a:r>
              <a:rPr lang="it-IT" dirty="0">
                <a:latin typeface="Garamond"/>
                <a:cs typeface="Garamond"/>
              </a:rPr>
              <a:t> </a:t>
            </a:r>
          </a:p>
          <a:p>
            <a:pPr algn="l"/>
            <a:r>
              <a:rPr lang="it-IT" dirty="0" smtClean="0">
                <a:latin typeface="Garamond"/>
                <a:cs typeface="Garamond"/>
              </a:rPr>
              <a:t>L'uomo </a:t>
            </a:r>
            <a:r>
              <a:rPr lang="it-IT" dirty="0">
                <a:latin typeface="Garamond"/>
                <a:cs typeface="Garamond"/>
              </a:rPr>
              <a:t>che considera dolce la propria patria è ancora un tenero principiante; colui per il quale ogni territorio è come il proprio suolo natio è già forte; ma perfetto è colui per il quale l'intero mondo è come una terra straniera. L'animo tenero ha concentrato il proprio amore su un unico posto nel mondo; l'uomo forte ha esteso il proprio amore a tutti i luoghi; l'uomo perfetto ha estinto il proprio </a:t>
            </a:r>
            <a:endParaRPr lang="it-IT" dirty="0" smtClean="0">
              <a:latin typeface="Garamond"/>
              <a:cs typeface="Garamond"/>
            </a:endParaRPr>
          </a:p>
          <a:p>
            <a:pPr algn="l"/>
            <a:endParaRPr lang="it-IT" sz="2600" dirty="0">
              <a:latin typeface="Garamond"/>
              <a:cs typeface="Garamond"/>
            </a:endParaRPr>
          </a:p>
          <a:p>
            <a:pPr algn="l"/>
            <a:r>
              <a:rPr lang="it-IT" sz="2600" dirty="0" smtClean="0">
                <a:latin typeface="Garamond"/>
                <a:cs typeface="Garamond"/>
              </a:rPr>
              <a:t>(</a:t>
            </a:r>
            <a:r>
              <a:rPr lang="it-IT" sz="2600" dirty="0">
                <a:latin typeface="Garamond"/>
                <a:cs typeface="Garamond"/>
              </a:rPr>
              <a:t>Ugo di San Vittore, </a:t>
            </a:r>
            <a:r>
              <a:rPr lang="it-IT" sz="2600" i="1" dirty="0" err="1">
                <a:latin typeface="Garamond"/>
                <a:cs typeface="Garamond"/>
              </a:rPr>
              <a:t>Didascalicon</a:t>
            </a:r>
            <a:r>
              <a:rPr lang="it-IT" sz="2600" dirty="0">
                <a:latin typeface="Garamond"/>
                <a:cs typeface="Garamond"/>
              </a:rPr>
              <a:t>, III, 20, cit. in </a:t>
            </a:r>
            <a:r>
              <a:rPr lang="it-IT" sz="2600" dirty="0" err="1">
                <a:latin typeface="Garamond"/>
                <a:cs typeface="Garamond"/>
              </a:rPr>
              <a:t>Auerbach</a:t>
            </a:r>
            <a:r>
              <a:rPr lang="it-IT" sz="2600" dirty="0">
                <a:latin typeface="Garamond"/>
                <a:cs typeface="Garamond"/>
              </a:rPr>
              <a:t> 1970. In latino nel testo).</a:t>
            </a:r>
          </a:p>
          <a:p>
            <a:pPr algn="l"/>
            <a:endParaRPr lang="it-IT" dirty="0">
              <a:solidFill>
                <a:srgbClr val="FFFF00"/>
              </a:solidFill>
              <a:latin typeface="Garamond"/>
              <a:cs typeface="Garamond"/>
            </a:endParaRPr>
          </a:p>
        </p:txBody>
      </p:sp>
    </p:spTree>
    <p:extLst>
      <p:ext uri="{BB962C8B-B14F-4D97-AF65-F5344CB8AC3E}">
        <p14:creationId xmlns:p14="http://schemas.microsoft.com/office/powerpoint/2010/main" val="88084860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85000" lnSpcReduction="10000"/>
          </a:bodyPr>
          <a:lstStyle/>
          <a:p>
            <a:pPr algn="l"/>
            <a:r>
              <a:rPr lang="it-IT" dirty="0">
                <a:solidFill>
                  <a:srgbClr val="FFFF00"/>
                </a:solidFill>
                <a:latin typeface="Garamond"/>
                <a:cs typeface="Garamond"/>
              </a:rPr>
              <a:t>Vedere «l'intero mondo come una terra straniera» rende possibile un'originalità di prospettiva</a:t>
            </a:r>
            <a:r>
              <a:rPr lang="it-IT" dirty="0">
                <a:latin typeface="Garamond"/>
                <a:cs typeface="Garamond"/>
              </a:rPr>
              <a:t>. La maggior parte delle persone conosce per lo più una cultura, un contesto, una casa; gli esuli ne conoscono almeno due, e </a:t>
            </a:r>
            <a:r>
              <a:rPr lang="it-IT" dirty="0">
                <a:solidFill>
                  <a:srgbClr val="FFFF00"/>
                </a:solidFill>
                <a:latin typeface="Garamond"/>
                <a:cs typeface="Garamond"/>
              </a:rPr>
              <a:t>questa pluralità di prospettiva dà origine a una consapevolezza di dimensioni simultanee, una consapevolezza </a:t>
            </a:r>
            <a:r>
              <a:rPr lang="it-IT" dirty="0">
                <a:latin typeface="Garamond"/>
                <a:cs typeface="Garamond"/>
              </a:rPr>
              <a:t>che – per usare un termine musicale – è </a:t>
            </a:r>
            <a:r>
              <a:rPr lang="it-IT" dirty="0">
                <a:solidFill>
                  <a:srgbClr val="FFFF00"/>
                </a:solidFill>
                <a:latin typeface="Garamond"/>
                <a:cs typeface="Garamond"/>
              </a:rPr>
              <a:t>contrappuntistica.</a:t>
            </a:r>
          </a:p>
          <a:p>
            <a:pPr algn="l"/>
            <a:r>
              <a:rPr lang="it-IT" dirty="0">
                <a:latin typeface="Garamond"/>
                <a:cs typeface="Garamond"/>
              </a:rPr>
              <a:t>Per un esule, abitudini di vita, di espressione o di attività nel nuovo ambiente inevitabilmente si stagliano contro il ricordo di queste stesse cose in un ambiente diverso. </a:t>
            </a:r>
            <a:r>
              <a:rPr lang="it-IT" dirty="0">
                <a:solidFill>
                  <a:srgbClr val="FFFF00"/>
                </a:solidFill>
                <a:latin typeface="Garamond"/>
                <a:cs typeface="Garamond"/>
              </a:rPr>
              <a:t>Così, tanto il nuovo quanto il vecchio ambiente sono </a:t>
            </a:r>
            <a:r>
              <a:rPr lang="it-IT" dirty="0">
                <a:solidFill>
                  <a:schemeClr val="accent6">
                    <a:lumMod val="75000"/>
                  </a:schemeClr>
                </a:solidFill>
                <a:latin typeface="Garamond"/>
                <a:cs typeface="Garamond"/>
              </a:rPr>
              <a:t>vividi,</a:t>
            </a:r>
            <a:r>
              <a:rPr lang="it-IT" dirty="0">
                <a:solidFill>
                  <a:srgbClr val="FFFF00"/>
                </a:solidFill>
                <a:latin typeface="Garamond"/>
                <a:cs typeface="Garamond"/>
              </a:rPr>
              <a:t> concreti, esistono assieme in modo contrappuntistico.</a:t>
            </a:r>
            <a:r>
              <a:rPr lang="it-IT" dirty="0">
                <a:latin typeface="Garamond"/>
                <a:cs typeface="Garamond"/>
              </a:rPr>
              <a:t> C'è un piacere unico in questa forma di conoscenza, soprattutto se </a:t>
            </a:r>
            <a:r>
              <a:rPr lang="it-IT" dirty="0">
                <a:solidFill>
                  <a:srgbClr val="FFFF00"/>
                </a:solidFill>
                <a:latin typeface="Garamond"/>
                <a:cs typeface="Garamond"/>
              </a:rPr>
              <a:t>l'esule è consapevole di altre giustapposizioni contrappuntistiche che ridimensionano il giudizio ortodosso e accrescono la capacità empatica di apprezzare. </a:t>
            </a:r>
          </a:p>
        </p:txBody>
      </p:sp>
    </p:spTree>
    <p:extLst>
      <p:ext uri="{BB962C8B-B14F-4D97-AF65-F5344CB8AC3E}">
        <p14:creationId xmlns:p14="http://schemas.microsoft.com/office/powerpoint/2010/main" val="110907800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85000" lnSpcReduction="10000"/>
          </a:bodyPr>
          <a:lstStyle/>
          <a:p>
            <a:pPr algn="l"/>
            <a:r>
              <a:rPr lang="it-IT" sz="4000" dirty="0" smtClean="0">
                <a:solidFill>
                  <a:srgbClr val="FFFFFF"/>
                </a:solidFill>
                <a:latin typeface="Garamond"/>
                <a:cs typeface="Garamond"/>
              </a:rPr>
              <a:t>Carmine Abate, </a:t>
            </a:r>
            <a:r>
              <a:rPr lang="it-IT" sz="4000" dirty="0" smtClean="0">
                <a:solidFill>
                  <a:srgbClr val="FFFF00"/>
                </a:solidFill>
                <a:latin typeface="Garamond"/>
                <a:cs typeface="Garamond"/>
              </a:rPr>
              <a:t>Vivere per addizione </a:t>
            </a:r>
          </a:p>
          <a:p>
            <a:pPr algn="l"/>
            <a:r>
              <a:rPr lang="it-IT" sz="2900" dirty="0" smtClean="0">
                <a:solidFill>
                  <a:schemeClr val="tx1"/>
                </a:solidFill>
                <a:latin typeface="Garamond"/>
                <a:cs typeface="Garamond"/>
              </a:rPr>
              <a:t>(nell’omonimo racconto dell’omonima raccolta)</a:t>
            </a:r>
            <a:endParaRPr lang="it-IT" dirty="0" smtClean="0">
              <a:solidFill>
                <a:schemeClr val="tx1"/>
              </a:solidFill>
              <a:latin typeface="Garamond"/>
              <a:cs typeface="Garamond"/>
            </a:endParaRPr>
          </a:p>
          <a:p>
            <a:pPr algn="l"/>
            <a:endParaRPr lang="it-IT" dirty="0" smtClean="0">
              <a:latin typeface="Garamond"/>
              <a:cs typeface="Garamond"/>
            </a:endParaRPr>
          </a:p>
          <a:p>
            <a:pPr algn="l"/>
            <a:r>
              <a:rPr lang="it-IT" dirty="0" smtClean="0">
                <a:latin typeface="Garamond"/>
                <a:cs typeface="Garamond"/>
              </a:rPr>
              <a:t>Per </a:t>
            </a:r>
            <a:r>
              <a:rPr lang="it-IT" dirty="0">
                <a:latin typeface="Garamond"/>
                <a:cs typeface="Garamond"/>
              </a:rPr>
              <a:t>anni vissi come molti </a:t>
            </a:r>
            <a:r>
              <a:rPr lang="it-IT" dirty="0" err="1">
                <a:latin typeface="Garamond"/>
                <a:cs typeface="Garamond"/>
              </a:rPr>
              <a:t>germanesi</a:t>
            </a:r>
            <a:r>
              <a:rPr lang="it-IT" dirty="0">
                <a:latin typeface="Garamond"/>
                <a:cs typeface="Garamond"/>
              </a:rPr>
              <a:t>, con i piedi al Nord e la testa al Sud, sognando un ritorno improbabile. Finché presi coscienza di una verità che mi fece cambiare l'approccio con «la malattia infettiva dell'emigrazione», come la chiamava mio padre: se per i tedeschi ero solo uno straniero; per gli altri stranieri, un italiano; per gli italiani, un «terrone»; per i meridionali, un calabrese; per i calabresi, un </a:t>
            </a:r>
            <a:r>
              <a:rPr lang="it-IT" dirty="0" err="1">
                <a:latin typeface="Garamond"/>
                <a:cs typeface="Garamond"/>
              </a:rPr>
              <a:t>arbëresh</a:t>
            </a:r>
            <a:r>
              <a:rPr lang="it-IT" dirty="0">
                <a:latin typeface="Garamond"/>
                <a:cs typeface="Garamond"/>
              </a:rPr>
              <a:t>; per gli </a:t>
            </a:r>
            <a:r>
              <a:rPr lang="it-IT" dirty="0" err="1">
                <a:latin typeface="Garamond"/>
                <a:cs typeface="Garamond"/>
              </a:rPr>
              <a:t>arbëreshë</a:t>
            </a:r>
            <a:r>
              <a:rPr lang="it-IT" dirty="0">
                <a:latin typeface="Garamond"/>
                <a:cs typeface="Garamond"/>
              </a:rPr>
              <a:t> del mio paese, un </a:t>
            </a:r>
            <a:r>
              <a:rPr lang="it-IT" dirty="0" err="1">
                <a:latin typeface="Garamond"/>
                <a:cs typeface="Garamond"/>
              </a:rPr>
              <a:t>germanese</a:t>
            </a:r>
            <a:r>
              <a:rPr lang="it-IT" dirty="0">
                <a:latin typeface="Garamond"/>
                <a:cs typeface="Garamond"/>
              </a:rPr>
              <a:t> o, da quando vivo in provincia di Trento, un trentino, se non addirittura uno sradicato, io per me ero semplicemente la sintesi di tutte queste definizioni, una persona con più lingue e più radici, anche se le nuove sono radici volanti nell'aria, come quelle rigogliose di certe magnolie giganti.</a:t>
            </a: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207639908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pPr algn="l"/>
            <a:endParaRPr lang="it-IT" dirty="0" smtClean="0">
              <a:latin typeface="Garamond"/>
              <a:cs typeface="Garamond"/>
            </a:endParaRPr>
          </a:p>
          <a:p>
            <a:pPr algn="l">
              <a:lnSpc>
                <a:spcPct val="130000"/>
              </a:lnSpc>
            </a:pPr>
            <a:r>
              <a:rPr lang="it-IT" sz="2400" dirty="0" smtClean="0">
                <a:solidFill>
                  <a:srgbClr val="FFFF00"/>
                </a:solidFill>
                <a:latin typeface="Garamond"/>
                <a:cs typeface="Garamond"/>
              </a:rPr>
              <a:t>Da </a:t>
            </a:r>
            <a:r>
              <a:rPr lang="it-IT" sz="2400" dirty="0">
                <a:solidFill>
                  <a:srgbClr val="FFFF00"/>
                </a:solidFill>
                <a:latin typeface="Garamond"/>
                <a:cs typeface="Garamond"/>
              </a:rPr>
              <a:t>allora cominciai a percepire e a raccontare l'emigrazione non solo come strappo, ferita, percorso doloroso, ma soprattutto come ricchezza</a:t>
            </a:r>
            <a:r>
              <a:rPr lang="it-IT" sz="2400" dirty="0">
                <a:latin typeface="Garamond"/>
                <a:cs typeface="Garamond"/>
              </a:rPr>
              <a:t>. Perché vivere tra due o tre mondi, crescere in più culture, parlare diverse lingue, acquisire nuovi sguardi, conoscere persone di altri luoghi, non può essere che una ricchezza. </a:t>
            </a:r>
            <a:r>
              <a:rPr lang="it-IT" sz="2400" dirty="0">
                <a:solidFill>
                  <a:srgbClr val="FFFF00"/>
                </a:solidFill>
                <a:latin typeface="Garamond"/>
                <a:cs typeface="Garamond"/>
              </a:rPr>
              <a:t>Più difficile ma irrinunciabile è il passo successivo: vivere per addizione, con un piede al Nord, uno al Sud e la testa in mezzo, prendendo il meglio di qui e di là e di ogni luogo, senza soffocare nessuna delle nostre anime, andando alla ricerca non dell'identità pura, bensì delle trasformazioni e dell'affascinante intreccio dell'identità plurale</a:t>
            </a:r>
            <a:r>
              <a:rPr lang="it-IT" sz="2400" dirty="0">
                <a:latin typeface="Garamond"/>
                <a:cs typeface="Garamond"/>
              </a:rPr>
              <a:t>. </a:t>
            </a:r>
            <a:endParaRPr lang="it-IT" sz="2400" cap="small" dirty="0" smtClean="0">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35942008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a:bodyPr>
          <a:lstStyle/>
          <a:p>
            <a:endParaRPr lang="it-IT" dirty="0" smtClean="0">
              <a:latin typeface="Garamond"/>
              <a:cs typeface="Garamond"/>
            </a:endParaRPr>
          </a:p>
          <a:p>
            <a:pPr algn="l"/>
            <a:endParaRPr lang="it-IT" dirty="0">
              <a:latin typeface="Garamond"/>
              <a:cs typeface="Garamond"/>
            </a:endParaRPr>
          </a:p>
          <a:p>
            <a:r>
              <a:rPr lang="it-IT" dirty="0" smtClean="0">
                <a:latin typeface="Garamond"/>
                <a:cs typeface="Garamond"/>
              </a:rPr>
              <a:t>POTERE CATARTICO DELLA L2</a:t>
            </a:r>
          </a:p>
          <a:p>
            <a:endParaRPr lang="it-IT" dirty="0">
              <a:latin typeface="Garamond"/>
              <a:cs typeface="Garamond"/>
            </a:endParaRPr>
          </a:p>
          <a:p>
            <a:r>
              <a:rPr lang="it-IT" dirty="0" smtClean="0">
                <a:latin typeface="Garamond"/>
                <a:cs typeface="Garamond"/>
              </a:rPr>
              <a:t>Lingua seconda che diviene L1,</a:t>
            </a:r>
          </a:p>
          <a:p>
            <a:endParaRPr lang="it-IT" sz="3000" dirty="0">
              <a:latin typeface="Garamond"/>
              <a:cs typeface="Garamond"/>
            </a:endParaRPr>
          </a:p>
          <a:p>
            <a:r>
              <a:rPr lang="it-IT" i="1" dirty="0"/>
              <a:t> </a:t>
            </a:r>
            <a:endParaRPr lang="it-IT" dirty="0"/>
          </a:p>
          <a:p>
            <a:r>
              <a:rPr lang="is-IS" dirty="0" smtClean="0">
                <a:latin typeface="Garamond"/>
                <a:cs typeface="Garamond"/>
              </a:rPr>
              <a:t>…. E VERGOGNA DELLA LINGUA </a:t>
            </a:r>
          </a:p>
          <a:p>
            <a:r>
              <a:rPr lang="is-IS" dirty="0" smtClean="0">
                <a:latin typeface="Garamond"/>
                <a:cs typeface="Garamond"/>
              </a:rPr>
              <a:t>E CATARSI NELLA L3</a:t>
            </a:r>
            <a:endParaRPr lang="it-IT" dirty="0">
              <a:latin typeface="Garamond"/>
              <a:cs typeface="Garamond"/>
            </a:endParaRPr>
          </a:p>
          <a:p>
            <a:endParaRPr lang="it-IT" dirty="0">
              <a:latin typeface="Garamond"/>
              <a:cs typeface="Garamond"/>
            </a:endParaRPr>
          </a:p>
          <a:p>
            <a:pPr algn="l"/>
            <a:endParaRPr lang="it-IT" dirty="0">
              <a:solidFill>
                <a:srgbClr val="FFFFFF"/>
              </a:solidFill>
              <a:latin typeface="Garamond"/>
              <a:cs typeface="Garamond"/>
            </a:endParaRPr>
          </a:p>
        </p:txBody>
      </p:sp>
    </p:spTree>
    <p:extLst>
      <p:ext uri="{BB962C8B-B14F-4D97-AF65-F5344CB8AC3E}">
        <p14:creationId xmlns:p14="http://schemas.microsoft.com/office/powerpoint/2010/main" val="4179625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38049" y="274638"/>
            <a:ext cx="8548751" cy="6329362"/>
          </a:xfrm>
          <a:solidFill>
            <a:srgbClr val="000000"/>
          </a:solidFill>
        </p:spPr>
        <p:txBody>
          <a:bodyPr>
            <a:normAutofit/>
          </a:bodyPr>
          <a:lstStyle/>
          <a:p>
            <a:pPr algn="l"/>
            <a:r>
              <a:rPr lang="it-IT" sz="3200" dirty="0" err="1" smtClean="0">
                <a:latin typeface="Garamond"/>
                <a:cs typeface="Garamond"/>
              </a:rPr>
              <a:t>J</a:t>
            </a:r>
            <a:r>
              <a:rPr lang="it-IT" sz="3200" dirty="0" smtClean="0">
                <a:latin typeface="Garamond"/>
                <a:cs typeface="Garamond"/>
              </a:rPr>
              <a:t>. </a:t>
            </a:r>
            <a:r>
              <a:rPr lang="it-IT" sz="3200" dirty="0" err="1" smtClean="0">
                <a:latin typeface="Garamond"/>
                <a:cs typeface="Garamond"/>
              </a:rPr>
              <a:t>Lahiri</a:t>
            </a:r>
            <a:r>
              <a:rPr lang="it-IT" sz="3200" dirty="0" smtClean="0">
                <a:latin typeface="Garamond"/>
                <a:cs typeface="Garamond"/>
              </a:rPr>
              <a:t>,</a:t>
            </a:r>
            <a:br>
              <a:rPr lang="it-IT" sz="3200" dirty="0" smtClean="0">
                <a:latin typeface="Garamond"/>
                <a:cs typeface="Garamond"/>
              </a:rPr>
            </a:br>
            <a:r>
              <a:rPr lang="it-IT" sz="3200" i="1" dirty="0">
                <a:latin typeface="Garamond"/>
                <a:cs typeface="Garamond"/>
              </a:rPr>
              <a:t>I</a:t>
            </a:r>
            <a:r>
              <a:rPr lang="it-IT" sz="3200" i="1" dirty="0" smtClean="0">
                <a:latin typeface="Garamond"/>
                <a:cs typeface="Garamond"/>
              </a:rPr>
              <a:t>n altre parole</a:t>
            </a:r>
            <a:r>
              <a:rPr lang="it-IT" sz="3200" dirty="0" smtClean="0">
                <a:latin typeface="Garamond"/>
                <a:cs typeface="Garamond"/>
              </a:rPr>
              <a:t>,</a:t>
            </a:r>
            <a:br>
              <a:rPr lang="it-IT" sz="3200" dirty="0" smtClean="0">
                <a:latin typeface="Garamond"/>
                <a:cs typeface="Garamond"/>
              </a:rPr>
            </a:br>
            <a:r>
              <a:rPr lang="it-IT" sz="3200" dirty="0" smtClean="0">
                <a:latin typeface="Garamond"/>
                <a:cs typeface="Garamond"/>
              </a:rPr>
              <a:t>Milano, Guanda,</a:t>
            </a:r>
            <a:br>
              <a:rPr lang="it-IT" sz="3200" dirty="0" smtClean="0">
                <a:latin typeface="Garamond"/>
                <a:cs typeface="Garamond"/>
              </a:rPr>
            </a:br>
            <a:r>
              <a:rPr lang="it-IT" sz="3200" dirty="0" smtClean="0">
                <a:latin typeface="Garamond"/>
                <a:cs typeface="Garamond"/>
              </a:rPr>
              <a:t>2015 </a:t>
            </a:r>
            <a:br>
              <a:rPr lang="it-IT" sz="3200" dirty="0" smtClean="0">
                <a:latin typeface="Garamond"/>
                <a:cs typeface="Garamond"/>
              </a:rPr>
            </a:br>
            <a:r>
              <a:rPr lang="it-IT" sz="3200" dirty="0" smtClean="0"/>
              <a:t> </a:t>
            </a:r>
            <a:r>
              <a:rPr lang="it-IT" sz="3200" dirty="0" smtClean="0">
                <a:latin typeface="Garamond"/>
                <a:cs typeface="Garamond"/>
              </a:rPr>
              <a:t/>
            </a:r>
            <a:br>
              <a:rPr lang="it-IT" sz="3200" dirty="0" smtClean="0">
                <a:latin typeface="Garamond"/>
                <a:cs typeface="Garamond"/>
              </a:rPr>
            </a:br>
            <a:r>
              <a:rPr lang="it-IT" sz="2800" dirty="0">
                <a:latin typeface="Garamond"/>
                <a:cs typeface="Garamond"/>
              </a:rPr>
              <a:t/>
            </a:r>
            <a:br>
              <a:rPr lang="it-IT" sz="2800" dirty="0">
                <a:latin typeface="Garamond"/>
                <a:cs typeface="Garamond"/>
              </a:rPr>
            </a:br>
            <a:r>
              <a:rPr lang="it-IT" sz="2800" dirty="0" smtClean="0">
                <a:latin typeface="Garamond"/>
                <a:cs typeface="Garamond"/>
              </a:rPr>
              <a:t/>
            </a:r>
            <a:br>
              <a:rPr lang="it-IT" sz="2800" dirty="0" smtClean="0">
                <a:latin typeface="Garamond"/>
                <a:cs typeface="Garamond"/>
              </a:rPr>
            </a:br>
            <a:r>
              <a:rPr lang="it-IT" sz="2400" dirty="0" smtClean="0">
                <a:latin typeface="Garamond"/>
                <a:cs typeface="Garamond"/>
              </a:rPr>
              <a:t>Epigrafe Tabucchi:</a:t>
            </a:r>
            <a:br>
              <a:rPr lang="it-IT" sz="2400" dirty="0" smtClean="0">
                <a:latin typeface="Garamond"/>
                <a:cs typeface="Garamond"/>
              </a:rPr>
            </a:br>
            <a:r>
              <a:rPr lang="it-IT" sz="2400" dirty="0" smtClean="0">
                <a:latin typeface="Garamond"/>
                <a:cs typeface="Garamond"/>
              </a:rPr>
              <a:t/>
            </a:r>
            <a:br>
              <a:rPr lang="it-IT" sz="2400" dirty="0" smtClean="0">
                <a:latin typeface="Garamond"/>
                <a:cs typeface="Garamond"/>
              </a:rPr>
            </a:br>
            <a:r>
              <a:rPr lang="it-IT" sz="2400" dirty="0" smtClean="0">
                <a:latin typeface="Garamond"/>
                <a:cs typeface="Garamond"/>
              </a:rPr>
              <a:t>“Avevo bisogno di una lingua</a:t>
            </a:r>
            <a:br>
              <a:rPr lang="it-IT" sz="2400" dirty="0" smtClean="0">
                <a:latin typeface="Garamond"/>
                <a:cs typeface="Garamond"/>
              </a:rPr>
            </a:br>
            <a:r>
              <a:rPr lang="it-IT" sz="2400" dirty="0" smtClean="0">
                <a:latin typeface="Garamond"/>
                <a:cs typeface="Garamond"/>
              </a:rPr>
              <a:t>differente: una lingua che fosse</a:t>
            </a:r>
            <a:br>
              <a:rPr lang="it-IT" sz="2400" dirty="0" smtClean="0">
                <a:latin typeface="Garamond"/>
                <a:cs typeface="Garamond"/>
              </a:rPr>
            </a:br>
            <a:r>
              <a:rPr lang="it-IT" sz="2400" dirty="0" smtClean="0">
                <a:latin typeface="Garamond"/>
                <a:cs typeface="Garamond"/>
              </a:rPr>
              <a:t>un luogo di affetto e di</a:t>
            </a:r>
            <a:br>
              <a:rPr lang="it-IT" sz="2400" dirty="0" smtClean="0">
                <a:latin typeface="Garamond"/>
                <a:cs typeface="Garamond"/>
              </a:rPr>
            </a:br>
            <a:r>
              <a:rPr lang="it-IT" sz="2400" dirty="0" smtClean="0">
                <a:latin typeface="Garamond"/>
                <a:cs typeface="Garamond"/>
              </a:rPr>
              <a:t>riflessione”. </a:t>
            </a:r>
            <a:endParaRPr lang="it-IT" sz="2400" dirty="0">
              <a:latin typeface="Garamond"/>
              <a:cs typeface="Garamond"/>
            </a:endParaRPr>
          </a:p>
        </p:txBody>
      </p:sp>
      <p:pic>
        <p:nvPicPr>
          <p:cNvPr id="2" name="Immagine 1" descr="9788823513457_0_221_0_7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802" y="-99087"/>
            <a:ext cx="4508845" cy="6957087"/>
          </a:xfrm>
          <a:prstGeom prst="rect">
            <a:avLst/>
          </a:prstGeom>
        </p:spPr>
      </p:pic>
    </p:spTree>
    <p:extLst>
      <p:ext uri="{BB962C8B-B14F-4D97-AF65-F5344CB8AC3E}">
        <p14:creationId xmlns:p14="http://schemas.microsoft.com/office/powerpoint/2010/main" val="9903522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30009" y="200015"/>
            <a:ext cx="8620235" cy="6510473"/>
          </a:xfrm>
          <a:solidFill>
            <a:srgbClr val="000000"/>
          </a:solidFill>
        </p:spPr>
        <p:txBody>
          <a:bodyPr>
            <a:normAutofit fontScale="92500" lnSpcReduction="20000"/>
          </a:bodyPr>
          <a:lstStyle/>
          <a:p>
            <a:pPr algn="l"/>
            <a:endParaRPr lang="it-IT" sz="2800" dirty="0">
              <a:solidFill>
                <a:srgbClr val="FFFFFF"/>
              </a:solidFill>
              <a:latin typeface="Garamond"/>
              <a:cs typeface="Garamond"/>
            </a:endParaRPr>
          </a:p>
          <a:p>
            <a:pPr algn="l"/>
            <a:r>
              <a:rPr lang="it-IT" sz="2800" dirty="0">
                <a:solidFill>
                  <a:srgbClr val="FFFFFF"/>
                </a:solidFill>
                <a:latin typeface="Garamond"/>
                <a:cs typeface="Garamond"/>
              </a:rPr>
              <a:t>Il primo idioma della mia vita è stato il bengalese, tramandato dai miei genitori a me. </a:t>
            </a:r>
          </a:p>
          <a:p>
            <a:pPr algn="l"/>
            <a:endParaRPr lang="it-IT" sz="2800" dirty="0" smtClean="0">
              <a:latin typeface="Garamond"/>
              <a:cs typeface="Garamond"/>
            </a:endParaRPr>
          </a:p>
          <a:p>
            <a:pPr algn="l"/>
            <a:r>
              <a:rPr lang="it-IT" sz="2800" dirty="0" smtClean="0">
                <a:latin typeface="Garamond"/>
                <a:cs typeface="Garamond"/>
              </a:rPr>
              <a:t>Più </a:t>
            </a:r>
            <a:r>
              <a:rPr lang="it-IT" sz="2800" dirty="0">
                <a:latin typeface="Garamond"/>
                <a:cs typeface="Garamond"/>
              </a:rPr>
              <a:t>leggevo e imparavo in inglese più mi identificavo, da ragazza, con esso. Cercavo di essere come le mie amiche, che non parlavano nessun’altra lingua. Che avevano, secondo me, una vita normale. </a:t>
            </a:r>
            <a:r>
              <a:rPr lang="it-IT" sz="2800" dirty="0">
                <a:solidFill>
                  <a:srgbClr val="FFFF00"/>
                </a:solidFill>
                <a:latin typeface="Garamond"/>
                <a:cs typeface="Garamond"/>
              </a:rPr>
              <a:t>Mi vergognavo di dover parlare bengalese davanti alle mie compagne americane</a:t>
            </a:r>
            <a:r>
              <a:rPr lang="it-IT" sz="2800" dirty="0">
                <a:latin typeface="Garamond"/>
                <a:cs typeface="Garamond"/>
              </a:rPr>
              <a:t>. Odiavo sentire mia madre al telefono se mi capitava di essere da una mia amica. Volevo occultare, quanto più possibile, il mio rapporto con quella lingua. Volevo negarlo.</a:t>
            </a:r>
          </a:p>
          <a:p>
            <a:pPr algn="l"/>
            <a:r>
              <a:rPr lang="it-IT" sz="2800" dirty="0">
                <a:solidFill>
                  <a:srgbClr val="FFFF00"/>
                </a:solidFill>
                <a:latin typeface="Garamond"/>
                <a:cs typeface="Garamond"/>
              </a:rPr>
              <a:t>Mi vergognavo di parlare bengalese, e al contempo mi vergognavo di provare vergogna</a:t>
            </a:r>
            <a:r>
              <a:rPr lang="it-IT" sz="2800" dirty="0">
                <a:latin typeface="Garamond"/>
                <a:cs typeface="Garamond"/>
              </a:rPr>
              <a:t>. Non era possibile parlare in inglese senza avvertire un distacco dai miei genitori, senza provare una sensazione inquietante di separazione.</a:t>
            </a:r>
          </a:p>
          <a:p>
            <a:pPr algn="l"/>
            <a:endParaRPr lang="it-IT" sz="2800" dirty="0" smtClean="0">
              <a:latin typeface="Garamond"/>
              <a:cs typeface="Garamond"/>
            </a:endParaRPr>
          </a:p>
          <a:p>
            <a:pPr algn="l"/>
            <a:r>
              <a:rPr lang="it-IT" sz="2800" dirty="0" smtClean="0">
                <a:latin typeface="Garamond"/>
                <a:cs typeface="Garamond"/>
              </a:rPr>
              <a:t>&gt;&gt; Seconde generazioni.</a:t>
            </a:r>
            <a:endParaRPr lang="it-IT" sz="2800" dirty="0">
              <a:latin typeface="Garamond"/>
              <a:cs typeface="Garamond"/>
            </a:endParaRPr>
          </a:p>
        </p:txBody>
      </p:sp>
    </p:spTree>
    <p:extLst>
      <p:ext uri="{BB962C8B-B14F-4D97-AF65-F5344CB8AC3E}">
        <p14:creationId xmlns:p14="http://schemas.microsoft.com/office/powerpoint/2010/main" val="5422298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Nero .thmx</Template>
  <TotalTime>2218</TotalTime>
  <Words>4184</Words>
  <Application>Microsoft Macintosh PowerPoint</Application>
  <PresentationFormat>Presentazione su schermo (4:3)</PresentationFormat>
  <Paragraphs>355</Paragraphs>
  <Slides>67</Slides>
  <Notes>1</Notes>
  <HiddenSlides>0</HiddenSlides>
  <MMClips>0</MMClips>
  <ScaleCrop>false</ScaleCrop>
  <HeadingPairs>
    <vt:vector size="4" baseType="variant">
      <vt:variant>
        <vt:lpstr>Tema</vt:lpstr>
      </vt:variant>
      <vt:variant>
        <vt:i4>1</vt:i4>
      </vt:variant>
      <vt:variant>
        <vt:lpstr>Titoli diapositive</vt:lpstr>
      </vt:variant>
      <vt:variant>
        <vt:i4>67</vt:i4>
      </vt:variant>
    </vt:vector>
  </HeadingPairs>
  <TitlesOfParts>
    <vt:vector size="68" baseType="lpstr">
      <vt:lpstr>Nero</vt:lpstr>
      <vt:lpstr>Presentazione di PowerPoint</vt:lpstr>
      <vt:lpstr> Ho due bocche  da una parlo  dall'altra sanguino.  Stamattina ho scelto il rossetto più rosso  per coprire le tracce di sangue.  Mi hai guardato e hai detto:  stai bene.     Eva Taylor, L’igiene della bocca, in Perché ci vogliono due lingue per scrivere una poesia?, in «Scrivere altrove/écrire ailleurs», 10 (2013),  p. 103.</vt:lpstr>
      <vt:lpstr> Per scrivere poesia ci vuole una lingua diversa da quella delle ‘vane conversazioni’. In questo senso tutti gli scrittori hanno bisogno di due lingue per scrivere poesia. Ma che cosa cambia in questa situazione per chi scrive in una lingua che non è la sua prima lingua?   </vt:lpstr>
      <vt:lpstr>La mia lingua materna è il tedesco. Cercate solo per un momento di avere il tedesco come madrelingua, di averla in bocca, di parlare tedesco ad altre persone. Forse potete sentire  quella tensione fra le due bocche di cui nella poesia citata sopra … Voi mi direte, ma no, esageri. Lo metto in conto e nonostante ciò sento l’eredità della mia lingua come una contraddizione che si crea tra la bellezza e straordinaria leggerezza delle poesie di Henrich Heine e il suono della voce di chi comandava e di chi poi ha costruito un muro  per dividere il paese. Non era la lingua, sia chiaro, ma erano le voci degli essri umani che ab-usavano della lingua. E’ una contraddizione che mi ha portato a sentire i dolori in bocca, quella bocca che non si vede, ma che sanguina.   </vt:lpstr>
      <vt:lpstr>VERGOGNA DELLA MADRELINGUA  … E LA CATARSI NELLA L2</vt:lpstr>
      <vt:lpstr> Ho capito la mia situazione “in bocca” cominciando a scrivere in italiano, che invece di essere la mia seconda lingua è divenuta la mia prima bocca (per rimanere in metafora), e mi ha permesso di  raccontare alcuni momenti della mia storia ‘tedesca’ [...]. E in questo raccontare, seppur in forma lirica, mi sono riavvicinata al tedesco come lingua espressiva.   Eva Taylor, Perché ci vogliono due lingue per scrivere una poesia?, cit.,  p. 104.  SLITTAMENTO SEMANTICO TRA DUE LINGUE  (ED EMOTIVO)</vt:lpstr>
      <vt:lpstr>Presentazione di PowerPoint</vt:lpstr>
      <vt:lpstr>J. Lahiri, In altre parole, Milano, Guanda, 2015      Epigrafe Tabucchi:  “Avevo bisogno di una lingua differente: una lingua che fosse un luogo di affetto e di riflessione”.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R          </vt:lpstr>
      <vt:lpstr>R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 Vibralani! Mane al petto! Si defonda di vertù. Freni Italia al gagliardetto E nei freni ti sei tu   La forma poetica di ti sei tu per ci sei tu non bastava a confonderci, né l’arcaismo di mane per mani. L’ordine era di portarle al petto, orizzontalmente, in una forma sconosciuta ma austera di saluto.    Vibra l’anima nel petto sitibonda di virtù:  freme, Italia, il gagliardetto e nei fremiti sei tu»    LNM, p. 6 e p. 303.  La medesima funzione di ‘solvente retorico’ dell’inglese  la attua il dialetto…</vt:lpstr>
      <vt:lpstr>Presentazione di PowerPoint</vt:lpstr>
      <vt:lpstr>Presentazione di PowerPoint</vt:lpstr>
      <vt:lpstr>Presentazione di PowerPoint</vt:lpstr>
      <vt:lpstr>Presentazione di PowerPoint</vt:lpstr>
      <vt:lpstr>È stato in Inghilterra, e attraverso la pratica dell’inglese, che ho imparato alcune cose essenziali intorno alla prosa. In primo luogo che lo scopo della prosa non è principalmente l’ornamento, ma è quello di comunicare dei significati. Questa per me era una novità. Faceva a pugni con l’intera temperie dell’educazione retorica a cui ero stato esposto. Ma c’è dell’altro. C’era la nozione che l’oscurità non ha un pregio particolare e posso assicurarvi che non era (e non è) facile convincere un italiano della mia generazione che è così. C’era poi l’idea che nelle cose che scriviamo la complessità non necessaria è sospetta, e non è affatto invece il prodotto naturale di una mente poderosa. Anzi, a un certo punto credo di essere arrivato molto vicino a credere che la complessità superficiale di un brano di prosa è probabilmente indizio di una mente debole, di un modo di pensare inefficace e confuso. E per concludere, c’era infine l’idea che, a parità di altre condizioni, la solennità è un difetto.  E così siamo arrivati a quanto pare al paradosso che è stato qui a Reading, ascoltando gli inglesi, che ho imparato a scrivere in prosa italiana!      L. Meneghello, Materia di Reading, in MR, pp. 1307-1309. </vt:lpstr>
      <vt:lpstr>Ironia  Empirismo  Concretezza  Brevità  Precisione  (rapporto tra parole e cose; slittamento semantico della traduzione, nel rapporto tra parole di due lingue diverse e tra sinonimi)  Leggerezza  Understatement  Wit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Nell’incontro delle culture del mondo, dobbiamo avere la forza immaginaria di capire che tutte le culture esercitano allo stesso tempo una forza di unità e di diversità liberatrici. E’ per questo che richiedo per tutti il diritto all’opacità. Non è più necessario ‘comprendere’ l’altro, cioè per vivere con lui o per costruire con lui. Il diritto all’opacità sarà da oggi il segno più evidente della non-barbarie.    Glissant, Poetica del diverso, cit., p. 54</vt:lpstr>
      <vt:lpstr>Presentazione di PowerPoint</vt:lpstr>
      <vt:lpstr>Presentazione di PowerPoint</vt:lpstr>
      <vt:lpstr>Presentazione di PowerPoint</vt:lpstr>
      <vt:lpstr>Presentazione di PowerPoint</vt:lpstr>
    </vt:vector>
  </TitlesOfParts>
  <Company>Evrina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Rosanna Morace</dc:creator>
  <cp:lastModifiedBy>Rosanna Morace</cp:lastModifiedBy>
  <cp:revision>47</cp:revision>
  <dcterms:created xsi:type="dcterms:W3CDTF">2018-06-12T11:49:52Z</dcterms:created>
  <dcterms:modified xsi:type="dcterms:W3CDTF">2021-05-03T14:48:46Z</dcterms:modified>
</cp:coreProperties>
</file>