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1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742680" lvl="1" indent="-285480">
              <a:spcBef>
                <a:spcPts val="697"/>
              </a:spcBef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143000" lvl="2" indent="-228600"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600200" lvl="3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A67D6CFE-FB49-4C29-9151-1BBC04044CBA}" type="slidenum">
              <a:rPr lang="it-IT" sz="1400" b="0" strike="noStrike" spc="-1">
                <a:solidFill>
                  <a:srgbClr val="000000"/>
                </a:solidFill>
                <a:latin typeface="Arial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6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png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57200" y="762120"/>
            <a:ext cx="3505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Catalizzatore </a:t>
            </a:r>
            <a:r>
              <a:rPr lang="it-IT" sz="2400" b="1" strike="noStrike" spc="-1">
                <a:solidFill>
                  <a:srgbClr val="33CC33"/>
                </a:solidFill>
                <a:latin typeface="Times New Roman"/>
              </a:rPr>
              <a:t>SOLUBILE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Line 2"/>
          <p:cNvSpPr/>
          <p:nvPr/>
        </p:nvSpPr>
        <p:spPr>
          <a:xfrm>
            <a:off x="685800" y="1981080"/>
            <a:ext cx="7315200" cy="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1447920" y="1295280"/>
            <a:ext cx="8380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33CC33"/>
                </a:solidFill>
                <a:latin typeface="Times New Roman"/>
              </a:rPr>
              <a:t>1957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1066680" y="3352680"/>
            <a:ext cx="4496040" cy="993240"/>
            <a:chOff x="1066680" y="3352680"/>
            <a:chExt cx="4496040" cy="993240"/>
          </a:xfrm>
        </p:grpSpPr>
        <p:sp>
          <p:nvSpPr>
            <p:cNvPr id="45" name="Line 5"/>
            <p:cNvSpPr/>
            <p:nvPr/>
          </p:nvSpPr>
          <p:spPr>
            <a:xfrm>
              <a:off x="2895480" y="3352680"/>
              <a:ext cx="0" cy="5335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6"/>
            <p:cNvSpPr/>
            <p:nvPr/>
          </p:nvSpPr>
          <p:spPr>
            <a:xfrm>
              <a:off x="1066680" y="3886200"/>
              <a:ext cx="449604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STRUTTURA</a:t>
              </a: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 del catalizzatore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533520" y="4343400"/>
            <a:ext cx="5410080" cy="993240"/>
            <a:chOff x="533520" y="4343400"/>
            <a:chExt cx="5410080" cy="993240"/>
          </a:xfrm>
        </p:grpSpPr>
        <p:sp>
          <p:nvSpPr>
            <p:cNvPr id="48" name="Line 8"/>
            <p:cNvSpPr/>
            <p:nvPr/>
          </p:nvSpPr>
          <p:spPr>
            <a:xfrm>
              <a:off x="2895480" y="4343400"/>
              <a:ext cx="0" cy="5335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9"/>
            <p:cNvSpPr/>
            <p:nvPr/>
          </p:nvSpPr>
          <p:spPr>
            <a:xfrm>
              <a:off x="533520" y="4876920"/>
              <a:ext cx="541008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MECCANISMO</a:t>
              </a: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 della polimerizzazione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" name="Group 10"/>
          <p:cNvGrpSpPr/>
          <p:nvPr/>
        </p:nvGrpSpPr>
        <p:grpSpPr>
          <a:xfrm>
            <a:off x="228600" y="5334120"/>
            <a:ext cx="6248520" cy="992880"/>
            <a:chOff x="228600" y="5334120"/>
            <a:chExt cx="6248520" cy="992880"/>
          </a:xfrm>
        </p:grpSpPr>
        <p:sp>
          <p:nvSpPr>
            <p:cNvPr id="51" name="Line 11"/>
            <p:cNvSpPr/>
            <p:nvPr/>
          </p:nvSpPr>
          <p:spPr>
            <a:xfrm>
              <a:off x="2895480" y="5334120"/>
              <a:ext cx="0" cy="5331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2"/>
            <p:cNvSpPr/>
            <p:nvPr/>
          </p:nvSpPr>
          <p:spPr>
            <a:xfrm>
              <a:off x="228600" y="5867280"/>
              <a:ext cx="624852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STRUTTURA e PROPRIETA’</a:t>
              </a: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 del polimero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53" name="Object 13"/>
          <p:cNvGraphicFramePr/>
          <p:nvPr/>
        </p:nvGraphicFramePr>
        <p:xfrm>
          <a:off x="4459320" y="380880"/>
          <a:ext cx="3170160" cy="128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4" name="Object 1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459320" y="380880"/>
                        <a:ext cx="3170160" cy="12826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14"/>
          <p:cNvGrpSpPr/>
          <p:nvPr/>
        </p:nvGrpSpPr>
        <p:grpSpPr>
          <a:xfrm>
            <a:off x="762120" y="2286000"/>
            <a:ext cx="8229600" cy="2971800"/>
            <a:chOff x="762120" y="2286000"/>
            <a:chExt cx="8229600" cy="2971800"/>
          </a:xfrm>
        </p:grpSpPr>
        <p:sp>
          <p:nvSpPr>
            <p:cNvPr id="56" name="CustomShape 15"/>
            <p:cNvSpPr/>
            <p:nvPr/>
          </p:nvSpPr>
          <p:spPr>
            <a:xfrm>
              <a:off x="762120" y="2286000"/>
              <a:ext cx="6095880" cy="52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1749"/>
                </a:spcBef>
              </a:pPr>
              <a:r>
                <a:rPr lang="it-IT" sz="2800" b="0" strike="noStrike" spc="-1">
                  <a:solidFill>
                    <a:srgbClr val="000000"/>
                  </a:solidFill>
                  <a:latin typeface="Georgia"/>
                </a:rPr>
                <a:t>The “</a:t>
              </a:r>
              <a:r>
                <a:rPr lang="it-IT" sz="2800" b="0" strike="noStrike" spc="-1">
                  <a:solidFill>
                    <a:srgbClr val="FF0000"/>
                  </a:solidFill>
                  <a:latin typeface="Georgia"/>
                </a:rPr>
                <a:t>Metallocene Revolution</a:t>
              </a:r>
              <a:r>
                <a:rPr lang="it-IT" sz="2800" b="0" strike="noStrike" spc="-1">
                  <a:solidFill>
                    <a:srgbClr val="000000"/>
                  </a:solidFill>
                  <a:latin typeface="Georgia"/>
                </a:rPr>
                <a:t>”</a:t>
              </a:r>
              <a:endParaRPr lang="it-IT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CustomShape 16"/>
            <p:cNvSpPr/>
            <p:nvPr/>
          </p:nvSpPr>
          <p:spPr>
            <a:xfrm>
              <a:off x="6324480" y="2362320"/>
              <a:ext cx="236232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FF0000"/>
                  </a:solidFill>
                  <a:latin typeface="Times New Roman"/>
                </a:rPr>
                <a:t>1980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Kaminsky e Sinn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CustomShape 17"/>
            <p:cNvSpPr/>
            <p:nvPr/>
          </p:nvSpPr>
          <p:spPr>
            <a:xfrm>
              <a:off x="1295280" y="2895480"/>
              <a:ext cx="350532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Catalizzatori </a:t>
              </a: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SOLUBILI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9" name="Group 18"/>
            <p:cNvGrpSpPr/>
            <p:nvPr/>
          </p:nvGrpSpPr>
          <p:grpSpPr>
            <a:xfrm>
              <a:off x="6019920" y="3429000"/>
              <a:ext cx="2971800" cy="1828800"/>
              <a:chOff x="6019920" y="3429000"/>
              <a:chExt cx="2971800" cy="1828800"/>
            </a:xfrm>
          </p:grpSpPr>
          <p:sp>
            <p:nvSpPr>
              <p:cNvPr id="60" name="CustomShape 19"/>
              <p:cNvSpPr/>
              <p:nvPr/>
            </p:nvSpPr>
            <p:spPr>
              <a:xfrm>
                <a:off x="6019920" y="3429000"/>
                <a:ext cx="2971800" cy="1828800"/>
              </a:xfrm>
              <a:prstGeom prst="rect">
                <a:avLst/>
              </a:prstGeom>
              <a:noFill/>
              <a:ln w="7632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aphicFrame>
            <p:nvGraphicFramePr>
              <p:cNvPr id="61" name="Object 20"/>
              <p:cNvGraphicFramePr/>
              <p:nvPr/>
            </p:nvGraphicFramePr>
            <p:xfrm>
              <a:off x="6248520" y="3733920"/>
              <a:ext cx="2531880" cy="12589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5" r:id="rId5" imgW="0" imgH="0" progId="">
                      <p:embed/>
                    </p:oleObj>
                  </mc:Choice>
                  <mc:Fallback>
                    <p:oleObj r:id="rId5" imgW="0" imgH="0" progId="">
                      <p:embed/>
                      <p:pic>
                        <p:nvPicPr>
                          <p:cNvPr id="62" name="Object 21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6248520" y="3733920"/>
                            <a:ext cx="2531880" cy="125892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981080" y="228600"/>
            <a:ext cx="4724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The “TOP FOUR” Catalysts</a:t>
            </a: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057400" y="609588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H. G. Alt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1205.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1" name="Object 3"/>
          <p:cNvGraphicFramePr/>
          <p:nvPr/>
        </p:nvGraphicFramePr>
        <p:xfrm>
          <a:off x="1066680" y="1447920"/>
          <a:ext cx="1522440" cy="184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32" name="Objec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066680" y="1447920"/>
                        <a:ext cx="1522440" cy="18478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/>
          <p:nvPr/>
        </p:nvGraphicFramePr>
        <p:xfrm>
          <a:off x="1066680" y="3581280"/>
          <a:ext cx="1397160" cy="13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34" name="Object 5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1066680" y="3581280"/>
                        <a:ext cx="1397160" cy="13971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CustomShape 5"/>
          <p:cNvSpPr/>
          <p:nvPr/>
        </p:nvSpPr>
        <p:spPr>
          <a:xfrm>
            <a:off x="2666880" y="1143000"/>
            <a:ext cx="1524240" cy="42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produttività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2895480" y="3962520"/>
            <a:ext cx="152424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22 140 kg PE/g Zr h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2819520" y="2133720"/>
            <a:ext cx="137160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28 500 kg PE/g Zr h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Line 8"/>
          <p:cNvSpPr/>
          <p:nvPr/>
        </p:nvSpPr>
        <p:spPr>
          <a:xfrm>
            <a:off x="4419720" y="1219320"/>
            <a:ext cx="0" cy="41148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9" name="Group 9"/>
          <p:cNvGrpSpPr/>
          <p:nvPr/>
        </p:nvGrpSpPr>
        <p:grpSpPr>
          <a:xfrm>
            <a:off x="4572000" y="990720"/>
            <a:ext cx="3505320" cy="4163760"/>
            <a:chOff x="4572000" y="990720"/>
            <a:chExt cx="3505320" cy="4163760"/>
          </a:xfrm>
        </p:grpSpPr>
        <p:graphicFrame>
          <p:nvGraphicFramePr>
            <p:cNvPr id="140" name="Object 10"/>
            <p:cNvGraphicFramePr/>
            <p:nvPr/>
          </p:nvGraphicFramePr>
          <p:xfrm>
            <a:off x="4648320" y="1828800"/>
            <a:ext cx="1220760" cy="125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r:id="rId7" imgW="0" imgH="0" progId="">
                    <p:embed/>
                  </p:oleObj>
                </mc:Choice>
                <mc:Fallback>
                  <p:oleObj r:id="rId7" imgW="0" imgH="0" progId="">
                    <p:embed/>
                    <p:pic>
                      <p:nvPicPr>
                        <p:cNvPr id="141" name="Object 11"/>
                        <p:cNvPicPr/>
                        <p:nvPr/>
                      </p:nvPicPr>
                      <p:blipFill>
                        <a:blip r:embed="rId8"/>
                        <a:stretch/>
                      </p:blipFill>
                      <p:spPr>
                        <a:xfrm>
                          <a:off x="4648320" y="1828800"/>
                          <a:ext cx="1220760" cy="12510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11"/>
            <p:cNvGraphicFramePr/>
            <p:nvPr/>
          </p:nvGraphicFramePr>
          <p:xfrm>
            <a:off x="4572000" y="3505320"/>
            <a:ext cx="1460520" cy="1649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143" name="Object 12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4572000" y="3505320"/>
                          <a:ext cx="1460520" cy="164916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CustomShape 12"/>
            <p:cNvSpPr/>
            <p:nvPr/>
          </p:nvSpPr>
          <p:spPr>
            <a:xfrm>
              <a:off x="6019920" y="990720"/>
              <a:ext cx="2057400" cy="764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PE ad alto peso molecolare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CustomShape 13"/>
            <p:cNvSpPr/>
            <p:nvPr/>
          </p:nvSpPr>
          <p:spPr>
            <a:xfrm>
              <a:off x="6095880" y="2209680"/>
              <a:ext cx="175284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1 900 kg/mol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CustomShape 14"/>
            <p:cNvSpPr/>
            <p:nvPr/>
          </p:nvSpPr>
          <p:spPr>
            <a:xfrm>
              <a:off x="6095880" y="4191120"/>
              <a:ext cx="182880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1 850 kg/mol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7" name="CustomShape 15"/>
          <p:cNvSpPr/>
          <p:nvPr/>
        </p:nvSpPr>
        <p:spPr>
          <a:xfrm>
            <a:off x="1676520" y="5257800"/>
            <a:ext cx="2286000" cy="42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[Al]/[Zr] = 20 000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16"/>
          <p:cNvSpPr/>
          <p:nvPr/>
        </p:nvSpPr>
        <p:spPr>
          <a:xfrm>
            <a:off x="1523880" y="5181480"/>
            <a:ext cx="2590920" cy="609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981080" y="304920"/>
            <a:ext cx="47246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IL </a:t>
            </a:r>
            <a:r>
              <a:rPr lang="it-IT" sz="2600" b="0" strike="noStrike" spc="-1">
                <a:solidFill>
                  <a:srgbClr val="FF0000"/>
                </a:solidFill>
                <a:latin typeface="Georgia"/>
              </a:rPr>
              <a:t>MAO</a:t>
            </a:r>
            <a:r>
              <a:rPr lang="it-IT" sz="26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J. Marks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1391.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1" name="Object 3"/>
          <p:cNvGraphicFramePr/>
          <p:nvPr/>
        </p:nvGraphicFramePr>
        <p:xfrm>
          <a:off x="1905120" y="1143000"/>
          <a:ext cx="5538600" cy="131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52" name="Objec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905120" y="1143000"/>
                        <a:ext cx="5538600" cy="13161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Line 4"/>
          <p:cNvSpPr/>
          <p:nvPr/>
        </p:nvSpPr>
        <p:spPr>
          <a:xfrm flipH="1">
            <a:off x="3733560" y="2057400"/>
            <a:ext cx="228600" cy="762120"/>
          </a:xfrm>
          <a:prstGeom prst="line">
            <a:avLst/>
          </a:prstGeom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5"/>
          <p:cNvSpPr/>
          <p:nvPr/>
        </p:nvSpPr>
        <p:spPr>
          <a:xfrm>
            <a:off x="2666880" y="2743200"/>
            <a:ext cx="1371600" cy="42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FF0000"/>
                </a:solidFill>
                <a:latin typeface="Times New Roman"/>
              </a:rPr>
              <a:t>attivatore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2438280" y="3124080"/>
            <a:ext cx="2286000" cy="109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attività catalitica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stabilità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cinetica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6" name="Group 7"/>
          <p:cNvGrpSpPr/>
          <p:nvPr/>
        </p:nvGrpSpPr>
        <p:grpSpPr>
          <a:xfrm>
            <a:off x="5257800" y="2590920"/>
            <a:ext cx="2971800" cy="2361960"/>
            <a:chOff x="5257800" y="2590920"/>
            <a:chExt cx="2971800" cy="2361960"/>
          </a:xfrm>
        </p:grpSpPr>
        <p:sp>
          <p:nvSpPr>
            <p:cNvPr id="157" name="Line 8"/>
            <p:cNvSpPr/>
            <p:nvPr/>
          </p:nvSpPr>
          <p:spPr>
            <a:xfrm>
              <a:off x="6553080" y="2590920"/>
              <a:ext cx="0" cy="12189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9"/>
            <p:cNvSpPr/>
            <p:nvPr/>
          </p:nvSpPr>
          <p:spPr>
            <a:xfrm>
              <a:off x="5334120" y="4038480"/>
              <a:ext cx="281916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0033CC"/>
                  </a:solidFill>
                  <a:latin typeface="Times New Roman"/>
                </a:rPr>
                <a:t>COPPIA IONICA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33CC"/>
                  </a:solidFill>
                  <a:latin typeface="Times New Roman"/>
                </a:rPr>
                <a:t>CATIONE/ANIONE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CustomShape 10"/>
            <p:cNvSpPr/>
            <p:nvPr/>
          </p:nvSpPr>
          <p:spPr>
            <a:xfrm>
              <a:off x="5257800" y="3962520"/>
              <a:ext cx="2971800" cy="990360"/>
            </a:xfrm>
            <a:prstGeom prst="rect">
              <a:avLst/>
            </a:prstGeom>
            <a:noFill/>
            <a:ln w="57240">
              <a:solidFill>
                <a:srgbClr val="00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0" name="Group 11"/>
          <p:cNvGrpSpPr/>
          <p:nvPr/>
        </p:nvGrpSpPr>
        <p:grpSpPr>
          <a:xfrm>
            <a:off x="2286000" y="4191120"/>
            <a:ext cx="2819160" cy="764280"/>
            <a:chOff x="2286000" y="4191120"/>
            <a:chExt cx="2819160" cy="764280"/>
          </a:xfrm>
        </p:grpSpPr>
        <p:sp>
          <p:nvSpPr>
            <p:cNvPr id="161" name="CustomShape 12"/>
            <p:cNvSpPr/>
            <p:nvPr/>
          </p:nvSpPr>
          <p:spPr>
            <a:xfrm>
              <a:off x="2286000" y="4191120"/>
              <a:ext cx="2286000" cy="764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it-IT" sz="2200" b="0" strike="noStrike" spc="-1">
                  <a:solidFill>
                    <a:srgbClr val="0033CC"/>
                  </a:solidFill>
                  <a:latin typeface="Times New Roman"/>
                </a:rPr>
                <a:t>peso molecolare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it-IT" sz="2200" b="0" strike="noStrike" spc="-1">
                  <a:solidFill>
                    <a:srgbClr val="0033CC"/>
                  </a:solidFill>
                  <a:latin typeface="Times New Roman"/>
                </a:rPr>
                <a:t>stereoregolarità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Line 13"/>
            <p:cNvSpPr/>
            <p:nvPr/>
          </p:nvSpPr>
          <p:spPr>
            <a:xfrm flipH="1">
              <a:off x="4343040" y="4495680"/>
              <a:ext cx="762120" cy="76320"/>
            </a:xfrm>
            <a:prstGeom prst="line">
              <a:avLst/>
            </a:prstGeom>
            <a:ln w="38160">
              <a:solidFill>
                <a:srgbClr val="0033CC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3" name="Group 14"/>
          <p:cNvGrpSpPr/>
          <p:nvPr/>
        </p:nvGrpSpPr>
        <p:grpSpPr>
          <a:xfrm>
            <a:off x="5791320" y="5029200"/>
            <a:ext cx="2209680" cy="993240"/>
            <a:chOff x="5791320" y="5029200"/>
            <a:chExt cx="2209680" cy="993240"/>
          </a:xfrm>
        </p:grpSpPr>
        <p:sp>
          <p:nvSpPr>
            <p:cNvPr id="164" name="Line 15"/>
            <p:cNvSpPr/>
            <p:nvPr/>
          </p:nvSpPr>
          <p:spPr>
            <a:xfrm>
              <a:off x="6705720" y="5029200"/>
              <a:ext cx="0" cy="533520"/>
            </a:xfrm>
            <a:prstGeom prst="line">
              <a:avLst/>
            </a:prstGeom>
            <a:ln w="38160">
              <a:solidFill>
                <a:srgbClr val="0033CC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6"/>
            <p:cNvSpPr/>
            <p:nvPr/>
          </p:nvSpPr>
          <p:spPr>
            <a:xfrm>
              <a:off x="5791320" y="5562720"/>
              <a:ext cx="220968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0033CC"/>
                  </a:solidFill>
                  <a:latin typeface="Georgia"/>
                </a:rPr>
                <a:t>SOLVENTE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981080" y="116632"/>
            <a:ext cx="4724640" cy="88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 dirty="0">
                <a:solidFill>
                  <a:srgbClr val="000000"/>
                </a:solidFill>
                <a:latin typeface="Georgia"/>
              </a:rPr>
              <a:t>IL </a:t>
            </a:r>
            <a:r>
              <a:rPr lang="it-IT" sz="2600" b="0" strike="noStrike" spc="-1" dirty="0">
                <a:solidFill>
                  <a:srgbClr val="FF0000"/>
                </a:solidFill>
                <a:latin typeface="Georgia"/>
              </a:rPr>
              <a:t>MAO</a:t>
            </a:r>
            <a:r>
              <a:rPr lang="it-IT" sz="2600" b="0" strike="noStrike" spc="-1" baseline="30000" dirty="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600" b="0" strike="noStrike" spc="-1" dirty="0">
                <a:solidFill>
                  <a:srgbClr val="000000"/>
                </a:solidFill>
                <a:latin typeface="Georgia"/>
              </a:rPr>
              <a:t>Caratteristiche strutturali</a:t>
            </a:r>
            <a:endParaRPr lang="it-IT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J. Marks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1391.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8" name="Group 3"/>
          <p:cNvGrpSpPr/>
          <p:nvPr/>
        </p:nvGrpSpPr>
        <p:grpSpPr>
          <a:xfrm>
            <a:off x="2133720" y="1143000"/>
            <a:ext cx="3886200" cy="525600"/>
            <a:chOff x="2133720" y="1143000"/>
            <a:chExt cx="3886200" cy="525600"/>
          </a:xfrm>
        </p:grpSpPr>
        <p:graphicFrame>
          <p:nvGraphicFramePr>
            <p:cNvPr id="169" name="Object 4"/>
            <p:cNvGraphicFramePr/>
            <p:nvPr/>
          </p:nvGraphicFramePr>
          <p:xfrm>
            <a:off x="2133720" y="1143000"/>
            <a:ext cx="2251080" cy="5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r:id="rId3" imgW="0" imgH="0" progId="">
                    <p:embed/>
                  </p:oleObj>
                </mc:Choice>
                <mc:Fallback>
                  <p:oleObj r:id="rId3" imgW="0" imgH="0" progId="">
                    <p:embed/>
                    <p:pic>
                      <p:nvPicPr>
                        <p:cNvPr id="170" name="Object 5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2133720" y="1143000"/>
                          <a:ext cx="2251080" cy="5256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" name="CustomShape 5"/>
            <p:cNvSpPr/>
            <p:nvPr/>
          </p:nvSpPr>
          <p:spPr>
            <a:xfrm>
              <a:off x="4648320" y="1143000"/>
              <a:ext cx="137160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n = 5 - 20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2" name="Group 6"/>
          <p:cNvGrpSpPr/>
          <p:nvPr/>
        </p:nvGrpSpPr>
        <p:grpSpPr>
          <a:xfrm>
            <a:off x="393840" y="1828800"/>
            <a:ext cx="8462880" cy="1130400"/>
            <a:chOff x="393840" y="1828800"/>
            <a:chExt cx="8462880" cy="1130400"/>
          </a:xfrm>
        </p:grpSpPr>
        <p:graphicFrame>
          <p:nvGraphicFramePr>
            <p:cNvPr id="173" name="Object 7"/>
            <p:cNvGraphicFramePr/>
            <p:nvPr/>
          </p:nvGraphicFramePr>
          <p:xfrm>
            <a:off x="393840" y="2286000"/>
            <a:ext cx="8462880" cy="67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r:id="rId5" imgW="0" imgH="0" progId="">
                    <p:embed/>
                  </p:oleObj>
                </mc:Choice>
                <mc:Fallback>
                  <p:oleObj r:id="rId5" imgW="0" imgH="0" progId="">
                    <p:embed/>
                    <p:pic>
                      <p:nvPicPr>
                        <p:cNvPr id="174" name="Object 8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393840" y="2286000"/>
                          <a:ext cx="8462880" cy="6732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" name="CustomShape 8"/>
            <p:cNvSpPr/>
            <p:nvPr/>
          </p:nvSpPr>
          <p:spPr>
            <a:xfrm>
              <a:off x="533520" y="1828800"/>
              <a:ext cx="297180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Equilibri multipli: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6" name="Group 9"/>
          <p:cNvGrpSpPr/>
          <p:nvPr/>
        </p:nvGrpSpPr>
        <p:grpSpPr>
          <a:xfrm>
            <a:off x="609480" y="3200400"/>
            <a:ext cx="5097600" cy="2304000"/>
            <a:chOff x="609480" y="3200400"/>
            <a:chExt cx="5097600" cy="2304000"/>
          </a:xfrm>
        </p:grpSpPr>
        <p:sp>
          <p:nvSpPr>
            <p:cNvPr id="177" name="CustomShape 10"/>
            <p:cNvSpPr/>
            <p:nvPr/>
          </p:nvSpPr>
          <p:spPr>
            <a:xfrm>
              <a:off x="609480" y="3200400"/>
              <a:ext cx="358164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Principali strutture proposte: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78" name="Group 11"/>
            <p:cNvGrpSpPr/>
            <p:nvPr/>
          </p:nvGrpSpPr>
          <p:grpSpPr>
            <a:xfrm>
              <a:off x="990720" y="3962520"/>
              <a:ext cx="1981080" cy="1236960"/>
              <a:chOff x="990720" y="3962520"/>
              <a:chExt cx="1981080" cy="1236960"/>
            </a:xfrm>
          </p:grpSpPr>
          <p:graphicFrame>
            <p:nvGraphicFramePr>
              <p:cNvPr id="179" name="Object 12"/>
              <p:cNvGraphicFramePr/>
              <p:nvPr/>
            </p:nvGraphicFramePr>
            <p:xfrm>
              <a:off x="990720" y="3962520"/>
              <a:ext cx="1981080" cy="7315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8" r:id="rId7" imgW="0" imgH="0" progId="">
                      <p:embed/>
                    </p:oleObj>
                  </mc:Choice>
                  <mc:Fallback>
                    <p:oleObj r:id="rId7" imgW="0" imgH="0" progId="">
                      <p:embed/>
                      <p:pic>
                        <p:nvPicPr>
                          <p:cNvPr id="180" name="Object 13"/>
                          <p:cNvPicPr/>
                          <p:nvPr/>
                        </p:nvPicPr>
                        <p:blipFill>
                          <a:blip r:embed="rId8"/>
                          <a:stretch/>
                        </p:blipFill>
                        <p:spPr>
                          <a:xfrm>
                            <a:off x="990720" y="3962520"/>
                            <a:ext cx="1981080" cy="73152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1" name="CustomShape 13"/>
              <p:cNvSpPr/>
              <p:nvPr/>
            </p:nvSpPr>
            <p:spPr>
              <a:xfrm>
                <a:off x="1371600" y="4800600"/>
                <a:ext cx="990720" cy="3988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  <a:spcBef>
                    <a:spcPts val="1247"/>
                  </a:spcBef>
                </a:pPr>
                <a:r>
                  <a:rPr lang="it-IT" sz="2000" b="0" i="1" strike="noStrike" spc="-1">
                    <a:solidFill>
                      <a:srgbClr val="000000"/>
                    </a:solidFill>
                    <a:latin typeface="Times New Roman"/>
                  </a:rPr>
                  <a:t>lineare</a:t>
                </a:r>
                <a:endParaRPr lang="it-IT" sz="20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aphicFrame>
          <p:nvGraphicFramePr>
            <p:cNvPr id="182" name="Object 14"/>
            <p:cNvGraphicFramePr/>
            <p:nvPr/>
          </p:nvGraphicFramePr>
          <p:xfrm>
            <a:off x="3352680" y="3581280"/>
            <a:ext cx="2354400" cy="1527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183" name="Object 15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3352680" y="3581280"/>
                          <a:ext cx="2354400" cy="15271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" name="CustomShape 15"/>
            <p:cNvSpPr/>
            <p:nvPr/>
          </p:nvSpPr>
          <p:spPr>
            <a:xfrm>
              <a:off x="4114800" y="5105520"/>
              <a:ext cx="990720" cy="398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247"/>
                </a:spcBef>
              </a:pPr>
              <a:r>
                <a:rPr lang="it-IT" sz="2000" b="0" i="1" strike="noStrike" spc="-1">
                  <a:solidFill>
                    <a:srgbClr val="000000"/>
                  </a:solidFill>
                  <a:latin typeface="Times New Roman"/>
                </a:rPr>
                <a:t>ciclica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5" name="Group 16"/>
          <p:cNvGrpSpPr/>
          <p:nvPr/>
        </p:nvGrpSpPr>
        <p:grpSpPr>
          <a:xfrm>
            <a:off x="6324480" y="3581280"/>
            <a:ext cx="2438640" cy="1999080"/>
            <a:chOff x="6324480" y="3581280"/>
            <a:chExt cx="2438640" cy="1999080"/>
          </a:xfrm>
        </p:grpSpPr>
        <p:graphicFrame>
          <p:nvGraphicFramePr>
            <p:cNvPr id="186" name="Object 17"/>
            <p:cNvGraphicFramePr/>
            <p:nvPr/>
          </p:nvGraphicFramePr>
          <p:xfrm>
            <a:off x="6324480" y="3581280"/>
            <a:ext cx="2438640" cy="1711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r:id="rId11" imgW="0" imgH="0" progId="">
                    <p:embed/>
                  </p:oleObj>
                </mc:Choice>
                <mc:Fallback>
                  <p:oleObj r:id="rId11" imgW="0" imgH="0" progId="">
                    <p:embed/>
                    <p:pic>
                      <p:nvPicPr>
                        <p:cNvPr id="187" name="Object 18"/>
                        <p:cNvPicPr/>
                        <p:nvPr/>
                      </p:nvPicPr>
                      <p:blipFill>
                        <a:blip r:embed="rId12"/>
                        <a:stretch/>
                      </p:blipFill>
                      <p:spPr>
                        <a:xfrm>
                          <a:off x="6324480" y="3581280"/>
                          <a:ext cx="2438640" cy="171108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8" name="CustomShape 18"/>
            <p:cNvSpPr/>
            <p:nvPr/>
          </p:nvSpPr>
          <p:spPr>
            <a:xfrm>
              <a:off x="7238880" y="5181480"/>
              <a:ext cx="1067040" cy="398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247"/>
                </a:spcBef>
              </a:pPr>
              <a:r>
                <a:rPr lang="it-IT" sz="2000" b="0" i="1" strike="noStrike" spc="-1">
                  <a:solidFill>
                    <a:srgbClr val="000000"/>
                  </a:solidFill>
                  <a:latin typeface="Times New Roman"/>
                </a:rPr>
                <a:t>gabbia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31316"/>
            <a:ext cx="3018600" cy="10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981080" y="152280"/>
            <a:ext cx="4724640" cy="88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IL </a:t>
            </a:r>
            <a:r>
              <a:rPr lang="it-IT" sz="2600" b="0" strike="noStrike" spc="-1">
                <a:solidFill>
                  <a:srgbClr val="FF0000"/>
                </a:solidFill>
                <a:latin typeface="Georgia"/>
              </a:rPr>
              <a:t>MAO</a:t>
            </a:r>
            <a:r>
              <a:rPr lang="it-IT" sz="26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Il processo di attivazione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J. Marks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1391.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2" name="Object 3"/>
          <p:cNvGraphicFramePr/>
          <p:nvPr/>
        </p:nvGraphicFramePr>
        <p:xfrm>
          <a:off x="457200" y="1447920"/>
          <a:ext cx="5133960" cy="32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93" name="Objec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57200" y="1447920"/>
                        <a:ext cx="5133960" cy="325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Object 4"/>
          <p:cNvGraphicFramePr/>
          <p:nvPr/>
        </p:nvGraphicFramePr>
        <p:xfrm>
          <a:off x="457200" y="2057400"/>
          <a:ext cx="6118200" cy="8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95" name="Object 5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457200" y="2057400"/>
                        <a:ext cx="6118200" cy="863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CustomShape 5"/>
          <p:cNvSpPr/>
          <p:nvPr/>
        </p:nvSpPr>
        <p:spPr>
          <a:xfrm>
            <a:off x="6858000" y="1316160"/>
            <a:ext cx="19810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i="1" strike="noStrike" spc="-1">
                <a:solidFill>
                  <a:srgbClr val="0033CC"/>
                </a:solidFill>
                <a:latin typeface="Times New Roman"/>
              </a:rPr>
              <a:t>Complessaz.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7467480" y="2260440"/>
            <a:ext cx="13716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i="1" strike="noStrike" spc="-1">
                <a:solidFill>
                  <a:srgbClr val="0033CC"/>
                </a:solidFill>
                <a:latin typeface="Times New Roman"/>
              </a:rPr>
              <a:t>Alchilaz.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7543800" y="3429000"/>
            <a:ext cx="12952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i="1" strike="noStrike" spc="-1">
                <a:solidFill>
                  <a:srgbClr val="0033CC"/>
                </a:solidFill>
                <a:latin typeface="Times New Roman"/>
              </a:rPr>
              <a:t>Astraz.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8"/>
          <p:cNvSpPr/>
          <p:nvPr/>
        </p:nvSpPr>
        <p:spPr>
          <a:xfrm>
            <a:off x="1981080" y="5105520"/>
            <a:ext cx="22860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[Al]/[Zr] </a:t>
            </a:r>
            <a:r>
              <a:rPr lang="it-IT" sz="2400" b="0" strike="noStrike" spc="-1">
                <a:solidFill>
                  <a:srgbClr val="000000"/>
                </a:solidFill>
                <a:latin typeface="Symbol"/>
                <a:ea typeface="Symbol"/>
              </a:rPr>
              <a:t>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1000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0" name="Object 9"/>
          <p:cNvGraphicFramePr/>
          <p:nvPr/>
        </p:nvGraphicFramePr>
        <p:xfrm>
          <a:off x="457200" y="3200400"/>
          <a:ext cx="6683400" cy="17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201" name="Object 10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457200" y="3200400"/>
                        <a:ext cx="6683400" cy="1719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CustomShape 10"/>
          <p:cNvSpPr/>
          <p:nvPr/>
        </p:nvSpPr>
        <p:spPr>
          <a:xfrm>
            <a:off x="1828800" y="5029200"/>
            <a:ext cx="251460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754280" y="152280"/>
            <a:ext cx="56354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C00000"/>
                </a:solidFill>
                <a:latin typeface="Georgia"/>
              </a:rPr>
              <a:t>Acidi di Lewis</a:t>
            </a:r>
            <a:r>
              <a:rPr lang="it-IT" sz="2600" b="1" strike="noStrike" spc="-1">
                <a:solidFill>
                  <a:srgbClr val="000000"/>
                </a:solidFill>
                <a:latin typeface="Georgia"/>
              </a:rPr>
              <a:t> come attivatori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Picture 2"/>
          <p:cNvPicPr/>
          <p:nvPr/>
        </p:nvPicPr>
        <p:blipFill>
          <a:blip r:embed="rId2"/>
          <a:stretch/>
        </p:blipFill>
        <p:spPr>
          <a:xfrm>
            <a:off x="1527120" y="836640"/>
            <a:ext cx="6089760" cy="526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981080" y="304920"/>
            <a:ext cx="47246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LA </a:t>
            </a:r>
            <a:r>
              <a:rPr lang="it-IT" sz="2600" b="0" strike="noStrike" spc="-1">
                <a:solidFill>
                  <a:srgbClr val="FF0000"/>
                </a:solidFill>
                <a:latin typeface="Georgia"/>
              </a:rPr>
              <a:t>COPPIA IONICA</a:t>
            </a:r>
            <a:r>
              <a:rPr lang="it-IT" sz="26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A. Macchioni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2006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105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2039.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5"/>
          <p:cNvPicPr/>
          <p:nvPr/>
        </p:nvPicPr>
        <p:blipFill>
          <a:blip r:embed="rId2"/>
          <a:stretch/>
        </p:blipFill>
        <p:spPr>
          <a:xfrm>
            <a:off x="2225520" y="1420920"/>
            <a:ext cx="4480200" cy="330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/>
          <p:cNvPicPr/>
          <p:nvPr/>
        </p:nvPicPr>
        <p:blipFill>
          <a:blip r:embed="rId2"/>
          <a:srcRect t="50223"/>
          <a:stretch/>
        </p:blipFill>
        <p:spPr>
          <a:xfrm>
            <a:off x="1066680" y="609480"/>
            <a:ext cx="6996240" cy="430560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838080" y="5181480"/>
            <a:ext cx="42674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OSIP = OUTER-SPHERE ION PAIR </a:t>
            </a:r>
          </a:p>
        </p:txBody>
      </p:sp>
      <p:sp>
        <p:nvSpPr>
          <p:cNvPr id="210" name="CustomShape 2"/>
          <p:cNvSpPr/>
          <p:nvPr/>
        </p:nvSpPr>
        <p:spPr>
          <a:xfrm>
            <a:off x="914400" y="5715000"/>
            <a:ext cx="42670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ISIP = INNER-SPHERE ION PAIR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0880" y="18900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Possibili </a:t>
            </a:r>
            <a:r>
              <a:rPr lang="it-IT" sz="2400" b="0" strike="noStrike" spc="-1">
                <a:solidFill>
                  <a:srgbClr val="C00000"/>
                </a:solidFill>
                <a:latin typeface="Georgia"/>
              </a:rPr>
              <a:t>c</a:t>
            </a:r>
            <a:r>
              <a:rPr lang="it-IT" sz="2400" b="0" strike="noStrike" spc="-1">
                <a:solidFill>
                  <a:srgbClr val="CC0000"/>
                </a:solidFill>
                <a:latin typeface="Georgia"/>
              </a:rPr>
              <a:t>oppie ioniche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nelle reazioni di polimerizzazione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826920" y="685800"/>
            <a:ext cx="7818480" cy="566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80880" y="15228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Evidenze sperimentali dell’esistenza della 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coppia ionica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752480" y="609480"/>
            <a:ext cx="5562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Spettroscopia NMR in soluzione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447920" y="5867280"/>
            <a:ext cx="19810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H-NOESY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6705720" y="5791320"/>
            <a:ext cx="22096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19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F ,</a:t>
            </a: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H-HOESY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Picture 7"/>
          <p:cNvPicPr/>
          <p:nvPr/>
        </p:nvPicPr>
        <p:blipFill>
          <a:blip r:embed="rId2"/>
          <a:srcRect l="12152" r="2127"/>
          <a:stretch/>
        </p:blipFill>
        <p:spPr>
          <a:xfrm>
            <a:off x="687240" y="1143000"/>
            <a:ext cx="6399360" cy="47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Object 1"/>
          <p:cNvGraphicFramePr/>
          <p:nvPr/>
        </p:nvGraphicFramePr>
        <p:xfrm>
          <a:off x="1643040" y="882720"/>
          <a:ext cx="6064200" cy="22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19" name="Objec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643040" y="882720"/>
                        <a:ext cx="6064200" cy="2259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Picture 3"/>
          <p:cNvPicPr/>
          <p:nvPr/>
        </p:nvPicPr>
        <p:blipFill>
          <a:blip r:embed="rId5"/>
          <a:srcRect l="36651" t="-1606" r="33749" b="64517"/>
          <a:stretch/>
        </p:blipFill>
        <p:spPr>
          <a:xfrm>
            <a:off x="1752480" y="3581280"/>
            <a:ext cx="2210040" cy="1752840"/>
          </a:xfrm>
          <a:prstGeom prst="rect">
            <a:avLst/>
          </a:prstGeom>
          <a:ln>
            <a:noFill/>
          </a:ln>
        </p:spPr>
      </p:pic>
      <p:graphicFrame>
        <p:nvGraphicFramePr>
          <p:cNvPr id="221" name="Object 2"/>
          <p:cNvGraphicFramePr/>
          <p:nvPr/>
        </p:nvGraphicFramePr>
        <p:xfrm>
          <a:off x="4114800" y="4341960"/>
          <a:ext cx="83340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222" name="Object 4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4114800" y="4341960"/>
                        <a:ext cx="833400" cy="3553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" name="Picture 5"/>
          <p:cNvPicPr/>
          <p:nvPr/>
        </p:nvPicPr>
        <p:blipFill>
          <a:blip r:embed="rId8"/>
          <a:stretch/>
        </p:blipFill>
        <p:spPr>
          <a:xfrm>
            <a:off x="4800600" y="3200400"/>
            <a:ext cx="2649600" cy="3033720"/>
          </a:xfrm>
          <a:prstGeom prst="rect">
            <a:avLst/>
          </a:prstGeom>
          <a:ln>
            <a:noFill/>
          </a:ln>
        </p:spPr>
      </p:pic>
      <p:sp>
        <p:nvSpPr>
          <p:cNvPr id="224" name="CustomShape 3"/>
          <p:cNvSpPr/>
          <p:nvPr/>
        </p:nvSpPr>
        <p:spPr>
          <a:xfrm>
            <a:off x="380880" y="15228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Meccanismo per lo stadio di crescita della catena polimerica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838080" y="228600"/>
            <a:ext cx="609624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lang="it-IT" sz="2800" b="0" strike="noStrike" spc="-1" dirty="0">
                <a:solidFill>
                  <a:srgbClr val="000000"/>
                </a:solidFill>
                <a:latin typeface="Georgia"/>
              </a:rPr>
              <a:t>The “</a:t>
            </a:r>
            <a:r>
              <a:rPr lang="it-IT" sz="2800" b="0" strike="noStrike" spc="-1" dirty="0" err="1">
                <a:solidFill>
                  <a:srgbClr val="FF0000"/>
                </a:solidFill>
                <a:latin typeface="Georgia"/>
              </a:rPr>
              <a:t>Metallocene</a:t>
            </a:r>
            <a:r>
              <a:rPr lang="it-IT" sz="2800" b="0" strike="noStrike" spc="-1" dirty="0">
                <a:solidFill>
                  <a:srgbClr val="FF0000"/>
                </a:solidFill>
                <a:latin typeface="Georgia"/>
              </a:rPr>
              <a:t> Revolution</a:t>
            </a:r>
            <a:r>
              <a:rPr lang="it-IT" sz="2800" b="0" strike="noStrike" spc="-1" dirty="0">
                <a:solidFill>
                  <a:srgbClr val="000000"/>
                </a:solidFill>
                <a:latin typeface="Georgia"/>
              </a:rPr>
              <a:t>”</a:t>
            </a:r>
            <a:r>
              <a:rPr lang="it-IT" sz="2800" b="0" strike="noStrike" spc="-1" baseline="30000" dirty="0">
                <a:solidFill>
                  <a:srgbClr val="000000"/>
                </a:solidFill>
                <a:latin typeface="Georgia"/>
              </a:rPr>
              <a:t>1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380880" y="1066680"/>
            <a:ext cx="2438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000000"/>
                </a:solidFill>
                <a:latin typeface="Times New Roman"/>
              </a:rPr>
              <a:t>Caratteristiche: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533520" y="1523880"/>
            <a:ext cx="518148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catalizzatori omogenei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: 100 volte più attivi dei convenzionali Ziegler-Natta (30 t PE/g Zr h);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533520" y="274320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promuovono la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polimerizzazione stereospecifica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di </a:t>
            </a:r>
            <a:r>
              <a:rPr lang="it-IT" sz="2400" b="0" strike="noStrike" spc="-1">
                <a:solidFill>
                  <a:srgbClr val="000000"/>
                </a:solidFill>
                <a:latin typeface="Symbol"/>
                <a:ea typeface="Symbol"/>
              </a:rPr>
              <a:t>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-olefine prochirali;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685800" y="6019920"/>
            <a:ext cx="7162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H. G. Halt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1205.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533520" y="365760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producono poliolefine con una stretta distribuzione dei pesi molecolari: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Single Site Catalysts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533520" y="449568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si possono ottenere poliolefine con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ramificazioni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di diversa lunghezza regolarmente distribuite lungo la catena polimerica;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8"/>
          <p:cNvSpPr/>
          <p:nvPr/>
        </p:nvSpPr>
        <p:spPr>
          <a:xfrm>
            <a:off x="457200" y="5334120"/>
            <a:ext cx="8381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possono venire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eterogeneizzati.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" name="Group 9"/>
          <p:cNvGrpSpPr/>
          <p:nvPr/>
        </p:nvGrpSpPr>
        <p:grpSpPr>
          <a:xfrm>
            <a:off x="5943600" y="762120"/>
            <a:ext cx="2971800" cy="1828800"/>
            <a:chOff x="5943600" y="762120"/>
            <a:chExt cx="2971800" cy="1828800"/>
          </a:xfrm>
        </p:grpSpPr>
        <p:sp>
          <p:nvSpPr>
            <p:cNvPr id="72" name="CustomShape 10"/>
            <p:cNvSpPr/>
            <p:nvPr/>
          </p:nvSpPr>
          <p:spPr>
            <a:xfrm>
              <a:off x="5943600" y="762120"/>
              <a:ext cx="2971800" cy="1828800"/>
            </a:xfrm>
            <a:prstGeom prst="rect">
              <a:avLst/>
            </a:prstGeom>
            <a:noFill/>
            <a:ln w="7632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aphicFrame>
          <p:nvGraphicFramePr>
            <p:cNvPr id="73" name="Object 11"/>
            <p:cNvGraphicFramePr/>
            <p:nvPr/>
          </p:nvGraphicFramePr>
          <p:xfrm>
            <a:off x="6172200" y="1067040"/>
            <a:ext cx="2531880" cy="1258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CS ChemDraw Drawing" r:id="rId3" imgW="0" imgH="0" progId="ChemDraw.Document.6.0">
                    <p:embed/>
                  </p:oleObj>
                </mc:Choice>
                <mc:Fallback>
                  <p:oleObj name="CS ChemDraw Drawing" r:id="rId3" imgW="0" imgH="0" progId="ChemDraw.Document.6.0">
                    <p:embed/>
                    <p:pic>
                      <p:nvPicPr>
                        <p:cNvPr id="74" name="Object 12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6172200" y="1067040"/>
                          <a:ext cx="2531880" cy="12589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380880" y="152280"/>
            <a:ext cx="838224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Meccanismo per attivazione e crescita della catena polimerica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6" name="Group 2"/>
          <p:cNvGrpSpPr/>
          <p:nvPr/>
        </p:nvGrpSpPr>
        <p:grpSpPr>
          <a:xfrm>
            <a:off x="98280" y="907920"/>
            <a:ext cx="8947440" cy="3935520"/>
            <a:chOff x="98280" y="907920"/>
            <a:chExt cx="8947440" cy="3935520"/>
          </a:xfrm>
        </p:grpSpPr>
        <p:pic>
          <p:nvPicPr>
            <p:cNvPr id="227" name="Picture 2"/>
            <p:cNvPicPr/>
            <p:nvPr/>
          </p:nvPicPr>
          <p:blipFill>
            <a:blip r:embed="rId2"/>
            <a:stretch/>
          </p:blipFill>
          <p:spPr>
            <a:xfrm>
              <a:off x="98280" y="1123920"/>
              <a:ext cx="8947440" cy="3719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8" name="CustomShape 3"/>
            <p:cNvSpPr/>
            <p:nvPr/>
          </p:nvSpPr>
          <p:spPr>
            <a:xfrm>
              <a:off x="7740720" y="907920"/>
              <a:ext cx="1224000" cy="431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981080" y="44280"/>
            <a:ext cx="47246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Georgia"/>
              </a:rPr>
              <a:t>Il processo di attivazione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755640" y="476280"/>
            <a:ext cx="2879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Arial"/>
              </a:rPr>
              <a:t>Ad opera del </a:t>
            </a:r>
            <a:r>
              <a:rPr lang="it-IT" sz="2400" b="1" strike="noStrike" spc="-1">
                <a:solidFill>
                  <a:srgbClr val="C00000"/>
                </a:solidFill>
                <a:latin typeface="Arial"/>
              </a:rPr>
              <a:t>MAO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2"/>
          <a:srcRect t="2836"/>
          <a:stretch/>
        </p:blipFill>
        <p:spPr>
          <a:xfrm>
            <a:off x="1476360" y="847800"/>
            <a:ext cx="6408720" cy="243036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755640" y="3429000"/>
            <a:ext cx="3087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Arial"/>
              </a:rPr>
              <a:t>Ad opera dei </a:t>
            </a:r>
            <a:r>
              <a:rPr lang="it-IT" sz="2400" b="1" strike="noStrike" spc="-1">
                <a:solidFill>
                  <a:srgbClr val="C00000"/>
                </a:solidFill>
                <a:latin typeface="Arial"/>
              </a:rPr>
              <a:t>borani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Picture 3"/>
          <p:cNvPicPr/>
          <p:nvPr/>
        </p:nvPicPr>
        <p:blipFill>
          <a:blip r:embed="rId3"/>
          <a:stretch/>
        </p:blipFill>
        <p:spPr>
          <a:xfrm>
            <a:off x="1436760" y="4149720"/>
            <a:ext cx="6270480" cy="13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80880" y="22860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Effetto della </a:t>
            </a:r>
            <a:r>
              <a:rPr lang="it-IT" sz="2400" b="0" strike="noStrike" spc="-1">
                <a:solidFill>
                  <a:srgbClr val="CC0000"/>
                </a:solidFill>
                <a:latin typeface="Georgia"/>
              </a:rPr>
              <a:t>coppia ionica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nelle reazioni di polimerizzazione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395280" y="1243080"/>
            <a:ext cx="838188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il sistema catalitico è a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due componenti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: il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precatalizzatore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che è il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composto organometallico metallocenico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e l’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attivatore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che è il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composto organometallico di Al o di B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68360" y="2611440"/>
            <a:ext cx="8381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i due componenti reagiscono originando la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coppia ionica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: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7" name="Object 4"/>
          <p:cNvGraphicFramePr/>
          <p:nvPr/>
        </p:nvGraphicFramePr>
        <p:xfrm>
          <a:off x="1262160" y="3446640"/>
          <a:ext cx="2025720" cy="178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38" name="Object 5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262160" y="3446640"/>
                        <a:ext cx="2025720" cy="17827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" name="CustomShape 5"/>
          <p:cNvSpPr/>
          <p:nvPr/>
        </p:nvSpPr>
        <p:spPr>
          <a:xfrm>
            <a:off x="3565440" y="3664080"/>
            <a:ext cx="4535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è il </a:t>
            </a:r>
            <a:r>
              <a:rPr lang="it-IT" sz="2400" b="1" i="1" strike="noStrike" spc="-1">
                <a:solidFill>
                  <a:srgbClr val="0000FF"/>
                </a:solidFill>
                <a:latin typeface="Times New Roman"/>
              </a:rPr>
              <a:t>resting state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del ciclo catalitico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80880" y="22860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Effetto dell’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anione 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nelle reazioni di polimerizzazione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5" name="Group 5"/>
          <p:cNvGrpSpPr/>
          <p:nvPr/>
        </p:nvGrpSpPr>
        <p:grpSpPr>
          <a:xfrm>
            <a:off x="4766685" y="4483338"/>
            <a:ext cx="1520640" cy="1816200"/>
            <a:chOff x="2971800" y="4738680"/>
            <a:chExt cx="1520640" cy="1816200"/>
          </a:xfrm>
        </p:grpSpPr>
        <p:pic>
          <p:nvPicPr>
            <p:cNvPr id="246" name="Picture 8"/>
            <p:cNvPicPr/>
            <p:nvPr/>
          </p:nvPicPr>
          <p:blipFill>
            <a:blip r:embed="rId2"/>
            <a:stretch/>
          </p:blipFill>
          <p:spPr>
            <a:xfrm>
              <a:off x="2971800" y="4738680"/>
              <a:ext cx="1520640" cy="1419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7" name="CustomShape 6"/>
            <p:cNvSpPr/>
            <p:nvPr/>
          </p:nvSpPr>
          <p:spPr>
            <a:xfrm>
              <a:off x="3429000" y="6186600"/>
              <a:ext cx="8380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PBB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85800" y="764704"/>
            <a:ext cx="8001000" cy="3340080"/>
            <a:chOff x="685800" y="764704"/>
            <a:chExt cx="8001000" cy="3340080"/>
          </a:xfrm>
        </p:grpSpPr>
        <p:sp>
          <p:nvSpPr>
            <p:cNvPr id="241" name="CustomShape 2"/>
            <p:cNvSpPr/>
            <p:nvPr/>
          </p:nvSpPr>
          <p:spPr>
            <a:xfrm>
              <a:off x="685800" y="764704"/>
              <a:ext cx="800100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just"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 dirty="0">
                  <a:solidFill>
                    <a:srgbClr val="FF0000"/>
                  </a:solidFill>
                  <a:latin typeface="Times New Roman"/>
                </a:rPr>
                <a:t>L’attività catalitica aumenta al diminuire del potere coordinante dell’anione.</a:t>
              </a:r>
              <a:endParaRPr lang="it-IT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CustomShape 7"/>
            <p:cNvSpPr/>
            <p:nvPr/>
          </p:nvSpPr>
          <p:spPr>
            <a:xfrm>
              <a:off x="838080" y="1679104"/>
              <a:ext cx="205740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[(CGC)M(Me)][X]</a:t>
              </a:r>
            </a:p>
          </p:txBody>
        </p:sp>
        <p:sp>
          <p:nvSpPr>
            <p:cNvPr id="249" name="CustomShape 8"/>
            <p:cNvSpPr/>
            <p:nvPr/>
          </p:nvSpPr>
          <p:spPr>
            <a:xfrm>
              <a:off x="1676520" y="2136304"/>
              <a:ext cx="2590560" cy="40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Con X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¯ = MeB(C</a:t>
              </a:r>
              <a:r>
                <a:rPr lang="it-IT" sz="1800" b="0" strike="noStrike" spc="-1" baseline="-25000">
                  <a:solidFill>
                    <a:srgbClr val="000000"/>
                  </a:solidFill>
                  <a:latin typeface="Arial"/>
                  <a:ea typeface="Arial"/>
                </a:rPr>
                <a:t>6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F</a:t>
              </a:r>
              <a:r>
                <a:rPr lang="it-IT" sz="1800" b="0" strike="noStrike" spc="-1" baseline="-25000">
                  <a:solidFill>
                    <a:srgbClr val="000000"/>
                  </a:solidFill>
                  <a:latin typeface="Arial"/>
                  <a:ea typeface="Arial"/>
                </a:rPr>
                <a:t>5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)</a:t>
              </a:r>
              <a:r>
                <a:rPr lang="it-IT" sz="1800" b="0" strike="noStrike" spc="-1" baseline="-25000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¯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CustomShape 9"/>
            <p:cNvSpPr/>
            <p:nvPr/>
          </p:nvSpPr>
          <p:spPr>
            <a:xfrm>
              <a:off x="4572000" y="2136304"/>
              <a:ext cx="31240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Zr: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inattivo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CustomShape 10"/>
            <p:cNvSpPr/>
            <p:nvPr/>
          </p:nvSpPr>
          <p:spPr>
            <a:xfrm>
              <a:off x="4572000" y="2593504"/>
              <a:ext cx="40384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Ti: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leggermente attivo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CustomShape 11"/>
            <p:cNvSpPr/>
            <p:nvPr/>
          </p:nvSpPr>
          <p:spPr>
            <a:xfrm>
              <a:off x="1752480" y="3279304"/>
              <a:ext cx="259092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Con X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¯ = MePBB¯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CustomShape 12"/>
            <p:cNvSpPr/>
            <p:nvPr/>
          </p:nvSpPr>
          <p:spPr>
            <a:xfrm>
              <a:off x="4648320" y="3279304"/>
              <a:ext cx="365760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Zr: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attivo: v = 10</a:t>
              </a:r>
              <a:r>
                <a:rPr lang="it-IT" sz="1800" b="0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5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CustomShape 13"/>
            <p:cNvSpPr/>
            <p:nvPr/>
          </p:nvSpPr>
          <p:spPr>
            <a:xfrm>
              <a:off x="4648320" y="3736504"/>
              <a:ext cx="40384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Ti: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70 volte più attivo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3" t="55069"/>
          <a:stretch/>
        </p:blipFill>
        <p:spPr>
          <a:xfrm>
            <a:off x="622090" y="4466320"/>
            <a:ext cx="3877902" cy="198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371600" y="304920"/>
            <a:ext cx="6095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Limiti dei catalizzatori metallocenici</a:t>
            </a: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57200" y="152388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Vengono facilmente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avvelenati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da composti contenenti eteroatomi;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1066680" y="5867280"/>
            <a:ext cx="7162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P. Chen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Helv. Chim. Acta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2002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85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4337.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457200" y="251460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sono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molto costosi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e vengono preparati in un processo a più stadi;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457200" y="3505320"/>
            <a:ext cx="838188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il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MAO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viene usato in grande eccesso rispetto al metallo, pertanto è un componente importante nella definizione del costo finale del prodotto.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38080" y="228600"/>
            <a:ext cx="7910384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lang="it-IT" sz="2400" b="1" strike="noStrike" spc="-1" dirty="0" smtClean="0">
                <a:solidFill>
                  <a:schemeClr val="tx2"/>
                </a:solidFill>
                <a:latin typeface="Georgia"/>
              </a:rPr>
              <a:t>La Versatilità dei catalizzatori </a:t>
            </a:r>
            <a:r>
              <a:rPr lang="it-IT" sz="2400" b="1" strike="noStrike" spc="-1" dirty="0" err="1" smtClean="0">
                <a:solidFill>
                  <a:schemeClr val="tx2"/>
                </a:solidFill>
                <a:latin typeface="Georgia"/>
              </a:rPr>
              <a:t>metallocenici</a:t>
            </a:r>
            <a:endParaRPr lang="it-IT" sz="2400" b="1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9159"/>
            <a:ext cx="3366900" cy="17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stomShape 4"/>
          <p:cNvSpPr/>
          <p:nvPr/>
        </p:nvSpPr>
        <p:spPr>
          <a:xfrm>
            <a:off x="4499992" y="1016139"/>
            <a:ext cx="3289296" cy="124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Ti, Zr, Hf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pc="-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400" b="1" spc="-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 o  </a:t>
            </a:r>
            <a:r>
              <a:rPr lang="it-IT" sz="2400" b="1" spc="-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≠  </a:t>
            </a:r>
            <a:r>
              <a:rPr lang="it-IT" sz="2400" b="1" spc="-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’</a:t>
            </a:r>
            <a:endParaRPr lang="it-IT" sz="2400" b="1" strike="noStrike" spc="-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9" y="2547575"/>
            <a:ext cx="7941242" cy="15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9" y="4300676"/>
            <a:ext cx="8730722" cy="216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"/>
          <p:cNvGrpSpPr/>
          <p:nvPr/>
        </p:nvGrpSpPr>
        <p:grpSpPr>
          <a:xfrm>
            <a:off x="2666880" y="533520"/>
            <a:ext cx="2971800" cy="1828800"/>
            <a:chOff x="2666880" y="533520"/>
            <a:chExt cx="2971800" cy="1828800"/>
          </a:xfrm>
        </p:grpSpPr>
        <p:graphicFrame>
          <p:nvGraphicFramePr>
            <p:cNvPr id="103" name="Object 2"/>
            <p:cNvGraphicFramePr/>
            <p:nvPr/>
          </p:nvGraphicFramePr>
          <p:xfrm>
            <a:off x="2895480" y="762120"/>
            <a:ext cx="2530440" cy="1258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r:id="rId3" imgW="0" imgH="0" progId="">
                    <p:embed/>
                  </p:oleObj>
                </mc:Choice>
                <mc:Fallback>
                  <p:oleObj r:id="rId3" imgW="0" imgH="0" progId="">
                    <p:embed/>
                    <p:pic>
                      <p:nvPicPr>
                        <p:cNvPr id="104" name="Object 3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2895480" y="762120"/>
                          <a:ext cx="2530440" cy="12589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CustomShape 3"/>
            <p:cNvSpPr/>
            <p:nvPr/>
          </p:nvSpPr>
          <p:spPr>
            <a:xfrm>
              <a:off x="2666880" y="533520"/>
              <a:ext cx="2971800" cy="1828800"/>
            </a:xfrm>
            <a:prstGeom prst="rect">
              <a:avLst/>
            </a:prstGeom>
            <a:noFill/>
            <a:ln w="7632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CustomShape 4"/>
          <p:cNvSpPr/>
          <p:nvPr/>
        </p:nvSpPr>
        <p:spPr>
          <a:xfrm>
            <a:off x="1066680" y="2895480"/>
            <a:ext cx="6172200" cy="124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 dirty="0">
                <a:solidFill>
                  <a:srgbClr val="000000"/>
                </a:solidFill>
                <a:latin typeface="Times New Roman"/>
              </a:rPr>
              <a:t>Condizioni di reazione: T = 90°C,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Times New Roman"/>
              </a:rPr>
              <a:t>P</a:t>
            </a:r>
            <a:r>
              <a:rPr lang="it-IT" sz="2400" b="0" strike="noStrike" spc="-1" baseline="-25000" dirty="0" err="1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2400" b="0" strike="noStrike" spc="-1" dirty="0">
                <a:solidFill>
                  <a:srgbClr val="000000"/>
                </a:solidFill>
                <a:latin typeface="Times New Roman"/>
              </a:rPr>
              <a:t> = 8 bar,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Times New Roman"/>
              </a:rPr>
              <a:t>			   [Al]/[Zr] = 10 000, 				   solvente = toluene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1295280" y="4419720"/>
            <a:ext cx="5257800" cy="87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Produttività:	5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• 10</a:t>
            </a:r>
            <a:r>
              <a:rPr lang="it-IT" sz="2400" b="0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6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g PE/g Zr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• h • bar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 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M</a:t>
            </a:r>
            <a:r>
              <a:rPr lang="it-IT" sz="2400" b="0" strike="noStrike" spc="-1" baseline="-25000">
                <a:solidFill>
                  <a:srgbClr val="FF0000"/>
                </a:solidFill>
                <a:latin typeface="Times New Roman"/>
              </a:rPr>
              <a:t>n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 = 122 000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1066680" y="5715000"/>
            <a:ext cx="72392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Masuda,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Catalysis in Precision Polymerisation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1997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Ed. Wiley, pg. 18.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4000680" y="3214800"/>
            <a:ext cx="2571480" cy="500040"/>
          </a:xfrm>
          <a:custGeom>
            <a:avLst/>
            <a:gdLst/>
            <a:ahLst/>
            <a:cxnLst/>
            <a:rect l="0" t="0" r="r" b="b"/>
            <a:pathLst>
              <a:path w="7145" h="1391">
                <a:moveTo>
                  <a:pt x="231" y="0"/>
                </a:moveTo>
                <a:cubicBezTo>
                  <a:pt x="115" y="0"/>
                  <a:pt x="0" y="115"/>
                  <a:pt x="0" y="231"/>
                </a:cubicBezTo>
                <a:lnTo>
                  <a:pt x="0" y="1158"/>
                </a:lnTo>
                <a:cubicBezTo>
                  <a:pt x="0" y="1274"/>
                  <a:pt x="115" y="1390"/>
                  <a:pt x="231" y="1390"/>
                </a:cubicBezTo>
                <a:lnTo>
                  <a:pt x="6912" y="1390"/>
                </a:lnTo>
                <a:cubicBezTo>
                  <a:pt x="7028" y="1390"/>
                  <a:pt x="7144" y="1274"/>
                  <a:pt x="7144" y="1158"/>
                </a:cubicBezTo>
                <a:lnTo>
                  <a:pt x="7144" y="231"/>
                </a:lnTo>
                <a:cubicBezTo>
                  <a:pt x="7144" y="115"/>
                  <a:pt x="7028" y="0"/>
                  <a:pt x="6912" y="0"/>
                </a:cubicBezTo>
                <a:lnTo>
                  <a:pt x="231" y="0"/>
                </a:lnTo>
              </a:path>
            </a:pathLst>
          </a:cu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33280" y="115920"/>
            <a:ext cx="86774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Georgia"/>
              </a:rPr>
              <a:t>Polimerizzazione dell’etilene:</a:t>
            </a:r>
            <a:r>
              <a:rPr lang="it-IT" sz="2400" b="0" strike="noStrike" spc="-1">
                <a:solidFill>
                  <a:srgbClr val="333399"/>
                </a:solidFill>
                <a:latin typeface="Georgia"/>
              </a:rPr>
              <a:t> </a:t>
            </a:r>
            <a:r>
              <a:rPr lang="it-IT" sz="2400" b="1" strike="noStrike" spc="-1">
                <a:solidFill>
                  <a:srgbClr val="333399"/>
                </a:solidFill>
                <a:latin typeface="Times New Roman"/>
              </a:rPr>
              <a:t>Effetto dell’</a:t>
            </a:r>
            <a:r>
              <a:rPr lang="it-IT" sz="2400" b="1" strike="noStrike" spc="-1">
                <a:solidFill>
                  <a:srgbClr val="C00000"/>
                </a:solidFill>
                <a:latin typeface="Times New Roman"/>
              </a:rPr>
              <a:t>anello aromatico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755640" y="6165720"/>
            <a:ext cx="716292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60°C;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Cat. Prec.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1, 2, 4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[Al]/[Zr] = 1000; Cat. Prec.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3, 5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[Al]/[Zr] = 2500.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6"/>
          <p:cNvPicPr/>
          <p:nvPr/>
        </p:nvPicPr>
        <p:blipFill>
          <a:blip r:embed="rId2"/>
          <a:stretch/>
        </p:blipFill>
        <p:spPr>
          <a:xfrm>
            <a:off x="2230560" y="549360"/>
            <a:ext cx="4682880" cy="565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71640" y="549360"/>
            <a:ext cx="2592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della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posizione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865080" y="5956200"/>
            <a:ext cx="716292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10°C;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[Al]/[Zr] = 1000.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195640" y="87480"/>
            <a:ext cx="4752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Georgia"/>
              </a:rPr>
              <a:t>Polimerizzazione dell’etilene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5796000" y="549360"/>
            <a:ext cx="2592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sostituente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8"/>
          <p:cNvPicPr/>
          <p:nvPr/>
        </p:nvPicPr>
        <p:blipFill>
          <a:blip r:embed="rId2"/>
          <a:stretch/>
        </p:blipFill>
        <p:spPr>
          <a:xfrm>
            <a:off x="755640" y="955800"/>
            <a:ext cx="3598920" cy="4902120"/>
          </a:xfrm>
          <a:prstGeom prst="rect">
            <a:avLst/>
          </a:prstGeom>
          <a:ln>
            <a:noFill/>
          </a:ln>
        </p:spPr>
      </p:pic>
      <p:pic>
        <p:nvPicPr>
          <p:cNvPr id="118" name="Picture 9"/>
          <p:cNvPicPr/>
          <p:nvPr/>
        </p:nvPicPr>
        <p:blipFill>
          <a:blip r:embed="rId3"/>
          <a:stretch/>
        </p:blipFill>
        <p:spPr>
          <a:xfrm>
            <a:off x="5003640" y="955800"/>
            <a:ext cx="3598920" cy="480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187280" y="404640"/>
            <a:ext cx="676944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della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posizione</a:t>
            </a:r>
            <a:r>
              <a:rPr lang="it-IT" sz="2000" b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del sostituente sugli </a:t>
            </a:r>
            <a:r>
              <a:rPr lang="it-IT" sz="2000" b="1" i="1" strike="noStrike" spc="-1">
                <a:solidFill>
                  <a:srgbClr val="333399"/>
                </a:solidFill>
                <a:latin typeface="Times New Roman"/>
              </a:rPr>
              <a:t>ansa-metalloceni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154160" y="6054840"/>
            <a:ext cx="716292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60°C;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[Al]/[Zr] = 20000.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217520" y="6313320"/>
            <a:ext cx="1857600" cy="428760"/>
          </a:xfrm>
          <a:custGeom>
            <a:avLst/>
            <a:gdLst/>
            <a:ahLst/>
            <a:cxnLst/>
            <a:rect l="0" t="0" r="r" b="b"/>
            <a:pathLst>
              <a:path w="5161" h="1193">
                <a:moveTo>
                  <a:pt x="198" y="0"/>
                </a:moveTo>
                <a:cubicBezTo>
                  <a:pt x="99" y="0"/>
                  <a:pt x="0" y="99"/>
                  <a:pt x="0" y="198"/>
                </a:cubicBezTo>
                <a:lnTo>
                  <a:pt x="0" y="993"/>
                </a:lnTo>
                <a:cubicBezTo>
                  <a:pt x="0" y="1092"/>
                  <a:pt x="99" y="1192"/>
                  <a:pt x="198" y="1192"/>
                </a:cubicBezTo>
                <a:lnTo>
                  <a:pt x="4962" y="1192"/>
                </a:lnTo>
                <a:cubicBezTo>
                  <a:pt x="5061" y="1192"/>
                  <a:pt x="5160" y="1092"/>
                  <a:pt x="5160" y="993"/>
                </a:cubicBezTo>
                <a:lnTo>
                  <a:pt x="5160" y="198"/>
                </a:lnTo>
                <a:cubicBezTo>
                  <a:pt x="5160" y="99"/>
                  <a:pt x="5061" y="0"/>
                  <a:pt x="4962" y="0"/>
                </a:cubicBezTo>
                <a:lnTo>
                  <a:pt x="198" y="0"/>
                </a:lnTo>
              </a:path>
            </a:pathLst>
          </a:cu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2195640" y="44280"/>
            <a:ext cx="4752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>
                <a:solidFill>
                  <a:srgbClr val="333399"/>
                </a:solidFill>
                <a:latin typeface="Georgia"/>
              </a:rPr>
              <a:t>Polimerizzazione dell’etilene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8"/>
          <p:cNvPicPr/>
          <p:nvPr/>
        </p:nvPicPr>
        <p:blipFill>
          <a:blip r:embed="rId2"/>
          <a:stretch/>
        </p:blipFill>
        <p:spPr>
          <a:xfrm>
            <a:off x="2816280" y="765000"/>
            <a:ext cx="3558960" cy="521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85" y="4869160"/>
            <a:ext cx="3695839" cy="1685821"/>
          </a:xfrm>
          <a:prstGeom prst="rect">
            <a:avLst/>
          </a:prstGeom>
        </p:spPr>
      </p:pic>
      <p:sp>
        <p:nvSpPr>
          <p:cNvPr id="9" name="CustomShape 4"/>
          <p:cNvSpPr/>
          <p:nvPr/>
        </p:nvSpPr>
        <p:spPr>
          <a:xfrm>
            <a:off x="1439653" y="116632"/>
            <a:ext cx="6264695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Gli orbitali di frontiera in [Zr(</a:t>
            </a:r>
            <a:r>
              <a:rPr lang="it-IT" sz="2400" b="1" strike="noStrike" spc="-1" dirty="0" err="1" smtClean="0">
                <a:solidFill>
                  <a:srgbClr val="333399"/>
                </a:solidFill>
                <a:latin typeface="Georgia"/>
              </a:rPr>
              <a:t>Cp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)</a:t>
            </a:r>
            <a:r>
              <a:rPr lang="it-IT" sz="2400" b="1" strike="noStrike" spc="-1" baseline="-25000" dirty="0" smtClean="0">
                <a:solidFill>
                  <a:srgbClr val="333399"/>
                </a:solidFill>
                <a:latin typeface="Georgia"/>
              </a:rPr>
              <a:t>2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]</a:t>
            </a:r>
            <a:r>
              <a:rPr lang="it-IT" sz="2400" b="1" strike="noStrike" spc="-1" baseline="30000" dirty="0" smtClean="0">
                <a:solidFill>
                  <a:srgbClr val="333399"/>
                </a:solidFill>
                <a:latin typeface="Georgia"/>
              </a:rPr>
              <a:t>2+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02" y="620688"/>
            <a:ext cx="5684244" cy="1329205"/>
          </a:xfrm>
          <a:prstGeom prst="rect">
            <a:avLst/>
          </a:prstGeom>
        </p:spPr>
      </p:pic>
      <p:sp>
        <p:nvSpPr>
          <p:cNvPr id="10" name="CustomShape 4"/>
          <p:cNvSpPr/>
          <p:nvPr/>
        </p:nvSpPr>
        <p:spPr>
          <a:xfrm>
            <a:off x="1459410" y="2204864"/>
            <a:ext cx="6264695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Gli orbitali di frontiera in [Zr(</a:t>
            </a:r>
            <a:r>
              <a:rPr lang="it-IT" sz="2400" b="1" strike="noStrike" spc="-1" dirty="0" err="1" smtClean="0">
                <a:solidFill>
                  <a:srgbClr val="333399"/>
                </a:solidFill>
                <a:latin typeface="Georgia"/>
              </a:rPr>
              <a:t>Cp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)</a:t>
            </a:r>
            <a:r>
              <a:rPr lang="it-IT" sz="2400" b="1" strike="noStrike" spc="-1" baseline="-25000" dirty="0" smtClean="0">
                <a:solidFill>
                  <a:srgbClr val="333399"/>
                </a:solidFill>
                <a:latin typeface="Georgia"/>
              </a:rPr>
              <a:t>2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R]</a:t>
            </a:r>
            <a:r>
              <a:rPr lang="it-IT" sz="2400" b="1" strike="noStrike" spc="-1" baseline="30000" dirty="0" smtClean="0">
                <a:solidFill>
                  <a:srgbClr val="333399"/>
                </a:solidFill>
                <a:latin typeface="Georgia"/>
              </a:rPr>
              <a:t>+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18" y="2720340"/>
            <a:ext cx="4252375" cy="18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68360" y="5924520"/>
            <a:ext cx="464184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60°C;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[Al]/[Zr] = 20000.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332000" y="44280"/>
            <a:ext cx="47512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Georgia"/>
              </a:rPr>
              <a:t>Polimerizzazione dell’etilene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981000" y="1235160"/>
            <a:ext cx="2592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bite anlge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Picture 9"/>
          <p:cNvPicPr/>
          <p:nvPr/>
        </p:nvPicPr>
        <p:blipFill>
          <a:blip r:embed="rId2"/>
          <a:stretch/>
        </p:blipFill>
        <p:spPr>
          <a:xfrm>
            <a:off x="4743360" y="385920"/>
            <a:ext cx="4133880" cy="5859360"/>
          </a:xfrm>
          <a:prstGeom prst="rect">
            <a:avLst/>
          </a:prstGeom>
          <a:ln>
            <a:noFill/>
          </a:ln>
        </p:spPr>
      </p:pic>
      <p:pic>
        <p:nvPicPr>
          <p:cNvPr id="128" name="Picture 10"/>
          <p:cNvPicPr/>
          <p:nvPr/>
        </p:nvPicPr>
        <p:blipFill>
          <a:blip r:embed="rId3"/>
          <a:stretch/>
        </p:blipFill>
        <p:spPr>
          <a:xfrm>
            <a:off x="981000" y="2133720"/>
            <a:ext cx="3467160" cy="16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776</Words>
  <Application>Microsoft Office PowerPoint</Application>
  <PresentationFormat>Presentazione su schermo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Office Theme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barbara milani</dc:creator>
  <cp:lastModifiedBy>milani</cp:lastModifiedBy>
  <cp:revision>161</cp:revision>
  <dcterms:created xsi:type="dcterms:W3CDTF">2006-03-17T12:01:35Z</dcterms:created>
  <dcterms:modified xsi:type="dcterms:W3CDTF">2021-05-05T15:22:20Z</dcterms:modified>
  <dc:language>it-IT</dc:language>
</cp:coreProperties>
</file>