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57" r:id="rId3"/>
    <p:sldId id="260" r:id="rId4"/>
    <p:sldId id="266" r:id="rId5"/>
    <p:sldId id="259" r:id="rId6"/>
    <p:sldId id="265" r:id="rId7"/>
    <p:sldId id="264" r:id="rId8"/>
    <p:sldId id="267" r:id="rId9"/>
    <p:sldId id="268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714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103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740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079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65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604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42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114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202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>
            <a:extLst>
              <a:ext uri="{FF2B5EF4-FFF2-40B4-BE49-F238E27FC236}">
                <a16:creationId xmlns:a16="http://schemas.microsoft.com/office/drawing/2014/main" id="{BA6BCACA-55AC-4807-9E79-CD6391A7D87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88825" cy="6872288"/>
            <a:chOff x="0" y="0"/>
            <a:chExt cx="12188825" cy="6872226"/>
          </a:xfrm>
        </p:grpSpPr>
        <p:pic>
          <p:nvPicPr>
            <p:cNvPr id="5" name="Picture 8" descr="HD-PanelTitle-V.png">
              <a:extLst>
                <a:ext uri="{FF2B5EF4-FFF2-40B4-BE49-F238E27FC236}">
                  <a16:creationId xmlns:a16="http://schemas.microsoft.com/office/drawing/2014/main" id="{C3472D38-8542-4D5B-A777-7809543F5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2CBDC6A0-0C07-46C0-BF65-83475F60E306}"/>
                </a:ext>
              </a:extLst>
            </p:cNvPr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>
              <a:extLst>
                <a:ext uri="{FF2B5EF4-FFF2-40B4-BE49-F238E27FC236}">
                  <a16:creationId xmlns:a16="http://schemas.microsoft.com/office/drawing/2014/main" id="{E8006B53-0F8A-40A9-9BF2-1CBAF1290B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>
              <a:fillRect/>
            </a:stretch>
          </p:blipFill>
          <p:spPr bwMode="auto">
            <a:xfrm rot="5400000">
              <a:off x="5245268" y="530352"/>
              <a:ext cx="1673352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HDRibbonTitle-UniformTrim.png">
              <a:extLst>
                <a:ext uri="{FF2B5EF4-FFF2-40B4-BE49-F238E27FC236}">
                  <a16:creationId xmlns:a16="http://schemas.microsoft.com/office/drawing/2014/main" id="{11A672E8-ABC6-46BC-BFF8-5378578BC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>
              <a:fillRect/>
            </a:stretch>
          </p:blipFill>
          <p:spPr bwMode="auto">
            <a:xfrm rot="5400000">
              <a:off x="5263556" y="5747514"/>
              <a:ext cx="1636776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823D1A10-EAB0-4FE3-891D-CD0C8E94115C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995188D-E49F-4706-BE10-D60C4F72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4720-3F9B-4F24-AA9A-DB6776BB52EE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8109A26-8164-4AF4-9918-15CF3570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BB10ABD-1738-4D5B-9990-7F3FD15B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D45EB-4D24-4AAB-8F0E-87378A9C75C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99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405DC9E0-B083-4F9A-B5BE-FDC314C96965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6311EF-0EA7-4F35-B377-8F5238512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87D56-EA0D-4BE8-8B4E-15E5847D0CD9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A6BB24-4936-45D4-B011-931AFC4C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2EFF3B-2A5C-40C3-A4AF-E85522F1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C8702-4BD3-49AE-B1C7-9F19AF453FC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5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6889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BA1B5DF3-66F1-435E-9A42-D64FA615FEBB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F0EFA9-7E69-4189-8B92-D7A22E9F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F44FC-9D55-4577-AD77-781B4265ED3D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1CD1C0-2E3C-4D97-8210-E6319E4A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4D3741-DBFE-4BE0-BAE5-4B241DDF7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F4CB4-05C0-44BD-9D46-87A09728250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47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513F1A36-247A-48F1-8726-2917F1B94297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F6AF2B1-DBF1-4512-9371-424FD82F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B0B70-9666-4642-AB3E-5D211975C641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B222275-E1C7-422E-80E2-C9CB4DA4C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12DE3D1-D0CA-416C-A2F5-27907803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19713-37DA-4BB7-A0AF-A254C7E5725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67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0A361922-4DAB-4EAE-8761-1B112BF9CB8E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3ACAF1FA-AD6A-4438-82F2-E3DA55260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EE843-34BC-4635-8DB2-CA22E02E8900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75870884-44BA-466D-9B72-73AA2AA6F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3B02AE8-E7F9-4C1D-A25E-CD908ED9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4C25B-E4B8-42F3-BDAE-B2D9AFFB5E0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05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CF9B14A2-CF2A-44D7-BD11-05615F165E93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7E86AE4-B92C-421A-972C-2EA77C60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F261E-57F5-4D52-86AD-3F1CF6503607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C415D37-E319-41E5-B083-5A69B0F5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5E0423F-9B4A-443C-BEE0-7229FDC0F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C469A-641E-41C2-BBD2-3DAE93066FD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69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031CD8-AF7C-4B3A-9837-65940828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93830-C795-45AA-BFAD-168E5A2221E6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8E3B85-D2C5-48D6-8A03-17543680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BA687C-93EE-41BE-AD63-B9024DDBA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AC006-2A15-4AD3-8DBA-70B11AA8520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67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45C19701-421A-4327-ADB1-FE8BBD126055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167C522-2520-40D1-A7EE-663EF615E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5BB26-E225-4883-BDC6-7BCDADCA896E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F4A8733-25E0-4A0B-8728-13378F70B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984FE10-BD57-4084-A067-C44FC529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6FEE3-65C3-4896-BC2F-CF423E6DF5B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30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D0011D-F75A-488A-A211-C4AE8F62C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870C4-F83E-4A61-B571-B713E2076270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4E28BA-4247-417B-A390-50A133020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50A1BF-BB24-4DA3-9F12-5FAE170F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0F1F9-EDC8-452B-B214-98101B0AFA3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26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A9D303-E60A-46AC-B72A-4F964FE4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C273E-CBCE-4142-9416-A236BD6B9900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F624B4-2081-4647-94EF-44D6A3F0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C1EA3B-5334-4576-A14B-68235D74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E7D-5D64-4CB5-9327-F700069B31B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9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48BD17C5-4114-4937-B84A-5FDB0186DC51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652ACB-B331-4407-994E-08D325C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8464E-2269-4B3F-B3D4-92E2231D51AE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E6F28A-FDA8-41BF-A8D3-456EF296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73EB6F-F67F-4524-9541-B4D6BCFE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18FF0-34DE-4222-98A2-98BD91D845F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99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D453AEAD-BFD6-4B64-8FCB-03CA3C1E3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8F244D9F-4371-417B-B02A-085264A04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173658CD-264D-4585-98AC-8C181DC5AB9B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2719BE4-CF7C-412F-A6F6-EAD171AE67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9AC62-A548-4B0D-8823-A07ADAF3DA72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0AC12F5-C83C-417F-AF6B-FEA3A8C2BFB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AA4ABC8-157C-415D-BEF7-BA0D8C63B2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98F86-37D9-4B2B-BE94-B256DEF84D7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1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070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A87EC-5ED6-436E-AF96-82B780E2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3CB82-1E7A-4D00-B299-CB8AF50D78B4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0BB-CB8B-4B4C-9514-5B8E8A0A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0D584-5FDF-464F-B2E0-F453B14C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4EE2E-0C00-42F3-9564-9F1A0110203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01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22C02B68-CCC6-4E28-8C33-39A39CC5E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30F3CD30-7635-4BE8-A430-F425EF590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9F339F15-9284-48A2-94C3-281CCBA79CEC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F07545F-B51D-4351-A5FD-F0476745C5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6C167-597D-4BC3-9A5B-0119FCECEDF8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E05806C-1C1F-49C5-A95E-2EF97C2E52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84FBB0-45AD-4BB6-AEF6-5061E9493C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4176B-D9BF-438F-93AA-764F118F910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16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F64D380F-B20C-4924-84FA-25571FF88DAD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CA42C9B-7755-4857-80A1-95B1072D80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DDADC-63A2-4D7D-B3B4-51559E985386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5A4709E-F56E-4F80-8158-7A0C8E1872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4C7F9F5-E943-474B-951D-1031570FDA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4038E-D95C-4682-916B-5B0D86455CE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9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3A6CA795-5B37-4B96-9F7C-062F61C3EE16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4DFC64-DD4C-4C0E-B654-A4B3AAADD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7EE0D-A659-4C90-AC80-07BDCB680FF5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292C0F-9B62-43DD-8320-58C49B97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CCBC8A-87DB-4995-BC3E-128B37909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E77B0-6B7C-4E80-B63B-2906C42ADFE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17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F0E8554E-63F4-480C-9623-C9C24A0BE6D7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7829F4B-8229-401C-B158-9E7DC9EF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F6D12-EE8D-4C88-8C00-D64620BE61FE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56FC5B-E0B8-4B73-B288-D8F4C9FF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2BBB16-5DE0-48AE-8FB4-E8030D06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1C2E4-F989-44E8-AF40-C07044FE874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7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7524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824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25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66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16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19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239DA6-69BD-40A6-8366-F1F553E76373}" type="datetimeFigureOut">
              <a:rPr lang="it-IT" smtClean="0"/>
              <a:t>05/05/2021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79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55B0FE4D-4BB2-4E37-92F2-4C0CCC91BC2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88825" cy="6856413"/>
            <a:chOff x="0" y="0"/>
            <a:chExt cx="12188825" cy="6856215"/>
          </a:xfrm>
        </p:grpSpPr>
        <p:pic>
          <p:nvPicPr>
            <p:cNvPr id="1032" name="Picture 7" descr="HD-PanelContent-V.png">
              <a:extLst>
                <a:ext uri="{FF2B5EF4-FFF2-40B4-BE49-F238E27FC236}">
                  <a16:creationId xmlns:a16="http://schemas.microsoft.com/office/drawing/2014/main" id="{E3C946D0-C23F-41C6-BEB8-4ED117FA30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3C4B02-60E8-4B23-89C1-E26FEDAB6451}"/>
                </a:ext>
              </a:extLst>
            </p:cNvPr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>
              <a:extLst>
                <a:ext uri="{FF2B5EF4-FFF2-40B4-BE49-F238E27FC236}">
                  <a16:creationId xmlns:a16="http://schemas.microsoft.com/office/drawing/2014/main" id="{099FB818-9AED-43F6-A504-0CFFCEE58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 bwMode="auto">
            <a:xfrm rot="5400000">
              <a:off x="5706471" y="76265"/>
              <a:ext cx="758952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>
              <a:extLst>
                <a:ext uri="{FF2B5EF4-FFF2-40B4-BE49-F238E27FC236}">
                  <a16:creationId xmlns:a16="http://schemas.microsoft.com/office/drawing/2014/main" id="{9C4610E6-1CB0-44BD-AB5B-24C0F04A6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 bwMode="auto">
            <a:xfrm rot="5400000">
              <a:off x="5706470" y="6173526"/>
              <a:ext cx="758952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737C9A23-19C9-4136-A778-1F0F2F44D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7C8B79FC-3FC3-401F-938A-846D15390B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11319-684D-4E1F-B5BA-AA1D01177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7918E30-1A9E-4A4E-8A7C-D3EE5E32DFF9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10E70-0134-4C8A-BA06-DD9F3BC0B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47E96-4C39-4D8F-93AD-445AE2395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6608873-3DAE-4357-9166-6CA727DD533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>
            <a:extLst>
              <a:ext uri="{FF2B5EF4-FFF2-40B4-BE49-F238E27FC236}">
                <a16:creationId xmlns:a16="http://schemas.microsoft.com/office/drawing/2014/main" id="{6A698D10-03CB-4FC0-A0DD-852F86987F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2400" y="1670050"/>
            <a:ext cx="6815138" cy="1758950"/>
          </a:xfrm>
        </p:spPr>
        <p:txBody>
          <a:bodyPr/>
          <a:lstStyle/>
          <a:p>
            <a:pPr eaLnBrk="1" hangingPunct="1"/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9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  <a:t>Corso di </a:t>
            </a:r>
            <a:br>
              <a:rPr lang="it-IT" altLang="it-IT" sz="29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9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  <a:t>Grammatica Latina </a:t>
            </a:r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000" i="1">
                <a:ln>
                  <a:noFill/>
                </a:ln>
                <a:cs typeface="Times New Roman" panose="02020603050405020304" pitchFamily="18" charset="0"/>
              </a:rPr>
              <a:t>(a.a. 2020-2021)</a:t>
            </a:r>
            <a:br>
              <a:rPr lang="it-IT" altLang="it-IT" sz="2000" i="1">
                <a:ln>
                  <a:noFill/>
                </a:ln>
                <a:cs typeface="Times New Roman" panose="02020603050405020304" pitchFamily="18" charset="0"/>
              </a:rPr>
            </a:br>
            <a:endParaRPr lang="it-IT" altLang="it-IT" sz="2000">
              <a:ln>
                <a:noFill/>
              </a:ln>
            </a:endParaRPr>
          </a:p>
        </p:txBody>
      </p:sp>
      <p:sp>
        <p:nvSpPr>
          <p:cNvPr id="29699" name="Sottotitolo 4">
            <a:extLst>
              <a:ext uri="{FF2B5EF4-FFF2-40B4-BE49-F238E27FC236}">
                <a16:creationId xmlns:a16="http://schemas.microsoft.com/office/drawing/2014/main" id="{A1E604BA-ABF6-4FF4-B8E6-2AA9A12F0B0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92400" y="3657600"/>
            <a:ext cx="6815138" cy="153035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700" b="1">
                <a:cs typeface="Times New Roman" panose="02020603050405020304" pitchFamily="18" charset="0"/>
              </a:rPr>
              <a:t>Storia della lingua latina (V)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700" b="1">
                <a:cs typeface="Times New Roman" panose="02020603050405020304" pitchFamily="18" charset="0"/>
              </a:rPr>
              <a:t>La fase post-classica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700"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700">
                <a:cs typeface="Times New Roman" panose="02020603050405020304" pitchFamily="18" charset="0"/>
              </a:rPr>
              <a:t>Docente:   </a:t>
            </a:r>
            <a:r>
              <a:rPr lang="it-IT" altLang="it-IT" sz="1700" i="1">
                <a:cs typeface="Times New Roman" panose="02020603050405020304" pitchFamily="18" charset="0"/>
              </a:rPr>
              <a:t>Luciana Furbetta </a:t>
            </a:r>
            <a:r>
              <a:rPr lang="it-IT" altLang="it-IT" sz="1700"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(lfurbetta@units.it)</a:t>
            </a:r>
            <a:endParaRPr lang="it-IT" altLang="it-IT" sz="1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002914-0802-42A4-8F6A-D2D20D362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Le fasi della storia del latino 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Algerian" panose="04020705040A02060702" pitchFamily="82" charset="0"/>
            </a:endParaRPr>
          </a:p>
          <a:p>
            <a:pPr algn="just"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Fase predocumentaria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Fase preletteraria 	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(VI sec. a.C – 240 a.C. ‘inizio’ della letteratura latina)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   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latino arcaico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(241 a.C. fine prima guerra punica – 81-79 a.C. dittatura di Silla)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latino classico</a:t>
            </a: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                              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(78 a.C. morte di Silla – 14 d.C. morte di Augusto)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 Fase letteraria 				             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latino post-classico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(14 d.C. avvento di Tiberio – 193 d.C. morte di Commodo)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latino tardo    </a:t>
            </a: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 (fine II sec. d.C. – VI sec. d.C.)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latino medievale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(da VII sec d.C.)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it-IT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it-IT" i="1">
              <a:latin typeface="Algerian" panose="04020705040A02060702" pitchFamily="82" charset="0"/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DD5B7C49-BC44-458C-B30A-C1B123DFE333}"/>
              </a:ext>
            </a:extLst>
          </p:cNvPr>
          <p:cNvCxnSpPr/>
          <p:nvPr/>
        </p:nvCxnSpPr>
        <p:spPr>
          <a:xfrm flipV="1">
            <a:off x="3355596" y="2340528"/>
            <a:ext cx="2038525" cy="1728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4283E944-45B5-4AAF-A0A1-7921FFD6B9F5}"/>
              </a:ext>
            </a:extLst>
          </p:cNvPr>
          <p:cNvCxnSpPr/>
          <p:nvPr/>
        </p:nvCxnSpPr>
        <p:spPr>
          <a:xfrm flipV="1">
            <a:off x="3363985" y="3305262"/>
            <a:ext cx="2030136" cy="763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26DC8E8-6BC1-47D4-9132-EE2CB4D22693}"/>
              </a:ext>
            </a:extLst>
          </p:cNvPr>
          <p:cNvCxnSpPr/>
          <p:nvPr/>
        </p:nvCxnSpPr>
        <p:spPr>
          <a:xfrm>
            <a:off x="3355596" y="4068661"/>
            <a:ext cx="2038525" cy="343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5D1D7D5-8A88-410F-AC6E-749A050A1B4A}"/>
              </a:ext>
            </a:extLst>
          </p:cNvPr>
          <p:cNvCxnSpPr/>
          <p:nvPr/>
        </p:nvCxnSpPr>
        <p:spPr>
          <a:xfrm>
            <a:off x="3363985" y="4068661"/>
            <a:ext cx="2030136" cy="1375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6B462F9-3EB4-4255-85A4-7D3AEEBC14DA}"/>
              </a:ext>
            </a:extLst>
          </p:cNvPr>
          <p:cNvCxnSpPr/>
          <p:nvPr/>
        </p:nvCxnSpPr>
        <p:spPr>
          <a:xfrm>
            <a:off x="3355596" y="4068661"/>
            <a:ext cx="2038525" cy="2323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281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38F182-0DDF-4F44-A13E-53E98722C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Principali caratteristiche della fase post-classica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(14 d.C. avvento di Tiberio – 193 d.C. morte di Commodo)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Quadro storico: massima espansione occidentale e transdanubiana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/>
          </a:p>
        </p:txBody>
      </p:sp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134C1F8-5C9B-41E4-87BF-8E015E105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04" y="1191431"/>
            <a:ext cx="9592619" cy="566656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F611C3-0EC3-4A5C-8584-0C94A5F92D5D}"/>
              </a:ext>
            </a:extLst>
          </p:cNvPr>
          <p:cNvSpPr txBox="1"/>
          <p:nvPr/>
        </p:nvSpPr>
        <p:spPr>
          <a:xfrm>
            <a:off x="142613" y="4236440"/>
            <a:ext cx="2130804" cy="23083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(tavola tratta da: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L. Mondin, 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Introduzione allo studio del latino,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(quadri storici a cura di A. Pistellato), Venezia, a.a. 2014-2015, p. 88)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55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38F182-0DDF-4F44-A13E-53E98722C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Impero bilingue         riconoscimento del greco come seconda lingua ufficiale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Espansione del latino a Occidente       latinizzazione dei territori extraitalici e romanizzazione linguistica delle popolazioni barbare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Integrazione culturale delle popolazioni autoctone           azione unificatrice della scuola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				 incremento della scolarizzazione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Sistema scolastico: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‣ a Roma: istituzione da parte di Vespasiano di una cattedra di retorica latina e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di una cattedra di retorica greca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‣ nelle altre aree dell’impero          istruzione affidata alle iniziative delle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amministrazioni locali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‣ diffusione ovunque di centri d’insegnamento    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curriculum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di studi medi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e superiori         corso di grammatica greca e latina (lingua e letteratura) e corso di retorica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‣ latino della scuola         diffusione della lingua standard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FCC63A32-DDDA-43FC-84D4-B6CFED30B7F2}"/>
              </a:ext>
            </a:extLst>
          </p:cNvPr>
          <p:cNvSpPr/>
          <p:nvPr/>
        </p:nvSpPr>
        <p:spPr>
          <a:xfrm>
            <a:off x="2114025" y="163585"/>
            <a:ext cx="360727" cy="1510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EB6074ED-81CE-49D4-9FB3-95C91A8A6C1C}"/>
              </a:ext>
            </a:extLst>
          </p:cNvPr>
          <p:cNvSpPr/>
          <p:nvPr/>
        </p:nvSpPr>
        <p:spPr>
          <a:xfrm>
            <a:off x="4060270" y="750815"/>
            <a:ext cx="369115" cy="159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reccia bidirezionale orizzontale 5">
            <a:extLst>
              <a:ext uri="{FF2B5EF4-FFF2-40B4-BE49-F238E27FC236}">
                <a16:creationId xmlns:a16="http://schemas.microsoft.com/office/drawing/2014/main" id="{70BE312D-AA2F-4ACA-B661-A0A1CF83CB44}"/>
              </a:ext>
            </a:extLst>
          </p:cNvPr>
          <p:cNvSpPr/>
          <p:nvPr/>
        </p:nvSpPr>
        <p:spPr>
          <a:xfrm>
            <a:off x="5587069" y="1677799"/>
            <a:ext cx="444616" cy="14261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Freccia circolare a sinistra 6">
            <a:extLst>
              <a:ext uri="{FF2B5EF4-FFF2-40B4-BE49-F238E27FC236}">
                <a16:creationId xmlns:a16="http://schemas.microsoft.com/office/drawing/2014/main" id="{D85BD6E0-523A-40C2-9AFB-0B08DF2F4B26}"/>
              </a:ext>
            </a:extLst>
          </p:cNvPr>
          <p:cNvSpPr/>
          <p:nvPr/>
        </p:nvSpPr>
        <p:spPr>
          <a:xfrm>
            <a:off x="7734650" y="1895912"/>
            <a:ext cx="310392" cy="50333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DFFF4614-592A-4B8C-BD12-200C0901F5D6}"/>
              </a:ext>
            </a:extLst>
          </p:cNvPr>
          <p:cNvSpPr/>
          <p:nvPr/>
        </p:nvSpPr>
        <p:spPr>
          <a:xfrm>
            <a:off x="5150841" y="4127384"/>
            <a:ext cx="352338" cy="134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B6F4A765-FC3F-4FF0-ACF2-425CD786EE12}"/>
              </a:ext>
            </a:extLst>
          </p:cNvPr>
          <p:cNvSpPr/>
          <p:nvPr/>
        </p:nvSpPr>
        <p:spPr>
          <a:xfrm>
            <a:off x="3363986" y="5343787"/>
            <a:ext cx="377504" cy="14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4AE71520-58D8-4251-A79F-87907E7DEC17}"/>
              </a:ext>
            </a:extLst>
          </p:cNvPr>
          <p:cNvSpPr/>
          <p:nvPr/>
        </p:nvSpPr>
        <p:spPr>
          <a:xfrm>
            <a:off x="6946083" y="5058562"/>
            <a:ext cx="369115" cy="125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BB97DF57-A6F3-40CA-BB2C-233B62856C1F}"/>
              </a:ext>
            </a:extLst>
          </p:cNvPr>
          <p:cNvSpPr/>
          <p:nvPr/>
        </p:nvSpPr>
        <p:spPr>
          <a:xfrm>
            <a:off x="4244827" y="5972961"/>
            <a:ext cx="369115" cy="134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613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38F182-0DDF-4F44-A13E-53E98722C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‣ la retorica di età imperiale è tutta concentrata sull’artificio e il formalismo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e punta all’acquisizione di capacità e all’applicazione di strategie tecniche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evitando scrupolosamente elementi propri della lingua quotidiana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‣ si attenuano le differenze linguistiche e stilistiche tra prosa e poesia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avvicinamento di prosa e poesia          uniformità  della lingua letteraria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‣ affermazione di una lingua d’arte, elitaria, lontana dall’uso        lingua formale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e di cultura che si propone e impone come modello della lingua scritta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‣ per effetto del purismo dei grammatici si crea uno scollamento sempre più accentuato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tra latino scritto e latino parlato                                                    </a:t>
            </a:r>
            <a:r>
              <a:rPr lang="it-IT" sz="1100">
                <a:latin typeface="Times New Roman" panose="02020603050405020304" pitchFamily="18" charset="0"/>
                <a:cs typeface="Times New Roman" panose="02020603050405020304" pitchFamily="18" charset="0"/>
              </a:rPr>
              <a:t>(audio)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0">
              <a:buNone/>
            </a:pPr>
            <a:endParaRPr lang="it-IT"/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D0DB9588-C3DC-4B79-8D32-A6DED2F74499}"/>
              </a:ext>
            </a:extLst>
          </p:cNvPr>
          <p:cNvSpPr/>
          <p:nvPr/>
        </p:nvSpPr>
        <p:spPr>
          <a:xfrm>
            <a:off x="5634606" y="2759978"/>
            <a:ext cx="461394" cy="14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CA4F4715-8DDD-4EC0-A087-692D0737508E}"/>
              </a:ext>
            </a:extLst>
          </p:cNvPr>
          <p:cNvSpPr/>
          <p:nvPr/>
        </p:nvSpPr>
        <p:spPr>
          <a:xfrm>
            <a:off x="8850385" y="3454165"/>
            <a:ext cx="394283" cy="159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5" name="slide 11 maggio 2020">
            <a:hlinkClick r:id="" action="ppaction://media"/>
            <a:extLst>
              <a:ext uri="{FF2B5EF4-FFF2-40B4-BE49-F238E27FC236}">
                <a16:creationId xmlns:a16="http://schemas.microsoft.com/office/drawing/2014/main" id="{7C967A59-674E-4CF7-B759-D0E9E2F75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4744" y="5191402"/>
            <a:ext cx="609600" cy="609600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321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38F182-0DDF-4F44-A13E-53E98722C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>
              <a:buNone/>
            </a:pPr>
            <a:r>
              <a:rPr 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Principali fenomeni linguistici dal I sec. d.C. </a:t>
            </a:r>
          </a:p>
          <a:p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Nel I sec. d.C. mutamento da accento melodico a intesivo          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aumento della tendenza alla sincope di vocali atone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ristrutturazione progressiva del sistema di quantità fonologica sillabica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coincidenza dell’opposizione breve/lunga  -  tonica/atona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perdita della quantità fonologica         ristrutturazione della gamma vocalica         progressiva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formazione del sistema eptavocalico</a:t>
            </a:r>
          </a:p>
          <a:p>
            <a:pPr marL="0" indent="0"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Monottongazioni:   -</a:t>
            </a: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ae  &gt; -e       </a:t>
            </a:r>
          </a:p>
          <a:p>
            <a:pPr marL="0" indent="0">
              <a:buNone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-oe &gt; -e</a:t>
            </a:r>
          </a:p>
          <a:p>
            <a:pPr marL="0" indent="0">
              <a:buNone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-au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rimane stabile   (in alcune lingue romanze e nell’italiano &gt; </a:t>
            </a: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Freccia circolare a destra 1">
            <a:extLst>
              <a:ext uri="{FF2B5EF4-FFF2-40B4-BE49-F238E27FC236}">
                <a16:creationId xmlns:a16="http://schemas.microsoft.com/office/drawing/2014/main" id="{8FE35421-C1E2-4F8B-954C-BDBFBDEE49C0}"/>
              </a:ext>
            </a:extLst>
          </p:cNvPr>
          <p:cNvSpPr/>
          <p:nvPr/>
        </p:nvSpPr>
        <p:spPr>
          <a:xfrm>
            <a:off x="2684477" y="939566"/>
            <a:ext cx="201336" cy="4278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reccia circolare a destra 4">
            <a:extLst>
              <a:ext uri="{FF2B5EF4-FFF2-40B4-BE49-F238E27FC236}">
                <a16:creationId xmlns:a16="http://schemas.microsoft.com/office/drawing/2014/main" id="{B8410530-55A9-4693-9D8B-7551368167F9}"/>
              </a:ext>
            </a:extLst>
          </p:cNvPr>
          <p:cNvSpPr/>
          <p:nvPr/>
        </p:nvSpPr>
        <p:spPr>
          <a:xfrm>
            <a:off x="2684477" y="1476461"/>
            <a:ext cx="201336" cy="4278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reccia circolare a destra 5">
            <a:extLst>
              <a:ext uri="{FF2B5EF4-FFF2-40B4-BE49-F238E27FC236}">
                <a16:creationId xmlns:a16="http://schemas.microsoft.com/office/drawing/2014/main" id="{1AB86317-3826-42BB-9973-94D5C2B5FE3B}"/>
              </a:ext>
            </a:extLst>
          </p:cNvPr>
          <p:cNvSpPr/>
          <p:nvPr/>
        </p:nvSpPr>
        <p:spPr>
          <a:xfrm>
            <a:off x="3296873" y="1963024"/>
            <a:ext cx="184558" cy="40267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Freccia circolare a sinistra 6">
            <a:extLst>
              <a:ext uri="{FF2B5EF4-FFF2-40B4-BE49-F238E27FC236}">
                <a16:creationId xmlns:a16="http://schemas.microsoft.com/office/drawing/2014/main" id="{C70644F7-1AC2-4098-94D3-9AB5CDC9F353}"/>
              </a:ext>
            </a:extLst>
          </p:cNvPr>
          <p:cNvSpPr/>
          <p:nvPr/>
        </p:nvSpPr>
        <p:spPr>
          <a:xfrm>
            <a:off x="10536572" y="1963024"/>
            <a:ext cx="184558" cy="40267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8D3C0565-11AB-4E4D-BED7-47702933DF95}"/>
              </a:ext>
            </a:extLst>
          </p:cNvPr>
          <p:cNvSpPr/>
          <p:nvPr/>
        </p:nvSpPr>
        <p:spPr>
          <a:xfrm>
            <a:off x="4500693" y="3049397"/>
            <a:ext cx="402672" cy="159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44F457B-E6A0-4D31-95A7-0015825D1523}"/>
              </a:ext>
            </a:extLst>
          </p:cNvPr>
          <p:cNvSpPr/>
          <p:nvPr/>
        </p:nvSpPr>
        <p:spPr>
          <a:xfrm>
            <a:off x="9756396" y="3066174"/>
            <a:ext cx="402672" cy="159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372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8909E12F-4664-40C6-83A6-C065BBA92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00" y="505437"/>
            <a:ext cx="11245400" cy="5847126"/>
          </a:xfrm>
          <a:blipFill>
            <a:blip r:embed="rId3"/>
            <a:tile tx="0" ty="0" sx="100000" sy="100000" flip="none" algn="tl"/>
          </a:blipFill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CD7BFB-76AC-44EB-9093-342A60F5F043}"/>
              </a:ext>
            </a:extLst>
          </p:cNvPr>
          <p:cNvSpPr txBox="1"/>
          <p:nvPr/>
        </p:nvSpPr>
        <p:spPr>
          <a:xfrm>
            <a:off x="662730" y="4697835"/>
            <a:ext cx="2063692" cy="13849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(tavola tratta da: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L. Mondin, </a:t>
            </a:r>
            <a:r>
              <a:rPr kumimoji="0" lang="it-IT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Introduzione allo studio del latino,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(quadri storici a cura di A. Pistellato), Venezia, a.a. 2014-2015, p. 128)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051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D7100F8-2489-43CE-8A82-18FFE74D1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8" y="480601"/>
            <a:ext cx="11190914" cy="5896798"/>
          </a:xfrm>
          <a:blipFill>
            <a:blip r:embed="rId3"/>
            <a:tile tx="0" ty="0" sx="100000" sy="100000" flip="none" algn="tl"/>
          </a:blipFill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C3B79E9-1D16-4EAF-A9D3-D35E32657AC9}"/>
              </a:ext>
            </a:extLst>
          </p:cNvPr>
          <p:cNvSpPr txBox="1"/>
          <p:nvPr/>
        </p:nvSpPr>
        <p:spPr>
          <a:xfrm>
            <a:off x="9459985" y="5207848"/>
            <a:ext cx="2242657" cy="116955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it-IT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(tavola tratta da: L. Mondin, </a:t>
            </a:r>
            <a:r>
              <a:rPr lang="it-IT" sz="1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Introduzione allo studio del latino,</a:t>
            </a:r>
            <a:r>
              <a:rPr lang="it-IT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(quadri storici a cura di A. Pistellato), Venezia, a.a. 2014-2015, p. 129)</a:t>
            </a:r>
            <a:endParaRPr lang="it-IT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863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1_Orga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745</Words>
  <Application>Microsoft Office PowerPoint</Application>
  <PresentationFormat>Widescreen</PresentationFormat>
  <Paragraphs>80</Paragraphs>
  <Slides>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Algerian</vt:lpstr>
      <vt:lpstr>Arial</vt:lpstr>
      <vt:lpstr>Garamond</vt:lpstr>
      <vt:lpstr>Times New Roman</vt:lpstr>
      <vt:lpstr>Organico</vt:lpstr>
      <vt:lpstr>1_Organico</vt:lpstr>
      <vt:lpstr>  Corso di  Grammatica Latina  (a.a. 2020-2021)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Corso di  Grammatica Latina  (a.a. 2020-2021) </dc:title>
  <dc:creator>Luciana Furbetta</dc:creator>
  <cp:lastModifiedBy>Luciana Furbetta</cp:lastModifiedBy>
  <cp:revision>2</cp:revision>
  <dcterms:created xsi:type="dcterms:W3CDTF">2021-04-20T08:16:33Z</dcterms:created>
  <dcterms:modified xsi:type="dcterms:W3CDTF">2021-05-05T10:35:34Z</dcterms:modified>
</cp:coreProperties>
</file>