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ustainabledevelopment.un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42BCF9-D814-F24C-AAD2-FE88CFFFFF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GEOGRAFIA</a:t>
            </a:r>
            <a:br>
              <a:rPr lang="it-IT" dirty="0"/>
            </a:br>
            <a:r>
              <a:rPr lang="it-IT" sz="2800" dirty="0"/>
              <a:t>(LE006)</a:t>
            </a:r>
            <a:br>
              <a:rPr lang="it-IT" sz="2800" dirty="0"/>
            </a:br>
            <a:br>
              <a:rPr lang="it-IT" dirty="0"/>
            </a:br>
            <a:r>
              <a:rPr lang="it-IT" dirty="0"/>
              <a:t>Sergio Zilli</a:t>
            </a:r>
            <a:br>
              <a:rPr lang="it-IT" dirty="0"/>
            </a:br>
            <a:r>
              <a:rPr lang="it-IT" sz="3100" dirty="0"/>
              <a:t>A.A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F94394A-7E45-FF43-AAED-FA14789E4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5036006"/>
            <a:ext cx="7315200" cy="914400"/>
          </a:xfrm>
        </p:spPr>
        <p:txBody>
          <a:bodyPr>
            <a:normAutofit/>
          </a:bodyPr>
          <a:lstStyle/>
          <a:p>
            <a:r>
              <a:rPr lang="it-IT" sz="1800" dirty="0"/>
              <a:t>Corso di Studio </a:t>
            </a:r>
            <a:r>
              <a:rPr lang="it-IT" sz="1800" b="1" dirty="0"/>
              <a:t>LE01 - DISCIPLINE STORICHE E FILOSOFICHE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11065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93B81C-085E-2E43-91DE-B73060244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080590" cy="4601183"/>
          </a:xfrm>
        </p:spPr>
        <p:txBody>
          <a:bodyPr/>
          <a:lstStyle/>
          <a:p>
            <a:r>
              <a:rPr lang="it-IT" dirty="0"/>
              <a:t>Sviluppo e disuguaglianza del reddito: effetto della globalizzazione?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5256FD-9682-ED49-8B51-9CE867135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Due scuole di pensiero:</a:t>
            </a:r>
          </a:p>
          <a:p>
            <a:r>
              <a:rPr lang="it-IT" dirty="0"/>
              <a:t>Teoria </a:t>
            </a:r>
            <a:r>
              <a:rPr lang="it-IT" b="1" dirty="0"/>
              <a:t>neoliberista</a:t>
            </a:r>
            <a:r>
              <a:rPr lang="it-IT" dirty="0"/>
              <a:t>: il mercato determina un convergenza o una uguaglianza del reddito. Il commercio induce alla specializzazione, all’aumento della concorrenza e alla crescita della prosperità. Quindi bisogna togliere gli ostacoli alle relazione commerciali e una «mano invisibile» distribuirà ricchezza a tutti.</a:t>
            </a:r>
          </a:p>
          <a:p>
            <a:r>
              <a:rPr lang="it-IT" dirty="0"/>
              <a:t>Teoria dell’</a:t>
            </a:r>
            <a:r>
              <a:rPr lang="it-IT" b="1" dirty="0"/>
              <a:t>ampliamento del divario </a:t>
            </a:r>
            <a:r>
              <a:rPr lang="it-IT" dirty="0"/>
              <a:t>fra ricchi e poveri:  globalizzazione agisce contro le condizioni di parità in quanto genera domanda di lavoratori specializzati (più istruiti) e coloro che non lo sono rimangono progressivamente più esclusi.</a:t>
            </a:r>
          </a:p>
          <a:p>
            <a:pPr marL="0" indent="0">
              <a:buNone/>
            </a:pPr>
            <a:r>
              <a:rPr lang="it-IT" dirty="0"/>
              <a:t>Le rilevazioni degli ultimi anni indicano la polarizzazione dei redditi, cui segue maggior povertà, tensioni sociali, debolezza delle strutture pubbliche rispetto quelle private</a:t>
            </a:r>
          </a:p>
        </p:txBody>
      </p:sp>
    </p:spTree>
    <p:extLst>
      <p:ext uri="{BB962C8B-B14F-4D97-AF65-F5344CB8AC3E}">
        <p14:creationId xmlns:p14="http://schemas.microsoft.com/office/powerpoint/2010/main" val="415467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23F5AF-C6F6-3341-8F04-AE5322F4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Teorie dello sviluppo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8FC6AD-2666-334B-9207-266B5BAA2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829" y="701714"/>
            <a:ext cx="8067556" cy="5618063"/>
          </a:xfrm>
        </p:spPr>
        <p:txBody>
          <a:bodyPr>
            <a:noAutofit/>
          </a:bodyPr>
          <a:lstStyle/>
          <a:p>
            <a:r>
              <a:rPr lang="it-IT" sz="1800" b="1" dirty="0"/>
              <a:t>Modello di sviluppo classico</a:t>
            </a:r>
            <a:r>
              <a:rPr lang="it-IT" sz="1800" dirty="0"/>
              <a:t>: dal tradizionale al consumo di massa (occidentale)</a:t>
            </a:r>
          </a:p>
          <a:p>
            <a:r>
              <a:rPr lang="it-IT" sz="1800" b="1" dirty="0"/>
              <a:t>Teoria della dipendenza</a:t>
            </a:r>
            <a:r>
              <a:rPr lang="it-IT" sz="1800" dirty="0"/>
              <a:t>: processo relazionale (non biunivoco) tra stati dominanti e stati dipendenti, mediato dal commercio internazionale. Forti contro deboli, troppo semplicistico.</a:t>
            </a:r>
          </a:p>
          <a:p>
            <a:r>
              <a:rPr lang="it-IT" sz="1800" b="1" dirty="0"/>
              <a:t>Teoria del sistema mondo </a:t>
            </a:r>
            <a:r>
              <a:rPr lang="it-IT" sz="1800" dirty="0"/>
              <a:t>(Immanuel </a:t>
            </a:r>
            <a:r>
              <a:rPr lang="it-IT" sz="1800" dirty="0" err="1"/>
              <a:t>Wallerstein</a:t>
            </a:r>
            <a:r>
              <a:rPr lang="it-IT" sz="1800" dirty="0"/>
              <a:t>, 1974). Sistema capitalista come causa della dipendenza e del sottosviluppo; gestisce un sistema mondo (ex </a:t>
            </a:r>
            <a:r>
              <a:rPr lang="it-IT" sz="1800" dirty="0" err="1"/>
              <a:t>Braudel</a:t>
            </a:r>
            <a:r>
              <a:rPr lang="it-IT" sz="1800" dirty="0"/>
              <a:t> «economia mondo») in modo gerarchico (Centro, Semiperiferia, Periferia) e diseguale che si autoalimenta e si ripropone</a:t>
            </a:r>
          </a:p>
          <a:p>
            <a:r>
              <a:rPr lang="it-IT" sz="1800" b="1" dirty="0"/>
              <a:t>Modello di sviluppo neoliberista</a:t>
            </a:r>
            <a:r>
              <a:rPr lang="it-IT" sz="1800" dirty="0"/>
              <a:t>: primato dei diritti di proprietà e della libertà individuale. Rimozione degli ostacoli al movimento di beni, servizi e capitali e sostegno al libero mercato, senza intervento dello Stato. Il sottosviluppo è legato al un mercato mal funzionante, che deve essere de-regolamentato. Piani di aggiustamento strutturale da applicare ovunque (meno spese statali; fine sovvenzioni agricoltura; svalutazioni moneta locale; sviluppo esportazioni di materie prime invece di lavorazioni sul posto; ingerenza negli affari dei singoli stati tramite Banca Mondiale e Fondi Monetario Internazionale) </a:t>
            </a:r>
            <a:r>
              <a:rPr lang="it-IT" sz="1800" dirty="0">
                <a:sym typeface="Wingdings" pitchFamily="2" charset="2"/>
              </a:rPr>
              <a:t> </a:t>
            </a:r>
            <a:r>
              <a:rPr lang="it-IT" sz="1800" dirty="0" err="1">
                <a:sym typeface="Wingdings" pitchFamily="2" charset="2"/>
              </a:rPr>
              <a:t>Occupy</a:t>
            </a:r>
            <a:r>
              <a:rPr lang="it-IT" sz="1800" dirty="0">
                <a:sym typeface="Wingdings" pitchFamily="2" charset="2"/>
              </a:rPr>
              <a:t> </a:t>
            </a:r>
            <a:r>
              <a:rPr lang="it-IT" sz="1800" dirty="0" err="1">
                <a:sym typeface="Wingdings" pitchFamily="2" charset="2"/>
              </a:rPr>
              <a:t>Wall</a:t>
            </a:r>
            <a:r>
              <a:rPr lang="it-IT" sz="1800" dirty="0">
                <a:sym typeface="Wingdings" pitchFamily="2" charset="2"/>
              </a:rPr>
              <a:t> Street 2011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72944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7D364D-EF2B-8449-B56D-EFE99B7B6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81638"/>
            <a:ext cx="2870522" cy="3459809"/>
          </a:xfrm>
        </p:spPr>
        <p:txBody>
          <a:bodyPr/>
          <a:lstStyle/>
          <a:p>
            <a:r>
              <a:rPr lang="it-IT" dirty="0"/>
              <a:t>Strategie di riduzione della povertà e </a:t>
            </a:r>
            <a:r>
              <a:rPr lang="it-IT" dirty="0" err="1"/>
              <a:t>gi</a:t>
            </a:r>
            <a:r>
              <a:rPr lang="it-IT" dirty="0"/>
              <a:t> obiettivi di sviluppo sostenibile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96A900-7136-A54C-939C-B8D3F0183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083" y="381965"/>
            <a:ext cx="8750461" cy="6030410"/>
          </a:xfrm>
        </p:spPr>
        <p:txBody>
          <a:bodyPr>
            <a:normAutofit/>
          </a:bodyPr>
          <a:lstStyle/>
          <a:p>
            <a:r>
              <a:rPr lang="it-IT" dirty="0"/>
              <a:t>ONU, settembre 2000: obiettivi di sviluppo del millennio (riduzione della povertà)</a:t>
            </a:r>
          </a:p>
          <a:p>
            <a:r>
              <a:rPr lang="it-IT" dirty="0"/>
              <a:t>2015: Obiettivi di Sviluppo Sostenibile (SDG </a:t>
            </a:r>
            <a:r>
              <a:rPr lang="it-IT" i="1" dirty="0" err="1"/>
              <a:t>Sustainable</a:t>
            </a:r>
            <a:r>
              <a:rPr lang="it-IT" i="1" dirty="0"/>
              <a:t> Development </a:t>
            </a:r>
            <a:r>
              <a:rPr lang="it-IT" i="1" dirty="0" err="1"/>
              <a:t>Goals</a:t>
            </a:r>
            <a:r>
              <a:rPr lang="it-IT" dirty="0"/>
              <a:t>) approvati da 193 paesi (</a:t>
            </a:r>
            <a:r>
              <a:rPr lang="it-IT" sz="1500" dirty="0">
                <a:hlinkClick r:id="rId2"/>
              </a:rPr>
              <a:t>https://sustainabledevelopment.un.org/</a:t>
            </a:r>
            <a:r>
              <a:rPr lang="it-IT" sz="1500" dirty="0"/>
              <a:t>):</a:t>
            </a:r>
          </a:p>
          <a:p>
            <a:r>
              <a:rPr lang="it-IT" sz="800" dirty="0"/>
              <a:t>Sconfiggere povertà e fame;</a:t>
            </a:r>
          </a:p>
          <a:p>
            <a:r>
              <a:rPr lang="it-IT" sz="800" dirty="0"/>
              <a:t>Istruzione di qualità</a:t>
            </a:r>
          </a:p>
          <a:p>
            <a:r>
              <a:rPr lang="it-IT" sz="800" dirty="0"/>
              <a:t>Parità di genere;</a:t>
            </a:r>
          </a:p>
          <a:p>
            <a:r>
              <a:rPr lang="it-IT" sz="800" dirty="0"/>
              <a:t>Disponibilità di acqua e servizi igienico sanitari</a:t>
            </a:r>
          </a:p>
          <a:p>
            <a:r>
              <a:rPr lang="it-IT" sz="800" dirty="0"/>
              <a:t>Disponibilità servizi energetici sostenibili</a:t>
            </a:r>
          </a:p>
          <a:p>
            <a:r>
              <a:rPr lang="it-IT" sz="800" dirty="0"/>
              <a:t>Crescita economica inclusiva, sostenuta e sostenibile</a:t>
            </a:r>
          </a:p>
          <a:p>
            <a:r>
              <a:rPr lang="it-IT" sz="800" dirty="0"/>
              <a:t>Ridurre disuguaglianza</a:t>
            </a:r>
          </a:p>
          <a:p>
            <a:r>
              <a:rPr lang="it-IT" sz="800" dirty="0"/>
              <a:t>Favorire industria, innovazione e infrastrutture</a:t>
            </a:r>
          </a:p>
          <a:p>
            <a:r>
              <a:rPr lang="it-IT" sz="800" dirty="0"/>
              <a:t>Città e comunità sostenibili</a:t>
            </a:r>
          </a:p>
          <a:p>
            <a:r>
              <a:rPr lang="it-IT" sz="800" dirty="0"/>
              <a:t>Modelli di consumo e produzione sostenibili</a:t>
            </a:r>
          </a:p>
          <a:p>
            <a:r>
              <a:rPr lang="it-IT" sz="800" dirty="0"/>
              <a:t>Combattere i cambiamento climatico</a:t>
            </a:r>
          </a:p>
          <a:p>
            <a:r>
              <a:rPr lang="it-IT" sz="800" dirty="0"/>
              <a:t>Conservazione delle acque marine, degli ecosistemi</a:t>
            </a:r>
          </a:p>
          <a:p>
            <a:r>
              <a:rPr lang="it-IT" sz="800" dirty="0"/>
              <a:t>Sostenere pace, giustizia e istituzioni solide</a:t>
            </a:r>
          </a:p>
          <a:p>
            <a:r>
              <a:rPr lang="it-IT" sz="800" dirty="0"/>
              <a:t>Creare un </a:t>
            </a:r>
            <a:r>
              <a:rPr lang="it-IT" sz="800" dirty="0" err="1"/>
              <a:t>parternariato</a:t>
            </a:r>
            <a:r>
              <a:rPr lang="it-IT" sz="800" dirty="0"/>
              <a:t> globale per lo sviluppo sostenibile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8A6FA40-8FD6-1D4B-BECD-A27F859EF8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107" y="2545900"/>
            <a:ext cx="5854370" cy="310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392305"/>
      </p:ext>
    </p:extLst>
  </p:cSld>
  <p:clrMapOvr>
    <a:masterClrMapping/>
  </p:clrMapOvr>
</p:sld>
</file>

<file path=ppt/theme/theme1.xml><?xml version="1.0" encoding="utf-8"?>
<a:theme xmlns:a="http://schemas.openxmlformats.org/drawingml/2006/main" name="Cornic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Cornice</Template>
  <TotalTime>1036</TotalTime>
  <Words>472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Corbel</vt:lpstr>
      <vt:lpstr>Wingdings</vt:lpstr>
      <vt:lpstr>Wingdings 2</vt:lpstr>
      <vt:lpstr>Cornice</vt:lpstr>
      <vt:lpstr>GEOGRAFIA (LE006)  Sergio Zilli A.A 2020-2021</vt:lpstr>
      <vt:lpstr>Sviluppo e disuguaglianza del reddito: effetto della globalizzazione?</vt:lpstr>
      <vt:lpstr>Teorie dello sviluppo</vt:lpstr>
      <vt:lpstr>Strategie di riduzione della povertà e gi obiettivi di sviluppo sostenibile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Sergio Zilli A.A 2020-2021</dc:title>
  <dc:creator>sergio zilli</dc:creator>
  <cp:lastModifiedBy>sergio zilli</cp:lastModifiedBy>
  <cp:revision>38</cp:revision>
  <dcterms:created xsi:type="dcterms:W3CDTF">2021-03-03T14:31:40Z</dcterms:created>
  <dcterms:modified xsi:type="dcterms:W3CDTF">2021-05-07T15:09:59Z</dcterms:modified>
</cp:coreProperties>
</file>