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5" r:id="rId3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-636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D92A19-EF82-4719-BB8D-3CA4C0A6D26E}" type="datetimeFigureOut">
              <a:rPr lang="it-IT" smtClean="0"/>
              <a:t>07/05/2021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210D67-D7E2-498D-8781-45BDC05088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066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29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folHlink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folHlink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folHlink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folHlink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folHlink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1F2D5A96-D014-46BD-8244-E533A4862112}" type="slidenum">
              <a:rPr lang="en-US" sz="1200">
                <a:solidFill>
                  <a:schemeClr val="tx1"/>
                </a:solidFill>
              </a:rPr>
              <a:pPr eaLnBrk="1" hangingPunct="1"/>
              <a:t>2</a:t>
            </a:fld>
            <a:endParaRPr lang="en-US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114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folHlink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folHlink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folHlink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folHlink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folHlink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215C9199-B40E-4DFC-9723-708CD65BFE79}" type="slidenum">
              <a:rPr lang="en-US" sz="1200">
                <a:solidFill>
                  <a:schemeClr val="tx1"/>
                </a:solidFill>
              </a:rPr>
              <a:pPr eaLnBrk="1" hangingPunct="1"/>
              <a:t>14</a:t>
            </a:fld>
            <a:endParaRPr lang="en-US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4530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folHlink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folHlink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folHlink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folHlink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folHlink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3334F6B6-82AF-4061-AF81-967D55C4C00D}" type="slidenum">
              <a:rPr lang="en-US" sz="1200">
                <a:solidFill>
                  <a:schemeClr val="tx1"/>
                </a:solidFill>
              </a:rPr>
              <a:pPr eaLnBrk="1" hangingPunct="1"/>
              <a:t>15</a:t>
            </a:fld>
            <a:endParaRPr lang="en-US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2406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91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folHlink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folHlink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folHlink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folHlink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folHlink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25E9E1A0-F873-4B44-9CD9-EA8FF7BCDCA1}" type="slidenum">
              <a:rPr lang="en-US" sz="1200">
                <a:solidFill>
                  <a:schemeClr val="tx1"/>
                </a:solidFill>
              </a:rPr>
              <a:pPr eaLnBrk="1" hangingPunct="1"/>
              <a:t>16</a:t>
            </a:fld>
            <a:endParaRPr lang="en-US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1143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12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folHlink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folHlink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folHlink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folHlink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folHlink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01BFD5F2-E77A-4FE7-8CE7-C1F68A7CE0C3}" type="slidenum">
              <a:rPr lang="en-US" sz="1200">
                <a:solidFill>
                  <a:schemeClr val="tx1"/>
                </a:solidFill>
              </a:rPr>
              <a:pPr eaLnBrk="1" hangingPunct="1"/>
              <a:t>17</a:t>
            </a:fld>
            <a:endParaRPr lang="en-US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624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42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folHlink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folHlink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folHlink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folHlink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folHlink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39475162-777E-4443-9E4C-9A9C37269907}" type="slidenum">
              <a:rPr lang="en-US" sz="1200">
                <a:solidFill>
                  <a:schemeClr val="tx1"/>
                </a:solidFill>
              </a:rPr>
              <a:pPr eaLnBrk="1" hangingPunct="1"/>
              <a:t>19</a:t>
            </a:fld>
            <a:endParaRPr lang="en-US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4971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42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folHlink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folHlink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folHlink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folHlink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folHlink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39475162-777E-4443-9E4C-9A9C37269907}" type="slidenum">
              <a:rPr lang="en-US" sz="1200">
                <a:solidFill>
                  <a:schemeClr val="tx1"/>
                </a:solidFill>
              </a:rPr>
              <a:pPr eaLnBrk="1" hangingPunct="1"/>
              <a:t>20</a:t>
            </a:fld>
            <a:endParaRPr lang="en-US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4176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93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folHlink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folHlink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folHlink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folHlink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folHlink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3F7381EA-31C3-4269-80D7-B96BA96EC045}" type="slidenum">
              <a:rPr lang="en-US" sz="1200">
                <a:solidFill>
                  <a:schemeClr val="tx1"/>
                </a:solidFill>
              </a:rPr>
              <a:pPr eaLnBrk="1" hangingPunct="1"/>
              <a:t>22</a:t>
            </a:fld>
            <a:endParaRPr lang="en-US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3401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144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folHlink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folHlink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folHlink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folHlink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folHlink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B2869757-E049-419C-834E-691E38531913}" type="slidenum">
              <a:rPr lang="en-US" sz="1200">
                <a:solidFill>
                  <a:schemeClr val="tx1"/>
                </a:solidFill>
              </a:rPr>
              <a:pPr eaLnBrk="1" hangingPunct="1"/>
              <a:t>23</a:t>
            </a:fld>
            <a:endParaRPr lang="en-US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8226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349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folHlink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folHlink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folHlink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folHlink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folHlink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F5B410B9-0C41-48A9-9929-1B7386F7A944}" type="slidenum">
              <a:rPr lang="en-US" sz="1200">
                <a:solidFill>
                  <a:schemeClr val="tx1"/>
                </a:solidFill>
              </a:rPr>
              <a:pPr eaLnBrk="1" hangingPunct="1"/>
              <a:t>24</a:t>
            </a:fld>
            <a:endParaRPr lang="en-US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4100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folHlink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folHlink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folHlink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folHlink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folHlink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4BFA44AD-4A14-45C5-B408-70836FE84AD2}" type="slidenum">
              <a:rPr lang="en-US" sz="1200">
                <a:solidFill>
                  <a:schemeClr val="tx1"/>
                </a:solidFill>
              </a:rPr>
              <a:pPr eaLnBrk="1" hangingPunct="1"/>
              <a:t>25</a:t>
            </a:fld>
            <a:endParaRPr lang="en-US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5160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29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folHlink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folHlink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folHlink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folHlink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folHlink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1F2D5A96-D014-46BD-8244-E533A4862112}" type="slidenum">
              <a:rPr lang="en-US" sz="1200">
                <a:solidFill>
                  <a:schemeClr val="tx1"/>
                </a:solidFill>
              </a:rPr>
              <a:pPr eaLnBrk="1" hangingPunct="1"/>
              <a:t>4</a:t>
            </a:fld>
            <a:endParaRPr lang="en-US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9219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7587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folHlink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folHlink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folHlink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folHlink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folHlink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r" eaLnBrk="1" hangingPunct="1"/>
            <a:fld id="{081076C0-CAA1-4D69-B25A-BFC47A6740FF}" type="slidenum">
              <a:rPr lang="en-US" sz="1200">
                <a:solidFill>
                  <a:schemeClr val="tx1"/>
                </a:solidFill>
              </a:rPr>
              <a:pPr algn="r" eaLnBrk="1" hangingPunct="1"/>
              <a:t>26</a:t>
            </a:fld>
            <a:endParaRPr lang="en-US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0981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folHlink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folHlink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folHlink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folHlink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folHlink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76FCAC20-DD04-4772-A337-EF40ECC404E9}" type="slidenum">
              <a:rPr lang="en-US" sz="1200">
                <a:solidFill>
                  <a:schemeClr val="tx1"/>
                </a:solidFill>
              </a:rPr>
              <a:pPr eaLnBrk="1" hangingPunct="1"/>
              <a:t>27</a:t>
            </a:fld>
            <a:endParaRPr lang="en-US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0240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folHlink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folHlink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folHlink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folHlink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folHlink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3423329C-E4A9-43D6-A3D1-3C1490E47156}" type="slidenum">
              <a:rPr lang="en-US" sz="1200">
                <a:solidFill>
                  <a:schemeClr val="tx1"/>
                </a:solidFill>
              </a:rPr>
              <a:pPr eaLnBrk="1" hangingPunct="1"/>
              <a:t>29</a:t>
            </a:fld>
            <a:endParaRPr lang="en-US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20918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folHlink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folHlink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folHlink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folHlink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folHlink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3867228B-DED7-4EF6-BD20-BFCEEC3B65C8}" type="slidenum">
              <a:rPr lang="en-US" sz="1200">
                <a:solidFill>
                  <a:schemeClr val="tx1"/>
                </a:solidFill>
              </a:rPr>
              <a:pPr eaLnBrk="1" hangingPunct="1"/>
              <a:t>31</a:t>
            </a:fld>
            <a:endParaRPr lang="en-US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2698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folHlink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folHlink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folHlink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folHlink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folHlink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A0BD6B7A-8DEC-47A6-B8B9-8177D5C4357E}" type="slidenum">
              <a:rPr lang="en-US" sz="1200">
                <a:solidFill>
                  <a:schemeClr val="tx1"/>
                </a:solidFill>
              </a:rPr>
              <a:pPr eaLnBrk="1" hangingPunct="1"/>
              <a:t>32</a:t>
            </a:fld>
            <a:endParaRPr lang="en-US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57379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folHlink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folHlink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folHlink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folHlink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folHlink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FFA1C422-7DBF-4107-BDBA-68E844A08EAE}" type="slidenum">
              <a:rPr lang="en-US" sz="1200">
                <a:solidFill>
                  <a:schemeClr val="tx1"/>
                </a:solidFill>
              </a:rPr>
              <a:pPr eaLnBrk="1" hangingPunct="1"/>
              <a:t>33</a:t>
            </a:fld>
            <a:endParaRPr lang="en-US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38978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52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folHlink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folHlink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folHlink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folHlink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folHlink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9188D5A3-13E2-4E38-A6B7-2FF0C43C9A84}" type="slidenum">
              <a:rPr lang="en-US" sz="1200">
                <a:solidFill>
                  <a:schemeClr val="tx1"/>
                </a:solidFill>
              </a:rPr>
              <a:pPr eaLnBrk="1" hangingPunct="1"/>
              <a:t>34</a:t>
            </a:fld>
            <a:endParaRPr lang="en-US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40746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06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folHlink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folHlink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folHlink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folHlink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folHlink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BF7AEF67-8F75-4394-96A3-F10F2F1B2FD0}" type="slidenum">
              <a:rPr lang="en-US" sz="1200">
                <a:solidFill>
                  <a:schemeClr val="tx1"/>
                </a:solidFill>
              </a:rPr>
              <a:pPr eaLnBrk="1" hangingPunct="1"/>
              <a:t>35</a:t>
            </a:fld>
            <a:endParaRPr lang="en-US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3946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folHlink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folHlink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folHlink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folHlink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folHlink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8FFEEABA-EDB8-4523-A09A-50C8FA6CFF53}" type="slidenum">
              <a:rPr lang="en-US" sz="1200">
                <a:solidFill>
                  <a:schemeClr val="tx1"/>
                </a:solidFill>
              </a:rPr>
              <a:pPr eaLnBrk="1" hangingPunct="1"/>
              <a:t>6</a:t>
            </a:fld>
            <a:endParaRPr lang="en-US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4880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folHlink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folHlink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folHlink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folHlink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folHlink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5027680E-FE93-4137-A7A0-D347641F0C23}" type="slidenum">
              <a:rPr lang="en-US" sz="1200">
                <a:solidFill>
                  <a:schemeClr val="tx1"/>
                </a:solidFill>
              </a:rPr>
              <a:pPr eaLnBrk="1" hangingPunct="1"/>
              <a:t>7</a:t>
            </a:fld>
            <a:endParaRPr lang="en-US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6520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folHlink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folHlink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folHlink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folHlink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folHlink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3B1A4FCF-132C-4D38-8C36-455241A942B9}" type="slidenum">
              <a:rPr lang="en-US" sz="1200">
                <a:solidFill>
                  <a:schemeClr val="tx1"/>
                </a:solidFill>
              </a:rPr>
              <a:pPr eaLnBrk="1" hangingPunct="1"/>
              <a:t>9</a:t>
            </a:fld>
            <a:endParaRPr lang="en-US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8325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folHlink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folHlink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folHlink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folHlink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folHlink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9F743DA6-BFFC-47B2-AC1C-5CE945765AE7}" type="slidenum">
              <a:rPr lang="en-US" sz="1200">
                <a:solidFill>
                  <a:schemeClr val="tx1"/>
                </a:solidFill>
              </a:rPr>
              <a:pPr eaLnBrk="1" hangingPunct="1"/>
              <a:t>10</a:t>
            </a:fld>
            <a:endParaRPr lang="en-US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9017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folHlink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folHlink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folHlink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folHlink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folHlink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697931EC-FEEE-4B01-B272-56F82788DF5B}" type="slidenum">
              <a:rPr lang="en-US" sz="1200">
                <a:solidFill>
                  <a:schemeClr val="tx1"/>
                </a:solidFill>
              </a:rPr>
              <a:pPr eaLnBrk="1" hangingPunct="1"/>
              <a:t>11</a:t>
            </a:fld>
            <a:endParaRPr lang="en-US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2388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folHlink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folHlink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folHlink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folHlink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folHlink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CC36E449-549E-442C-A2DA-4260FC1994ED}" type="slidenum">
              <a:rPr lang="en-US" sz="1200">
                <a:solidFill>
                  <a:schemeClr val="tx1"/>
                </a:solidFill>
              </a:rPr>
              <a:pPr eaLnBrk="1" hangingPunct="1"/>
              <a:t>12</a:t>
            </a:fld>
            <a:endParaRPr lang="en-US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5937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folHlink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folHlink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folHlink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folHlink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folHlink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08CB155F-C9B5-45FB-B634-5443EE4AB94C}" type="slidenum">
              <a:rPr lang="en-US" sz="1200">
                <a:solidFill>
                  <a:schemeClr val="tx1"/>
                </a:solidFill>
              </a:rPr>
              <a:pPr eaLnBrk="1" hangingPunct="1"/>
              <a:t>13</a:t>
            </a:fld>
            <a:endParaRPr lang="en-US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429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7FF38-B910-4685-B8FE-AC505ED05A25}" type="datetimeFigureOut">
              <a:rPr lang="it-IT" smtClean="0"/>
              <a:t>07/05/2021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39D7F-5938-43F8-B2C3-4996DC331B9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2688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7FF38-B910-4685-B8FE-AC505ED05A25}" type="datetimeFigureOut">
              <a:rPr lang="it-IT" smtClean="0"/>
              <a:t>07/05/2021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39D7F-5938-43F8-B2C3-4996DC331B9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305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7FF38-B910-4685-B8FE-AC505ED05A25}" type="datetimeFigureOut">
              <a:rPr lang="it-IT" smtClean="0"/>
              <a:t>07/05/2021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39D7F-5938-43F8-B2C3-4996DC331B9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59817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0" y="6309320"/>
            <a:ext cx="12192000" cy="5760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>
                <a:solidFill>
                  <a:schemeClr val="bg1">
                    <a:lumMod val="50000"/>
                  </a:schemeClr>
                </a:solidFill>
              </a:rPr>
              <a:t>J. Gruber, </a:t>
            </a:r>
            <a:r>
              <a:rPr lang="it-IT" sz="1400" i="1" dirty="0" smtClean="0">
                <a:solidFill>
                  <a:schemeClr val="bg1">
                    <a:lumMod val="50000"/>
                  </a:schemeClr>
                </a:solidFill>
              </a:rPr>
              <a:t>Scienza delle finanze</a:t>
            </a:r>
            <a:r>
              <a:rPr lang="it-IT" sz="1400" i="0" dirty="0" smtClean="0">
                <a:solidFill>
                  <a:schemeClr val="bg1">
                    <a:lumMod val="50000"/>
                  </a:schemeClr>
                </a:solidFill>
              </a:rPr>
              <a:t>, 2018</a:t>
            </a:r>
            <a:endParaRPr lang="it-IT" sz="1400" i="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239349" y="6453336"/>
            <a:ext cx="144016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600" b="0" dirty="0" smtClean="0"/>
              <a:t>© EGEA S.p.A.</a:t>
            </a:r>
            <a:endParaRPr lang="it-IT" sz="600" b="0" dirty="0"/>
          </a:p>
        </p:txBody>
      </p:sp>
      <p:grpSp>
        <p:nvGrpSpPr>
          <p:cNvPr id="11" name="Gruppo 10"/>
          <p:cNvGrpSpPr/>
          <p:nvPr/>
        </p:nvGrpSpPr>
        <p:grpSpPr>
          <a:xfrm>
            <a:off x="335360" y="188640"/>
            <a:ext cx="1200000" cy="6696744"/>
            <a:chOff x="251520" y="188640"/>
            <a:chExt cx="900000" cy="6696744"/>
          </a:xfrm>
        </p:grpSpPr>
        <p:cxnSp>
          <p:nvCxnSpPr>
            <p:cNvPr id="12" name="Connettore 1 11"/>
            <p:cNvCxnSpPr/>
            <p:nvPr/>
          </p:nvCxnSpPr>
          <p:spPr>
            <a:xfrm>
              <a:off x="251520" y="188640"/>
              <a:ext cx="0" cy="6696744"/>
            </a:xfrm>
            <a:prstGeom prst="line">
              <a:avLst/>
            </a:prstGeom>
            <a:ln w="19050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ttangolo 13"/>
            <p:cNvSpPr/>
            <p:nvPr/>
          </p:nvSpPr>
          <p:spPr>
            <a:xfrm>
              <a:off x="251520" y="188640"/>
              <a:ext cx="900000" cy="21602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50" dirty="0"/>
            </a:p>
          </p:txBody>
        </p:sp>
      </p:grpSp>
      <p:grpSp>
        <p:nvGrpSpPr>
          <p:cNvPr id="15" name="Gruppo 14"/>
          <p:cNvGrpSpPr/>
          <p:nvPr/>
        </p:nvGrpSpPr>
        <p:grpSpPr>
          <a:xfrm>
            <a:off x="10608501" y="6309320"/>
            <a:ext cx="1583499" cy="336770"/>
            <a:chOff x="7956376" y="6309320"/>
            <a:chExt cx="1187624" cy="336770"/>
          </a:xfrm>
        </p:grpSpPr>
        <p:cxnSp>
          <p:nvCxnSpPr>
            <p:cNvPr id="16" name="Connettore 1 15"/>
            <p:cNvCxnSpPr/>
            <p:nvPr/>
          </p:nvCxnSpPr>
          <p:spPr>
            <a:xfrm>
              <a:off x="7956376" y="6309320"/>
              <a:ext cx="1187624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" name="Immagine 1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56376" y="6318724"/>
              <a:ext cx="900000" cy="3273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720010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7FF38-B910-4685-B8FE-AC505ED05A25}" type="datetimeFigureOut">
              <a:rPr lang="it-IT" smtClean="0"/>
              <a:t>07/05/2021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39D7F-5938-43F8-B2C3-4996DC331B9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19937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7FF38-B910-4685-B8FE-AC505ED05A25}" type="datetimeFigureOut">
              <a:rPr lang="it-IT" smtClean="0"/>
              <a:t>07/05/2021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39D7F-5938-43F8-B2C3-4996DC331B9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55221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7FF38-B910-4685-B8FE-AC505ED05A25}" type="datetimeFigureOut">
              <a:rPr lang="it-IT" smtClean="0"/>
              <a:t>07/05/2021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39D7F-5938-43F8-B2C3-4996DC331B9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1964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7FF38-B910-4685-B8FE-AC505ED05A25}" type="datetimeFigureOut">
              <a:rPr lang="it-IT" smtClean="0"/>
              <a:t>07/05/2021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39D7F-5938-43F8-B2C3-4996DC331B9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8041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7FF38-B910-4685-B8FE-AC505ED05A25}" type="datetimeFigureOut">
              <a:rPr lang="it-IT" smtClean="0"/>
              <a:t>07/05/2021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39D7F-5938-43F8-B2C3-4996DC331B9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91680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7FF38-B910-4685-B8FE-AC505ED05A25}" type="datetimeFigureOut">
              <a:rPr lang="it-IT" smtClean="0"/>
              <a:t>07/05/2021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39D7F-5938-43F8-B2C3-4996DC331B9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00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7FF38-B910-4685-B8FE-AC505ED05A25}" type="datetimeFigureOut">
              <a:rPr lang="it-IT" smtClean="0"/>
              <a:t>07/05/2021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39D7F-5938-43F8-B2C3-4996DC331B9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1054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7FF38-B910-4685-B8FE-AC505ED05A25}" type="datetimeFigureOut">
              <a:rPr lang="it-IT" smtClean="0"/>
              <a:t>07/05/2021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39D7F-5938-43F8-B2C3-4996DC331B9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02200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47FF38-B910-4685-B8FE-AC505ED05A25}" type="datetimeFigureOut">
              <a:rPr lang="it-IT" smtClean="0"/>
              <a:t>07/05/2021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B39D7F-5938-43F8-B2C3-4996DC331B9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9572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 idx="4294967295"/>
          </p:nvPr>
        </p:nvSpPr>
        <p:spPr>
          <a:xfrm>
            <a:off x="747346" y="1584325"/>
            <a:ext cx="11444654" cy="1470025"/>
          </a:xfrm>
        </p:spPr>
        <p:txBody>
          <a:bodyPr>
            <a:normAutofit/>
          </a:bodyPr>
          <a:lstStyle/>
          <a:p>
            <a:pPr algn="just"/>
            <a:r>
              <a:rPr lang="it-IT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</a:t>
            </a:r>
            <a:r>
              <a:rPr lang="it-IT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</a:t>
            </a:r>
            <a:r>
              <a:rPr lang="en-US" dirty="0" err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nefficienze</a:t>
            </a:r>
            <a:r>
              <a:rPr lang="en-US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fiscali</a:t>
            </a:r>
            <a:r>
              <a:rPr lang="en-US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e </a:t>
            </a:r>
            <a:r>
              <a:rPr lang="en-US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loro</a:t>
            </a:r>
            <a:r>
              <a:rPr lang="en-US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implicazioni</a:t>
            </a:r>
            <a:r>
              <a:rPr lang="en-US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per la </a:t>
            </a:r>
            <a:r>
              <a:rPr lang="en-US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tassazione</a:t>
            </a:r>
            <a:r>
              <a:rPr lang="en-US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ottimale</a:t>
            </a:r>
            <a:r>
              <a:rPr lang="en-US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 </a:t>
            </a:r>
            <a:r>
              <a:rPr lang="it-IT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dirty="0">
                <a:latin typeface="+mn-lt"/>
                <a:cs typeface="Arial" panose="020B0604020202020204" pitchFamily="34" charset="0"/>
              </a:rPr>
              <a:t> </a:t>
            </a:r>
            <a:endParaRPr lang="it-IT" b="1" dirty="0"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1102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6"/>
          <p:cNvSpPr>
            <a:spLocks noChangeArrowheads="1"/>
          </p:cNvSpPr>
          <p:nvPr/>
        </p:nvSpPr>
        <p:spPr bwMode="auto">
          <a:xfrm>
            <a:off x="2436813" y="422276"/>
            <a:ext cx="814806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10000"/>
              </a:spcBef>
              <a:spcAft>
                <a:spcPct val="10000"/>
              </a:spcAft>
            </a:pPr>
            <a:r>
              <a:rPr lang="it-IT" sz="2400" dirty="0">
                <a:solidFill>
                  <a:srgbClr val="3C8C93"/>
                </a:solidFill>
                <a:latin typeface="Arial" pitchFamily="34" charset="0"/>
              </a:rPr>
              <a:t>Il sistema tributario progressivo può essere meno </a:t>
            </a:r>
            <a:r>
              <a:rPr lang="it-IT" sz="2400" dirty="0" smtClean="0">
                <a:solidFill>
                  <a:srgbClr val="3C8C93"/>
                </a:solidFill>
                <a:latin typeface="Arial" pitchFamily="34" charset="0"/>
              </a:rPr>
              <a:t>efficiente</a:t>
            </a:r>
            <a:endParaRPr lang="it-IT" sz="1600" dirty="0">
              <a:solidFill>
                <a:srgbClr val="FF0000"/>
              </a:solidFill>
              <a:latin typeface="Arial" pitchFamily="34" charset="0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1272" y="1182255"/>
            <a:ext cx="7221331" cy="504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20170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3"/>
          <p:cNvSpPr>
            <a:spLocks noChangeArrowheads="1"/>
          </p:cNvSpPr>
          <p:nvPr/>
        </p:nvSpPr>
        <p:spPr bwMode="auto">
          <a:xfrm>
            <a:off x="2436814" y="1538748"/>
            <a:ext cx="7315199" cy="5090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it-IT" sz="2400" dirty="0">
                <a:latin typeface="Calibri" pitchFamily="34" charset="0"/>
                <a:cs typeface="Calibri" pitchFamily="34" charset="0"/>
              </a:rPr>
              <a:t>Perché la perdita secca è più grande per il lavoratore a più alto salario nonostante che la riduzione delle ore lavorate sia la stessa?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t-IT" sz="2400" dirty="0">
                <a:latin typeface="Calibri" pitchFamily="34" charset="0"/>
                <a:cs typeface="Calibri" pitchFamily="34" charset="0"/>
              </a:rPr>
              <a:t>In un mercato del lavoro concorrenziale, i salari </a:t>
            </a:r>
            <a:r>
              <a:rPr lang="it-IT" sz="2400" dirty="0" smtClean="0">
                <a:latin typeface="Calibri" pitchFamily="34" charset="0"/>
                <a:cs typeface="Calibri" pitchFamily="34" charset="0"/>
              </a:rPr>
              <a:t>uguagliano </a:t>
            </a:r>
            <a:r>
              <a:rPr lang="it-IT" sz="2400" dirty="0">
                <a:latin typeface="Calibri" pitchFamily="34" charset="0"/>
                <a:cs typeface="Calibri" pitchFamily="34" charset="0"/>
              </a:rPr>
              <a:t>il prodotto marginale del lavoro, quindi </a:t>
            </a:r>
            <a:r>
              <a:rPr lang="it-IT" sz="24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il lavoratore a più alto reddito ha un più alto prodotto marginale del lavoro</a:t>
            </a:r>
            <a:r>
              <a:rPr lang="it-IT" sz="2400" dirty="0">
                <a:latin typeface="Calibri" pitchFamily="34" charset="0"/>
                <a:cs typeface="Calibri" pitchFamily="34" charset="0"/>
              </a:rPr>
              <a:t>.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t-IT" sz="2400" dirty="0">
                <a:latin typeface="Calibri" pitchFamily="34" charset="0"/>
                <a:cs typeface="Calibri" pitchFamily="34" charset="0"/>
              </a:rPr>
              <a:t>Quando il lavoratore  ad alto salario riduce il suo orario, </a:t>
            </a:r>
            <a:r>
              <a:rPr lang="it-IT" sz="24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la perdita per la società è doppia</a:t>
            </a:r>
            <a:r>
              <a:rPr lang="it-IT" sz="2400" dirty="0">
                <a:latin typeface="Calibri" pitchFamily="34" charset="0"/>
                <a:cs typeface="Calibri" pitchFamily="34" charset="0"/>
              </a:rPr>
              <a:t> rispetto a una analoga riduzione di orario da parte del lavoratore a basso salario.</a:t>
            </a:r>
          </a:p>
        </p:txBody>
      </p:sp>
      <p:sp>
        <p:nvSpPr>
          <p:cNvPr id="30723" name="Rectangle 11"/>
          <p:cNvSpPr>
            <a:spLocks noChangeArrowheads="1"/>
          </p:cNvSpPr>
          <p:nvPr/>
        </p:nvSpPr>
        <p:spPr bwMode="auto">
          <a:xfrm>
            <a:off x="2436813" y="422276"/>
            <a:ext cx="810187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10000"/>
              </a:spcBef>
              <a:spcAft>
                <a:spcPct val="10000"/>
              </a:spcAft>
            </a:pPr>
            <a:r>
              <a:rPr lang="it-IT" sz="2400" dirty="0">
                <a:solidFill>
                  <a:srgbClr val="3C8C93"/>
                </a:solidFill>
                <a:latin typeface="Arial" pitchFamily="34" charset="0"/>
              </a:rPr>
              <a:t>I sistemi tributari progressivi possono essere meno efficienti</a:t>
            </a:r>
          </a:p>
        </p:txBody>
      </p:sp>
    </p:spTree>
    <p:extLst>
      <p:ext uri="{BB962C8B-B14F-4D97-AF65-F5344CB8AC3E}">
        <p14:creationId xmlns:p14="http://schemas.microsoft.com/office/powerpoint/2010/main" val="253026255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 build="p" bldLvl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8"/>
          <p:cNvSpPr>
            <a:spLocks noChangeArrowheads="1"/>
          </p:cNvSpPr>
          <p:nvPr/>
        </p:nvSpPr>
        <p:spPr bwMode="auto">
          <a:xfrm>
            <a:off x="2438400" y="1600200"/>
            <a:ext cx="7315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it-IT" sz="2400" dirty="0">
                <a:latin typeface="Calibri" pitchFamily="34" charset="0"/>
                <a:cs typeface="Calibri" pitchFamily="34" charset="0"/>
                <a:sym typeface="Wingdings 3" pitchFamily="18" charset="2"/>
              </a:rPr>
              <a:t>Lo Stato </a:t>
            </a:r>
            <a:r>
              <a:rPr lang="it-IT" sz="24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  <a:sym typeface="Wingdings 3" pitchFamily="18" charset="2"/>
              </a:rPr>
              <a:t>massimizza l’efficienza nella tassazione perseguendo un </a:t>
            </a:r>
            <a:r>
              <a:rPr lang="it-IT" sz="2400" i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  <a:sym typeface="Wingdings 3" pitchFamily="18" charset="2"/>
              </a:rPr>
              <a:t>livellamento delle aliquote</a:t>
            </a:r>
            <a:r>
              <a:rPr lang="it-IT" sz="2400" dirty="0">
                <a:latin typeface="Calibri" pitchFamily="34" charset="0"/>
                <a:cs typeface="Calibri" pitchFamily="34" charset="0"/>
                <a:sym typeface="Wingdings 3" pitchFamily="18" charset="2"/>
              </a:rPr>
              <a:t>, ossia mantenendo aliquote d’imposta relativamente costanti nel tempo piuttosto che applicare imposte alte e basse a seconda delle necessità di cassa.</a:t>
            </a:r>
          </a:p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it-IT" sz="2400" dirty="0">
                <a:latin typeface="Calibri" pitchFamily="34" charset="0"/>
                <a:cs typeface="Calibri" pitchFamily="34" charset="0"/>
                <a:sym typeface="Wingdings 3" pitchFamily="18" charset="2"/>
              </a:rPr>
              <a:t>L’alternanza di aliquote alte e basse provoca una perdita secca maggiore del mantenimento di aliquote medie costanti.</a:t>
            </a:r>
          </a:p>
        </p:txBody>
      </p:sp>
      <p:sp>
        <p:nvSpPr>
          <p:cNvPr id="32771" name="Rectangle 6"/>
          <p:cNvSpPr>
            <a:spLocks noChangeArrowheads="1"/>
          </p:cNvSpPr>
          <p:nvPr/>
        </p:nvSpPr>
        <p:spPr bwMode="auto">
          <a:xfrm>
            <a:off x="2436813" y="422276"/>
            <a:ext cx="73152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10000"/>
              </a:spcBef>
              <a:spcAft>
                <a:spcPct val="10000"/>
              </a:spcAft>
            </a:pPr>
            <a:r>
              <a:rPr lang="it-IT" sz="2400" dirty="0">
                <a:solidFill>
                  <a:srgbClr val="3C8C93"/>
                </a:solidFill>
                <a:latin typeface="Arial" pitchFamily="34" charset="0"/>
              </a:rPr>
              <a:t>I governi dovrebbero livellare le aliquote d’imposta nel tempo</a:t>
            </a:r>
          </a:p>
        </p:txBody>
      </p:sp>
    </p:spTree>
    <p:extLst>
      <p:ext uri="{BB962C8B-B14F-4D97-AF65-F5344CB8AC3E}">
        <p14:creationId xmlns:p14="http://schemas.microsoft.com/office/powerpoint/2010/main" val="167660315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contenuto 5"/>
          <p:cNvSpPr>
            <a:spLocks noGrp="1"/>
          </p:cNvSpPr>
          <p:nvPr>
            <p:ph idx="4294967295"/>
          </p:nvPr>
        </p:nvSpPr>
        <p:spPr>
          <a:xfrm>
            <a:off x="1381991" y="1053029"/>
            <a:ext cx="8229600" cy="502920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it-IT" b="1" dirty="0" smtClean="0">
                <a:latin typeface="Calibri" pitchFamily="34" charset="0"/>
                <a:cs typeface="Calibri" pitchFamily="34" charset="0"/>
              </a:rPr>
              <a:t>Tassazione ottimale delle merci</a:t>
            </a:r>
            <a:r>
              <a:rPr lang="it-IT" b="1" dirty="0" smtClean="0">
                <a:latin typeface="Calibri" pitchFamily="34" charset="0"/>
                <a:cs typeface="Calibri" pitchFamily="34" charset="0"/>
              </a:rPr>
              <a:t>: </a:t>
            </a:r>
            <a:r>
              <a:rPr lang="it-IT" dirty="0" smtClean="0">
                <a:latin typeface="Calibri" pitchFamily="34" charset="0"/>
                <a:cs typeface="Calibri" pitchFamily="34" charset="0"/>
              </a:rPr>
              <a:t>determinare </a:t>
            </a:r>
            <a:r>
              <a:rPr lang="it-IT" dirty="0" smtClean="0">
                <a:latin typeface="Calibri" pitchFamily="34" charset="0"/>
                <a:cs typeface="Calibri" pitchFamily="34" charset="0"/>
              </a:rPr>
              <a:t>le aliquote sulle merci in modo da minimizzare la perdita secca, date le esigenze di bilancio dello Stato.</a:t>
            </a:r>
          </a:p>
          <a:p>
            <a:pPr>
              <a:buFont typeface="Arial" pitchFamily="34" charset="0"/>
              <a:buChar char="•"/>
            </a:pPr>
            <a:r>
              <a:rPr lang="it-IT" b="1" dirty="0" smtClean="0">
                <a:latin typeface="Calibri" pitchFamily="34" charset="0"/>
                <a:cs typeface="Calibri" pitchFamily="34" charset="0"/>
              </a:rPr>
              <a:t>Regola di </a:t>
            </a:r>
            <a:r>
              <a:rPr lang="it-IT" b="1" dirty="0" err="1" smtClean="0">
                <a:latin typeface="Calibri" pitchFamily="34" charset="0"/>
                <a:cs typeface="Calibri" pitchFamily="34" charset="0"/>
              </a:rPr>
              <a:t>Ramsey</a:t>
            </a:r>
            <a:r>
              <a:rPr lang="it-IT" b="1" dirty="0" smtClean="0">
                <a:latin typeface="Calibri" pitchFamily="34" charset="0"/>
                <a:cs typeface="Calibri" pitchFamily="34" charset="0"/>
              </a:rPr>
              <a:t>:</a:t>
            </a:r>
            <a:r>
              <a:rPr lang="it-IT" dirty="0" smtClean="0">
                <a:latin typeface="Calibri" pitchFamily="34" charset="0"/>
                <a:cs typeface="Calibri" pitchFamily="34" charset="0"/>
              </a:rPr>
              <a:t>  per minimizzare la perdita secca  di un sistema  di tassazione, raccogliendo un ammontare fisso di entrate, </a:t>
            </a:r>
            <a:r>
              <a:rPr lang="it-IT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le imposte sulle merci dovrebbero essere fissate in modo da eguagliare il rapporto tra perdita secca marginale e ricavo marginale per tutte le merci</a:t>
            </a:r>
            <a:r>
              <a:rPr lang="it-IT" dirty="0" smtClean="0">
                <a:latin typeface="Calibri" pitchFamily="34" charset="0"/>
                <a:cs typeface="Calibri" pitchFamily="34" charset="0"/>
              </a:rPr>
              <a:t>, cioè</a:t>
            </a:r>
          </a:p>
          <a:p>
            <a:pPr>
              <a:buFont typeface="Arial" pitchFamily="34" charset="0"/>
              <a:buChar char="•"/>
            </a:pPr>
            <a:endParaRPr lang="it-IT" b="1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Arial" pitchFamily="34" charset="0"/>
              <a:buChar char="•"/>
            </a:pPr>
            <a:endParaRPr lang="it-IT" b="1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17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336800" y="184666"/>
            <a:ext cx="8229600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10000"/>
              </a:spcBef>
              <a:spcAft>
                <a:spcPct val="10000"/>
              </a:spcAft>
            </a:pPr>
            <a:r>
              <a:rPr lang="it-IT" sz="2400" dirty="0">
                <a:solidFill>
                  <a:srgbClr val="3C8C93"/>
                </a:solidFill>
                <a:latin typeface="Arial" pitchFamily="34" charset="0"/>
              </a:rPr>
              <a:t>Tassazione di </a:t>
            </a:r>
            <a:r>
              <a:rPr lang="it-IT" sz="2400" dirty="0" err="1">
                <a:solidFill>
                  <a:srgbClr val="3C8C93"/>
                </a:solidFill>
                <a:latin typeface="Arial" pitchFamily="34" charset="0"/>
              </a:rPr>
              <a:t>Ramsey</a:t>
            </a:r>
            <a:r>
              <a:rPr lang="it-IT" sz="2400" dirty="0">
                <a:solidFill>
                  <a:srgbClr val="3C8C93"/>
                </a:solidFill>
                <a:latin typeface="Arial" pitchFamily="34" charset="0"/>
              </a:rPr>
              <a:t>: la teoria della tassazione ottimale delle merci</a:t>
            </a:r>
          </a:p>
        </p:txBody>
      </p:sp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0547" y="4899611"/>
            <a:ext cx="2034842" cy="928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91573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2" name="Rectangle 11"/>
          <p:cNvSpPr>
            <a:spLocks noChangeArrowheads="1"/>
          </p:cNvSpPr>
          <p:nvPr/>
        </p:nvSpPr>
        <p:spPr bwMode="auto">
          <a:xfrm>
            <a:off x="2438400" y="457201"/>
            <a:ext cx="73152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10000"/>
              </a:spcBef>
              <a:spcAft>
                <a:spcPct val="10000"/>
              </a:spcAft>
            </a:pPr>
            <a:endParaRPr lang="en-US" sz="2400" dirty="0">
              <a:solidFill>
                <a:srgbClr val="3C8C93"/>
              </a:solidFill>
              <a:latin typeface="Arial" pitchFamily="34" charset="0"/>
            </a:endParaRPr>
          </a:p>
        </p:txBody>
      </p:sp>
      <p:sp>
        <p:nvSpPr>
          <p:cNvPr id="5" name="Titolo 4"/>
          <p:cNvSpPr>
            <a:spLocks noGrp="1"/>
          </p:cNvSpPr>
          <p:nvPr>
            <p:ph type="title" idx="4294967295"/>
          </p:nvPr>
        </p:nvSpPr>
        <p:spPr>
          <a:xfrm>
            <a:off x="4114800" y="274638"/>
            <a:ext cx="8077200" cy="10207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3C8C93"/>
                </a:solidFill>
                <a:latin typeface="Arial" pitchFamily="34" charset="0"/>
              </a:rPr>
              <a:t/>
            </a:r>
            <a:br>
              <a:rPr lang="en-US" dirty="0" smtClean="0">
                <a:solidFill>
                  <a:srgbClr val="3C8C93"/>
                </a:solidFill>
                <a:latin typeface="Arial" pitchFamily="34" charset="0"/>
              </a:rPr>
            </a:br>
            <a:r>
              <a:rPr lang="it-IT" sz="2400" dirty="0">
                <a:solidFill>
                  <a:srgbClr val="3C8C93"/>
                </a:solidFill>
                <a:latin typeface="Arial" pitchFamily="34" charset="0"/>
              </a:rPr>
              <a:t>La regola dell’elasticità inversa</a:t>
            </a:r>
            <a:br>
              <a:rPr lang="it-IT" sz="2400" dirty="0">
                <a:solidFill>
                  <a:srgbClr val="3C8C93"/>
                </a:solidFill>
                <a:latin typeface="Arial" pitchFamily="34" charset="0"/>
              </a:rPr>
            </a:br>
            <a:endParaRPr lang="it-IT" sz="2400" dirty="0"/>
          </a:p>
        </p:txBody>
      </p:sp>
      <p:sp>
        <p:nvSpPr>
          <p:cNvPr id="6" name="Segnaposto contenuto 5"/>
          <p:cNvSpPr>
            <a:spLocks noGrp="1"/>
          </p:cNvSpPr>
          <p:nvPr>
            <p:ph idx="4294967295"/>
          </p:nvPr>
        </p:nvSpPr>
        <p:spPr>
          <a:xfrm>
            <a:off x="2019300" y="1219200"/>
            <a:ext cx="8153400" cy="4906963"/>
          </a:xfrm>
        </p:spPr>
        <p:txBody>
          <a:bodyPr>
            <a:normAutofit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it-IT" dirty="0" smtClean="0"/>
              <a:t>Se l’offerta è infinitamente elastica, la Regola di </a:t>
            </a:r>
            <a:r>
              <a:rPr lang="it-IT" dirty="0" err="1" smtClean="0"/>
              <a:t>Ramsey</a:t>
            </a:r>
            <a:r>
              <a:rPr lang="it-IT" dirty="0" smtClean="0"/>
              <a:t> diventa:</a:t>
            </a:r>
          </a:p>
          <a:p>
            <a:pPr>
              <a:buFont typeface="Arial" pitchFamily="34" charset="0"/>
              <a:buChar char="•"/>
            </a:pPr>
            <a:endParaRPr lang="it-IT" dirty="0" smtClean="0"/>
          </a:p>
          <a:p>
            <a:endParaRPr lang="it-IT" dirty="0" smtClean="0"/>
          </a:p>
          <a:p>
            <a:pPr lvl="1"/>
            <a:r>
              <a:rPr lang="it-IT" dirty="0" smtClean="0"/>
              <a:t>dove </a:t>
            </a:r>
            <a:r>
              <a:rPr lang="it-IT" i="1" dirty="0" err="1" smtClean="0"/>
              <a:t>τ*</a:t>
            </a:r>
            <a:r>
              <a:rPr lang="it-IT" sz="1800" i="1" dirty="0" err="1"/>
              <a:t>i</a:t>
            </a:r>
            <a:r>
              <a:rPr lang="it-IT" sz="1800" dirty="0"/>
              <a:t>  </a:t>
            </a:r>
            <a:r>
              <a:rPr lang="it-IT" dirty="0" smtClean="0"/>
              <a:t>è la tassa ottimale, </a:t>
            </a:r>
            <a:r>
              <a:rPr lang="el-GR" i="1" dirty="0" smtClean="0"/>
              <a:t>η</a:t>
            </a:r>
            <a:r>
              <a:rPr lang="it-IT" sz="1600" i="1" dirty="0"/>
              <a:t>i</a:t>
            </a:r>
            <a:r>
              <a:rPr lang="it-IT" sz="1600" dirty="0"/>
              <a:t> </a:t>
            </a:r>
            <a:r>
              <a:rPr lang="it-IT" dirty="0" smtClean="0"/>
              <a:t> è l’elasticità della</a:t>
            </a:r>
          </a:p>
          <a:p>
            <a:pPr lvl="1"/>
            <a:r>
              <a:rPr lang="it-IT" dirty="0" smtClean="0"/>
              <a:t>domanda e </a:t>
            </a:r>
            <a:r>
              <a:rPr lang="el-GR" i="1" dirty="0" smtClean="0"/>
              <a:t>λ</a:t>
            </a:r>
            <a:r>
              <a:rPr lang="it-IT" dirty="0" smtClean="0"/>
              <a:t> è una costante.</a:t>
            </a:r>
          </a:p>
          <a:p>
            <a:pPr>
              <a:buFont typeface="Arial" pitchFamily="34" charset="0"/>
              <a:buChar char="•"/>
            </a:pPr>
            <a:r>
              <a:rPr lang="it-IT" dirty="0" smtClean="0"/>
              <a:t>La tassazione ottimale perciò si fonda sull’equilibrio tra due regole:</a:t>
            </a:r>
          </a:p>
          <a:p>
            <a:pPr lvl="1">
              <a:buFont typeface="Courier New" pitchFamily="49" charset="0"/>
              <a:buChar char="o"/>
            </a:pPr>
            <a:r>
              <a:rPr lang="it-IT" b="1" dirty="0" smtClean="0"/>
              <a:t>regola dell’elasticità: </a:t>
            </a:r>
            <a:r>
              <a:rPr lang="it-IT" dirty="0" smtClean="0">
                <a:solidFill>
                  <a:srgbClr val="FF0000"/>
                </a:solidFill>
              </a:rPr>
              <a:t>imposte più basse sui beni con domanda più elastica</a:t>
            </a:r>
            <a:r>
              <a:rPr lang="it-IT" dirty="0" smtClean="0"/>
              <a:t>.</a:t>
            </a:r>
          </a:p>
          <a:p>
            <a:pPr lvl="1">
              <a:buFont typeface="Courier New" pitchFamily="49" charset="0"/>
              <a:buChar char="o"/>
            </a:pPr>
            <a:r>
              <a:rPr lang="it-IT" b="1" dirty="0" smtClean="0"/>
              <a:t>regola della base ampia: </a:t>
            </a:r>
            <a:r>
              <a:rPr lang="it-IT" dirty="0" smtClean="0">
                <a:solidFill>
                  <a:srgbClr val="FF0000"/>
                </a:solidFill>
              </a:rPr>
              <a:t>è preferibile tassare un’ampia varietà di merci moderatamente che poche merci pesantemente</a:t>
            </a:r>
            <a:r>
              <a:rPr lang="it-IT" dirty="0" smtClean="0"/>
              <a:t>.</a:t>
            </a:r>
            <a:endParaRPr lang="it-IT" dirty="0"/>
          </a:p>
        </p:txBody>
      </p:sp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6202" y="1995488"/>
            <a:ext cx="2588925" cy="867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39823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5"/>
          <p:cNvSpPr>
            <a:spLocks noChangeArrowheads="1"/>
          </p:cNvSpPr>
          <p:nvPr/>
        </p:nvSpPr>
        <p:spPr bwMode="auto">
          <a:xfrm>
            <a:off x="2438400" y="1600200"/>
            <a:ext cx="73152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05B72"/>
              </a:buClr>
            </a:pPr>
            <a:r>
              <a:rPr lang="it-IT" sz="2400" dirty="0">
                <a:latin typeface="Calibri" pitchFamily="34" charset="0"/>
                <a:cs typeface="Calibri" pitchFamily="34" charset="0"/>
                <a:sym typeface="Wingdings 3" pitchFamily="18" charset="2"/>
              </a:rPr>
              <a:t>Immaginiamo che lo Stato  possa tassare solo due beni, cereali e caviale: </a:t>
            </a:r>
          </a:p>
          <a:p>
            <a:pPr marL="465138" lvl="1" indent="-227013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t-IT" sz="2400" dirty="0">
                <a:latin typeface="Calibri" pitchFamily="34" charset="0"/>
                <a:cs typeface="Calibri" pitchFamily="34" charset="0"/>
                <a:sym typeface="Wingdings 3" pitchFamily="18" charset="2"/>
              </a:rPr>
              <a:t>L’elasticità della domanda di caviale è molto più alta di quella della domanda di cereali.</a:t>
            </a:r>
          </a:p>
          <a:p>
            <a:pPr marL="465138" lvl="1" indent="-227013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t-IT" sz="2400" dirty="0">
                <a:latin typeface="Calibri" pitchFamily="34" charset="0"/>
                <a:cs typeface="Calibri" pitchFamily="34" charset="0"/>
                <a:sym typeface="Wingdings 3" pitchFamily="18" charset="2"/>
              </a:rPr>
              <a:t>La regola dell’elasticità inversa suggerirebbe di applicare sui cereali imposte più alte che sul caviale. </a:t>
            </a:r>
          </a:p>
          <a:p>
            <a:pPr marL="465138" lvl="1" indent="-227013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t-IT" sz="2400" dirty="0">
                <a:latin typeface="Calibri" pitchFamily="34" charset="0"/>
                <a:cs typeface="Calibri" pitchFamily="34" charset="0"/>
                <a:sym typeface="Wingdings 3" pitchFamily="18" charset="2"/>
              </a:rPr>
              <a:t>Ciò significa tassare più pesantemente l’unico bene consumato  dai poveri.</a:t>
            </a:r>
          </a:p>
          <a:p>
            <a:pPr marL="465138" lvl="1" indent="-227013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t-IT" sz="24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  <a:sym typeface="Wingdings 3" pitchFamily="18" charset="2"/>
              </a:rPr>
              <a:t>Questo esito potrebbe violare il principio di equità verticale</a:t>
            </a:r>
            <a:r>
              <a:rPr lang="it-IT" sz="2400" dirty="0">
                <a:latin typeface="Calibri" pitchFamily="34" charset="0"/>
                <a:cs typeface="Calibri" pitchFamily="34" charset="0"/>
                <a:sym typeface="Wingdings 3" pitchFamily="18" charset="2"/>
              </a:rPr>
              <a:t>.</a:t>
            </a:r>
          </a:p>
        </p:txBody>
      </p:sp>
      <p:sp>
        <p:nvSpPr>
          <p:cNvPr id="41987" name="Rectangle 6"/>
          <p:cNvSpPr>
            <a:spLocks noChangeArrowheads="1"/>
          </p:cNvSpPr>
          <p:nvPr/>
        </p:nvSpPr>
        <p:spPr bwMode="auto">
          <a:xfrm>
            <a:off x="2436813" y="422276"/>
            <a:ext cx="73152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10000"/>
              </a:spcBef>
              <a:spcAft>
                <a:spcPct val="10000"/>
              </a:spcAft>
            </a:pPr>
            <a:r>
              <a:rPr lang="it-IT" sz="2400" dirty="0">
                <a:solidFill>
                  <a:srgbClr val="3C8C93"/>
                </a:solidFill>
                <a:latin typeface="Arial" pitchFamily="34" charset="0"/>
              </a:rPr>
              <a:t>Implicazioni equitative del modello di </a:t>
            </a:r>
            <a:r>
              <a:rPr lang="it-IT" sz="2400" dirty="0" err="1">
                <a:solidFill>
                  <a:srgbClr val="3C8C93"/>
                </a:solidFill>
                <a:latin typeface="Arial" pitchFamily="34" charset="0"/>
              </a:rPr>
              <a:t>Ramsey</a:t>
            </a:r>
            <a:endParaRPr lang="it-IT" sz="2400" dirty="0">
              <a:solidFill>
                <a:srgbClr val="3C8C93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61875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 build="p" bldLvl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9"/>
          <p:cNvSpPr>
            <a:spLocks noChangeArrowheads="1"/>
          </p:cNvSpPr>
          <p:nvPr/>
        </p:nvSpPr>
        <p:spPr bwMode="auto">
          <a:xfrm>
            <a:off x="2438400" y="1606550"/>
            <a:ext cx="7315200" cy="387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t-IT" sz="2400" dirty="0">
                <a:latin typeface="Calibri" pitchFamily="34" charset="0"/>
                <a:cs typeface="Calibri" pitchFamily="34" charset="0"/>
              </a:rPr>
              <a:t>La maggior parte del gettito fiscale dei paesi più sviluppati deriva dalle imposte sul reddito.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t-IT" sz="2400" b="1" dirty="0">
                <a:latin typeface="Calibri" pitchFamily="34" charset="0"/>
                <a:cs typeface="Calibri" pitchFamily="34" charset="0"/>
              </a:rPr>
              <a:t>Tassazione ottimale del reddito:</a:t>
            </a:r>
            <a:r>
              <a:rPr lang="it-IT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it-IT" sz="24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determinare le aliquote d’imposta per classi di reddito in modo da massimizzare il benessere sociale, salvaguardando le esigenze di bilancio dello Stato</a:t>
            </a:r>
            <a:r>
              <a:rPr lang="it-IT" sz="2400" dirty="0">
                <a:latin typeface="Calibri" pitchFamily="34" charset="0"/>
                <a:cs typeface="Calibri" pitchFamily="34" charset="0"/>
              </a:rPr>
              <a:t>.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t-IT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La funzione di benessere sociale </a:t>
            </a:r>
            <a:r>
              <a:rPr lang="it-IT" sz="24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guida il </a:t>
            </a:r>
            <a:r>
              <a:rPr lang="it-IT" sz="2400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trade-off</a:t>
            </a:r>
            <a:r>
              <a:rPr lang="it-IT" sz="24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tra  progressività ed efficienza</a:t>
            </a:r>
            <a:r>
              <a:rPr lang="it-IT" sz="2400" dirty="0">
                <a:latin typeface="Calibri" pitchFamily="34" charset="0"/>
                <a:cs typeface="Calibri" pitchFamily="34" charset="0"/>
              </a:rPr>
              <a:t>.</a:t>
            </a:r>
          </a:p>
        </p:txBody>
      </p:sp>
      <p:sp>
        <p:nvSpPr>
          <p:cNvPr id="48131" name="Rectangle 7"/>
          <p:cNvSpPr>
            <a:spLocks noChangeArrowheads="1"/>
          </p:cNvSpPr>
          <p:nvPr/>
        </p:nvSpPr>
        <p:spPr bwMode="auto">
          <a:xfrm>
            <a:off x="2436813" y="422276"/>
            <a:ext cx="73152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10000"/>
              </a:spcBef>
              <a:spcAft>
                <a:spcPct val="10000"/>
              </a:spcAft>
            </a:pPr>
            <a:r>
              <a:rPr lang="it-IT" sz="2400" dirty="0">
                <a:solidFill>
                  <a:srgbClr val="3C8C93"/>
                </a:solidFill>
                <a:latin typeface="Arial" pitchFamily="34" charset="0"/>
              </a:rPr>
              <a:t>Tassazione ottimale del reddito</a:t>
            </a:r>
          </a:p>
        </p:txBody>
      </p:sp>
    </p:spTree>
    <p:extLst>
      <p:ext uri="{BB962C8B-B14F-4D97-AF65-F5344CB8AC3E}">
        <p14:creationId xmlns:p14="http://schemas.microsoft.com/office/powerpoint/2010/main" val="183909387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5"/>
          <p:cNvSpPr>
            <a:spLocks noChangeArrowheads="1"/>
          </p:cNvSpPr>
          <p:nvPr/>
        </p:nvSpPr>
        <p:spPr bwMode="auto">
          <a:xfrm>
            <a:off x="2436813" y="422276"/>
            <a:ext cx="73152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10000"/>
              </a:spcBef>
              <a:spcAft>
                <a:spcPct val="10000"/>
              </a:spcAft>
            </a:pPr>
            <a:endParaRPr lang="en-US" sz="2400" dirty="0">
              <a:solidFill>
                <a:srgbClr val="3C8C93"/>
              </a:solidFill>
              <a:latin typeface="Arial" pitchFamily="34" charset="0"/>
            </a:endParaRPr>
          </a:p>
        </p:txBody>
      </p:sp>
      <p:sp>
        <p:nvSpPr>
          <p:cNvPr id="5" name="Titolo 4"/>
          <p:cNvSpPr>
            <a:spLocks noGrp="1"/>
          </p:cNvSpPr>
          <p:nvPr>
            <p:ph type="title" idx="4294967295"/>
          </p:nvPr>
        </p:nvSpPr>
        <p:spPr>
          <a:xfrm>
            <a:off x="1522413" y="211138"/>
            <a:ext cx="8229600" cy="457200"/>
          </a:xfrm>
        </p:spPr>
        <p:txBody>
          <a:bodyPr/>
          <a:lstStyle/>
          <a:p>
            <a:r>
              <a:rPr lang="it-IT" sz="24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Un semplice esempio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idx="4294967295"/>
          </p:nvPr>
        </p:nvSpPr>
        <p:spPr>
          <a:xfrm>
            <a:off x="1154545" y="1373043"/>
            <a:ext cx="10515600" cy="4351338"/>
          </a:xfrm>
        </p:spPr>
        <p:txBody>
          <a:bodyPr/>
          <a:lstStyle/>
          <a:p>
            <a:pPr>
              <a:buAutoNum type="arabicPeriod"/>
            </a:pPr>
            <a:r>
              <a:rPr lang="it-IT" dirty="0" smtClean="0"/>
              <a:t>Tutti i membri della società hanno le stesse funzioni di utilità:</a:t>
            </a:r>
          </a:p>
          <a:p>
            <a:pPr marL="0" indent="0">
              <a:buNone/>
            </a:pPr>
            <a:r>
              <a:rPr lang="it-IT" dirty="0" smtClean="0"/>
              <a:t>                                 </a:t>
            </a:r>
            <a:r>
              <a:rPr lang="it-IT" i="1" dirty="0" smtClean="0"/>
              <a:t>U</a:t>
            </a:r>
            <a:r>
              <a:rPr lang="it-IT" sz="1600" i="1" dirty="0"/>
              <a:t>1</a:t>
            </a:r>
            <a:r>
              <a:rPr lang="it-IT" i="1" dirty="0" smtClean="0"/>
              <a:t> = U</a:t>
            </a:r>
            <a:r>
              <a:rPr lang="it-IT" sz="1600" i="1" dirty="0"/>
              <a:t>2</a:t>
            </a:r>
            <a:r>
              <a:rPr lang="it-IT" i="1" dirty="0" smtClean="0"/>
              <a:t> = …</a:t>
            </a:r>
          </a:p>
          <a:p>
            <a:pPr marL="0" indent="0">
              <a:buNone/>
            </a:pPr>
            <a:r>
              <a:rPr lang="it-IT" dirty="0" smtClean="0"/>
              <a:t>2. Utilità marginale del reddito decrescente</a:t>
            </a:r>
            <a:r>
              <a:rPr lang="it-IT" i="1" dirty="0" smtClean="0"/>
              <a:t>.</a:t>
            </a:r>
          </a:p>
          <a:p>
            <a:pPr marL="0" indent="0">
              <a:buNone/>
            </a:pPr>
            <a:r>
              <a:rPr lang="it-IT" dirty="0" smtClean="0"/>
              <a:t>3. Il reddito totale della società è fisso, non determinato dalle scelte individuali che potrebbero reagire alle aliquote d’imposta.</a:t>
            </a:r>
          </a:p>
          <a:p>
            <a:pPr marL="0" indent="0">
              <a:buNone/>
            </a:pPr>
            <a:r>
              <a:rPr lang="it-IT" dirty="0" smtClean="0"/>
              <a:t>4. La società ha una funzione del benessere sociale utilitaristica equamente ponderata:</a:t>
            </a:r>
          </a:p>
          <a:p>
            <a:r>
              <a:rPr lang="it-IT" dirty="0" smtClean="0"/>
              <a:t>                             V = </a:t>
            </a:r>
            <a:r>
              <a:rPr lang="it-IT" i="1" dirty="0" smtClean="0"/>
              <a:t>U</a:t>
            </a:r>
            <a:r>
              <a:rPr lang="it-IT" sz="1600" i="1" dirty="0"/>
              <a:t>1</a:t>
            </a:r>
            <a:r>
              <a:rPr lang="it-IT" i="1" dirty="0" smtClean="0"/>
              <a:t> +U</a:t>
            </a:r>
            <a:r>
              <a:rPr lang="it-IT" sz="1600" i="1" dirty="0"/>
              <a:t>2</a:t>
            </a:r>
            <a:r>
              <a:rPr lang="it-IT" i="1" dirty="0" smtClean="0"/>
              <a:t> + …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5588784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3"/>
          <p:cNvSpPr>
            <a:spLocks noChangeArrowheads="1"/>
          </p:cNvSpPr>
          <p:nvPr/>
        </p:nvSpPr>
        <p:spPr bwMode="auto">
          <a:xfrm>
            <a:off x="2436813" y="422276"/>
            <a:ext cx="73152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10000"/>
              </a:spcBef>
              <a:spcAft>
                <a:spcPct val="10000"/>
              </a:spcAft>
            </a:pPr>
            <a:r>
              <a:rPr lang="it-IT" sz="2400" dirty="0">
                <a:solidFill>
                  <a:srgbClr val="3C8C93"/>
                </a:solidFill>
                <a:latin typeface="Arial" pitchFamily="34" charset="0"/>
              </a:rPr>
              <a:t>Un semplice esempio</a:t>
            </a:r>
          </a:p>
        </p:txBody>
      </p:sp>
      <p:sp>
        <p:nvSpPr>
          <p:cNvPr id="52227" name="Rectangle 5"/>
          <p:cNvSpPr>
            <a:spLocks noChangeArrowheads="1"/>
          </p:cNvSpPr>
          <p:nvPr/>
        </p:nvSpPr>
        <p:spPr bwMode="auto">
          <a:xfrm>
            <a:off x="2436813" y="1836072"/>
            <a:ext cx="7315200" cy="272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it-IT" sz="2400" dirty="0">
                <a:latin typeface="Calibri" pitchFamily="34" charset="0"/>
                <a:cs typeface="Calibri" pitchFamily="34" charset="0"/>
                <a:sym typeface="Wingdings 3" pitchFamily="18" charset="2"/>
              </a:rPr>
              <a:t>In base a queste assunzioni:</a:t>
            </a:r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t-IT" sz="24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  <a:sym typeface="Wingdings 3" pitchFamily="18" charset="2"/>
              </a:rPr>
              <a:t>Il sistema di tassazione ottimale del reddito è quello che lascia tutti con </a:t>
            </a:r>
            <a:r>
              <a:rPr lang="it-IT" sz="2400" i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  <a:sym typeface="Wingdings 3" pitchFamily="18" charset="2"/>
              </a:rPr>
              <a:t>lo stesso livello di reddito dopo l’imposta</a:t>
            </a:r>
            <a:r>
              <a:rPr lang="it-IT" sz="2400" dirty="0">
                <a:latin typeface="Calibri" pitchFamily="34" charset="0"/>
                <a:cs typeface="Calibri" pitchFamily="34" charset="0"/>
                <a:sym typeface="Wingdings 3" pitchFamily="18" charset="2"/>
              </a:rPr>
              <a:t>.</a:t>
            </a:r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t-IT" sz="2400" dirty="0">
                <a:latin typeface="Calibri" pitchFamily="34" charset="0"/>
                <a:cs typeface="Calibri" pitchFamily="34" charset="0"/>
                <a:sym typeface="Wingdings 3" pitchFamily="18" charset="2"/>
              </a:rPr>
              <a:t>Le persone con un reddito al di sotto di questo livello riceverebbero un trasferimento tale da portare il loro reddito al livello medio</a:t>
            </a:r>
            <a:r>
              <a:rPr lang="it-IT" sz="2400" dirty="0" smtClean="0">
                <a:latin typeface="Calibri" pitchFamily="34" charset="0"/>
                <a:cs typeface="Calibri" pitchFamily="34" charset="0"/>
                <a:sym typeface="Wingdings 3" pitchFamily="18" charset="2"/>
              </a:rPr>
              <a:t>.</a:t>
            </a:r>
            <a:endParaRPr lang="it-IT" sz="2400" dirty="0">
              <a:latin typeface="Calibri" pitchFamily="34" charset="0"/>
              <a:cs typeface="Calibri" pitchFamily="34" charset="0"/>
              <a:sym typeface="Wingdings 3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740642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build="p" bldLvl="2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5"/>
          <p:cNvSpPr>
            <a:spLocks noChangeArrowheads="1"/>
          </p:cNvSpPr>
          <p:nvPr/>
        </p:nvSpPr>
        <p:spPr bwMode="auto">
          <a:xfrm>
            <a:off x="2436813" y="422276"/>
            <a:ext cx="73152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10000"/>
              </a:spcBef>
              <a:spcAft>
                <a:spcPct val="10000"/>
              </a:spcAft>
            </a:pPr>
            <a:endParaRPr lang="en-US" sz="2400" dirty="0">
              <a:solidFill>
                <a:srgbClr val="3C8C93"/>
              </a:solidFill>
              <a:latin typeface="Arial" pitchFamily="34" charset="0"/>
            </a:endParaRPr>
          </a:p>
        </p:txBody>
      </p:sp>
      <p:sp>
        <p:nvSpPr>
          <p:cNvPr id="5" name="Titolo 4"/>
          <p:cNvSpPr>
            <a:spLocks noGrp="1"/>
          </p:cNvSpPr>
          <p:nvPr>
            <p:ph type="title" idx="4294967295"/>
          </p:nvPr>
        </p:nvSpPr>
        <p:spPr>
          <a:xfrm>
            <a:off x="2687782" y="469345"/>
            <a:ext cx="8229600" cy="457200"/>
          </a:xfrm>
        </p:spPr>
        <p:txBody>
          <a:bodyPr/>
          <a:lstStyle/>
          <a:p>
            <a:r>
              <a:rPr lang="it-IT" sz="24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Modello generale con effetti comportamentali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idx="4294967295"/>
          </p:nvPr>
        </p:nvSpPr>
        <p:spPr>
          <a:xfrm>
            <a:off x="1997178" y="1295400"/>
            <a:ext cx="8229600" cy="4830763"/>
          </a:xfrm>
        </p:spPr>
        <p:txBody>
          <a:bodyPr>
            <a:normAutofit fontScale="925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it-IT" dirty="0" smtClean="0"/>
              <a:t>Le imposte riducono le ore lavorate  tramite  gli effetti comportamentali. Quando le aliquote sono alte, il gettito fiscale diminuisce all’aumentare  dell’aliquota; nessuno lavora quando l’aliquota sale al 100%.</a:t>
            </a:r>
          </a:p>
          <a:p>
            <a:pPr>
              <a:buFont typeface="Arial" pitchFamily="34" charset="0"/>
              <a:buChar char="•"/>
            </a:pPr>
            <a:r>
              <a:rPr lang="it-IT" dirty="0" smtClean="0">
                <a:solidFill>
                  <a:srgbClr val="FF0000"/>
                </a:solidFill>
              </a:rPr>
              <a:t>Il sistema di tassazione ottimale si fonda sul </a:t>
            </a:r>
            <a:r>
              <a:rPr lang="it-IT" dirty="0" err="1" smtClean="0">
                <a:solidFill>
                  <a:srgbClr val="FF0000"/>
                </a:solidFill>
              </a:rPr>
              <a:t>trade-off</a:t>
            </a:r>
            <a:r>
              <a:rPr lang="it-IT" dirty="0" smtClean="0">
                <a:solidFill>
                  <a:srgbClr val="FF0000"/>
                </a:solidFill>
              </a:rPr>
              <a:t> tra costi della tassazione in termini di efficienza e benefici della redistribuzione</a:t>
            </a:r>
            <a:r>
              <a:rPr lang="it-IT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it-IT" dirty="0" smtClean="0"/>
              <a:t>La regola è porre l’aliquota dell’imposta sul reddito del gruppo </a:t>
            </a:r>
            <a:r>
              <a:rPr lang="it-IT" i="1" dirty="0" smtClean="0"/>
              <a:t>i </a:t>
            </a:r>
            <a:r>
              <a:rPr lang="it-IT" dirty="0" smtClean="0"/>
              <a:t>tale che</a:t>
            </a:r>
          </a:p>
          <a:p>
            <a:pPr>
              <a:buFont typeface="Arial" pitchFamily="34" charset="0"/>
              <a:buChar char="•"/>
            </a:pPr>
            <a:endParaRPr lang="it-IT" dirty="0" smtClean="0"/>
          </a:p>
          <a:p>
            <a:pPr>
              <a:buFont typeface="Arial" pitchFamily="34" charset="0"/>
              <a:buChar char="•"/>
            </a:pPr>
            <a:endParaRPr lang="it-IT" dirty="0" smtClean="0"/>
          </a:p>
          <a:p>
            <a:pPr>
              <a:buFont typeface="Arial" pitchFamily="34" charset="0"/>
              <a:buChar char="•"/>
            </a:pPr>
            <a:r>
              <a:rPr lang="it-IT" i="1" dirty="0" err="1" smtClean="0">
                <a:solidFill>
                  <a:srgbClr val="FF0000"/>
                </a:solidFill>
              </a:rPr>
              <a:t>MU</a:t>
            </a:r>
            <a:r>
              <a:rPr lang="it-IT" sz="1600" i="1" dirty="0" err="1" smtClean="0">
                <a:solidFill>
                  <a:srgbClr val="FF0000"/>
                </a:solidFill>
              </a:rPr>
              <a:t>i</a:t>
            </a:r>
            <a:r>
              <a:rPr lang="it-IT" sz="1600" dirty="0" smtClean="0">
                <a:solidFill>
                  <a:srgbClr val="FF0000"/>
                </a:solidFill>
              </a:rPr>
              <a:t> </a:t>
            </a:r>
            <a:r>
              <a:rPr lang="it-IT" dirty="0" smtClean="0">
                <a:solidFill>
                  <a:srgbClr val="FF0000"/>
                </a:solidFill>
              </a:rPr>
              <a:t>è l’utilità marginale per il gruppo </a:t>
            </a:r>
            <a:r>
              <a:rPr lang="it-IT" i="1" dirty="0" smtClean="0">
                <a:solidFill>
                  <a:srgbClr val="FF0000"/>
                </a:solidFill>
              </a:rPr>
              <a:t>i</a:t>
            </a:r>
            <a:r>
              <a:rPr lang="it-IT" dirty="0" smtClean="0">
                <a:solidFill>
                  <a:srgbClr val="FF0000"/>
                </a:solidFill>
              </a:rPr>
              <a:t>, </a:t>
            </a:r>
            <a:r>
              <a:rPr lang="it-IT" i="1" dirty="0" err="1" smtClean="0">
                <a:solidFill>
                  <a:srgbClr val="FF0000"/>
                </a:solidFill>
              </a:rPr>
              <a:t>MR</a:t>
            </a:r>
            <a:r>
              <a:rPr lang="it-IT" sz="1600" i="1" dirty="0" err="1" smtClean="0">
                <a:solidFill>
                  <a:srgbClr val="FF0000"/>
                </a:solidFill>
              </a:rPr>
              <a:t>i</a:t>
            </a:r>
            <a:r>
              <a:rPr lang="it-IT" sz="1600" dirty="0" smtClean="0">
                <a:solidFill>
                  <a:srgbClr val="FF0000"/>
                </a:solidFill>
              </a:rPr>
              <a:t> </a:t>
            </a:r>
            <a:r>
              <a:rPr lang="it-IT" dirty="0" smtClean="0">
                <a:solidFill>
                  <a:srgbClr val="FF0000"/>
                </a:solidFill>
              </a:rPr>
              <a:t>è il gettito marginale e </a:t>
            </a:r>
            <a:r>
              <a:rPr lang="el-GR" i="1" dirty="0" smtClean="0">
                <a:solidFill>
                  <a:srgbClr val="FF0000"/>
                </a:solidFill>
              </a:rPr>
              <a:t>λ</a:t>
            </a:r>
            <a:r>
              <a:rPr lang="it-IT" dirty="0" smtClean="0">
                <a:solidFill>
                  <a:srgbClr val="FF0000"/>
                </a:solidFill>
              </a:rPr>
              <a:t> è il valore del gettito addizionale per lo Stato</a:t>
            </a:r>
            <a:r>
              <a:rPr lang="it-IT" dirty="0" smtClean="0"/>
              <a:t>.</a:t>
            </a:r>
            <a:endParaRPr lang="it-IT" dirty="0"/>
          </a:p>
        </p:txBody>
      </p:sp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4727" y="3904740"/>
            <a:ext cx="2556673" cy="999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47304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2"/>
          <p:cNvSpPr>
            <a:spLocks noChangeArrowheads="1"/>
          </p:cNvSpPr>
          <p:nvPr/>
        </p:nvSpPr>
        <p:spPr bwMode="auto">
          <a:xfrm>
            <a:off x="2436813" y="422276"/>
            <a:ext cx="73152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10000"/>
              </a:spcBef>
              <a:spcAft>
                <a:spcPct val="10000"/>
              </a:spcAft>
            </a:pPr>
            <a:r>
              <a:rPr lang="it-IT" sz="2400" dirty="0">
                <a:solidFill>
                  <a:srgbClr val="3C8C93"/>
                </a:solidFill>
                <a:latin typeface="Arial" pitchFamily="34" charset="0"/>
              </a:rPr>
              <a:t>Tassazione</a:t>
            </a:r>
            <a:r>
              <a:rPr lang="en-US" sz="2400" dirty="0">
                <a:solidFill>
                  <a:srgbClr val="3C8C93"/>
                </a:solidFill>
                <a:latin typeface="Arial" pitchFamily="34" charset="0"/>
              </a:rPr>
              <a:t> </a:t>
            </a:r>
            <a:r>
              <a:rPr lang="it-IT" sz="2400" dirty="0">
                <a:solidFill>
                  <a:srgbClr val="3C8C93"/>
                </a:solidFill>
                <a:latin typeface="Arial" pitchFamily="34" charset="0"/>
              </a:rPr>
              <a:t>ed efficienza economica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436814" y="1600201"/>
            <a:ext cx="73152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t-IT" sz="2400" dirty="0">
                <a:latin typeface="Calibri" pitchFamily="34" charset="0"/>
                <a:cs typeface="Calibri" pitchFamily="34" charset="0"/>
              </a:rPr>
              <a:t>Di regola, il mercato produce esiti efficienti.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t-IT" sz="24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Le imposte interferiscono nel funzionamento del mercato e riducono l’efficienza</a:t>
            </a:r>
            <a:r>
              <a:rPr lang="it-IT" sz="2400" dirty="0">
                <a:latin typeface="Calibri" pitchFamily="34" charset="0"/>
                <a:cs typeface="Calibri" pitchFamily="34" charset="0"/>
              </a:rPr>
              <a:t>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t-IT" sz="2400" dirty="0">
                <a:latin typeface="Calibri" pitchFamily="34" charset="0"/>
                <a:cs typeface="Calibri" pitchFamily="34" charset="0"/>
              </a:rPr>
              <a:t>I consumatori sostituiscono i prodotti gravati da imposta ricorrendo ad alternative meno efficienti.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it-IT" sz="2400" dirty="0">
                <a:latin typeface="Calibri" pitchFamily="34" charset="0"/>
                <a:cs typeface="Calibri" pitchFamily="34" charset="0"/>
              </a:rPr>
              <a:t>Motociclo a otto posti in </a:t>
            </a:r>
            <a:r>
              <a:rPr lang="it-IT" sz="2400" dirty="0" smtClean="0">
                <a:latin typeface="Calibri" pitchFamily="34" charset="0"/>
                <a:cs typeface="Calibri" pitchFamily="34" charset="0"/>
              </a:rPr>
              <a:t>Indonesia.</a:t>
            </a:r>
            <a:endParaRPr lang="it-IT" sz="2400" dirty="0">
              <a:latin typeface="Calibri" pitchFamily="34" charset="0"/>
              <a:cs typeface="Calibri" pitchFamily="34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t-IT" sz="2400" dirty="0">
                <a:latin typeface="Calibri" pitchFamily="34" charset="0"/>
                <a:cs typeface="Calibri" pitchFamily="34" charset="0"/>
              </a:rPr>
              <a:t>Alcune imposte hanno costi in termini di efficienza molto maggiori di altre.</a:t>
            </a:r>
          </a:p>
        </p:txBody>
      </p:sp>
    </p:spTree>
    <p:extLst>
      <p:ext uri="{BB962C8B-B14F-4D97-AF65-F5344CB8AC3E}">
        <p14:creationId xmlns:p14="http://schemas.microsoft.com/office/powerpoint/2010/main" val="288870464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5"/>
          <p:cNvSpPr>
            <a:spLocks noChangeArrowheads="1"/>
          </p:cNvSpPr>
          <p:nvPr/>
        </p:nvSpPr>
        <p:spPr bwMode="auto">
          <a:xfrm>
            <a:off x="2436813" y="422276"/>
            <a:ext cx="73152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10000"/>
              </a:spcBef>
              <a:spcAft>
                <a:spcPct val="10000"/>
              </a:spcAft>
            </a:pPr>
            <a:r>
              <a:rPr lang="it-IT" sz="2400" dirty="0">
                <a:solidFill>
                  <a:srgbClr val="3C8C93"/>
                </a:solidFill>
                <a:latin typeface="Arial" pitchFamily="34" charset="0"/>
              </a:rPr>
              <a:t>La curva di </a:t>
            </a:r>
            <a:r>
              <a:rPr lang="it-IT" sz="2400" dirty="0" err="1">
                <a:solidFill>
                  <a:srgbClr val="3C8C93"/>
                </a:solidFill>
                <a:latin typeface="Arial" pitchFamily="34" charset="0"/>
              </a:rPr>
              <a:t>Laffer</a:t>
            </a:r>
            <a:endParaRPr lang="it-IT" sz="2400" dirty="0">
              <a:solidFill>
                <a:srgbClr val="3C8C93"/>
              </a:solidFill>
              <a:latin typeface="Arial" pitchFamily="34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1251" y="1191490"/>
            <a:ext cx="7019636" cy="4742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70816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4"/>
          <p:cNvSpPr>
            <a:spLocks noChangeArrowheads="1"/>
          </p:cNvSpPr>
          <p:nvPr/>
        </p:nvSpPr>
        <p:spPr bwMode="auto">
          <a:xfrm>
            <a:off x="2436813" y="422276"/>
            <a:ext cx="73152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10000"/>
              </a:spcBef>
              <a:spcAft>
                <a:spcPct val="10000"/>
              </a:spcAft>
            </a:pPr>
            <a:r>
              <a:rPr lang="it-IT" sz="2400" dirty="0">
                <a:solidFill>
                  <a:srgbClr val="3C8C93"/>
                </a:solidFill>
                <a:latin typeface="Arial" pitchFamily="34" charset="0"/>
              </a:rPr>
              <a:t>Modello generale con effetti comportamentali</a:t>
            </a:r>
          </a:p>
        </p:txBody>
      </p:sp>
      <p:sp>
        <p:nvSpPr>
          <p:cNvPr id="57347" name="Rectangle 5"/>
          <p:cNvSpPr>
            <a:spLocks noChangeArrowheads="1"/>
          </p:cNvSpPr>
          <p:nvPr/>
        </p:nvSpPr>
        <p:spPr bwMode="auto">
          <a:xfrm>
            <a:off x="2078182" y="1173018"/>
            <a:ext cx="7673831" cy="4056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05B72"/>
              </a:buClr>
            </a:pPr>
            <a:r>
              <a:rPr lang="it-IT" sz="2400" dirty="0">
                <a:latin typeface="Calibri" pitchFamily="34" charset="0"/>
                <a:cs typeface="Calibri" pitchFamily="34" charset="0"/>
                <a:sym typeface="Wingdings 3" pitchFamily="18" charset="2"/>
              </a:rPr>
              <a:t>La tassazione ottimale del reddito riflette un bilanciamento tra: </a:t>
            </a:r>
          </a:p>
          <a:p>
            <a:pPr lvl="1" indent="-3429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SzPct val="90000"/>
              <a:buFont typeface="Arial" pitchFamily="34" charset="0"/>
              <a:buChar char="•"/>
            </a:pPr>
            <a:r>
              <a:rPr lang="it-IT" sz="2400" i="1" dirty="0">
                <a:latin typeface="Calibri" pitchFamily="34" charset="0"/>
                <a:cs typeface="Calibri" pitchFamily="34" charset="0"/>
                <a:sym typeface="Wingdings 3" pitchFamily="18" charset="2"/>
              </a:rPr>
              <a:t>Equità verticale</a:t>
            </a:r>
            <a:r>
              <a:rPr lang="it-IT" sz="2400" dirty="0">
                <a:latin typeface="Calibri" pitchFamily="34" charset="0"/>
                <a:cs typeface="Calibri" pitchFamily="34" charset="0"/>
                <a:sym typeface="Wingdings 3" pitchFamily="18" charset="2"/>
              </a:rPr>
              <a:t>:</a:t>
            </a:r>
            <a:r>
              <a:rPr lang="it-IT" sz="2400" i="1" dirty="0">
                <a:latin typeface="Calibri" pitchFamily="34" charset="0"/>
                <a:cs typeface="Calibri" pitchFamily="34" charset="0"/>
                <a:sym typeface="Wingdings 3" pitchFamily="18" charset="2"/>
              </a:rPr>
              <a:t> </a:t>
            </a:r>
            <a:r>
              <a:rPr lang="it-IT" sz="24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  <a:sym typeface="Wingdings 3" pitchFamily="18" charset="2"/>
              </a:rPr>
              <a:t>il benessere sociale è massimizzato quando chi ha una alto livello di consumo, e quindi una bassa utilità marginale, è tassato più pesantemente</a:t>
            </a:r>
            <a:r>
              <a:rPr lang="it-IT" sz="2400" dirty="0">
                <a:latin typeface="Calibri" pitchFamily="34" charset="0"/>
                <a:cs typeface="Calibri" pitchFamily="34" charset="0"/>
                <a:sym typeface="Wingdings 3" pitchFamily="18" charset="2"/>
              </a:rPr>
              <a:t>, mentre chi ha un basso livello di consumo, e quindi un’alta utilità marginale, è tassato meno pesantemente. </a:t>
            </a:r>
          </a:p>
          <a:p>
            <a:pPr lvl="1" indent="-3429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SzPct val="90000"/>
              <a:buFont typeface="Arial" pitchFamily="34" charset="0"/>
              <a:buChar char="•"/>
            </a:pPr>
            <a:r>
              <a:rPr lang="it-IT" sz="2400" i="1" dirty="0">
                <a:latin typeface="Calibri" pitchFamily="34" charset="0"/>
                <a:cs typeface="Calibri" pitchFamily="34" charset="0"/>
                <a:sym typeface="Wingdings 3" pitchFamily="18" charset="2"/>
              </a:rPr>
              <a:t>Risposte comportamentali</a:t>
            </a:r>
            <a:r>
              <a:rPr lang="it-IT" sz="2400" dirty="0" smtClean="0">
                <a:latin typeface="Calibri" pitchFamily="34" charset="0"/>
                <a:cs typeface="Calibri" pitchFamily="34" charset="0"/>
                <a:sym typeface="Wingdings 3" pitchFamily="18" charset="2"/>
              </a:rPr>
              <a:t>:</a:t>
            </a:r>
            <a:r>
              <a:rPr lang="it-IT" sz="2400" i="1" dirty="0" smtClean="0">
                <a:latin typeface="Calibri" pitchFamily="34" charset="0"/>
                <a:cs typeface="Calibri" pitchFamily="34" charset="0"/>
                <a:sym typeface="Wingdings 3" pitchFamily="18" charset="2"/>
              </a:rPr>
              <a:t> </a:t>
            </a:r>
            <a:r>
              <a:rPr lang="it-IT" sz="2400" dirty="0">
                <a:latin typeface="Calibri" pitchFamily="34" charset="0"/>
                <a:cs typeface="Calibri" pitchFamily="34" charset="0"/>
                <a:sym typeface="Wingdings 3" pitchFamily="18" charset="2"/>
              </a:rPr>
              <a:t>quando l’imposta sul reddito per un particolare gruppo sale, gli individui di quel gruppo possono rispondere guadagnando un reddito inferiore.</a:t>
            </a:r>
          </a:p>
        </p:txBody>
      </p:sp>
    </p:spTree>
    <p:extLst>
      <p:ext uri="{BB962C8B-B14F-4D97-AF65-F5344CB8AC3E}">
        <p14:creationId xmlns:p14="http://schemas.microsoft.com/office/powerpoint/2010/main" val="3066587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build="p" bldLvl="2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5"/>
          <p:cNvSpPr>
            <a:spLocks noChangeArrowheads="1"/>
          </p:cNvSpPr>
          <p:nvPr/>
        </p:nvSpPr>
        <p:spPr bwMode="auto">
          <a:xfrm>
            <a:off x="2436813" y="422276"/>
            <a:ext cx="73152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10000"/>
              </a:spcBef>
              <a:spcAft>
                <a:spcPct val="10000"/>
              </a:spcAft>
            </a:pPr>
            <a:r>
              <a:rPr lang="it-IT" sz="2400" dirty="0">
                <a:solidFill>
                  <a:srgbClr val="3C8C93"/>
                </a:solidFill>
                <a:latin typeface="Arial" pitchFamily="34" charset="0"/>
              </a:rPr>
              <a:t>Un esempio: imposte ottimali sul reddito con due tipi di contribuenti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9285" y="1348509"/>
            <a:ext cx="6770255" cy="4382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35986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19"/>
          <p:cNvSpPr>
            <a:spLocks noChangeArrowheads="1"/>
          </p:cNvSpPr>
          <p:nvPr/>
        </p:nvSpPr>
        <p:spPr bwMode="auto">
          <a:xfrm>
            <a:off x="2460626" y="1600200"/>
            <a:ext cx="7292975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t-IT" sz="2400" dirty="0">
                <a:latin typeface="Calibri" pitchFamily="34" charset="0"/>
                <a:cs typeface="Calibri" pitchFamily="34" charset="0"/>
              </a:rPr>
              <a:t>Finora abbiamo ignorato i collegamenti imposte-benefici.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t-IT" sz="2400" b="1" dirty="0">
                <a:latin typeface="Calibri" pitchFamily="34" charset="0"/>
                <a:cs typeface="Calibri" pitchFamily="34" charset="0"/>
              </a:rPr>
              <a:t>Collegamenti imposta-beneficio:</a:t>
            </a:r>
            <a:r>
              <a:rPr lang="it-IT" sz="2400" dirty="0">
                <a:latin typeface="Calibri" pitchFamily="34" charset="0"/>
                <a:cs typeface="Calibri" pitchFamily="34" charset="0"/>
              </a:rPr>
              <a:t> legami diretti tra le imposte pagate e i benefici ricevuti.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t-IT" sz="2400" dirty="0">
                <a:latin typeface="Calibri" pitchFamily="34" charset="0"/>
                <a:cs typeface="Calibri" pitchFamily="34" charset="0"/>
              </a:rPr>
              <a:t>Quando si introducono questi collegamenti, il discorso cambia, </a:t>
            </a:r>
            <a:r>
              <a:rPr lang="it-IT" sz="24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poiché molte imposte </a:t>
            </a:r>
            <a:r>
              <a:rPr lang="it-IT" sz="24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che </a:t>
            </a:r>
            <a:r>
              <a:rPr lang="it-IT" sz="24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gravano sul salario sono direttamente legate ai benefici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.</a:t>
            </a:r>
          </a:p>
        </p:txBody>
      </p:sp>
      <p:sp>
        <p:nvSpPr>
          <p:cNvPr id="60419" name="Rectangle 7"/>
          <p:cNvSpPr>
            <a:spLocks noChangeArrowheads="1"/>
          </p:cNvSpPr>
          <p:nvPr/>
        </p:nvSpPr>
        <p:spPr bwMode="auto">
          <a:xfrm>
            <a:off x="2436813" y="422276"/>
            <a:ext cx="73152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5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it-IT" sz="2400" dirty="0">
                <a:solidFill>
                  <a:srgbClr val="3C8C93"/>
                </a:solidFill>
                <a:latin typeface="Arial" pitchFamily="34" charset="0"/>
              </a:rPr>
              <a:t>I collegamenti imposta-beneficio e il finanziamento delle assicurazioni sociali</a:t>
            </a:r>
          </a:p>
        </p:txBody>
      </p:sp>
    </p:spTree>
    <p:extLst>
      <p:ext uri="{BB962C8B-B14F-4D97-AF65-F5344CB8AC3E}">
        <p14:creationId xmlns:p14="http://schemas.microsoft.com/office/powerpoint/2010/main" val="212381208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7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5"/>
          <p:cNvSpPr>
            <a:spLocks noChangeArrowheads="1"/>
          </p:cNvSpPr>
          <p:nvPr/>
        </p:nvSpPr>
        <p:spPr bwMode="auto">
          <a:xfrm>
            <a:off x="2436813" y="422276"/>
            <a:ext cx="73152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10000"/>
              </a:spcBef>
              <a:spcAft>
                <a:spcPct val="10000"/>
              </a:spcAft>
            </a:pPr>
            <a:r>
              <a:rPr lang="it-IT" sz="2400" dirty="0">
                <a:solidFill>
                  <a:srgbClr val="3C8C93"/>
                </a:solidFill>
                <a:latin typeface="Arial" pitchFamily="34" charset="0"/>
              </a:rPr>
              <a:t>Collegamenti imposta-beneficio: rappresentazione grafica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1199" y="1376218"/>
            <a:ext cx="5865091" cy="4570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03569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6"/>
          <p:cNvSpPr>
            <a:spLocks noChangeArrowheads="1"/>
          </p:cNvSpPr>
          <p:nvPr/>
        </p:nvSpPr>
        <p:spPr bwMode="auto">
          <a:xfrm>
            <a:off x="2436813" y="422276"/>
            <a:ext cx="73152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10000"/>
              </a:spcBef>
              <a:spcAft>
                <a:spcPct val="10000"/>
              </a:spcAft>
            </a:pPr>
            <a:r>
              <a:rPr lang="it-IT" sz="2400" dirty="0">
                <a:solidFill>
                  <a:srgbClr val="3C8C93"/>
                </a:solidFill>
                <a:latin typeface="Arial" pitchFamily="34" charset="0"/>
                <a:cs typeface="Arial" pitchFamily="34" charset="0"/>
              </a:rPr>
              <a:t>Un collegamento perfetto elimina la perdita secca</a:t>
            </a:r>
            <a:endParaRPr lang="it-IT" sz="2400" i="1" dirty="0">
              <a:solidFill>
                <a:srgbClr val="3C8C93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3328" y="914401"/>
            <a:ext cx="6042169" cy="4678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48265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4"/>
          <p:cNvSpPr>
            <a:spLocks noChangeArrowheads="1"/>
          </p:cNvSpPr>
          <p:nvPr/>
        </p:nvSpPr>
        <p:spPr bwMode="auto">
          <a:xfrm>
            <a:off x="997527" y="1295400"/>
            <a:ext cx="8756073" cy="2769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t-IT" sz="2400" dirty="0">
                <a:latin typeface="Calibri" pitchFamily="34" charset="0"/>
                <a:cs typeface="Calibri" pitchFamily="34" charset="0"/>
              </a:rPr>
              <a:t>Perché i benefici non sono forniti  dal settore privato?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it-IT" sz="2400" dirty="0">
                <a:latin typeface="Calibri" pitchFamily="34" charset="0"/>
                <a:cs typeface="Calibri" pitchFamily="34" charset="0"/>
              </a:rPr>
              <a:t>A causa della presenza di </a:t>
            </a:r>
            <a:r>
              <a:rPr lang="it-IT" sz="24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fallimenti del mercato</a:t>
            </a:r>
            <a:r>
              <a:rPr lang="it-IT" sz="2400" dirty="0">
                <a:latin typeface="Calibri" pitchFamily="34" charset="0"/>
                <a:cs typeface="Calibri" pitchFamily="34" charset="0"/>
              </a:rPr>
              <a:t>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t-IT" sz="2400" dirty="0">
                <a:latin typeface="Calibri" pitchFamily="34" charset="0"/>
                <a:cs typeface="Calibri" pitchFamily="34" charset="0"/>
              </a:rPr>
              <a:t>Quando sono presenti i collegamenti imposta-beneficio?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it-IT" sz="2400" dirty="0">
                <a:latin typeface="Calibri" pitchFamily="34" charset="0"/>
                <a:cs typeface="Calibri" pitchFamily="34" charset="0"/>
                <a:sym typeface="Wingdings 3" pitchFamily="18" charset="2"/>
              </a:rPr>
              <a:t>Il collegamento imposta-beneficio è più forte quando le </a:t>
            </a:r>
            <a:r>
              <a:rPr lang="it-IT" sz="24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  <a:sym typeface="Wingdings 3" pitchFamily="18" charset="2"/>
              </a:rPr>
              <a:t>imposte pagate sono direttamente collegate  a un beneficio per i lavoratori</a:t>
            </a:r>
            <a:r>
              <a:rPr lang="it-IT" sz="2400" dirty="0" smtClean="0">
                <a:latin typeface="Calibri" pitchFamily="34" charset="0"/>
                <a:cs typeface="Calibri" pitchFamily="34" charset="0"/>
                <a:sym typeface="Wingdings 3" pitchFamily="18" charset="2"/>
              </a:rPr>
              <a:t>.</a:t>
            </a:r>
            <a:endParaRPr lang="it-IT" sz="2400" dirty="0">
              <a:latin typeface="Calibri" pitchFamily="34" charset="0"/>
              <a:cs typeface="Calibri" pitchFamily="34" charset="0"/>
              <a:sym typeface="Wingdings 3" pitchFamily="18" charset="2"/>
            </a:endParaRPr>
          </a:p>
        </p:txBody>
      </p:sp>
      <p:sp>
        <p:nvSpPr>
          <p:cNvPr id="66563" name="Rectangle 8"/>
          <p:cNvSpPr>
            <a:spLocks noChangeArrowheads="1"/>
          </p:cNvSpPr>
          <p:nvPr/>
        </p:nvSpPr>
        <p:spPr bwMode="auto">
          <a:xfrm>
            <a:off x="2436813" y="422276"/>
            <a:ext cx="73152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10000"/>
              </a:spcBef>
              <a:spcAft>
                <a:spcPct val="10000"/>
              </a:spcAft>
            </a:pPr>
            <a:r>
              <a:rPr lang="it-IT" sz="2400" dirty="0">
                <a:solidFill>
                  <a:srgbClr val="3C8C93"/>
                </a:solidFill>
                <a:latin typeface="Arial" pitchFamily="34" charset="0"/>
              </a:rPr>
              <a:t>Questioni sollevate dall’analisi del collegamento imposta-beneficio</a:t>
            </a:r>
          </a:p>
        </p:txBody>
      </p:sp>
    </p:spTree>
    <p:extLst>
      <p:ext uri="{BB962C8B-B14F-4D97-AF65-F5344CB8AC3E}">
        <p14:creationId xmlns:p14="http://schemas.microsoft.com/office/powerpoint/2010/main" val="14110606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2" grpId="0" build="p" bldLvl="2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58"/>
          <p:cNvSpPr>
            <a:spLocks noChangeArrowheads="1"/>
          </p:cNvSpPr>
          <p:nvPr/>
        </p:nvSpPr>
        <p:spPr bwMode="auto">
          <a:xfrm>
            <a:off x="1597891" y="1295400"/>
            <a:ext cx="8155709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566738">
              <a:spcBef>
                <a:spcPts val="600"/>
              </a:spcBef>
              <a:spcAft>
                <a:spcPts val="600"/>
              </a:spcAft>
            </a:pPr>
            <a:r>
              <a:rPr lang="it-IT" sz="2400" dirty="0">
                <a:latin typeface="Calibri" pitchFamily="34" charset="0"/>
                <a:cs typeface="Calibri" pitchFamily="34" charset="0"/>
              </a:rPr>
              <a:t>Gli strumenti teorici per valutare l’influenza della tassazione del reddito sull’offerta di lavoro sono identici a quelli che abbiamo usato per modellizzare l’effetto delle prestazioni in denaro del welfare sull’offerta di </a:t>
            </a:r>
            <a:r>
              <a:rPr lang="it-IT" sz="2400" dirty="0" smtClean="0">
                <a:latin typeface="Calibri" pitchFamily="34" charset="0"/>
                <a:cs typeface="Calibri" pitchFamily="34" charset="0"/>
              </a:rPr>
              <a:t>lavoro.</a:t>
            </a:r>
            <a:endParaRPr lang="it-IT" sz="2400" dirty="0">
              <a:latin typeface="Calibri" pitchFamily="34" charset="0"/>
              <a:cs typeface="Calibri" pitchFamily="34" charset="0"/>
            </a:endParaRPr>
          </a:p>
          <a:p>
            <a:pPr marL="342900" indent="-342900" defTabSz="566738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t-IT" sz="2400" dirty="0">
                <a:latin typeface="Calibri" pitchFamily="34" charset="0"/>
                <a:cs typeface="Calibri" pitchFamily="34" charset="0"/>
              </a:rPr>
              <a:t>Eva scambia consumo (che richiede lavoro)  con tempo libero.</a:t>
            </a:r>
          </a:p>
          <a:p>
            <a:pPr marL="342900" indent="-342900" defTabSz="566738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t-IT" sz="2400" dirty="0">
                <a:latin typeface="Calibri" pitchFamily="34" charset="0"/>
                <a:cs typeface="Calibri" pitchFamily="34" charset="0"/>
              </a:rPr>
              <a:t>Ogni ora di tempo libero costa ad Eva il suo salario, €12,50, in  termini di rinuncia al consumo, quindi la pendenza della sua retta di bilancio è −12,5.</a:t>
            </a:r>
          </a:p>
          <a:p>
            <a:pPr marL="342900" indent="-342900" defTabSz="566738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t-IT" sz="2400" dirty="0">
                <a:latin typeface="Calibri" pitchFamily="34" charset="0"/>
                <a:cs typeface="Calibri" pitchFamily="34" charset="0"/>
              </a:rPr>
              <a:t>Un’aliquota d’imposta del 30% altera questo </a:t>
            </a:r>
            <a:r>
              <a:rPr lang="it-IT" sz="2400" dirty="0" err="1">
                <a:latin typeface="Calibri" pitchFamily="34" charset="0"/>
                <a:cs typeface="Calibri" pitchFamily="34" charset="0"/>
              </a:rPr>
              <a:t>trade-off</a:t>
            </a:r>
            <a:r>
              <a:rPr lang="it-IT" sz="2400" dirty="0">
                <a:latin typeface="Calibri" pitchFamily="34" charset="0"/>
                <a:cs typeface="Calibri" pitchFamily="34" charset="0"/>
              </a:rPr>
              <a:t>. La pendenza della retta di bilancio di Eva è ora il salario </a:t>
            </a:r>
            <a:r>
              <a:rPr lang="it-IT" sz="2400" i="1" dirty="0">
                <a:latin typeface="Calibri" pitchFamily="34" charset="0"/>
                <a:cs typeface="Calibri" pitchFamily="34" charset="0"/>
              </a:rPr>
              <a:t>dopo</a:t>
            </a:r>
            <a:r>
              <a:rPr lang="it-IT" sz="2400" dirty="0">
                <a:latin typeface="Calibri" pitchFamily="34" charset="0"/>
                <a:cs typeface="Calibri" pitchFamily="34" charset="0"/>
              </a:rPr>
              <a:t> l’imposta, −8,75.</a:t>
            </a:r>
          </a:p>
        </p:txBody>
      </p:sp>
      <p:sp>
        <p:nvSpPr>
          <p:cNvPr id="16387" name="Rectangle 12"/>
          <p:cNvSpPr>
            <a:spLocks noChangeArrowheads="1"/>
          </p:cNvSpPr>
          <p:nvPr/>
        </p:nvSpPr>
        <p:spPr bwMode="auto">
          <a:xfrm>
            <a:off x="2436813" y="422276"/>
            <a:ext cx="73152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10000"/>
              </a:spcBef>
              <a:spcAft>
                <a:spcPct val="10000"/>
              </a:spcAft>
            </a:pPr>
            <a:r>
              <a:rPr lang="it-IT" sz="2400" dirty="0">
                <a:solidFill>
                  <a:srgbClr val="3C8C93"/>
                </a:solidFill>
                <a:latin typeface="Arial" pitchFamily="34" charset="0"/>
              </a:rPr>
              <a:t>Tassazione e offerta di lavoro: le basi teoriche</a:t>
            </a:r>
          </a:p>
        </p:txBody>
      </p:sp>
    </p:spTree>
    <p:extLst>
      <p:ext uri="{BB962C8B-B14F-4D97-AF65-F5344CB8AC3E}">
        <p14:creationId xmlns:p14="http://schemas.microsoft.com/office/powerpoint/2010/main" val="308750000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12"/>
          <p:cNvSpPr>
            <a:spLocks noChangeArrowheads="1"/>
          </p:cNvSpPr>
          <p:nvPr/>
        </p:nvSpPr>
        <p:spPr bwMode="auto">
          <a:xfrm>
            <a:off x="2436813" y="422276"/>
            <a:ext cx="73152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10000"/>
              </a:spcBef>
              <a:spcAft>
                <a:spcPct val="10000"/>
              </a:spcAft>
            </a:pPr>
            <a:r>
              <a:rPr lang="it-IT" sz="2400" dirty="0">
                <a:solidFill>
                  <a:srgbClr val="3C8C93"/>
                </a:solidFill>
                <a:latin typeface="Arial" pitchFamily="34" charset="0"/>
              </a:rPr>
              <a:t>Tassazione e offerta di lavoro: le basi teoriche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4109" y="1209964"/>
            <a:ext cx="5634182" cy="4540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681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3"/>
          <p:cNvSpPr>
            <a:spLocks noChangeArrowheads="1"/>
          </p:cNvSpPr>
          <p:nvPr/>
        </p:nvSpPr>
        <p:spPr bwMode="auto">
          <a:xfrm>
            <a:off x="2438400" y="1600200"/>
            <a:ext cx="73152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defTabSz="566738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t-IT" sz="2400" dirty="0">
                <a:latin typeface="Calibri" pitchFamily="34" charset="0"/>
                <a:cs typeface="Calibri" pitchFamily="34" charset="0"/>
              </a:rPr>
              <a:t>Le imposte hanno due effetti:</a:t>
            </a:r>
          </a:p>
          <a:p>
            <a:pPr marL="800100" lvl="1" indent="-342900" defTabSz="566738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it-IT" sz="2400" dirty="0">
                <a:latin typeface="Calibri" pitchFamily="34" charset="0"/>
                <a:cs typeface="Calibri" pitchFamily="34" charset="0"/>
              </a:rPr>
              <a:t>La diminuzione del prezzo del tempo libero induce un </a:t>
            </a:r>
            <a:r>
              <a:rPr lang="it-IT" sz="2400" i="1" dirty="0">
                <a:latin typeface="Calibri" pitchFamily="34" charset="0"/>
                <a:cs typeface="Calibri" pitchFamily="34" charset="0"/>
              </a:rPr>
              <a:t>effetto </a:t>
            </a:r>
            <a:r>
              <a:rPr lang="it-IT" sz="2400" i="1" dirty="0" smtClean="0">
                <a:latin typeface="Calibri" pitchFamily="34" charset="0"/>
                <a:cs typeface="Calibri" pitchFamily="34" charset="0"/>
              </a:rPr>
              <a:t>sostituzione </a:t>
            </a:r>
            <a:r>
              <a:rPr lang="it-IT" sz="2400" dirty="0">
                <a:latin typeface="Calibri" pitchFamily="34" charset="0"/>
                <a:cs typeface="Calibri" pitchFamily="34" charset="0"/>
              </a:rPr>
              <a:t>verso meno lavoro.</a:t>
            </a:r>
          </a:p>
          <a:p>
            <a:pPr marL="800100" lvl="1" indent="-342900" defTabSz="566738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it-IT" sz="24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La diminuzione del reddito ha un </a:t>
            </a:r>
            <a:r>
              <a:rPr lang="it-IT" sz="2400" i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effetto reddito</a:t>
            </a:r>
            <a:r>
              <a:rPr lang="it-IT" sz="24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, quello per il quale Eva acquista una quantità minore di tutti </a:t>
            </a:r>
            <a:r>
              <a:rPr lang="it-IT" sz="24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i </a:t>
            </a:r>
            <a:r>
              <a:rPr lang="it-IT" sz="24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beni normali, compreso il tempo libero</a:t>
            </a:r>
            <a:r>
              <a:rPr lang="it-IT" sz="2400" dirty="0">
                <a:latin typeface="Calibri" pitchFamily="34" charset="0"/>
                <a:cs typeface="Calibri" pitchFamily="34" charset="0"/>
              </a:rPr>
              <a:t>.</a:t>
            </a:r>
          </a:p>
          <a:p>
            <a:pPr marL="342900" indent="-342900" defTabSz="566738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t-IT" sz="2400" dirty="0">
                <a:latin typeface="Calibri" pitchFamily="34" charset="0"/>
                <a:cs typeface="Calibri" pitchFamily="34" charset="0"/>
              </a:rPr>
              <a:t>Gli effetti sono di segno opposto, quindi l’impatto teorico della tassazione sull’offerta di lavoro è ambiguo.</a:t>
            </a:r>
          </a:p>
        </p:txBody>
      </p:sp>
      <p:sp>
        <p:nvSpPr>
          <p:cNvPr id="18435" name="Rectangle 12"/>
          <p:cNvSpPr>
            <a:spLocks noChangeArrowheads="1"/>
          </p:cNvSpPr>
          <p:nvPr/>
        </p:nvSpPr>
        <p:spPr bwMode="auto">
          <a:xfrm>
            <a:off x="2436813" y="422276"/>
            <a:ext cx="73152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10000"/>
              </a:spcBef>
              <a:spcAft>
                <a:spcPct val="10000"/>
              </a:spcAft>
            </a:pPr>
            <a:r>
              <a:rPr lang="it-IT" sz="2400" dirty="0">
                <a:solidFill>
                  <a:srgbClr val="3C8C93"/>
                </a:solidFill>
                <a:latin typeface="Arial" pitchFamily="34" charset="0"/>
              </a:rPr>
              <a:t>Effetti di reddito e di sostituzione sull’offerta di lavoro</a:t>
            </a:r>
          </a:p>
        </p:txBody>
      </p:sp>
    </p:spTree>
    <p:extLst>
      <p:ext uri="{BB962C8B-B14F-4D97-AF65-F5344CB8AC3E}">
        <p14:creationId xmlns:p14="http://schemas.microsoft.com/office/powerpoint/2010/main" val="160215131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build="p" bldLvl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Rectangle 12"/>
          <p:cNvSpPr>
            <a:spLocks noChangeArrowheads="1"/>
          </p:cNvSpPr>
          <p:nvPr/>
        </p:nvSpPr>
        <p:spPr bwMode="auto">
          <a:xfrm>
            <a:off x="2436813" y="422276"/>
            <a:ext cx="73152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10000"/>
              </a:spcBef>
              <a:spcAft>
                <a:spcPct val="10000"/>
              </a:spcAft>
            </a:pPr>
            <a:r>
              <a:rPr lang="it-IT" sz="2400" dirty="0">
                <a:solidFill>
                  <a:srgbClr val="3C8C93"/>
                </a:solidFill>
                <a:latin typeface="Arial" pitchFamily="34" charset="0"/>
              </a:rPr>
              <a:t>Tassazione ed efficienza economica: approccio grafico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3875" y="1551999"/>
            <a:ext cx="6098597" cy="4288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968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Rectangle 12"/>
          <p:cNvSpPr>
            <a:spLocks noChangeArrowheads="1"/>
          </p:cNvSpPr>
          <p:nvPr/>
        </p:nvSpPr>
        <p:spPr bwMode="auto">
          <a:xfrm>
            <a:off x="2436813" y="422276"/>
            <a:ext cx="73152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10000"/>
              </a:spcBef>
              <a:spcAft>
                <a:spcPct val="10000"/>
              </a:spcAft>
            </a:pPr>
            <a:r>
              <a:rPr lang="en-US" sz="2400" dirty="0" err="1">
                <a:solidFill>
                  <a:srgbClr val="3C8C93"/>
                </a:solidFill>
                <a:latin typeface="Arial" pitchFamily="34" charset="0"/>
              </a:rPr>
              <a:t>Effetto</a:t>
            </a:r>
            <a:r>
              <a:rPr lang="en-US" sz="2400" dirty="0">
                <a:solidFill>
                  <a:srgbClr val="3C8C93"/>
                </a:solidFill>
                <a:latin typeface="Arial" pitchFamily="34" charset="0"/>
              </a:rPr>
              <a:t> </a:t>
            </a:r>
            <a:r>
              <a:rPr lang="en-US" sz="2400" dirty="0" err="1">
                <a:solidFill>
                  <a:srgbClr val="3C8C93"/>
                </a:solidFill>
                <a:latin typeface="Arial" pitchFamily="34" charset="0"/>
              </a:rPr>
              <a:t>reddito</a:t>
            </a:r>
            <a:r>
              <a:rPr lang="en-US" sz="2400" dirty="0">
                <a:solidFill>
                  <a:srgbClr val="3C8C93"/>
                </a:solidFill>
                <a:latin typeface="Arial" pitchFamily="34" charset="0"/>
              </a:rPr>
              <a:t> </a:t>
            </a:r>
            <a:r>
              <a:rPr lang="en-US" sz="2400" dirty="0" err="1">
                <a:solidFill>
                  <a:srgbClr val="3C8C93"/>
                </a:solidFill>
                <a:latin typeface="Arial" pitchFamily="34" charset="0"/>
              </a:rPr>
              <a:t>ed</a:t>
            </a:r>
            <a:r>
              <a:rPr lang="en-US" sz="2400" dirty="0">
                <a:solidFill>
                  <a:srgbClr val="3C8C93"/>
                </a:solidFill>
                <a:latin typeface="Arial" pitchFamily="34" charset="0"/>
              </a:rPr>
              <a:t> </a:t>
            </a:r>
            <a:r>
              <a:rPr lang="en-US" sz="2400" dirty="0" err="1">
                <a:solidFill>
                  <a:srgbClr val="3C8C93"/>
                </a:solidFill>
                <a:latin typeface="Arial" pitchFamily="34" charset="0"/>
              </a:rPr>
              <a:t>effetto</a:t>
            </a:r>
            <a:r>
              <a:rPr lang="en-US" sz="2400" dirty="0">
                <a:solidFill>
                  <a:srgbClr val="3C8C93"/>
                </a:solidFill>
                <a:latin typeface="Arial" pitchFamily="34" charset="0"/>
              </a:rPr>
              <a:t> </a:t>
            </a:r>
            <a:r>
              <a:rPr lang="en-US" sz="2400" dirty="0" err="1">
                <a:solidFill>
                  <a:srgbClr val="3C8C93"/>
                </a:solidFill>
                <a:latin typeface="Arial" pitchFamily="34" charset="0"/>
              </a:rPr>
              <a:t>sostituzione</a:t>
            </a:r>
            <a:endParaRPr lang="en-US" sz="2400" dirty="0">
              <a:solidFill>
                <a:srgbClr val="3C8C93"/>
              </a:solidFill>
              <a:latin typeface="Arial" pitchFamily="34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3140" y="1089890"/>
            <a:ext cx="5755842" cy="4874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784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5"/>
          <p:cNvSpPr>
            <a:spLocks noChangeArrowheads="1"/>
          </p:cNvSpPr>
          <p:nvPr/>
        </p:nvSpPr>
        <p:spPr bwMode="auto">
          <a:xfrm>
            <a:off x="1588655" y="1600200"/>
            <a:ext cx="8164945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it-IT" sz="2400" dirty="0">
                <a:latin typeface="Calibri"/>
                <a:ea typeface="ＭＳ Ｐゴシック" charset="0"/>
                <a:cs typeface="Calibri"/>
              </a:rPr>
              <a:t>La teoria ipotizza un libero aggiustamento della quantità di ore lavorate.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it-IT" sz="2400" dirty="0">
                <a:latin typeface="Calibri"/>
                <a:ea typeface="ＭＳ Ｐゴシック" charset="0"/>
                <a:cs typeface="Calibri"/>
              </a:rPr>
              <a:t>Le imprese possono esigere che tutti  i dipendenti lavorino nelle stesse ore, spesso a causa di </a:t>
            </a:r>
            <a:r>
              <a:rPr lang="it-IT" sz="2400" i="1" dirty="0">
                <a:latin typeface="Calibri"/>
                <a:ea typeface="ＭＳ Ｐゴシック" charset="0"/>
                <a:cs typeface="Calibri"/>
              </a:rPr>
              <a:t>complementarità di produzione.</a:t>
            </a:r>
            <a:endParaRPr lang="it-IT" sz="2400" b="1" dirty="0">
              <a:latin typeface="Calibri"/>
              <a:ea typeface="ＭＳ Ｐゴシック" charset="0"/>
              <a:cs typeface="Calibri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/>
            </a:pPr>
            <a:r>
              <a:rPr lang="it-IT" sz="2400" dirty="0">
                <a:latin typeface="Calibri"/>
                <a:ea typeface="ＭＳ Ｐゴシック" charset="0"/>
                <a:cs typeface="Calibri"/>
              </a:rPr>
              <a:t>Anche le norme sul pagamento degli straordinari rendono difficile aggiustare le ore lavorate a un salario costante.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  <a:defRPr/>
            </a:pPr>
            <a:r>
              <a:rPr lang="it-IT" sz="2400" b="1" dirty="0">
                <a:latin typeface="Calibri"/>
                <a:ea typeface="ＭＳ Ｐゴシック" charset="0"/>
                <a:cs typeface="Calibri"/>
              </a:rPr>
              <a:t>Norme sul lavoro straordinario:</a:t>
            </a:r>
            <a:r>
              <a:rPr lang="it-IT" sz="2400" dirty="0">
                <a:latin typeface="Calibri"/>
                <a:ea typeface="ＭＳ Ｐゴシック" charset="0"/>
                <a:cs typeface="Calibri"/>
              </a:rPr>
              <a:t> i lavoratori hanno diritto a una maggiorazione della paga per le ore lavorate oltre l’orario normale (solitamente  40 ore settimanali) fissato per legge.</a:t>
            </a:r>
          </a:p>
        </p:txBody>
      </p:sp>
      <p:sp>
        <p:nvSpPr>
          <p:cNvPr id="22531" name="Rectangle 12"/>
          <p:cNvSpPr>
            <a:spLocks noChangeArrowheads="1"/>
          </p:cNvSpPr>
          <p:nvPr/>
        </p:nvSpPr>
        <p:spPr bwMode="auto">
          <a:xfrm>
            <a:off x="2436813" y="422276"/>
            <a:ext cx="73152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10000"/>
              </a:spcBef>
              <a:spcAft>
                <a:spcPct val="10000"/>
              </a:spcAft>
            </a:pPr>
            <a:r>
              <a:rPr lang="it-IT" sz="2400" dirty="0">
                <a:solidFill>
                  <a:srgbClr val="3C8C93"/>
                </a:solidFill>
                <a:latin typeface="Arial" pitchFamily="34" charset="0"/>
              </a:rPr>
              <a:t>Limiti della teoria: vincoli all’orario di lavoro e regole per il pagamento degli straordinari </a:t>
            </a:r>
          </a:p>
        </p:txBody>
      </p:sp>
    </p:spTree>
    <p:extLst>
      <p:ext uri="{BB962C8B-B14F-4D97-AF65-F5344CB8AC3E}">
        <p14:creationId xmlns:p14="http://schemas.microsoft.com/office/powerpoint/2010/main" val="100121502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 bldLvl="2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9"/>
          <p:cNvSpPr>
            <a:spLocks noChangeArrowheads="1"/>
          </p:cNvSpPr>
          <p:nvPr/>
        </p:nvSpPr>
        <p:spPr bwMode="auto">
          <a:xfrm>
            <a:off x="2438400" y="1143000"/>
            <a:ext cx="73152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800100" lvl="1" indent="-342900" eaLnBrk="0" hangingPunct="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Primary earner: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membri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del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nucleo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familiare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che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sono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la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principale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fonte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del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reddito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da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lavoro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per quell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nucleo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.</a:t>
            </a:r>
            <a:endParaRPr lang="en-US" sz="2400" dirty="0">
              <a:latin typeface="Calibri" pitchFamily="34" charset="0"/>
              <a:cs typeface="Calibri" pitchFamily="34" charset="0"/>
            </a:endParaRPr>
          </a:p>
          <a:p>
            <a:pPr marL="800100" lvl="1" indent="-342900" eaLnBrk="0" hangingPunct="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sz="2400" b="1" dirty="0">
                <a:latin typeface="Calibri" pitchFamily="34" charset="0"/>
                <a:cs typeface="Calibri" pitchFamily="34" charset="0"/>
              </a:rPr>
              <a:t>Secondary </a:t>
            </a: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earner: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membri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della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famiglia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che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lavorano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in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aggiunta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ai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primary earner.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 smtClean="0"/>
              <a:t>Le </a:t>
            </a:r>
            <a:r>
              <a:rPr lang="it-IT" sz="2400" dirty="0">
                <a:solidFill>
                  <a:srgbClr val="FF0000"/>
                </a:solidFill>
              </a:rPr>
              <a:t>decisioni inerenti il lavoro dei </a:t>
            </a:r>
            <a:r>
              <a:rPr lang="it-IT" sz="2400" dirty="0" err="1">
                <a:solidFill>
                  <a:srgbClr val="FF0000"/>
                </a:solidFill>
              </a:rPr>
              <a:t>primary</a:t>
            </a:r>
            <a:r>
              <a:rPr lang="it-IT" sz="2400" dirty="0">
                <a:solidFill>
                  <a:srgbClr val="FF0000"/>
                </a:solidFill>
              </a:rPr>
              <a:t> </a:t>
            </a:r>
            <a:r>
              <a:rPr lang="it-IT" sz="2400" dirty="0" err="1">
                <a:solidFill>
                  <a:srgbClr val="FF0000"/>
                </a:solidFill>
              </a:rPr>
              <a:t>earner</a:t>
            </a:r>
            <a:r>
              <a:rPr lang="it-IT" sz="2400" dirty="0">
                <a:solidFill>
                  <a:srgbClr val="FF0000"/>
                </a:solidFill>
              </a:rPr>
              <a:t> </a:t>
            </a:r>
            <a:r>
              <a:rPr lang="it-IT" sz="2400" dirty="0" smtClean="0">
                <a:solidFill>
                  <a:srgbClr val="FF0000"/>
                </a:solidFill>
              </a:rPr>
              <a:t>non sono </a:t>
            </a:r>
            <a:r>
              <a:rPr lang="it-IT" sz="2400" dirty="0">
                <a:solidFill>
                  <a:srgbClr val="FF0000"/>
                </a:solidFill>
              </a:rPr>
              <a:t>molto sensibili alle variazioni </a:t>
            </a:r>
            <a:r>
              <a:rPr lang="it-IT" sz="2400" dirty="0" smtClean="0">
                <a:solidFill>
                  <a:srgbClr val="FF0000"/>
                </a:solidFill>
              </a:rPr>
              <a:t>salariali</a:t>
            </a:r>
            <a:r>
              <a:rPr lang="it-IT" sz="2400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/>
              <a:t>La </a:t>
            </a:r>
            <a:r>
              <a:rPr lang="it-IT" sz="2400" dirty="0">
                <a:solidFill>
                  <a:srgbClr val="FF0000"/>
                </a:solidFill>
              </a:rPr>
              <a:t>maggior parte della risposta dei </a:t>
            </a:r>
            <a:r>
              <a:rPr lang="it-IT" sz="2400" dirty="0" err="1">
                <a:solidFill>
                  <a:srgbClr val="FF0000"/>
                </a:solidFill>
              </a:rPr>
              <a:t>secondary</a:t>
            </a:r>
            <a:r>
              <a:rPr lang="it-IT" sz="2400" dirty="0">
                <a:solidFill>
                  <a:srgbClr val="FF0000"/>
                </a:solidFill>
              </a:rPr>
              <a:t> </a:t>
            </a:r>
            <a:r>
              <a:rPr lang="it-IT" sz="2400" dirty="0" err="1">
                <a:solidFill>
                  <a:srgbClr val="FF0000"/>
                </a:solidFill>
              </a:rPr>
              <a:t>earner</a:t>
            </a:r>
            <a:r>
              <a:rPr lang="it-IT" sz="2400" dirty="0">
                <a:solidFill>
                  <a:srgbClr val="FF0000"/>
                </a:solidFill>
              </a:rPr>
              <a:t> proviene </a:t>
            </a:r>
            <a:r>
              <a:rPr lang="it-IT" sz="2400" dirty="0" smtClean="0">
                <a:solidFill>
                  <a:srgbClr val="FF0000"/>
                </a:solidFill>
              </a:rPr>
              <a:t>dalla decisione </a:t>
            </a:r>
            <a:r>
              <a:rPr lang="it-IT" sz="2400" dirty="0">
                <a:solidFill>
                  <a:srgbClr val="FF0000"/>
                </a:solidFill>
              </a:rPr>
              <a:t>di lavorare in generale (ingresso sul mercato del lavoro), mentre solo </a:t>
            </a:r>
            <a:r>
              <a:rPr lang="it-IT" sz="2400" dirty="0" smtClean="0">
                <a:solidFill>
                  <a:srgbClr val="FF0000"/>
                </a:solidFill>
              </a:rPr>
              <a:t>una piccola </a:t>
            </a:r>
            <a:r>
              <a:rPr lang="it-IT" sz="2400" dirty="0">
                <a:solidFill>
                  <a:srgbClr val="FF0000"/>
                </a:solidFill>
              </a:rPr>
              <a:t>parte della risposta proviene dalla decisione relativa a quante ore </a:t>
            </a:r>
            <a:r>
              <a:rPr lang="it-IT" sz="2400" dirty="0" smtClean="0">
                <a:solidFill>
                  <a:srgbClr val="FF0000"/>
                </a:solidFill>
              </a:rPr>
              <a:t>lavorare</a:t>
            </a:r>
            <a:r>
              <a:rPr lang="it-IT" sz="2400" dirty="0" smtClean="0"/>
              <a:t>.</a:t>
            </a:r>
            <a:endParaRPr lang="en-US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579" name="Rectangle 12"/>
          <p:cNvSpPr>
            <a:spLocks noChangeArrowheads="1"/>
          </p:cNvSpPr>
          <p:nvPr/>
        </p:nvSpPr>
        <p:spPr bwMode="auto">
          <a:xfrm>
            <a:off x="2436813" y="422276"/>
            <a:ext cx="73152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10000"/>
              </a:spcBef>
              <a:spcAft>
                <a:spcPct val="10000"/>
              </a:spcAft>
            </a:pPr>
            <a:r>
              <a:rPr lang="it-IT" sz="2400" dirty="0">
                <a:solidFill>
                  <a:srgbClr val="3C8C93"/>
                </a:solidFill>
                <a:latin typeface="Arial" pitchFamily="34" charset="0"/>
              </a:rPr>
              <a:t>Tassazione e offerta di lavoro – i dati empirici</a:t>
            </a:r>
          </a:p>
        </p:txBody>
      </p:sp>
    </p:spTree>
    <p:extLst>
      <p:ext uri="{BB962C8B-B14F-4D97-AF65-F5344CB8AC3E}">
        <p14:creationId xmlns:p14="http://schemas.microsoft.com/office/powerpoint/2010/main" val="189397491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 build="p" bldLvl="2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0"/>
          <p:cNvSpPr>
            <a:spLocks noChangeArrowheads="1"/>
          </p:cNvSpPr>
          <p:nvPr/>
        </p:nvSpPr>
        <p:spPr bwMode="auto">
          <a:xfrm>
            <a:off x="2438400" y="1638300"/>
            <a:ext cx="73152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defTabSz="566738" eaLnBrk="0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t-IT" sz="2400" dirty="0">
                <a:latin typeface="Calibri" pitchFamily="34" charset="0"/>
                <a:cs typeface="Calibri" pitchFamily="34" charset="0"/>
              </a:rPr>
              <a:t>Oggi è più sfumata la distinzione tra </a:t>
            </a:r>
            <a:r>
              <a:rPr lang="it-IT" sz="2400" i="1" dirty="0" err="1">
                <a:latin typeface="Calibri" pitchFamily="34" charset="0"/>
                <a:cs typeface="Calibri" pitchFamily="34" charset="0"/>
              </a:rPr>
              <a:t>primary</a:t>
            </a:r>
            <a:r>
              <a:rPr lang="it-IT" sz="2400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it-IT" sz="2400" i="1" dirty="0" err="1">
                <a:latin typeface="Calibri" pitchFamily="34" charset="0"/>
                <a:cs typeface="Calibri" pitchFamily="34" charset="0"/>
              </a:rPr>
              <a:t>earner</a:t>
            </a:r>
            <a:r>
              <a:rPr lang="it-IT" sz="2400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it-IT" sz="2400" dirty="0">
                <a:latin typeface="Calibri" pitchFamily="34" charset="0"/>
                <a:cs typeface="Calibri" pitchFamily="34" charset="0"/>
              </a:rPr>
              <a:t>e </a:t>
            </a:r>
            <a:r>
              <a:rPr lang="it-IT" sz="2400" i="1" dirty="0" err="1">
                <a:latin typeface="Calibri" pitchFamily="34" charset="0"/>
                <a:cs typeface="Calibri" pitchFamily="34" charset="0"/>
              </a:rPr>
              <a:t>secondary</a:t>
            </a:r>
            <a:r>
              <a:rPr lang="it-IT" sz="2400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it-IT" sz="2400" i="1" dirty="0" err="1">
                <a:latin typeface="Calibri" pitchFamily="34" charset="0"/>
                <a:cs typeface="Calibri" pitchFamily="34" charset="0"/>
              </a:rPr>
              <a:t>earner</a:t>
            </a:r>
            <a:r>
              <a:rPr lang="it-IT" sz="2400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it-IT" sz="2400" dirty="0">
                <a:latin typeface="Calibri" pitchFamily="34" charset="0"/>
                <a:cs typeface="Calibri" pitchFamily="34" charset="0"/>
              </a:rPr>
              <a:t>:</a:t>
            </a:r>
          </a:p>
          <a:p>
            <a:pPr marL="800100" lvl="1" indent="-342900" defTabSz="566738" eaLnBrk="0" hangingPunct="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it-IT" sz="2400" dirty="0">
                <a:latin typeface="Calibri" pitchFamily="34" charset="0"/>
                <a:cs typeface="Calibri" pitchFamily="34" charset="0"/>
              </a:rPr>
              <a:t>Nel 1970,  lavorava solo il 31,9%  delle donne sposate, ma nel 2013  la percentuale è salita  al 59%.</a:t>
            </a:r>
          </a:p>
          <a:p>
            <a:pPr marL="342900" indent="-342900" defTabSz="566738" eaLnBrk="0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t-IT" sz="2400" dirty="0">
                <a:latin typeface="Calibri" pitchFamily="34" charset="0"/>
                <a:cs typeface="Calibri" pitchFamily="34" charset="0"/>
              </a:rPr>
              <a:t>La misura della risposta dell’offerta di lavoro in termini di ore lavorate è imperfetta poiché trascura:</a:t>
            </a:r>
          </a:p>
          <a:p>
            <a:pPr marL="800100" lvl="1" indent="-342900" defTabSz="566738" eaLnBrk="0" hangingPunct="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it-IT" sz="2400" dirty="0">
                <a:latin typeface="Calibri" pitchFamily="34" charset="0"/>
                <a:cs typeface="Calibri" pitchFamily="34" charset="0"/>
              </a:rPr>
              <a:t>Lo sforzo  profuso nel lavoro.</a:t>
            </a:r>
          </a:p>
          <a:p>
            <a:pPr marL="800100" lvl="1" indent="-342900" defTabSz="566738" eaLnBrk="0" hangingPunct="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it-IT" sz="2400" dirty="0">
                <a:latin typeface="Calibri" pitchFamily="34" charset="0"/>
                <a:cs typeface="Calibri" pitchFamily="34" charset="0"/>
              </a:rPr>
              <a:t>La scelta dell’impiego o della carriera.</a:t>
            </a:r>
          </a:p>
          <a:p>
            <a:pPr marL="800100" lvl="1" indent="-342900" defTabSz="566738" eaLnBrk="0" hangingPunct="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it-IT" sz="2400" dirty="0">
                <a:latin typeface="Calibri" pitchFamily="34" charset="0"/>
                <a:cs typeface="Calibri" pitchFamily="34" charset="0"/>
              </a:rPr>
              <a:t>L’ investimento in capitale umano.</a:t>
            </a:r>
          </a:p>
        </p:txBody>
      </p:sp>
      <p:sp>
        <p:nvSpPr>
          <p:cNvPr id="29699" name="Rectangle 12"/>
          <p:cNvSpPr>
            <a:spLocks noChangeArrowheads="1"/>
          </p:cNvSpPr>
          <p:nvPr/>
        </p:nvSpPr>
        <p:spPr bwMode="auto">
          <a:xfrm>
            <a:off x="2436813" y="422276"/>
            <a:ext cx="73152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10000"/>
              </a:spcBef>
              <a:spcAft>
                <a:spcPct val="10000"/>
              </a:spcAft>
            </a:pPr>
            <a:r>
              <a:rPr lang="it-IT" sz="2400" dirty="0">
                <a:solidFill>
                  <a:srgbClr val="3C8C93"/>
                </a:solidFill>
                <a:latin typeface="Arial" pitchFamily="34" charset="0"/>
              </a:rPr>
              <a:t>Limiti degli studi esistenti</a:t>
            </a:r>
          </a:p>
        </p:txBody>
      </p:sp>
    </p:spTree>
    <p:extLst>
      <p:ext uri="{BB962C8B-B14F-4D97-AF65-F5344CB8AC3E}">
        <p14:creationId xmlns:p14="http://schemas.microsoft.com/office/powerpoint/2010/main" val="104990902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build="p" bldLvl="2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7"/>
          <p:cNvSpPr>
            <a:spLocks noChangeArrowheads="1"/>
          </p:cNvSpPr>
          <p:nvPr/>
        </p:nvSpPr>
        <p:spPr bwMode="auto">
          <a:xfrm>
            <a:off x="2436813" y="422276"/>
            <a:ext cx="73152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5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it-IT" sz="2400" dirty="0">
                <a:solidFill>
                  <a:srgbClr val="3C8C93"/>
                </a:solidFill>
                <a:latin typeface="Arial" pitchFamily="34" charset="0"/>
              </a:rPr>
              <a:t>Il  trattamento fiscale della cura dei figli e il suo impatto sull’offerta di lavoro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6945" y="1431636"/>
            <a:ext cx="7416800" cy="4462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98121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ChangeArrowheads="1"/>
          </p:cNvSpPr>
          <p:nvPr/>
        </p:nvSpPr>
        <p:spPr bwMode="auto">
          <a:xfrm>
            <a:off x="2355272" y="1212272"/>
            <a:ext cx="73152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/>
              <a:t>Il problema fondamentale del disegno di una politica tributaria è il </a:t>
            </a:r>
            <a:r>
              <a:rPr lang="it-IT" sz="2400" dirty="0" err="1">
                <a:solidFill>
                  <a:srgbClr val="FF0000"/>
                </a:solidFill>
              </a:rPr>
              <a:t>trade</a:t>
            </a:r>
            <a:r>
              <a:rPr lang="it-IT" sz="2400" dirty="0">
                <a:solidFill>
                  <a:srgbClr val="FF0000"/>
                </a:solidFill>
              </a:rPr>
              <a:t>-off tra </a:t>
            </a:r>
            <a:r>
              <a:rPr lang="it-IT" sz="2400" dirty="0" smtClean="0">
                <a:solidFill>
                  <a:srgbClr val="FF0000"/>
                </a:solidFill>
              </a:rPr>
              <a:t>equità ed </a:t>
            </a:r>
            <a:r>
              <a:rPr lang="it-IT" sz="2400" dirty="0">
                <a:solidFill>
                  <a:srgbClr val="FF0000"/>
                </a:solidFill>
              </a:rPr>
              <a:t>efficienza</a:t>
            </a:r>
            <a:r>
              <a:rPr lang="it-IT" sz="2400" dirty="0"/>
              <a:t>. </a:t>
            </a:r>
            <a:endParaRPr lang="it-IT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 smtClean="0"/>
              <a:t>Per </a:t>
            </a:r>
            <a:r>
              <a:rPr lang="it-IT" sz="2400" dirty="0"/>
              <a:t>comprendere l’efficienza fiscale è sufficiente </a:t>
            </a:r>
            <a:r>
              <a:rPr lang="it-IT" sz="2400" dirty="0" smtClean="0"/>
              <a:t>tenere a </a:t>
            </a:r>
            <a:r>
              <a:rPr lang="it-IT" sz="2400" dirty="0"/>
              <a:t>mente </a:t>
            </a:r>
            <a:r>
              <a:rPr lang="it-IT" sz="2400" dirty="0">
                <a:solidFill>
                  <a:srgbClr val="FF0000"/>
                </a:solidFill>
              </a:rPr>
              <a:t>due principi fondamentali: (i) più elastica è la domanda o l’offerta di un </a:t>
            </a:r>
            <a:r>
              <a:rPr lang="it-IT" sz="2400" dirty="0" smtClean="0">
                <a:solidFill>
                  <a:srgbClr val="FF0000"/>
                </a:solidFill>
              </a:rPr>
              <a:t>bene, più </a:t>
            </a:r>
            <a:r>
              <a:rPr lang="it-IT" sz="2400" dirty="0">
                <a:solidFill>
                  <a:srgbClr val="FF0000"/>
                </a:solidFill>
              </a:rPr>
              <a:t>grande è la perdita secca derivante dall’imposta; (ii) più alta è l’aliquota, </a:t>
            </a:r>
            <a:r>
              <a:rPr lang="it-IT" sz="2400" dirty="0" smtClean="0">
                <a:solidFill>
                  <a:srgbClr val="FF0000"/>
                </a:solidFill>
              </a:rPr>
              <a:t>più grande </a:t>
            </a:r>
            <a:r>
              <a:rPr lang="it-IT" sz="2400" dirty="0">
                <a:solidFill>
                  <a:srgbClr val="FF0000"/>
                </a:solidFill>
              </a:rPr>
              <a:t>è la perdita secca incrementale della tassazione</a:t>
            </a:r>
            <a:r>
              <a:rPr lang="it-IT" sz="2400" dirty="0"/>
              <a:t>.</a:t>
            </a:r>
            <a:endParaRPr lang="en-US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9635" name="Rectangle 4"/>
          <p:cNvSpPr>
            <a:spLocks noChangeArrowheads="1"/>
          </p:cNvSpPr>
          <p:nvPr/>
        </p:nvSpPr>
        <p:spPr bwMode="auto">
          <a:xfrm>
            <a:off x="2436813" y="422276"/>
            <a:ext cx="73152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10000"/>
              </a:spcBef>
              <a:spcAft>
                <a:spcPct val="10000"/>
              </a:spcAft>
            </a:pPr>
            <a:r>
              <a:rPr lang="it-IT" sz="2400" dirty="0" smtClean="0">
                <a:solidFill>
                  <a:srgbClr val="3C8C93"/>
                </a:solidFill>
                <a:latin typeface="Arial" pitchFamily="34" charset="0"/>
              </a:rPr>
              <a:t>Conclusioni</a:t>
            </a:r>
            <a:endParaRPr lang="it-IT" sz="2400" dirty="0">
              <a:solidFill>
                <a:srgbClr val="3C8C93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118518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4" grpId="0" build="p" bldLvl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2"/>
          <p:cNvSpPr>
            <a:spLocks noChangeArrowheads="1"/>
          </p:cNvSpPr>
          <p:nvPr/>
        </p:nvSpPr>
        <p:spPr bwMode="auto">
          <a:xfrm>
            <a:off x="2436813" y="422276"/>
            <a:ext cx="73152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10000"/>
              </a:spcBef>
              <a:spcAft>
                <a:spcPct val="10000"/>
              </a:spcAft>
            </a:pPr>
            <a:r>
              <a:rPr lang="it-IT" sz="2400" dirty="0">
                <a:solidFill>
                  <a:srgbClr val="3C8C93"/>
                </a:solidFill>
                <a:latin typeface="Arial" pitchFamily="34" charset="0"/>
              </a:rPr>
              <a:t>Tassazione ed efficienza economica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36813" y="1230747"/>
            <a:ext cx="7315200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t-IT" sz="2400" dirty="0">
                <a:latin typeface="Calibri" pitchFamily="34" charset="0"/>
                <a:cs typeface="Calibri" pitchFamily="34" charset="0"/>
              </a:rPr>
              <a:t>In assenza di imposte: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it-IT" sz="2400" dirty="0">
                <a:latin typeface="Calibri" pitchFamily="34" charset="0"/>
                <a:cs typeface="Calibri" pitchFamily="34" charset="0"/>
              </a:rPr>
              <a:t>prezzo = beneficio sociale marginale = costo sociale marginale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t-IT" sz="2400" dirty="0">
                <a:latin typeface="Calibri" pitchFamily="34" charset="0"/>
                <a:cs typeface="Calibri" pitchFamily="34" charset="0"/>
              </a:rPr>
              <a:t>L’imposta introduce un cuneo tra </a:t>
            </a:r>
            <a:r>
              <a:rPr lang="it-IT" sz="2400" i="1" dirty="0" err="1">
                <a:latin typeface="Calibri" pitchFamily="34" charset="0"/>
                <a:cs typeface="Calibri" pitchFamily="34" charset="0"/>
              </a:rPr>
              <a:t>BSM</a:t>
            </a:r>
            <a:r>
              <a:rPr lang="it-IT" sz="2400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it-IT" sz="2400" dirty="0">
                <a:latin typeface="Calibri" pitchFamily="34" charset="0"/>
                <a:cs typeface="Calibri" pitchFamily="34" charset="0"/>
              </a:rPr>
              <a:t>e </a:t>
            </a:r>
            <a:r>
              <a:rPr lang="it-IT" sz="2400" i="1" dirty="0">
                <a:latin typeface="Calibri" pitchFamily="34" charset="0"/>
                <a:cs typeface="Calibri" pitchFamily="34" charset="0"/>
              </a:rPr>
              <a:t>CSM</a:t>
            </a:r>
            <a:r>
              <a:rPr lang="it-IT" sz="2400" dirty="0">
                <a:latin typeface="Calibri" pitchFamily="34" charset="0"/>
                <a:cs typeface="Calibri" pitchFamily="34" charset="0"/>
              </a:rPr>
              <a:t>, impedendo la conclusione di scambi reciprocamente vantaggiosi.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t-IT" sz="24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Le unità tra  90 e 100  avrebbero generato surplus del consumatore e del produttore</a:t>
            </a:r>
            <a:r>
              <a:rPr lang="it-IT" sz="2400" dirty="0">
                <a:latin typeface="Calibri" pitchFamily="34" charset="0"/>
                <a:cs typeface="Calibri" pitchFamily="34" charset="0"/>
              </a:rPr>
              <a:t>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t-IT" sz="24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Il surplus non realizzato a causa della tassazione è chiamato  perdita secca</a:t>
            </a:r>
            <a:r>
              <a:rPr lang="it-IT" sz="2400" dirty="0">
                <a:latin typeface="Calibri" pitchFamily="34" charset="0"/>
                <a:cs typeface="Calibri" pitchFamily="34" charset="0"/>
              </a:rPr>
              <a:t> o </a:t>
            </a:r>
            <a:r>
              <a:rPr lang="it-IT" sz="2400" dirty="0" err="1">
                <a:latin typeface="Calibri" pitchFamily="34" charset="0"/>
                <a:cs typeface="Calibri" pitchFamily="34" charset="0"/>
              </a:rPr>
              <a:t>deadweight</a:t>
            </a:r>
            <a:r>
              <a:rPr lang="it-IT" sz="2400" dirty="0">
                <a:latin typeface="Calibri" pitchFamily="34" charset="0"/>
                <a:cs typeface="Calibri" pitchFamily="34" charset="0"/>
              </a:rPr>
              <a:t> loss (</a:t>
            </a:r>
            <a:r>
              <a:rPr lang="it-IT" sz="2400" i="1" dirty="0" err="1">
                <a:latin typeface="Calibri" pitchFamily="34" charset="0"/>
                <a:cs typeface="Calibri" pitchFamily="34" charset="0"/>
              </a:rPr>
              <a:t>DWL</a:t>
            </a:r>
            <a:r>
              <a:rPr lang="it-IT" sz="2400" dirty="0">
                <a:latin typeface="Calibri" pitchFamily="34" charset="0"/>
                <a:cs typeface="Calibri" pitchFamily="34" charset="0"/>
              </a:rPr>
              <a:t>).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t-IT" sz="24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La dimensione della </a:t>
            </a:r>
            <a:r>
              <a:rPr lang="it-IT" sz="2400" i="1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DWL</a:t>
            </a:r>
            <a:r>
              <a:rPr lang="it-IT" sz="2400" i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it-IT" sz="24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dipende dalle elasticità</a:t>
            </a:r>
            <a:r>
              <a:rPr lang="it-IT" sz="2400" dirty="0">
                <a:latin typeface="Calibri" pitchFamily="34" charset="0"/>
                <a:cs typeface="Calibri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7235885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Rectangle 12"/>
          <p:cNvSpPr>
            <a:spLocks noChangeArrowheads="1"/>
          </p:cNvSpPr>
          <p:nvPr/>
        </p:nvSpPr>
        <p:spPr bwMode="auto">
          <a:xfrm>
            <a:off x="2436813" y="422276"/>
            <a:ext cx="73152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10000"/>
              </a:spcBef>
              <a:spcAft>
                <a:spcPct val="10000"/>
              </a:spcAft>
            </a:pPr>
            <a:r>
              <a:rPr lang="en-US" sz="2400" dirty="0">
                <a:solidFill>
                  <a:srgbClr val="3C8C93"/>
                </a:solidFill>
                <a:latin typeface="Arial" pitchFamily="34" charset="0"/>
              </a:rPr>
              <a:t>Le </a:t>
            </a:r>
            <a:r>
              <a:rPr lang="it-IT" sz="2400" dirty="0">
                <a:solidFill>
                  <a:srgbClr val="3C8C93"/>
                </a:solidFill>
                <a:latin typeface="Arial" pitchFamily="34" charset="0"/>
              </a:rPr>
              <a:t>elasticità determinano l’inefficienza fiscale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4361" y="1136071"/>
            <a:ext cx="6567055" cy="4697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253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8"/>
          <p:cNvSpPr>
            <a:spLocks noChangeArrowheads="1"/>
          </p:cNvSpPr>
          <p:nvPr/>
        </p:nvSpPr>
        <p:spPr bwMode="auto">
          <a:xfrm>
            <a:off x="2438400" y="1600200"/>
            <a:ext cx="73152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t-IT" sz="2400" dirty="0">
                <a:latin typeface="Calibri" pitchFamily="34" charset="0"/>
                <a:cs typeface="Calibri" pitchFamily="34" charset="0"/>
                <a:sym typeface="Wingdings 3" pitchFamily="18" charset="2"/>
              </a:rPr>
              <a:t>La perdita secca è causata da individui e imprese che compiono scelte di consumo o di produzione </a:t>
            </a:r>
            <a:r>
              <a:rPr lang="it-IT" sz="24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  <a:sym typeface="Wingdings 3" pitchFamily="18" charset="2"/>
              </a:rPr>
              <a:t>inefficienti</a:t>
            </a:r>
            <a:r>
              <a:rPr lang="it-IT" sz="2400" dirty="0">
                <a:latin typeface="Calibri" pitchFamily="34" charset="0"/>
                <a:cs typeface="Calibri" pitchFamily="34" charset="0"/>
                <a:sym typeface="Wingdings 3" pitchFamily="18" charset="2"/>
              </a:rPr>
              <a:t> </a:t>
            </a:r>
            <a:r>
              <a:rPr lang="it-IT" sz="2400" dirty="0" smtClean="0">
                <a:latin typeface="Calibri" pitchFamily="34" charset="0"/>
                <a:cs typeface="Calibri" pitchFamily="34" charset="0"/>
                <a:sym typeface="Wingdings 3" pitchFamily="18" charset="2"/>
              </a:rPr>
              <a:t>allo </a:t>
            </a:r>
            <a:r>
              <a:rPr lang="it-IT" sz="2400" dirty="0">
                <a:latin typeface="Calibri" pitchFamily="34" charset="0"/>
                <a:cs typeface="Calibri" pitchFamily="34" charset="0"/>
                <a:sym typeface="Wingdings 3" pitchFamily="18" charset="2"/>
              </a:rPr>
              <a:t>scopo di evitare la tassazione.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t-IT" sz="2400" dirty="0">
                <a:latin typeface="Calibri" pitchFamily="34" charset="0"/>
                <a:cs typeface="Calibri" pitchFamily="34" charset="0"/>
                <a:sym typeface="Wingdings 3" pitchFamily="18" charset="2"/>
              </a:rPr>
              <a:t>L’inefficienza di un’imposta è determinata dalla misura in cui i </a:t>
            </a:r>
            <a:r>
              <a:rPr lang="it-IT" sz="24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  <a:sym typeface="Wingdings 3" pitchFamily="18" charset="2"/>
              </a:rPr>
              <a:t>consumatori e i produttori modificano il proprio comportamento per evitare l’imposta</a:t>
            </a:r>
            <a:r>
              <a:rPr lang="it-IT" sz="2400" dirty="0">
                <a:latin typeface="Calibri" pitchFamily="34" charset="0"/>
                <a:cs typeface="Calibri" pitchFamily="34" charset="0"/>
                <a:sym typeface="Wingdings 3" pitchFamily="18" charset="2"/>
              </a:rPr>
              <a:t>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t-IT" sz="24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  <a:sym typeface="Wingdings 3" pitchFamily="18" charset="2"/>
              </a:rPr>
              <a:t>Più elastica è la domanda, o l’offerta, di un bene , più grande è la perdita secca</a:t>
            </a:r>
            <a:r>
              <a:rPr lang="it-IT" sz="2400" dirty="0">
                <a:latin typeface="Calibri" pitchFamily="34" charset="0"/>
                <a:cs typeface="Calibri" pitchFamily="34" charset="0"/>
                <a:sym typeface="Wingdings 3" pitchFamily="18" charset="2"/>
              </a:rPr>
              <a:t>.</a:t>
            </a:r>
          </a:p>
        </p:txBody>
      </p:sp>
      <p:sp>
        <p:nvSpPr>
          <p:cNvPr id="15363" name="Rectangle 12"/>
          <p:cNvSpPr>
            <a:spLocks noChangeArrowheads="1"/>
          </p:cNvSpPr>
          <p:nvPr/>
        </p:nvSpPr>
        <p:spPr bwMode="auto">
          <a:xfrm>
            <a:off x="2436813" y="422276"/>
            <a:ext cx="73152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10000"/>
              </a:spcBef>
              <a:spcAft>
                <a:spcPct val="10000"/>
              </a:spcAft>
            </a:pPr>
            <a:r>
              <a:rPr lang="it-IT" sz="2400" dirty="0">
                <a:solidFill>
                  <a:srgbClr val="3C8C93"/>
                </a:solidFill>
                <a:latin typeface="Arial" pitchFamily="34" charset="0"/>
              </a:rPr>
              <a:t>Le elasticità determinano l’inefficienza fiscale</a:t>
            </a:r>
          </a:p>
        </p:txBody>
      </p:sp>
    </p:spTree>
    <p:extLst>
      <p:ext uri="{BB962C8B-B14F-4D97-AF65-F5344CB8AC3E}">
        <p14:creationId xmlns:p14="http://schemas.microsoft.com/office/powerpoint/2010/main" val="92929790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6" name="Rectangle 13"/>
          <p:cNvSpPr>
            <a:spLocks noChangeArrowheads="1"/>
          </p:cNvSpPr>
          <p:nvPr/>
        </p:nvSpPr>
        <p:spPr bwMode="auto">
          <a:xfrm>
            <a:off x="3581400" y="384175"/>
            <a:ext cx="73152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10000"/>
              </a:spcBef>
              <a:spcAft>
                <a:spcPct val="10000"/>
              </a:spcAft>
            </a:pPr>
            <a:endParaRPr lang="en-US" sz="2400" dirty="0">
              <a:solidFill>
                <a:srgbClr val="3C8C93"/>
              </a:solidFill>
              <a:latin typeface="Arial" pitchFamily="34" charset="0"/>
            </a:endParaRPr>
          </a:p>
        </p:txBody>
      </p:sp>
      <p:sp>
        <p:nvSpPr>
          <p:cNvPr id="5" name="Titolo 4"/>
          <p:cNvSpPr>
            <a:spLocks noGrp="1"/>
          </p:cNvSpPr>
          <p:nvPr>
            <p:ph type="title" idx="4294967295"/>
          </p:nvPr>
        </p:nvSpPr>
        <p:spPr>
          <a:xfrm>
            <a:off x="1237672" y="650876"/>
            <a:ext cx="8229600" cy="533400"/>
          </a:xfrm>
        </p:spPr>
        <p:txBody>
          <a:bodyPr/>
          <a:lstStyle/>
          <a:p>
            <a:r>
              <a:rPr lang="it-IT" sz="24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Determinanti della perdita secca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idx="4294967295"/>
          </p:nvPr>
        </p:nvSpPr>
        <p:spPr>
          <a:xfrm>
            <a:off x="775855" y="1576243"/>
            <a:ext cx="10515600" cy="4351338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it-IT" dirty="0" smtClean="0"/>
              <a:t>La formula della perdita secca è</a:t>
            </a:r>
          </a:p>
          <a:p>
            <a:pPr>
              <a:buFont typeface="Arial" pitchFamily="34" charset="0"/>
              <a:buChar char="•"/>
            </a:pPr>
            <a:endParaRPr lang="it-IT" dirty="0" smtClean="0"/>
          </a:p>
          <a:p>
            <a:pPr>
              <a:buFont typeface="Arial" pitchFamily="34" charset="0"/>
              <a:buChar char="•"/>
            </a:pPr>
            <a:endParaRPr lang="it-IT" dirty="0" smtClean="0"/>
          </a:p>
          <a:p>
            <a:pPr>
              <a:buFont typeface="Arial" pitchFamily="34" charset="0"/>
              <a:buChar char="•"/>
            </a:pPr>
            <a:r>
              <a:rPr lang="el-GR" i="1" dirty="0" smtClean="0"/>
              <a:t>η</a:t>
            </a:r>
            <a:r>
              <a:rPr lang="it-IT" sz="1600" i="1" dirty="0"/>
              <a:t>o</a:t>
            </a:r>
            <a:r>
              <a:rPr lang="it-IT" dirty="0" smtClean="0"/>
              <a:t>  e </a:t>
            </a:r>
            <a:r>
              <a:rPr lang="el-GR" i="1" dirty="0" smtClean="0"/>
              <a:t>η</a:t>
            </a:r>
            <a:r>
              <a:rPr lang="it-IT" sz="1600" i="1" dirty="0"/>
              <a:t>d </a:t>
            </a:r>
            <a:r>
              <a:rPr lang="it-IT" dirty="0" smtClean="0"/>
              <a:t>sono le elasticità  di offerta e di domanda, </a:t>
            </a:r>
            <a:r>
              <a:rPr lang="el-GR" dirty="0" smtClean="0"/>
              <a:t>τ</a:t>
            </a:r>
            <a:r>
              <a:rPr lang="it-IT" dirty="0" smtClean="0"/>
              <a:t> è l’aliquota fiscale, </a:t>
            </a:r>
            <a:r>
              <a:rPr lang="it-IT" i="1" dirty="0" smtClean="0"/>
              <a:t>Q</a:t>
            </a:r>
            <a:r>
              <a:rPr lang="it-IT" dirty="0" smtClean="0"/>
              <a:t> e </a:t>
            </a:r>
            <a:r>
              <a:rPr lang="it-IT" i="1" dirty="0" smtClean="0"/>
              <a:t>P</a:t>
            </a:r>
            <a:r>
              <a:rPr lang="it-IT" dirty="0" smtClean="0"/>
              <a:t> sono la quantità e il prezzo.</a:t>
            </a:r>
          </a:p>
          <a:p>
            <a:pPr>
              <a:buFont typeface="Arial" pitchFamily="34" charset="0"/>
              <a:buChar char="•"/>
            </a:pPr>
            <a:r>
              <a:rPr lang="it-IT" i="1" dirty="0" smtClean="0"/>
              <a:t>La perdita secca </a:t>
            </a:r>
            <a:r>
              <a:rPr lang="it-IT" dirty="0" smtClean="0"/>
              <a:t>aumenta con il quadrato dell’imposta, quindi la perdita secca marginale aumenta con l’aliquota fiscale.</a:t>
            </a:r>
          </a:p>
          <a:p>
            <a:pPr lvl="1">
              <a:buFont typeface="Courier New" pitchFamily="49" charset="0"/>
              <a:buChar char="o"/>
            </a:pPr>
            <a:r>
              <a:rPr lang="it-IT" b="1" dirty="0" smtClean="0"/>
              <a:t>Perdita secca marginale:</a:t>
            </a:r>
            <a:r>
              <a:rPr lang="it-IT" dirty="0" smtClean="0"/>
              <a:t> è l’incremento della perdita secca per un incremento unitario dell’imposta.</a:t>
            </a:r>
            <a:endParaRPr lang="it-IT" dirty="0"/>
          </a:p>
        </p:txBody>
      </p:sp>
      <p:sp>
        <p:nvSpPr>
          <p:cNvPr id="64514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64518" name="Rectangle 6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pic>
        <p:nvPicPr>
          <p:cNvPr id="64517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81400" y="2133601"/>
            <a:ext cx="3962400" cy="838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9133181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Rectangle 5"/>
          <p:cNvSpPr>
            <a:spLocks noChangeArrowheads="1"/>
          </p:cNvSpPr>
          <p:nvPr/>
        </p:nvSpPr>
        <p:spPr bwMode="auto">
          <a:xfrm>
            <a:off x="2436813" y="422276"/>
            <a:ext cx="73152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10000"/>
              </a:spcBef>
              <a:spcAft>
                <a:spcPct val="10000"/>
              </a:spcAft>
            </a:pPr>
            <a:r>
              <a:rPr lang="it-IT" sz="2400" dirty="0">
                <a:solidFill>
                  <a:srgbClr val="3C8C93"/>
                </a:solidFill>
                <a:latin typeface="Arial" pitchFamily="34" charset="0"/>
              </a:rPr>
              <a:t>Determinanti  della perdita secca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6813" y="1126836"/>
            <a:ext cx="6479892" cy="4627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5917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9"/>
          <p:cNvSpPr>
            <a:spLocks noChangeArrowheads="1"/>
          </p:cNvSpPr>
          <p:nvPr/>
        </p:nvSpPr>
        <p:spPr bwMode="auto">
          <a:xfrm>
            <a:off x="2438400" y="1600200"/>
            <a:ext cx="73152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t-IT" sz="2400" dirty="0">
                <a:latin typeface="Calibri" pitchFamily="34" charset="0"/>
                <a:cs typeface="Calibri" pitchFamily="34" charset="0"/>
              </a:rPr>
              <a:t>Poiché la perdita secca marginale </a:t>
            </a:r>
            <a:r>
              <a:rPr lang="it-IT" sz="2400" dirty="0" smtClean="0">
                <a:latin typeface="Calibri" pitchFamily="34" charset="0"/>
                <a:cs typeface="Calibri" pitchFamily="34" charset="0"/>
              </a:rPr>
              <a:t>aumenta  </a:t>
            </a:r>
            <a:r>
              <a:rPr lang="it-IT" sz="2400" dirty="0">
                <a:latin typeface="Calibri" pitchFamily="34" charset="0"/>
                <a:cs typeface="Calibri" pitchFamily="34" charset="0"/>
              </a:rPr>
              <a:t>all’aumentare dell’aliquota  d’imposta, </a:t>
            </a:r>
            <a:r>
              <a:rPr lang="it-IT" sz="24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le distorsioni preesistenti influenzano l’efficienza di una nuova imposta</a:t>
            </a:r>
            <a:r>
              <a:rPr lang="it-IT" sz="2400" dirty="0">
                <a:latin typeface="Calibri" pitchFamily="34" charset="0"/>
                <a:cs typeface="Calibri" pitchFamily="34" charset="0"/>
              </a:rPr>
              <a:t>.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it-IT" sz="2400" b="1" dirty="0">
                <a:latin typeface="Calibri" pitchFamily="34" charset="0"/>
                <a:cs typeface="Calibri" pitchFamily="34" charset="0"/>
              </a:rPr>
              <a:t>Distorsioni preesistenti:</a:t>
            </a:r>
            <a:r>
              <a:rPr lang="it-IT" sz="2400" dirty="0">
                <a:latin typeface="Calibri" pitchFamily="34" charset="0"/>
                <a:cs typeface="Calibri" pitchFamily="34" charset="0"/>
              </a:rPr>
              <a:t> fallimenti del mercato, come </a:t>
            </a:r>
            <a:r>
              <a:rPr lang="it-IT" sz="2400" dirty="0" err="1">
                <a:latin typeface="Calibri" pitchFamily="34" charset="0"/>
                <a:cs typeface="Calibri" pitchFamily="34" charset="0"/>
              </a:rPr>
              <a:t>esternalità</a:t>
            </a:r>
            <a:r>
              <a:rPr lang="it-IT" sz="2400" dirty="0">
                <a:latin typeface="Calibri" pitchFamily="34" charset="0"/>
                <a:cs typeface="Calibri" pitchFamily="34" charset="0"/>
              </a:rPr>
              <a:t> o concorrenza imperfetta, che sono presenti prima di qualsiasi intervento dello Stato.</a:t>
            </a:r>
          </a:p>
        </p:txBody>
      </p:sp>
      <p:sp>
        <p:nvSpPr>
          <p:cNvPr id="24579" name="Rectangle 10"/>
          <p:cNvSpPr>
            <a:spLocks noChangeArrowheads="1"/>
          </p:cNvSpPr>
          <p:nvPr/>
        </p:nvSpPr>
        <p:spPr bwMode="auto">
          <a:xfrm>
            <a:off x="2436813" y="422276"/>
            <a:ext cx="73152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10000"/>
              </a:spcBef>
              <a:spcAft>
                <a:spcPct val="10000"/>
              </a:spcAft>
            </a:pPr>
            <a:r>
              <a:rPr lang="it-IT" sz="2400" dirty="0">
                <a:solidFill>
                  <a:srgbClr val="3C8C93"/>
                </a:solidFill>
                <a:latin typeface="Arial" pitchFamily="34" charset="0"/>
              </a:rPr>
              <a:t>L’efficienza di un sistema tributario è influenzata da distorsioni del mercato preesistenti </a:t>
            </a:r>
          </a:p>
        </p:txBody>
      </p:sp>
    </p:spTree>
    <p:extLst>
      <p:ext uri="{BB962C8B-B14F-4D97-AF65-F5344CB8AC3E}">
        <p14:creationId xmlns:p14="http://schemas.microsoft.com/office/powerpoint/2010/main" val="26627281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 build="p" bldLvl="2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1734</TotalTime>
  <Words>1857</Words>
  <Application>Microsoft Office PowerPoint</Application>
  <PresentationFormat>Personalizzato</PresentationFormat>
  <Paragraphs>157</Paragraphs>
  <Slides>35</Slides>
  <Notes>27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35</vt:i4>
      </vt:variant>
    </vt:vector>
  </HeadingPairs>
  <TitlesOfParts>
    <vt:vector size="36" baseType="lpstr">
      <vt:lpstr>Tema di Office</vt:lpstr>
      <vt:lpstr>12 Inefficienze fiscali e loro implicazioni per la tassazione ottimale   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Determinanti della perdita secca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Tassazione di Ramsey: la teoria della tassazione ottimale delle merci</vt:lpstr>
      <vt:lpstr> La regola dell’elasticità inversa </vt:lpstr>
      <vt:lpstr>Presentazione standard di PowerPoint</vt:lpstr>
      <vt:lpstr>Presentazione standard di PowerPoint</vt:lpstr>
      <vt:lpstr>Un semplice esempio</vt:lpstr>
      <vt:lpstr>Presentazione standard di PowerPoint</vt:lpstr>
      <vt:lpstr>Modello generale con effetti comportamentali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Universita' Commerciale "Luigi Bocconi"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12 Inefficienze fiscali e loro implicazioni per la tassazione ottimale</dc:title>
  <dc:creator>Windows User</dc:creator>
  <cp:lastModifiedBy>Utente</cp:lastModifiedBy>
  <cp:revision>45</cp:revision>
  <dcterms:created xsi:type="dcterms:W3CDTF">2018-01-12T09:04:03Z</dcterms:created>
  <dcterms:modified xsi:type="dcterms:W3CDTF">2021-05-07T17:31:14Z</dcterms:modified>
</cp:coreProperties>
</file>