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0" r:id="rId18"/>
    <p:sldId id="269" r:id="rId1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ssi\AppData\Roaming\Microsoft\Excel\Cartel1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ssi\AppData\Roaming\Microsoft\Excel\Cartel1%20(version%202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ssi\AppData\Roaming\Microsoft\Excel\Cartel1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ssi\AppData\Roaming\Microsoft\Excel\Cartel1%20(version%202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1</c:v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Foglio1!$E$4:$E$18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C4-4B4B-A8AE-301EE64B188B}"/>
            </c:ext>
          </c:extLst>
        </c:ser>
        <c:ser>
          <c:idx val="2"/>
          <c:order val="2"/>
          <c:tx>
            <c:v>zero</c:v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Foglio1!$D$4:$D$18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C4-4B4B-A8AE-301EE64B1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850624"/>
        <c:axId val="526849640"/>
      </c:lineChart>
      <c:scatterChart>
        <c:scatterStyle val="lineMarker"/>
        <c:varyColors val="0"/>
        <c:ser>
          <c:idx val="0"/>
          <c:order val="0"/>
          <c:tx>
            <c:v>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xVal>
          <c:yVal>
            <c:numRef>
              <c:f>Foglio1!$F$4:$F$18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C4-4B4B-A8AE-301EE64B1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79424"/>
        <c:axId val="613076800"/>
      </c:scatterChart>
      <c:catAx>
        <c:axId val="526850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526849640"/>
        <c:crosses val="autoZero"/>
        <c:auto val="1"/>
        <c:lblAlgn val="ctr"/>
        <c:lblOffset val="100"/>
        <c:tickMarkSkip val="1"/>
        <c:noMultiLvlLbl val="0"/>
      </c:catAx>
      <c:valAx>
        <c:axId val="526849640"/>
        <c:scaling>
          <c:orientation val="minMax"/>
          <c:max val="1.5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6850624"/>
        <c:crosses val="autoZero"/>
        <c:crossBetween val="between"/>
      </c:valAx>
      <c:valAx>
        <c:axId val="61307680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13079424"/>
        <c:crosses val="max"/>
        <c:crossBetween val="midCat"/>
      </c:valAx>
      <c:valAx>
        <c:axId val="613079424"/>
        <c:scaling>
          <c:orientation val="minMax"/>
          <c:max val="3.5"/>
          <c:min val="-1.5"/>
        </c:scaling>
        <c:delete val="0"/>
        <c:axPos val="t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07680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1</c:v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Foglio1!$E$4:$E$18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60-4938-B2F1-74E8B6C50BD0}"/>
            </c:ext>
          </c:extLst>
        </c:ser>
        <c:ser>
          <c:idx val="2"/>
          <c:order val="2"/>
          <c:tx>
            <c:v>zero</c:v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Foglio1!$D$4:$D$18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60-4938-B2F1-74E8B6C50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850624"/>
        <c:axId val="526849640"/>
      </c:lineChar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Foglio1!$I$4:$I$18</c:f>
              <c:numCache>
                <c:formatCode>General</c:formatCode>
                <c:ptCount val="15"/>
                <c:pt idx="0">
                  <c:v>-1.5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3.5</c:v>
                </c:pt>
              </c:numCache>
            </c:numRef>
          </c:xVal>
          <c:yVal>
            <c:numRef>
              <c:f>Foglio1!$F$4:$F$18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A60-4938-B2F1-74E8B6C50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79424"/>
        <c:axId val="613076800"/>
      </c:scatterChart>
      <c:catAx>
        <c:axId val="526850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526849640"/>
        <c:crosses val="autoZero"/>
        <c:auto val="1"/>
        <c:lblAlgn val="ctr"/>
        <c:lblOffset val="100"/>
        <c:tickMarkSkip val="1"/>
        <c:noMultiLvlLbl val="0"/>
      </c:catAx>
      <c:valAx>
        <c:axId val="526849640"/>
        <c:scaling>
          <c:orientation val="minMax"/>
          <c:max val="1.5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6850624"/>
        <c:crosses val="autoZero"/>
        <c:crossBetween val="between"/>
      </c:valAx>
      <c:valAx>
        <c:axId val="61307680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13079424"/>
        <c:crosses val="max"/>
        <c:crossBetween val="midCat"/>
      </c:valAx>
      <c:valAx>
        <c:axId val="613079424"/>
        <c:scaling>
          <c:orientation val="minMax"/>
          <c:max val="3.5"/>
          <c:min val="-1.5"/>
        </c:scaling>
        <c:delete val="0"/>
        <c:axPos val="t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076800"/>
        <c:crosses val="max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1</c:v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Foglio1!$E$4:$E$18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0C-4E3A-9E75-C604B16717E8}"/>
            </c:ext>
          </c:extLst>
        </c:ser>
        <c:ser>
          <c:idx val="2"/>
          <c:order val="2"/>
          <c:tx>
            <c:v>zero</c:v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Foglio1!$D$4:$D$18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0C-4E3A-9E75-C604B16717E8}"/>
            </c:ext>
          </c:extLst>
        </c:ser>
        <c:ser>
          <c:idx val="3"/>
          <c:order val="3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Foglio1!$H$4:$H$18</c:f>
              <c:numCache>
                <c:formatCode>General</c:formatCode>
                <c:ptCount val="15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8.5999999999999993E-2</c:v>
                </c:pt>
                <c:pt idx="4">
                  <c:v>0.2</c:v>
                </c:pt>
                <c:pt idx="5">
                  <c:v>0.78</c:v>
                </c:pt>
                <c:pt idx="6">
                  <c:v>0.9</c:v>
                </c:pt>
                <c:pt idx="7">
                  <c:v>0.93</c:v>
                </c:pt>
                <c:pt idx="8">
                  <c:v>0.96</c:v>
                </c:pt>
                <c:pt idx="9">
                  <c:v>0.98</c:v>
                </c:pt>
                <c:pt idx="10">
                  <c:v>0.99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0C-4E3A-9E75-C604B1671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850624"/>
        <c:axId val="526849640"/>
      </c:lineChar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xVal>
          <c:yVal>
            <c:numRef>
              <c:f>Foglio1!$F$4:$F$18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90C-4E3A-9E75-C604B1671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79424"/>
        <c:axId val="613076800"/>
      </c:scatterChart>
      <c:catAx>
        <c:axId val="526850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526849640"/>
        <c:crosses val="autoZero"/>
        <c:auto val="1"/>
        <c:lblAlgn val="ctr"/>
        <c:lblOffset val="100"/>
        <c:tickMarkSkip val="1"/>
        <c:noMultiLvlLbl val="0"/>
      </c:catAx>
      <c:valAx>
        <c:axId val="526849640"/>
        <c:scaling>
          <c:orientation val="minMax"/>
          <c:max val="1.5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6850624"/>
        <c:crosses val="autoZero"/>
        <c:crossBetween val="between"/>
      </c:valAx>
      <c:valAx>
        <c:axId val="61307680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13079424"/>
        <c:crosses val="max"/>
        <c:crossBetween val="midCat"/>
      </c:valAx>
      <c:valAx>
        <c:axId val="613079424"/>
        <c:scaling>
          <c:orientation val="minMax"/>
          <c:max val="3.5"/>
          <c:min val="-1.5"/>
        </c:scaling>
        <c:delete val="0"/>
        <c:axPos val="t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076800"/>
        <c:crosses val="max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1</c:v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Foglio1!$E$4:$E$18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81-4115-A023-9264FD10DE8D}"/>
            </c:ext>
          </c:extLst>
        </c:ser>
        <c:ser>
          <c:idx val="2"/>
          <c:order val="2"/>
          <c:tx>
            <c:v>zero</c:v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Foglio1!$D$4:$D$18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81-4115-A023-9264FD10DE8D}"/>
            </c:ext>
          </c:extLst>
        </c:ser>
        <c:ser>
          <c:idx val="3"/>
          <c:order val="3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Foglio1!$G$4:$G$18</c:f>
              <c:numCache>
                <c:formatCode>General</c:formatCode>
                <c:ptCount val="15"/>
                <c:pt idx="0">
                  <c:v>-0.85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1.9</c:v>
                </c:pt>
              </c:numCache>
            </c:numRef>
          </c:cat>
          <c:val>
            <c:numRef>
              <c:f>Foglio1!$H$4:$H$18</c:f>
              <c:numCache>
                <c:formatCode>General</c:formatCode>
                <c:ptCount val="15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8.5999999999999993E-2</c:v>
                </c:pt>
                <c:pt idx="4">
                  <c:v>0.2</c:v>
                </c:pt>
                <c:pt idx="5">
                  <c:v>0.78</c:v>
                </c:pt>
                <c:pt idx="6">
                  <c:v>0.9</c:v>
                </c:pt>
                <c:pt idx="7">
                  <c:v>0.93</c:v>
                </c:pt>
                <c:pt idx="8">
                  <c:v>0.96</c:v>
                </c:pt>
                <c:pt idx="9">
                  <c:v>0.98</c:v>
                </c:pt>
                <c:pt idx="10">
                  <c:v>0.99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81-4115-A023-9264FD10D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850624"/>
        <c:axId val="526849640"/>
      </c:lineChar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Foglio1!$I$4:$I$18</c:f>
              <c:numCache>
                <c:formatCode>General</c:formatCode>
                <c:ptCount val="15"/>
                <c:pt idx="0">
                  <c:v>-1.5</c:v>
                </c:pt>
                <c:pt idx="1">
                  <c:v>-0.65</c:v>
                </c:pt>
                <c:pt idx="2">
                  <c:v>-0.5</c:v>
                </c:pt>
                <c:pt idx="3">
                  <c:v>-0.35</c:v>
                </c:pt>
                <c:pt idx="4">
                  <c:v>-0.25</c:v>
                </c:pt>
                <c:pt idx="5">
                  <c:v>0.25</c:v>
                </c:pt>
                <c:pt idx="6">
                  <c:v>0.65</c:v>
                </c:pt>
                <c:pt idx="7">
                  <c:v>0.7</c:v>
                </c:pt>
                <c:pt idx="8">
                  <c:v>0.75</c:v>
                </c:pt>
                <c:pt idx="9">
                  <c:v>0.995</c:v>
                </c:pt>
                <c:pt idx="10">
                  <c:v>1</c:v>
                </c:pt>
                <c:pt idx="11">
                  <c:v>1.5</c:v>
                </c:pt>
                <c:pt idx="12">
                  <c:v>1.65</c:v>
                </c:pt>
                <c:pt idx="13">
                  <c:v>1.75</c:v>
                </c:pt>
                <c:pt idx="14">
                  <c:v>3.5</c:v>
                </c:pt>
              </c:numCache>
            </c:numRef>
          </c:xVal>
          <c:yVal>
            <c:numRef>
              <c:f>Foglio1!$F$4:$F$18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C81-4115-A023-9264FD10D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79424"/>
        <c:axId val="613076800"/>
      </c:scatterChart>
      <c:catAx>
        <c:axId val="526850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526849640"/>
        <c:crosses val="autoZero"/>
        <c:auto val="1"/>
        <c:lblAlgn val="ctr"/>
        <c:lblOffset val="100"/>
        <c:tickMarkSkip val="1"/>
        <c:noMultiLvlLbl val="0"/>
      </c:catAx>
      <c:valAx>
        <c:axId val="526849640"/>
        <c:scaling>
          <c:orientation val="minMax"/>
          <c:max val="1.5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6850624"/>
        <c:crosses val="autoZero"/>
        <c:crossBetween val="between"/>
      </c:valAx>
      <c:valAx>
        <c:axId val="61307680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13079424"/>
        <c:crosses val="max"/>
        <c:crossBetween val="midCat"/>
      </c:valAx>
      <c:valAx>
        <c:axId val="613079424"/>
        <c:scaling>
          <c:orientation val="minMax"/>
          <c:max val="3.5"/>
          <c:min val="-1.5"/>
        </c:scaling>
        <c:delete val="0"/>
        <c:axPos val="t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076800"/>
        <c:crosses val="max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32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2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7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44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63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53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29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9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2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97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6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951A-C72E-497E-AD9B-72B1B7500F7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A0EBC-89C0-4078-8449-984526CA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74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Modelli di previsione per variabili dipendenti binarie. </a:t>
                </a:r>
              </a:p>
              <a:p>
                <a:pPr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Le variabili risposta di tipo binario presentano una codifica corrispondente a «1», </a:t>
                </a:r>
                <a:r>
                  <a:rPr lang="it-IT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successo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e «0», </a:t>
                </a:r>
                <a:r>
                  <a:rPr lang="it-IT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insuccesso.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Un vettore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di risposte casuali e indipendenti dicotomiche potrebbe essere il seguente:</a:t>
                </a:r>
              </a:p>
              <a:p>
                <a:pPr>
                  <a:buNone/>
                </a:pPr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algn="ctr">
                  <a:buFontTx/>
                  <a:buNone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800" b="1" i="0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𝐲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it-IT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it-IT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it-IT" sz="1800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sz="1800" b="0" i="1" smtClean="0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sz="180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nel quale, ciascuna risposta segue una medesima distribuzione bernoulliana,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0;1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con probabilità di «1» pari a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 probabilità di «0» pari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1−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sz="1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it-IT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it-IT" sz="1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8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it-IT" sz="1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it-IT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</m:e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it-IT" sz="1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</m:e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it-IT" sz="18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Possiamo riscrivere la probabilità associata a ciascuna generica osservazione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nei termini di: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=0, 1.</m:t>
                    </m:r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 </a:t>
                </a: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algn="ctr">
                  <a:buFontTx/>
                  <a:buNone/>
                </a:pP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Avremo quindi per</a:t>
                </a:r>
              </a:p>
              <a:p>
                <a:pPr>
                  <a:buFontTx/>
                  <a:buNone/>
                </a:pPr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</m:e>
                          <m:e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</m:t>
                            </m:r>
                          </m:e>
                          <m:e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Scriviamo ora la funzione di probabilità di massa per le nostre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osservazioni (…la nostra funzione di verosimiglianza), che sarà proporzionale al prodotto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 funzioni di </a:t>
                </a:r>
                <a:r>
                  <a:rPr lang="it-IT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Bernoulli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(</a:t>
                </a:r>
                <a:r>
                  <a:rPr lang="it-IT" b="1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Eq</a:t>
                </a: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 35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):</a:t>
                </a: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398" r="-8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942468" y="6180845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35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6180845"/>
                <a:ext cx="821059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34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Se, ad esempio,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=.50,</m:t>
                    </m:r>
                  </m:oMath>
                </a14:m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allora il pronostico è 1, cioè «parità» di scelta tra 1 è 0:</a:t>
                </a:r>
              </a:p>
              <a:p>
                <a:pPr>
                  <a:buFontTx/>
                  <a:buNone/>
                </a:pPr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.50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.50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=1.</m:t>
                      </m:r>
                    </m:oMath>
                  </m:oMathPara>
                </a14:m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Se, ad esempio,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=.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5,</m:t>
                    </m:r>
                  </m:oMath>
                </a14:m>
                <a:endParaRPr lang="it-I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allora </a:t>
                </a: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il pronostico è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3, </a:t>
                </a: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cioè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7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3 a 1 in favore dell’evento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m:rPr>
                        <m:brk m:alnAt="7"/>
                      </m:rP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Come si interpretano quindi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𝜷</m:t>
                    </m:r>
                  </m:oMath>
                </a14:m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? </a:t>
                </a:r>
              </a:p>
              <a:p>
                <a:pPr>
                  <a:buFontTx/>
                  <a:buNone/>
                </a:pP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(o valore medio, se centrata), </a:t>
                </a: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l’</a:t>
                </a:r>
                <a:r>
                  <a:rPr lang="it-IT" b="1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Eq</a:t>
                </a: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 46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diventa:</a:t>
                </a: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</m:t>
                              </m:r>
                              <m:r>
                                <a:rPr lang="it-IT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</m:t>
                              </m:r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Per un incremento unitario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abbiamo che</a:t>
                </a: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1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309249"/>
                  </p:ext>
                </p:extLst>
              </p:nvPr>
            </p:nvGraphicFramePr>
            <p:xfrm>
              <a:off x="740016" y="4953000"/>
              <a:ext cx="5553208" cy="16916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553208">
                      <a:extLst>
                        <a:ext uri="{9D8B030D-6E8A-4147-A177-3AD203B41FA5}">
                          <a16:colId xmlns:a16="http://schemas.microsoft.com/office/drawing/2014/main" val="1302759701"/>
                        </a:ext>
                      </a:extLst>
                    </a:gridCol>
                  </a:tblGrid>
                  <a:tr h="418287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i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Interpretazione fondamentale di </a:t>
                          </a:r>
                          <a14:m>
                            <m:oMath xmlns:m="http://schemas.openxmlformats.org/officeDocument/2006/math">
                              <m:r>
                                <a:rPr lang="it-IT" sz="1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𝛃</m:t>
                              </m:r>
                            </m:oMath>
                          </a14:m>
                          <a:endParaRPr lang="it-IT" sz="1800" b="1" i="0" dirty="0" smtClean="0">
                            <a:solidFill>
                              <a:srgbClr val="FF0000"/>
                            </a:solidFill>
                            <a:latin typeface="+mn-lt"/>
                            <a:ea typeface="ＭＳ Ｐゴシック" pitchFamily="-65" charset="-128"/>
                            <a:cs typeface="Calibri" panose="020F0502020204030204" pitchFamily="34" charset="0"/>
                          </a:endParaRPr>
                        </a:p>
                        <a:p>
                          <a:endParaRPr lang="it-IT" i="0" dirty="0"/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350749"/>
                      </a:ext>
                    </a:extLst>
                  </a:tr>
                  <a:tr h="81984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Il pronostico a favore di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sz="1800" b="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sz="1800" b="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it-IT" sz="1800" b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 si modifica moltiplicativamente di </a:t>
                          </a:r>
                          <a14:m>
                            <m:oMath xmlns:m="http://schemas.openxmlformats.org/officeDocument/2006/math">
                              <m:r>
                                <a:rPr lang="it-IT" sz="1800" b="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𝑒𝑥𝑝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</m:d>
                            </m:oMath>
                          </a14:m>
                          <a:r>
                            <a:rPr lang="it-IT" sz="1800" b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 per ciascun incremento unitario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800" b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.</a:t>
                          </a:r>
                          <a:endParaRPr lang="it-IT" sz="1800" b="0" dirty="0">
                            <a:latin typeface="Calibri" panose="020F0502020204030204" pitchFamily="34" charset="0"/>
                            <a:ea typeface="ＭＳ Ｐゴシック" pitchFamily="-65" charset="-128"/>
                            <a:cs typeface="Calibri" panose="020F0502020204030204" pitchFamily="34" charset="0"/>
                          </a:endParaRPr>
                        </a:p>
                        <a:p>
                          <a:endParaRPr lang="it-IT" dirty="0"/>
                        </a:p>
                      </a:txBody>
                      <a:tcPr>
                        <a:solidFill>
                          <a:srgbClr val="FF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21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309249"/>
                  </p:ext>
                </p:extLst>
              </p:nvPr>
            </p:nvGraphicFramePr>
            <p:xfrm>
              <a:off x="740016" y="4953000"/>
              <a:ext cx="5553208" cy="16916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553208">
                      <a:extLst>
                        <a:ext uri="{9D8B030D-6E8A-4147-A177-3AD203B41FA5}">
                          <a16:colId xmlns:a16="http://schemas.microsoft.com/office/drawing/2014/main" val="1302759701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10" t="-5319" r="-439" b="-1989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350749"/>
                      </a:ext>
                    </a:extLst>
                  </a:tr>
                  <a:tr h="11201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10" t="-53804" r="-439" b="-1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21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87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9247" y="351338"/>
            <a:ext cx="5593977" cy="9203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dirty="0" smtClean="0">
              <a:latin typeface="Calibri" panose="020F0502020204030204" pitchFamily="34" charset="0"/>
              <a:ea typeface="ＭＳ Ｐゴシック" pitchFamily="-65" charset="-128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51647" y="503738"/>
            <a:ext cx="5593977" cy="9203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04047" y="6561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Cosa succede al pronostico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passa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it-IT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?</a:t>
                </a:r>
              </a:p>
              <a:p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In corrispondenza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e>
                      </m:d>
                      <m:r>
                        <a:rPr lang="it-IT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it-IT" b="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it-IT" i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In corrispondenza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</m:oMath>
                </a14:m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47" y="6561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3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9060751"/>
                  </p:ext>
                </p:extLst>
              </p:nvPr>
            </p:nvGraphicFramePr>
            <p:xfrm>
              <a:off x="740017" y="4817115"/>
              <a:ext cx="5553208" cy="491592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553208">
                      <a:extLst>
                        <a:ext uri="{9D8B030D-6E8A-4147-A177-3AD203B41FA5}">
                          <a16:colId xmlns:a16="http://schemas.microsoft.com/office/drawing/2014/main" val="1302759701"/>
                        </a:ext>
                      </a:extLst>
                    </a:gridCol>
                  </a:tblGrid>
                  <a:tr h="418287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𝑒𝑥𝑝{𝛽} </a:t>
                          </a:r>
                          <a:r>
                            <a:rPr lang="it-IT" sz="1800" b="1" i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è un </a:t>
                          </a:r>
                          <a:r>
                            <a:rPr lang="it-IT" sz="1800" b="1" i="0" dirty="0" err="1" smtClean="0">
                              <a:solidFill>
                                <a:srgbClr val="FF0000"/>
                              </a:solidFill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odds</a:t>
                          </a:r>
                          <a:r>
                            <a:rPr lang="it-IT" sz="1800" b="1" i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 ratio.</a:t>
                          </a:r>
                          <a:endParaRPr lang="it-IT" i="0" dirty="0"/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350749"/>
                      </a:ext>
                    </a:extLst>
                  </a:tr>
                  <a:tr h="819842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800" i="1" smtClean="0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800" b="0" i="1" smtClean="0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+1</m:t>
                                            </m:r>
                                            <m: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0|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800" b="0" i="1" smtClean="0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+1</m:t>
                                            </m:r>
                                            <m: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800" i="1" smtClean="0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0|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80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den>
                                </m:f>
                                <m:r>
                                  <a:rPr lang="it-IT" sz="1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8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8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it-IT" sz="1800" b="0" i="1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it-IT" sz="1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</m:t>
                                      </m:r>
                                      <m: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  <m:t>0.693147</m:t>
                                      </m:r>
                                    </m:e>
                                    <m:e>
                                      <m: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ctrlPr>
                                            <a:rPr lang="it-IT" sz="1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1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=2=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it-IT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>
                                            <m:fPr>
                                              <m:ctrlP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1</m:t>
                                              </m:r>
                                            </m:den>
                                          </m:f>
                                        </m:num>
                                        <m:den>
                                          <m:f>
                                            <m:fPr>
                                              <m:ctrlP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1</m:t>
                                              </m:r>
                                            </m:den>
                                          </m:f>
                                        </m:den>
                                      </m:f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it-IT" sz="1800" b="0" i="1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Con beta </a:t>
                          </a:r>
                          <a:r>
                            <a:rPr lang="it-IT" sz="1800" b="1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positivo</a:t>
                          </a:r>
                          <a:r>
                            <a:rPr lang="it-IT" sz="1800" b="0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, </a:t>
                          </a:r>
                          <a:r>
                            <a:rPr lang="it-IT" sz="1800" b="0" i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il</a:t>
                          </a:r>
                          <a:r>
                            <a:rPr lang="it-IT" sz="1800" b="0" i="0" baseline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 p</a:t>
                          </a:r>
                          <a:r>
                            <a:rPr lang="it-IT" sz="1800" b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ronostico a favore di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sz="1800" b="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sz="1800" b="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it-IT" sz="1800" b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 aumenta (raddoppia) ad ogni incremento unitario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;</m:t>
                              </m:r>
                            </m:oMath>
                          </a14:m>
                          <a:endParaRPr lang="it-IT" sz="1800" b="0" i="1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it-IT" sz="1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=−</m:t>
                                      </m:r>
                                      <m: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  <m:t>0.693147</m:t>
                                      </m:r>
                                    </m:e>
                                    <m:e>
                                      <m:r>
                                        <a:rPr lang="it-IT" sz="1800" i="1" smtClean="0">
                                          <a:latin typeface="Cambria Math" panose="02040503050406030204" pitchFamily="18" charset="0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ctrlPr>
                                            <a:rPr lang="it-IT" sz="1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1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=1/2=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it-IT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>
                                            <m:fPr>
                                              <m:ctrlP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num>
                                        <m:den>
                                          <m:f>
                                            <m:fPr>
                                              <m:ctrlP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1</m:t>
                                              </m:r>
                                            </m:den>
                                          </m:f>
                                        </m:den>
                                      </m:f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it-IT" sz="1800" b="0" i="1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Con beta </a:t>
                          </a:r>
                          <a:r>
                            <a:rPr lang="it-IT" sz="1800" b="1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negativo</a:t>
                          </a:r>
                          <a:r>
                            <a:rPr lang="it-IT" sz="1800" b="0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, </a:t>
                          </a:r>
                          <a:r>
                            <a:rPr lang="it-IT" sz="1800" b="0" i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il</a:t>
                          </a:r>
                          <a:r>
                            <a:rPr lang="it-IT" sz="1800" b="0" i="0" baseline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 p</a:t>
                          </a:r>
                          <a:r>
                            <a:rPr lang="it-IT" sz="1800" b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ronostico a favore di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sz="1800" b="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sz="1800" b="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it-IT" sz="1800" b="0" dirty="0" smtClean="0">
                              <a:latin typeface="Calibri" panose="020F0502020204030204" pitchFamily="34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 diminuisce (dimezza) ad ogni incremento unitario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800" b="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;</m:t>
                              </m:r>
                            </m:oMath>
                          </a14:m>
                          <a:endParaRPr lang="it-IT" sz="1800" b="0" i="1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800" b="0" i="1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FF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21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9060751"/>
                  </p:ext>
                </p:extLst>
              </p:nvPr>
            </p:nvGraphicFramePr>
            <p:xfrm>
              <a:off x="740017" y="4817115"/>
              <a:ext cx="5553208" cy="491592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553208">
                      <a:extLst>
                        <a:ext uri="{9D8B030D-6E8A-4147-A177-3AD203B41FA5}">
                          <a16:colId xmlns:a16="http://schemas.microsoft.com/office/drawing/2014/main" val="1302759701"/>
                        </a:ext>
                      </a:extLst>
                    </a:gridCol>
                  </a:tblGrid>
                  <a:tr h="418287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𝑒𝑥𝑝{𝛽} </a:t>
                          </a:r>
                          <a:r>
                            <a:rPr lang="it-IT" sz="1800" b="1" i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è un </a:t>
                          </a:r>
                          <a:r>
                            <a:rPr lang="it-IT" sz="1800" b="1" i="0" dirty="0" err="1" smtClean="0">
                              <a:solidFill>
                                <a:srgbClr val="FF0000"/>
                              </a:solidFill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odds</a:t>
                          </a:r>
                          <a:r>
                            <a:rPr lang="it-IT" sz="1800" b="1" i="0" dirty="0" smtClean="0">
                              <a:solidFill>
                                <a:srgbClr val="FF0000"/>
                              </a:solidFill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 ratio.</a:t>
                          </a:r>
                          <a:endParaRPr lang="it-IT" i="0" dirty="0"/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350749"/>
                      </a:ext>
                    </a:extLst>
                  </a:tr>
                  <a:tr h="449764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10" t="-10298" r="-439" b="-2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21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459060" y="5745803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47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60" y="5745803"/>
                <a:ext cx="821059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3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Modello </a:t>
                </a:r>
                <a:r>
                  <a:rPr lang="it-IT" b="1" dirty="0" err="1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Logit</a:t>
                </a:r>
                <a:r>
                  <a:rPr lang="it-IT" b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(stima dei parametri).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Non ci rimane che stimare i parametri ignoti del modello mediante MLE, non prima di aver introdotto tre nuove regole di derivazione, i cui risultati ci consentono di ricavare velocemente le derivate prime e seconde della funzione di log-Verosimiglianza, nei parametri ignoti del modello </a:t>
                </a:r>
                <a:r>
                  <a:rPr lang="it-IT" dirty="0" err="1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</a:t>
                </a:r>
                <a:r>
                  <a:rPr lang="it-IT" sz="1800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ogit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 (vedi Appendice alla lezione).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Funzione di log-Verosimiglianza:</a:t>
                </a: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Riscriviamo l’ </a:t>
                </a:r>
                <a:r>
                  <a:rPr lang="it-IT" b="1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Eq</a:t>
                </a: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 38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inserendo le due quantità fondamentali derivanti dall’espressione della probabilità condizionate di successo nei termini della funzione di ripartizione logistica (</a:t>
                </a:r>
                <a:r>
                  <a:rPr lang="it-IT" b="1" dirty="0" err="1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Eq</a:t>
                </a:r>
                <a:r>
                  <a:rPr lang="it-IT" b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 </a:t>
                </a: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45, 46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):</a:t>
                </a:r>
              </a:p>
              <a:p>
                <a:pPr>
                  <a:buFontTx/>
                  <a:buNone/>
                </a:pP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it-IT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𝛼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Derivate prime parziali </a:t>
                </a:r>
                <a:r>
                  <a:rPr lang="it-IT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[vedi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>
                        <a:latin typeface="Calibri" panose="020F0502020204030204" pitchFamily="34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Eq</m:t>
                    </m:r>
                    <m:r>
                      <m:rPr>
                        <m:nor/>
                      </m:rPr>
                      <a:rPr lang="it-IT" b="1" dirty="0">
                        <a:latin typeface="Calibri" panose="020F0502020204030204" pitchFamily="34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. </m:t>
                    </m:r>
                  </m:oMath>
                </a14:m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A.1</a:t>
                </a:r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A.4</a:t>
                </a:r>
                <a:r>
                  <a:rPr lang="it-IT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]:</a:t>
                </a:r>
              </a:p>
              <a:p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𝜕</m:t>
                                </m:r>
                                <m:r>
                                  <a:rPr lang="it-IT" b="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it-IT" b="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it-IT" b="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b="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b="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it-IT" b="0" i="1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𝜕</m:t>
                                </m:r>
                                <m:r>
                                  <a:rPr lang="it-IT" b="0" i="1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m:rPr>
                                <m:brk m:alnAt="7"/>
                              </m:rPr>
                              <a:rPr lang="it-IT" b="0" i="1" smtClean="0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=</m:t>
                            </m:r>
                          </m:e>
                          <m:e>
                            <m:nary>
                              <m:naryPr>
                                <m:chr m:val="∑"/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=1|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m:rPr>
                                <m:nor/>
                              </m:rPr>
                              <a:rPr lang="it-IT" b="1" dirty="0">
                                <a:latin typeface="Calibri" panose="020F0502020204030204" pitchFamily="34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Eq</m:t>
                            </m:r>
                            <m:r>
                              <m:rPr>
                                <m:nor/>
                              </m:rPr>
                              <a:rPr lang="it-IT" b="1" dirty="0">
                                <a:latin typeface="Calibri" panose="020F0502020204030204" pitchFamily="34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. 49</m:t>
                            </m:r>
                            <m:r>
                              <m:rPr>
                                <m:nor/>
                              </m:rPr>
                              <a:rPr lang="it-IT" dirty="0"/>
                              <m:t> 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𝜕</m:t>
                                </m:r>
                                <m:r>
                                  <a:rPr lang="it-IT" b="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it-IT" b="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it-IT" b="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b="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b="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𝜕</m:t>
                                </m:r>
                                <m:r>
                                  <a:rPr lang="it-IT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=</m:t>
                            </m:r>
                          </m:e>
                          <m:e>
                            <m:nary>
                              <m:naryPr>
                                <m:chr m:val="∑"/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=1|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  <m:e>
                            <m:r>
                              <m:rPr>
                                <m:nor/>
                              </m:rPr>
                              <a:rPr lang="it-IT" b="1" dirty="0">
                                <a:latin typeface="Calibri" panose="020F0502020204030204" pitchFamily="34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Eq</m:t>
                            </m:r>
                            <m:r>
                              <m:rPr>
                                <m:nor/>
                              </m:rPr>
                              <a:rPr lang="it-IT" b="1" dirty="0">
                                <a:latin typeface="Calibri" panose="020F0502020204030204" pitchFamily="34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. 50</m:t>
                            </m:r>
                            <m:r>
                              <m:rPr>
                                <m:nor/>
                              </m:rPr>
                              <a:rPr lang="it-IT" dirty="0"/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3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459060" y="6060700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48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60" y="6060700"/>
                <a:ext cx="821059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4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Derivate seconde parziali e cross- parziali</a:t>
                </a:r>
                <a:r>
                  <a:rPr lang="it-IT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[vedi </a:t>
                </a:r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A.5</a:t>
                </a:r>
                <a:r>
                  <a:rPr lang="it-IT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 </a:t>
                </a:r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A.6</a:t>
                </a:r>
                <a:r>
                  <a:rPr lang="it-IT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]:</a:t>
                </a:r>
              </a:p>
              <a:p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brk m:alnAt="7"/>
                            </m:r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=1|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=1|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=1|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eqArr>
                    </m:oMath>
                  </m:oMathPara>
                </a14:m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=1|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=1|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=1|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eqArr>
                    </m:oMath>
                  </m:oMathPara>
                </a14:m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=1|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𝑒𝑥𝑝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=1|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=1|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eqArr>
                    </m:oMath>
                  </m:oMathPara>
                </a14:m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Derivate seconde parziali tutte di segno negativo (la funzione di Verosimiglianza va massimizzata).</a:t>
                </a: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398" r="-2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895068" y="2730107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51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68" y="2730107"/>
                <a:ext cx="821059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895068" y="5341092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52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68" y="5341092"/>
                <a:ext cx="821059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895068" y="7952077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53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68" y="7952077"/>
                <a:ext cx="821059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6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559836" y="351338"/>
                <a:ext cx="590938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Vettore derivate prime</a:t>
                </a:r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𝒖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d>
                                      <m:dPr>
                                        <m:ctrlPr>
                                          <a:rPr lang="it-IT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r>
                                              <a:rPr lang="it-IT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d>
                                      <m:dPr>
                                        <m:ctrlPr>
                                          <a:rPr lang="it-IT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r>
                                              <a:rPr lang="it-IT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=1|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=1|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1" i="1" dirty="0" smtClean="0">
                  <a:latin typeface="Cambria Math" panose="02040503050406030204" pitchFamily="18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i="1" dirty="0" smtClean="0">
                  <a:latin typeface="Cambria Math" panose="02040503050406030204" pitchFamily="18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Trattasi di </a:t>
                </a: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equazioni esponenziali, in cui l'incognita compare come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esponente, quindi</a:t>
                </a: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non riconducibile ad un polinomio uguagliato a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zero. La soluzione di </a:t>
                </a: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massima verosimiglianza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𝒖</m:t>
                    </m:r>
                    <m:r>
                      <a:rPr lang="it-IT" b="1" i="0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=</m:t>
                    </m:r>
                    <m:r>
                      <a:rPr lang="it-IT" b="1" i="0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𝟎</m:t>
                    </m:r>
                    <m:r>
                      <a:rPr lang="it-IT" b="1" i="0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andrà cercata per approssimazione </a:t>
                </a: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del risultato secondo i metodi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iterativi che abbiamo visto.</a:t>
                </a:r>
              </a:p>
              <a:p>
                <a:pPr>
                  <a:buFontTx/>
                  <a:buNone/>
                </a:pPr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In termini matriciali,</a:t>
                </a:r>
                <a:endParaRPr lang="it-IT" i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𝐗</m:t>
                          </m:r>
                        </m:e>
                        <m:sup>
                          <m:r>
                            <a:rPr lang="it-IT" b="1" i="0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b="1" i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𝐲</m:t>
                          </m:r>
                          <m:r>
                            <a:rPr lang="it-IT" b="1" i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it-IT" b="1" i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𝐩</m:t>
                          </m:r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groupChrPr>
                            <m:e>
                              <m:limLow>
                                <m:limLow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b="0" i="1" smtClean="0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a:rPr lang="it-IT" b="0" i="1" smtClean="0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b="0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b="0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b="0" i="1" smtClean="0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⋯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a:rPr lang="it-IT" b="0" i="1" smtClean="0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it-IT" b="0" i="1" smtClean="0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⋯</m:t>
                                                      </m:r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b="0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×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</m:lim>
                              </m:limLow>
                              <m:limLow>
                                <m:limLow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b="1" i="1" smtClean="0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b="1" i="1" smtClean="0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𝑦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cs typeface="Calibri" panose="020F0502020204030204" pitchFamily="34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cs typeface="Calibri" panose="020F0502020204030204" pitchFamily="34" charset="0"/>
                                                        </a:rPr>
                                                        <m:t>𝑝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𝑦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it-IT" b="0" i="1" smtClean="0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=1|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it-IT" b="0" i="1" smtClean="0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,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𝛽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𝑦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cs typeface="Calibri" panose="020F0502020204030204" pitchFamily="34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cs typeface="Calibri" panose="020F0502020204030204" pitchFamily="34" charset="0"/>
                                                        </a:rPr>
                                                        <m:t>𝑝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𝑦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it-IT" b="0" i="1" smtClean="0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=1|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it-IT" b="0" i="1" smtClean="0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,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𝛽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b="1" i="1" smtClean="0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b="1" i="1" smtClean="0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𝑦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cs typeface="Calibri" panose="020F0502020204030204" pitchFamily="34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cs typeface="Calibri" panose="020F0502020204030204" pitchFamily="34" charset="0"/>
                                                        </a:rPr>
                                                        <m:t>𝑝</m:t>
                                                      </m:r>
                                                      <m:d>
                                                        <m:d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𝑦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it-IT" b="0" i="1" smtClean="0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𝑛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=1|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it-IT" b="0" i="1" smtClean="0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𝑛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,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ea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𝛽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it-IT" i="1">
                                                                  <a:latin typeface="Cambria Math" panose="02040503050406030204" pitchFamily="18" charset="0"/>
                                                                  <a:cs typeface="Calibri" panose="020F0502020204030204" pitchFamily="34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×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lim>
                              </m:limLow>
                            </m:e>
                          </m:groupChr>
                        </m:e>
                        <m:lim>
                          <m:r>
                            <a:rPr lang="it-IT" b="1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lim>
                      </m:limLow>
                      <m:r>
                        <a:rPr lang="it-IT" b="1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𝒖</m:t>
                      </m:r>
                    </m:oMath>
                  </m:oMathPara>
                </a14:m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Dove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it-IT" b="1" i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𝐗</m:t>
                        </m:r>
                      </m:e>
                      <m:sup>
                        <m:r>
                          <a:rPr lang="it-IT" b="1" i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è la matrice del modello lineare che abbiamo già visto, </a:t>
                </a:r>
                <a14:m>
                  <m:oMath xmlns:m="http://schemas.openxmlformats.org/officeDocument/2006/math">
                    <m:r>
                      <a:rPr lang="it-IT" b="1" i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𝐲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è il vettore di risposte binarie osservate, e </a:t>
                </a:r>
                <a14:m>
                  <m:oMath xmlns:m="http://schemas.openxmlformats.org/officeDocument/2006/math">
                    <m:r>
                      <a:rPr lang="it-IT" b="1" i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𝐩</m:t>
                    </m:r>
                  </m:oMath>
                </a14:m>
                <a:r>
                  <a:rPr lang="it-IT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è il vettore di valori previsti di probabilità di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successo,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secondo la funzione di ripartizione logistica.</a:t>
                </a:r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6" y="351338"/>
                <a:ext cx="5909387" cy="9203325"/>
              </a:xfrm>
              <a:prstGeom prst="rect">
                <a:avLst/>
              </a:prstGeom>
              <a:blipFill>
                <a:blip r:embed="rId2"/>
                <a:stretch>
                  <a:fillRect l="-929" t="-398" r="-929" b="-28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5895068" y="7876363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54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68" y="7876363"/>
                <a:ext cx="821059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16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Definiamo la quantità</a:t>
                </a:r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=1|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𝑒𝑥𝑝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𝑒𝑥𝑝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b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</a:t>
                </a: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 matrice di derivate seconde (la matrice Hessiana)</a:t>
                </a:r>
              </a:p>
              <a:p>
                <a:pPr>
                  <a:buFontTx/>
                  <a:buNone/>
                </a:pPr>
                <a:endParaRPr lang="it-IT" sz="1800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𝐇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Sup>
                                          <m:sSubSupPr>
                                            <m:ctrlPr>
                                              <a:rPr lang="it-IT" i="1" smtClean="0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In termini matriciali:</a:t>
                </a: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𝐗</m:t>
                          </m:r>
                        </m:e>
                        <m:sup>
                          <m:r>
                            <a:rPr lang="it-IT" b="1" i="0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it-IT" b="1" i="0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𝐖𝐗</m:t>
                      </m:r>
                      <m:r>
                        <a:rPr lang="it-IT" b="1" i="0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groupChrPr>
                            <m:e>
                              <m:limLow>
                                <m:limLow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⋯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⋯</m:t>
                                                      </m:r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×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</m:lim>
                              </m:limLow>
                              <m:limLow>
                                <m:limLow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3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i="1" smtClean="0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it-IT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i="1" smtClean="0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it-IT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×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</m:lim>
                              </m:limLow>
                              <m:limLow>
                                <m:limLow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b="0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b="0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it-IT" b="0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b="0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b="0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a:rPr lang="it-IT" b="0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it-IT" b="0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b="0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×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lim>
                              </m:limLow>
                            </m:e>
                          </m:groupChr>
                        </m:e>
                        <m:lim>
                          <m: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lim>
                      </m:limLow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groupChrPr>
                            <m:e>
                              <m:limLow>
                                <m:limLow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it-IT" b="0" i="1" smtClean="0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−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  <m:e>
                                                      <m:r>
                                                        <a:rPr lang="it-IT" b="0" i="1" smtClean="0">
                                                          <a:latin typeface="Cambria Math" panose="02040503050406030204" pitchFamily="18" charset="0"/>
                                                          <a:cs typeface="Calibri" panose="020F0502020204030204" pitchFamily="34" charset="0"/>
                                                        </a:rPr>
                                                        <m:t>−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⋯</m:t>
                                                      </m:r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⋯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a:rPr lang="it-IT" b="0" i="1" smtClean="0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−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b="0" i="1" smtClean="0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×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</m:lim>
                              </m:limLow>
                              <m:limLow>
                                <m:limLow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it-IT" b="1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1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2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  <a:ea typeface="ＭＳ Ｐゴシック" pitchFamily="-65" charset="-128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ＭＳ Ｐゴシック" pitchFamily="-65" charset="-128"/>
                                                          <a:cs typeface="Calibri" panose="020F0502020204030204" pitchFamily="34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it-IT" i="1">
                                                              <a:latin typeface="Cambria Math" panose="02040503050406030204" pitchFamily="18" charset="0"/>
                                                              <a:cs typeface="Calibri" panose="020F0502020204030204" pitchFamily="34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×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lim>
                              </m:limLow>
                            </m:e>
                          </m:groupChr>
                        </m:e>
                        <m:lim>
                          <m: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lim>
                      </m:limLow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𝐇</m:t>
                      </m:r>
                    </m:oMath>
                  </m:oMathPara>
                </a14:m>
                <a:endParaRPr lang="it-IT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Dove</a:t>
                </a:r>
                <a:r>
                  <a:rPr lang="it-IT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1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𝐖</m:t>
                    </m:r>
                  </m:oMath>
                </a14:m>
                <a:r>
                  <a:rPr lang="it-IT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denota una matrice diagonale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it-IT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con elementi </a:t>
                </a:r>
                <a14:m>
                  <m:oMath xmlns:m="http://schemas.openxmlformats.org/officeDocument/2006/math">
                    <m:r>
                      <a:rPr lang="it-IT" b="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b="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b="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b="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b="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it-IT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1−</m:t>
                        </m:r>
                        <m:r>
                          <a:rPr lang="it-IT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b="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b="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=1|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b="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b="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it-IT" b="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sulla diagonale principale,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 dove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it-IT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𝐇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𝐇</m:t>
                    </m:r>
                  </m:oMath>
                </a14:m>
                <a:r>
                  <a:rPr lang="it-IT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dal momento che la matrice non contiene nessuna funzione dei valori osservati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it-IT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3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5895068" y="6600865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55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68" y="6600865"/>
                <a:ext cx="821059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65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37330" y="197478"/>
                <a:ext cx="6793954" cy="991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1"/>
                    </a:solidFill>
                  </a:rPr>
                  <a:t>Vettore dei parametri ignoti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it-IT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algn="ctr"/>
                <a:endParaRPr lang="it-IT" dirty="0" smtClean="0">
                  <a:solidFill>
                    <a:schemeClr val="tx1"/>
                  </a:solidFill>
                </a:endParaRPr>
              </a:p>
              <a:p>
                <a:r>
                  <a:rPr lang="it-IT" dirty="0" smtClean="0">
                    <a:solidFill>
                      <a:schemeClr val="tx1"/>
                    </a:solidFill>
                  </a:rPr>
                  <a:t>nel nostro caso con una sola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covariata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l-G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endParaRPr lang="it-IT" dirty="0" smtClean="0">
                  <a:solidFill>
                    <a:schemeClr val="tx1"/>
                  </a:solidFill>
                </a:endParaRP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Il valore della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log-Verosimiglianza </a:t>
                </a:r>
                <a:r>
                  <a:rPr lang="it-IT" dirty="0">
                    <a:solidFill>
                      <a:schemeClr val="tx1"/>
                    </a:solidFill>
                  </a:rPr>
                  <a:t>sostituendo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it-IT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it-IT" dirty="0" smtClean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verrà confrontato con quello della stima successiva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ottenuto mediante la funzione generale («Newton-</a:t>
                </a:r>
                <a:r>
                  <a:rPr lang="it-IT" dirty="0" err="1">
                    <a:solidFill>
                      <a:schemeClr val="tx1"/>
                    </a:solidFill>
                  </a:rPr>
                  <a:t>Raphson</a:t>
                </a:r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</a:rPr>
                  <a:t>step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»),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+1)×1</m:t>
                          </m:r>
                        </m:lim>
                      </m:limLow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+1)×1</m:t>
                          </m:r>
                        </m:lim>
                      </m:limLow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𝐇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it-IT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it-IT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groupChr>
                        </m:e>
                        <m:lim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×1</m:t>
                          </m:r>
                        </m:lim>
                      </m:limLow>
                    </m:oMath>
                  </m:oMathPara>
                </a14:m>
                <a:endParaRPr lang="it-IT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it-IT" b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it-IT" b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it-IT" b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b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𝐗</m:t>
                          </m:r>
                        </m:e>
                        <m:sup>
                          <m:r>
                            <a:rPr lang="it-IT" b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b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𝐲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𝐩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  <a:p>
                <a:endParaRPr lang="it-IT" dirty="0"/>
              </a:p>
              <a:p>
                <a:r>
                  <a:rPr lang="it-IT" b="1" dirty="0" smtClean="0"/>
                  <a:t>Vediamo un esempio in Excel</a:t>
                </a:r>
                <a:r>
                  <a:rPr lang="it-IT" dirty="0" smtClean="0"/>
                  <a:t>.</a:t>
                </a:r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0" y="197478"/>
                <a:ext cx="6793954" cy="9919510"/>
              </a:xfrm>
              <a:prstGeom prst="rect">
                <a:avLst/>
              </a:prstGeom>
              <a:blipFill>
                <a:blip r:embed="rId2"/>
                <a:stretch>
                  <a:fillRect l="-717" t="-3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5895068" y="8744167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56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068" y="8744167"/>
                <a:ext cx="821059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5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153920"/>
                  </p:ext>
                </p:extLst>
              </p:nvPr>
            </p:nvGraphicFramePr>
            <p:xfrm>
              <a:off x="584617" y="333308"/>
              <a:ext cx="5496636" cy="921885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496636">
                      <a:extLst>
                        <a:ext uri="{9D8B030D-6E8A-4147-A177-3AD203B41FA5}">
                          <a16:colId xmlns:a16="http://schemas.microsoft.com/office/drawing/2014/main" val="1302759701"/>
                        </a:ext>
                      </a:extLst>
                    </a:gridCol>
                  </a:tblGrid>
                  <a:tr h="5126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b="1" i="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Appendice alla lezione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350749"/>
                      </a:ext>
                    </a:extLst>
                  </a:tr>
                  <a:tr h="8687816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Regola generale della derivazione di funzioni composte</a:t>
                          </a:r>
                          <a:r>
                            <a:rPr lang="it-IT" sz="1200" b="0" i="1" baseline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o</a:t>
                          </a:r>
                          <a:r>
                            <a:rPr lang="it-IT" sz="1200" b="0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it-IT" sz="1200" b="1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Chain</a:t>
                          </a:r>
                          <a:r>
                            <a:rPr lang="it-IT" sz="1200" b="1" i="1" baseline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it-IT" sz="1200" b="1" i="1" baseline="0" dirty="0" err="1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Rule</a:t>
                          </a:r>
                          <a:r>
                            <a:rPr lang="it-IT" sz="1200" b="0" i="1" baseline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: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1" baseline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𝑑𝑔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𝑔</m:t>
                                    </m:r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così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𝑑𝑥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.</m:t>
                              </m:r>
                            </m:oMath>
                          </a14:m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1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________________________________________________________________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it-IT" sz="1200" b="0" i="1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Ad esempio, 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  <m:sSup>
                                      <m:sSup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  <m:sSup>
                                      <m:sSup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𝑙𝑛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Ad</a:t>
                          </a:r>
                          <a:r>
                            <a:rPr lang="it-IT" sz="1200" b="0" i="0" baseline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esempio,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baseline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𝑙𝑛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groupChr>
                                      <m:groupChrPr>
                                        <m:chr m:val="⏟"/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groupChr>
                                  </m:e>
                                </m:d>
                              </m:oMath>
                            </m:oMathPara>
                          </a14:m>
                          <a:endParaRPr lang="it-IT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=1|</m:t>
                                    </m:r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𝑙𝑛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groupChr>
                                      <m:groupChrPr>
                                        <m:chr m:val="⏟"/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groupChr>
                                  </m:e>
                                </m:d>
                              </m:oMath>
                            </m:oMathPara>
                          </a14:m>
                          <a:endParaRPr lang="it-IT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=1|</m:t>
                                    </m:r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</m:num>
                                          <m:den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𝑑𝑥</m:t>
                                            </m:r>
                                          </m:den>
                                        </m:f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</m:num>
                                          <m:den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𝑑𝑥</m:t>
                                            </m:r>
                                          </m:den>
                                        </m:f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Ad</a:t>
                          </a:r>
                          <a:r>
                            <a:rPr lang="it-IT" sz="1200" b="0" i="0" baseline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esempio,</a:t>
                          </a: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 ?            </m:t>
                                </m:r>
                                <m:f>
                                  <m:fPr>
                                    <m:ctrlPr>
                                      <a:rPr lang="it-IT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it-IT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pattFill prst="lgGrid">
                          <a:fgClr>
                            <a:schemeClr val="accent1">
                              <a:lumMod val="20000"/>
                              <a:lumOff val="8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21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153920"/>
                  </p:ext>
                </p:extLst>
              </p:nvPr>
            </p:nvGraphicFramePr>
            <p:xfrm>
              <a:off x="584617" y="333308"/>
              <a:ext cx="5496636" cy="922710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496636">
                      <a:extLst>
                        <a:ext uri="{9D8B030D-6E8A-4147-A177-3AD203B41FA5}">
                          <a16:colId xmlns:a16="http://schemas.microsoft.com/office/drawing/2014/main" val="1302759701"/>
                        </a:ext>
                      </a:extLst>
                    </a:gridCol>
                  </a:tblGrid>
                  <a:tr h="5126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b="1" i="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Appendice alla lezione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350749"/>
                      </a:ext>
                    </a:extLst>
                  </a:tr>
                  <a:tr h="871448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11" t="-6289" r="-443" b="-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21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942468" y="3379746"/>
                <a:ext cx="904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3379746"/>
                <a:ext cx="904415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942468" y="3920456"/>
                <a:ext cx="904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3920456"/>
                <a:ext cx="904415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971321" y="6185545"/>
                <a:ext cx="904414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.3</m:t>
                      </m:r>
                    </m:oMath>
                  </m:oMathPara>
                </a14:m>
                <a:endParaRPr lang="it-IT" b="1" dirty="0" smtClean="0"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algn="r"/>
                <a:endParaRPr lang="it-IT" b="1" dirty="0" smtClean="0"/>
              </a:p>
              <a:p>
                <a:pPr algn="r"/>
                <a:endParaRPr lang="it-IT" b="1" dirty="0"/>
              </a:p>
              <a:p>
                <a:pPr algn="r"/>
                <a:endParaRPr lang="it-IT" b="1" dirty="0"/>
              </a:p>
              <a:p>
                <a:pPr algn="r"/>
                <a:r>
                  <a:rPr lang="it-IT" b="1" dirty="0" err="1" smtClean="0"/>
                  <a:t>Eq</a:t>
                </a:r>
                <a:r>
                  <a:rPr lang="it-IT" b="1" dirty="0" smtClean="0"/>
                  <a:t>. A.4</a:t>
                </a:r>
                <a:endParaRPr lang="it-IT" b="1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321" y="6185545"/>
                <a:ext cx="904414" cy="1477328"/>
              </a:xfrm>
              <a:prstGeom prst="rect">
                <a:avLst/>
              </a:prstGeom>
              <a:blipFill>
                <a:blip r:embed="rId5"/>
                <a:stretch>
                  <a:fillRect r="-5405" b="-5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1335648"/>
                  </p:ext>
                </p:extLst>
              </p:nvPr>
            </p:nvGraphicFramePr>
            <p:xfrm>
              <a:off x="584617" y="333308"/>
              <a:ext cx="5496636" cy="92004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496636">
                      <a:extLst>
                        <a:ext uri="{9D8B030D-6E8A-4147-A177-3AD203B41FA5}">
                          <a16:colId xmlns:a16="http://schemas.microsoft.com/office/drawing/2014/main" val="1302759701"/>
                        </a:ext>
                      </a:extLst>
                    </a:gridCol>
                  </a:tblGrid>
                  <a:tr h="5126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b="1" i="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Appendice alla lezione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350749"/>
                      </a:ext>
                    </a:extLst>
                  </a:tr>
                  <a:tr h="8687816">
                    <a:tc>
                      <a:txBody>
                        <a:bodyPr/>
                        <a:lstStyle/>
                        <a:p>
                          <a:endParaRPr lang="it-IT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t-IT" sz="12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2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it-IT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1+</m:t>
                                        </m:r>
                                        <m:r>
                                          <a:rPr lang="it-IT" sz="12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</m:num>
                                          <m:den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</m:den>
                                        </m:f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</m:num>
                                          <m:den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sz="1200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200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200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  <m:r>
                                      <a:rPr lang="it-IT" sz="1200" b="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b="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sz="1200" b="0" i="1"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sz="1200" b="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sz="1200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200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200" b="0" i="1"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0" i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Applicando la  </a:t>
                          </a:r>
                          <a:r>
                            <a:rPr lang="it-IT" sz="1200" b="1" i="0" dirty="0" err="1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Eq</a:t>
                          </a:r>
                          <a:r>
                            <a:rPr lang="it-IT" sz="1200" b="1" i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.</a:t>
                          </a:r>
                          <a:r>
                            <a:rPr lang="it-IT" sz="1200" b="1" i="0" baseline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A</a:t>
                          </a:r>
                          <a:r>
                            <a:rPr lang="it-IT" sz="1200" b="1" i="0" dirty="0" smtClean="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.1</a:t>
                          </a:r>
                        </a:p>
                        <a:p>
                          <a:endParaRPr lang="it-IT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∙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it-IT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it-IT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=1|</m:t>
                                    </m:r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=1|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it-IT" sz="1200" b="0" i="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b="0" i="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b="0" i="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b="0" i="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b="0" i="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r>
                                  <a:rPr lang="it-IT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it-IT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</m:num>
                                          <m:den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</m:num>
                                          <m:den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it-IT" sz="1200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Applicando la </a:t>
                          </a:r>
                          <a:r>
                            <a:rPr lang="it-IT" sz="1200" b="1" i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Eq</a:t>
                          </a:r>
                          <a:r>
                            <a:rPr lang="it-IT" sz="1200" b="1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.</a:t>
                          </a:r>
                          <a:r>
                            <a:rPr lang="it-IT" sz="12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A</a:t>
                          </a:r>
                          <a:r>
                            <a:rPr lang="it-IT" sz="1200" b="1" i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.2</a:t>
                          </a:r>
                          <a:endParaRPr lang="it-IT" sz="1200" b="1" i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1+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∙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𝑒𝑥𝑝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𝛼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it-IT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𝛽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cs typeface="Calibri" panose="020F0502020204030204" pitchFamily="34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it-IT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1+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endParaRPr lang="it-IT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r>
                                  <a:rPr lang="it-IT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=1|</m:t>
                                    </m:r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r>
                                      <a:rPr lang="it-IT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=1|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Calibri" panose="020F0502020204030204" pitchFamily="34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it-IT" sz="1200" b="0" i="0" dirty="0" smtClean="0"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pattFill prst="lgGrid">
                          <a:fgClr>
                            <a:schemeClr val="accent1">
                              <a:lumMod val="20000"/>
                              <a:lumOff val="8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21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1335648"/>
                  </p:ext>
                </p:extLst>
              </p:nvPr>
            </p:nvGraphicFramePr>
            <p:xfrm>
              <a:off x="584617" y="333308"/>
              <a:ext cx="5496636" cy="920043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496636">
                      <a:extLst>
                        <a:ext uri="{9D8B030D-6E8A-4147-A177-3AD203B41FA5}">
                          <a16:colId xmlns:a16="http://schemas.microsoft.com/office/drawing/2014/main" val="1302759701"/>
                        </a:ext>
                      </a:extLst>
                    </a:gridCol>
                  </a:tblGrid>
                  <a:tr h="51262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000" b="1" i="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a:t>Appendice alla lezione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6350749"/>
                      </a:ext>
                    </a:extLst>
                  </a:tr>
                  <a:tr h="868781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11" t="-6311" r="-443" b="-2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21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953586" y="4376342"/>
                <a:ext cx="904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86" y="4376342"/>
                <a:ext cx="904415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953585" y="8672088"/>
                <a:ext cx="904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b="1" i="0" dirty="0" smtClean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85" y="8672088"/>
                <a:ext cx="904415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t-I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it-IT" b="0" i="1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f>
                            <m:fPr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it-IT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nary>
                        <m:naryPr>
                          <m:chr m:val="∏"/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b="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it-IT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he si può riscrivere come</a:t>
                </a:r>
              </a:p>
              <a:p>
                <a:pPr>
                  <a:buFontTx/>
                  <a:buNone/>
                </a:pPr>
                <a:endParaRPr lang="it-IT" b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𝑙𝑛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</m:e>
                      </m:d>
                      <m:nary>
                        <m:naryPr>
                          <m:chr m:val="∏"/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  <m:nary>
                        <m:naryPr>
                          <m:chr m:val="∏"/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b="0" dirty="0" smtClean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P</a:t>
                </a:r>
                <a:r>
                  <a:rPr lang="it-IT" b="0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rendendo il logaritmo naturale, (log-Verosimiglianza)</a:t>
                </a:r>
              </a:p>
              <a:p>
                <a:pPr>
                  <a:buFontTx/>
                  <a:buNone/>
                </a:pPr>
                <a:endParaRPr lang="it-IT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tangolo 10"/>
              <p:cNvSpPr/>
              <p:nvPr/>
            </p:nvSpPr>
            <p:spPr>
              <a:xfrm>
                <a:off x="5942468" y="5607209"/>
                <a:ext cx="881139" cy="3139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36</m:t>
                      </m:r>
                    </m:oMath>
                  </m:oMathPara>
                </a14:m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37</m:t>
                      </m:r>
                    </m:oMath>
                  </m:oMathPara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5607209"/>
                <a:ext cx="881139" cy="313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83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Assumiamo l’esistenza di un’associazione statistica tra la risposta binaria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ed una </a:t>
                </a:r>
                <a:r>
                  <a:rPr lang="it-IT" sz="1800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covariata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che ci aiuta a ridefinire la previsione dell’esito di successo o insuccesso, dati i valori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:</a:t>
                </a: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it-IT" b="1" i="0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𝐲</m:t>
                    </m:r>
                    <m:r>
                      <a:rPr lang="it-IT" i="1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i="1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b="1" i="0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𝐱</m:t>
                    </m:r>
                    <m:r>
                      <a:rPr lang="it-IT" i="1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i="1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  <a:ea typeface="ＭＳ Ｐゴシック" pitchFamily="-65" charset="-128"/>
                                                  <a:cs typeface="Calibri" panose="020F0502020204030204" pitchFamily="34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</a:t>
                </a: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In questo caso, la probabilità associata a ciascuna osservazione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sarà </a:t>
                </a: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condizionata 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alla conoscenza del valore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secondo i parametri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di un adeguato modello statistico. 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Formalmente, possiamo scrivere che:</a:t>
                </a:r>
              </a:p>
              <a:p>
                <a:pPr>
                  <a:buFontTx/>
                  <a:buNone/>
                </a:pPr>
                <a:endParaRPr lang="it-IT" sz="1800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</m:e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1|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</m:e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1|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La log-Verosimiglianza per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osservazioni casuali indipendenti, identicamente distribuite secondo una funzione di </a:t>
                </a:r>
                <a:r>
                  <a:rPr lang="it-IT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Bernoulli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può quindi essere riscritta come</a:t>
                </a: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b="1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398" r="-3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5882694" y="7449060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38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94" y="7449060"/>
                <a:ext cx="821059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636976" y="7298404"/>
                <a:ext cx="6209071" cy="1438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=1|</m:t>
                                      </m:r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76" y="7298404"/>
                <a:ext cx="6209071" cy="1438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20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Modello lineare di probabilità.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Potremmo usare una funzione di regressione lineare per specificare le probabilità degli esiti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 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Si costruisce la variabile binaria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definita come: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algn="ctr"/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m:rPr>
                        <m:brk m:alnAt="7"/>
                      </m:rP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it-IT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se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realizza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un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evento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"</m:t>
                              </m:r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successo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"</m:t>
                              </m:r>
                            </m:e>
                          </m:mr>
                          <m:m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altrimenti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it-IT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insuccesso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it-IT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 si suppone che il suo valore atteso sia una funzione lineare di una variabile esplicativa: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Poiché la variabile casuale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può assumere soltanto due valori [0,1], e ricordando la formula del valore atteso di una variabile aleatoria discreta</a:t>
                </a: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it-IT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 ha che  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Per l’ </a:t>
                </a:r>
                <a:r>
                  <a:rPr lang="it-IT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Eq</a:t>
                </a:r>
                <a:r>
                  <a:rPr lang="it-IT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39</a:t>
                </a:r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si ha quindi che la probabilità subordinata di successo è una funzione lineare della variabile esplicativa (</a:t>
                </a:r>
                <a:r>
                  <a:rPr lang="it-IT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modello lineare di probabilità</a:t>
                </a:r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), cioè</a:t>
                </a:r>
                <a:endParaRPr lang="it-IT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398" r="-1309" b="-10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942468" y="3728985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39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3728985"/>
                <a:ext cx="821059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942468" y="7533747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40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7533747"/>
                <a:ext cx="821059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535827" y="6891520"/>
                <a:ext cx="6053940" cy="128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1×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=1|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+0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=0|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endParaRPr lang="it-IT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27" y="6891520"/>
                <a:ext cx="6053940" cy="1284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5942468" y="9185331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41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9185331"/>
                <a:ext cx="821059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45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Modello lineare di probabilità.</a:t>
                </a: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Facile da stimare applicando i minimi quadrati ordinari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 suoi parametri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it-IT" b="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possono essere direttamente interpretati come gli effetti marginali delle variabili esplicative sulla variabile risposta dicotomica.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Produce una buona approssimazione delle osservazioni quando le osservazioni sulle variabili esplicative sono vicine alla loro media.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L’errore di previsione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non ha una distribuzione nor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male attorno alla retta di regressione, bensì una distribuzione bernoulliana che può assumere soltanto due valori: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it-IT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it-IT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quando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quando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</a:t>
                </a: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con probabilità</a:t>
                </a:r>
              </a:p>
              <a:p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1−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</m:e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;</m:t>
                            </m:r>
                          </m:e>
                        </m:mr>
                        <m:m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=−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Sulla base di queste probabilità si possono calcolare il valore atteso e la varianza della variabile aleatoria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:</a:t>
                </a: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+</m:t>
                      </m:r>
                    </m:oMath>
                  </m:oMathPara>
                </a14:m>
                <a:endParaRPr lang="it-IT" b="0" i="1" dirty="0" smtClean="0">
                  <a:latin typeface="Cambria Math" panose="02040503050406030204" pitchFamily="18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b="0" i="1" dirty="0" smtClean="0">
                  <a:latin typeface="Cambria Math" panose="02040503050406030204" pitchFamily="18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3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115433" y="470556"/>
                <a:ext cx="583814" cy="5847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3" y="470556"/>
                <a:ext cx="58381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115433" y="2965694"/>
                <a:ext cx="583814" cy="5847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3" y="2965694"/>
                <a:ext cx="58381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5942468" y="8554890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42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8554890"/>
                <a:ext cx="821059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3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15433" y="7637172"/>
                <a:ext cx="583814" cy="5847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3" y="7637172"/>
                <a:ext cx="58381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Modello lineare di probabilità.</a:t>
                </a:r>
                <a:endParaRPr lang="it-IT" b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𝑉𝑎𝑟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+</m:t>
                      </m:r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i="1" dirty="0">
                  <a:latin typeface="Cambria Math" panose="02040503050406030204" pitchFamily="18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Rinominiamo </a:t>
                </a: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per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semplicità la quantità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</a:t>
                </a: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𝑉𝑎𝑟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limLow>
                                <m:limLow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𝛽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lim>
                              </m:limLow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limLow>
                        <m:limLow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lim>
                      </m:limLow>
                      <m:r>
                        <a:rPr lang="it-IT" i="1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+</m:t>
                      </m:r>
                    </m:oMath>
                  </m:oMathPara>
                </a14:m>
                <a:endParaRPr lang="it-IT" i="1" dirty="0">
                  <a:latin typeface="Cambria Math" panose="02040503050406030204" pitchFamily="18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𝛼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𝛼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e>
                      </m:d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it-IT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it-IT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</a:t>
                </a:r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iscrivendo la varianza dell’errore come:</a:t>
                </a:r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it-IT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𝑉𝑎𝑟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it-IT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−2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it-IT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it-IT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Quindi, se da un lato l’errore è indipendente in media dalle variabili esplicative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>
                        <a:latin typeface="Calibri" panose="020F0502020204030204" pitchFamily="34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Eq</m:t>
                    </m:r>
                    <m:r>
                      <m:rPr>
                        <m:nor/>
                      </m:rPr>
                      <a:rPr lang="it-IT" b="1" dirty="0">
                        <a:latin typeface="Calibri" panose="020F0502020204030204" pitchFamily="34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. 42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), la sua varianza non è unica  e costante bensì dipende dallo specifico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>
                        <a:latin typeface="Calibri" panose="020F0502020204030204" pitchFamily="34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Eq</m:t>
                    </m:r>
                    <m:r>
                      <m:rPr>
                        <m:nor/>
                      </m:rPr>
                      <a:rPr lang="it-IT" b="1" dirty="0">
                        <a:latin typeface="Calibri" panose="020F0502020204030204" pitchFamily="34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. 43</m:t>
                    </m:r>
                  </m:oMath>
                </a14:m>
                <a:r>
                  <a:rPr lang="it-IT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it-IT" i="1" u="sng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eteroschedasticità</a:t>
                </a:r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).</a:t>
                </a:r>
              </a:p>
              <a:p>
                <a:endParaRPr lang="it-IT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Il modello lineare di probabilità non produce (automaticamente) un valore di probabilità vincolato all’intervallo [0, 1], soprattutto per osservazioni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lontane dalla media (Vedi figura successiva).</a:t>
                </a: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3"/>
                <a:stretch>
                  <a:fillRect l="-981" t="-3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942468" y="5079014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43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5079014"/>
                <a:ext cx="821059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52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699247" y="2757700"/>
                <a:ext cx="5847158" cy="48226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it-IT" sz="1400" u="sng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Modello lineare di probabilità</a:t>
                </a:r>
                <a:r>
                  <a:rPr lang="it-IT" sz="14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</a:t>
                </a:r>
                <a:r>
                  <a:rPr lang="it-IT" sz="14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:endParaRPr lang="it-IT" sz="14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La retta tratteggiata in figura rappresenta la funzione di regressione stimata; le rette parallele all’asse delle ascisse sono quelle in cui cadono le coppie di osservazioni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rappresentate dai punti in nero. Da notare come il modello lineare per la probabilità sia estremamente suscettibile alle osservazioni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lontane dalla media (vedi punti in rosso). </a:t>
                </a:r>
              </a:p>
              <a:p>
                <a:pPr>
                  <a:buFontTx/>
                  <a:buNone/>
                </a:pPr>
                <a:endParaRPr lang="it-IT" sz="14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sz="1400" u="sng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Modello </a:t>
                </a:r>
                <a:r>
                  <a:rPr lang="it-IT" sz="1400" u="sng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NON lineare </a:t>
                </a:r>
                <a:r>
                  <a:rPr lang="it-IT" sz="1400" u="sng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di probabilità</a:t>
                </a:r>
                <a:r>
                  <a:rPr lang="it-IT" sz="14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 </a:t>
                </a:r>
              </a:p>
              <a:p>
                <a:pPr>
                  <a:buFontTx/>
                  <a:buNone/>
                </a:pPr>
                <a:endParaRPr lang="it-IT" sz="14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Per superare gli inconvenienti connessi al modello di probabilità lineare è conveniente considerare una funzione che fornisca un valore ammissibile di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1|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per tutti i possibili valori delle variabili esplicative.</a:t>
                </a: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4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2757700"/>
                <a:ext cx="5847158" cy="4822689"/>
              </a:xfrm>
              <a:prstGeom prst="rect">
                <a:avLst/>
              </a:prstGeom>
              <a:blipFill>
                <a:blip r:embed="rId2"/>
                <a:stretch>
                  <a:fillRect l="-938" t="-126" b="-367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028365"/>
              </p:ext>
            </p:extLst>
          </p:nvPr>
        </p:nvGraphicFramePr>
        <p:xfrm>
          <a:off x="527143" y="554225"/>
          <a:ext cx="2739596" cy="226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358183"/>
              </p:ext>
            </p:extLst>
          </p:nvPr>
        </p:nvGraphicFramePr>
        <p:xfrm>
          <a:off x="3303680" y="556608"/>
          <a:ext cx="2743200" cy="225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e 9"/>
          <p:cNvSpPr>
            <a:spLocks noChangeAspect="1"/>
          </p:cNvSpPr>
          <p:nvPr/>
        </p:nvSpPr>
        <p:spPr>
          <a:xfrm>
            <a:off x="3638257" y="1755518"/>
            <a:ext cx="63909" cy="666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5801887" y="1027498"/>
            <a:ext cx="63909" cy="666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>
            <a:spLocks noChangeAspect="1"/>
          </p:cNvSpPr>
          <p:nvPr/>
        </p:nvSpPr>
        <p:spPr>
          <a:xfrm>
            <a:off x="1148442" y="1758533"/>
            <a:ext cx="63909" cy="666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2335052" y="1025555"/>
            <a:ext cx="63909" cy="666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962990"/>
              </p:ext>
            </p:extLst>
          </p:nvPr>
        </p:nvGraphicFramePr>
        <p:xfrm>
          <a:off x="527143" y="5319589"/>
          <a:ext cx="2739600" cy="22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484361"/>
              </p:ext>
            </p:extLst>
          </p:nvPr>
        </p:nvGraphicFramePr>
        <p:xfrm>
          <a:off x="3307280" y="5319589"/>
          <a:ext cx="2739600" cy="22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Ovale 23"/>
          <p:cNvSpPr>
            <a:spLocks noChangeAspect="1"/>
          </p:cNvSpPr>
          <p:nvPr/>
        </p:nvSpPr>
        <p:spPr>
          <a:xfrm>
            <a:off x="3644600" y="6523859"/>
            <a:ext cx="63909" cy="666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>
            <a:spLocks noChangeAspect="1"/>
          </p:cNvSpPr>
          <p:nvPr/>
        </p:nvSpPr>
        <p:spPr>
          <a:xfrm>
            <a:off x="5804322" y="5794272"/>
            <a:ext cx="63909" cy="666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>
            <a:spLocks noChangeAspect="1"/>
          </p:cNvSpPr>
          <p:nvPr/>
        </p:nvSpPr>
        <p:spPr>
          <a:xfrm>
            <a:off x="1145768" y="6522274"/>
            <a:ext cx="63909" cy="666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>
            <a:spLocks noChangeAspect="1"/>
          </p:cNvSpPr>
          <p:nvPr/>
        </p:nvSpPr>
        <p:spPr>
          <a:xfrm>
            <a:off x="2334238" y="5792466"/>
            <a:ext cx="63909" cy="6668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1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Modello </a:t>
                </a:r>
                <a:r>
                  <a:rPr lang="it-IT" b="1" dirty="0" err="1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</a:t>
                </a:r>
                <a:r>
                  <a:rPr lang="it-IT" sz="1800" b="1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ogit</a:t>
                </a: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(di regressione logistica).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Nel modello </a:t>
                </a:r>
                <a:r>
                  <a:rPr lang="it-IT" i="1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</a:t>
                </a:r>
                <a:r>
                  <a:rPr lang="it-IT" sz="1800" i="1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ogit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la probabilità dell’evento «successo», condizionatamente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viene scritta come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detta </a:t>
                </a:r>
                <a:r>
                  <a:rPr lang="it-IT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funzione di ripartizione logistica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dalla quale otteniamo le due quantità fondamentali:</a:t>
                </a:r>
              </a:p>
              <a:p>
                <a:endParaRPr lang="it-IT" i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b="1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Complemento ad 1 della </a:t>
                </a:r>
                <a:r>
                  <a:rPr lang="it-IT" b="1" i="1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Eq</a:t>
                </a:r>
                <a:r>
                  <a:rPr lang="it-IT" b="1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 44</a:t>
                </a:r>
                <a:r>
                  <a:rPr lang="it-IT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</a:t>
                </a:r>
              </a:p>
              <a:p>
                <a:endParaRPr lang="it-IT" i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1−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it-IT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i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endParaRPr lang="it-IT" i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t="-3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942468" y="1591188"/>
                <a:ext cx="8210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44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1591188"/>
                <a:ext cx="821058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942468" y="7996731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45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7996731"/>
                <a:ext cx="821059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786231" y="2508543"/>
                <a:ext cx="813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31" y="2508543"/>
                <a:ext cx="81362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1560929" y="2508543"/>
                <a:ext cx="813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&gt;0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29" y="2508543"/>
                <a:ext cx="813621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09" y="2804761"/>
            <a:ext cx="6459453" cy="31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4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i="1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it-IT" b="1" i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Logaritmo del rapporto delle probabilità, per dato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endParaRPr lang="it-IT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it-IT" i="1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groupChr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𝐿𝑂𝐺𝐼𝑇</m:t>
                          </m:r>
                        </m:lim>
                      </m:limLow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𝛼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𝛼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𝛼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𝛽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den>
                          </m:f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da cui si individuano le peculiarità del modello </a:t>
                </a:r>
                <a:r>
                  <a:rPr lang="it-IT" i="1" dirty="0" err="1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logit</a:t>
                </a: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: </a:t>
                </a:r>
                <a:r>
                  <a:rPr lang="it-IT" b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è il </a:t>
                </a:r>
                <a:r>
                  <a:rPr lang="it-IT" b="1" i="1" dirty="0" err="1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logit</a:t>
                </a:r>
                <a:r>
                  <a:rPr lang="it-IT" b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che dipende linearmente dalle variabili esplicative e non la probabilità come nel caso del modello di probabilità </a:t>
                </a: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lineare.</a:t>
                </a:r>
                <a:r>
                  <a:rPr lang="it-IT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La quantità dentro alla parentesi (</a:t>
                </a:r>
                <a:r>
                  <a:rPr lang="it-IT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rapporto di probabilità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</a:t>
                </a:r>
                <a:r>
                  <a:rPr lang="it-IT" i="1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odds</a:t>
                </a: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) 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definisce una sorta di pronostico in favore di una determinata «scelta». Se, ad esempio, </a:t>
                </a:r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1|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=.25,</m:t>
                      </m:r>
                    </m:oMath>
                  </m:oMathPara>
                </a14:m>
                <a:endParaRPr lang="it-IT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allora il pronostico è .333, cioè</a:t>
                </a:r>
              </a:p>
              <a:p>
                <a:pPr>
                  <a:buFontTx/>
                  <a:buNone/>
                </a:pPr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.25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.75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3 a 1 in favore dell’evento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m:rPr>
                        <m:brk m:alnAt="7"/>
                      </m:rP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</a:t>
                </a:r>
              </a:p>
              <a:p>
                <a:pPr>
                  <a:buFontTx/>
                  <a:buNone/>
                </a:pPr>
                <a:endParaRPr lang="it-IT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r>
                  <a:rPr lang="it-IT" sz="1800" b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351338"/>
                <a:ext cx="5593977" cy="9203325"/>
              </a:xfrm>
              <a:prstGeom prst="rect">
                <a:avLst/>
              </a:prstGeom>
              <a:blipFill>
                <a:blip r:embed="rId2"/>
                <a:stretch>
                  <a:fillRect l="-981" r="-14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5942468" y="2525023"/>
                <a:ext cx="82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Eq</m:t>
                      </m:r>
                      <m:r>
                        <m:rPr>
                          <m:nor/>
                        </m:rPr>
                        <a:rPr lang="it-IT" b="1" dirty="0">
                          <a:latin typeface="Calibri" panose="020F0502020204030204" pitchFamily="34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. 46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68" y="2525023"/>
                <a:ext cx="821059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027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1601</TotalTime>
  <Words>7753</Words>
  <Application>Microsoft Office PowerPoint</Application>
  <PresentationFormat>A4 (21x29,7 cm)</PresentationFormat>
  <Paragraphs>461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Dipartimento di Scienze della 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Grassi</dc:creator>
  <cp:lastModifiedBy>Grassi</cp:lastModifiedBy>
  <cp:revision>131</cp:revision>
  <dcterms:created xsi:type="dcterms:W3CDTF">2021-04-26T07:37:25Z</dcterms:created>
  <dcterms:modified xsi:type="dcterms:W3CDTF">2021-05-08T10:05:46Z</dcterms:modified>
</cp:coreProperties>
</file>