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72"/>
  </p:notesMasterIdLst>
  <p:sldIdLst>
    <p:sldId id="264" r:id="rId3"/>
    <p:sldId id="389" r:id="rId4"/>
    <p:sldId id="393" r:id="rId5"/>
    <p:sldId id="405" r:id="rId6"/>
    <p:sldId id="385" r:id="rId7"/>
    <p:sldId id="388" r:id="rId8"/>
    <p:sldId id="390" r:id="rId9"/>
    <p:sldId id="392" r:id="rId10"/>
    <p:sldId id="391" r:id="rId11"/>
    <p:sldId id="387" r:id="rId12"/>
    <p:sldId id="394" r:id="rId13"/>
    <p:sldId id="395" r:id="rId14"/>
    <p:sldId id="257" r:id="rId15"/>
    <p:sldId id="396" r:id="rId16"/>
    <p:sldId id="397" r:id="rId17"/>
    <p:sldId id="398" r:id="rId18"/>
    <p:sldId id="399" r:id="rId19"/>
    <p:sldId id="400" r:id="rId20"/>
    <p:sldId id="401" r:id="rId21"/>
    <p:sldId id="406" r:id="rId22"/>
    <p:sldId id="402" r:id="rId23"/>
    <p:sldId id="417" r:id="rId24"/>
    <p:sldId id="384" r:id="rId25"/>
    <p:sldId id="383" r:id="rId26"/>
    <p:sldId id="407" r:id="rId27"/>
    <p:sldId id="403" r:id="rId28"/>
    <p:sldId id="404" r:id="rId29"/>
    <p:sldId id="432" r:id="rId30"/>
    <p:sldId id="433" r:id="rId31"/>
    <p:sldId id="409" r:id="rId32"/>
    <p:sldId id="410" r:id="rId33"/>
    <p:sldId id="411" r:id="rId34"/>
    <p:sldId id="412" r:id="rId35"/>
    <p:sldId id="416" r:id="rId36"/>
    <p:sldId id="418" r:id="rId37"/>
    <p:sldId id="415" r:id="rId38"/>
    <p:sldId id="421" r:id="rId39"/>
    <p:sldId id="420" r:id="rId40"/>
    <p:sldId id="422" r:id="rId41"/>
    <p:sldId id="423" r:id="rId42"/>
    <p:sldId id="424" r:id="rId43"/>
    <p:sldId id="425" r:id="rId44"/>
    <p:sldId id="426" r:id="rId45"/>
    <p:sldId id="427" r:id="rId46"/>
    <p:sldId id="428" r:id="rId47"/>
    <p:sldId id="419" r:id="rId48"/>
    <p:sldId id="429" r:id="rId49"/>
    <p:sldId id="431" r:id="rId50"/>
    <p:sldId id="436" r:id="rId51"/>
    <p:sldId id="434" r:id="rId52"/>
    <p:sldId id="453" r:id="rId53"/>
    <p:sldId id="454" r:id="rId54"/>
    <p:sldId id="442" r:id="rId55"/>
    <p:sldId id="443" r:id="rId56"/>
    <p:sldId id="444" r:id="rId57"/>
    <p:sldId id="445" r:id="rId58"/>
    <p:sldId id="439" r:id="rId59"/>
    <p:sldId id="446" r:id="rId60"/>
    <p:sldId id="447" r:id="rId61"/>
    <p:sldId id="451" r:id="rId62"/>
    <p:sldId id="448" r:id="rId63"/>
    <p:sldId id="440" r:id="rId64"/>
    <p:sldId id="452" r:id="rId65"/>
    <p:sldId id="449" r:id="rId66"/>
    <p:sldId id="441" r:id="rId67"/>
    <p:sldId id="435" r:id="rId68"/>
    <p:sldId id="437" r:id="rId69"/>
    <p:sldId id="455" r:id="rId70"/>
    <p:sldId id="450"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ECEA7-5419-490F-9E8F-2698CDEDD68B}" type="datetimeFigureOut">
              <a:rPr lang="en-US" smtClean="0"/>
              <a:t>5/9/2021</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464E6-6652-45D5-9475-B9AEE6C748FC}" type="slidenum">
              <a:rPr lang="en-US" smtClean="0"/>
              <a:t>‹N›</a:t>
            </a:fld>
            <a:endParaRPr lang="en-US"/>
          </a:p>
        </p:txBody>
      </p:sp>
    </p:spTree>
    <p:extLst>
      <p:ext uri="{BB962C8B-B14F-4D97-AF65-F5344CB8AC3E}">
        <p14:creationId xmlns:p14="http://schemas.microsoft.com/office/powerpoint/2010/main" val="495444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72224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5/9/2021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07696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5/9/2021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3652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age 1">
    <p:spTree>
      <p:nvGrpSpPr>
        <p:cNvPr id="1" name=""/>
        <p:cNvGrpSpPr/>
        <p:nvPr/>
      </p:nvGrpSpPr>
      <p:grpSpPr>
        <a:xfrm>
          <a:off x="0" y="0"/>
          <a:ext cx="0" cy="0"/>
          <a:chOff x="0" y="0"/>
          <a:chExt cx="0" cy="0"/>
        </a:xfrm>
      </p:grpSpPr>
      <p:sp>
        <p:nvSpPr>
          <p:cNvPr id="10" name="Rechteck 9"/>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8" name="Bildplatzhalter 7"/>
          <p:cNvSpPr>
            <a:spLocks noGrp="1"/>
          </p:cNvSpPr>
          <p:nvPr>
            <p:ph type="pic" sz="quarter" idx="13" hasCustomPrompt="1"/>
          </p:nvPr>
        </p:nvSpPr>
        <p:spPr>
          <a:xfrm>
            <a:off x="-1" y="471600"/>
            <a:ext cx="12192000" cy="5004000"/>
          </a:xfrm>
          <a:solidFill>
            <a:srgbClr val="CDD7E5"/>
          </a:solidFill>
        </p:spPr>
        <p:txBody>
          <a:bodyPr anchor="b" anchorCtr="0"/>
          <a:lstStyle>
            <a:lvl1pPr algn="ctr">
              <a:defRPr sz="2400" baseline="0">
                <a:solidFill>
                  <a:schemeClr val="accent2"/>
                </a:solidFill>
              </a:defRPr>
            </a:lvl1pPr>
          </a:lstStyle>
          <a:p>
            <a:r>
              <a:rPr lang="en-GB" noProof="0" dirty="0" smtClean="0"/>
              <a:t>Use QuickSlide tab to insert picture</a:t>
            </a:r>
            <a:endParaRPr lang="en-GB" noProof="0" dirty="0"/>
          </a:p>
        </p:txBody>
      </p:sp>
      <p:sp>
        <p:nvSpPr>
          <p:cNvPr id="2" name="Titel 1"/>
          <p:cNvSpPr>
            <a:spLocks noGrp="1"/>
          </p:cNvSpPr>
          <p:nvPr>
            <p:ph type="ctrTitle" hasCustomPrompt="1"/>
          </p:nvPr>
        </p:nvSpPr>
        <p:spPr>
          <a:xfrm>
            <a:off x="3887693" y="5517290"/>
            <a:ext cx="8064000" cy="450000"/>
          </a:xfrm>
        </p:spPr>
        <p:txBody>
          <a:bodyPr anchor="t" anchorCtr="0"/>
          <a:lstStyle>
            <a:lvl1pPr>
              <a:defRPr/>
            </a:lvl1pPr>
          </a:lstStyle>
          <a:p>
            <a:r>
              <a:rPr lang="en-GB" dirty="0" smtClean="0"/>
              <a:t>Click to add title</a:t>
            </a:r>
            <a:endParaRPr lang="en-GB" dirty="0"/>
          </a:p>
        </p:txBody>
      </p:sp>
      <p:sp>
        <p:nvSpPr>
          <p:cNvPr id="3" name="Untertitel 2"/>
          <p:cNvSpPr>
            <a:spLocks noGrp="1"/>
          </p:cNvSpPr>
          <p:nvPr>
            <p:ph type="subTitle" idx="1" hasCustomPrompt="1"/>
          </p:nvPr>
        </p:nvSpPr>
        <p:spPr>
          <a:xfrm>
            <a:off x="3888000" y="6007020"/>
            <a:ext cx="4032000" cy="468000"/>
          </a:xfrm>
        </p:spPr>
        <p:txBody>
          <a:bodyPr anchor="b"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 or author</a:t>
            </a:r>
            <a:endParaRPr lang="en-GB"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1" name="Textplatzhalter 10"/>
          <p:cNvSpPr>
            <a:spLocks noGrp="1"/>
          </p:cNvSpPr>
          <p:nvPr>
            <p:ph type="body" sz="quarter" idx="14" hasCustomPrompt="1"/>
          </p:nvPr>
        </p:nvSpPr>
        <p:spPr>
          <a:xfrm>
            <a:off x="715200" y="6007020"/>
            <a:ext cx="2400000" cy="468000"/>
          </a:xfrm>
        </p:spPr>
        <p:txBody>
          <a:bodyPr anchor="b" anchorCtr="0"/>
          <a:lstStyle>
            <a:lvl1pPr>
              <a:defRPr sz="1400" baseline="0"/>
            </a:lvl1pPr>
          </a:lstStyle>
          <a:p>
            <a:pPr lvl="0"/>
            <a:r>
              <a:rPr lang="en-GB" dirty="0" smtClean="0"/>
              <a:t>Click to add date</a:t>
            </a:r>
            <a:endParaRPr lang="en-GB" dirty="0"/>
          </a:p>
        </p:txBody>
      </p:sp>
    </p:spTree>
    <p:extLst>
      <p:ext uri="{BB962C8B-B14F-4D97-AF65-F5344CB8AC3E}">
        <p14:creationId xmlns:p14="http://schemas.microsoft.com/office/powerpoint/2010/main" val="175590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age 2">
    <p:spTree>
      <p:nvGrpSpPr>
        <p:cNvPr id="1" name=""/>
        <p:cNvGrpSpPr/>
        <p:nvPr/>
      </p:nvGrpSpPr>
      <p:grpSpPr>
        <a:xfrm>
          <a:off x="0" y="0"/>
          <a:ext cx="0" cy="0"/>
          <a:chOff x="0" y="0"/>
          <a:chExt cx="0" cy="0"/>
        </a:xfrm>
      </p:grpSpPr>
      <p:sp>
        <p:nvSpPr>
          <p:cNvPr id="7" name="Rechteck 6"/>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8" name="Bildplatzhalter 7"/>
          <p:cNvSpPr>
            <a:spLocks noGrp="1"/>
          </p:cNvSpPr>
          <p:nvPr>
            <p:ph type="pic" sz="quarter" idx="13" hasCustomPrompt="1"/>
          </p:nvPr>
        </p:nvSpPr>
        <p:spPr>
          <a:xfrm>
            <a:off x="-1" y="471600"/>
            <a:ext cx="12192000" cy="4291200"/>
          </a:xfrm>
          <a:solidFill>
            <a:srgbClr val="CDD7E5"/>
          </a:solidFill>
        </p:spPr>
        <p:txBody>
          <a:bodyPr anchor="b" anchorCtr="0"/>
          <a:lstStyle>
            <a:lvl1pPr algn="ctr">
              <a:defRPr sz="2400" baseline="0">
                <a:solidFill>
                  <a:schemeClr val="accent2"/>
                </a:solidFill>
              </a:defRPr>
            </a:lvl1pPr>
          </a:lstStyle>
          <a:p>
            <a:r>
              <a:rPr lang="en-GB" noProof="0" dirty="0" smtClean="0"/>
              <a:t>Use QuickSlide tab to insert picture</a:t>
            </a:r>
            <a:endParaRPr lang="en-GB" noProof="0" dirty="0"/>
          </a:p>
        </p:txBody>
      </p:sp>
      <p:sp>
        <p:nvSpPr>
          <p:cNvPr id="2" name="Titel 1"/>
          <p:cNvSpPr>
            <a:spLocks noGrp="1"/>
          </p:cNvSpPr>
          <p:nvPr>
            <p:ph type="ctrTitle" hasCustomPrompt="1"/>
          </p:nvPr>
        </p:nvSpPr>
        <p:spPr>
          <a:xfrm>
            <a:off x="3888000" y="5085230"/>
            <a:ext cx="8064000" cy="450000"/>
          </a:xfrm>
        </p:spPr>
        <p:txBody>
          <a:bodyPr anchor="b" anchorCtr="0"/>
          <a:lstStyle>
            <a:lvl1pPr>
              <a:defRPr/>
            </a:lvl1pPr>
          </a:lstStyle>
          <a:p>
            <a:r>
              <a:rPr lang="en-GB" dirty="0" smtClean="0"/>
              <a:t>Click to add title</a:t>
            </a:r>
            <a:endParaRPr lang="en-GB" dirty="0"/>
          </a:p>
        </p:txBody>
      </p:sp>
      <p:sp>
        <p:nvSpPr>
          <p:cNvPr id="3" name="Untertitel 2"/>
          <p:cNvSpPr>
            <a:spLocks noGrp="1"/>
          </p:cNvSpPr>
          <p:nvPr>
            <p:ph type="subTitle" idx="1" hasCustomPrompt="1"/>
          </p:nvPr>
        </p:nvSpPr>
        <p:spPr>
          <a:xfrm>
            <a:off x="3888000" y="5661310"/>
            <a:ext cx="8064000" cy="647415"/>
          </a:xfrm>
        </p:spPr>
        <p:txBody>
          <a:bodyPr anchor="t" anchorCtr="0"/>
          <a:lstStyle>
            <a:lvl1pPr marL="0" indent="0" algn="l">
              <a:buNone/>
              <a:defRPr sz="1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 author or date</a:t>
            </a:r>
            <a:endParaRPr lang="en-GB"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Tree>
    <p:extLst>
      <p:ext uri="{BB962C8B-B14F-4D97-AF65-F5344CB8AC3E}">
        <p14:creationId xmlns:p14="http://schemas.microsoft.com/office/powerpoint/2010/main" val="878949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a)">
    <p:spTree>
      <p:nvGrpSpPr>
        <p:cNvPr id="1" name=""/>
        <p:cNvGrpSpPr/>
        <p:nvPr/>
      </p:nvGrpSpPr>
      <p:grpSpPr>
        <a:xfrm>
          <a:off x="0" y="0"/>
          <a:ext cx="0" cy="0"/>
          <a:chOff x="0" y="0"/>
          <a:chExt cx="0" cy="0"/>
        </a:xfrm>
      </p:grpSpPr>
      <p:sp>
        <p:nvSpPr>
          <p:cNvPr id="8" name="Rechteck 7"/>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7"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smtClean="0"/>
              <a:t>Click to add subtitle</a:t>
            </a:r>
            <a:endParaRPr lang="en-GB" dirty="0"/>
          </a:p>
        </p:txBody>
      </p:sp>
      <p:sp>
        <p:nvSpPr>
          <p:cNvPr id="10"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Tree>
    <p:extLst>
      <p:ext uri="{BB962C8B-B14F-4D97-AF65-F5344CB8AC3E}">
        <p14:creationId xmlns:p14="http://schemas.microsoft.com/office/powerpoint/2010/main" val="326080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1  content (a)">
    <p:spTree>
      <p:nvGrpSpPr>
        <p:cNvPr id="1" name=""/>
        <p:cNvGrpSpPr/>
        <p:nvPr/>
      </p:nvGrpSpPr>
      <p:grpSpPr>
        <a:xfrm>
          <a:off x="0" y="0"/>
          <a:ext cx="0" cy="0"/>
          <a:chOff x="0" y="0"/>
          <a:chExt cx="0" cy="0"/>
        </a:xfrm>
      </p:grpSpPr>
      <p:sp>
        <p:nvSpPr>
          <p:cNvPr id="10" name="Rechteck 9"/>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9"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364598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2 columns (a)">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3887693" y="1268700"/>
            <a:ext cx="3936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9"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0" name="Textplatzhalter 6"/>
          <p:cNvSpPr>
            <a:spLocks noGrp="1"/>
          </p:cNvSpPr>
          <p:nvPr>
            <p:ph type="body" sz="quarter" idx="13" hasCustomPrompt="1"/>
          </p:nvPr>
        </p:nvSpPr>
        <p:spPr>
          <a:xfrm>
            <a:off x="3888813" y="795600"/>
            <a:ext cx="8064000" cy="288000"/>
          </a:xfrm>
        </p:spPr>
        <p:txBody>
          <a:bodyPr/>
          <a:lstStyle>
            <a:lvl1pPr>
              <a:defRPr/>
            </a:lvl1pPr>
          </a:lstStyle>
          <a:p>
            <a:pPr lvl="0"/>
            <a:r>
              <a:rPr lang="en-GB" smtClean="0"/>
              <a:t>Click to add subtitle</a:t>
            </a:r>
            <a:endParaRPr lang="en-GB" dirty="0"/>
          </a:p>
        </p:txBody>
      </p:sp>
      <p:sp>
        <p:nvSpPr>
          <p:cNvPr id="8" name="Inhaltsplatzhalter 7"/>
          <p:cNvSpPr>
            <a:spLocks noGrp="1"/>
          </p:cNvSpPr>
          <p:nvPr>
            <p:ph sz="quarter" idx="15" hasCustomPrompt="1"/>
          </p:nvPr>
        </p:nvSpPr>
        <p:spPr>
          <a:xfrm>
            <a:off x="8016813" y="1268700"/>
            <a:ext cx="3936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89213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2 columns with headline (a)">
    <p:spTree>
      <p:nvGrpSpPr>
        <p:cNvPr id="1" name=""/>
        <p:cNvGrpSpPr/>
        <p:nvPr/>
      </p:nvGrpSpPr>
      <p:grpSpPr>
        <a:xfrm>
          <a:off x="0" y="0"/>
          <a:ext cx="0" cy="0"/>
          <a:chOff x="0" y="0"/>
          <a:chExt cx="0" cy="0"/>
        </a:xfrm>
      </p:grpSpPr>
      <p:sp>
        <p:nvSpPr>
          <p:cNvPr id="13" name="Rechteck 12"/>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3887755" y="1617951"/>
            <a:ext cx="3936000" cy="467997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3887755" y="1257950"/>
            <a:ext cx="3936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8016813" y="1257950"/>
            <a:ext cx="3936000" cy="360000"/>
          </a:xfrm>
        </p:spPr>
        <p:txBody>
          <a:bodyPr anchor="ctr" anchorCtr="0"/>
          <a:lstStyle>
            <a:lvl1pPr>
              <a:defRPr baseline="0"/>
            </a:lvl1pPr>
          </a:lstStyle>
          <a:p>
            <a:pPr lvl="0"/>
            <a:r>
              <a:rPr lang="en-GB" dirty="0" smtClean="0"/>
              <a:t>Headline</a:t>
            </a:r>
            <a:endParaRPr lang="en-GB" dirty="0"/>
          </a:p>
        </p:txBody>
      </p:sp>
      <p:sp>
        <p:nvSpPr>
          <p:cNvPr id="11" name="Bildplatzhalter 7"/>
          <p:cNvSpPr>
            <a:spLocks noGrp="1"/>
          </p:cNvSpPr>
          <p:nvPr>
            <p:ph type="pic" sz="quarter" idx="15"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smtClean="0"/>
              <a:t>Click to add subtitle</a:t>
            </a:r>
            <a:endParaRPr lang="en-GB" dirty="0"/>
          </a:p>
        </p:txBody>
      </p:sp>
      <p:sp>
        <p:nvSpPr>
          <p:cNvPr id="10" name="Inhaltsplatzhalter 9"/>
          <p:cNvSpPr>
            <a:spLocks noGrp="1"/>
          </p:cNvSpPr>
          <p:nvPr>
            <p:ph sz="quarter" idx="17" hasCustomPrompt="1"/>
          </p:nvPr>
        </p:nvSpPr>
        <p:spPr>
          <a:xfrm>
            <a:off x="8016813" y="1617951"/>
            <a:ext cx="3936000" cy="467997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10981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2 rows (a)">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3887755" y="1268700"/>
            <a:ext cx="8064000" cy="2447638"/>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9" name="Bildplatzhalter 7"/>
          <p:cNvSpPr>
            <a:spLocks noGrp="1"/>
          </p:cNvSpPr>
          <p:nvPr>
            <p:ph type="pic" sz="quarter" idx="14"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smtClean="0"/>
              <a:t>Click to add subtitle</a:t>
            </a:r>
            <a:endParaRPr lang="en-GB" dirty="0"/>
          </a:p>
        </p:txBody>
      </p:sp>
      <p:sp>
        <p:nvSpPr>
          <p:cNvPr id="8" name="Inhaltsplatzhalter 7"/>
          <p:cNvSpPr>
            <a:spLocks noGrp="1"/>
          </p:cNvSpPr>
          <p:nvPr>
            <p:ph sz="quarter" idx="15" hasCustomPrompt="1"/>
          </p:nvPr>
        </p:nvSpPr>
        <p:spPr>
          <a:xfrm>
            <a:off x="3887693" y="3861736"/>
            <a:ext cx="8064000" cy="244766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187421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2 rows with headline (a)">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3887755" y="1628750"/>
            <a:ext cx="8064000" cy="2087588"/>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3887755" y="1268700"/>
            <a:ext cx="8064000" cy="360000"/>
          </a:xfrm>
        </p:spPr>
        <p:txBody>
          <a:bodyPr anchor="ctr" anchorCtr="0"/>
          <a:lstStyle>
            <a:lvl1pPr>
              <a:defRPr/>
            </a:lvl1pPr>
          </a:lstStyle>
          <a:p>
            <a:pPr lvl="0"/>
            <a:r>
              <a:rPr lang="en-GB" dirty="0" smtClean="0"/>
              <a:t>Headline</a:t>
            </a:r>
            <a:endParaRPr lang="en-GB" dirty="0"/>
          </a:p>
        </p:txBody>
      </p:sp>
      <p:sp>
        <p:nvSpPr>
          <p:cNvPr id="10" name="Textplatzhalter 9"/>
          <p:cNvSpPr>
            <a:spLocks noGrp="1"/>
          </p:cNvSpPr>
          <p:nvPr>
            <p:ph type="body" sz="quarter" idx="14" hasCustomPrompt="1"/>
          </p:nvPr>
        </p:nvSpPr>
        <p:spPr>
          <a:xfrm>
            <a:off x="3887693" y="3861060"/>
            <a:ext cx="8064000" cy="360000"/>
          </a:xfrm>
        </p:spPr>
        <p:txBody>
          <a:bodyPr anchor="ctr" anchorCtr="0"/>
          <a:lstStyle>
            <a:lvl1pPr>
              <a:defRPr/>
            </a:lvl1pPr>
          </a:lstStyle>
          <a:p>
            <a:pPr lvl="0"/>
            <a:r>
              <a:rPr lang="en-GB" dirty="0" smtClean="0"/>
              <a:t>Headline</a:t>
            </a:r>
            <a:endParaRPr lang="en-GB" dirty="0"/>
          </a:p>
        </p:txBody>
      </p:sp>
      <p:sp>
        <p:nvSpPr>
          <p:cNvPr id="12" name="Bildplatzhalter 7"/>
          <p:cNvSpPr>
            <a:spLocks noGrp="1"/>
          </p:cNvSpPr>
          <p:nvPr>
            <p:ph type="pic" sz="quarter" idx="15" hasCustomPrompt="1"/>
          </p:nvPr>
        </p:nvSpPr>
        <p:spPr>
          <a:xfrm>
            <a:off x="0" y="471600"/>
            <a:ext cx="3648000" cy="6148800"/>
          </a:xfrm>
          <a:noFill/>
        </p:spPr>
        <p:txBody>
          <a:bodyPr anchor="b" anchorCtr="0"/>
          <a:lstStyle>
            <a:lvl1pPr algn="ctr">
              <a:defRPr sz="2000" baseline="0">
                <a:solidFill>
                  <a:schemeClr val="accent2"/>
                </a:solidFill>
              </a:defRPr>
            </a:lvl1pPr>
          </a:lstStyle>
          <a:p>
            <a:r>
              <a:rPr lang="en-GB" noProof="0" dirty="0" smtClean="0"/>
              <a:t>Use QuickSlide tab to insert picture</a:t>
            </a:r>
            <a:endParaRPr lang="en-GB" noProof="0" dirty="0"/>
          </a:p>
        </p:txBody>
      </p:sp>
      <p:sp>
        <p:nvSpPr>
          <p:cNvPr id="13"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smtClean="0"/>
              <a:t>Click to add subtitle</a:t>
            </a:r>
            <a:endParaRPr lang="en-GB" dirty="0"/>
          </a:p>
        </p:txBody>
      </p:sp>
      <p:sp>
        <p:nvSpPr>
          <p:cNvPr id="9" name="Inhaltsplatzhalter 8"/>
          <p:cNvSpPr>
            <a:spLocks noGrp="1"/>
          </p:cNvSpPr>
          <p:nvPr>
            <p:ph sz="quarter" idx="17" hasCustomPrompt="1"/>
          </p:nvPr>
        </p:nvSpPr>
        <p:spPr>
          <a:xfrm>
            <a:off x="3887693" y="4221110"/>
            <a:ext cx="8064000" cy="2087615"/>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27495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5/9/2021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08648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b)">
    <p:spTree>
      <p:nvGrpSpPr>
        <p:cNvPr id="1" name=""/>
        <p:cNvGrpSpPr/>
        <p:nvPr/>
      </p:nvGrpSpPr>
      <p:grpSpPr>
        <a:xfrm>
          <a:off x="0" y="0"/>
          <a:ext cx="0" cy="0"/>
          <a:chOff x="0" y="0"/>
          <a:chExt cx="0" cy="0"/>
        </a:xfrm>
      </p:grpSpPr>
      <p:sp>
        <p:nvSpPr>
          <p:cNvPr id="8" name="Rechteck 7"/>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9" name="Rechteck 8"/>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7"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420826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ide picture (b)">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0" name="Rechteck 9"/>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9"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dirty="0" smtClean="0"/>
              <a:t>Click to add subtitle</a:t>
            </a:r>
            <a:endParaRPr lang="en-GB" dirty="0"/>
          </a:p>
        </p:txBody>
      </p:sp>
      <p:sp>
        <p:nvSpPr>
          <p:cNvPr id="8" name="Bildplatzhalter 7"/>
          <p:cNvSpPr>
            <a:spLocks noGrp="1"/>
          </p:cNvSpPr>
          <p:nvPr>
            <p:ph type="pic" sz="quarter" idx="14" hasCustomPrompt="1"/>
          </p:nvPr>
        </p:nvSpPr>
        <p:spPr>
          <a:xfrm>
            <a:off x="912813" y="1268700"/>
            <a:ext cx="11040000" cy="5040000"/>
          </a:xfrm>
          <a:solidFill>
            <a:srgbClr val="CDD7E5"/>
          </a:solidFill>
        </p:spPr>
        <p:txBody>
          <a:bodyPr anchor="b" anchorCtr="0"/>
          <a:lstStyle>
            <a:lvl1pPr algn="ctr">
              <a:defRPr sz="2400" baseline="0">
                <a:solidFill>
                  <a:schemeClr val="accent2"/>
                </a:solidFill>
              </a:defRPr>
            </a:lvl1pPr>
          </a:lstStyle>
          <a:p>
            <a:r>
              <a:rPr lang="en-GB" noProof="0" dirty="0" smtClean="0"/>
              <a:t>Use QuickSlide tab to insert picture</a:t>
            </a:r>
            <a:endParaRPr lang="en-GB" noProof="0" dirty="0"/>
          </a:p>
        </p:txBody>
      </p:sp>
      <p:sp>
        <p:nvSpPr>
          <p:cNvPr id="7" name="Textplatzhalter 6"/>
          <p:cNvSpPr>
            <a:spLocks noGrp="1"/>
          </p:cNvSpPr>
          <p:nvPr>
            <p:ph type="body" sz="quarter" idx="15" hasCustomPrompt="1"/>
          </p:nvPr>
        </p:nvSpPr>
        <p:spPr>
          <a:xfrm>
            <a:off x="7536000" y="3141140"/>
            <a:ext cx="4416000" cy="1296000"/>
          </a:xfrm>
          <a:solidFill>
            <a:srgbClr val="FFFFFF">
              <a:alpha val="50196"/>
            </a:srgbClr>
          </a:solidFill>
        </p:spPr>
        <p:txBody>
          <a:bodyPr anchor="ctr" anchorCtr="0"/>
          <a:lstStyle>
            <a:lvl1pPr algn="r">
              <a:defRPr baseline="0"/>
            </a:lvl1pPr>
          </a:lstStyle>
          <a:p>
            <a:pPr lvl="0"/>
            <a:r>
              <a:rPr lang="en-GB" smtClean="0"/>
              <a:t>Click to add text</a:t>
            </a:r>
            <a:endParaRPr lang="en-GB" dirty="0"/>
          </a:p>
        </p:txBody>
      </p:sp>
    </p:spTree>
    <p:extLst>
      <p:ext uri="{BB962C8B-B14F-4D97-AF65-F5344CB8AC3E}">
        <p14:creationId xmlns:p14="http://schemas.microsoft.com/office/powerpoint/2010/main" val="11027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1 content (b)">
    <p:spTree>
      <p:nvGrpSpPr>
        <p:cNvPr id="1" name=""/>
        <p:cNvGrpSpPr/>
        <p:nvPr/>
      </p:nvGrpSpPr>
      <p:grpSpPr>
        <a:xfrm>
          <a:off x="0" y="0"/>
          <a:ext cx="0" cy="0"/>
          <a:chOff x="0" y="0"/>
          <a:chExt cx="0" cy="0"/>
        </a:xfrm>
      </p:grpSpPr>
      <p:sp>
        <p:nvSpPr>
          <p:cNvPr id="8" name="Rechteck 7"/>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7" name="Rechteck 6"/>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911280" y="1268700"/>
            <a:ext cx="11040000" cy="5040000"/>
          </a:xfrm>
        </p:spPr>
        <p:txBody>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9"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smtClean="0"/>
              <a:t>Click to add subtitle</a:t>
            </a:r>
            <a:endParaRPr lang="en-GB" dirty="0"/>
          </a:p>
        </p:txBody>
      </p:sp>
    </p:spTree>
    <p:extLst>
      <p:ext uri="{BB962C8B-B14F-4D97-AF65-F5344CB8AC3E}">
        <p14:creationId xmlns:p14="http://schemas.microsoft.com/office/powerpoint/2010/main" val="363391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2 columns (b)">
    <p:spTree>
      <p:nvGrpSpPr>
        <p:cNvPr id="1" name=""/>
        <p:cNvGrpSpPr/>
        <p:nvPr/>
      </p:nvGrpSpPr>
      <p:grpSpPr>
        <a:xfrm>
          <a:off x="0" y="0"/>
          <a:ext cx="0" cy="0"/>
          <a:chOff x="0" y="0"/>
          <a:chExt cx="0" cy="0"/>
        </a:xfrm>
      </p:grpSpPr>
      <p:sp>
        <p:nvSpPr>
          <p:cNvPr id="9" name="Rechteck 8"/>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8" name="Rechteck 7"/>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911280" y="1268700"/>
            <a:ext cx="5424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smtClean="0"/>
              <a:t>Click to add subtitle</a:t>
            </a:r>
            <a:endParaRPr lang="en-GB" dirty="0"/>
          </a:p>
        </p:txBody>
      </p:sp>
      <p:sp>
        <p:nvSpPr>
          <p:cNvPr id="11" name="Inhaltsplatzhalter 10"/>
          <p:cNvSpPr>
            <a:spLocks noGrp="1"/>
          </p:cNvSpPr>
          <p:nvPr>
            <p:ph sz="quarter" idx="14" hasCustomPrompt="1"/>
          </p:nvPr>
        </p:nvSpPr>
        <p:spPr>
          <a:xfrm>
            <a:off x="6528813" y="1268700"/>
            <a:ext cx="5424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12770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2 columns with headline (b)">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0" name="Rechteck 9"/>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911280" y="1628700"/>
            <a:ext cx="5424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911280" y="1268700"/>
            <a:ext cx="5424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6528813" y="1268700"/>
            <a:ext cx="5424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smtClean="0"/>
              <a:t>Click to add subtitle</a:t>
            </a:r>
            <a:endParaRPr lang="en-GB" dirty="0"/>
          </a:p>
        </p:txBody>
      </p:sp>
      <p:sp>
        <p:nvSpPr>
          <p:cNvPr id="13" name="Inhaltsplatzhalter 12"/>
          <p:cNvSpPr>
            <a:spLocks noGrp="1"/>
          </p:cNvSpPr>
          <p:nvPr>
            <p:ph sz="quarter" idx="17" hasCustomPrompt="1"/>
          </p:nvPr>
        </p:nvSpPr>
        <p:spPr>
          <a:xfrm>
            <a:off x="6528813" y="1628750"/>
            <a:ext cx="5424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4421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4 contents (b)">
    <p:spTree>
      <p:nvGrpSpPr>
        <p:cNvPr id="1" name=""/>
        <p:cNvGrpSpPr/>
        <p:nvPr/>
      </p:nvGrpSpPr>
      <p:grpSpPr>
        <a:xfrm>
          <a:off x="0" y="0"/>
          <a:ext cx="0" cy="0"/>
          <a:chOff x="0" y="0"/>
          <a:chExt cx="0" cy="0"/>
        </a:xfrm>
      </p:grpSpPr>
      <p:sp>
        <p:nvSpPr>
          <p:cNvPr id="13" name="Rechteck 12"/>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2" name="Rechteck 11"/>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911280" y="1268700"/>
            <a:ext cx="542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smtClean="0"/>
              <a:t>Click to add subtitle</a:t>
            </a:r>
            <a:endParaRPr lang="en-GB" dirty="0"/>
          </a:p>
        </p:txBody>
      </p:sp>
      <p:sp>
        <p:nvSpPr>
          <p:cNvPr id="9" name="Inhaltsplatzhalter 2"/>
          <p:cNvSpPr>
            <a:spLocks noGrp="1"/>
          </p:cNvSpPr>
          <p:nvPr>
            <p:ph idx="15" hasCustomPrompt="1"/>
          </p:nvPr>
        </p:nvSpPr>
        <p:spPr>
          <a:xfrm>
            <a:off x="911280" y="3861400"/>
            <a:ext cx="542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6" hasCustomPrompt="1"/>
          </p:nvPr>
        </p:nvSpPr>
        <p:spPr>
          <a:xfrm>
            <a:off x="6528813" y="3861400"/>
            <a:ext cx="542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8" name="Inhaltsplatzhalter 7"/>
          <p:cNvSpPr>
            <a:spLocks noGrp="1"/>
          </p:cNvSpPr>
          <p:nvPr>
            <p:ph sz="quarter" idx="17" hasCustomPrompt="1"/>
          </p:nvPr>
        </p:nvSpPr>
        <p:spPr>
          <a:xfrm>
            <a:off x="6528813" y="1268700"/>
            <a:ext cx="5424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32509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4 contents with headline (b)">
    <p:spTree>
      <p:nvGrpSpPr>
        <p:cNvPr id="1" name=""/>
        <p:cNvGrpSpPr/>
        <p:nvPr/>
      </p:nvGrpSpPr>
      <p:grpSpPr>
        <a:xfrm>
          <a:off x="0" y="0"/>
          <a:ext cx="0" cy="0"/>
          <a:chOff x="0" y="0"/>
          <a:chExt cx="0" cy="0"/>
        </a:xfrm>
      </p:grpSpPr>
      <p:sp>
        <p:nvSpPr>
          <p:cNvPr id="16" name="Rechteck 15"/>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5" name="Rechteck 14"/>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911280" y="1628700"/>
            <a:ext cx="542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911280" y="1268700"/>
            <a:ext cx="5424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6528000" y="1268700"/>
            <a:ext cx="5424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dirty="0" smtClean="0"/>
              <a:t>Click to add subtitle</a:t>
            </a:r>
            <a:endParaRPr lang="en-GB" dirty="0"/>
          </a:p>
        </p:txBody>
      </p:sp>
      <p:sp>
        <p:nvSpPr>
          <p:cNvPr id="10" name="Inhaltsplatzhalter 2"/>
          <p:cNvSpPr>
            <a:spLocks noGrp="1"/>
          </p:cNvSpPr>
          <p:nvPr>
            <p:ph idx="17" hasCustomPrompt="1"/>
          </p:nvPr>
        </p:nvSpPr>
        <p:spPr>
          <a:xfrm>
            <a:off x="911280" y="4221110"/>
            <a:ext cx="542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8" hasCustomPrompt="1"/>
          </p:nvPr>
        </p:nvSpPr>
        <p:spPr>
          <a:xfrm>
            <a:off x="6528813" y="4221110"/>
            <a:ext cx="542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911280" y="3861110"/>
            <a:ext cx="5424000" cy="360000"/>
          </a:xfrm>
        </p:spPr>
        <p:txBody>
          <a:bodyPr anchor="ctr" anchorCtr="0"/>
          <a:lstStyle>
            <a:lvl1pPr>
              <a:defRPr baseline="0"/>
            </a:lvl1pPr>
          </a:lstStyle>
          <a:p>
            <a:pPr lvl="0"/>
            <a:r>
              <a:rPr lang="en-GB" dirty="0" smtClean="0"/>
              <a:t>Headline</a:t>
            </a:r>
            <a:endParaRPr lang="en-GB" dirty="0"/>
          </a:p>
        </p:txBody>
      </p:sp>
      <p:sp>
        <p:nvSpPr>
          <p:cNvPr id="14" name="Textplatzhalter 7"/>
          <p:cNvSpPr>
            <a:spLocks noGrp="1"/>
          </p:cNvSpPr>
          <p:nvPr>
            <p:ph type="body" sz="quarter" idx="20" hasCustomPrompt="1"/>
          </p:nvPr>
        </p:nvSpPr>
        <p:spPr>
          <a:xfrm>
            <a:off x="6527280" y="3861110"/>
            <a:ext cx="5424000" cy="360000"/>
          </a:xfrm>
        </p:spPr>
        <p:txBody>
          <a:bodyPr anchor="ctr" anchorCtr="0"/>
          <a:lstStyle>
            <a:lvl1pPr>
              <a:defRPr baseline="0"/>
            </a:lvl1pPr>
          </a:lstStyle>
          <a:p>
            <a:pPr lvl="0"/>
            <a:r>
              <a:rPr lang="en-GB" dirty="0" smtClean="0"/>
              <a:t>Headline</a:t>
            </a:r>
            <a:endParaRPr lang="en-GB" dirty="0"/>
          </a:p>
        </p:txBody>
      </p:sp>
      <p:sp>
        <p:nvSpPr>
          <p:cNvPr id="17" name="Inhaltsplatzhalter 16"/>
          <p:cNvSpPr>
            <a:spLocks noGrp="1"/>
          </p:cNvSpPr>
          <p:nvPr>
            <p:ph sz="quarter" idx="21" hasCustomPrompt="1"/>
          </p:nvPr>
        </p:nvSpPr>
        <p:spPr>
          <a:xfrm>
            <a:off x="6528813" y="1628750"/>
            <a:ext cx="5424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002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4 contents with comment (b)">
    <p:spTree>
      <p:nvGrpSpPr>
        <p:cNvPr id="1" name=""/>
        <p:cNvGrpSpPr/>
        <p:nvPr/>
      </p:nvGrpSpPr>
      <p:grpSpPr>
        <a:xfrm>
          <a:off x="0" y="0"/>
          <a:ext cx="0" cy="0"/>
          <a:chOff x="0" y="0"/>
          <a:chExt cx="0" cy="0"/>
        </a:xfrm>
      </p:grpSpPr>
      <p:sp>
        <p:nvSpPr>
          <p:cNvPr id="19" name="Rechteck 18"/>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4" name="Rechteck 13"/>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911280" y="1268700"/>
            <a:ext cx="542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911280" y="3861060"/>
            <a:ext cx="542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911280" y="5805400"/>
            <a:ext cx="5424000" cy="504000"/>
          </a:xfrm>
        </p:spPr>
        <p:txBody>
          <a:bodyPr anchor="t" anchorCtr="0"/>
          <a:lstStyle>
            <a:lvl1pPr>
              <a:defRPr sz="1000" baseline="0"/>
            </a:lvl1pPr>
          </a:lstStyle>
          <a:p>
            <a:pPr lvl="0"/>
            <a:r>
              <a:rPr lang="en-GB" dirty="0" smtClean="0"/>
              <a:t>Comment</a:t>
            </a:r>
            <a:endParaRPr lang="en-GB" dirty="0"/>
          </a:p>
        </p:txBody>
      </p:sp>
      <p:sp>
        <p:nvSpPr>
          <p:cNvPr id="15" name="Inhaltsplatzhalter 2"/>
          <p:cNvSpPr>
            <a:spLocks noGrp="1"/>
          </p:cNvSpPr>
          <p:nvPr>
            <p:ph idx="21" hasCustomPrompt="1"/>
          </p:nvPr>
        </p:nvSpPr>
        <p:spPr>
          <a:xfrm>
            <a:off x="6528813" y="1268700"/>
            <a:ext cx="542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6" name="Textplatzhalter 7"/>
          <p:cNvSpPr>
            <a:spLocks noGrp="1"/>
          </p:cNvSpPr>
          <p:nvPr>
            <p:ph type="body" sz="quarter" idx="22" hasCustomPrompt="1"/>
          </p:nvPr>
        </p:nvSpPr>
        <p:spPr>
          <a:xfrm>
            <a:off x="6528813" y="3213040"/>
            <a:ext cx="5424000" cy="504000"/>
          </a:xfrm>
        </p:spPr>
        <p:txBody>
          <a:bodyPr anchor="t" anchorCtr="0"/>
          <a:lstStyle>
            <a:lvl1pPr>
              <a:defRPr sz="1000" baseline="0"/>
            </a:lvl1pPr>
          </a:lstStyle>
          <a:p>
            <a:pPr lvl="0"/>
            <a:r>
              <a:rPr lang="en-GB" dirty="0" smtClean="0"/>
              <a:t>Comment</a:t>
            </a:r>
            <a:endParaRPr lang="en-GB" dirty="0"/>
          </a:p>
        </p:txBody>
      </p:sp>
      <p:sp>
        <p:nvSpPr>
          <p:cNvPr id="17" name="Inhaltsplatzhalter 2"/>
          <p:cNvSpPr>
            <a:spLocks noGrp="1"/>
          </p:cNvSpPr>
          <p:nvPr>
            <p:ph idx="23" hasCustomPrompt="1"/>
          </p:nvPr>
        </p:nvSpPr>
        <p:spPr>
          <a:xfrm>
            <a:off x="6528813" y="3861060"/>
            <a:ext cx="5424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8" name="Textplatzhalter 7"/>
          <p:cNvSpPr>
            <a:spLocks noGrp="1"/>
          </p:cNvSpPr>
          <p:nvPr>
            <p:ph type="body" sz="quarter" idx="24" hasCustomPrompt="1"/>
          </p:nvPr>
        </p:nvSpPr>
        <p:spPr>
          <a:xfrm>
            <a:off x="6528813" y="5805400"/>
            <a:ext cx="5424000" cy="504000"/>
          </a:xfrm>
        </p:spPr>
        <p:txBody>
          <a:bodyPr anchor="t" anchorCtr="0"/>
          <a:lstStyle>
            <a:lvl1pPr>
              <a:defRPr sz="1000" baseline="0"/>
            </a:lvl1pPr>
          </a:lstStyle>
          <a:p>
            <a:pPr lvl="0"/>
            <a:r>
              <a:rPr lang="en-GB" dirty="0" smtClean="0"/>
              <a:t>Comment</a:t>
            </a:r>
            <a:endParaRPr lang="en-GB" dirty="0"/>
          </a:p>
        </p:txBody>
      </p:sp>
      <p:sp>
        <p:nvSpPr>
          <p:cNvPr id="21" name="Textplatzhalter 7"/>
          <p:cNvSpPr>
            <a:spLocks noGrp="1"/>
          </p:cNvSpPr>
          <p:nvPr>
            <p:ph type="body" sz="quarter" idx="26" hasCustomPrompt="1"/>
          </p:nvPr>
        </p:nvSpPr>
        <p:spPr>
          <a:xfrm>
            <a:off x="911280" y="3213040"/>
            <a:ext cx="5424000" cy="504000"/>
          </a:xfrm>
        </p:spPr>
        <p:txBody>
          <a:bodyPr anchor="t" anchorCtr="0"/>
          <a:lstStyle>
            <a:lvl1pPr>
              <a:defRPr sz="1000" baseline="0"/>
            </a:lvl1pPr>
          </a:lstStyle>
          <a:p>
            <a:pPr lvl="0"/>
            <a:r>
              <a:rPr lang="en-GB" dirty="0" smtClean="0"/>
              <a:t>Comment</a:t>
            </a:r>
            <a:endParaRPr lang="en-GB" dirty="0"/>
          </a:p>
        </p:txBody>
      </p:sp>
    </p:spTree>
    <p:extLst>
      <p:ext uri="{BB962C8B-B14F-4D97-AF65-F5344CB8AC3E}">
        <p14:creationId xmlns:p14="http://schemas.microsoft.com/office/powerpoint/2010/main" val="293951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3 columns (b)">
    <p:spTree>
      <p:nvGrpSpPr>
        <p:cNvPr id="1" name=""/>
        <p:cNvGrpSpPr/>
        <p:nvPr/>
      </p:nvGrpSpPr>
      <p:grpSpPr>
        <a:xfrm>
          <a:off x="0" y="0"/>
          <a:ext cx="0" cy="0"/>
          <a:chOff x="0" y="0"/>
          <a:chExt cx="0" cy="0"/>
        </a:xfrm>
      </p:grpSpPr>
      <p:sp>
        <p:nvSpPr>
          <p:cNvPr id="11" name="Rechteck 10"/>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9" name="Rechteck 8"/>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911280" y="1268700"/>
            <a:ext cx="3552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smtClean="0"/>
              <a:t>Click to add subtitle</a:t>
            </a:r>
            <a:endParaRPr lang="en-GB" dirty="0"/>
          </a:p>
        </p:txBody>
      </p:sp>
      <p:sp>
        <p:nvSpPr>
          <p:cNvPr id="8" name="Inhaltsplatzhalter 2"/>
          <p:cNvSpPr>
            <a:spLocks noGrp="1"/>
          </p:cNvSpPr>
          <p:nvPr>
            <p:ph idx="14" hasCustomPrompt="1"/>
          </p:nvPr>
        </p:nvSpPr>
        <p:spPr>
          <a:xfrm>
            <a:off x="8400813" y="1268700"/>
            <a:ext cx="3552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2" name="Inhaltsplatzhalter 11"/>
          <p:cNvSpPr>
            <a:spLocks noGrp="1"/>
          </p:cNvSpPr>
          <p:nvPr>
            <p:ph sz="quarter" idx="15" hasCustomPrompt="1"/>
          </p:nvPr>
        </p:nvSpPr>
        <p:spPr>
          <a:xfrm>
            <a:off x="4656047" y="1268700"/>
            <a:ext cx="3552000" cy="504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51966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3 columns with headline (b)">
    <p:spTree>
      <p:nvGrpSpPr>
        <p:cNvPr id="1" name=""/>
        <p:cNvGrpSpPr/>
        <p:nvPr/>
      </p:nvGrpSpPr>
      <p:grpSpPr>
        <a:xfrm>
          <a:off x="0" y="0"/>
          <a:ext cx="0" cy="0"/>
          <a:chOff x="0" y="0"/>
          <a:chExt cx="0" cy="0"/>
        </a:xfrm>
      </p:grpSpPr>
      <p:sp>
        <p:nvSpPr>
          <p:cNvPr id="14" name="Rechteck 13"/>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3" name="Rechteck 12"/>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911280" y="1628700"/>
            <a:ext cx="3552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911280" y="1268700"/>
            <a:ext cx="3552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8400813" y="1268700"/>
            <a:ext cx="3552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4656047" y="1628700"/>
            <a:ext cx="3552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Textplatzhalter 7"/>
          <p:cNvSpPr>
            <a:spLocks noGrp="1"/>
          </p:cNvSpPr>
          <p:nvPr>
            <p:ph type="body" sz="quarter" idx="18" hasCustomPrompt="1"/>
          </p:nvPr>
        </p:nvSpPr>
        <p:spPr>
          <a:xfrm>
            <a:off x="4656047" y="1268700"/>
            <a:ext cx="3552000" cy="360000"/>
          </a:xfrm>
        </p:spPr>
        <p:txBody>
          <a:bodyPr anchor="ctr" anchorCtr="0"/>
          <a:lstStyle>
            <a:lvl1pPr>
              <a:defRPr baseline="0"/>
            </a:lvl1pPr>
          </a:lstStyle>
          <a:p>
            <a:pPr lvl="0"/>
            <a:r>
              <a:rPr lang="en-GB" dirty="0" smtClean="0"/>
              <a:t>Headline</a:t>
            </a:r>
            <a:endParaRPr lang="en-GB" dirty="0"/>
          </a:p>
        </p:txBody>
      </p:sp>
      <p:sp>
        <p:nvSpPr>
          <p:cNvPr id="15" name="Inhaltsplatzhalter 14"/>
          <p:cNvSpPr>
            <a:spLocks noGrp="1"/>
          </p:cNvSpPr>
          <p:nvPr>
            <p:ph sz="quarter" idx="19" hasCustomPrompt="1"/>
          </p:nvPr>
        </p:nvSpPr>
        <p:spPr>
          <a:xfrm>
            <a:off x="8400813" y="1628700"/>
            <a:ext cx="3552000" cy="468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414729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5/9/2021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34922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6 contents">
    <p:spTree>
      <p:nvGrpSpPr>
        <p:cNvPr id="1" name=""/>
        <p:cNvGrpSpPr/>
        <p:nvPr/>
      </p:nvGrpSpPr>
      <p:grpSpPr>
        <a:xfrm>
          <a:off x="0" y="0"/>
          <a:ext cx="0" cy="0"/>
          <a:chOff x="0" y="0"/>
          <a:chExt cx="0" cy="0"/>
        </a:xfrm>
      </p:grpSpPr>
      <p:sp>
        <p:nvSpPr>
          <p:cNvPr id="15" name="Rechteck 14"/>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4" name="Rechteck 13"/>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911280" y="1268700"/>
            <a:ext cx="3552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0" name="Textplatzhalter 6"/>
          <p:cNvSpPr>
            <a:spLocks noGrp="1"/>
          </p:cNvSpPr>
          <p:nvPr>
            <p:ph type="body" sz="quarter" idx="13" hasCustomPrompt="1"/>
          </p:nvPr>
        </p:nvSpPr>
        <p:spPr>
          <a:xfrm>
            <a:off x="3888000" y="795600"/>
            <a:ext cx="8064000" cy="288000"/>
          </a:xfrm>
        </p:spPr>
        <p:txBody>
          <a:bodyPr/>
          <a:lstStyle>
            <a:lvl1pPr>
              <a:defRPr/>
            </a:lvl1pPr>
          </a:lstStyle>
          <a:p>
            <a:pPr lvl="0"/>
            <a:r>
              <a:rPr lang="en-GB" smtClean="0"/>
              <a:t>Click to add subtitle</a:t>
            </a:r>
            <a:endParaRPr lang="en-GB" dirty="0"/>
          </a:p>
        </p:txBody>
      </p:sp>
      <p:sp>
        <p:nvSpPr>
          <p:cNvPr id="9" name="Inhaltsplatzhalter 2"/>
          <p:cNvSpPr>
            <a:spLocks noGrp="1"/>
          </p:cNvSpPr>
          <p:nvPr>
            <p:ph idx="15" hasCustomPrompt="1"/>
          </p:nvPr>
        </p:nvSpPr>
        <p:spPr>
          <a:xfrm>
            <a:off x="911280" y="3861400"/>
            <a:ext cx="3552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6" hasCustomPrompt="1"/>
          </p:nvPr>
        </p:nvSpPr>
        <p:spPr>
          <a:xfrm>
            <a:off x="8400813" y="3861400"/>
            <a:ext cx="3552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2" name="Inhaltsplatzhalter 2"/>
          <p:cNvSpPr>
            <a:spLocks noGrp="1"/>
          </p:cNvSpPr>
          <p:nvPr>
            <p:ph idx="17" hasCustomPrompt="1"/>
          </p:nvPr>
        </p:nvSpPr>
        <p:spPr>
          <a:xfrm>
            <a:off x="4656047" y="1268700"/>
            <a:ext cx="3552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Inhaltsplatzhalter 2"/>
          <p:cNvSpPr>
            <a:spLocks noGrp="1"/>
          </p:cNvSpPr>
          <p:nvPr>
            <p:ph idx="18" hasCustomPrompt="1"/>
          </p:nvPr>
        </p:nvSpPr>
        <p:spPr>
          <a:xfrm>
            <a:off x="4656047" y="3861400"/>
            <a:ext cx="3552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8" name="Inhaltsplatzhalter 7"/>
          <p:cNvSpPr>
            <a:spLocks noGrp="1"/>
          </p:cNvSpPr>
          <p:nvPr>
            <p:ph sz="quarter" idx="19" hasCustomPrompt="1"/>
          </p:nvPr>
        </p:nvSpPr>
        <p:spPr>
          <a:xfrm>
            <a:off x="8400813" y="1268700"/>
            <a:ext cx="3552000" cy="244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39548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 6 contents with headline (b)">
    <p:spTree>
      <p:nvGrpSpPr>
        <p:cNvPr id="1" name=""/>
        <p:cNvGrpSpPr/>
        <p:nvPr/>
      </p:nvGrpSpPr>
      <p:grpSpPr>
        <a:xfrm>
          <a:off x="0" y="0"/>
          <a:ext cx="0" cy="0"/>
          <a:chOff x="0" y="0"/>
          <a:chExt cx="0" cy="0"/>
        </a:xfrm>
      </p:grpSpPr>
      <p:sp>
        <p:nvSpPr>
          <p:cNvPr id="20" name="Rechteck 19"/>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19" name="Rechteck 18"/>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912000" y="1628700"/>
            <a:ext cx="3552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8" name="Textplatzhalter 7"/>
          <p:cNvSpPr>
            <a:spLocks noGrp="1"/>
          </p:cNvSpPr>
          <p:nvPr>
            <p:ph type="body" sz="quarter" idx="13" hasCustomPrompt="1"/>
          </p:nvPr>
        </p:nvSpPr>
        <p:spPr>
          <a:xfrm>
            <a:off x="911280" y="1268700"/>
            <a:ext cx="3552000" cy="360000"/>
          </a:xfrm>
        </p:spPr>
        <p:txBody>
          <a:bodyPr anchor="ctr" anchorCtr="0"/>
          <a:lstStyle>
            <a:lvl1pPr>
              <a:defRPr baseline="0"/>
            </a:lvl1pPr>
          </a:lstStyle>
          <a:p>
            <a:pPr lvl="0"/>
            <a:r>
              <a:rPr lang="en-GB" dirty="0" smtClean="0"/>
              <a:t>Headline</a:t>
            </a:r>
            <a:endParaRPr lang="en-GB" dirty="0"/>
          </a:p>
        </p:txBody>
      </p:sp>
      <p:sp>
        <p:nvSpPr>
          <p:cNvPr id="9" name="Textplatzhalter 7"/>
          <p:cNvSpPr>
            <a:spLocks noGrp="1"/>
          </p:cNvSpPr>
          <p:nvPr>
            <p:ph type="body" sz="quarter" idx="14" hasCustomPrompt="1"/>
          </p:nvPr>
        </p:nvSpPr>
        <p:spPr>
          <a:xfrm>
            <a:off x="8400813" y="1268700"/>
            <a:ext cx="3552000" cy="360000"/>
          </a:xfrm>
        </p:spPr>
        <p:txBody>
          <a:bodyPr anchor="ctr" anchorCtr="0"/>
          <a:lstStyle>
            <a:lvl1pPr>
              <a:defRPr baseline="0"/>
            </a:lvl1pPr>
          </a:lstStyle>
          <a:p>
            <a:pPr lvl="0"/>
            <a:r>
              <a:rPr lang="en-GB" dirty="0" smtClean="0"/>
              <a:t>Headline</a:t>
            </a:r>
            <a:endParaRPr lang="en-GB" dirty="0"/>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911280" y="4221060"/>
            <a:ext cx="3552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1" name="Inhaltsplatzhalter 2"/>
          <p:cNvSpPr>
            <a:spLocks noGrp="1"/>
          </p:cNvSpPr>
          <p:nvPr>
            <p:ph idx="18" hasCustomPrompt="1"/>
          </p:nvPr>
        </p:nvSpPr>
        <p:spPr>
          <a:xfrm>
            <a:off x="8400000" y="4221060"/>
            <a:ext cx="3552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911280" y="3861060"/>
            <a:ext cx="3552000" cy="360000"/>
          </a:xfrm>
        </p:spPr>
        <p:txBody>
          <a:bodyPr anchor="ctr" anchorCtr="0"/>
          <a:lstStyle>
            <a:lvl1pPr>
              <a:defRPr baseline="0"/>
            </a:lvl1pPr>
          </a:lstStyle>
          <a:p>
            <a:pPr lvl="0"/>
            <a:r>
              <a:rPr lang="en-GB" dirty="0" smtClean="0"/>
              <a:t>Headline</a:t>
            </a:r>
            <a:endParaRPr lang="en-GB" dirty="0"/>
          </a:p>
        </p:txBody>
      </p:sp>
      <p:sp>
        <p:nvSpPr>
          <p:cNvPr id="14" name="Textplatzhalter 7"/>
          <p:cNvSpPr>
            <a:spLocks noGrp="1"/>
          </p:cNvSpPr>
          <p:nvPr>
            <p:ph type="body" sz="quarter" idx="20" hasCustomPrompt="1"/>
          </p:nvPr>
        </p:nvSpPr>
        <p:spPr>
          <a:xfrm>
            <a:off x="8400813" y="3861060"/>
            <a:ext cx="3552000" cy="360000"/>
          </a:xfrm>
        </p:spPr>
        <p:txBody>
          <a:bodyPr anchor="ctr" anchorCtr="0"/>
          <a:lstStyle>
            <a:lvl1pPr>
              <a:defRPr baseline="0"/>
            </a:lvl1pPr>
          </a:lstStyle>
          <a:p>
            <a:pPr lvl="0"/>
            <a:r>
              <a:rPr lang="en-GB" dirty="0" smtClean="0"/>
              <a:t>Headline</a:t>
            </a:r>
            <a:endParaRPr lang="en-GB" dirty="0"/>
          </a:p>
        </p:txBody>
      </p:sp>
      <p:sp>
        <p:nvSpPr>
          <p:cNvPr id="15" name="Inhaltsplatzhalter 2"/>
          <p:cNvSpPr>
            <a:spLocks noGrp="1"/>
          </p:cNvSpPr>
          <p:nvPr>
            <p:ph idx="21" hasCustomPrompt="1"/>
          </p:nvPr>
        </p:nvSpPr>
        <p:spPr>
          <a:xfrm>
            <a:off x="4656000" y="1628700"/>
            <a:ext cx="3552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6" name="Textplatzhalter 7"/>
          <p:cNvSpPr>
            <a:spLocks noGrp="1"/>
          </p:cNvSpPr>
          <p:nvPr>
            <p:ph type="body" sz="quarter" idx="22" hasCustomPrompt="1"/>
          </p:nvPr>
        </p:nvSpPr>
        <p:spPr>
          <a:xfrm>
            <a:off x="4656047" y="1268700"/>
            <a:ext cx="3552000" cy="360000"/>
          </a:xfrm>
        </p:spPr>
        <p:txBody>
          <a:bodyPr anchor="ctr" anchorCtr="0"/>
          <a:lstStyle>
            <a:lvl1pPr>
              <a:defRPr baseline="0"/>
            </a:lvl1pPr>
          </a:lstStyle>
          <a:p>
            <a:pPr lvl="0"/>
            <a:r>
              <a:rPr lang="en-GB" dirty="0" smtClean="0"/>
              <a:t>Headline</a:t>
            </a:r>
            <a:endParaRPr lang="en-GB" dirty="0"/>
          </a:p>
        </p:txBody>
      </p:sp>
      <p:sp>
        <p:nvSpPr>
          <p:cNvPr id="17" name="Inhaltsplatzhalter 2"/>
          <p:cNvSpPr>
            <a:spLocks noGrp="1"/>
          </p:cNvSpPr>
          <p:nvPr>
            <p:ph idx="23" hasCustomPrompt="1"/>
          </p:nvPr>
        </p:nvSpPr>
        <p:spPr>
          <a:xfrm>
            <a:off x="4655640" y="4221060"/>
            <a:ext cx="3552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8" name="Textplatzhalter 7"/>
          <p:cNvSpPr>
            <a:spLocks noGrp="1"/>
          </p:cNvSpPr>
          <p:nvPr>
            <p:ph type="body" sz="quarter" idx="24" hasCustomPrompt="1"/>
          </p:nvPr>
        </p:nvSpPr>
        <p:spPr>
          <a:xfrm>
            <a:off x="4656047" y="3861060"/>
            <a:ext cx="3552000" cy="360000"/>
          </a:xfrm>
        </p:spPr>
        <p:txBody>
          <a:bodyPr anchor="ctr" anchorCtr="0"/>
          <a:lstStyle>
            <a:lvl1pPr>
              <a:defRPr baseline="0"/>
            </a:lvl1pPr>
          </a:lstStyle>
          <a:p>
            <a:pPr lvl="0"/>
            <a:r>
              <a:rPr lang="en-GB" dirty="0" smtClean="0"/>
              <a:t>Headline</a:t>
            </a:r>
            <a:endParaRPr lang="en-GB" dirty="0"/>
          </a:p>
        </p:txBody>
      </p:sp>
      <p:sp>
        <p:nvSpPr>
          <p:cNvPr id="21" name="Inhaltsplatzhalter 20"/>
          <p:cNvSpPr>
            <a:spLocks noGrp="1"/>
          </p:cNvSpPr>
          <p:nvPr>
            <p:ph sz="quarter" idx="25" hasCustomPrompt="1"/>
          </p:nvPr>
        </p:nvSpPr>
        <p:spPr>
          <a:xfrm>
            <a:off x="8400000" y="1628700"/>
            <a:ext cx="3552000" cy="2088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Tree>
    <p:extLst>
      <p:ext uri="{BB962C8B-B14F-4D97-AF65-F5344CB8AC3E}">
        <p14:creationId xmlns:p14="http://schemas.microsoft.com/office/powerpoint/2010/main" val="251864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 6 contents with comment (b)">
    <p:spTree>
      <p:nvGrpSpPr>
        <p:cNvPr id="1" name=""/>
        <p:cNvGrpSpPr/>
        <p:nvPr/>
      </p:nvGrpSpPr>
      <p:grpSpPr>
        <a:xfrm>
          <a:off x="0" y="0"/>
          <a:ext cx="0" cy="0"/>
          <a:chOff x="0" y="0"/>
          <a:chExt cx="0" cy="0"/>
        </a:xfrm>
      </p:grpSpPr>
      <p:sp>
        <p:nvSpPr>
          <p:cNvPr id="24" name="Rechteck 23"/>
          <p:cNvSpPr/>
          <p:nvPr userDrawn="1"/>
        </p:nvSpPr>
        <p:spPr>
          <a:xfrm>
            <a:off x="0" y="471486"/>
            <a:ext cx="3657600" cy="6148800"/>
          </a:xfrm>
          <a:prstGeom prst="rect">
            <a:avLst/>
          </a:prstGeom>
          <a:solidFill>
            <a:srgbClr val="E1E6E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3" name="Rechteck 22"/>
          <p:cNvSpPr/>
          <p:nvPr userDrawn="1"/>
        </p:nvSpPr>
        <p:spPr>
          <a:xfrm>
            <a:off x="720000" y="1112400"/>
            <a:ext cx="2937600" cy="52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800"/>
          </a:p>
        </p:txBody>
      </p:sp>
      <p:sp>
        <p:nvSpPr>
          <p:cNvPr id="2" name="Titel 1"/>
          <p:cNvSpPr>
            <a:spLocks noGrp="1"/>
          </p:cNvSpPr>
          <p:nvPr>
            <p:ph type="title" hasCustomPrompt="1"/>
          </p:nvPr>
        </p:nvSpPr>
        <p:spPr/>
        <p:txBody>
          <a:bodyPr/>
          <a:lstStyle/>
          <a:p>
            <a:r>
              <a:rPr lang="en-GB" noProof="0" dirty="0" smtClean="0"/>
              <a:t>Click to add title</a:t>
            </a:r>
            <a:endParaRPr lang="en-GB" dirty="0"/>
          </a:p>
        </p:txBody>
      </p:sp>
      <p:sp>
        <p:nvSpPr>
          <p:cNvPr id="3" name="Inhaltsplatzhalter 2"/>
          <p:cNvSpPr>
            <a:spLocks noGrp="1"/>
          </p:cNvSpPr>
          <p:nvPr>
            <p:ph idx="1" hasCustomPrompt="1"/>
          </p:nvPr>
        </p:nvSpPr>
        <p:spPr>
          <a:xfrm>
            <a:off x="911280" y="1268700"/>
            <a:ext cx="3552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11"/>
          </p:nvPr>
        </p:nvSpPr>
        <p:spPr/>
        <p:txBody>
          <a:bodyPr/>
          <a:lstStyle/>
          <a:p>
            <a:r>
              <a:rPr lang="en-GB" smtClean="0"/>
              <a:t>Ingenuity Pathway Analysis – Finding The Connections</a:t>
            </a:r>
            <a:endParaRPr lang="en-GB"/>
          </a:p>
        </p:txBody>
      </p:sp>
      <p:sp>
        <p:nvSpPr>
          <p:cNvPr id="6" name="Foliennummernplatzhalter 5"/>
          <p:cNvSpPr>
            <a:spLocks noGrp="1"/>
          </p:cNvSpPr>
          <p:nvPr>
            <p:ph type="sldNum" sz="quarter" idx="12"/>
          </p:nvPr>
        </p:nvSpPr>
        <p:spPr/>
        <p:txBody>
          <a:bodyPr/>
          <a:lstStyle/>
          <a:p>
            <a:fld id="{8D1E4346-5F76-40D0-9BC1-ECCF6BA4DB79}" type="slidenum">
              <a:rPr lang="en-GB" smtClean="0"/>
              <a:t>‹N›</a:t>
            </a:fld>
            <a:endParaRPr lang="en-GB"/>
          </a:p>
        </p:txBody>
      </p:sp>
      <p:sp>
        <p:nvSpPr>
          <p:cNvPr id="12" name="Textplatzhalter 6"/>
          <p:cNvSpPr>
            <a:spLocks noGrp="1"/>
          </p:cNvSpPr>
          <p:nvPr>
            <p:ph type="body" sz="quarter" idx="16" hasCustomPrompt="1"/>
          </p:nvPr>
        </p:nvSpPr>
        <p:spPr>
          <a:xfrm>
            <a:off x="3888000" y="795600"/>
            <a:ext cx="8064000" cy="288000"/>
          </a:xfrm>
        </p:spPr>
        <p:txBody>
          <a:bodyPr/>
          <a:lstStyle>
            <a:lvl1pPr>
              <a:defRPr/>
            </a:lvl1pPr>
          </a:lstStyle>
          <a:p>
            <a:pPr lvl="0"/>
            <a:r>
              <a:rPr lang="en-GB" smtClean="0"/>
              <a:t>Click to add subtitle</a:t>
            </a:r>
            <a:endParaRPr lang="en-GB" dirty="0"/>
          </a:p>
        </p:txBody>
      </p:sp>
      <p:sp>
        <p:nvSpPr>
          <p:cNvPr id="10" name="Inhaltsplatzhalter 2"/>
          <p:cNvSpPr>
            <a:spLocks noGrp="1"/>
          </p:cNvSpPr>
          <p:nvPr>
            <p:ph idx="17" hasCustomPrompt="1"/>
          </p:nvPr>
        </p:nvSpPr>
        <p:spPr>
          <a:xfrm>
            <a:off x="911280" y="3861060"/>
            <a:ext cx="3552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3" name="Textplatzhalter 7"/>
          <p:cNvSpPr>
            <a:spLocks noGrp="1"/>
          </p:cNvSpPr>
          <p:nvPr>
            <p:ph type="body" sz="quarter" idx="19" hasCustomPrompt="1"/>
          </p:nvPr>
        </p:nvSpPr>
        <p:spPr>
          <a:xfrm>
            <a:off x="911280" y="5805400"/>
            <a:ext cx="3552000" cy="504000"/>
          </a:xfrm>
        </p:spPr>
        <p:txBody>
          <a:bodyPr anchor="t" anchorCtr="0"/>
          <a:lstStyle>
            <a:lvl1pPr>
              <a:defRPr sz="1000" baseline="0"/>
            </a:lvl1pPr>
          </a:lstStyle>
          <a:p>
            <a:pPr lvl="0"/>
            <a:r>
              <a:rPr lang="en-GB" dirty="0" smtClean="0"/>
              <a:t>Comment</a:t>
            </a:r>
            <a:endParaRPr lang="en-GB" dirty="0"/>
          </a:p>
        </p:txBody>
      </p:sp>
      <p:sp>
        <p:nvSpPr>
          <p:cNvPr id="15" name="Inhaltsplatzhalter 2"/>
          <p:cNvSpPr>
            <a:spLocks noGrp="1"/>
          </p:cNvSpPr>
          <p:nvPr>
            <p:ph idx="21" hasCustomPrompt="1"/>
          </p:nvPr>
        </p:nvSpPr>
        <p:spPr>
          <a:xfrm>
            <a:off x="8400813" y="1268700"/>
            <a:ext cx="3552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6" name="Textplatzhalter 7"/>
          <p:cNvSpPr>
            <a:spLocks noGrp="1"/>
          </p:cNvSpPr>
          <p:nvPr>
            <p:ph type="body" sz="quarter" idx="22" hasCustomPrompt="1"/>
          </p:nvPr>
        </p:nvSpPr>
        <p:spPr>
          <a:xfrm>
            <a:off x="8400000" y="3213040"/>
            <a:ext cx="3552000" cy="504000"/>
          </a:xfrm>
        </p:spPr>
        <p:txBody>
          <a:bodyPr anchor="t" anchorCtr="0"/>
          <a:lstStyle>
            <a:lvl1pPr>
              <a:defRPr sz="1000" baseline="0"/>
            </a:lvl1pPr>
          </a:lstStyle>
          <a:p>
            <a:pPr lvl="0"/>
            <a:r>
              <a:rPr lang="en-GB" dirty="0" smtClean="0"/>
              <a:t>Comment</a:t>
            </a:r>
            <a:endParaRPr lang="en-GB" dirty="0"/>
          </a:p>
        </p:txBody>
      </p:sp>
      <p:sp>
        <p:nvSpPr>
          <p:cNvPr id="17" name="Inhaltsplatzhalter 2"/>
          <p:cNvSpPr>
            <a:spLocks noGrp="1"/>
          </p:cNvSpPr>
          <p:nvPr>
            <p:ph idx="23" hasCustomPrompt="1"/>
          </p:nvPr>
        </p:nvSpPr>
        <p:spPr>
          <a:xfrm>
            <a:off x="8400813" y="3861060"/>
            <a:ext cx="3552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8" name="Textplatzhalter 7"/>
          <p:cNvSpPr>
            <a:spLocks noGrp="1"/>
          </p:cNvSpPr>
          <p:nvPr>
            <p:ph type="body" sz="quarter" idx="24" hasCustomPrompt="1"/>
          </p:nvPr>
        </p:nvSpPr>
        <p:spPr>
          <a:xfrm>
            <a:off x="8400000" y="5805400"/>
            <a:ext cx="3552000" cy="504000"/>
          </a:xfrm>
        </p:spPr>
        <p:txBody>
          <a:bodyPr anchor="t" anchorCtr="0"/>
          <a:lstStyle>
            <a:lvl1pPr>
              <a:defRPr sz="1000" baseline="0"/>
            </a:lvl1pPr>
          </a:lstStyle>
          <a:p>
            <a:pPr lvl="0"/>
            <a:r>
              <a:rPr lang="en-GB" dirty="0" smtClean="0"/>
              <a:t>Comment</a:t>
            </a:r>
            <a:endParaRPr lang="en-GB" dirty="0"/>
          </a:p>
        </p:txBody>
      </p:sp>
      <p:sp>
        <p:nvSpPr>
          <p:cNvPr id="21" name="Textplatzhalter 7"/>
          <p:cNvSpPr>
            <a:spLocks noGrp="1"/>
          </p:cNvSpPr>
          <p:nvPr>
            <p:ph type="body" sz="quarter" idx="26" hasCustomPrompt="1"/>
          </p:nvPr>
        </p:nvSpPr>
        <p:spPr>
          <a:xfrm>
            <a:off x="911280" y="3213040"/>
            <a:ext cx="3552000" cy="504000"/>
          </a:xfrm>
        </p:spPr>
        <p:txBody>
          <a:bodyPr anchor="t" anchorCtr="0"/>
          <a:lstStyle>
            <a:lvl1pPr>
              <a:defRPr sz="1000" baseline="0"/>
            </a:lvl1pPr>
          </a:lstStyle>
          <a:p>
            <a:pPr lvl="0"/>
            <a:r>
              <a:rPr lang="en-GB" dirty="0" smtClean="0"/>
              <a:t>Comment</a:t>
            </a:r>
            <a:endParaRPr lang="en-GB" dirty="0"/>
          </a:p>
        </p:txBody>
      </p:sp>
      <p:sp>
        <p:nvSpPr>
          <p:cNvPr id="14" name="Inhaltsplatzhalter 2"/>
          <p:cNvSpPr>
            <a:spLocks noGrp="1"/>
          </p:cNvSpPr>
          <p:nvPr>
            <p:ph idx="27" hasCustomPrompt="1"/>
          </p:nvPr>
        </p:nvSpPr>
        <p:spPr>
          <a:xfrm>
            <a:off x="4656047" y="1268700"/>
            <a:ext cx="3552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19" name="Inhaltsplatzhalter 2"/>
          <p:cNvSpPr>
            <a:spLocks noGrp="1"/>
          </p:cNvSpPr>
          <p:nvPr>
            <p:ph idx="28" hasCustomPrompt="1"/>
          </p:nvPr>
        </p:nvSpPr>
        <p:spPr>
          <a:xfrm>
            <a:off x="4656047" y="3861060"/>
            <a:ext cx="3552000" cy="1800000"/>
          </a:xfrm>
        </p:spPr>
        <p:txBody>
          <a:bodyPr/>
          <a:lstStyle>
            <a:lvl1pPr>
              <a:defRPr sz="1400"/>
            </a:lvl1pPr>
            <a:lvl2pPr>
              <a:defRPr sz="1400"/>
            </a:lvl2pPr>
            <a:lvl3pPr>
              <a:defRPr sz="1400"/>
            </a:lvl3pPr>
            <a:lvl4pPr>
              <a:defRPr sz="1400"/>
            </a:lvl4p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20" name="Textplatzhalter 7"/>
          <p:cNvSpPr>
            <a:spLocks noGrp="1"/>
          </p:cNvSpPr>
          <p:nvPr>
            <p:ph type="body" sz="quarter" idx="29" hasCustomPrompt="1"/>
          </p:nvPr>
        </p:nvSpPr>
        <p:spPr>
          <a:xfrm>
            <a:off x="4655640" y="5805400"/>
            <a:ext cx="3552000" cy="504000"/>
          </a:xfrm>
        </p:spPr>
        <p:txBody>
          <a:bodyPr anchor="t" anchorCtr="0"/>
          <a:lstStyle>
            <a:lvl1pPr>
              <a:defRPr sz="1000" baseline="0"/>
            </a:lvl1pPr>
          </a:lstStyle>
          <a:p>
            <a:pPr lvl="0"/>
            <a:r>
              <a:rPr lang="en-GB" dirty="0" smtClean="0"/>
              <a:t>Comment</a:t>
            </a:r>
            <a:endParaRPr lang="en-GB" dirty="0"/>
          </a:p>
        </p:txBody>
      </p:sp>
      <p:sp>
        <p:nvSpPr>
          <p:cNvPr id="22" name="Textplatzhalter 7"/>
          <p:cNvSpPr>
            <a:spLocks noGrp="1"/>
          </p:cNvSpPr>
          <p:nvPr>
            <p:ph type="body" sz="quarter" idx="30" hasCustomPrompt="1"/>
          </p:nvPr>
        </p:nvSpPr>
        <p:spPr>
          <a:xfrm>
            <a:off x="4655640" y="3213040"/>
            <a:ext cx="3552000" cy="504000"/>
          </a:xfrm>
        </p:spPr>
        <p:txBody>
          <a:bodyPr anchor="t" anchorCtr="0"/>
          <a:lstStyle>
            <a:lvl1pPr>
              <a:defRPr sz="1000" baseline="0"/>
            </a:lvl1pPr>
          </a:lstStyle>
          <a:p>
            <a:pPr lvl="0"/>
            <a:r>
              <a:rPr lang="en-GB" dirty="0" smtClean="0"/>
              <a:t>Comment</a:t>
            </a:r>
            <a:endParaRPr lang="en-GB" dirty="0"/>
          </a:p>
        </p:txBody>
      </p:sp>
    </p:spTree>
    <p:extLst>
      <p:ext uri="{BB962C8B-B14F-4D97-AF65-F5344CB8AC3E}">
        <p14:creationId xmlns:p14="http://schemas.microsoft.com/office/powerpoint/2010/main" val="219983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5/9/2021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1602743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5/9/2021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66633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5/9/2021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20993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5/9/2021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4445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5/9/2021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03456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5/9/2021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66014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jpe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1.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5/9/2021</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1751974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p15:clr>
            <a:srgbClr val="F26B43"/>
          </p15:clr>
        </p15:guide>
        <p15:guide id="5"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3887694" y="0"/>
            <a:ext cx="8065124" cy="450000"/>
          </a:xfrm>
          <a:prstGeom prst="rect">
            <a:avLst/>
          </a:prstGeom>
        </p:spPr>
        <p:txBody>
          <a:bodyPr vert="horz" lIns="0" tIns="0" rIns="0" bIns="0" rtlCol="0" anchor="ctr">
            <a:noAutofit/>
          </a:bodyPr>
          <a:lstStyle/>
          <a:p>
            <a:r>
              <a:rPr lang="en-GB" noProof="0" dirty="0" smtClean="0"/>
              <a:t>Click to add title</a:t>
            </a:r>
            <a:endParaRPr lang="en-GB" noProof="0" dirty="0"/>
          </a:p>
        </p:txBody>
      </p:sp>
      <p:sp>
        <p:nvSpPr>
          <p:cNvPr id="3" name="Textplatzhalter 2"/>
          <p:cNvSpPr>
            <a:spLocks noGrp="1"/>
          </p:cNvSpPr>
          <p:nvPr>
            <p:ph type="body" idx="1"/>
          </p:nvPr>
        </p:nvSpPr>
        <p:spPr>
          <a:xfrm>
            <a:off x="3887694" y="1269089"/>
            <a:ext cx="8065124" cy="5040311"/>
          </a:xfrm>
          <a:prstGeom prst="rect">
            <a:avLst/>
          </a:prstGeom>
        </p:spPr>
        <p:txBody>
          <a:bodyPr vert="horz" lIns="0" tIns="0" rIns="0" bIns="0" rtlCol="0">
            <a:noAutofit/>
          </a:bodyPr>
          <a:lstStyle/>
          <a:p>
            <a:pPr lvl="0"/>
            <a:r>
              <a:rPr lang="en-GB" noProof="0" dirty="0" smtClean="0"/>
              <a:t>Click to add text</a:t>
            </a:r>
          </a:p>
          <a:p>
            <a:pPr lvl="1"/>
            <a:r>
              <a:rPr lang="en-GB" noProof="0" dirty="0" smtClean="0"/>
              <a:t>Second level</a:t>
            </a:r>
          </a:p>
          <a:p>
            <a:pPr lvl="2"/>
            <a:r>
              <a:rPr lang="en-GB" noProof="0" dirty="0" smtClean="0"/>
              <a:t>Third level</a:t>
            </a:r>
          </a:p>
          <a:p>
            <a:pPr lvl="3"/>
            <a:r>
              <a:rPr lang="en-GB" noProof="0" dirty="0" smtClean="0"/>
              <a:t>Fourth level</a:t>
            </a:r>
            <a:endParaRPr lang="en-GB" noProof="0" dirty="0"/>
          </a:p>
        </p:txBody>
      </p:sp>
      <p:sp>
        <p:nvSpPr>
          <p:cNvPr id="5" name="Fußzeilenplatzhalter 4"/>
          <p:cNvSpPr>
            <a:spLocks noGrp="1"/>
          </p:cNvSpPr>
          <p:nvPr>
            <p:ph type="ftr" sz="quarter" idx="3"/>
          </p:nvPr>
        </p:nvSpPr>
        <p:spPr>
          <a:xfrm>
            <a:off x="3888587" y="6642000"/>
            <a:ext cx="6480000" cy="216000"/>
          </a:xfrm>
          <a:prstGeom prst="rect">
            <a:avLst/>
          </a:prstGeom>
        </p:spPr>
        <p:txBody>
          <a:bodyPr vert="horz" lIns="0" tIns="0" rIns="0" bIns="0" rtlCol="0" anchor="ctr"/>
          <a:lstStyle>
            <a:lvl1pPr algn="l">
              <a:defRPr sz="800">
                <a:solidFill>
                  <a:schemeClr val="bg2"/>
                </a:solidFill>
              </a:defRPr>
            </a:lvl1pPr>
          </a:lstStyle>
          <a:p>
            <a:r>
              <a:rPr lang="en-GB" noProof="0" smtClean="0"/>
              <a:t>Ingenuity Pathway Analysis – Finding The Connections</a:t>
            </a:r>
            <a:endParaRPr lang="en-GB" noProof="0"/>
          </a:p>
        </p:txBody>
      </p:sp>
      <p:sp>
        <p:nvSpPr>
          <p:cNvPr id="6" name="Foliennummernplatzhalter 5"/>
          <p:cNvSpPr>
            <a:spLocks noGrp="1"/>
          </p:cNvSpPr>
          <p:nvPr>
            <p:ph type="sldNum" sz="quarter" idx="4"/>
          </p:nvPr>
        </p:nvSpPr>
        <p:spPr>
          <a:xfrm>
            <a:off x="11338413" y="6642000"/>
            <a:ext cx="614400" cy="216000"/>
          </a:xfrm>
          <a:prstGeom prst="rect">
            <a:avLst/>
          </a:prstGeom>
        </p:spPr>
        <p:txBody>
          <a:bodyPr vert="horz" lIns="0" tIns="0" rIns="0" bIns="0" rtlCol="0" anchor="ctr"/>
          <a:lstStyle>
            <a:lvl1pPr algn="ctr">
              <a:defRPr sz="800">
                <a:solidFill>
                  <a:schemeClr val="bg2"/>
                </a:solidFill>
              </a:defRPr>
            </a:lvl1pPr>
          </a:lstStyle>
          <a:p>
            <a:fld id="{8D1E4346-5F76-40D0-9BC1-ECCF6BA4DB79}" type="slidenum">
              <a:rPr lang="en-GB" noProof="0" smtClean="0"/>
              <a:pPr/>
              <a:t>‹N›</a:t>
            </a:fld>
            <a:endParaRPr lang="en-GB" noProof="0"/>
          </a:p>
        </p:txBody>
      </p:sp>
      <p:pic>
        <p:nvPicPr>
          <p:cNvPr id="7" name="Picture 8" descr="QLogo"/>
          <p:cNvPicPr>
            <a:picLocks noChangeAspect="1" noChangeArrowheads="1"/>
          </p:cNvPicPr>
          <p:nvPr/>
        </p:nvPicPr>
        <p:blipFill>
          <a:blip r:embed="rId24"/>
          <a:srcRect/>
          <a:stretch>
            <a:fillRect/>
          </a:stretch>
        </p:blipFill>
        <p:spPr bwMode="gray">
          <a:xfrm>
            <a:off x="0" y="0"/>
            <a:ext cx="711200" cy="450850"/>
          </a:xfrm>
          <a:prstGeom prst="rect">
            <a:avLst/>
          </a:prstGeom>
          <a:noFill/>
          <a:ln w="9525">
            <a:noFill/>
            <a:miter lim="800000"/>
            <a:headEnd/>
            <a:tailEnd/>
          </a:ln>
        </p:spPr>
      </p:pic>
      <p:sp>
        <p:nvSpPr>
          <p:cNvPr id="8" name="Rechteck 7"/>
          <p:cNvSpPr/>
          <p:nvPr/>
        </p:nvSpPr>
        <p:spPr>
          <a:xfrm>
            <a:off x="715200" y="0"/>
            <a:ext cx="29424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000" b="1" dirty="0" smtClean="0">
                <a:solidFill>
                  <a:srgbClr val="97AAC8"/>
                </a:solidFill>
              </a:rPr>
              <a:t>Sample &amp; Assay Technologies</a:t>
            </a:r>
            <a:endParaRPr lang="de-DE" sz="1000" b="1" dirty="0">
              <a:solidFill>
                <a:schemeClr val="accent1"/>
              </a:solidFill>
            </a:endParaRPr>
          </a:p>
        </p:txBody>
      </p:sp>
      <p:sp>
        <p:nvSpPr>
          <p:cNvPr id="12" name="Rechteck 11"/>
          <p:cNvSpPr/>
          <p:nvPr/>
        </p:nvSpPr>
        <p:spPr>
          <a:xfrm>
            <a:off x="0" y="6631200"/>
            <a:ext cx="3657600" cy="230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e-DE" sz="1000" b="1" dirty="0">
              <a:solidFill>
                <a:srgbClr val="97AAC8"/>
              </a:solidFill>
            </a:endParaRPr>
          </a:p>
        </p:txBody>
      </p:sp>
      <p:cxnSp>
        <p:nvCxnSpPr>
          <p:cNvPr id="11" name="Gerade Verbindung 10"/>
          <p:cNvCxnSpPr/>
          <p:nvPr/>
        </p:nvCxnSpPr>
        <p:spPr>
          <a:xfrm>
            <a:off x="0" y="6631200"/>
            <a:ext cx="12192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p:nvCxnSpPr>
        <p:spPr>
          <a:xfrm>
            <a:off x="0" y="457200"/>
            <a:ext cx="12192000"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sp>
        <p:nvSpPr>
          <p:cNvPr id="4" name="For Internal Use Only" hidden="1"/>
          <p:cNvSpPr txBox="1"/>
          <p:nvPr>
            <p:custDataLst>
              <p:tags r:id="rId23"/>
            </p:custDataLst>
          </p:nvPr>
        </p:nvSpPr>
        <p:spPr>
          <a:xfrm>
            <a:off x="912283" y="6642000"/>
            <a:ext cx="2745316" cy="219600"/>
          </a:xfrm>
          <a:prstGeom prst="rect">
            <a:avLst/>
          </a:prstGeom>
          <a:noFill/>
        </p:spPr>
        <p:txBody>
          <a:bodyPr wrap="square" lIns="0" tIns="0" rIns="0" bIns="0" rtlCol="0" anchor="ctr" anchorCtr="0">
            <a:noAutofit/>
          </a:bodyPr>
          <a:lstStyle/>
          <a:p>
            <a:pPr algn="l"/>
            <a:r>
              <a:rPr lang="en-GB" sz="800" dirty="0" smtClean="0">
                <a:solidFill>
                  <a:schemeClr val="bg1"/>
                </a:solidFill>
              </a:rPr>
              <a:t>For Internal Use Only</a:t>
            </a:r>
            <a:endParaRPr lang="en-GB" sz="800" dirty="0">
              <a:solidFill>
                <a:schemeClr val="bg1"/>
              </a:solidFill>
            </a:endParaRPr>
          </a:p>
        </p:txBody>
      </p:sp>
    </p:spTree>
    <p:extLst>
      <p:ext uri="{BB962C8B-B14F-4D97-AF65-F5344CB8AC3E}">
        <p14:creationId xmlns:p14="http://schemas.microsoft.com/office/powerpoint/2010/main" val="10846937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spcBef>
          <a:spcPct val="0"/>
        </a:spcBef>
        <a:buNone/>
        <a:defRPr sz="2000" kern="1200">
          <a:solidFill>
            <a:schemeClr val="bg2"/>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1600" kern="1200" baseline="0">
          <a:solidFill>
            <a:schemeClr val="tx1"/>
          </a:solidFill>
          <a:latin typeface="+mn-lt"/>
          <a:ea typeface="+mn-ea"/>
          <a:cs typeface="+mn-cs"/>
        </a:defRPr>
      </a:lvl1pPr>
      <a:lvl2pPr marL="363600" indent="-324000" algn="l" defTabSz="914400" rtl="0" eaLnBrk="1" latinLnBrk="0" hangingPunct="1">
        <a:spcBef>
          <a:spcPct val="20000"/>
        </a:spcBef>
        <a:buClr>
          <a:schemeClr val="accent2"/>
        </a:buClr>
        <a:buFont typeface="Wingdings" pitchFamily="2" charset="2"/>
        <a:buChar char=""/>
        <a:defRPr sz="1600" kern="1200">
          <a:solidFill>
            <a:schemeClr val="tx1"/>
          </a:solidFill>
          <a:latin typeface="+mn-lt"/>
          <a:ea typeface="+mn-ea"/>
          <a:cs typeface="+mn-cs"/>
        </a:defRPr>
      </a:lvl2pPr>
      <a:lvl3pPr marL="630000" indent="-270000" algn="l" defTabSz="914400" rtl="0" eaLnBrk="1" latinLnBrk="0" hangingPunct="1">
        <a:spcBef>
          <a:spcPct val="20000"/>
        </a:spcBef>
        <a:buClr>
          <a:schemeClr val="accent2"/>
        </a:buClr>
        <a:buSzPct val="80000"/>
        <a:buFont typeface="Wingdings" pitchFamily="2" charset="2"/>
        <a:buChar char="o"/>
        <a:defRPr sz="1600" kern="1200">
          <a:solidFill>
            <a:schemeClr val="tx1"/>
          </a:solidFill>
          <a:latin typeface="+mn-lt"/>
          <a:ea typeface="+mn-ea"/>
          <a:cs typeface="+mn-cs"/>
        </a:defRPr>
      </a:lvl3pPr>
      <a:lvl4pPr marL="896400" indent="-241200" algn="l" defTabSz="914400" rtl="0" eaLnBrk="1" latinLnBrk="0" hangingPunct="1">
        <a:spcBef>
          <a:spcPts val="336"/>
        </a:spcBef>
        <a:buClr>
          <a:schemeClr val="accent2"/>
        </a:buClr>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web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2.webp"/><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7.webp"/><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0.webp"/><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3.webp"/><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7983" y="4097085"/>
            <a:ext cx="9601200" cy="931025"/>
          </a:xfrm>
        </p:spPr>
        <p:txBody>
          <a:bodyPr/>
          <a:lstStyle/>
          <a:p>
            <a:r>
              <a:rPr lang="it-IT" sz="4800" dirty="0" smtClean="0"/>
              <a:t>LEZIONE 9</a:t>
            </a:r>
            <a:br>
              <a:rPr lang="it-IT" sz="4800" dirty="0" smtClean="0"/>
            </a:br>
            <a:r>
              <a:rPr lang="it-IT" sz="4800" dirty="0" smtClean="0"/>
              <a:t>Approcci di sequenziamento nello studio di interazione tra proteine e DNA e nell’</a:t>
            </a:r>
            <a:r>
              <a:rPr lang="it-IT" sz="4800" dirty="0" err="1" smtClean="0"/>
              <a:t>epigenomica</a:t>
            </a:r>
            <a:endParaRPr lang="en-US" sz="4800" dirty="0"/>
          </a:p>
        </p:txBody>
      </p:sp>
    </p:spTree>
    <p:extLst>
      <p:ext uri="{BB962C8B-B14F-4D97-AF65-F5344CB8AC3E}">
        <p14:creationId xmlns:p14="http://schemas.microsoft.com/office/powerpoint/2010/main" val="247632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rmAutofit/>
          </a:bodyPr>
          <a:lstStyle/>
          <a:p>
            <a:r>
              <a:rPr lang="it-IT" dirty="0" err="1" smtClean="0"/>
              <a:t>MNase-seq</a:t>
            </a:r>
            <a:r>
              <a:rPr lang="it-IT" dirty="0" smtClean="0"/>
              <a:t>/MAINE-</a:t>
            </a:r>
            <a:r>
              <a:rPr lang="it-IT" dirty="0" err="1" smtClean="0"/>
              <a:t>seq</a:t>
            </a:r>
            <a:endParaRPr lang="en-US" dirty="0"/>
          </a:p>
        </p:txBody>
      </p:sp>
      <p:sp>
        <p:nvSpPr>
          <p:cNvPr id="3" name="Segnaposto contenuto 2"/>
          <p:cNvSpPr>
            <a:spLocks noGrp="1"/>
          </p:cNvSpPr>
          <p:nvPr>
            <p:ph idx="1"/>
          </p:nvPr>
        </p:nvSpPr>
        <p:spPr>
          <a:xfrm>
            <a:off x="838200" y="1483761"/>
            <a:ext cx="10691949" cy="3898136"/>
          </a:xfrm>
        </p:spPr>
        <p:txBody>
          <a:bodyPr>
            <a:normAutofit fontScale="92500" lnSpcReduction="10000"/>
          </a:bodyPr>
          <a:lstStyle/>
          <a:p>
            <a:pPr algn="just"/>
            <a:r>
              <a:rPr lang="it-IT" dirty="0" smtClean="0"/>
              <a:t>Utilizza la </a:t>
            </a:r>
            <a:r>
              <a:rPr lang="en-US" b="1" dirty="0" err="1"/>
              <a:t>Micrococcal</a:t>
            </a:r>
            <a:r>
              <a:rPr lang="en-US" b="1" dirty="0"/>
              <a:t> Nuclease</a:t>
            </a:r>
            <a:r>
              <a:rPr lang="en-US" dirty="0"/>
              <a:t> </a:t>
            </a:r>
            <a:r>
              <a:rPr lang="en-US" dirty="0" smtClean="0"/>
              <a:t>(</a:t>
            </a:r>
            <a:r>
              <a:rPr lang="en-US" dirty="0" err="1" smtClean="0"/>
              <a:t>MNase</a:t>
            </a:r>
            <a:r>
              <a:rPr lang="en-US" dirty="0" smtClean="0"/>
              <a:t>) di </a:t>
            </a:r>
            <a:r>
              <a:rPr lang="en-US" i="1" dirty="0" smtClean="0"/>
              <a:t>Staphylococcus aureus</a:t>
            </a:r>
            <a:r>
              <a:rPr lang="en-US" dirty="0" smtClean="0"/>
              <a:t>, un </a:t>
            </a:r>
            <a:r>
              <a:rPr lang="en-US" dirty="0" err="1" smtClean="0"/>
              <a:t>enzima</a:t>
            </a:r>
            <a:r>
              <a:rPr lang="en-US" dirty="0" smtClean="0"/>
              <a:t> di </a:t>
            </a:r>
            <a:r>
              <a:rPr lang="en-US" dirty="0" err="1" smtClean="0"/>
              <a:t>restrizione</a:t>
            </a:r>
            <a:r>
              <a:rPr lang="en-US" dirty="0" smtClean="0"/>
              <a:t> </a:t>
            </a:r>
            <a:r>
              <a:rPr lang="en-US" dirty="0" err="1" smtClean="0"/>
              <a:t>che</a:t>
            </a:r>
            <a:r>
              <a:rPr lang="en-US" dirty="0" smtClean="0"/>
              <a:t> </a:t>
            </a:r>
            <a:r>
              <a:rPr lang="en-US" dirty="0" err="1" smtClean="0"/>
              <a:t>degrada</a:t>
            </a:r>
            <a:r>
              <a:rPr lang="en-US" dirty="0" smtClean="0"/>
              <a:t> </a:t>
            </a:r>
            <a:r>
              <a:rPr lang="en-US" dirty="0" err="1" smtClean="0"/>
              <a:t>il</a:t>
            </a:r>
            <a:r>
              <a:rPr lang="en-US" dirty="0" smtClean="0"/>
              <a:t> DNA non legato </a:t>
            </a:r>
            <a:r>
              <a:rPr lang="en-US" dirty="0" err="1" smtClean="0"/>
              <a:t>agli</a:t>
            </a:r>
            <a:r>
              <a:rPr lang="en-US" dirty="0" smtClean="0"/>
              <a:t> </a:t>
            </a:r>
            <a:r>
              <a:rPr lang="en-US" dirty="0" err="1" smtClean="0"/>
              <a:t>istoni</a:t>
            </a:r>
            <a:r>
              <a:rPr lang="en-US" dirty="0" smtClean="0"/>
              <a:t>. Il </a:t>
            </a:r>
            <a:r>
              <a:rPr lang="en-US" dirty="0" err="1" smtClean="0"/>
              <a:t>prodotto</a:t>
            </a:r>
            <a:r>
              <a:rPr lang="en-US" dirty="0" smtClean="0"/>
              <a:t> </a:t>
            </a:r>
            <a:r>
              <a:rPr lang="en-US" dirty="0" err="1" smtClean="0"/>
              <a:t>della</a:t>
            </a:r>
            <a:r>
              <a:rPr lang="en-US" dirty="0" smtClean="0"/>
              <a:t> </a:t>
            </a:r>
            <a:r>
              <a:rPr lang="en-US" dirty="0" err="1" smtClean="0"/>
              <a:t>digestione</a:t>
            </a:r>
            <a:r>
              <a:rPr lang="en-US" dirty="0" smtClean="0"/>
              <a:t>, in </a:t>
            </a:r>
            <a:r>
              <a:rPr lang="en-US" dirty="0" err="1" smtClean="0"/>
              <a:t>seguito</a:t>
            </a:r>
            <a:r>
              <a:rPr lang="en-US" dirty="0" smtClean="0"/>
              <a:t> </a:t>
            </a:r>
            <a:r>
              <a:rPr lang="en-US" dirty="0" err="1" smtClean="0"/>
              <a:t>alla</a:t>
            </a:r>
            <a:r>
              <a:rPr lang="en-US" dirty="0" smtClean="0"/>
              <a:t> </a:t>
            </a:r>
            <a:r>
              <a:rPr lang="en-US" dirty="0" err="1" smtClean="0"/>
              <a:t>rimozione</a:t>
            </a:r>
            <a:r>
              <a:rPr lang="en-US" dirty="0" smtClean="0"/>
              <a:t> </a:t>
            </a:r>
            <a:r>
              <a:rPr lang="en-US" dirty="0" err="1" smtClean="0"/>
              <a:t>dei</a:t>
            </a:r>
            <a:r>
              <a:rPr lang="en-US" dirty="0" smtClean="0"/>
              <a:t> </a:t>
            </a:r>
            <a:r>
              <a:rPr lang="it-IT" dirty="0" smtClean="0"/>
              <a:t>frammenti</a:t>
            </a:r>
            <a:r>
              <a:rPr lang="en-US" dirty="0" smtClean="0"/>
              <a:t>, è </a:t>
            </a:r>
            <a:r>
              <a:rPr lang="en-US" dirty="0" err="1" smtClean="0"/>
              <a:t>il</a:t>
            </a:r>
            <a:r>
              <a:rPr lang="en-US" dirty="0" smtClean="0"/>
              <a:t> DNA </a:t>
            </a:r>
            <a:r>
              <a:rPr lang="en-US" dirty="0" err="1" smtClean="0"/>
              <a:t>nucleosomico</a:t>
            </a:r>
            <a:r>
              <a:rPr lang="en-US" dirty="0" smtClean="0"/>
              <a:t> (serve ad </a:t>
            </a:r>
            <a:r>
              <a:rPr lang="en-US" dirty="0" err="1" smtClean="0"/>
              <a:t>identificare</a:t>
            </a:r>
            <a:r>
              <a:rPr lang="en-US" dirty="0" smtClean="0"/>
              <a:t> la </a:t>
            </a:r>
            <a:r>
              <a:rPr lang="en-US" dirty="0" err="1" smtClean="0"/>
              <a:t>posizione</a:t>
            </a:r>
            <a:r>
              <a:rPr lang="en-US" dirty="0" smtClean="0"/>
              <a:t> </a:t>
            </a:r>
            <a:r>
              <a:rPr lang="en-US" dirty="0" err="1" smtClean="0"/>
              <a:t>dei</a:t>
            </a:r>
            <a:r>
              <a:rPr lang="en-US" dirty="0" smtClean="0"/>
              <a:t> </a:t>
            </a:r>
            <a:r>
              <a:rPr lang="en-US" dirty="0" err="1" smtClean="0"/>
              <a:t>nucleosomi</a:t>
            </a:r>
            <a:r>
              <a:rPr lang="en-US" dirty="0" smtClean="0"/>
              <a:t> </a:t>
            </a:r>
            <a:r>
              <a:rPr lang="en-US" dirty="0" err="1" smtClean="0"/>
              <a:t>nel</a:t>
            </a:r>
            <a:r>
              <a:rPr lang="en-US" dirty="0" smtClean="0"/>
              <a:t> </a:t>
            </a:r>
            <a:r>
              <a:rPr lang="en-US" dirty="0" err="1" smtClean="0"/>
              <a:t>genoma</a:t>
            </a:r>
            <a:r>
              <a:rPr lang="en-US" dirty="0" smtClean="0"/>
              <a:t>)</a:t>
            </a:r>
          </a:p>
          <a:p>
            <a:pPr algn="just"/>
            <a:r>
              <a:rPr lang="it-IT" dirty="0" smtClean="0"/>
              <a:t>Detta anche MAINE-</a:t>
            </a:r>
            <a:r>
              <a:rPr lang="it-IT" dirty="0" err="1" smtClean="0"/>
              <a:t>seq</a:t>
            </a:r>
            <a:r>
              <a:rPr lang="it-IT" dirty="0" smtClean="0"/>
              <a:t>: </a:t>
            </a:r>
            <a:r>
              <a:rPr lang="en-US" dirty="0" err="1"/>
              <a:t>MNase</a:t>
            </a:r>
            <a:r>
              <a:rPr lang="en-US" dirty="0"/>
              <a:t>-assisted isolation of nucleosomes </a:t>
            </a:r>
            <a:r>
              <a:rPr lang="en-US" dirty="0" smtClean="0"/>
              <a:t>sequencing</a:t>
            </a:r>
          </a:p>
          <a:p>
            <a:pPr algn="just"/>
            <a:r>
              <a:rPr lang="it-IT" dirty="0" smtClean="0"/>
              <a:t>In sostanza le librerie di sequenziamento includono le porzioni di DNA genomico che erano state legate della proteine istoniche e che sono state dunque protette dalla digestione</a:t>
            </a:r>
          </a:p>
          <a:p>
            <a:pPr algn="just"/>
            <a:r>
              <a:rPr lang="it-IT" dirty="0" smtClean="0"/>
              <a:t>Come nel caso della </a:t>
            </a:r>
            <a:r>
              <a:rPr lang="it-IT" dirty="0" err="1" smtClean="0"/>
              <a:t>DNase-seq</a:t>
            </a:r>
            <a:r>
              <a:rPr lang="it-IT" dirty="0" smtClean="0"/>
              <a:t> il taglio enzimatico non è casuale, ed in particolare si può osservare un </a:t>
            </a:r>
            <a:r>
              <a:rPr lang="it-IT" dirty="0" err="1" smtClean="0"/>
              <a:t>bias</a:t>
            </a:r>
            <a:r>
              <a:rPr lang="it-IT" dirty="0" smtClean="0"/>
              <a:t> di taglio verso regioni genomiche con elevato contenuto in AT</a:t>
            </a:r>
            <a:endParaRPr lang="en-US" dirty="0"/>
          </a:p>
          <a:p>
            <a:pPr marL="45720" indent="0">
              <a:buNone/>
            </a:pPr>
            <a:r>
              <a:rPr lang="en-US" dirty="0"/>
              <a:t/>
            </a:r>
            <a:br>
              <a:rPr lang="en-US" dirty="0"/>
            </a:br>
            <a:endParaRPr lang="it-IT" dirty="0" smtClean="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064369"/>
            <a:ext cx="10058400" cy="983399"/>
          </a:xfrm>
          <a:prstGeom prst="rect">
            <a:avLst/>
          </a:prstGeom>
        </p:spPr>
      </p:pic>
    </p:spTree>
    <p:extLst>
      <p:ext uri="{BB962C8B-B14F-4D97-AF65-F5344CB8AC3E}">
        <p14:creationId xmlns:p14="http://schemas.microsoft.com/office/powerpoint/2010/main" val="164873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rmAutofit/>
          </a:bodyPr>
          <a:lstStyle/>
          <a:p>
            <a:r>
              <a:rPr lang="it-IT" dirty="0" smtClean="0"/>
              <a:t>ATAC-</a:t>
            </a:r>
            <a:r>
              <a:rPr lang="it-IT" dirty="0" err="1" smtClean="0"/>
              <a:t>seq</a:t>
            </a:r>
            <a:endParaRPr lang="en-US" dirty="0"/>
          </a:p>
        </p:txBody>
      </p:sp>
      <p:sp>
        <p:nvSpPr>
          <p:cNvPr id="3" name="Segnaposto contenuto 2"/>
          <p:cNvSpPr>
            <a:spLocks noGrp="1"/>
          </p:cNvSpPr>
          <p:nvPr>
            <p:ph idx="1"/>
          </p:nvPr>
        </p:nvSpPr>
        <p:spPr>
          <a:xfrm>
            <a:off x="838201" y="1483760"/>
            <a:ext cx="5458096" cy="5282799"/>
          </a:xfrm>
        </p:spPr>
        <p:txBody>
          <a:bodyPr>
            <a:normAutofit fontScale="92500" lnSpcReduction="10000"/>
          </a:bodyPr>
          <a:lstStyle/>
          <a:p>
            <a:pPr algn="just"/>
            <a:r>
              <a:rPr lang="it-IT" dirty="0" smtClean="0"/>
              <a:t>Acronimo per </a:t>
            </a:r>
            <a:r>
              <a:rPr lang="en-US" b="1" dirty="0"/>
              <a:t>Assay for Transposase-Accessible Chromatin using </a:t>
            </a:r>
            <a:r>
              <a:rPr lang="en-US" b="1" dirty="0" smtClean="0"/>
              <a:t>sequencing</a:t>
            </a:r>
          </a:p>
          <a:p>
            <a:pPr algn="just"/>
            <a:r>
              <a:rPr lang="it-IT" dirty="0" smtClean="0"/>
              <a:t>Tecnica più rapida e sensibile rispetto a </a:t>
            </a:r>
            <a:r>
              <a:rPr lang="it-IT" dirty="0" err="1" smtClean="0"/>
              <a:t>DNase-seq</a:t>
            </a:r>
            <a:r>
              <a:rPr lang="it-IT" dirty="0" smtClean="0"/>
              <a:t> e MAINE-</a:t>
            </a:r>
            <a:r>
              <a:rPr lang="it-IT" dirty="0" err="1" smtClean="0"/>
              <a:t>seq</a:t>
            </a:r>
            <a:endParaRPr lang="it-IT" dirty="0" smtClean="0"/>
          </a:p>
          <a:p>
            <a:pPr algn="just"/>
            <a:r>
              <a:rPr lang="it-IT" dirty="0" smtClean="0"/>
              <a:t>Sfrutta l’attività di una </a:t>
            </a:r>
            <a:r>
              <a:rPr lang="it-IT" b="1" dirty="0" err="1" smtClean="0"/>
              <a:t>trasposasi</a:t>
            </a:r>
            <a:r>
              <a:rPr lang="it-IT" b="1" dirty="0" smtClean="0"/>
              <a:t> T5 </a:t>
            </a:r>
            <a:r>
              <a:rPr lang="it-IT" dirty="0" smtClean="0"/>
              <a:t>mutata ed </a:t>
            </a:r>
            <a:r>
              <a:rPr lang="it-IT" dirty="0" err="1" smtClean="0"/>
              <a:t>iper</a:t>
            </a:r>
            <a:r>
              <a:rPr lang="it-IT" dirty="0" smtClean="0"/>
              <a:t>-attiva  per inserire adattatori nelle regioni di cromatina aperta</a:t>
            </a:r>
          </a:p>
          <a:p>
            <a:pPr algn="just"/>
            <a:r>
              <a:rPr lang="it-IT" dirty="0" smtClean="0"/>
              <a:t>Il processo è simile a quello già descritto della </a:t>
            </a:r>
            <a:r>
              <a:rPr lang="it-IT" b="1" dirty="0" err="1" smtClean="0"/>
              <a:t>tagmentazione</a:t>
            </a:r>
            <a:endParaRPr lang="it-IT" b="1" dirty="0" smtClean="0"/>
          </a:p>
          <a:p>
            <a:pPr algn="just"/>
            <a:r>
              <a:rPr lang="it-IT" dirty="0" smtClean="0"/>
              <a:t>Le </a:t>
            </a:r>
            <a:r>
              <a:rPr lang="it-IT" dirty="0" err="1" smtClean="0"/>
              <a:t>reads</a:t>
            </a:r>
            <a:r>
              <a:rPr lang="it-IT" dirty="0" smtClean="0"/>
              <a:t> andranno a distribuirsi in corrispondenza delle regioni genomiche maggiormente accessibili all’attività della </a:t>
            </a:r>
            <a:r>
              <a:rPr lang="it-IT" dirty="0" err="1" smtClean="0"/>
              <a:t>trasposasi</a:t>
            </a:r>
            <a:r>
              <a:rPr lang="it-IT" dirty="0" smtClean="0"/>
              <a:t> -&gt; osserveremo dei picchi di </a:t>
            </a:r>
            <a:r>
              <a:rPr lang="it-IT" dirty="0" err="1" smtClean="0"/>
              <a:t>mapping</a:t>
            </a:r>
            <a:endParaRPr lang="en-US" dirty="0"/>
          </a:p>
          <a:p>
            <a:pPr marL="45720" indent="0">
              <a:buNone/>
            </a:pPr>
            <a:r>
              <a:rPr lang="en-US" dirty="0"/>
              <a:t/>
            </a:r>
            <a:br>
              <a:rPr lang="en-US" dirty="0"/>
            </a:br>
            <a:endParaRPr lang="it-IT" dirty="0" smtClean="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9863" y="1318074"/>
            <a:ext cx="5281118" cy="4717189"/>
          </a:xfrm>
          <a:prstGeom prst="rect">
            <a:avLst/>
          </a:prstGeom>
        </p:spPr>
      </p:pic>
    </p:spTree>
    <p:extLst>
      <p:ext uri="{BB962C8B-B14F-4D97-AF65-F5344CB8AC3E}">
        <p14:creationId xmlns:p14="http://schemas.microsoft.com/office/powerpoint/2010/main" val="1225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rmAutofit/>
          </a:bodyPr>
          <a:lstStyle/>
          <a:p>
            <a:r>
              <a:rPr lang="it-IT" dirty="0" smtClean="0"/>
              <a:t>ATAC-</a:t>
            </a:r>
            <a:r>
              <a:rPr lang="it-IT" dirty="0" err="1" smtClean="0"/>
              <a:t>seq</a:t>
            </a:r>
            <a:endParaRPr lang="en-US" dirty="0"/>
          </a:p>
        </p:txBody>
      </p:sp>
      <p:sp>
        <p:nvSpPr>
          <p:cNvPr id="3" name="Segnaposto contenuto 2"/>
          <p:cNvSpPr>
            <a:spLocks noGrp="1"/>
          </p:cNvSpPr>
          <p:nvPr>
            <p:ph idx="1"/>
          </p:nvPr>
        </p:nvSpPr>
        <p:spPr>
          <a:xfrm>
            <a:off x="838201" y="1483760"/>
            <a:ext cx="5458096" cy="5282799"/>
          </a:xfrm>
        </p:spPr>
        <p:txBody>
          <a:bodyPr>
            <a:normAutofit/>
          </a:bodyPr>
          <a:lstStyle/>
          <a:p>
            <a:pPr algn="just"/>
            <a:r>
              <a:rPr lang="it-IT" dirty="0" smtClean="0"/>
              <a:t>I vantaggi possono essere notevoli, sia in termini di tempo (non sono richieste complesse purificazioni, i </a:t>
            </a:r>
            <a:r>
              <a:rPr lang="it-IT" dirty="0" err="1" smtClean="0"/>
              <a:t>trasposomi</a:t>
            </a:r>
            <a:r>
              <a:rPr lang="it-IT" dirty="0" smtClean="0"/>
              <a:t> inseriscono direttamente gli adattatori, ecc.), sia in termini di quantità di materiale di partenza richiesto</a:t>
            </a:r>
          </a:p>
          <a:p>
            <a:pPr algn="just"/>
            <a:r>
              <a:rPr lang="it-IT" dirty="0" smtClean="0"/>
              <a:t>L’appaiamento di tecniche di ATAC-</a:t>
            </a:r>
            <a:r>
              <a:rPr lang="it-IT" dirty="0" err="1" smtClean="0"/>
              <a:t>seq</a:t>
            </a:r>
            <a:r>
              <a:rPr lang="it-IT" dirty="0" smtClean="0"/>
              <a:t> con </a:t>
            </a:r>
            <a:r>
              <a:rPr lang="it-IT" dirty="0" err="1" smtClean="0"/>
              <a:t>microfluidica</a:t>
            </a:r>
            <a:r>
              <a:rPr lang="it-IT" dirty="0" smtClean="0"/>
              <a:t> ha permesso di mettere a punto tecniche di analisi single-</a:t>
            </a:r>
            <a:r>
              <a:rPr lang="it-IT" dirty="0" err="1" smtClean="0"/>
              <a:t>cell</a:t>
            </a:r>
            <a:endParaRPr lang="it-IT" dirty="0" smtClean="0"/>
          </a:p>
          <a:p>
            <a:pPr algn="just"/>
            <a:r>
              <a:rPr lang="it-IT" dirty="0" smtClean="0"/>
              <a:t>Queste sono estremamente utili per valutare l’accessibilità della cromatina in popolazioni cellulari, ad esempio nel caso di patologie oncologiche</a:t>
            </a:r>
            <a:endParaRPr lang="en-US" dirty="0"/>
          </a:p>
          <a:p>
            <a:pPr marL="45720" indent="0">
              <a:buNone/>
            </a:pPr>
            <a:r>
              <a:rPr lang="en-US" dirty="0"/>
              <a:t/>
            </a:r>
            <a:br>
              <a:rPr lang="en-US" dirty="0"/>
            </a:br>
            <a:endParaRPr lang="it-IT" dirty="0" smtClean="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941" y="664388"/>
            <a:ext cx="5618059" cy="5608954"/>
          </a:xfrm>
          <a:prstGeom prst="rect">
            <a:avLst/>
          </a:prstGeom>
        </p:spPr>
      </p:pic>
    </p:spTree>
    <p:extLst>
      <p:ext uri="{BB962C8B-B14F-4D97-AF65-F5344CB8AC3E}">
        <p14:creationId xmlns:p14="http://schemas.microsoft.com/office/powerpoint/2010/main" val="259458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ChIP</a:t>
            </a:r>
            <a:r>
              <a:rPr lang="it-IT" dirty="0"/>
              <a:t> </a:t>
            </a:r>
            <a:r>
              <a:rPr lang="it-IT" dirty="0" err="1"/>
              <a:t>sequencing</a:t>
            </a:r>
            <a:endParaRPr lang="en-US" dirty="0"/>
          </a:p>
        </p:txBody>
      </p:sp>
      <p:sp>
        <p:nvSpPr>
          <p:cNvPr id="3" name="Segnaposto contenuto 2"/>
          <p:cNvSpPr>
            <a:spLocks noGrp="1"/>
          </p:cNvSpPr>
          <p:nvPr>
            <p:ph idx="1"/>
          </p:nvPr>
        </p:nvSpPr>
        <p:spPr>
          <a:xfrm>
            <a:off x="838200" y="1657933"/>
            <a:ext cx="6050280" cy="3898136"/>
          </a:xfrm>
        </p:spPr>
        <p:txBody>
          <a:bodyPr>
            <a:normAutofit fontScale="92500" lnSpcReduction="10000"/>
          </a:bodyPr>
          <a:lstStyle/>
          <a:p>
            <a:pPr algn="just"/>
            <a:r>
              <a:rPr lang="it-IT" dirty="0" smtClean="0"/>
              <a:t>Si tratta di una tecnica che </a:t>
            </a:r>
            <a:r>
              <a:rPr lang="it-IT" b="1" dirty="0"/>
              <a:t>combina  </a:t>
            </a:r>
            <a:r>
              <a:rPr lang="it-IT" b="1" dirty="0" err="1"/>
              <a:t>chromatin</a:t>
            </a:r>
            <a:r>
              <a:rPr lang="it-IT" b="1" dirty="0"/>
              <a:t> </a:t>
            </a:r>
            <a:r>
              <a:rPr lang="it-IT" b="1" dirty="0" err="1"/>
              <a:t>immunoprecipitation</a:t>
            </a:r>
            <a:r>
              <a:rPr lang="it-IT" b="1" dirty="0"/>
              <a:t> (</a:t>
            </a:r>
            <a:r>
              <a:rPr lang="it-IT" b="1" dirty="0" err="1"/>
              <a:t>ChIP</a:t>
            </a:r>
            <a:r>
              <a:rPr lang="it-IT" b="1" dirty="0"/>
              <a:t>) </a:t>
            </a:r>
            <a:r>
              <a:rPr lang="it-IT" b="1" dirty="0" smtClean="0"/>
              <a:t>a sequenziamento massivo</a:t>
            </a:r>
            <a:r>
              <a:rPr lang="it-IT" dirty="0" smtClean="0"/>
              <a:t> per identificare i siti di legame di una proteina di interesse. Proteina che può essere: (i) un istone; (ii) un fattore di trascrizione; (iii) una qualsiasi altra proteina nucleare</a:t>
            </a:r>
          </a:p>
          <a:p>
            <a:pPr algn="just"/>
            <a:r>
              <a:rPr lang="it-IT" dirty="0" smtClean="0"/>
              <a:t>Questo permette di identificare:</a:t>
            </a:r>
          </a:p>
          <a:p>
            <a:pPr marL="502920" indent="-457200" algn="just">
              <a:buAutoNum type="arabicParenR"/>
            </a:pPr>
            <a:r>
              <a:rPr lang="it-IT" dirty="0" smtClean="0"/>
              <a:t>Tutti i siti a cui una data proteina target si va a legare su scala </a:t>
            </a:r>
            <a:r>
              <a:rPr lang="it-IT" dirty="0" err="1" smtClean="0"/>
              <a:t>whole-genome</a:t>
            </a:r>
            <a:endParaRPr lang="it-IT" dirty="0" smtClean="0"/>
          </a:p>
          <a:p>
            <a:pPr marL="502920" indent="-457200" algn="just">
              <a:buAutoNum type="arabicParenR"/>
            </a:pPr>
            <a:r>
              <a:rPr lang="it-IT" dirty="0" smtClean="0"/>
              <a:t>La «forza» di legame della proteina di interesse con le singole regioni genomiche da essa riconosciute</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789" y="480436"/>
            <a:ext cx="4444444" cy="6019047"/>
          </a:xfrm>
          <a:prstGeom prst="rect">
            <a:avLst/>
          </a:prstGeom>
        </p:spPr>
      </p:pic>
      <p:sp>
        <p:nvSpPr>
          <p:cNvPr id="5" name="CasellaDiTesto 4"/>
          <p:cNvSpPr txBox="1"/>
          <p:nvPr/>
        </p:nvSpPr>
        <p:spPr>
          <a:xfrm>
            <a:off x="671648" y="5556069"/>
            <a:ext cx="6383383" cy="830997"/>
          </a:xfrm>
          <a:prstGeom prst="rect">
            <a:avLst/>
          </a:prstGeom>
          <a:noFill/>
          <a:ln>
            <a:solidFill>
              <a:srgbClr val="00B050"/>
            </a:solidFill>
          </a:ln>
        </p:spPr>
        <p:txBody>
          <a:bodyPr wrap="square" rtlCol="0">
            <a:spAutoFit/>
          </a:bodyPr>
          <a:lstStyle/>
          <a:p>
            <a:pPr algn="just"/>
            <a:r>
              <a:rPr lang="it-IT" sz="1600" dirty="0" smtClean="0"/>
              <a:t>Mentre le tecniche descritte fino ad ora generavano delle mappe di accessibilità complessive, il </a:t>
            </a:r>
            <a:r>
              <a:rPr lang="it-IT" sz="1600" dirty="0" err="1" smtClean="0"/>
              <a:t>ChIP</a:t>
            </a:r>
            <a:r>
              <a:rPr lang="it-IT" sz="1600" dirty="0" smtClean="0"/>
              <a:t> </a:t>
            </a:r>
            <a:r>
              <a:rPr lang="it-IT" sz="1600" dirty="0" err="1" smtClean="0"/>
              <a:t>sequencing</a:t>
            </a:r>
            <a:r>
              <a:rPr lang="it-IT" sz="1600" dirty="0" smtClean="0"/>
              <a:t> è un approccio specifico per proteine di interesse</a:t>
            </a:r>
            <a:endParaRPr lang="en-US" sz="1600" dirty="0"/>
          </a:p>
        </p:txBody>
      </p:sp>
    </p:spTree>
    <p:extLst>
      <p:ext uri="{BB962C8B-B14F-4D97-AF65-F5344CB8AC3E}">
        <p14:creationId xmlns:p14="http://schemas.microsoft.com/office/powerpoint/2010/main" val="4041841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ChIP</a:t>
            </a:r>
            <a:r>
              <a:rPr lang="it-IT" dirty="0"/>
              <a:t> </a:t>
            </a:r>
            <a:r>
              <a:rPr lang="it-IT" dirty="0" err="1" smtClean="0"/>
              <a:t>sequencing</a:t>
            </a:r>
            <a:r>
              <a:rPr lang="it-IT" dirty="0" smtClean="0"/>
              <a:t> – </a:t>
            </a:r>
            <a:r>
              <a:rPr lang="it-IT" dirty="0" err="1" smtClean="0"/>
              <a:t>step</a:t>
            </a:r>
            <a:r>
              <a:rPr lang="it-IT" dirty="0" smtClean="0"/>
              <a:t> by </a:t>
            </a:r>
            <a:r>
              <a:rPr lang="it-IT" dirty="0" err="1" smtClean="0"/>
              <a:t>step</a:t>
            </a:r>
            <a:endParaRPr lang="en-US" dirty="0"/>
          </a:p>
        </p:txBody>
      </p:sp>
      <p:sp>
        <p:nvSpPr>
          <p:cNvPr id="3" name="Segnaposto contenuto 2"/>
          <p:cNvSpPr>
            <a:spLocks noGrp="1"/>
          </p:cNvSpPr>
          <p:nvPr>
            <p:ph idx="1"/>
          </p:nvPr>
        </p:nvSpPr>
        <p:spPr>
          <a:xfrm>
            <a:off x="838200" y="1657933"/>
            <a:ext cx="6050280" cy="2025793"/>
          </a:xfrm>
        </p:spPr>
        <p:txBody>
          <a:bodyPr>
            <a:normAutofit/>
          </a:bodyPr>
          <a:lstStyle/>
          <a:p>
            <a:pPr marL="45720" indent="0" algn="just">
              <a:buNone/>
            </a:pPr>
            <a:r>
              <a:rPr lang="it-IT" dirty="0" smtClean="0"/>
              <a:t>Un esperimento di </a:t>
            </a:r>
            <a:r>
              <a:rPr lang="it-IT" dirty="0" err="1" smtClean="0"/>
              <a:t>ChIP-seq</a:t>
            </a:r>
            <a:r>
              <a:rPr lang="it-IT" dirty="0" smtClean="0"/>
              <a:t> parte dal cross-</a:t>
            </a:r>
            <a:r>
              <a:rPr lang="it-IT" dirty="0" err="1" smtClean="0"/>
              <a:t>linking</a:t>
            </a:r>
            <a:r>
              <a:rPr lang="it-IT" dirty="0" smtClean="0"/>
              <a:t> tra le proteine interagenti con il DNA genomico ed il DNA genomico stesso</a:t>
            </a:r>
          </a:p>
          <a:p>
            <a:pPr marL="45720" indent="0" algn="just">
              <a:buNone/>
            </a:pPr>
            <a:r>
              <a:rPr lang="it-IT" dirty="0" smtClean="0"/>
              <a:t>N.B. il processo genererà dei complessi che riguarderanno tutte le proteine, incluse quella (o quelle) di interesse, ma anche molte altre</a:t>
            </a:r>
            <a:endParaRPr lang="it-IT" dirty="0"/>
          </a:p>
        </p:txBody>
      </p:sp>
      <p:pic>
        <p:nvPicPr>
          <p:cNvPr id="6" name="Picture 6"/>
          <p:cNvPicPr>
            <a:picLocks noChangeAspect="1"/>
          </p:cNvPicPr>
          <p:nvPr/>
        </p:nvPicPr>
        <p:blipFill rotWithShape="1">
          <a:blip r:embed="rId2">
            <a:extLst>
              <a:ext uri="{28A0092B-C50C-407E-A947-70E740481C1C}">
                <a14:useLocalDpi xmlns:a14="http://schemas.microsoft.com/office/drawing/2010/main" val="0"/>
              </a:ext>
            </a:extLst>
          </a:blip>
          <a:srcRect t="2" r="62571" b="65149"/>
          <a:stretch/>
        </p:blipFill>
        <p:spPr bwMode="auto">
          <a:xfrm>
            <a:off x="8110973" y="365126"/>
            <a:ext cx="3242827"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2">
            <a:extLst>
              <a:ext uri="{28A0092B-C50C-407E-A947-70E740481C1C}">
                <a14:useLocalDpi xmlns:a14="http://schemas.microsoft.com/office/drawing/2010/main" val="0"/>
              </a:ext>
            </a:extLst>
          </a:blip>
          <a:srcRect l="40807" t="1904" b="65382"/>
          <a:stretch>
            <a:fillRect/>
          </a:stretch>
        </p:blipFill>
        <p:spPr bwMode="auto">
          <a:xfrm>
            <a:off x="7260863" y="3755549"/>
            <a:ext cx="4560887"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7144" y="3584393"/>
            <a:ext cx="2212391" cy="2807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414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ChIP</a:t>
            </a:r>
            <a:r>
              <a:rPr lang="it-IT" dirty="0"/>
              <a:t> </a:t>
            </a:r>
            <a:r>
              <a:rPr lang="it-IT" dirty="0" err="1" smtClean="0"/>
              <a:t>sequencing</a:t>
            </a:r>
            <a:r>
              <a:rPr lang="it-IT" dirty="0" smtClean="0"/>
              <a:t> – </a:t>
            </a:r>
            <a:r>
              <a:rPr lang="it-IT" dirty="0" err="1" smtClean="0"/>
              <a:t>step</a:t>
            </a:r>
            <a:r>
              <a:rPr lang="it-IT" dirty="0" smtClean="0"/>
              <a:t> by </a:t>
            </a:r>
            <a:r>
              <a:rPr lang="it-IT" dirty="0" err="1" smtClean="0"/>
              <a:t>step</a:t>
            </a:r>
            <a:endParaRPr lang="en-US" dirty="0"/>
          </a:p>
        </p:txBody>
      </p:sp>
      <p:sp>
        <p:nvSpPr>
          <p:cNvPr id="3" name="Segnaposto contenuto 2"/>
          <p:cNvSpPr>
            <a:spLocks noGrp="1"/>
          </p:cNvSpPr>
          <p:nvPr>
            <p:ph idx="1"/>
          </p:nvPr>
        </p:nvSpPr>
        <p:spPr>
          <a:xfrm>
            <a:off x="838200" y="1630446"/>
            <a:ext cx="6050280" cy="4631017"/>
          </a:xfrm>
        </p:spPr>
        <p:txBody>
          <a:bodyPr>
            <a:normAutofit/>
          </a:bodyPr>
          <a:lstStyle/>
          <a:p>
            <a:pPr marL="45720" indent="0" algn="just">
              <a:buNone/>
            </a:pPr>
            <a:r>
              <a:rPr lang="it-IT" dirty="0" smtClean="0"/>
              <a:t>Al processo di cross-</a:t>
            </a:r>
            <a:r>
              <a:rPr lang="it-IT" dirty="0" err="1" smtClean="0"/>
              <a:t>linking</a:t>
            </a:r>
            <a:r>
              <a:rPr lang="it-IT" dirty="0" smtClean="0"/>
              <a:t> segue la </a:t>
            </a:r>
            <a:r>
              <a:rPr lang="it-IT" b="1" dirty="0" err="1" smtClean="0"/>
              <a:t>sonicazione</a:t>
            </a:r>
            <a:r>
              <a:rPr lang="it-IT" dirty="0" smtClean="0"/>
              <a:t>, che frammenta il DNA genomico, che resta </a:t>
            </a:r>
            <a:r>
              <a:rPr lang="it-IT" dirty="0" err="1" smtClean="0"/>
              <a:t>crosslinkato</a:t>
            </a:r>
            <a:r>
              <a:rPr lang="it-IT" dirty="0" smtClean="0"/>
              <a:t> alle proteine</a:t>
            </a:r>
          </a:p>
          <a:p>
            <a:pPr marL="45720" indent="0" algn="just">
              <a:buNone/>
            </a:pPr>
            <a:r>
              <a:rPr lang="it-IT" dirty="0" smtClean="0"/>
              <a:t>A questo punto si procede con l’</a:t>
            </a:r>
            <a:r>
              <a:rPr lang="it-IT" b="1" dirty="0" smtClean="0"/>
              <a:t>immunoprecipitazione</a:t>
            </a:r>
            <a:r>
              <a:rPr lang="it-IT" dirty="0" smtClean="0"/>
              <a:t>, che utilizza un anticorpo che deve riconoscere in modo specifico la proteina di interesse</a:t>
            </a:r>
          </a:p>
          <a:p>
            <a:pPr marL="45720" indent="0" algn="just">
              <a:buNone/>
            </a:pPr>
            <a:r>
              <a:rPr lang="it-IT" dirty="0" smtClean="0"/>
              <a:t>L’immunoprecipitazione sfrutta biglie magnetiche, alle quali gli anticorpi sono legati</a:t>
            </a:r>
          </a:p>
          <a:p>
            <a:pPr marL="45720" indent="0" algn="just">
              <a:buNone/>
            </a:pPr>
            <a:r>
              <a:rPr lang="it-IT" dirty="0" smtClean="0"/>
              <a:t>Il </a:t>
            </a:r>
            <a:r>
              <a:rPr lang="it-IT" dirty="0" err="1" smtClean="0"/>
              <a:t>ChIP-seq</a:t>
            </a:r>
            <a:r>
              <a:rPr lang="it-IT" dirty="0" smtClean="0"/>
              <a:t> si presta dunque molto bene </a:t>
            </a:r>
            <a:r>
              <a:rPr lang="it-IT" dirty="0" err="1" smtClean="0"/>
              <a:t>alllo</a:t>
            </a:r>
            <a:r>
              <a:rPr lang="it-IT" dirty="0" smtClean="0"/>
              <a:t> studio di qualsiasi tipo di proteina possa legare il DNA genomico, a patto che sia possibile sviluppare un anticorpo funzionante</a:t>
            </a:r>
            <a:endParaRPr lang="it-IT" dirty="0"/>
          </a:p>
          <a:p>
            <a:pPr marL="45720" indent="0" algn="just">
              <a:buNone/>
            </a:pPr>
            <a:endParaRPr lang="it-IT" dirty="0"/>
          </a:p>
        </p:txBody>
      </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t="38907" r="58517" b="25449"/>
          <a:stretch>
            <a:fillRect/>
          </a:stretch>
        </p:blipFill>
        <p:spPr bwMode="auto">
          <a:xfrm>
            <a:off x="7289074" y="1731191"/>
            <a:ext cx="4198938"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27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ChIP</a:t>
            </a:r>
            <a:r>
              <a:rPr lang="it-IT" dirty="0"/>
              <a:t> </a:t>
            </a:r>
            <a:r>
              <a:rPr lang="it-IT" dirty="0" err="1" smtClean="0"/>
              <a:t>sequencing</a:t>
            </a:r>
            <a:r>
              <a:rPr lang="it-IT" dirty="0" smtClean="0"/>
              <a:t> – </a:t>
            </a:r>
            <a:r>
              <a:rPr lang="it-IT" dirty="0" err="1" smtClean="0"/>
              <a:t>step</a:t>
            </a:r>
            <a:r>
              <a:rPr lang="it-IT" dirty="0" smtClean="0"/>
              <a:t> by </a:t>
            </a:r>
            <a:r>
              <a:rPr lang="it-IT" dirty="0" err="1" smtClean="0"/>
              <a:t>step</a:t>
            </a:r>
            <a:endParaRPr lang="en-US" dirty="0"/>
          </a:p>
        </p:txBody>
      </p:sp>
      <p:sp>
        <p:nvSpPr>
          <p:cNvPr id="3" name="Segnaposto contenuto 2"/>
          <p:cNvSpPr>
            <a:spLocks noGrp="1"/>
          </p:cNvSpPr>
          <p:nvPr>
            <p:ph idx="1"/>
          </p:nvPr>
        </p:nvSpPr>
        <p:spPr>
          <a:xfrm>
            <a:off x="838200" y="1630446"/>
            <a:ext cx="6050280" cy="4631017"/>
          </a:xfrm>
        </p:spPr>
        <p:txBody>
          <a:bodyPr>
            <a:normAutofit/>
          </a:bodyPr>
          <a:lstStyle/>
          <a:p>
            <a:pPr marL="45720" indent="0" algn="just">
              <a:buNone/>
            </a:pPr>
            <a:r>
              <a:rPr lang="it-IT" dirty="0" smtClean="0"/>
              <a:t>Una volta recuperate le biglie (e lasciati dunque in soluzione acquosa, che viene scartata, i frammenti di DNA non </a:t>
            </a:r>
            <a:r>
              <a:rPr lang="it-IT" dirty="0" err="1" smtClean="0"/>
              <a:t>crosslinkati</a:t>
            </a:r>
            <a:r>
              <a:rPr lang="it-IT" dirty="0" smtClean="0"/>
              <a:t> o legati a proteine diverse da quella di interesse), si procede a de-</a:t>
            </a:r>
            <a:r>
              <a:rPr lang="it-IT" dirty="0" err="1" smtClean="0"/>
              <a:t>crosslinkare</a:t>
            </a:r>
            <a:r>
              <a:rPr lang="it-IT" dirty="0" smtClean="0"/>
              <a:t> i frammenti di DNA rimasti</a:t>
            </a:r>
          </a:p>
          <a:p>
            <a:pPr marL="45720" indent="0" algn="just">
              <a:buNone/>
            </a:pPr>
            <a:r>
              <a:rPr lang="it-IT" dirty="0" smtClean="0"/>
              <a:t>Questi vengono purificati e possono essere utilizzati per la preparazione di una classica libreria Illumina (con eventuale </a:t>
            </a:r>
            <a:r>
              <a:rPr lang="it-IT" dirty="0" err="1" smtClean="0"/>
              <a:t>barcoding</a:t>
            </a:r>
            <a:r>
              <a:rPr lang="it-IT" dirty="0" smtClean="0"/>
              <a:t>, nel caso in cui si stiano esaminando più campioni biologici)</a:t>
            </a:r>
            <a:endParaRPr lang="it-IT" dirty="0"/>
          </a:p>
          <a:p>
            <a:pPr marL="45720" indent="0" algn="just">
              <a:buNone/>
            </a:pPr>
            <a:endParaRPr lang="it-IT" dirty="0"/>
          </a:p>
        </p:txBody>
      </p:sp>
      <p:grpSp>
        <p:nvGrpSpPr>
          <p:cNvPr id="5" name="Group 14"/>
          <p:cNvGrpSpPr>
            <a:grpSpLocks/>
          </p:cNvGrpSpPr>
          <p:nvPr/>
        </p:nvGrpSpPr>
        <p:grpSpPr bwMode="auto">
          <a:xfrm>
            <a:off x="7274697" y="1401492"/>
            <a:ext cx="4775200" cy="4348162"/>
            <a:chOff x="2389470" y="1602488"/>
            <a:chExt cx="4774818" cy="4346792"/>
          </a:xfrm>
        </p:grpSpPr>
        <p:pic>
          <p:nvPicPr>
            <p:cNvPr id="6" name="Picture 11"/>
            <p:cNvPicPr>
              <a:picLocks noChangeAspect="1"/>
            </p:cNvPicPr>
            <p:nvPr/>
          </p:nvPicPr>
          <p:blipFill>
            <a:blip r:embed="rId2">
              <a:extLst>
                <a:ext uri="{28A0092B-C50C-407E-A947-70E740481C1C}">
                  <a14:useLocalDpi xmlns:a14="http://schemas.microsoft.com/office/drawing/2010/main" val="0"/>
                </a:ext>
              </a:extLst>
            </a:blip>
            <a:srcRect t="49059" r="58517" b="7031"/>
            <a:stretch>
              <a:fillRect/>
            </a:stretch>
          </p:blipFill>
          <p:spPr bwMode="auto">
            <a:xfrm>
              <a:off x="2389470" y="1602488"/>
              <a:ext cx="4198754" cy="434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3"/>
            <p:cNvSpPr txBox="1">
              <a:spLocks noChangeArrowheads="1"/>
            </p:cNvSpPr>
            <p:nvPr/>
          </p:nvSpPr>
          <p:spPr bwMode="auto">
            <a:xfrm>
              <a:off x="6444208" y="5013176"/>
              <a:ext cx="720080" cy="2160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ヒラギノ角ゴ Pro W3" charset="-128"/>
                </a:defRPr>
              </a:lvl1pPr>
              <a:lvl2pPr marL="742950" indent="-285750">
                <a:defRPr sz="2400">
                  <a:solidFill>
                    <a:schemeClr val="tx1"/>
                  </a:solidFill>
                  <a:latin typeface="Arial" panose="020B0604020202020204" pitchFamily="34" charset="0"/>
                  <a:ea typeface="ヒラギノ角ゴ Pro W3" charset="-128"/>
                </a:defRPr>
              </a:lvl2pPr>
              <a:lvl3pPr marL="1143000" indent="-228600">
                <a:defRPr sz="2400">
                  <a:solidFill>
                    <a:schemeClr val="tx1"/>
                  </a:solidFill>
                  <a:latin typeface="Arial" panose="020B0604020202020204" pitchFamily="34" charset="0"/>
                  <a:ea typeface="ヒラギノ角ゴ Pro W3" charset="-128"/>
                </a:defRPr>
              </a:lvl3pPr>
              <a:lvl4pPr marL="1600200" indent="-228600">
                <a:defRPr sz="2400">
                  <a:solidFill>
                    <a:schemeClr val="tx1"/>
                  </a:solidFill>
                  <a:latin typeface="Arial" panose="020B0604020202020204" pitchFamily="34" charset="0"/>
                  <a:ea typeface="ヒラギノ角ゴ Pro W3" charset="-128"/>
                </a:defRPr>
              </a:lvl4pPr>
              <a:lvl5pPr marL="2057400" indent="-228600">
                <a:defRPr sz="2400">
                  <a:solidFill>
                    <a:schemeClr val="tx1"/>
                  </a:solidFill>
                  <a:latin typeface="Arial" panose="020B0604020202020204"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endParaRPr lang="en-US" altLang="en-US"/>
            </a:p>
          </p:txBody>
        </p:sp>
      </p:grpSp>
    </p:spTree>
    <p:extLst>
      <p:ext uri="{BB962C8B-B14F-4D97-AF65-F5344CB8AC3E}">
        <p14:creationId xmlns:p14="http://schemas.microsoft.com/office/powerpoint/2010/main" val="243117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ChIP</a:t>
            </a:r>
            <a:r>
              <a:rPr lang="it-IT" dirty="0"/>
              <a:t> </a:t>
            </a:r>
            <a:r>
              <a:rPr lang="it-IT" dirty="0" err="1" smtClean="0"/>
              <a:t>sequencing</a:t>
            </a:r>
            <a:r>
              <a:rPr lang="it-IT" dirty="0" smtClean="0"/>
              <a:t> – controlli ed input minimi</a:t>
            </a:r>
            <a:endParaRPr lang="en-US" dirty="0"/>
          </a:p>
        </p:txBody>
      </p:sp>
      <p:sp>
        <p:nvSpPr>
          <p:cNvPr id="3" name="Segnaposto contenuto 2"/>
          <p:cNvSpPr>
            <a:spLocks noGrp="1"/>
          </p:cNvSpPr>
          <p:nvPr>
            <p:ph idx="1"/>
          </p:nvPr>
        </p:nvSpPr>
        <p:spPr>
          <a:xfrm>
            <a:off x="838199" y="1630446"/>
            <a:ext cx="10515601" cy="4631017"/>
          </a:xfrm>
        </p:spPr>
        <p:txBody>
          <a:bodyPr>
            <a:normAutofit fontScale="92500" lnSpcReduction="20000"/>
          </a:bodyPr>
          <a:lstStyle/>
          <a:p>
            <a:pPr algn="just"/>
            <a:r>
              <a:rPr lang="it-IT" dirty="0" smtClean="0"/>
              <a:t>E’ fondamentale che in un’analisi </a:t>
            </a:r>
            <a:r>
              <a:rPr lang="it-IT" dirty="0" err="1" smtClean="0"/>
              <a:t>ChIP-seq</a:t>
            </a:r>
            <a:r>
              <a:rPr lang="it-IT" dirty="0" smtClean="0"/>
              <a:t> venga incluso un controllo</a:t>
            </a:r>
          </a:p>
          <a:p>
            <a:pPr algn="just"/>
            <a:r>
              <a:rPr lang="it-IT" dirty="0" smtClean="0"/>
              <a:t>Questo deriva da un </a:t>
            </a:r>
            <a:r>
              <a:rPr lang="it-IT" u="sng" dirty="0" smtClean="0"/>
              <a:t>campione processato in parallelo a quello di interesse, nel quale però non viene eseguito il passaggio di immunoprecipitazione</a:t>
            </a:r>
          </a:p>
          <a:p>
            <a:pPr algn="just"/>
            <a:r>
              <a:rPr lang="it-IT" dirty="0" smtClean="0"/>
              <a:t>La sua utilità è quella di fornire una «baseline» dei livelli di accessibilità generale della cromatina -&gt; potrei ritrovare un arricchimento in corrispondenza di alcune regioni genomiche non perché la proteina di interesse vi si leghi in modo particolarmente forte, ma piuttosto perché si tratta di una regione «aperta» e dunque più facilmente soggetta ad interazioni non-specifiche</a:t>
            </a:r>
          </a:p>
          <a:p>
            <a:pPr algn="just"/>
            <a:r>
              <a:rPr lang="it-IT" dirty="0" smtClean="0"/>
              <a:t>Idealmente il processo di </a:t>
            </a:r>
            <a:r>
              <a:rPr lang="it-IT" dirty="0" err="1" smtClean="0"/>
              <a:t>sonicazione</a:t>
            </a:r>
            <a:r>
              <a:rPr lang="it-IT" dirty="0" smtClean="0"/>
              <a:t> dovrebbe risultare in frammenti da 150-400 </a:t>
            </a:r>
            <a:r>
              <a:rPr lang="it-IT" dirty="0" err="1" smtClean="0"/>
              <a:t>bp</a:t>
            </a:r>
            <a:endParaRPr lang="it-IT" dirty="0" smtClean="0"/>
          </a:p>
          <a:p>
            <a:pPr algn="just"/>
            <a:r>
              <a:rPr lang="it-IT" dirty="0" smtClean="0"/>
              <a:t>L’input richiesto è solitamente di </a:t>
            </a:r>
            <a:r>
              <a:rPr lang="it-IT" b="1" dirty="0" smtClean="0"/>
              <a:t>alcune decine di </a:t>
            </a:r>
            <a:r>
              <a:rPr lang="it-IT" b="1" dirty="0" err="1" smtClean="0"/>
              <a:t>ng</a:t>
            </a:r>
            <a:r>
              <a:rPr lang="it-IT" b="1" dirty="0" smtClean="0"/>
              <a:t> di DNA genomico in seguito alla immunoprecipitazione</a:t>
            </a:r>
          </a:p>
          <a:p>
            <a:pPr algn="just"/>
            <a:r>
              <a:rPr lang="it-IT" dirty="0" smtClean="0"/>
              <a:t>Non sono richieste </a:t>
            </a:r>
            <a:r>
              <a:rPr lang="it-IT" dirty="0" err="1" smtClean="0"/>
              <a:t>reads</a:t>
            </a:r>
            <a:r>
              <a:rPr lang="it-IT" dirty="0" smtClean="0"/>
              <a:t> particolarmente lunghe e soprattutto non è richiesta una grande profondità si sequenziamento (perché le </a:t>
            </a:r>
            <a:r>
              <a:rPr lang="it-IT" dirty="0" err="1" smtClean="0"/>
              <a:t>reads</a:t>
            </a:r>
            <a:r>
              <a:rPr lang="it-IT" dirty="0" smtClean="0"/>
              <a:t> si distribuiscono su una piccola frazione del genoma) -&gt; è sufficiente prevedere circa </a:t>
            </a:r>
            <a:r>
              <a:rPr lang="it-IT" b="1" dirty="0" smtClean="0"/>
              <a:t>30/40M </a:t>
            </a:r>
            <a:r>
              <a:rPr lang="it-IT" b="1" dirty="0" err="1" smtClean="0"/>
              <a:t>reads</a:t>
            </a:r>
            <a:r>
              <a:rPr lang="it-IT" b="1" dirty="0" smtClean="0"/>
              <a:t> per campione, ma dipende dalla frequenza attesa del numero di siti di legame in un genoma</a:t>
            </a:r>
            <a:r>
              <a:rPr lang="it-IT" dirty="0" smtClean="0"/>
              <a:t>!</a:t>
            </a:r>
          </a:p>
          <a:p>
            <a:pPr marL="45720" indent="0" algn="just">
              <a:buNone/>
            </a:pPr>
            <a:endParaRPr lang="it-IT" dirty="0"/>
          </a:p>
        </p:txBody>
      </p:sp>
    </p:spTree>
    <p:extLst>
      <p:ext uri="{BB962C8B-B14F-4D97-AF65-F5344CB8AC3E}">
        <p14:creationId xmlns:p14="http://schemas.microsoft.com/office/powerpoint/2010/main" val="301922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6229" y="606459"/>
            <a:ext cx="9045575" cy="160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Arrow Connector 5"/>
          <p:cNvCxnSpPr>
            <a:cxnSpLocks noChangeShapeType="1"/>
          </p:cNvCxnSpPr>
          <p:nvPr/>
        </p:nvCxnSpPr>
        <p:spPr bwMode="auto">
          <a:xfrm flipH="1">
            <a:off x="9448805" y="1852916"/>
            <a:ext cx="6489" cy="450347"/>
          </a:xfrm>
          <a:prstGeom prst="straightConnector1">
            <a:avLst/>
          </a:prstGeom>
          <a:noFill/>
          <a:ln w="5715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nvGrpSpPr>
          <p:cNvPr id="7" name="Group 17"/>
          <p:cNvGrpSpPr>
            <a:grpSpLocks/>
          </p:cNvGrpSpPr>
          <p:nvPr/>
        </p:nvGrpSpPr>
        <p:grpSpPr bwMode="auto">
          <a:xfrm>
            <a:off x="8548629" y="2892629"/>
            <a:ext cx="809625" cy="328612"/>
            <a:chOff x="6217865" y="2959944"/>
            <a:chExt cx="809921" cy="330128"/>
          </a:xfrm>
        </p:grpSpPr>
        <p:sp>
          <p:nvSpPr>
            <p:cNvPr id="8" name="Freeform 6"/>
            <p:cNvSpPr>
              <a:spLocks noChangeArrowheads="1"/>
            </p:cNvSpPr>
            <p:nvPr/>
          </p:nvSpPr>
          <p:spPr bwMode="auto">
            <a:xfrm>
              <a:off x="6235333" y="2959944"/>
              <a:ext cx="792453" cy="177025"/>
            </a:xfrm>
            <a:custGeom>
              <a:avLst/>
              <a:gdLst>
                <a:gd name="T0" fmla="*/ 0 w 792535"/>
                <a:gd name="T1" fmla="*/ 57063 h 177728"/>
                <a:gd name="T2" fmla="*/ 85928 w 792535"/>
                <a:gd name="T3" fmla="*/ 9511 h 177728"/>
                <a:gd name="T4" fmla="*/ 124119 w 792535"/>
                <a:gd name="T5" fmla="*/ 0 h 177728"/>
                <a:gd name="T6" fmla="*/ 286428 w 792535"/>
                <a:gd name="T7" fmla="*/ 9511 h 177728"/>
                <a:gd name="T8" fmla="*/ 315071 w 792535"/>
                <a:gd name="T9" fmla="*/ 19021 h 177728"/>
                <a:gd name="T10" fmla="*/ 334167 w 792535"/>
                <a:gd name="T11" fmla="*/ 38042 h 177728"/>
                <a:gd name="T12" fmla="*/ 362809 w 792535"/>
                <a:gd name="T13" fmla="*/ 57063 h 177728"/>
                <a:gd name="T14" fmla="*/ 381905 w 792535"/>
                <a:gd name="T15" fmla="*/ 76084 h 177728"/>
                <a:gd name="T16" fmla="*/ 410549 w 792535"/>
                <a:gd name="T17" fmla="*/ 95104 h 177728"/>
                <a:gd name="T18" fmla="*/ 429644 w 792535"/>
                <a:gd name="T19" fmla="*/ 114126 h 177728"/>
                <a:gd name="T20" fmla="*/ 458287 w 792535"/>
                <a:gd name="T21" fmla="*/ 123636 h 177728"/>
                <a:gd name="T22" fmla="*/ 582406 w 792535"/>
                <a:gd name="T23" fmla="*/ 171188 h 177728"/>
                <a:gd name="T24" fmla="*/ 668334 w 792535"/>
                <a:gd name="T25" fmla="*/ 152168 h 177728"/>
                <a:gd name="T26" fmla="*/ 696977 w 792535"/>
                <a:gd name="T27" fmla="*/ 133146 h 177728"/>
                <a:gd name="T28" fmla="*/ 725620 w 792535"/>
                <a:gd name="T29" fmla="*/ 104616 h 177728"/>
                <a:gd name="T30" fmla="*/ 754263 w 792535"/>
                <a:gd name="T31" fmla="*/ 95104 h 177728"/>
                <a:gd name="T32" fmla="*/ 792453 w 792535"/>
                <a:gd name="T33" fmla="*/ 66574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a:latin typeface="Calibri" charset="0"/>
                <a:cs typeface="ＭＳ Ｐゴシック" charset="0"/>
              </a:endParaRPr>
            </a:p>
          </p:txBody>
        </p:sp>
        <p:sp>
          <p:nvSpPr>
            <p:cNvPr id="9" name="Freeform 7"/>
            <p:cNvSpPr>
              <a:spLocks noChangeArrowheads="1"/>
            </p:cNvSpPr>
            <p:nvPr/>
          </p:nvSpPr>
          <p:spPr bwMode="auto">
            <a:xfrm>
              <a:off x="6217865" y="3113047"/>
              <a:ext cx="792452" cy="177025"/>
            </a:xfrm>
            <a:custGeom>
              <a:avLst/>
              <a:gdLst>
                <a:gd name="T0" fmla="*/ 0 w 792535"/>
                <a:gd name="T1" fmla="*/ 57063 h 177728"/>
                <a:gd name="T2" fmla="*/ 85928 w 792535"/>
                <a:gd name="T3" fmla="*/ 9511 h 177728"/>
                <a:gd name="T4" fmla="*/ 124119 w 792535"/>
                <a:gd name="T5" fmla="*/ 0 h 177728"/>
                <a:gd name="T6" fmla="*/ 286428 w 792535"/>
                <a:gd name="T7" fmla="*/ 9511 h 177728"/>
                <a:gd name="T8" fmla="*/ 315071 w 792535"/>
                <a:gd name="T9" fmla="*/ 19021 h 177728"/>
                <a:gd name="T10" fmla="*/ 334167 w 792535"/>
                <a:gd name="T11" fmla="*/ 38042 h 177728"/>
                <a:gd name="T12" fmla="*/ 362809 w 792535"/>
                <a:gd name="T13" fmla="*/ 57063 h 177728"/>
                <a:gd name="T14" fmla="*/ 381905 w 792535"/>
                <a:gd name="T15" fmla="*/ 76084 h 177728"/>
                <a:gd name="T16" fmla="*/ 410548 w 792535"/>
                <a:gd name="T17" fmla="*/ 95104 h 177728"/>
                <a:gd name="T18" fmla="*/ 429643 w 792535"/>
                <a:gd name="T19" fmla="*/ 114126 h 177728"/>
                <a:gd name="T20" fmla="*/ 458286 w 792535"/>
                <a:gd name="T21" fmla="*/ 123636 h 177728"/>
                <a:gd name="T22" fmla="*/ 582405 w 792535"/>
                <a:gd name="T23" fmla="*/ 171188 h 177728"/>
                <a:gd name="T24" fmla="*/ 668333 w 792535"/>
                <a:gd name="T25" fmla="*/ 152168 h 177728"/>
                <a:gd name="T26" fmla="*/ 696976 w 792535"/>
                <a:gd name="T27" fmla="*/ 133146 h 177728"/>
                <a:gd name="T28" fmla="*/ 725619 w 792535"/>
                <a:gd name="T29" fmla="*/ 104616 h 177728"/>
                <a:gd name="T30" fmla="*/ 754262 w 792535"/>
                <a:gd name="T31" fmla="*/ 95104 h 177728"/>
                <a:gd name="T32" fmla="*/ 792452 w 792535"/>
                <a:gd name="T33" fmla="*/ 66574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a:latin typeface="Calibri" charset="0"/>
                <a:cs typeface="ＭＳ Ｐゴシック" charset="0"/>
              </a:endParaRPr>
            </a:p>
          </p:txBody>
        </p:sp>
        <p:cxnSp>
          <p:nvCxnSpPr>
            <p:cNvPr id="10" name="Straight Connector 9"/>
            <p:cNvCxnSpPr>
              <a:cxnSpLocks noChangeShapeType="1"/>
              <a:stCxn id="8" idx="2"/>
              <a:endCxn id="9" idx="2"/>
            </p:cNvCxnSpPr>
            <p:nvPr/>
          </p:nvCxnSpPr>
          <p:spPr bwMode="auto">
            <a:xfrm flipH="1">
              <a:off x="6341735" y="2959944"/>
              <a:ext cx="17468" cy="153103"/>
            </a:xfrm>
            <a:prstGeom prst="line">
              <a:avLst/>
            </a:prstGeom>
            <a:noFill/>
            <a:ln w="635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1" name="Straight Connector 11"/>
            <p:cNvCxnSpPr>
              <a:cxnSpLocks noChangeShapeType="1"/>
              <a:stCxn id="8" idx="3"/>
              <a:endCxn id="9" idx="3"/>
            </p:cNvCxnSpPr>
            <p:nvPr/>
          </p:nvCxnSpPr>
          <p:spPr bwMode="auto">
            <a:xfrm flipH="1">
              <a:off x="6503719" y="2969513"/>
              <a:ext cx="17468" cy="153103"/>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2" name="Straight Connector 14"/>
            <p:cNvCxnSpPr>
              <a:cxnSpLocks noChangeShapeType="1"/>
              <a:stCxn id="8" idx="10"/>
              <a:endCxn id="9" idx="8"/>
            </p:cNvCxnSpPr>
            <p:nvPr/>
          </p:nvCxnSpPr>
          <p:spPr bwMode="auto">
            <a:xfrm flipH="1">
              <a:off x="6629177" y="3084340"/>
              <a:ext cx="65112" cy="122801"/>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3" name="Straight Connector 16"/>
            <p:cNvCxnSpPr>
              <a:cxnSpLocks noChangeShapeType="1"/>
              <a:stCxn id="8" idx="11"/>
              <a:endCxn id="9" idx="11"/>
            </p:cNvCxnSpPr>
            <p:nvPr/>
          </p:nvCxnSpPr>
          <p:spPr bwMode="auto">
            <a:xfrm flipH="1">
              <a:off x="6800690" y="3132185"/>
              <a:ext cx="17469" cy="151508"/>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14" name="Group 18"/>
          <p:cNvGrpSpPr>
            <a:grpSpLocks/>
          </p:cNvGrpSpPr>
          <p:nvPr/>
        </p:nvGrpSpPr>
        <p:grpSpPr bwMode="auto">
          <a:xfrm>
            <a:off x="9044131" y="3335541"/>
            <a:ext cx="809625" cy="330200"/>
            <a:chOff x="6217865" y="2959944"/>
            <a:chExt cx="809921" cy="330128"/>
          </a:xfrm>
        </p:grpSpPr>
        <p:sp>
          <p:nvSpPr>
            <p:cNvPr id="15" name="Freeform 19"/>
            <p:cNvSpPr>
              <a:spLocks noChangeArrowheads="1"/>
            </p:cNvSpPr>
            <p:nvPr/>
          </p:nvSpPr>
          <p:spPr bwMode="auto">
            <a:xfrm>
              <a:off x="6235334" y="2959944"/>
              <a:ext cx="792452" cy="177761"/>
            </a:xfrm>
            <a:custGeom>
              <a:avLst/>
              <a:gdLst>
                <a:gd name="T0" fmla="*/ 0 w 792535"/>
                <a:gd name="T1" fmla="*/ 57301 h 177728"/>
                <a:gd name="T2" fmla="*/ 85928 w 792535"/>
                <a:gd name="T3" fmla="*/ 9551 h 177728"/>
                <a:gd name="T4" fmla="*/ 124119 w 792535"/>
                <a:gd name="T5" fmla="*/ 0 h 177728"/>
                <a:gd name="T6" fmla="*/ 286428 w 792535"/>
                <a:gd name="T7" fmla="*/ 9551 h 177728"/>
                <a:gd name="T8" fmla="*/ 315071 w 792535"/>
                <a:gd name="T9" fmla="*/ 19101 h 177728"/>
                <a:gd name="T10" fmla="*/ 334167 w 792535"/>
                <a:gd name="T11" fmla="*/ 38200 h 177728"/>
                <a:gd name="T12" fmla="*/ 362809 w 792535"/>
                <a:gd name="T13" fmla="*/ 57301 h 177728"/>
                <a:gd name="T14" fmla="*/ 381905 w 792535"/>
                <a:gd name="T15" fmla="*/ 76400 h 177728"/>
                <a:gd name="T16" fmla="*/ 410548 w 792535"/>
                <a:gd name="T17" fmla="*/ 95500 h 177728"/>
                <a:gd name="T18" fmla="*/ 429643 w 792535"/>
                <a:gd name="T19" fmla="*/ 114600 h 177728"/>
                <a:gd name="T20" fmla="*/ 458286 w 792535"/>
                <a:gd name="T21" fmla="*/ 124150 h 177728"/>
                <a:gd name="T22" fmla="*/ 582405 w 792535"/>
                <a:gd name="T23" fmla="*/ 171900 h 177728"/>
                <a:gd name="T24" fmla="*/ 668333 w 792535"/>
                <a:gd name="T25" fmla="*/ 152800 h 177728"/>
                <a:gd name="T26" fmla="*/ 696976 w 792535"/>
                <a:gd name="T27" fmla="*/ 133700 h 177728"/>
                <a:gd name="T28" fmla="*/ 725619 w 792535"/>
                <a:gd name="T29" fmla="*/ 105050 h 177728"/>
                <a:gd name="T30" fmla="*/ 754262 w 792535"/>
                <a:gd name="T31" fmla="*/ 95500 h 177728"/>
                <a:gd name="T32" fmla="*/ 792452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a:latin typeface="Calibri" charset="0"/>
                <a:cs typeface="ＭＳ Ｐゴシック" charset="0"/>
              </a:endParaRPr>
            </a:p>
          </p:txBody>
        </p:sp>
        <p:sp>
          <p:nvSpPr>
            <p:cNvPr id="16" name="Freeform 20"/>
            <p:cNvSpPr>
              <a:spLocks noChangeArrowheads="1"/>
            </p:cNvSpPr>
            <p:nvPr/>
          </p:nvSpPr>
          <p:spPr bwMode="auto">
            <a:xfrm>
              <a:off x="6217865" y="3112311"/>
              <a:ext cx="792453" cy="177761"/>
            </a:xfrm>
            <a:custGeom>
              <a:avLst/>
              <a:gdLst>
                <a:gd name="T0" fmla="*/ 0 w 792535"/>
                <a:gd name="T1" fmla="*/ 57301 h 177728"/>
                <a:gd name="T2" fmla="*/ 85928 w 792535"/>
                <a:gd name="T3" fmla="*/ 9551 h 177728"/>
                <a:gd name="T4" fmla="*/ 124119 w 792535"/>
                <a:gd name="T5" fmla="*/ 0 h 177728"/>
                <a:gd name="T6" fmla="*/ 286428 w 792535"/>
                <a:gd name="T7" fmla="*/ 9551 h 177728"/>
                <a:gd name="T8" fmla="*/ 315071 w 792535"/>
                <a:gd name="T9" fmla="*/ 19101 h 177728"/>
                <a:gd name="T10" fmla="*/ 334167 w 792535"/>
                <a:gd name="T11" fmla="*/ 38200 h 177728"/>
                <a:gd name="T12" fmla="*/ 362809 w 792535"/>
                <a:gd name="T13" fmla="*/ 57301 h 177728"/>
                <a:gd name="T14" fmla="*/ 381905 w 792535"/>
                <a:gd name="T15" fmla="*/ 76400 h 177728"/>
                <a:gd name="T16" fmla="*/ 410549 w 792535"/>
                <a:gd name="T17" fmla="*/ 95500 h 177728"/>
                <a:gd name="T18" fmla="*/ 429644 w 792535"/>
                <a:gd name="T19" fmla="*/ 114600 h 177728"/>
                <a:gd name="T20" fmla="*/ 458287 w 792535"/>
                <a:gd name="T21" fmla="*/ 124150 h 177728"/>
                <a:gd name="T22" fmla="*/ 582406 w 792535"/>
                <a:gd name="T23" fmla="*/ 171900 h 177728"/>
                <a:gd name="T24" fmla="*/ 668334 w 792535"/>
                <a:gd name="T25" fmla="*/ 152800 h 177728"/>
                <a:gd name="T26" fmla="*/ 696977 w 792535"/>
                <a:gd name="T27" fmla="*/ 133700 h 177728"/>
                <a:gd name="T28" fmla="*/ 725620 w 792535"/>
                <a:gd name="T29" fmla="*/ 105050 h 177728"/>
                <a:gd name="T30" fmla="*/ 754263 w 792535"/>
                <a:gd name="T31" fmla="*/ 95500 h 177728"/>
                <a:gd name="T32" fmla="*/ 792453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a:latin typeface="Calibri" charset="0"/>
                <a:cs typeface="ＭＳ Ｐゴシック" charset="0"/>
              </a:endParaRPr>
            </a:p>
          </p:txBody>
        </p:sp>
        <p:cxnSp>
          <p:nvCxnSpPr>
            <p:cNvPr id="17" name="Straight Connector 21"/>
            <p:cNvCxnSpPr>
              <a:cxnSpLocks noChangeShapeType="1"/>
              <a:stCxn id="15" idx="2"/>
              <a:endCxn id="16" idx="2"/>
            </p:cNvCxnSpPr>
            <p:nvPr/>
          </p:nvCxnSpPr>
          <p:spPr bwMode="auto">
            <a:xfrm flipH="1">
              <a:off x="6341735" y="2959944"/>
              <a:ext cx="17469" cy="152367"/>
            </a:xfrm>
            <a:prstGeom prst="line">
              <a:avLst/>
            </a:prstGeom>
            <a:noFill/>
            <a:ln w="635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8" name="Straight Connector 22"/>
            <p:cNvCxnSpPr>
              <a:cxnSpLocks noChangeShapeType="1"/>
              <a:stCxn id="15" idx="3"/>
              <a:endCxn id="16" idx="3"/>
            </p:cNvCxnSpPr>
            <p:nvPr/>
          </p:nvCxnSpPr>
          <p:spPr bwMode="auto">
            <a:xfrm flipH="1">
              <a:off x="6503719" y="2969467"/>
              <a:ext cx="17469"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19" name="Straight Connector 23"/>
            <p:cNvCxnSpPr>
              <a:cxnSpLocks noChangeShapeType="1"/>
              <a:stCxn id="15" idx="10"/>
              <a:endCxn id="16" idx="8"/>
            </p:cNvCxnSpPr>
            <p:nvPr/>
          </p:nvCxnSpPr>
          <p:spPr bwMode="auto">
            <a:xfrm flipH="1">
              <a:off x="6629178" y="3083742"/>
              <a:ext cx="65111" cy="123798"/>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0" name="Straight Connector 24"/>
            <p:cNvCxnSpPr>
              <a:cxnSpLocks noChangeShapeType="1"/>
              <a:stCxn id="15" idx="11"/>
              <a:endCxn id="16" idx="11"/>
            </p:cNvCxnSpPr>
            <p:nvPr/>
          </p:nvCxnSpPr>
          <p:spPr bwMode="auto">
            <a:xfrm flipH="1">
              <a:off x="6800691" y="3131357"/>
              <a:ext cx="17468"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grpSp>
        <p:nvGrpSpPr>
          <p:cNvPr id="21" name="Group 25"/>
          <p:cNvGrpSpPr>
            <a:grpSpLocks/>
          </p:cNvGrpSpPr>
          <p:nvPr/>
        </p:nvGrpSpPr>
        <p:grpSpPr bwMode="auto">
          <a:xfrm>
            <a:off x="9518794" y="2962908"/>
            <a:ext cx="811212" cy="330200"/>
            <a:chOff x="6217865" y="2959944"/>
            <a:chExt cx="809921" cy="330128"/>
          </a:xfrm>
        </p:grpSpPr>
        <p:sp>
          <p:nvSpPr>
            <p:cNvPr id="22" name="Freeform 26"/>
            <p:cNvSpPr>
              <a:spLocks noChangeArrowheads="1"/>
            </p:cNvSpPr>
            <p:nvPr/>
          </p:nvSpPr>
          <p:spPr bwMode="auto">
            <a:xfrm>
              <a:off x="6235299" y="2959944"/>
              <a:ext cx="792487" cy="177761"/>
            </a:xfrm>
            <a:custGeom>
              <a:avLst/>
              <a:gdLst>
                <a:gd name="T0" fmla="*/ 0 w 792535"/>
                <a:gd name="T1" fmla="*/ 57301 h 177728"/>
                <a:gd name="T2" fmla="*/ 85932 w 792535"/>
                <a:gd name="T3" fmla="*/ 9551 h 177728"/>
                <a:gd name="T4" fmla="*/ 124124 w 792535"/>
                <a:gd name="T5" fmla="*/ 0 h 177728"/>
                <a:gd name="T6" fmla="*/ 286441 w 792535"/>
                <a:gd name="T7" fmla="*/ 9551 h 177728"/>
                <a:gd name="T8" fmla="*/ 315085 w 792535"/>
                <a:gd name="T9" fmla="*/ 19101 h 177728"/>
                <a:gd name="T10" fmla="*/ 334182 w 792535"/>
                <a:gd name="T11" fmla="*/ 38200 h 177728"/>
                <a:gd name="T12" fmla="*/ 362825 w 792535"/>
                <a:gd name="T13" fmla="*/ 57301 h 177728"/>
                <a:gd name="T14" fmla="*/ 381922 w 792535"/>
                <a:gd name="T15" fmla="*/ 76400 h 177728"/>
                <a:gd name="T16" fmla="*/ 410566 w 792535"/>
                <a:gd name="T17" fmla="*/ 95500 h 177728"/>
                <a:gd name="T18" fmla="*/ 429662 w 792535"/>
                <a:gd name="T19" fmla="*/ 114600 h 177728"/>
                <a:gd name="T20" fmla="*/ 458306 w 792535"/>
                <a:gd name="T21" fmla="*/ 124150 h 177728"/>
                <a:gd name="T22" fmla="*/ 582431 w 792535"/>
                <a:gd name="T23" fmla="*/ 171900 h 177728"/>
                <a:gd name="T24" fmla="*/ 668363 w 792535"/>
                <a:gd name="T25" fmla="*/ 152800 h 177728"/>
                <a:gd name="T26" fmla="*/ 697007 w 792535"/>
                <a:gd name="T27" fmla="*/ 133700 h 177728"/>
                <a:gd name="T28" fmla="*/ 725651 w 792535"/>
                <a:gd name="T29" fmla="*/ 105050 h 177728"/>
                <a:gd name="T30" fmla="*/ 754295 w 792535"/>
                <a:gd name="T31" fmla="*/ 95500 h 177728"/>
                <a:gd name="T32" fmla="*/ 792487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a:latin typeface="Calibri" charset="0"/>
                <a:cs typeface="ＭＳ Ｐゴシック" charset="0"/>
              </a:endParaRPr>
            </a:p>
          </p:txBody>
        </p:sp>
        <p:sp>
          <p:nvSpPr>
            <p:cNvPr id="23" name="Freeform 27"/>
            <p:cNvSpPr>
              <a:spLocks noChangeArrowheads="1"/>
            </p:cNvSpPr>
            <p:nvPr/>
          </p:nvSpPr>
          <p:spPr bwMode="auto">
            <a:xfrm>
              <a:off x="6217865" y="3112311"/>
              <a:ext cx="792487" cy="177761"/>
            </a:xfrm>
            <a:custGeom>
              <a:avLst/>
              <a:gdLst>
                <a:gd name="T0" fmla="*/ 0 w 792535"/>
                <a:gd name="T1" fmla="*/ 57301 h 177728"/>
                <a:gd name="T2" fmla="*/ 85932 w 792535"/>
                <a:gd name="T3" fmla="*/ 9551 h 177728"/>
                <a:gd name="T4" fmla="*/ 124124 w 792535"/>
                <a:gd name="T5" fmla="*/ 0 h 177728"/>
                <a:gd name="T6" fmla="*/ 286441 w 792535"/>
                <a:gd name="T7" fmla="*/ 9551 h 177728"/>
                <a:gd name="T8" fmla="*/ 315085 w 792535"/>
                <a:gd name="T9" fmla="*/ 19101 h 177728"/>
                <a:gd name="T10" fmla="*/ 334182 w 792535"/>
                <a:gd name="T11" fmla="*/ 38200 h 177728"/>
                <a:gd name="T12" fmla="*/ 362825 w 792535"/>
                <a:gd name="T13" fmla="*/ 57301 h 177728"/>
                <a:gd name="T14" fmla="*/ 381922 w 792535"/>
                <a:gd name="T15" fmla="*/ 76400 h 177728"/>
                <a:gd name="T16" fmla="*/ 410566 w 792535"/>
                <a:gd name="T17" fmla="*/ 95500 h 177728"/>
                <a:gd name="T18" fmla="*/ 429662 w 792535"/>
                <a:gd name="T19" fmla="*/ 114600 h 177728"/>
                <a:gd name="T20" fmla="*/ 458306 w 792535"/>
                <a:gd name="T21" fmla="*/ 124150 h 177728"/>
                <a:gd name="T22" fmla="*/ 582431 w 792535"/>
                <a:gd name="T23" fmla="*/ 171900 h 177728"/>
                <a:gd name="T24" fmla="*/ 668363 w 792535"/>
                <a:gd name="T25" fmla="*/ 152800 h 177728"/>
                <a:gd name="T26" fmla="*/ 697007 w 792535"/>
                <a:gd name="T27" fmla="*/ 133700 h 177728"/>
                <a:gd name="T28" fmla="*/ 725651 w 792535"/>
                <a:gd name="T29" fmla="*/ 105050 h 177728"/>
                <a:gd name="T30" fmla="*/ 754295 w 792535"/>
                <a:gd name="T31" fmla="*/ 95500 h 177728"/>
                <a:gd name="T32" fmla="*/ 792487 w 792535"/>
                <a:gd name="T33" fmla="*/ 66850 h 1777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2535"/>
                <a:gd name="T52" fmla="*/ 0 h 177728"/>
                <a:gd name="T53" fmla="*/ 792535 w 792535"/>
                <a:gd name="T54" fmla="*/ 177728 h 1777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2535" h="177728">
                  <a:moveTo>
                    <a:pt x="0" y="57290"/>
                  </a:moveTo>
                  <a:cubicBezTo>
                    <a:pt x="51299" y="23092"/>
                    <a:pt x="41818" y="22154"/>
                    <a:pt x="85937" y="9549"/>
                  </a:cubicBezTo>
                  <a:cubicBezTo>
                    <a:pt x="98556" y="5944"/>
                    <a:pt x="111400" y="3183"/>
                    <a:pt x="124132" y="0"/>
                  </a:cubicBezTo>
                  <a:cubicBezTo>
                    <a:pt x="178241" y="3183"/>
                    <a:pt x="232525" y="4156"/>
                    <a:pt x="286458" y="9549"/>
                  </a:cubicBezTo>
                  <a:cubicBezTo>
                    <a:pt x="296473" y="10551"/>
                    <a:pt x="306473" y="13919"/>
                    <a:pt x="315104" y="19097"/>
                  </a:cubicBezTo>
                  <a:cubicBezTo>
                    <a:pt x="322824" y="23728"/>
                    <a:pt x="327172" y="32569"/>
                    <a:pt x="334202" y="38193"/>
                  </a:cubicBezTo>
                  <a:cubicBezTo>
                    <a:pt x="343163" y="45362"/>
                    <a:pt x="353886" y="50121"/>
                    <a:pt x="362847" y="57290"/>
                  </a:cubicBezTo>
                  <a:cubicBezTo>
                    <a:pt x="369877" y="62914"/>
                    <a:pt x="374915" y="70763"/>
                    <a:pt x="381945" y="76386"/>
                  </a:cubicBezTo>
                  <a:cubicBezTo>
                    <a:pt x="390906" y="83555"/>
                    <a:pt x="401630" y="88313"/>
                    <a:pt x="410591" y="95482"/>
                  </a:cubicBezTo>
                  <a:cubicBezTo>
                    <a:pt x="417621" y="101106"/>
                    <a:pt x="421968" y="109947"/>
                    <a:pt x="429688" y="114579"/>
                  </a:cubicBezTo>
                  <a:cubicBezTo>
                    <a:pt x="438319" y="119757"/>
                    <a:pt x="449535" y="119239"/>
                    <a:pt x="458334" y="124127"/>
                  </a:cubicBezTo>
                  <a:cubicBezTo>
                    <a:pt x="554819" y="177728"/>
                    <a:pt x="472834" y="156207"/>
                    <a:pt x="582466" y="171868"/>
                  </a:cubicBezTo>
                  <a:cubicBezTo>
                    <a:pt x="604467" y="168201"/>
                    <a:pt x="644898" y="164524"/>
                    <a:pt x="668403" y="152772"/>
                  </a:cubicBezTo>
                  <a:cubicBezTo>
                    <a:pt x="678668" y="147640"/>
                    <a:pt x="688233" y="141022"/>
                    <a:pt x="697049" y="133675"/>
                  </a:cubicBezTo>
                  <a:cubicBezTo>
                    <a:pt x="707423" y="125031"/>
                    <a:pt x="714459" y="112521"/>
                    <a:pt x="725695" y="105031"/>
                  </a:cubicBezTo>
                  <a:cubicBezTo>
                    <a:pt x="734070" y="99448"/>
                    <a:pt x="745338" y="99983"/>
                    <a:pt x="754341" y="95482"/>
                  </a:cubicBezTo>
                  <a:cubicBezTo>
                    <a:pt x="775937" y="84684"/>
                    <a:pt x="779106" y="80267"/>
                    <a:pt x="792535" y="66838"/>
                  </a:cubicBezTo>
                </a:path>
              </a:pathLst>
            </a:custGeom>
            <a:noFill/>
            <a:ln w="25400">
              <a:solidFill>
                <a:srgbClr val="FF0000"/>
              </a:solidFill>
              <a:miter lim="800000"/>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a:latin typeface="Calibri" charset="0"/>
                <a:cs typeface="ＭＳ Ｐゴシック" charset="0"/>
              </a:endParaRPr>
            </a:p>
          </p:txBody>
        </p:sp>
        <p:cxnSp>
          <p:nvCxnSpPr>
            <p:cNvPr id="24" name="Straight Connector 28"/>
            <p:cNvCxnSpPr>
              <a:cxnSpLocks noChangeShapeType="1"/>
              <a:stCxn id="22" idx="2"/>
              <a:endCxn id="23" idx="2"/>
            </p:cNvCxnSpPr>
            <p:nvPr/>
          </p:nvCxnSpPr>
          <p:spPr bwMode="auto">
            <a:xfrm flipH="1">
              <a:off x="6341493" y="2959944"/>
              <a:ext cx="17434" cy="152367"/>
            </a:xfrm>
            <a:prstGeom prst="line">
              <a:avLst/>
            </a:prstGeom>
            <a:noFill/>
            <a:ln w="6350">
              <a:solidFill>
                <a:schemeClr val="tx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5" name="Straight Connector 29"/>
            <p:cNvCxnSpPr>
              <a:cxnSpLocks noChangeShapeType="1"/>
              <a:stCxn id="22" idx="3"/>
              <a:endCxn id="23" idx="3"/>
            </p:cNvCxnSpPr>
            <p:nvPr/>
          </p:nvCxnSpPr>
          <p:spPr bwMode="auto">
            <a:xfrm flipH="1">
              <a:off x="6504745" y="2969467"/>
              <a:ext cx="17435"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6" name="Straight Connector 30"/>
            <p:cNvCxnSpPr>
              <a:cxnSpLocks noChangeShapeType="1"/>
              <a:stCxn id="22" idx="10"/>
              <a:endCxn id="23" idx="8"/>
            </p:cNvCxnSpPr>
            <p:nvPr/>
          </p:nvCxnSpPr>
          <p:spPr bwMode="auto">
            <a:xfrm flipH="1">
              <a:off x="6628373" y="3083742"/>
              <a:ext cx="64984" cy="123798"/>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27" name="Straight Connector 31"/>
            <p:cNvCxnSpPr>
              <a:cxnSpLocks noChangeShapeType="1"/>
              <a:stCxn id="22" idx="11"/>
              <a:endCxn id="23" idx="11"/>
            </p:cNvCxnSpPr>
            <p:nvPr/>
          </p:nvCxnSpPr>
          <p:spPr bwMode="auto">
            <a:xfrm flipH="1">
              <a:off x="6799550" y="3131357"/>
              <a:ext cx="17435" cy="152367"/>
            </a:xfrm>
            <a:prstGeom prst="line">
              <a:avLst/>
            </a:prstGeom>
            <a:noFill/>
            <a:ln w="3175">
              <a:solidFill>
                <a:srgbClr val="000000"/>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grpSp>
      <p:sp>
        <p:nvSpPr>
          <p:cNvPr id="28" name="TextBox 32"/>
          <p:cNvSpPr txBox="1">
            <a:spLocks noChangeArrowheads="1"/>
          </p:cNvSpPr>
          <p:nvPr/>
        </p:nvSpPr>
        <p:spPr bwMode="auto">
          <a:xfrm>
            <a:off x="8810558" y="2334609"/>
            <a:ext cx="137332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a:latin typeface="Calibri" charset="0"/>
                <a:cs typeface="ＭＳ Ｐゴシック" charset="0"/>
              </a:rPr>
              <a:t>Release DNA</a:t>
            </a:r>
          </a:p>
        </p:txBody>
      </p:sp>
      <p:sp>
        <p:nvSpPr>
          <p:cNvPr id="29" name="TextBox 33"/>
          <p:cNvSpPr txBox="1">
            <a:spLocks noChangeArrowheads="1"/>
          </p:cNvSpPr>
          <p:nvPr/>
        </p:nvSpPr>
        <p:spPr bwMode="auto">
          <a:xfrm>
            <a:off x="8510451" y="170235"/>
            <a:ext cx="209715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err="1">
                <a:latin typeface="Calibri" charset="0"/>
                <a:cs typeface="ＭＳ Ｐゴシック" charset="0"/>
              </a:rPr>
              <a:t>Immunoprecipitate</a:t>
            </a:r>
            <a:endParaRPr lang="en-US" dirty="0">
              <a:latin typeface="Calibri" charset="0"/>
              <a:cs typeface="ＭＳ Ｐゴシック" charset="0"/>
            </a:endParaRPr>
          </a:p>
        </p:txBody>
      </p:sp>
      <p:pic>
        <p:nvPicPr>
          <p:cNvPr id="30" name="Picture 35" descr="illumina_20080128_1.jpg"/>
          <p:cNvPicPr>
            <a:picLocks noChangeAspect="1"/>
          </p:cNvPicPr>
          <p:nvPr/>
        </p:nvPicPr>
        <p:blipFill>
          <a:blip r:embed="rId3">
            <a:extLst>
              <a:ext uri="{28A0092B-C50C-407E-A947-70E740481C1C}">
                <a14:useLocalDpi xmlns:a14="http://schemas.microsoft.com/office/drawing/2010/main" val="0"/>
              </a:ext>
            </a:extLst>
          </a:blip>
          <a:srcRect b="9863"/>
          <a:stretch>
            <a:fillRect/>
          </a:stretch>
        </p:blipFill>
        <p:spPr bwMode="auto">
          <a:xfrm>
            <a:off x="4754339" y="2545569"/>
            <a:ext cx="1510610" cy="128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31" name="Straight Arrow Connector 39"/>
          <p:cNvCxnSpPr>
            <a:cxnSpLocks noChangeShapeType="1"/>
          </p:cNvCxnSpPr>
          <p:nvPr/>
        </p:nvCxnSpPr>
        <p:spPr bwMode="auto">
          <a:xfrm flipH="1" flipV="1">
            <a:off x="6623879" y="3298416"/>
            <a:ext cx="469900" cy="1587"/>
          </a:xfrm>
          <a:prstGeom prst="straightConnector1">
            <a:avLst/>
          </a:prstGeom>
          <a:noFill/>
          <a:ln w="5715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32" name="TextBox 40"/>
          <p:cNvSpPr txBox="1">
            <a:spLocks noChangeArrowheads="1"/>
          </p:cNvSpPr>
          <p:nvPr/>
        </p:nvSpPr>
        <p:spPr bwMode="auto">
          <a:xfrm>
            <a:off x="4245473" y="2162431"/>
            <a:ext cx="252861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dirty="0" smtClean="0">
                <a:latin typeface="Calibri" charset="0"/>
                <a:cs typeface="ＭＳ Ｐゴシック" charset="0"/>
              </a:rPr>
              <a:t>Sequence</a:t>
            </a:r>
            <a:endParaRPr lang="en-US" dirty="0">
              <a:latin typeface="Calibri" charset="0"/>
              <a:cs typeface="ＭＳ Ｐゴシック" charset="0"/>
            </a:endParaRPr>
          </a:p>
        </p:txBody>
      </p:sp>
      <p:sp>
        <p:nvSpPr>
          <p:cNvPr id="33" name="Freeform 54"/>
          <p:cNvSpPr>
            <a:spLocks noChangeArrowheads="1"/>
          </p:cNvSpPr>
          <p:nvPr/>
        </p:nvSpPr>
        <p:spPr bwMode="auto">
          <a:xfrm>
            <a:off x="3912632" y="2886891"/>
            <a:ext cx="646112" cy="1066800"/>
          </a:xfrm>
          <a:custGeom>
            <a:avLst/>
            <a:gdLst>
              <a:gd name="T0" fmla="*/ 646112 w 646123"/>
              <a:gd name="T1" fmla="*/ 0 h 1335158"/>
              <a:gd name="T2" fmla="*/ 111398 w 646123"/>
              <a:gd name="T3" fmla="*/ 343718 h 1335158"/>
              <a:gd name="T4" fmla="*/ 15914 w 646123"/>
              <a:gd name="T5" fmla="*/ 1183915 h 1335158"/>
              <a:gd name="T6" fmla="*/ 15914 w 646123"/>
              <a:gd name="T7" fmla="*/ 1250749 h 1335158"/>
              <a:gd name="T8" fmla="*/ 0 60000 65536"/>
              <a:gd name="T9" fmla="*/ 0 60000 65536"/>
              <a:gd name="T10" fmla="*/ 0 60000 65536"/>
              <a:gd name="T11" fmla="*/ 0 60000 65536"/>
              <a:gd name="T12" fmla="*/ 0 w 646123"/>
              <a:gd name="T13" fmla="*/ 0 h 1335158"/>
              <a:gd name="T14" fmla="*/ 646123 w 646123"/>
              <a:gd name="T15" fmla="*/ 1335158 h 1335158"/>
            </a:gdLst>
            <a:ahLst/>
            <a:cxnLst>
              <a:cxn ang="T8">
                <a:pos x="T0" y="T1"/>
              </a:cxn>
              <a:cxn ang="T9">
                <a:pos x="T2" y="T3"/>
              </a:cxn>
              <a:cxn ang="T10">
                <a:pos x="T4" y="T5"/>
              </a:cxn>
              <a:cxn ang="T11">
                <a:pos x="T6" y="T7"/>
              </a:cxn>
            </a:cxnLst>
            <a:rect l="T12" t="T13" r="T14" b="T15"/>
            <a:pathLst>
              <a:path w="646123" h="1335158">
                <a:moveTo>
                  <a:pt x="646123" y="0"/>
                </a:moveTo>
                <a:cubicBezTo>
                  <a:pt x="431279" y="73203"/>
                  <a:pt x="216435" y="146406"/>
                  <a:pt x="111400" y="343736"/>
                </a:cubicBezTo>
                <a:cubicBezTo>
                  <a:pt x="6365" y="541066"/>
                  <a:pt x="31828" y="1032798"/>
                  <a:pt x="15914" y="1183978"/>
                </a:cubicBezTo>
                <a:cubicBezTo>
                  <a:pt x="0" y="1335158"/>
                  <a:pt x="7957" y="1292986"/>
                  <a:pt x="15914" y="1250815"/>
                </a:cubicBezTo>
              </a:path>
            </a:pathLst>
          </a:custGeom>
          <a:noFill/>
          <a:ln w="5715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p>
            <a:pPr algn="ctr" defTabSz="457200" fontAlgn="auto">
              <a:spcBef>
                <a:spcPts val="0"/>
              </a:spcBef>
              <a:spcAft>
                <a:spcPts val="0"/>
              </a:spcAft>
              <a:defRPr/>
            </a:pPr>
            <a:endParaRPr lang="en-US">
              <a:latin typeface="Calibri" charset="0"/>
              <a:cs typeface="ＭＳ Ｐゴシック" charset="0"/>
            </a:endParaRPr>
          </a:p>
        </p:txBody>
      </p:sp>
      <p:cxnSp>
        <p:nvCxnSpPr>
          <p:cNvPr id="34" name="Straight Arrow Connector 56"/>
          <p:cNvCxnSpPr>
            <a:cxnSpLocks noChangeShapeType="1"/>
            <a:stCxn id="33" idx="2"/>
          </p:cNvCxnSpPr>
          <p:nvPr/>
        </p:nvCxnSpPr>
        <p:spPr bwMode="auto">
          <a:xfrm flipH="1">
            <a:off x="3912634" y="3832847"/>
            <a:ext cx="15912" cy="120844"/>
          </a:xfrm>
          <a:prstGeom prst="straightConnector1">
            <a:avLst/>
          </a:prstGeom>
          <a:noFill/>
          <a:ln w="5715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pic>
        <p:nvPicPr>
          <p:cNvPr id="35" name="Picture 57" descr="ChipSeqExample_220x148.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52691" y="4258941"/>
            <a:ext cx="1909763" cy="1284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 name="TextBox 58"/>
          <p:cNvSpPr txBox="1">
            <a:spLocks noChangeArrowheads="1"/>
          </p:cNvSpPr>
          <p:nvPr/>
        </p:nvSpPr>
        <p:spPr bwMode="auto">
          <a:xfrm>
            <a:off x="1928170" y="2500374"/>
            <a:ext cx="16764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dirty="0">
                <a:latin typeface="Calibri" charset="0"/>
                <a:cs typeface="ＭＳ Ｐゴシック" charset="0"/>
              </a:rPr>
              <a:t>Map sequence tags to genome</a:t>
            </a:r>
          </a:p>
          <a:p>
            <a:pPr algn="ctr"/>
            <a:r>
              <a:rPr lang="en-US" dirty="0">
                <a:latin typeface="Calibri" charset="0"/>
                <a:cs typeface="ＭＳ Ｐゴシック" charset="0"/>
              </a:rPr>
              <a:t>&amp; identify peaks</a:t>
            </a:r>
          </a:p>
        </p:txBody>
      </p:sp>
      <p:sp>
        <p:nvSpPr>
          <p:cNvPr id="37" name="TextBox 32"/>
          <p:cNvSpPr txBox="1">
            <a:spLocks noChangeArrowheads="1"/>
          </p:cNvSpPr>
          <p:nvPr/>
        </p:nvSpPr>
        <p:spPr bwMode="auto">
          <a:xfrm>
            <a:off x="1733894" y="195543"/>
            <a:ext cx="234612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smtClean="0">
                <a:latin typeface="Calibri" charset="0"/>
                <a:cs typeface="ＭＳ Ｐゴシック" charset="0"/>
              </a:rPr>
              <a:t>DNA + bound protein</a:t>
            </a:r>
            <a:endParaRPr lang="en-US" dirty="0">
              <a:latin typeface="Calibri" charset="0"/>
              <a:cs typeface="ＭＳ Ｐゴシック" charset="0"/>
            </a:endParaRPr>
          </a:p>
        </p:txBody>
      </p:sp>
      <p:cxnSp>
        <p:nvCxnSpPr>
          <p:cNvPr id="38" name="Straight Arrow Connector 39"/>
          <p:cNvCxnSpPr>
            <a:cxnSpLocks noChangeShapeType="1"/>
          </p:cNvCxnSpPr>
          <p:nvPr/>
        </p:nvCxnSpPr>
        <p:spPr bwMode="auto">
          <a:xfrm flipH="1" flipV="1">
            <a:off x="7157279" y="3300003"/>
            <a:ext cx="469900" cy="1588"/>
          </a:xfrm>
          <a:prstGeom prst="straightConnector1">
            <a:avLst/>
          </a:prstGeom>
          <a:noFill/>
          <a:ln w="5715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cxnSp>
        <p:nvCxnSpPr>
          <p:cNvPr id="39" name="Straight Arrow Connector 39"/>
          <p:cNvCxnSpPr>
            <a:cxnSpLocks noChangeShapeType="1"/>
          </p:cNvCxnSpPr>
          <p:nvPr/>
        </p:nvCxnSpPr>
        <p:spPr bwMode="auto">
          <a:xfrm flipH="1" flipV="1">
            <a:off x="7690679" y="3301591"/>
            <a:ext cx="469900" cy="1587"/>
          </a:xfrm>
          <a:prstGeom prst="straightConnector1">
            <a:avLst/>
          </a:prstGeom>
          <a:noFill/>
          <a:ln w="57150">
            <a:solidFill>
              <a:schemeClr val="accent1"/>
            </a:solidFill>
            <a:round/>
            <a:headEnd/>
            <a:tailEnd type="arrow" w="med" len="med"/>
          </a:ln>
          <a:effectLst>
            <a:outerShdw blurRad="63500" dist="20000" dir="5400000" rotWithShape="0">
              <a:srgbClr val="000000">
                <a:alpha val="37999"/>
              </a:srgbClr>
            </a:outerShdw>
          </a:effectLst>
          <a:extLst>
            <a:ext uri="{909E8E84-426E-40dd-AFC4-6F175D3DCCD1}">
              <a14:hiddenFill xmlns="" xmlns:a14="http://schemas.microsoft.com/office/drawing/2010/main">
                <a:noFill/>
              </a14:hiddenFill>
            </a:ext>
          </a:extLst>
        </p:spPr>
      </p:cxnSp>
      <p:sp>
        <p:nvSpPr>
          <p:cNvPr id="40" name="TextBox 32"/>
          <p:cNvSpPr txBox="1">
            <a:spLocks noChangeArrowheads="1"/>
          </p:cNvSpPr>
          <p:nvPr/>
        </p:nvSpPr>
        <p:spPr bwMode="auto">
          <a:xfrm>
            <a:off x="6622774" y="2182251"/>
            <a:ext cx="1600200"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dirty="0">
                <a:latin typeface="Calibri" charset="0"/>
                <a:cs typeface="ＭＳ Ｐゴシック" charset="0"/>
              </a:rPr>
              <a:t>Prepare sequencing library</a:t>
            </a:r>
          </a:p>
        </p:txBody>
      </p:sp>
      <p:sp>
        <p:nvSpPr>
          <p:cNvPr id="41" name="TextBox 40"/>
          <p:cNvSpPr txBox="1">
            <a:spLocks noChangeArrowheads="1"/>
          </p:cNvSpPr>
          <p:nvPr/>
        </p:nvSpPr>
        <p:spPr bwMode="auto">
          <a:xfrm>
            <a:off x="5265124" y="195709"/>
            <a:ext cx="204663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Arial" charset="0"/>
                <a:ea typeface="ＭＳ Ｐゴシック" charset="0"/>
              </a:defRPr>
            </a:lvl1pPr>
            <a:lvl2pPr marL="742950" indent="-285750" defTabSz="457200">
              <a:defRPr>
                <a:solidFill>
                  <a:schemeClr val="tx1"/>
                </a:solidFill>
                <a:latin typeface="Arial" charset="0"/>
                <a:ea typeface="ＭＳ Ｐゴシック" charset="0"/>
              </a:defRPr>
            </a:lvl2pPr>
            <a:lvl3pPr marL="1143000" indent="-228600" defTabSz="457200">
              <a:defRPr>
                <a:solidFill>
                  <a:schemeClr val="tx1"/>
                </a:solidFill>
                <a:latin typeface="Arial" charset="0"/>
                <a:ea typeface="ＭＳ Ｐゴシック" charset="0"/>
              </a:defRPr>
            </a:lvl3pPr>
            <a:lvl4pPr marL="1600200" indent="-228600" defTabSz="457200">
              <a:defRPr>
                <a:solidFill>
                  <a:schemeClr val="tx1"/>
                </a:solidFill>
                <a:latin typeface="Arial" charset="0"/>
                <a:ea typeface="ＭＳ Ｐゴシック" charset="0"/>
              </a:defRPr>
            </a:lvl4pPr>
            <a:lvl5pPr marL="2057400" indent="-228600" defTabSz="4572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dirty="0" smtClean="0">
                <a:latin typeface="Calibri" charset="0"/>
                <a:cs typeface="ＭＳ Ｐゴシック" charset="0"/>
              </a:rPr>
              <a:t>Fragment DNA</a:t>
            </a:r>
            <a:endParaRPr lang="en-US" dirty="0">
              <a:latin typeface="Calibri" charset="0"/>
              <a:cs typeface="ＭＳ Ｐゴシック" charset="0"/>
            </a:endParaRPr>
          </a:p>
        </p:txBody>
      </p:sp>
      <p:pic>
        <p:nvPicPr>
          <p:cNvPr id="42" name="Picture 42" descr="nature06008-f1.2.jpg"/>
          <p:cNvPicPr>
            <a:picLocks noChangeAspect="1"/>
          </p:cNvPicPr>
          <p:nvPr/>
        </p:nvPicPr>
        <p:blipFill rotWithShape="1">
          <a:blip r:embed="rId5">
            <a:extLst>
              <a:ext uri="{28A0092B-C50C-407E-A947-70E740481C1C}">
                <a14:useLocalDpi xmlns:a14="http://schemas.microsoft.com/office/drawing/2010/main" val="0"/>
              </a:ext>
            </a:extLst>
          </a:blip>
          <a:srcRect r="41249"/>
          <a:stretch/>
        </p:blipFill>
        <p:spPr bwMode="auto">
          <a:xfrm>
            <a:off x="5150073" y="4000254"/>
            <a:ext cx="4551423"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63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smtClean="0"/>
              <a:t>Identificazione dei siti di legame</a:t>
            </a:r>
            <a:endParaRPr lang="en-US" dirty="0"/>
          </a:p>
        </p:txBody>
      </p:sp>
      <p:sp>
        <p:nvSpPr>
          <p:cNvPr id="7" name="CasellaDiTesto 6"/>
          <p:cNvSpPr txBox="1"/>
          <p:nvPr/>
        </p:nvSpPr>
        <p:spPr>
          <a:xfrm>
            <a:off x="734793" y="1591284"/>
            <a:ext cx="5338354" cy="4524315"/>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Durante il processo di </a:t>
            </a:r>
            <a:r>
              <a:rPr lang="it-IT" dirty="0" err="1" smtClean="0"/>
              <a:t>mapping</a:t>
            </a:r>
            <a:r>
              <a:rPr lang="it-IT" dirty="0" smtClean="0"/>
              <a:t>, le </a:t>
            </a:r>
            <a:r>
              <a:rPr lang="it-IT" dirty="0" err="1" smtClean="0"/>
              <a:t>reads</a:t>
            </a:r>
            <a:r>
              <a:rPr lang="it-IT" dirty="0" smtClean="0"/>
              <a:t> andranno a creare dei </a:t>
            </a:r>
            <a:r>
              <a:rPr lang="it-IT" b="1" dirty="0" smtClean="0"/>
              <a:t>picchi</a:t>
            </a:r>
            <a:r>
              <a:rPr lang="it-IT" dirty="0" smtClean="0"/>
              <a:t> in corrispondenza della regione sulla quale era avvenuto il </a:t>
            </a:r>
            <a:r>
              <a:rPr lang="it-IT" dirty="0" err="1" smtClean="0"/>
              <a:t>crosslink</a:t>
            </a:r>
            <a:r>
              <a:rPr lang="it-IT" dirty="0" smtClean="0"/>
              <a:t>, ovvero del sito di legame</a:t>
            </a:r>
          </a:p>
          <a:p>
            <a:pPr marL="285750" indent="-285750" algn="just">
              <a:buFont typeface="Arial" panose="020B0604020202020204" pitchFamily="34" charset="0"/>
              <a:buChar char="•"/>
            </a:pPr>
            <a:r>
              <a:rPr lang="it-IT" dirty="0" smtClean="0"/>
              <a:t>Ovviamente avremo una curva a campana, che dipende dalla frammentazione </a:t>
            </a:r>
            <a:r>
              <a:rPr lang="it-IT" dirty="0" err="1" smtClean="0"/>
              <a:t>randomica</a:t>
            </a:r>
            <a:r>
              <a:rPr lang="it-IT" dirty="0" smtClean="0"/>
              <a:t> legata alla </a:t>
            </a:r>
            <a:r>
              <a:rPr lang="it-IT" dirty="0" err="1" smtClean="0"/>
              <a:t>sonicazione</a:t>
            </a:r>
            <a:endParaRPr lang="it-IT" dirty="0" smtClean="0"/>
          </a:p>
          <a:p>
            <a:pPr marL="285750" indent="-285750" algn="just">
              <a:buFont typeface="Arial" panose="020B0604020202020204" pitchFamily="34" charset="0"/>
              <a:buChar char="•"/>
            </a:pPr>
            <a:r>
              <a:rPr lang="it-IT" dirty="0" smtClean="0"/>
              <a:t>La traccia dei picchi ottenuta nel campione di interesse (</a:t>
            </a:r>
            <a:r>
              <a:rPr lang="it-IT" dirty="0" err="1" smtClean="0"/>
              <a:t>immunoprecipitato</a:t>
            </a:r>
            <a:r>
              <a:rPr lang="it-IT" dirty="0" smtClean="0"/>
              <a:t>) va confrontata con quella dei picchi ottenuti dal campione di controllo (non </a:t>
            </a:r>
            <a:r>
              <a:rPr lang="it-IT" dirty="0" err="1" smtClean="0"/>
              <a:t>immunoprecipitato</a:t>
            </a:r>
            <a:r>
              <a:rPr lang="it-IT" dirty="0" smtClean="0"/>
              <a:t>)</a:t>
            </a:r>
          </a:p>
          <a:p>
            <a:endParaRPr lang="it-IT" dirty="0"/>
          </a:p>
          <a:p>
            <a:endParaRPr lang="en-US" dirty="0"/>
          </a:p>
        </p:txBody>
      </p:sp>
      <p:pic>
        <p:nvPicPr>
          <p:cNvPr id="5" name="Picture 3"/>
          <p:cNvPicPr>
            <a:picLocks noChangeAspect="1"/>
          </p:cNvPicPr>
          <p:nvPr/>
        </p:nvPicPr>
        <p:blipFill>
          <a:blip r:embed="rId2">
            <a:extLst>
              <a:ext uri="{28A0092B-C50C-407E-A947-70E740481C1C}">
                <a14:useLocalDpi xmlns:a14="http://schemas.microsoft.com/office/drawing/2010/main" val="0"/>
              </a:ext>
            </a:extLst>
          </a:blip>
          <a:srcRect b="32457"/>
          <a:stretch>
            <a:fillRect/>
          </a:stretch>
        </p:blipFill>
        <p:spPr bwMode="auto">
          <a:xfrm>
            <a:off x="6570624" y="1086399"/>
            <a:ext cx="5029200"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Freeform 4"/>
          <p:cNvSpPr>
            <a:spLocks/>
          </p:cNvSpPr>
          <p:nvPr/>
        </p:nvSpPr>
        <p:spPr bwMode="auto">
          <a:xfrm>
            <a:off x="8247024" y="5582199"/>
            <a:ext cx="1981200" cy="533400"/>
          </a:xfrm>
          <a:custGeom>
            <a:avLst/>
            <a:gdLst>
              <a:gd name="T0" fmla="*/ 0 w 1248"/>
              <a:gd name="T1" fmla="*/ 288 h 336"/>
              <a:gd name="T2" fmla="*/ 288 w 1248"/>
              <a:gd name="T3" fmla="*/ 288 h 336"/>
              <a:gd name="T4" fmla="*/ 336 w 1248"/>
              <a:gd name="T5" fmla="*/ 288 h 336"/>
              <a:gd name="T6" fmla="*/ 576 w 1248"/>
              <a:gd name="T7" fmla="*/ 0 h 336"/>
              <a:gd name="T8" fmla="*/ 912 w 1248"/>
              <a:gd name="T9" fmla="*/ 288 h 336"/>
              <a:gd name="T10" fmla="*/ 1104 w 1248"/>
              <a:gd name="T11" fmla="*/ 288 h 336"/>
              <a:gd name="T12" fmla="*/ 1248 w 1248"/>
              <a:gd name="T13" fmla="*/ 288 h 336"/>
            </a:gdLst>
            <a:ahLst/>
            <a:cxnLst>
              <a:cxn ang="0">
                <a:pos x="T0" y="T1"/>
              </a:cxn>
              <a:cxn ang="0">
                <a:pos x="T2" y="T3"/>
              </a:cxn>
              <a:cxn ang="0">
                <a:pos x="T4" y="T5"/>
              </a:cxn>
              <a:cxn ang="0">
                <a:pos x="T6" y="T7"/>
              </a:cxn>
              <a:cxn ang="0">
                <a:pos x="T8" y="T9"/>
              </a:cxn>
              <a:cxn ang="0">
                <a:pos x="T10" y="T11"/>
              </a:cxn>
              <a:cxn ang="0">
                <a:pos x="T12" y="T13"/>
              </a:cxn>
            </a:cxnLst>
            <a:rect l="0" t="0" r="r" b="b"/>
            <a:pathLst>
              <a:path w="1248" h="336">
                <a:moveTo>
                  <a:pt x="0" y="288"/>
                </a:moveTo>
                <a:cubicBezTo>
                  <a:pt x="116" y="288"/>
                  <a:pt x="232" y="288"/>
                  <a:pt x="288" y="288"/>
                </a:cubicBezTo>
                <a:cubicBezTo>
                  <a:pt x="344" y="288"/>
                  <a:pt x="288" y="336"/>
                  <a:pt x="336" y="288"/>
                </a:cubicBezTo>
                <a:cubicBezTo>
                  <a:pt x="384" y="240"/>
                  <a:pt x="480" y="0"/>
                  <a:pt x="576" y="0"/>
                </a:cubicBezTo>
                <a:cubicBezTo>
                  <a:pt x="672" y="0"/>
                  <a:pt x="824" y="240"/>
                  <a:pt x="912" y="288"/>
                </a:cubicBezTo>
                <a:cubicBezTo>
                  <a:pt x="1000" y="336"/>
                  <a:pt x="1048" y="288"/>
                  <a:pt x="1104" y="288"/>
                </a:cubicBezTo>
                <a:cubicBezTo>
                  <a:pt x="1160" y="288"/>
                  <a:pt x="1224" y="288"/>
                  <a:pt x="1248" y="288"/>
                </a:cubicBezTo>
              </a:path>
            </a:pathLst>
          </a:custGeom>
          <a:noFill/>
          <a:ln w="38100" cmpd="sng">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9" name="Freeform 5"/>
          <p:cNvSpPr>
            <a:spLocks/>
          </p:cNvSpPr>
          <p:nvPr/>
        </p:nvSpPr>
        <p:spPr bwMode="auto">
          <a:xfrm>
            <a:off x="7408824" y="5582199"/>
            <a:ext cx="1981200" cy="533400"/>
          </a:xfrm>
          <a:custGeom>
            <a:avLst/>
            <a:gdLst>
              <a:gd name="T0" fmla="*/ 0 w 1248"/>
              <a:gd name="T1" fmla="*/ 288 h 336"/>
              <a:gd name="T2" fmla="*/ 288 w 1248"/>
              <a:gd name="T3" fmla="*/ 288 h 336"/>
              <a:gd name="T4" fmla="*/ 336 w 1248"/>
              <a:gd name="T5" fmla="*/ 288 h 336"/>
              <a:gd name="T6" fmla="*/ 576 w 1248"/>
              <a:gd name="T7" fmla="*/ 0 h 336"/>
              <a:gd name="T8" fmla="*/ 912 w 1248"/>
              <a:gd name="T9" fmla="*/ 288 h 336"/>
              <a:gd name="T10" fmla="*/ 1104 w 1248"/>
              <a:gd name="T11" fmla="*/ 288 h 336"/>
              <a:gd name="T12" fmla="*/ 1248 w 1248"/>
              <a:gd name="T13" fmla="*/ 288 h 336"/>
            </a:gdLst>
            <a:ahLst/>
            <a:cxnLst>
              <a:cxn ang="0">
                <a:pos x="T0" y="T1"/>
              </a:cxn>
              <a:cxn ang="0">
                <a:pos x="T2" y="T3"/>
              </a:cxn>
              <a:cxn ang="0">
                <a:pos x="T4" y="T5"/>
              </a:cxn>
              <a:cxn ang="0">
                <a:pos x="T6" y="T7"/>
              </a:cxn>
              <a:cxn ang="0">
                <a:pos x="T8" y="T9"/>
              </a:cxn>
              <a:cxn ang="0">
                <a:pos x="T10" y="T11"/>
              </a:cxn>
              <a:cxn ang="0">
                <a:pos x="T12" y="T13"/>
              </a:cxn>
            </a:cxnLst>
            <a:rect l="0" t="0" r="r" b="b"/>
            <a:pathLst>
              <a:path w="1248" h="336">
                <a:moveTo>
                  <a:pt x="0" y="288"/>
                </a:moveTo>
                <a:cubicBezTo>
                  <a:pt x="116" y="288"/>
                  <a:pt x="232" y="288"/>
                  <a:pt x="288" y="288"/>
                </a:cubicBezTo>
                <a:cubicBezTo>
                  <a:pt x="344" y="288"/>
                  <a:pt x="288" y="336"/>
                  <a:pt x="336" y="288"/>
                </a:cubicBezTo>
                <a:cubicBezTo>
                  <a:pt x="384" y="240"/>
                  <a:pt x="480" y="0"/>
                  <a:pt x="576" y="0"/>
                </a:cubicBezTo>
                <a:cubicBezTo>
                  <a:pt x="672" y="0"/>
                  <a:pt x="824" y="240"/>
                  <a:pt x="912" y="288"/>
                </a:cubicBezTo>
                <a:cubicBezTo>
                  <a:pt x="1000" y="336"/>
                  <a:pt x="1048" y="288"/>
                  <a:pt x="1104" y="288"/>
                </a:cubicBezTo>
                <a:cubicBezTo>
                  <a:pt x="1160" y="288"/>
                  <a:pt x="1224" y="288"/>
                  <a:pt x="1248" y="288"/>
                </a:cubicBezTo>
              </a:path>
            </a:pathLst>
          </a:custGeom>
          <a:noFill/>
          <a:ln w="38100" cmpd="sng">
            <a:solidFill>
              <a:srgbClr val="DB0000"/>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0" name="Freeform 6"/>
          <p:cNvSpPr>
            <a:spLocks/>
          </p:cNvSpPr>
          <p:nvPr/>
        </p:nvSpPr>
        <p:spPr bwMode="auto">
          <a:xfrm>
            <a:off x="9237624" y="5582199"/>
            <a:ext cx="1981200" cy="533400"/>
          </a:xfrm>
          <a:custGeom>
            <a:avLst/>
            <a:gdLst>
              <a:gd name="T0" fmla="*/ 0 w 1248"/>
              <a:gd name="T1" fmla="*/ 288 h 336"/>
              <a:gd name="T2" fmla="*/ 288 w 1248"/>
              <a:gd name="T3" fmla="*/ 288 h 336"/>
              <a:gd name="T4" fmla="*/ 336 w 1248"/>
              <a:gd name="T5" fmla="*/ 288 h 336"/>
              <a:gd name="T6" fmla="*/ 576 w 1248"/>
              <a:gd name="T7" fmla="*/ 0 h 336"/>
              <a:gd name="T8" fmla="*/ 912 w 1248"/>
              <a:gd name="T9" fmla="*/ 288 h 336"/>
              <a:gd name="T10" fmla="*/ 1104 w 1248"/>
              <a:gd name="T11" fmla="*/ 288 h 336"/>
              <a:gd name="T12" fmla="*/ 1248 w 1248"/>
              <a:gd name="T13" fmla="*/ 288 h 336"/>
            </a:gdLst>
            <a:ahLst/>
            <a:cxnLst>
              <a:cxn ang="0">
                <a:pos x="T0" y="T1"/>
              </a:cxn>
              <a:cxn ang="0">
                <a:pos x="T2" y="T3"/>
              </a:cxn>
              <a:cxn ang="0">
                <a:pos x="T4" y="T5"/>
              </a:cxn>
              <a:cxn ang="0">
                <a:pos x="T6" y="T7"/>
              </a:cxn>
              <a:cxn ang="0">
                <a:pos x="T8" y="T9"/>
              </a:cxn>
              <a:cxn ang="0">
                <a:pos x="T10" y="T11"/>
              </a:cxn>
              <a:cxn ang="0">
                <a:pos x="T12" y="T13"/>
              </a:cxn>
            </a:cxnLst>
            <a:rect l="0" t="0" r="r" b="b"/>
            <a:pathLst>
              <a:path w="1248" h="336">
                <a:moveTo>
                  <a:pt x="0" y="288"/>
                </a:moveTo>
                <a:cubicBezTo>
                  <a:pt x="116" y="288"/>
                  <a:pt x="232" y="288"/>
                  <a:pt x="288" y="288"/>
                </a:cubicBezTo>
                <a:cubicBezTo>
                  <a:pt x="344" y="288"/>
                  <a:pt x="288" y="336"/>
                  <a:pt x="336" y="288"/>
                </a:cubicBezTo>
                <a:cubicBezTo>
                  <a:pt x="384" y="240"/>
                  <a:pt x="480" y="0"/>
                  <a:pt x="576" y="0"/>
                </a:cubicBezTo>
                <a:cubicBezTo>
                  <a:pt x="672" y="0"/>
                  <a:pt x="824" y="240"/>
                  <a:pt x="912" y="288"/>
                </a:cubicBezTo>
                <a:cubicBezTo>
                  <a:pt x="1000" y="336"/>
                  <a:pt x="1048" y="288"/>
                  <a:pt x="1104" y="288"/>
                </a:cubicBezTo>
                <a:cubicBezTo>
                  <a:pt x="1160" y="288"/>
                  <a:pt x="1224" y="288"/>
                  <a:pt x="1248" y="288"/>
                </a:cubicBezTo>
              </a:path>
            </a:pathLst>
          </a:custGeom>
          <a:noFill/>
          <a:ln w="38100" cmpd="sng">
            <a:solidFill>
              <a:srgbClr val="00CCFF"/>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132066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783138"/>
            <a:ext cx="10515600" cy="633358"/>
          </a:xfrm>
        </p:spPr>
        <p:txBody>
          <a:bodyPr>
            <a:normAutofit fontScale="90000"/>
          </a:bodyPr>
          <a:lstStyle/>
          <a:p>
            <a:r>
              <a:rPr lang="it-IT" dirty="0" smtClean="0"/>
              <a:t>Altri approcci basati sul sequenziamento nell’era «</a:t>
            </a:r>
            <a:r>
              <a:rPr lang="it-IT" dirty="0" err="1" smtClean="0"/>
              <a:t>omica</a:t>
            </a:r>
            <a:r>
              <a:rPr lang="it-IT" dirty="0" smtClean="0"/>
              <a:t>»</a:t>
            </a:r>
            <a:endParaRPr lang="en-US" dirty="0"/>
          </a:p>
        </p:txBody>
      </p:sp>
      <p:sp>
        <p:nvSpPr>
          <p:cNvPr id="3" name="Segnaposto contenuto 2"/>
          <p:cNvSpPr>
            <a:spLocks noGrp="1"/>
          </p:cNvSpPr>
          <p:nvPr>
            <p:ph idx="1"/>
          </p:nvPr>
        </p:nvSpPr>
        <p:spPr>
          <a:xfrm>
            <a:off x="838200" y="1657932"/>
            <a:ext cx="5397137" cy="5012834"/>
          </a:xfrm>
        </p:spPr>
        <p:txBody>
          <a:bodyPr>
            <a:normAutofit fontScale="77500" lnSpcReduction="20000"/>
          </a:bodyPr>
          <a:lstStyle/>
          <a:p>
            <a:pPr algn="just"/>
            <a:r>
              <a:rPr lang="it-IT" sz="2300" dirty="0" smtClean="0"/>
              <a:t>Sebbene il sequenziamento/</a:t>
            </a:r>
            <a:r>
              <a:rPr lang="it-IT" sz="2300" dirty="0" err="1" smtClean="0"/>
              <a:t>risequenziamento</a:t>
            </a:r>
            <a:r>
              <a:rPr lang="it-IT" sz="2300" dirty="0" smtClean="0"/>
              <a:t> genomico, il </a:t>
            </a:r>
            <a:r>
              <a:rPr lang="it-IT" sz="2300" dirty="0" err="1" smtClean="0"/>
              <a:t>targeted</a:t>
            </a:r>
            <a:r>
              <a:rPr lang="it-IT" sz="2300" dirty="0" smtClean="0"/>
              <a:t> </a:t>
            </a:r>
            <a:r>
              <a:rPr lang="it-IT" sz="2300" dirty="0" err="1" smtClean="0"/>
              <a:t>resequencing</a:t>
            </a:r>
            <a:r>
              <a:rPr lang="it-IT" sz="2300" dirty="0" smtClean="0"/>
              <a:t> a l’RNA-</a:t>
            </a:r>
            <a:r>
              <a:rPr lang="it-IT" sz="2300" dirty="0" err="1" smtClean="0"/>
              <a:t>sequencing</a:t>
            </a:r>
            <a:r>
              <a:rPr lang="it-IT" sz="2300" dirty="0" smtClean="0"/>
              <a:t> siano certamente i campi di applicazione più popolari delle moderne tecnologie di sequenziamento,  possibilità di ottenere dati high </a:t>
            </a:r>
            <a:r>
              <a:rPr lang="it-IT" sz="2300" dirty="0" err="1" smtClean="0"/>
              <a:t>throughput</a:t>
            </a:r>
            <a:r>
              <a:rPr lang="it-IT" sz="2300" dirty="0" smtClean="0"/>
              <a:t> ben si adatta alle esigenze crescenti del mondo della ricerca</a:t>
            </a:r>
          </a:p>
          <a:p>
            <a:pPr algn="just"/>
            <a:r>
              <a:rPr lang="it-IT" sz="2300" dirty="0" smtClean="0"/>
              <a:t>Le tecniche di sequenziamento Illumina in particolare hanno permesso di spostare su una scale «</a:t>
            </a:r>
            <a:r>
              <a:rPr lang="it-IT" sz="2300" dirty="0" err="1" smtClean="0"/>
              <a:t>omica</a:t>
            </a:r>
            <a:r>
              <a:rPr lang="it-IT" sz="2300" dirty="0" smtClean="0"/>
              <a:t>» analisi che solitamente venivano condotte su singoli geni bersaglio</a:t>
            </a:r>
          </a:p>
          <a:p>
            <a:pPr algn="just"/>
            <a:r>
              <a:rPr lang="it-IT" sz="2300" dirty="0" smtClean="0"/>
              <a:t>E’ possibile in particolare utilizzare il sequenziamento massivo per studiare le interazioni tra DNA e proteine, oppure per investigare lo stato di metilazione del DNA genomico e molto altro ancora</a:t>
            </a:r>
            <a:endParaRPr lang="en-US" sz="2300" dirty="0"/>
          </a:p>
          <a:p>
            <a:pPr marL="45720" indent="0">
              <a:buNone/>
            </a:pPr>
            <a:r>
              <a:rPr lang="en-US" dirty="0"/>
              <a:t/>
            </a:r>
            <a:br>
              <a:rPr lang="en-US" dirty="0"/>
            </a:br>
            <a:endParaRPr lang="it-IT" dirty="0" smtClean="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014983"/>
            <a:ext cx="5715000" cy="3429000"/>
          </a:xfrm>
          <a:prstGeom prst="rect">
            <a:avLst/>
          </a:prstGeom>
        </p:spPr>
      </p:pic>
    </p:spTree>
    <p:extLst>
      <p:ext uri="{BB962C8B-B14F-4D97-AF65-F5344CB8AC3E}">
        <p14:creationId xmlns:p14="http://schemas.microsoft.com/office/powerpoint/2010/main" val="193103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smtClean="0"/>
              <a:t>Identificazione dei siti di legame</a:t>
            </a:r>
            <a:endParaRPr lang="en-US" dirty="0"/>
          </a:p>
        </p:txBody>
      </p:sp>
      <p:sp>
        <p:nvSpPr>
          <p:cNvPr id="7" name="CasellaDiTesto 6"/>
          <p:cNvSpPr txBox="1"/>
          <p:nvPr/>
        </p:nvSpPr>
        <p:spPr>
          <a:xfrm>
            <a:off x="736969" y="1323703"/>
            <a:ext cx="10616831" cy="2031325"/>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L’obiettivo dell’analisi è quello di poter discriminare il segnale dal rumore di fondo, assegnando a ciascun picco un </a:t>
            </a:r>
            <a:r>
              <a:rPr lang="it-IT" b="1" dirty="0" smtClean="0"/>
              <a:t>p-</a:t>
            </a:r>
            <a:r>
              <a:rPr lang="it-IT" b="1" dirty="0" err="1" smtClean="0"/>
              <a:t>value</a:t>
            </a:r>
            <a:endParaRPr lang="it-IT" b="1" dirty="0" smtClean="0"/>
          </a:p>
          <a:p>
            <a:pPr marL="285750" indent="-285750" algn="just">
              <a:buFont typeface="Arial" panose="020B0604020202020204" pitchFamily="34" charset="0"/>
              <a:buChar char="•"/>
            </a:pPr>
            <a:r>
              <a:rPr lang="it-IT" dirty="0" smtClean="0"/>
              <a:t>La profondità di sequenziamento utilizzata può essere determinante per identificare picchi con bassa altezza (ad esempio siti di legame secondari, riconosciuti con «forza» ridotta dalla proteina di interesse)</a:t>
            </a:r>
          </a:p>
          <a:p>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3393" y="2952603"/>
            <a:ext cx="6850974" cy="3391194"/>
          </a:xfrm>
          <a:prstGeom prst="rect">
            <a:avLst/>
          </a:prstGeom>
        </p:spPr>
      </p:pic>
    </p:spTree>
    <p:extLst>
      <p:ext uri="{BB962C8B-B14F-4D97-AF65-F5344CB8AC3E}">
        <p14:creationId xmlns:p14="http://schemas.microsoft.com/office/powerpoint/2010/main" val="327280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smtClean="0"/>
              <a:t>Downstream </a:t>
            </a:r>
            <a:r>
              <a:rPr lang="it-IT" dirty="0" err="1" smtClean="0"/>
              <a:t>analysis</a:t>
            </a:r>
            <a:endParaRPr lang="en-US" dirty="0"/>
          </a:p>
        </p:txBody>
      </p:sp>
      <p:sp>
        <p:nvSpPr>
          <p:cNvPr id="7" name="CasellaDiTesto 6"/>
          <p:cNvSpPr txBox="1"/>
          <p:nvPr/>
        </p:nvSpPr>
        <p:spPr>
          <a:xfrm>
            <a:off x="736970" y="1245326"/>
            <a:ext cx="10331624" cy="5632311"/>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Una volta identificati i picchi, posso chiedermi:</a:t>
            </a:r>
          </a:p>
          <a:p>
            <a:pPr marL="285750" indent="-285750" algn="just">
              <a:buFont typeface="Arial" panose="020B0604020202020204" pitchFamily="34" charset="0"/>
              <a:buChar char="•"/>
            </a:pPr>
            <a:endParaRPr lang="it-IT" dirty="0" smtClean="0"/>
          </a:p>
          <a:p>
            <a:pPr marL="285750" indent="-285750" algn="just">
              <a:buFontTx/>
              <a:buChar char="-"/>
            </a:pPr>
            <a:r>
              <a:rPr lang="it-IT" b="1" dirty="0" smtClean="0"/>
              <a:t>Quale è il gene che è localizzato più vicino al picco di </a:t>
            </a:r>
            <a:r>
              <a:rPr lang="it-IT" b="1" dirty="0" err="1" smtClean="0"/>
              <a:t>mapping</a:t>
            </a:r>
            <a:r>
              <a:rPr lang="it-IT" b="1" dirty="0" smtClean="0"/>
              <a:t> identificato? </a:t>
            </a:r>
            <a:r>
              <a:rPr lang="it-IT" dirty="0" smtClean="0"/>
              <a:t>(ovvero quale gene è sotto il controllo </a:t>
            </a:r>
            <a:r>
              <a:rPr lang="it-IT" dirty="0" err="1" smtClean="0"/>
              <a:t>trascrizionale</a:t>
            </a:r>
            <a:r>
              <a:rPr lang="it-IT" dirty="0" smtClean="0"/>
              <a:t> della proteina di interesse?). Questo è molto utile soprattutto per lo studio dei fattori di trascrizione</a:t>
            </a:r>
          </a:p>
          <a:p>
            <a:pPr marL="285750" indent="-285750" algn="just">
              <a:buFontTx/>
              <a:buChar char="-"/>
            </a:pPr>
            <a:endParaRPr lang="it-IT" dirty="0"/>
          </a:p>
          <a:p>
            <a:pPr marL="285750" indent="-285750" algn="just">
              <a:buFontTx/>
              <a:buChar char="-"/>
            </a:pPr>
            <a:r>
              <a:rPr lang="it-IT" b="1" dirty="0" smtClean="0"/>
              <a:t>Quale è il motivo consenso di DNA riconosciuto e legato dalla proteina di interesse? </a:t>
            </a:r>
            <a:r>
              <a:rPr lang="it-IT" dirty="0" smtClean="0"/>
              <a:t>E’ possibile estrarre ed allineare tra loro le sequenze di DNA dove si nota un picco di </a:t>
            </a:r>
            <a:r>
              <a:rPr lang="it-IT" dirty="0" err="1" smtClean="0"/>
              <a:t>mapping</a:t>
            </a:r>
            <a:r>
              <a:rPr lang="it-IT" dirty="0" smtClean="0"/>
              <a:t>, generando un consenso</a:t>
            </a:r>
          </a:p>
          <a:p>
            <a:pPr marL="285750" indent="-285750" algn="just">
              <a:buFontTx/>
              <a:buChar char="-"/>
            </a:pPr>
            <a:endParaRPr lang="it-IT" dirty="0"/>
          </a:p>
          <a:p>
            <a:pPr marL="285750" indent="-285750" algn="just">
              <a:buFontTx/>
              <a:buChar char="-"/>
            </a:pPr>
            <a:endParaRPr lang="it-IT" dirty="0" smtClean="0"/>
          </a:p>
          <a:p>
            <a:pPr marL="285750" indent="-285750" algn="just">
              <a:buFontTx/>
              <a:buChar char="-"/>
            </a:pPr>
            <a:endParaRPr lang="it-IT" dirty="0"/>
          </a:p>
          <a:p>
            <a:pPr marL="285750" indent="-285750" algn="just">
              <a:buFontTx/>
              <a:buChar char="-"/>
            </a:pPr>
            <a:endParaRPr lang="it-IT" dirty="0" smtClean="0"/>
          </a:p>
          <a:p>
            <a:pPr marL="285750" indent="-285750" algn="just">
              <a:buFontTx/>
              <a:buChar char="-"/>
            </a:pPr>
            <a:endParaRPr lang="it-IT" dirty="0" smtClean="0"/>
          </a:p>
          <a:p>
            <a:pPr marL="285750" indent="-285750" algn="just">
              <a:buFontTx/>
              <a:buChar char="-"/>
            </a:pPr>
            <a:endParaRPr lang="it-IT" dirty="0"/>
          </a:p>
          <a:p>
            <a:pPr marL="285750" indent="-285750" algn="just">
              <a:buFontTx/>
              <a:buChar char="-"/>
            </a:pPr>
            <a:r>
              <a:rPr lang="it-IT" b="1" dirty="0" smtClean="0"/>
              <a:t>Quali funzioni svolgono i geni associati ai picchi di </a:t>
            </a:r>
            <a:r>
              <a:rPr lang="it-IT" b="1" dirty="0" err="1" smtClean="0"/>
              <a:t>mapping</a:t>
            </a:r>
            <a:r>
              <a:rPr lang="it-IT" b="1" dirty="0" smtClean="0"/>
              <a:t>? </a:t>
            </a:r>
            <a:r>
              <a:rPr lang="it-IT" dirty="0" smtClean="0"/>
              <a:t>E’ possibile fare un test di arricchimento funzionale, come in un esperimento di RNA-</a:t>
            </a:r>
            <a:r>
              <a:rPr lang="it-IT" dirty="0" err="1" smtClean="0"/>
              <a:t>seq</a:t>
            </a:r>
            <a:r>
              <a:rPr lang="it-IT" dirty="0" smtClean="0"/>
              <a:t>, per scoprire quali siano le funzioni regolate dalla proteina di interesse.</a:t>
            </a:r>
          </a:p>
          <a:p>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2384" y="3820796"/>
            <a:ext cx="2929261" cy="1456598"/>
          </a:xfrm>
          <a:prstGeom prst="rect">
            <a:avLst/>
          </a:prstGeom>
        </p:spPr>
      </p:pic>
    </p:spTree>
    <p:extLst>
      <p:ext uri="{BB962C8B-B14F-4D97-AF65-F5344CB8AC3E}">
        <p14:creationId xmlns:p14="http://schemas.microsoft.com/office/powerpoint/2010/main" val="71488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smtClean="0"/>
              <a:t>Workflow</a:t>
            </a:r>
            <a:r>
              <a:rPr lang="it-IT" dirty="0" smtClean="0"/>
              <a:t> completo</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06989"/>
            <a:ext cx="10058400" cy="5039728"/>
          </a:xfrm>
          <a:prstGeom prst="rect">
            <a:avLst/>
          </a:prstGeom>
        </p:spPr>
      </p:pic>
    </p:spTree>
    <p:extLst>
      <p:ext uri="{BB962C8B-B14F-4D97-AF65-F5344CB8AC3E}">
        <p14:creationId xmlns:p14="http://schemas.microsoft.com/office/powerpoint/2010/main" val="2095379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ChIP</a:t>
            </a:r>
            <a:r>
              <a:rPr lang="it-IT" dirty="0"/>
              <a:t> </a:t>
            </a:r>
            <a:r>
              <a:rPr lang="it-IT" dirty="0" err="1" smtClean="0"/>
              <a:t>sequencing</a:t>
            </a:r>
            <a:r>
              <a:rPr lang="it-IT" dirty="0" smtClean="0"/>
              <a:t> nello studio degli istoni</a:t>
            </a:r>
            <a:endParaRPr lang="en-US" dirty="0"/>
          </a:p>
        </p:txBody>
      </p:sp>
      <p:sp>
        <p:nvSpPr>
          <p:cNvPr id="3" name="Segnaposto contenuto 2"/>
          <p:cNvSpPr>
            <a:spLocks noGrp="1"/>
          </p:cNvSpPr>
          <p:nvPr>
            <p:ph idx="1"/>
          </p:nvPr>
        </p:nvSpPr>
        <p:spPr>
          <a:xfrm>
            <a:off x="359228" y="1370550"/>
            <a:ext cx="7495903" cy="3898136"/>
          </a:xfrm>
        </p:spPr>
        <p:txBody>
          <a:bodyPr>
            <a:normAutofit/>
          </a:bodyPr>
          <a:lstStyle/>
          <a:p>
            <a:pPr algn="just"/>
            <a:r>
              <a:rPr lang="it-IT" sz="1800" dirty="0" smtClean="0"/>
              <a:t>Nelle cellule eucariotiche, il genoma è altamente organizzato all’interno del nucleo in una struttura compatta, la cromatina</a:t>
            </a:r>
          </a:p>
          <a:p>
            <a:pPr algn="just"/>
            <a:r>
              <a:rPr lang="it-IT" sz="1800" dirty="0" smtClean="0"/>
              <a:t>Le unità base che compongono la cromatina sono i </a:t>
            </a:r>
            <a:r>
              <a:rPr lang="it-IT" sz="1800" dirty="0" err="1" smtClean="0"/>
              <a:t>nucleosomi</a:t>
            </a:r>
            <a:r>
              <a:rPr lang="it-IT" sz="1800" dirty="0" smtClean="0"/>
              <a:t>, che comprendono sezioni di 146 </a:t>
            </a:r>
            <a:r>
              <a:rPr lang="it-IT" sz="1800" dirty="0" err="1" smtClean="0"/>
              <a:t>bp</a:t>
            </a:r>
            <a:r>
              <a:rPr lang="it-IT" sz="1800" dirty="0" smtClean="0"/>
              <a:t> di DNA arrotolati attorno a 4 proteine istoniche</a:t>
            </a:r>
          </a:p>
          <a:p>
            <a:pPr algn="just"/>
            <a:r>
              <a:rPr lang="it-IT" sz="1800" dirty="0" smtClean="0"/>
              <a:t>Queste sono arrangiate sotto forma di </a:t>
            </a:r>
            <a:r>
              <a:rPr lang="it-IT" sz="1800" dirty="0" err="1" smtClean="0"/>
              <a:t>ottameri</a:t>
            </a:r>
            <a:r>
              <a:rPr lang="it-IT" sz="1800" dirty="0" smtClean="0"/>
              <a:t>, costituiti da due dimeri di istoni H2A-H2B e da un tetramero di istoni H3-H4</a:t>
            </a:r>
          </a:p>
          <a:p>
            <a:pPr algn="just"/>
            <a:r>
              <a:rPr lang="it-IT" sz="1800" dirty="0" smtClean="0"/>
              <a:t>Le unità di DNA </a:t>
            </a:r>
            <a:r>
              <a:rPr lang="it-IT" sz="1800" dirty="0" err="1" smtClean="0"/>
              <a:t>linker</a:t>
            </a:r>
            <a:r>
              <a:rPr lang="it-IT" sz="1800" dirty="0" smtClean="0"/>
              <a:t> sono invece di lunghezza variabile, 20-80 </a:t>
            </a:r>
            <a:r>
              <a:rPr lang="it-IT" sz="1800" dirty="0" err="1" smtClean="0"/>
              <a:t>bp</a:t>
            </a:r>
            <a:endParaRPr lang="it-IT" sz="1800" dirty="0" smtClean="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954" y="4310742"/>
            <a:ext cx="3640992" cy="2325188"/>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2700" y="998484"/>
            <a:ext cx="3825572" cy="5822185"/>
          </a:xfrm>
          <a:prstGeom prst="rect">
            <a:avLst/>
          </a:prstGeom>
        </p:spPr>
      </p:pic>
    </p:spTree>
    <p:extLst>
      <p:ext uri="{BB962C8B-B14F-4D97-AF65-F5344CB8AC3E}">
        <p14:creationId xmlns:p14="http://schemas.microsoft.com/office/powerpoint/2010/main" val="321343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ChIP</a:t>
            </a:r>
            <a:r>
              <a:rPr lang="it-IT" dirty="0"/>
              <a:t> </a:t>
            </a:r>
            <a:r>
              <a:rPr lang="it-IT" dirty="0" err="1" smtClean="0"/>
              <a:t>sequencing</a:t>
            </a:r>
            <a:r>
              <a:rPr lang="it-IT" dirty="0" smtClean="0"/>
              <a:t> nello studio degli istoni</a:t>
            </a:r>
            <a:endParaRPr lang="en-US" dirty="0"/>
          </a:p>
        </p:txBody>
      </p:sp>
      <p:sp>
        <p:nvSpPr>
          <p:cNvPr id="7" name="CasellaDiTesto 6"/>
          <p:cNvSpPr txBox="1"/>
          <p:nvPr/>
        </p:nvSpPr>
        <p:spPr>
          <a:xfrm>
            <a:off x="757646" y="1567543"/>
            <a:ext cx="5338354" cy="4801314"/>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Diversi tipi di modificazioni (acetilazioni e metilazioni) a carico dei diversi istoni sono legati a diverse regioni genomiche, con diversi ruoli nella regolazione dell’espressione genica, in quanto determinano il grado di condensazione della cromatina</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Promotori arrivi: </a:t>
            </a:r>
            <a:r>
              <a:rPr lang="it-IT" dirty="0"/>
              <a:t>H3K4me3, </a:t>
            </a:r>
            <a:r>
              <a:rPr lang="it-IT" dirty="0" smtClean="0"/>
              <a:t>H3K9Ac</a:t>
            </a:r>
            <a:endParaRPr lang="it-IT" dirty="0"/>
          </a:p>
          <a:p>
            <a:pPr marL="285750" indent="-285750" algn="just">
              <a:buFont typeface="Arial" panose="020B0604020202020204" pitchFamily="34" charset="0"/>
              <a:buChar char="•"/>
            </a:pPr>
            <a:r>
              <a:rPr lang="it-IT" dirty="0" err="1" smtClean="0"/>
              <a:t>Enhancers</a:t>
            </a:r>
            <a:r>
              <a:rPr lang="it-IT" dirty="0" smtClean="0"/>
              <a:t> attivi: </a:t>
            </a:r>
            <a:r>
              <a:rPr lang="it-IT" dirty="0"/>
              <a:t>H3K27Ac, </a:t>
            </a:r>
            <a:r>
              <a:rPr lang="it-IT" dirty="0" smtClean="0"/>
              <a:t>H3K4me1</a:t>
            </a:r>
            <a:endParaRPr lang="it-IT" dirty="0"/>
          </a:p>
          <a:p>
            <a:pPr marL="285750" indent="-285750" algn="just">
              <a:buFont typeface="Arial" panose="020B0604020202020204" pitchFamily="34" charset="0"/>
              <a:buChar char="•"/>
            </a:pPr>
            <a:r>
              <a:rPr lang="it-IT" dirty="0" smtClean="0"/>
              <a:t>Repressori: </a:t>
            </a:r>
            <a:r>
              <a:rPr lang="it-IT" dirty="0"/>
              <a:t>H3K9me3, </a:t>
            </a:r>
            <a:r>
              <a:rPr lang="it-IT" dirty="0" smtClean="0"/>
              <a:t>H3K27me3</a:t>
            </a:r>
            <a:endParaRPr lang="it-IT" dirty="0"/>
          </a:p>
          <a:p>
            <a:pPr marL="285750" indent="-285750" algn="just">
              <a:buFont typeface="Arial" panose="020B0604020202020204" pitchFamily="34" charset="0"/>
              <a:buChar char="•"/>
            </a:pPr>
            <a:r>
              <a:rPr lang="it-IT" dirty="0" smtClean="0"/>
              <a:t>Geni trascritti: </a:t>
            </a:r>
            <a:r>
              <a:rPr lang="it-IT" dirty="0"/>
              <a:t>H3K36me3</a:t>
            </a:r>
            <a:endParaRPr lang="it-IT" dirty="0" smtClean="0"/>
          </a:p>
          <a:p>
            <a:endParaRPr lang="it-IT" dirty="0"/>
          </a:p>
          <a:p>
            <a:pPr algn="just"/>
            <a:r>
              <a:rPr lang="it-IT" dirty="0" smtClean="0"/>
              <a:t>E’ possibile utilizzare anticorpi specifici che possano riconoscere queste forme istoniche </a:t>
            </a:r>
            <a:r>
              <a:rPr lang="it-IT" dirty="0" err="1" smtClean="0"/>
              <a:t>metilateo</a:t>
            </a:r>
            <a:r>
              <a:rPr lang="it-IT" dirty="0" smtClean="0"/>
              <a:t> acetilate</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3691" y="1486151"/>
            <a:ext cx="5642264" cy="4208464"/>
          </a:xfrm>
          <a:prstGeom prst="rect">
            <a:avLst/>
          </a:prstGeom>
        </p:spPr>
      </p:pic>
    </p:spTree>
    <p:extLst>
      <p:ext uri="{BB962C8B-B14F-4D97-AF65-F5344CB8AC3E}">
        <p14:creationId xmlns:p14="http://schemas.microsoft.com/office/powerpoint/2010/main" val="419377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a:t>ChIP</a:t>
            </a:r>
            <a:r>
              <a:rPr lang="it-IT" dirty="0"/>
              <a:t> </a:t>
            </a:r>
            <a:r>
              <a:rPr lang="it-IT" dirty="0" err="1" smtClean="0"/>
              <a:t>sequencing</a:t>
            </a:r>
            <a:r>
              <a:rPr lang="it-IT" dirty="0" smtClean="0"/>
              <a:t> nello studio degli istoni</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88" y="1225525"/>
            <a:ext cx="5002799" cy="4787955"/>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25525"/>
            <a:ext cx="5257800" cy="4954720"/>
          </a:xfrm>
          <a:prstGeom prst="rect">
            <a:avLst/>
          </a:prstGeom>
        </p:spPr>
      </p:pic>
    </p:spTree>
    <p:extLst>
      <p:ext uri="{BB962C8B-B14F-4D97-AF65-F5344CB8AC3E}">
        <p14:creationId xmlns:p14="http://schemas.microsoft.com/office/powerpoint/2010/main" val="9692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13806" y="923109"/>
            <a:ext cx="5338354" cy="923330"/>
          </a:xfrm>
          <a:prstGeom prst="rect">
            <a:avLst/>
          </a:prstGeom>
          <a:noFill/>
        </p:spPr>
        <p:txBody>
          <a:bodyPr wrap="square" rtlCol="0">
            <a:spAutoFit/>
          </a:bodyPr>
          <a:lstStyle/>
          <a:p>
            <a:r>
              <a:rPr lang="it-IT" dirty="0" smtClean="0"/>
              <a:t>Un riassunto di quanto detto fino ad ora</a:t>
            </a:r>
          </a:p>
          <a:p>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1"/>
            <a:ext cx="5677989" cy="6844825"/>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055" y="2490873"/>
            <a:ext cx="5727960" cy="3292911"/>
          </a:xfrm>
          <a:prstGeom prst="rect">
            <a:avLst/>
          </a:prstGeom>
        </p:spPr>
      </p:pic>
    </p:spTree>
    <p:extLst>
      <p:ext uri="{BB962C8B-B14F-4D97-AF65-F5344CB8AC3E}">
        <p14:creationId xmlns:p14="http://schemas.microsoft.com/office/powerpoint/2010/main" val="1669336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rmAutofit/>
          </a:bodyPr>
          <a:lstStyle/>
          <a:p>
            <a:r>
              <a:rPr lang="it-IT" dirty="0" smtClean="0"/>
              <a:t>Studio di long-</a:t>
            </a:r>
            <a:r>
              <a:rPr lang="it-IT" dirty="0" err="1" smtClean="0"/>
              <a:t>range</a:t>
            </a:r>
            <a:r>
              <a:rPr lang="it-IT" dirty="0" smtClean="0"/>
              <a:t> </a:t>
            </a:r>
            <a:r>
              <a:rPr lang="it-IT" dirty="0" err="1" smtClean="0"/>
              <a:t>interactions</a:t>
            </a:r>
            <a:endParaRPr lang="en-US" dirty="0"/>
          </a:p>
        </p:txBody>
      </p:sp>
      <p:sp>
        <p:nvSpPr>
          <p:cNvPr id="7" name="CasellaDiTesto 6"/>
          <p:cNvSpPr txBox="1"/>
          <p:nvPr/>
        </p:nvSpPr>
        <p:spPr>
          <a:xfrm>
            <a:off x="757646" y="1280160"/>
            <a:ext cx="10596154" cy="3970318"/>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Abbiamo già visto, parlando di assemblaggio genomico de novo, come la costruzione di librerie di sequenziamento </a:t>
            </a:r>
            <a:r>
              <a:rPr lang="it-IT" b="1" dirty="0" smtClean="0"/>
              <a:t>Hi-C ed </a:t>
            </a:r>
            <a:r>
              <a:rPr lang="it-IT" b="1" dirty="0" err="1" smtClean="0"/>
              <a:t>Omni</a:t>
            </a:r>
            <a:r>
              <a:rPr lang="it-IT" b="1" dirty="0" smtClean="0"/>
              <a:t>-C</a:t>
            </a:r>
            <a:r>
              <a:rPr lang="it-IT" dirty="0" smtClean="0"/>
              <a:t> possa fornire informazioni sull’interazione tra regioni genomiche molto lontane tra loro nella sequenzia lineare di un cromosoma, ma tra di loro associate spazialmente</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Tecniche simili possono essere utilizzate per studiare come proteine leganti il DNA possano essere coinvolte nella formazione di strutture complesse della cromatina</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Una di queste è la </a:t>
            </a:r>
            <a:r>
              <a:rPr lang="it-IT" b="1" dirty="0" err="1" smtClean="0"/>
              <a:t>ChIA</a:t>
            </a:r>
            <a:r>
              <a:rPr lang="it-IT" b="1" dirty="0" smtClean="0"/>
              <a:t>-PET</a:t>
            </a:r>
            <a:r>
              <a:rPr lang="it-IT" dirty="0" smtClean="0"/>
              <a:t> (</a:t>
            </a:r>
            <a:r>
              <a:rPr lang="it-IT" dirty="0" err="1" smtClean="0"/>
              <a:t>Chromatin</a:t>
            </a:r>
            <a:r>
              <a:rPr lang="it-IT" dirty="0" smtClean="0"/>
              <a:t> </a:t>
            </a:r>
            <a:r>
              <a:rPr lang="it-IT" dirty="0" err="1" smtClean="0"/>
              <a:t>Interaction</a:t>
            </a:r>
            <a:r>
              <a:rPr lang="it-IT" dirty="0" smtClean="0"/>
              <a:t> Analysis by </a:t>
            </a:r>
            <a:r>
              <a:rPr lang="it-IT" dirty="0" err="1" smtClean="0"/>
              <a:t>Paire</a:t>
            </a:r>
            <a:r>
              <a:rPr lang="it-IT" dirty="0" smtClean="0"/>
              <a:t>-End Tag </a:t>
            </a:r>
            <a:r>
              <a:rPr lang="it-IT" dirty="0" err="1" smtClean="0"/>
              <a:t>sequencing</a:t>
            </a:r>
            <a:r>
              <a:rPr lang="it-IT" dirty="0" smtClean="0"/>
              <a:t>, che è utile nel momento in cui si voglia studiare, tramite immunoprecipitazione, regioni legate da un medesimo fattore di trascrizione che vengono a trovarsi spazialmente associate le une alle altre nello spazio 3D</a:t>
            </a:r>
          </a:p>
          <a:p>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65" y="4955117"/>
            <a:ext cx="10058400" cy="1164316"/>
          </a:xfrm>
          <a:prstGeom prst="rect">
            <a:avLst/>
          </a:prstGeom>
        </p:spPr>
      </p:pic>
    </p:spTree>
    <p:extLst>
      <p:ext uri="{BB962C8B-B14F-4D97-AF65-F5344CB8AC3E}">
        <p14:creationId xmlns:p14="http://schemas.microsoft.com/office/powerpoint/2010/main" val="375861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rmAutofit/>
          </a:bodyPr>
          <a:lstStyle/>
          <a:p>
            <a:r>
              <a:rPr lang="it-IT" dirty="0" smtClean="0"/>
              <a:t>Studio di long-</a:t>
            </a:r>
            <a:r>
              <a:rPr lang="it-IT" dirty="0" err="1" smtClean="0"/>
              <a:t>range</a:t>
            </a:r>
            <a:r>
              <a:rPr lang="it-IT" dirty="0" smtClean="0"/>
              <a:t> </a:t>
            </a:r>
            <a:r>
              <a:rPr lang="it-IT" dirty="0" err="1" smtClean="0"/>
              <a:t>interactions</a:t>
            </a:r>
            <a:endParaRPr lang="en-US" dirty="0"/>
          </a:p>
        </p:txBody>
      </p:sp>
      <p:sp>
        <p:nvSpPr>
          <p:cNvPr id="7" name="CasellaDiTesto 6"/>
          <p:cNvSpPr txBox="1"/>
          <p:nvPr/>
        </p:nvSpPr>
        <p:spPr>
          <a:xfrm>
            <a:off x="757646" y="1280160"/>
            <a:ext cx="10596154" cy="2031325"/>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Approccio </a:t>
            </a:r>
            <a:r>
              <a:rPr lang="it-IT" b="1" u="sng" dirty="0" err="1" smtClean="0"/>
              <a:t>HiChIP</a:t>
            </a:r>
            <a:r>
              <a:rPr lang="it-IT" dirty="0" smtClean="0"/>
              <a:t>: richiedono input di DNA genomico molto inferiori alla </a:t>
            </a:r>
            <a:r>
              <a:rPr lang="it-IT" dirty="0" err="1" smtClean="0"/>
              <a:t>ChIA</a:t>
            </a:r>
            <a:r>
              <a:rPr lang="it-IT" dirty="0" smtClean="0"/>
              <a:t>-PET</a:t>
            </a:r>
            <a:endParaRPr lang="it-IT" b="1" u="sng" dirty="0" smtClean="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Combinazione di approcci Hi-C e </a:t>
            </a:r>
            <a:r>
              <a:rPr lang="it-IT" dirty="0" err="1" smtClean="0"/>
              <a:t>ChIP-seq</a:t>
            </a:r>
            <a:r>
              <a:rPr lang="it-IT" dirty="0" smtClean="0"/>
              <a:t> per ottenere informazioni relative all’associazione di regioni genomiche distanti </a:t>
            </a:r>
            <a:r>
              <a:rPr lang="it-IT" dirty="0" err="1" smtClean="0"/>
              <a:t>megabasi</a:t>
            </a:r>
            <a:r>
              <a:rPr lang="it-IT" dirty="0" smtClean="0"/>
              <a:t> tramite la stessa proteina </a:t>
            </a:r>
            <a:r>
              <a:rPr lang="it-IT" dirty="0" err="1" smtClean="0"/>
              <a:t>interattrice</a:t>
            </a:r>
            <a:endParaRPr lang="it-IT" dirty="0" smtClean="0"/>
          </a:p>
          <a:p>
            <a:endParaRPr lang="it-IT" dirty="0"/>
          </a:p>
          <a:p>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4036" y="2902024"/>
            <a:ext cx="8816215" cy="3340002"/>
          </a:xfrm>
          <a:prstGeom prst="rect">
            <a:avLst/>
          </a:prstGeom>
        </p:spPr>
      </p:pic>
    </p:spTree>
    <p:extLst>
      <p:ext uri="{BB962C8B-B14F-4D97-AF65-F5344CB8AC3E}">
        <p14:creationId xmlns:p14="http://schemas.microsoft.com/office/powerpoint/2010/main" val="352533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rmAutofit/>
          </a:bodyPr>
          <a:lstStyle/>
          <a:p>
            <a:r>
              <a:rPr lang="it-IT" dirty="0" smtClean="0"/>
              <a:t>Studio di long-</a:t>
            </a:r>
            <a:r>
              <a:rPr lang="it-IT" dirty="0" err="1" smtClean="0"/>
              <a:t>range</a:t>
            </a:r>
            <a:r>
              <a:rPr lang="it-IT" dirty="0" smtClean="0"/>
              <a:t> </a:t>
            </a:r>
            <a:r>
              <a:rPr lang="it-IT" dirty="0" err="1" smtClean="0"/>
              <a:t>interactions</a:t>
            </a:r>
            <a:endParaRPr lang="en-US" dirty="0"/>
          </a:p>
        </p:txBody>
      </p:sp>
      <p:sp>
        <p:nvSpPr>
          <p:cNvPr id="7" name="CasellaDiTesto 6"/>
          <p:cNvSpPr txBox="1"/>
          <p:nvPr/>
        </p:nvSpPr>
        <p:spPr>
          <a:xfrm>
            <a:off x="757646" y="1280160"/>
            <a:ext cx="10596154" cy="1200329"/>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Si ottengono delle vere e proprie mappe di interazione, che possono essere messe in relazione con le coordinate genomiche dei picchi di </a:t>
            </a:r>
            <a:r>
              <a:rPr lang="it-IT" dirty="0" err="1" smtClean="0"/>
              <a:t>mapping</a:t>
            </a:r>
            <a:r>
              <a:rPr lang="it-IT" dirty="0" smtClean="0"/>
              <a:t> del </a:t>
            </a:r>
            <a:r>
              <a:rPr lang="it-IT" dirty="0" err="1" smtClean="0"/>
              <a:t>ChIP-seq</a:t>
            </a:r>
            <a:endParaRPr lang="it-IT" dirty="0" smtClean="0"/>
          </a:p>
          <a:p>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9254" y="2162819"/>
            <a:ext cx="7132938" cy="3977985"/>
          </a:xfrm>
          <a:prstGeom prst="rect">
            <a:avLst/>
          </a:prstGeom>
        </p:spPr>
      </p:pic>
    </p:spTree>
    <p:extLst>
      <p:ext uri="{BB962C8B-B14F-4D97-AF65-F5344CB8AC3E}">
        <p14:creationId xmlns:p14="http://schemas.microsoft.com/office/powerpoint/2010/main" val="2034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783138"/>
            <a:ext cx="10515600" cy="633358"/>
          </a:xfrm>
        </p:spPr>
        <p:txBody>
          <a:bodyPr>
            <a:normAutofit fontScale="90000"/>
          </a:bodyPr>
          <a:lstStyle/>
          <a:p>
            <a:r>
              <a:rPr lang="it-IT" dirty="0" smtClean="0"/>
              <a:t>Inizieremo con i metodi utilizzati per studiare la struttura della cromatina</a:t>
            </a:r>
            <a:endParaRPr lang="en-US" dirty="0"/>
          </a:p>
        </p:txBody>
      </p:sp>
      <p:sp>
        <p:nvSpPr>
          <p:cNvPr id="3" name="Segnaposto contenuto 2"/>
          <p:cNvSpPr>
            <a:spLocks noGrp="1"/>
          </p:cNvSpPr>
          <p:nvPr>
            <p:ph idx="1"/>
          </p:nvPr>
        </p:nvSpPr>
        <p:spPr>
          <a:xfrm>
            <a:off x="838200" y="1657932"/>
            <a:ext cx="10369731" cy="5012834"/>
          </a:xfrm>
        </p:spPr>
        <p:txBody>
          <a:bodyPr>
            <a:normAutofit lnSpcReduction="10000"/>
          </a:bodyPr>
          <a:lstStyle/>
          <a:p>
            <a:pPr algn="just"/>
            <a:r>
              <a:rPr lang="it-IT" sz="2300" dirty="0" err="1" smtClean="0"/>
              <a:t>DNase-seq</a:t>
            </a:r>
            <a:endParaRPr lang="en-US" sz="2300" dirty="0" smtClean="0"/>
          </a:p>
          <a:p>
            <a:r>
              <a:rPr lang="en-US" dirty="0" smtClean="0"/>
              <a:t>FAIRE-</a:t>
            </a:r>
            <a:r>
              <a:rPr lang="en-US" dirty="0" err="1" smtClean="0"/>
              <a:t>seq</a:t>
            </a:r>
            <a:r>
              <a:rPr lang="en-US" dirty="0" smtClean="0"/>
              <a:t>/</a:t>
            </a:r>
            <a:r>
              <a:rPr lang="en-US" dirty="0" err="1" smtClean="0"/>
              <a:t>Sono-seq</a:t>
            </a:r>
            <a:endParaRPr lang="en-US" dirty="0" smtClean="0"/>
          </a:p>
          <a:p>
            <a:r>
              <a:rPr lang="en-US" dirty="0" err="1" smtClean="0"/>
              <a:t>Mnase-seq</a:t>
            </a:r>
            <a:r>
              <a:rPr lang="en-US" dirty="0" smtClean="0"/>
              <a:t>/MAINE-</a:t>
            </a:r>
            <a:r>
              <a:rPr lang="en-US" dirty="0" err="1" smtClean="0"/>
              <a:t>seq</a:t>
            </a:r>
            <a:endParaRPr lang="en-US" dirty="0" smtClean="0"/>
          </a:p>
          <a:p>
            <a:r>
              <a:rPr lang="en-US" dirty="0" smtClean="0"/>
              <a:t>ATAC-</a:t>
            </a:r>
            <a:r>
              <a:rPr lang="en-US" dirty="0" err="1" smtClean="0"/>
              <a:t>seq</a:t>
            </a:r>
            <a:endParaRPr lang="en-US" dirty="0" smtClean="0"/>
          </a:p>
          <a:p>
            <a:r>
              <a:rPr lang="it-IT" dirty="0" smtClean="0"/>
              <a:t>Tutti questi metodi permettono di valutare lo stato di accessibilità (e dunque di condensazione) della cromatina</a:t>
            </a:r>
            <a:endParaRPr lang="en-US" dirty="0" smtClean="0"/>
          </a:p>
          <a:p>
            <a:r>
              <a:rPr lang="it-IT" dirty="0" err="1" smtClean="0"/>
              <a:t>ChIP-seq</a:t>
            </a:r>
            <a:r>
              <a:rPr lang="it-IT" dirty="0" smtClean="0"/>
              <a:t> permette invece di studiare l’interazione tra specifiche proteine ed il DNA genomico</a:t>
            </a:r>
            <a:endParaRPr lang="en-US" dirty="0"/>
          </a:p>
          <a:p>
            <a:pPr algn="just"/>
            <a:r>
              <a:rPr lang="en-US" dirty="0" smtClean="0"/>
              <a:t>A </a:t>
            </a:r>
            <a:r>
              <a:rPr lang="en-US" dirty="0" err="1" smtClean="0"/>
              <a:t>queste</a:t>
            </a:r>
            <a:r>
              <a:rPr lang="en-US" dirty="0" smtClean="0"/>
              <a:t> </a:t>
            </a:r>
            <a:r>
              <a:rPr lang="en-US" dirty="0" err="1" smtClean="0"/>
              <a:t>vanno</a:t>
            </a:r>
            <a:r>
              <a:rPr lang="en-US" dirty="0" smtClean="0"/>
              <a:t> </a:t>
            </a:r>
            <a:r>
              <a:rPr lang="en-US" dirty="0" err="1" smtClean="0"/>
              <a:t>aggiunte</a:t>
            </a:r>
            <a:r>
              <a:rPr lang="en-US" dirty="0" smtClean="0"/>
              <a:t> le </a:t>
            </a:r>
            <a:r>
              <a:rPr lang="en-US" dirty="0" err="1" smtClean="0"/>
              <a:t>tecniche</a:t>
            </a:r>
            <a:r>
              <a:rPr lang="en-US" dirty="0" smtClean="0"/>
              <a:t> </a:t>
            </a:r>
            <a:r>
              <a:rPr lang="en-US" dirty="0" err="1" smtClean="0"/>
              <a:t>che</a:t>
            </a:r>
            <a:r>
              <a:rPr lang="en-US" dirty="0" smtClean="0"/>
              <a:t> </a:t>
            </a:r>
            <a:r>
              <a:rPr lang="en-US" dirty="0" err="1" smtClean="0"/>
              <a:t>permettono</a:t>
            </a:r>
            <a:r>
              <a:rPr lang="en-US" dirty="0" smtClean="0"/>
              <a:t> di </a:t>
            </a:r>
            <a:r>
              <a:rPr lang="en-US" dirty="0" err="1" smtClean="0"/>
              <a:t>studiare</a:t>
            </a:r>
            <a:r>
              <a:rPr lang="en-US" dirty="0" smtClean="0"/>
              <a:t> le </a:t>
            </a:r>
            <a:r>
              <a:rPr lang="en-US" dirty="0" err="1" smtClean="0"/>
              <a:t>interazioni</a:t>
            </a:r>
            <a:r>
              <a:rPr lang="en-US" dirty="0" smtClean="0"/>
              <a:t> </a:t>
            </a:r>
            <a:r>
              <a:rPr lang="en-US" dirty="0" err="1" smtClean="0"/>
              <a:t>tra</a:t>
            </a:r>
            <a:r>
              <a:rPr lang="en-US" dirty="0" smtClean="0"/>
              <a:t> </a:t>
            </a:r>
            <a:r>
              <a:rPr lang="en-US" dirty="0" err="1" smtClean="0"/>
              <a:t>regioni</a:t>
            </a:r>
            <a:r>
              <a:rPr lang="en-US" dirty="0" smtClean="0"/>
              <a:t> </a:t>
            </a:r>
            <a:r>
              <a:rPr lang="en-US" dirty="0" err="1" smtClean="0"/>
              <a:t>distanti</a:t>
            </a:r>
            <a:r>
              <a:rPr lang="en-US" dirty="0" smtClean="0"/>
              <a:t> di DNA </a:t>
            </a:r>
            <a:r>
              <a:rPr lang="en-US" dirty="0" err="1" smtClean="0"/>
              <a:t>genomico</a:t>
            </a:r>
            <a:r>
              <a:rPr lang="en-US" dirty="0" smtClean="0"/>
              <a:t>, </a:t>
            </a:r>
            <a:r>
              <a:rPr lang="en-US" dirty="0" err="1" smtClean="0"/>
              <a:t>che</a:t>
            </a:r>
            <a:r>
              <a:rPr lang="en-US" dirty="0" smtClean="0"/>
              <a:t> </a:t>
            </a:r>
            <a:r>
              <a:rPr lang="en-US" dirty="0" err="1" smtClean="0"/>
              <a:t>vengono</a:t>
            </a:r>
            <a:r>
              <a:rPr lang="en-US" dirty="0" smtClean="0"/>
              <a:t> </a:t>
            </a:r>
            <a:r>
              <a:rPr lang="en-US" dirty="0" err="1" smtClean="0"/>
              <a:t>però</a:t>
            </a:r>
            <a:r>
              <a:rPr lang="en-US" dirty="0" smtClean="0"/>
              <a:t> a </a:t>
            </a:r>
            <a:r>
              <a:rPr lang="en-US" dirty="0" err="1" smtClean="0"/>
              <a:t>trovarsi</a:t>
            </a:r>
            <a:r>
              <a:rPr lang="en-US" dirty="0" smtClean="0"/>
              <a:t> associate </a:t>
            </a:r>
            <a:r>
              <a:rPr lang="en-US" dirty="0" err="1" smtClean="0"/>
              <a:t>nello</a:t>
            </a:r>
            <a:r>
              <a:rPr lang="en-US" dirty="0" smtClean="0"/>
              <a:t> </a:t>
            </a:r>
            <a:r>
              <a:rPr lang="en-US" dirty="0" err="1" smtClean="0"/>
              <a:t>spazio</a:t>
            </a:r>
            <a:r>
              <a:rPr lang="en-US" dirty="0" smtClean="0"/>
              <a:t> 3D, </a:t>
            </a:r>
            <a:r>
              <a:rPr lang="en-US" dirty="0" err="1" smtClean="0"/>
              <a:t>tra</a:t>
            </a:r>
            <a:r>
              <a:rPr lang="en-US" dirty="0" smtClean="0"/>
              <a:t> le </a:t>
            </a:r>
            <a:r>
              <a:rPr lang="en-US" dirty="0" err="1" smtClean="0"/>
              <a:t>quali</a:t>
            </a:r>
            <a:r>
              <a:rPr lang="en-US" dirty="0" smtClean="0"/>
              <a:t> </a:t>
            </a:r>
            <a:r>
              <a:rPr lang="en-US" dirty="0" err="1" smtClean="0"/>
              <a:t>vanno</a:t>
            </a:r>
            <a:r>
              <a:rPr lang="en-US" dirty="0" smtClean="0"/>
              <a:t> </a:t>
            </a:r>
            <a:r>
              <a:rPr lang="en-US" dirty="0" err="1" smtClean="0"/>
              <a:t>ricordate</a:t>
            </a:r>
            <a:r>
              <a:rPr lang="en-US" dirty="0" smtClean="0"/>
              <a:t> le </a:t>
            </a:r>
            <a:r>
              <a:rPr lang="en-US" dirty="0" err="1" smtClean="0"/>
              <a:t>già</a:t>
            </a:r>
            <a:r>
              <a:rPr lang="en-US" dirty="0" smtClean="0"/>
              <a:t> </a:t>
            </a:r>
            <a:r>
              <a:rPr lang="en-US" dirty="0" err="1" smtClean="0"/>
              <a:t>citate</a:t>
            </a:r>
            <a:r>
              <a:rPr lang="en-US" dirty="0" smtClean="0"/>
              <a:t> </a:t>
            </a:r>
            <a:r>
              <a:rPr lang="en-US" dirty="0" err="1" smtClean="0"/>
              <a:t>metodologie</a:t>
            </a:r>
            <a:r>
              <a:rPr lang="en-US" dirty="0" smtClean="0"/>
              <a:t> Hi-C </a:t>
            </a:r>
            <a:r>
              <a:rPr lang="en-US" dirty="0" err="1" smtClean="0"/>
              <a:t>ed</a:t>
            </a:r>
            <a:r>
              <a:rPr lang="en-US" dirty="0" smtClean="0"/>
              <a:t> Omni-C, </a:t>
            </a:r>
            <a:r>
              <a:rPr lang="en-US" dirty="0" err="1" smtClean="0"/>
              <a:t>che</a:t>
            </a:r>
            <a:r>
              <a:rPr lang="en-US" dirty="0" smtClean="0"/>
              <a:t> </a:t>
            </a:r>
            <a:r>
              <a:rPr lang="en-US" dirty="0" err="1" smtClean="0"/>
              <a:t>abbiamo</a:t>
            </a:r>
            <a:r>
              <a:rPr lang="en-US" dirty="0" smtClean="0"/>
              <a:t> </a:t>
            </a:r>
            <a:r>
              <a:rPr lang="en-US" dirty="0" err="1" smtClean="0"/>
              <a:t>già</a:t>
            </a:r>
            <a:r>
              <a:rPr lang="en-US" dirty="0" smtClean="0"/>
              <a:t> </a:t>
            </a:r>
            <a:r>
              <a:rPr lang="en-US" dirty="0" err="1" smtClean="0"/>
              <a:t>affrontato</a:t>
            </a:r>
            <a:r>
              <a:rPr lang="en-US" dirty="0" smtClean="0"/>
              <a:t> come </a:t>
            </a:r>
            <a:r>
              <a:rPr lang="en-US" dirty="0" err="1" smtClean="0"/>
              <a:t>utili</a:t>
            </a:r>
            <a:r>
              <a:rPr lang="en-US" dirty="0" smtClean="0"/>
              <a:t> </a:t>
            </a:r>
            <a:r>
              <a:rPr lang="en-US" dirty="0" err="1" smtClean="0"/>
              <a:t>strumenti</a:t>
            </a:r>
            <a:r>
              <a:rPr lang="en-US" dirty="0" smtClean="0"/>
              <a:t> per </a:t>
            </a:r>
            <a:r>
              <a:rPr lang="en-US" dirty="0" err="1" smtClean="0"/>
              <a:t>migliorare</a:t>
            </a:r>
            <a:r>
              <a:rPr lang="en-US" dirty="0" smtClean="0"/>
              <a:t> la </a:t>
            </a:r>
            <a:r>
              <a:rPr lang="en-US" dirty="0" err="1" smtClean="0"/>
              <a:t>qualità</a:t>
            </a:r>
            <a:r>
              <a:rPr lang="en-US" dirty="0" smtClean="0"/>
              <a:t> </a:t>
            </a:r>
            <a:r>
              <a:rPr lang="en-US" dirty="0" err="1" smtClean="0"/>
              <a:t>degli</a:t>
            </a:r>
            <a:r>
              <a:rPr lang="en-US" dirty="0" smtClean="0"/>
              <a:t> </a:t>
            </a:r>
            <a:r>
              <a:rPr lang="en-US" dirty="0" err="1" smtClean="0"/>
              <a:t>assemblaggi</a:t>
            </a:r>
            <a:r>
              <a:rPr lang="en-US" dirty="0" smtClean="0"/>
              <a:t> </a:t>
            </a:r>
            <a:r>
              <a:rPr lang="en-US" dirty="0" err="1" smtClean="0"/>
              <a:t>genomici</a:t>
            </a:r>
            <a:r>
              <a:rPr lang="en-US" dirty="0" smtClean="0"/>
              <a:t> </a:t>
            </a:r>
            <a:r>
              <a:rPr lang="en-US" i="1" dirty="0" smtClean="0"/>
              <a:t>de novo</a:t>
            </a:r>
            <a:r>
              <a:rPr lang="en-US" dirty="0" smtClean="0"/>
              <a:t/>
            </a:r>
            <a:br>
              <a:rPr lang="en-US" dirty="0" smtClean="0"/>
            </a:br>
            <a:endParaRPr lang="it-IT" dirty="0" smtClean="0"/>
          </a:p>
        </p:txBody>
      </p:sp>
    </p:spTree>
    <p:extLst>
      <p:ext uri="{BB962C8B-B14F-4D97-AF65-F5344CB8AC3E}">
        <p14:creationId xmlns:p14="http://schemas.microsoft.com/office/powerpoint/2010/main" val="12853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rmAutofit/>
          </a:bodyPr>
          <a:lstStyle/>
          <a:p>
            <a:r>
              <a:rPr lang="it-IT" dirty="0" smtClean="0"/>
              <a:t>Metodi 3C, 4C e 5C</a:t>
            </a:r>
            <a:endParaRPr lang="en-US" dirty="0"/>
          </a:p>
        </p:txBody>
      </p:sp>
      <p:sp>
        <p:nvSpPr>
          <p:cNvPr id="7" name="CasellaDiTesto 6"/>
          <p:cNvSpPr txBox="1"/>
          <p:nvPr/>
        </p:nvSpPr>
        <p:spPr>
          <a:xfrm>
            <a:off x="757646" y="1280160"/>
            <a:ext cx="4781005" cy="5632311"/>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I metodi Hi-C (ed </a:t>
            </a:r>
            <a:r>
              <a:rPr lang="it-IT" dirty="0" err="1" smtClean="0"/>
              <a:t>Omni</a:t>
            </a:r>
            <a:r>
              <a:rPr lang="it-IT" dirty="0" smtClean="0"/>
              <a:t>-C) derivano da precedenti applicazioni, ovvero i metodi 3C (</a:t>
            </a:r>
            <a:r>
              <a:rPr lang="it-IT" dirty="0" err="1" smtClean="0"/>
              <a:t>chromosome</a:t>
            </a:r>
            <a:r>
              <a:rPr lang="it-IT" dirty="0" smtClean="0"/>
              <a:t> </a:t>
            </a:r>
            <a:r>
              <a:rPr lang="it-IT" dirty="0" err="1" smtClean="0"/>
              <a:t>conformation</a:t>
            </a:r>
            <a:r>
              <a:rPr lang="it-IT" dirty="0" smtClean="0"/>
              <a:t> </a:t>
            </a:r>
            <a:r>
              <a:rPr lang="it-IT" dirty="0" err="1" smtClean="0"/>
              <a:t>capture</a:t>
            </a:r>
            <a:r>
              <a:rPr lang="it-IT" dirty="0" smtClean="0"/>
              <a:t>) ed i suoi derivati</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Il metodo 3C era disegnato per investigare le interazioni tra due loci bersaglio e dunque non applicabile a tecnologie NGS: «</a:t>
            </a:r>
            <a:r>
              <a:rPr lang="it-IT" dirty="0" err="1" smtClean="0"/>
              <a:t>spatially</a:t>
            </a:r>
            <a:r>
              <a:rPr lang="it-IT" dirty="0" smtClean="0"/>
              <a:t> </a:t>
            </a:r>
            <a:r>
              <a:rPr lang="it-IT" dirty="0" err="1" smtClean="0"/>
              <a:t>constrained</a:t>
            </a:r>
            <a:r>
              <a:rPr lang="it-IT" dirty="0" smtClean="0"/>
              <a:t> </a:t>
            </a:r>
            <a:r>
              <a:rPr lang="it-IT" dirty="0" err="1" smtClean="0"/>
              <a:t>ligation</a:t>
            </a:r>
            <a:r>
              <a:rPr lang="it-IT" dirty="0" smtClean="0"/>
              <a:t>» seguita da PCR target-specifica</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I metodi 4C e 5C invece non richiedono conoscenza a priori della sequenza distale con cui la sequenza bersaglio interagisce e dunque in questo caso l’NGS è applicabile</a:t>
            </a:r>
          </a:p>
          <a:p>
            <a:endParaRPr lang="it-IT" dirty="0"/>
          </a:p>
          <a:p>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829" y="251187"/>
            <a:ext cx="6477171" cy="5165544"/>
          </a:xfrm>
          <a:prstGeom prst="rect">
            <a:avLst/>
          </a:prstGeom>
        </p:spPr>
      </p:pic>
      <p:sp>
        <p:nvSpPr>
          <p:cNvPr id="5" name="CasellaDiTesto 4"/>
          <p:cNvSpPr txBox="1"/>
          <p:nvPr/>
        </p:nvSpPr>
        <p:spPr>
          <a:xfrm>
            <a:off x="6183086" y="5374910"/>
            <a:ext cx="5338354" cy="923330"/>
          </a:xfrm>
          <a:prstGeom prst="rect">
            <a:avLst/>
          </a:prstGeom>
          <a:noFill/>
          <a:ln>
            <a:solidFill>
              <a:srgbClr val="00B050"/>
            </a:solidFill>
          </a:ln>
        </p:spPr>
        <p:txBody>
          <a:bodyPr wrap="square" rtlCol="0">
            <a:spAutoFit/>
          </a:bodyPr>
          <a:lstStyle/>
          <a:p>
            <a:pPr algn="ctr"/>
            <a:r>
              <a:rPr lang="it-IT" dirty="0" smtClean="0"/>
              <a:t>Queste tecniche differiscono nel tipo di bersaglio di interesse: un singolo locus genico vs molti o l’intero genoma</a:t>
            </a:r>
            <a:endParaRPr lang="en-US" dirty="0"/>
          </a:p>
        </p:txBody>
      </p:sp>
    </p:spTree>
    <p:extLst>
      <p:ext uri="{BB962C8B-B14F-4D97-AF65-F5344CB8AC3E}">
        <p14:creationId xmlns:p14="http://schemas.microsoft.com/office/powerpoint/2010/main" val="256631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47709"/>
            <a:ext cx="10515600" cy="633358"/>
          </a:xfrm>
        </p:spPr>
        <p:txBody>
          <a:bodyPr>
            <a:normAutofit/>
          </a:bodyPr>
          <a:lstStyle/>
          <a:p>
            <a:r>
              <a:rPr lang="it-IT" dirty="0" smtClean="0"/>
              <a:t>Metodi 3C, 4C e 5C</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154" y="1379763"/>
            <a:ext cx="10058400" cy="856034"/>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154" y="2652710"/>
            <a:ext cx="10058400" cy="921167"/>
          </a:xfrm>
          <a:prstGeom prst="rect">
            <a:avLst/>
          </a:prstGeom>
        </p:spPr>
      </p:pic>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4564" y="4231186"/>
            <a:ext cx="5527826" cy="1777728"/>
          </a:xfrm>
          <a:prstGeom prst="rect">
            <a:avLst/>
          </a:prstGeom>
        </p:spPr>
      </p:pic>
      <p:sp>
        <p:nvSpPr>
          <p:cNvPr id="9" name="CasellaDiTesto 8"/>
          <p:cNvSpPr txBox="1"/>
          <p:nvPr/>
        </p:nvSpPr>
        <p:spPr>
          <a:xfrm>
            <a:off x="444136" y="4104388"/>
            <a:ext cx="5817326" cy="2031325"/>
          </a:xfrm>
          <a:prstGeom prst="rect">
            <a:avLst/>
          </a:prstGeom>
          <a:noFill/>
        </p:spPr>
        <p:txBody>
          <a:bodyPr wrap="square" rtlCol="0">
            <a:spAutoFit/>
          </a:bodyPr>
          <a:lstStyle/>
          <a:p>
            <a:pPr algn="just"/>
            <a:r>
              <a:rPr lang="it-IT" dirty="0" smtClean="0"/>
              <a:t>4C: </a:t>
            </a:r>
            <a:r>
              <a:rPr lang="it-IT" dirty="0" err="1" smtClean="0"/>
              <a:t>circolarizzazione</a:t>
            </a:r>
            <a:r>
              <a:rPr lang="it-IT" dirty="0" smtClean="0"/>
              <a:t> dell’inserto dopo </a:t>
            </a:r>
            <a:r>
              <a:rPr lang="it-IT" dirty="0" err="1" smtClean="0"/>
              <a:t>ligazione</a:t>
            </a:r>
            <a:r>
              <a:rPr lang="it-IT" dirty="0" smtClean="0"/>
              <a:t> + reverse PCR</a:t>
            </a:r>
          </a:p>
          <a:p>
            <a:pPr algn="just"/>
            <a:endParaRPr lang="it-IT" dirty="0"/>
          </a:p>
          <a:p>
            <a:pPr algn="just"/>
            <a:r>
              <a:rPr lang="it-IT" dirty="0" smtClean="0"/>
              <a:t>5C: </a:t>
            </a:r>
            <a:r>
              <a:rPr lang="it-IT" dirty="0" err="1" smtClean="0"/>
              <a:t>multiplexed</a:t>
            </a:r>
            <a:r>
              <a:rPr lang="it-IT" dirty="0" smtClean="0"/>
              <a:t> </a:t>
            </a:r>
            <a:r>
              <a:rPr lang="it-IT" dirty="0" err="1" smtClean="0"/>
              <a:t>ligation-mediated</a:t>
            </a:r>
            <a:r>
              <a:rPr lang="it-IT" dirty="0" smtClean="0"/>
              <a:t> </a:t>
            </a:r>
            <a:r>
              <a:rPr lang="it-IT" dirty="0" err="1" smtClean="0"/>
              <a:t>amplification</a:t>
            </a:r>
            <a:endParaRPr lang="it-IT" dirty="0" smtClean="0"/>
          </a:p>
          <a:p>
            <a:pPr algn="just"/>
            <a:endParaRPr lang="it-IT" dirty="0"/>
          </a:p>
          <a:p>
            <a:pPr algn="just"/>
            <a:r>
              <a:rPr lang="it-IT" dirty="0" smtClean="0"/>
              <a:t>Sono in ogni caso metodi che, a differenza di Hi-C/</a:t>
            </a:r>
            <a:r>
              <a:rPr lang="it-IT" dirty="0" err="1" smtClean="0"/>
              <a:t>Omni</a:t>
            </a:r>
            <a:r>
              <a:rPr lang="it-IT" dirty="0" smtClean="0"/>
              <a:t>-C, richiedono la scelta di loci target</a:t>
            </a:r>
            <a:endParaRPr lang="en-US" dirty="0"/>
          </a:p>
        </p:txBody>
      </p:sp>
    </p:spTree>
    <p:extLst>
      <p:ext uri="{BB962C8B-B14F-4D97-AF65-F5344CB8AC3E}">
        <p14:creationId xmlns:p14="http://schemas.microsoft.com/office/powerpoint/2010/main" val="212035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fontScale="90000"/>
          </a:bodyPr>
          <a:lstStyle/>
          <a:p>
            <a:r>
              <a:rPr lang="it-IT" dirty="0" smtClean="0"/>
              <a:t>Quanto possono essere distanti due regioni genomiche a stretto contatto nello spazio 3D?</a:t>
            </a:r>
            <a:endParaRPr lang="en-US" dirty="0"/>
          </a:p>
        </p:txBody>
      </p:sp>
      <p:sp>
        <p:nvSpPr>
          <p:cNvPr id="9" name="CasellaDiTesto 8"/>
          <p:cNvSpPr txBox="1"/>
          <p:nvPr/>
        </p:nvSpPr>
        <p:spPr>
          <a:xfrm>
            <a:off x="6183086" y="2057873"/>
            <a:ext cx="5355771" cy="2862322"/>
          </a:xfrm>
          <a:prstGeom prst="rect">
            <a:avLst/>
          </a:prstGeom>
          <a:noFill/>
        </p:spPr>
        <p:txBody>
          <a:bodyPr wrap="square" rtlCol="0">
            <a:spAutoFit/>
          </a:bodyPr>
          <a:lstStyle/>
          <a:p>
            <a:pPr algn="just"/>
            <a:r>
              <a:rPr lang="it-IT" dirty="0" smtClean="0"/>
              <a:t>La probabilità di contatto decresce con la distanza</a:t>
            </a:r>
          </a:p>
          <a:p>
            <a:pPr algn="just"/>
            <a:endParaRPr lang="it-IT" dirty="0"/>
          </a:p>
          <a:p>
            <a:pPr algn="just"/>
            <a:r>
              <a:rPr lang="it-IT" dirty="0" smtClean="0"/>
              <a:t>I contatti sopra a distanze di 50 Mb diventano decisamente rari (notate la scala log nel grafico)</a:t>
            </a:r>
          </a:p>
          <a:p>
            <a:pPr algn="just"/>
            <a:endParaRPr lang="it-IT" dirty="0"/>
          </a:p>
          <a:p>
            <a:pPr algn="just"/>
            <a:r>
              <a:rPr lang="it-IT" dirty="0" smtClean="0"/>
              <a:t>Sebbene i contatti inter-cromosomici siano possibili (linee tratteggiate), questi sono generalmente molto rari</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72" y="1544068"/>
            <a:ext cx="5340778" cy="4172850"/>
          </a:xfrm>
          <a:prstGeom prst="rect">
            <a:avLst/>
          </a:prstGeom>
        </p:spPr>
      </p:pic>
    </p:spTree>
    <p:extLst>
      <p:ext uri="{BB962C8B-B14F-4D97-AF65-F5344CB8AC3E}">
        <p14:creationId xmlns:p14="http://schemas.microsoft.com/office/powerpoint/2010/main" val="14128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smtClean="0"/>
              <a:t>Studio dei livelli di metilazione del DNA genomico</a:t>
            </a:r>
            <a:endParaRPr lang="en-US" dirty="0"/>
          </a:p>
        </p:txBody>
      </p:sp>
      <p:sp>
        <p:nvSpPr>
          <p:cNvPr id="9" name="CasellaDiTesto 8"/>
          <p:cNvSpPr txBox="1"/>
          <p:nvPr/>
        </p:nvSpPr>
        <p:spPr>
          <a:xfrm>
            <a:off x="6191794" y="1351245"/>
            <a:ext cx="5355771" cy="5355312"/>
          </a:xfrm>
          <a:prstGeom prst="rect">
            <a:avLst/>
          </a:prstGeom>
          <a:noFill/>
        </p:spPr>
        <p:txBody>
          <a:bodyPr wrap="square" rtlCol="0">
            <a:spAutoFit/>
          </a:bodyPr>
          <a:lstStyle/>
          <a:p>
            <a:pPr algn="just"/>
            <a:r>
              <a:rPr lang="it-IT" dirty="0" smtClean="0"/>
              <a:t>Come ben saprete da altri corsi, la metilazione del DNA è una delle modificazioni epigenetiche più importanti</a:t>
            </a:r>
          </a:p>
          <a:p>
            <a:pPr algn="just"/>
            <a:endParaRPr lang="it-IT" dirty="0"/>
          </a:p>
          <a:p>
            <a:pPr algn="just"/>
            <a:r>
              <a:rPr lang="it-IT" dirty="0" smtClean="0"/>
              <a:t>Questa avviene tramite l’addizione di un gruppo metile sul quinto carbonio di una citosina (</a:t>
            </a:r>
            <a:r>
              <a:rPr lang="it-IT" b="1" dirty="0" smtClean="0"/>
              <a:t>5-mC</a:t>
            </a:r>
            <a:r>
              <a:rPr lang="it-IT" dirty="0" smtClean="0"/>
              <a:t>) che precede una guanina (</a:t>
            </a:r>
            <a:r>
              <a:rPr lang="it-IT" dirty="0" err="1" smtClean="0"/>
              <a:t>CpG</a:t>
            </a:r>
            <a:r>
              <a:rPr lang="it-IT" dirty="0" smtClean="0"/>
              <a:t>)</a:t>
            </a:r>
          </a:p>
          <a:p>
            <a:pPr algn="just"/>
            <a:endParaRPr lang="it-IT" dirty="0"/>
          </a:p>
          <a:p>
            <a:pPr algn="just"/>
            <a:r>
              <a:rPr lang="it-IT" dirty="0" smtClean="0"/>
              <a:t>Alcune regioni genomiche sono particolarmente ricche di </a:t>
            </a:r>
            <a:r>
              <a:rPr lang="it-IT" dirty="0" err="1" smtClean="0"/>
              <a:t>dinucleotidi</a:t>
            </a:r>
            <a:r>
              <a:rPr lang="it-IT" dirty="0" smtClean="0"/>
              <a:t> </a:t>
            </a:r>
            <a:r>
              <a:rPr lang="it-IT" dirty="0" err="1" smtClean="0"/>
              <a:t>CpG</a:t>
            </a:r>
            <a:r>
              <a:rPr lang="it-IT" dirty="0" smtClean="0"/>
              <a:t>, specialmente nelle </a:t>
            </a:r>
            <a:r>
              <a:rPr lang="it-IT" b="1" dirty="0" err="1" smtClean="0"/>
              <a:t>CpG</a:t>
            </a:r>
            <a:r>
              <a:rPr lang="it-IT" b="1" dirty="0" smtClean="0"/>
              <a:t> </a:t>
            </a:r>
            <a:r>
              <a:rPr lang="it-IT" b="1" dirty="0" err="1" smtClean="0"/>
              <a:t>islands</a:t>
            </a:r>
            <a:r>
              <a:rPr lang="it-IT" dirty="0" smtClean="0"/>
              <a:t>, che si ritrovano spesso nei promotori dei geni </a:t>
            </a:r>
          </a:p>
          <a:p>
            <a:pPr algn="just"/>
            <a:endParaRPr lang="it-IT" dirty="0"/>
          </a:p>
          <a:p>
            <a:pPr algn="just"/>
            <a:r>
              <a:rPr lang="it-IT" dirty="0" smtClean="0"/>
              <a:t>Oltre alla 5-metilcitosina, sono note anche altre potenziali modifiche simili a carico del </a:t>
            </a:r>
            <a:r>
              <a:rPr lang="it-IT" dirty="0" err="1" smtClean="0"/>
              <a:t>gDNA</a:t>
            </a:r>
            <a:r>
              <a:rPr lang="it-IT" dirty="0"/>
              <a:t>: </a:t>
            </a:r>
            <a:r>
              <a:rPr lang="it-IT" dirty="0" smtClean="0"/>
              <a:t>5-idrossimetilcitosina (con funzione attivante), 5-formilcitosina</a:t>
            </a:r>
            <a:r>
              <a:rPr lang="it-IT" dirty="0"/>
              <a:t>, e </a:t>
            </a:r>
            <a:r>
              <a:rPr lang="it-IT" dirty="0" smtClean="0"/>
              <a:t>5-carbossilcitosina</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41" y="1351245"/>
            <a:ext cx="5662151" cy="4991533"/>
          </a:xfrm>
          <a:prstGeom prst="rect">
            <a:avLst/>
          </a:prstGeom>
        </p:spPr>
      </p:pic>
    </p:spTree>
    <p:extLst>
      <p:ext uri="{BB962C8B-B14F-4D97-AF65-F5344CB8AC3E}">
        <p14:creationId xmlns:p14="http://schemas.microsoft.com/office/powerpoint/2010/main" val="359843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smtClean="0"/>
              <a:t>Perché studiare le modificazioni epigenetiche?</a:t>
            </a:r>
            <a:endParaRPr lang="en-US" dirty="0"/>
          </a:p>
        </p:txBody>
      </p:sp>
      <p:sp>
        <p:nvSpPr>
          <p:cNvPr id="9" name="CasellaDiTesto 8"/>
          <p:cNvSpPr txBox="1"/>
          <p:nvPr/>
        </p:nvSpPr>
        <p:spPr>
          <a:xfrm>
            <a:off x="8116389" y="1713957"/>
            <a:ext cx="3509554" cy="4247317"/>
          </a:xfrm>
          <a:prstGeom prst="rect">
            <a:avLst/>
          </a:prstGeom>
          <a:noFill/>
        </p:spPr>
        <p:txBody>
          <a:bodyPr wrap="square" rtlCol="0">
            <a:spAutoFit/>
          </a:bodyPr>
          <a:lstStyle/>
          <a:p>
            <a:pPr algn="just"/>
            <a:r>
              <a:rPr lang="it-IT" dirty="0" smtClean="0"/>
              <a:t>Lo stato di metilazione del DNA regola l’espressione genica e sue alterazioni possono essere legate allo sviluppo di malattie di varia natura</a:t>
            </a:r>
          </a:p>
          <a:p>
            <a:pPr algn="just"/>
            <a:endParaRPr lang="it-IT" dirty="0"/>
          </a:p>
          <a:p>
            <a:pPr algn="just"/>
            <a:r>
              <a:rPr lang="it-IT" dirty="0" smtClean="0"/>
              <a:t>Inoltre, la metilazione è un processo dinamico, che regola in modo fondamentale ad esempio lo sviluppo embrionale, l’inattivazione del cromosoma X, lo sviluppo cellulare</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838" y="1567542"/>
            <a:ext cx="7571366" cy="4540149"/>
          </a:xfrm>
          <a:prstGeom prst="rect">
            <a:avLst/>
          </a:prstGeom>
        </p:spPr>
      </p:pic>
    </p:spTree>
    <p:extLst>
      <p:ext uri="{BB962C8B-B14F-4D97-AF65-F5344CB8AC3E}">
        <p14:creationId xmlns:p14="http://schemas.microsoft.com/office/powerpoint/2010/main" val="132606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smtClean="0"/>
              <a:t>Studi </a:t>
            </a:r>
            <a:r>
              <a:rPr lang="it-IT" dirty="0" err="1" smtClean="0"/>
              <a:t>epigenomici</a:t>
            </a:r>
            <a:r>
              <a:rPr lang="it-IT" dirty="0" smtClean="0"/>
              <a:t> su larga scala</a:t>
            </a:r>
            <a:endParaRPr lang="en-US" dirty="0"/>
          </a:p>
        </p:txBody>
      </p:sp>
      <p:sp>
        <p:nvSpPr>
          <p:cNvPr id="9" name="CasellaDiTesto 8"/>
          <p:cNvSpPr txBox="1"/>
          <p:nvPr/>
        </p:nvSpPr>
        <p:spPr>
          <a:xfrm>
            <a:off x="605246" y="1274101"/>
            <a:ext cx="10981508" cy="5078313"/>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Inizialmente lo studio delle modificazioni epigenetiche era legato all’utilizzo di </a:t>
            </a:r>
            <a:r>
              <a:rPr lang="it-IT" b="1" dirty="0" smtClean="0"/>
              <a:t>enzimi di restrizione </a:t>
            </a:r>
            <a:r>
              <a:rPr lang="it-IT" dirty="0" smtClean="0"/>
              <a:t>in grado di attuare un taglio (o meno) in corrispondenza del medesimo sito </a:t>
            </a:r>
            <a:r>
              <a:rPr lang="it-IT" dirty="0" err="1" smtClean="0"/>
              <a:t>CpG</a:t>
            </a:r>
            <a:r>
              <a:rPr lang="it-IT" dirty="0" smtClean="0"/>
              <a:t>  a seconda dello stato di metilazione della citosina interna. </a:t>
            </a:r>
            <a:r>
              <a:rPr lang="it-IT" dirty="0" smtClean="0"/>
              <a:t>Ad esempio poteva essere accoppiato ad un enzima </a:t>
            </a:r>
            <a:r>
              <a:rPr lang="it-IT" b="1" dirty="0" err="1" smtClean="0"/>
              <a:t>metil</a:t>
            </a:r>
            <a:r>
              <a:rPr lang="it-IT" b="1" dirty="0" smtClean="0"/>
              <a:t>-sensibile</a:t>
            </a:r>
            <a:r>
              <a:rPr lang="it-IT" dirty="0" smtClean="0"/>
              <a:t> </a:t>
            </a:r>
            <a:r>
              <a:rPr lang="it-IT" dirty="0" smtClean="0"/>
              <a:t>(es. </a:t>
            </a:r>
            <a:r>
              <a:rPr lang="it-IT" dirty="0" err="1" smtClean="0"/>
              <a:t>HpaII</a:t>
            </a:r>
            <a:r>
              <a:rPr lang="it-IT" dirty="0" smtClean="0"/>
              <a:t>), ovvero non in grado di effettuare il taglio in caso di metilazione, un enzima</a:t>
            </a:r>
            <a:r>
              <a:rPr lang="it-IT" b="1" dirty="0" smtClean="0"/>
              <a:t> </a:t>
            </a:r>
            <a:r>
              <a:rPr lang="it-IT" b="1" dirty="0" err="1" smtClean="0"/>
              <a:t>metil-independente</a:t>
            </a:r>
            <a:r>
              <a:rPr lang="it-IT" dirty="0" smtClean="0"/>
              <a:t> </a:t>
            </a:r>
            <a:r>
              <a:rPr lang="it-IT" dirty="0" smtClean="0"/>
              <a:t>(es. </a:t>
            </a:r>
            <a:r>
              <a:rPr lang="it-IT" dirty="0" err="1" smtClean="0"/>
              <a:t>MspI</a:t>
            </a:r>
            <a:r>
              <a:rPr lang="it-IT" dirty="0" smtClean="0"/>
              <a:t>), </a:t>
            </a:r>
            <a:r>
              <a:rPr lang="it-IT" dirty="0" smtClean="0"/>
              <a:t>in grado di tagliare </a:t>
            </a:r>
            <a:r>
              <a:rPr lang="it-IT" dirty="0" smtClean="0"/>
              <a:t>il </a:t>
            </a:r>
            <a:r>
              <a:rPr lang="it-IT" dirty="0" smtClean="0"/>
              <a:t>DNA </a:t>
            </a:r>
            <a:r>
              <a:rPr lang="it-IT" dirty="0" smtClean="0"/>
              <a:t>anche in presenza di metilazione</a:t>
            </a:r>
            <a:endParaRPr lang="it-IT" dirty="0" smtClean="0"/>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Limiti: approccio possibile solo su piccola scala, su pochi geni target per volta. Impossibilità di caratterizzare livelli di espressione spesso eterogenei (perché non tutte le cellule presentano gli stessi livelli di metilazione in un tessuto)</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Necessità crescente di spostare queste indagini su larga scala (</a:t>
            </a:r>
            <a:r>
              <a:rPr lang="it-IT" dirty="0" err="1" smtClean="0"/>
              <a:t>whole</a:t>
            </a:r>
            <a:r>
              <a:rPr lang="it-IT" dirty="0" smtClean="0"/>
              <a:t> </a:t>
            </a:r>
            <a:r>
              <a:rPr lang="it-IT" dirty="0" err="1" smtClean="0"/>
              <a:t>genome</a:t>
            </a:r>
            <a:r>
              <a:rPr lang="it-IT" dirty="0" smtClean="0"/>
              <a:t>) abbinandole a tecniche NGS. Interesse nello studiare pattern di metilazione meno «estremi» rispetto ad una situazione on/off, quantificando il livello medio di metilazione in un tessuto o in una popolazione cellulare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Studio di </a:t>
            </a:r>
            <a:r>
              <a:rPr lang="it-IT" dirty="0" err="1" smtClean="0"/>
              <a:t>CpG</a:t>
            </a:r>
            <a:r>
              <a:rPr lang="it-IT" dirty="0" smtClean="0"/>
              <a:t> </a:t>
            </a:r>
            <a:r>
              <a:rPr lang="it-IT" dirty="0" err="1" smtClean="0"/>
              <a:t>islands</a:t>
            </a:r>
            <a:r>
              <a:rPr lang="it-IT" dirty="0" smtClean="0"/>
              <a:t>, definite come regioni </a:t>
            </a:r>
            <a:r>
              <a:rPr lang="en-US" dirty="0" err="1" smtClean="0"/>
              <a:t>che</a:t>
            </a:r>
            <a:r>
              <a:rPr lang="en-US" dirty="0" smtClean="0"/>
              <a:t> </a:t>
            </a:r>
            <a:r>
              <a:rPr lang="en-US" dirty="0" err="1" smtClean="0"/>
              <a:t>abbiano</a:t>
            </a:r>
            <a:r>
              <a:rPr lang="en-US" dirty="0" smtClean="0"/>
              <a:t> </a:t>
            </a:r>
            <a:r>
              <a:rPr lang="en-US" dirty="0" err="1" smtClean="0"/>
              <a:t>almeno</a:t>
            </a:r>
            <a:r>
              <a:rPr lang="en-US" dirty="0" smtClean="0"/>
              <a:t> 500bp in </a:t>
            </a:r>
            <a:r>
              <a:rPr lang="en-US" dirty="0" err="1" smtClean="0"/>
              <a:t>lunghezza</a:t>
            </a:r>
            <a:r>
              <a:rPr lang="en-US" dirty="0" smtClean="0"/>
              <a:t>, con </a:t>
            </a:r>
            <a:r>
              <a:rPr lang="en-US" dirty="0" err="1" smtClean="0"/>
              <a:t>contenuto</a:t>
            </a:r>
            <a:r>
              <a:rPr lang="en-US" dirty="0" smtClean="0"/>
              <a:t> in GC superior al 55% </a:t>
            </a:r>
            <a:r>
              <a:rPr lang="en-US" dirty="0" err="1" smtClean="0"/>
              <a:t>ed</a:t>
            </a:r>
            <a:r>
              <a:rPr lang="en-US" dirty="0" smtClean="0"/>
              <a:t> un </a:t>
            </a:r>
            <a:r>
              <a:rPr lang="en-US" dirty="0" err="1" smtClean="0"/>
              <a:t>tasso</a:t>
            </a:r>
            <a:r>
              <a:rPr lang="en-US" dirty="0" smtClean="0"/>
              <a:t> di </a:t>
            </a:r>
            <a:r>
              <a:rPr lang="en-US" dirty="0" err="1" smtClean="0"/>
              <a:t>dinucleotidi</a:t>
            </a:r>
            <a:r>
              <a:rPr lang="en-US" dirty="0" smtClean="0"/>
              <a:t> </a:t>
            </a:r>
            <a:r>
              <a:rPr lang="en-US" dirty="0" err="1" smtClean="0"/>
              <a:t>CpG</a:t>
            </a:r>
            <a:r>
              <a:rPr lang="en-US" dirty="0" smtClean="0"/>
              <a:t> </a:t>
            </a:r>
            <a:r>
              <a:rPr lang="en-US" dirty="0" err="1" smtClean="0"/>
              <a:t>ossevati</a:t>
            </a:r>
            <a:r>
              <a:rPr lang="en-US" dirty="0" smtClean="0"/>
              <a:t>/</a:t>
            </a:r>
            <a:r>
              <a:rPr lang="en-US" dirty="0" err="1" smtClean="0"/>
              <a:t>attesi</a:t>
            </a:r>
            <a:r>
              <a:rPr lang="en-US" dirty="0" smtClean="0"/>
              <a:t> &gt; 0.65</a:t>
            </a:r>
            <a:endParaRPr lang="en-US" dirty="0"/>
          </a:p>
        </p:txBody>
      </p:sp>
    </p:spTree>
    <p:extLst>
      <p:ext uri="{BB962C8B-B14F-4D97-AF65-F5344CB8AC3E}">
        <p14:creationId xmlns:p14="http://schemas.microsoft.com/office/powerpoint/2010/main" val="69988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smtClean="0"/>
              <a:t>Studi </a:t>
            </a:r>
            <a:r>
              <a:rPr lang="it-IT" dirty="0" err="1" smtClean="0"/>
              <a:t>epigenomici</a:t>
            </a:r>
            <a:r>
              <a:rPr lang="it-IT" dirty="0" smtClean="0"/>
              <a:t> su larga scala</a:t>
            </a:r>
            <a:endParaRPr lang="en-US" dirty="0"/>
          </a:p>
        </p:txBody>
      </p:sp>
      <p:sp>
        <p:nvSpPr>
          <p:cNvPr id="9" name="CasellaDiTesto 8"/>
          <p:cNvSpPr txBox="1"/>
          <p:nvPr/>
        </p:nvSpPr>
        <p:spPr>
          <a:xfrm>
            <a:off x="7820296" y="1692113"/>
            <a:ext cx="3766457" cy="4801314"/>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La svolta è stata rappresentata dalla possibilità di effettuare trattamenti con il </a:t>
            </a:r>
            <a:r>
              <a:rPr lang="it-IT" b="1" dirty="0" smtClean="0"/>
              <a:t>bisolfito di sodio</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u="sng" dirty="0" smtClean="0"/>
              <a:t>Questo processo converte tutte le citosine non metilate, tramite </a:t>
            </a:r>
            <a:r>
              <a:rPr lang="it-IT" u="sng" dirty="0" err="1" smtClean="0"/>
              <a:t>deaminazione</a:t>
            </a:r>
            <a:r>
              <a:rPr lang="it-IT" u="sng" dirty="0" smtClean="0"/>
              <a:t>, in uracile, mentre quelle metilate non vengono alterate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In fase di sequenziamento le citosine convertite in uracile vengono lette come timine</a:t>
            </a:r>
            <a:endParaRPr lang="it-IT" dirty="0"/>
          </a:p>
          <a:p>
            <a:pPr marL="285750" indent="-285750" algn="just">
              <a:buFont typeface="Arial" panose="020B0604020202020204" pitchFamily="34" charset="0"/>
              <a:buChar char="•"/>
            </a:pP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14" y="1692113"/>
            <a:ext cx="7145061" cy="4036094"/>
          </a:xfrm>
          <a:prstGeom prst="rect">
            <a:avLst/>
          </a:prstGeom>
        </p:spPr>
      </p:pic>
    </p:spTree>
    <p:extLst>
      <p:ext uri="{BB962C8B-B14F-4D97-AF65-F5344CB8AC3E}">
        <p14:creationId xmlns:p14="http://schemas.microsoft.com/office/powerpoint/2010/main" val="257140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err="1" smtClean="0"/>
              <a:t>Bisulfite</a:t>
            </a:r>
            <a:r>
              <a:rPr lang="it-IT" dirty="0" smtClean="0"/>
              <a:t> </a:t>
            </a:r>
            <a:r>
              <a:rPr lang="it-IT" dirty="0" err="1" smtClean="0"/>
              <a:t>Sequencing</a:t>
            </a:r>
            <a:endParaRPr lang="en-US" dirty="0"/>
          </a:p>
        </p:txBody>
      </p:sp>
      <p:sp>
        <p:nvSpPr>
          <p:cNvPr id="9" name="CasellaDiTesto 8"/>
          <p:cNvSpPr txBox="1"/>
          <p:nvPr/>
        </p:nvSpPr>
        <p:spPr>
          <a:xfrm>
            <a:off x="7210698" y="1099930"/>
            <a:ext cx="4410890" cy="5355312"/>
          </a:xfrm>
          <a:prstGeom prst="rect">
            <a:avLst/>
          </a:prstGeom>
          <a:noFill/>
        </p:spPr>
        <p:txBody>
          <a:bodyPr wrap="square" rtlCol="0">
            <a:spAutoFit/>
          </a:bodyPr>
          <a:lstStyle/>
          <a:p>
            <a:pPr marL="285750" indent="-285750" algn="just">
              <a:buFont typeface="Arial" panose="020B0604020202020204" pitchFamily="34" charset="0"/>
              <a:buChar char="•"/>
            </a:pPr>
            <a:r>
              <a:rPr lang="it-IT" u="sng" dirty="0" smtClean="0"/>
              <a:t>Il trattamento con bisolfito va effettuato sul DNA genomico già frammentato</a:t>
            </a:r>
          </a:p>
          <a:p>
            <a:pPr marL="285750" indent="-285750" algn="just">
              <a:buFont typeface="Arial" panose="020B0604020202020204" pitchFamily="34" charset="0"/>
              <a:buChar char="•"/>
            </a:pPr>
            <a:endParaRPr lang="it-IT" u="sng" dirty="0"/>
          </a:p>
          <a:p>
            <a:pPr marL="285750" indent="-285750" algn="just">
              <a:buFont typeface="Arial" panose="020B0604020202020204" pitchFamily="34" charset="0"/>
              <a:buChar char="•"/>
            </a:pPr>
            <a:r>
              <a:rPr lang="it-IT" u="sng" dirty="0" smtClean="0"/>
              <a:t>La conversione delle citosine non-metilate in timine riduce la complessità di sequenza, con evidenti problematiche di cui tenere conto in fase di </a:t>
            </a:r>
            <a:r>
              <a:rPr lang="it-IT" u="sng" dirty="0" err="1" smtClean="0"/>
              <a:t>mapping</a:t>
            </a:r>
            <a:endParaRPr lang="it-IT" u="sng" dirty="0" smtClean="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I parametri vanno aggiustati in modo da tollerare molte più SNP</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N.B. eventuali SNP presenti a livello genomico in cui una C dovesse essere mutata in T non sarebbero tracciabili con un approccio BS-</a:t>
            </a:r>
            <a:r>
              <a:rPr lang="it-IT" dirty="0" err="1" smtClean="0"/>
              <a:t>seq</a:t>
            </a:r>
            <a:endParaRPr lang="it-IT" dirty="0"/>
          </a:p>
          <a:p>
            <a:pPr marL="285750" indent="-285750" algn="just">
              <a:buFont typeface="Arial" panose="020B0604020202020204" pitchFamily="34" charset="0"/>
              <a:buChar char="•"/>
            </a:pP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797" y="1527109"/>
            <a:ext cx="6165114" cy="3612193"/>
          </a:xfrm>
          <a:prstGeom prst="rect">
            <a:avLst/>
          </a:prstGeom>
        </p:spPr>
      </p:pic>
      <p:sp>
        <p:nvSpPr>
          <p:cNvPr id="5" name="CasellaDiTesto 4"/>
          <p:cNvSpPr txBox="1"/>
          <p:nvPr/>
        </p:nvSpPr>
        <p:spPr>
          <a:xfrm>
            <a:off x="513806" y="5616264"/>
            <a:ext cx="6270172" cy="646331"/>
          </a:xfrm>
          <a:prstGeom prst="rect">
            <a:avLst/>
          </a:prstGeom>
          <a:noFill/>
          <a:ln>
            <a:solidFill>
              <a:srgbClr val="00B050"/>
            </a:solidFill>
          </a:ln>
        </p:spPr>
        <p:txBody>
          <a:bodyPr wrap="square" rtlCol="0">
            <a:spAutoFit/>
          </a:bodyPr>
          <a:lstStyle/>
          <a:p>
            <a:pPr algn="ctr"/>
            <a:r>
              <a:rPr lang="it-IT" dirty="0" smtClean="0"/>
              <a:t>N.B. il </a:t>
            </a:r>
            <a:r>
              <a:rPr lang="it-IT" dirty="0" err="1" smtClean="0"/>
              <a:t>bisulfite</a:t>
            </a:r>
            <a:r>
              <a:rPr lang="it-IT" dirty="0" smtClean="0"/>
              <a:t> </a:t>
            </a:r>
            <a:r>
              <a:rPr lang="it-IT" dirty="0" err="1" smtClean="0"/>
              <a:t>sequencing</a:t>
            </a:r>
            <a:r>
              <a:rPr lang="it-IT" dirty="0" smtClean="0"/>
              <a:t> non distingue tra </a:t>
            </a:r>
            <a:r>
              <a:rPr lang="it-IT" dirty="0" err="1" smtClean="0"/>
              <a:t>metilcitosine</a:t>
            </a:r>
            <a:r>
              <a:rPr lang="it-IT" dirty="0" smtClean="0"/>
              <a:t> ed </a:t>
            </a:r>
            <a:r>
              <a:rPr lang="it-IT" dirty="0" err="1" smtClean="0"/>
              <a:t>idrossimetilcitosine</a:t>
            </a:r>
            <a:endParaRPr lang="en-US" dirty="0"/>
          </a:p>
        </p:txBody>
      </p:sp>
    </p:spTree>
    <p:extLst>
      <p:ext uri="{BB962C8B-B14F-4D97-AF65-F5344CB8AC3E}">
        <p14:creationId xmlns:p14="http://schemas.microsoft.com/office/powerpoint/2010/main" val="116361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err="1" smtClean="0"/>
              <a:t>Bisulfite</a:t>
            </a:r>
            <a:r>
              <a:rPr lang="it-IT" dirty="0" smtClean="0"/>
              <a:t> </a:t>
            </a:r>
            <a:r>
              <a:rPr lang="it-IT" dirty="0" err="1" smtClean="0"/>
              <a:t>sequencing</a:t>
            </a:r>
            <a:endParaRPr lang="en-US" dirty="0"/>
          </a:p>
        </p:txBody>
      </p:sp>
      <p:sp>
        <p:nvSpPr>
          <p:cNvPr id="9" name="CasellaDiTesto 8"/>
          <p:cNvSpPr txBox="1"/>
          <p:nvPr/>
        </p:nvSpPr>
        <p:spPr>
          <a:xfrm>
            <a:off x="0" y="1445102"/>
            <a:ext cx="6601097" cy="4801314"/>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Quanto è necessario sequenziare?</a:t>
            </a:r>
            <a:endParaRPr lang="it-IT" dirty="0"/>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Le </a:t>
            </a:r>
            <a:r>
              <a:rPr lang="it-IT" dirty="0" err="1" smtClean="0"/>
              <a:t>reads</a:t>
            </a:r>
            <a:r>
              <a:rPr lang="it-IT" dirty="0" smtClean="0"/>
              <a:t> si distribuiscono sull’intero genoma in modo uniforme ed è quindi opportuno calcolare una copertura simile a quella che si utilizzerebbe con un WGR</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E’ comune utilizzare un sequenziamento Illumina PE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Non tutte le </a:t>
            </a:r>
            <a:r>
              <a:rPr lang="it-IT" dirty="0" err="1" smtClean="0"/>
              <a:t>reads</a:t>
            </a:r>
            <a:r>
              <a:rPr lang="it-IT" dirty="0" smtClean="0"/>
              <a:t> risulteranno avere dei profili coerenti in una data posizione! I dati di sequenziamento derivano da un campione cellulare eterogeneo, in cui solo alcune cellule possono essere soggette a metilazione. </a:t>
            </a:r>
            <a:r>
              <a:rPr lang="it-IT" u="sng" dirty="0" smtClean="0"/>
              <a:t>Il livello di metilazione per ciascuna </a:t>
            </a:r>
            <a:r>
              <a:rPr lang="it-IT" u="sng" dirty="0" err="1" smtClean="0"/>
              <a:t>CpG</a:t>
            </a:r>
            <a:r>
              <a:rPr lang="it-IT" u="sng" dirty="0" smtClean="0"/>
              <a:t> va dunque quantificato</a:t>
            </a:r>
            <a:r>
              <a:rPr lang="it-IT" dirty="0" smtClean="0"/>
              <a:t> sulla base della percentuale delle </a:t>
            </a:r>
            <a:r>
              <a:rPr lang="it-IT" dirty="0" err="1" smtClean="0"/>
              <a:t>reads</a:t>
            </a:r>
            <a:r>
              <a:rPr lang="it-IT" dirty="0" smtClean="0"/>
              <a:t> mappate che non contengono una SNP C/T</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8183" y="162461"/>
            <a:ext cx="5342902" cy="6083955"/>
          </a:xfrm>
          <a:prstGeom prst="rect">
            <a:avLst/>
          </a:prstGeom>
        </p:spPr>
      </p:pic>
    </p:spTree>
    <p:extLst>
      <p:ext uri="{BB962C8B-B14F-4D97-AF65-F5344CB8AC3E}">
        <p14:creationId xmlns:p14="http://schemas.microsoft.com/office/powerpoint/2010/main" val="268994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smtClean="0"/>
              <a:t>Single-</a:t>
            </a:r>
            <a:r>
              <a:rPr lang="it-IT" dirty="0" err="1" smtClean="0"/>
              <a:t>cell</a:t>
            </a:r>
            <a:r>
              <a:rPr lang="it-IT" dirty="0" smtClean="0"/>
              <a:t> </a:t>
            </a:r>
            <a:r>
              <a:rPr lang="it-IT" dirty="0" err="1" smtClean="0"/>
              <a:t>bisulfite</a:t>
            </a:r>
            <a:r>
              <a:rPr lang="it-IT" dirty="0" smtClean="0"/>
              <a:t> </a:t>
            </a:r>
            <a:r>
              <a:rPr lang="it-IT" dirty="0" err="1" smtClean="0"/>
              <a:t>sequencing</a:t>
            </a:r>
            <a:endParaRPr lang="en-US" dirty="0"/>
          </a:p>
        </p:txBody>
      </p:sp>
      <p:sp>
        <p:nvSpPr>
          <p:cNvPr id="9" name="CasellaDiTesto 8"/>
          <p:cNvSpPr txBox="1"/>
          <p:nvPr/>
        </p:nvSpPr>
        <p:spPr>
          <a:xfrm>
            <a:off x="670561" y="1488645"/>
            <a:ext cx="6601097" cy="3970318"/>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Approccio molto utile per alcune applicazioni in cui è richiesta una risoluzione analitica sulla singola cellula</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La quantità di DNA genomico estraibile dalla singola cellula è molto bassa -&gt; è richiesta amplificazione grazie all’utilizzo, in fase di costruzione della libreria, di random </a:t>
            </a:r>
            <a:r>
              <a:rPr lang="it-IT" dirty="0" err="1" smtClean="0"/>
              <a:t>primers</a:t>
            </a:r>
            <a:endParaRPr lang="it-IT" dirty="0" smtClean="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Studio su oociti, singole cellule isolate dai primissimi stadi di sviluppo embrionale, ecc.</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La possibilità di utilizzo della tecnica dipende dalla capacità di isolare efficacemente le singole cellule</a:t>
            </a:r>
            <a:endParaRPr lang="it-IT" dirty="0"/>
          </a:p>
          <a:p>
            <a:pPr marL="285750" indent="-285750" algn="just">
              <a:buFont typeface="Arial" panose="020B0604020202020204" pitchFamily="34" charset="0"/>
              <a:buChar char="•"/>
            </a:pPr>
            <a:endParaRPr lang="it-IT" dirty="0" smtClean="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194" y="5514294"/>
            <a:ext cx="10058400" cy="604806"/>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656" y="1711624"/>
            <a:ext cx="4432415" cy="3017130"/>
          </a:xfrm>
          <a:prstGeom prst="rect">
            <a:avLst/>
          </a:prstGeom>
        </p:spPr>
      </p:pic>
    </p:spTree>
    <p:extLst>
      <p:ext uri="{BB962C8B-B14F-4D97-AF65-F5344CB8AC3E}">
        <p14:creationId xmlns:p14="http://schemas.microsoft.com/office/powerpoint/2010/main" val="385991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391253"/>
            <a:ext cx="10515600" cy="633358"/>
          </a:xfrm>
        </p:spPr>
        <p:txBody>
          <a:bodyPr>
            <a:normAutofit/>
          </a:bodyPr>
          <a:lstStyle/>
          <a:p>
            <a:r>
              <a:rPr lang="it-IT" dirty="0" smtClean="0"/>
              <a:t>Accessibilità della cromatina</a:t>
            </a: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4443" y="1311993"/>
            <a:ext cx="7741786" cy="5115443"/>
          </a:xfrm>
          <a:prstGeom prst="rect">
            <a:avLst/>
          </a:prstGeom>
        </p:spPr>
      </p:pic>
    </p:spTree>
    <p:extLst>
      <p:ext uri="{BB962C8B-B14F-4D97-AF65-F5344CB8AC3E}">
        <p14:creationId xmlns:p14="http://schemas.microsoft.com/office/powerpoint/2010/main" val="160244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err="1" smtClean="0"/>
              <a:t>Bisulfite</a:t>
            </a:r>
            <a:r>
              <a:rPr lang="it-IT" dirty="0" smtClean="0"/>
              <a:t> </a:t>
            </a:r>
            <a:r>
              <a:rPr lang="it-IT" dirty="0" err="1" smtClean="0"/>
              <a:t>sequencing</a:t>
            </a:r>
            <a:r>
              <a:rPr lang="it-IT" dirty="0" smtClean="0"/>
              <a:t> – problematiche e soluzioni</a:t>
            </a:r>
            <a:endParaRPr lang="en-US" dirty="0"/>
          </a:p>
        </p:txBody>
      </p:sp>
      <p:sp>
        <p:nvSpPr>
          <p:cNvPr id="9" name="CasellaDiTesto 8"/>
          <p:cNvSpPr txBox="1"/>
          <p:nvPr/>
        </p:nvSpPr>
        <p:spPr>
          <a:xfrm>
            <a:off x="673352" y="1375434"/>
            <a:ext cx="10763793" cy="3139321"/>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Il </a:t>
            </a:r>
            <a:r>
              <a:rPr lang="it-IT" dirty="0" err="1" smtClean="0"/>
              <a:t>bisulfite</a:t>
            </a:r>
            <a:r>
              <a:rPr lang="it-IT" dirty="0" smtClean="0"/>
              <a:t> </a:t>
            </a:r>
            <a:r>
              <a:rPr lang="it-IT" dirty="0" err="1" smtClean="0"/>
              <a:t>sequencing</a:t>
            </a:r>
            <a:r>
              <a:rPr lang="it-IT" dirty="0" smtClean="0"/>
              <a:t> richiede un input di alcuni microgrammi di DNA genomico</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Questo presumibilmente perché il trattamento con bisolfito è molto aggressivo e porta a frammentazione del DNA (che, ricordiamo, avviene quando gli inserti sono già stati </a:t>
            </a:r>
            <a:r>
              <a:rPr lang="it-IT" dirty="0" err="1" smtClean="0"/>
              <a:t>ligati</a:t>
            </a:r>
            <a:r>
              <a:rPr lang="it-IT" dirty="0" smtClean="0"/>
              <a:t> agli adattatori). Per ottenere un quantitativo sufficiente di frammenti </a:t>
            </a:r>
            <a:r>
              <a:rPr lang="it-IT" dirty="0" err="1" smtClean="0"/>
              <a:t>ligati</a:t>
            </a:r>
            <a:r>
              <a:rPr lang="it-IT" dirty="0" smtClean="0"/>
              <a:t> la strategia di preparazione della libreria richiede un’amplificazione</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a:t>La metodica </a:t>
            </a:r>
            <a:r>
              <a:rPr lang="it-IT" b="1" dirty="0"/>
              <a:t>PBAT</a:t>
            </a:r>
            <a:r>
              <a:rPr lang="it-IT" dirty="0"/>
              <a:t> (post-</a:t>
            </a:r>
            <a:r>
              <a:rPr lang="it-IT" dirty="0" err="1"/>
              <a:t>bisulfite</a:t>
            </a:r>
            <a:r>
              <a:rPr lang="it-IT" dirty="0"/>
              <a:t> </a:t>
            </a:r>
            <a:r>
              <a:rPr lang="it-IT" dirty="0" err="1"/>
              <a:t>adapter</a:t>
            </a:r>
            <a:r>
              <a:rPr lang="it-IT" dirty="0"/>
              <a:t> </a:t>
            </a:r>
            <a:r>
              <a:rPr lang="it-IT" dirty="0" err="1" smtClean="0"/>
              <a:t>tagging</a:t>
            </a:r>
            <a:r>
              <a:rPr lang="it-IT" dirty="0" smtClean="0"/>
              <a:t>) è stata disegnata per ovviare a questo problema: il trattamento con bisolfito viene effettuato PRIMA del </a:t>
            </a:r>
            <a:r>
              <a:rPr lang="it-IT" dirty="0" err="1" smtClean="0"/>
              <a:t>tagging</a:t>
            </a:r>
            <a:r>
              <a:rPr lang="it-IT" dirty="0" smtClean="0"/>
              <a:t> con gli adattatori, che sono legati a biotina per la successiva selezione</a:t>
            </a:r>
            <a:endParaRPr lang="it-IT" dirty="0"/>
          </a:p>
          <a:p>
            <a:pPr marL="285750" indent="-285750" algn="just">
              <a:buFont typeface="Arial" panose="020B0604020202020204" pitchFamily="34" charset="0"/>
              <a:buChar char="•"/>
            </a:pPr>
            <a:endParaRPr lang="it-IT" dirty="0" smtClean="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567" y="4311630"/>
            <a:ext cx="6612931" cy="2359823"/>
          </a:xfrm>
          <a:prstGeom prst="rect">
            <a:avLst/>
          </a:prstGeom>
        </p:spPr>
      </p:pic>
      <p:sp>
        <p:nvSpPr>
          <p:cNvPr id="6" name="CasellaDiTesto 5"/>
          <p:cNvSpPr txBox="1"/>
          <p:nvPr/>
        </p:nvSpPr>
        <p:spPr>
          <a:xfrm>
            <a:off x="7989501" y="4191579"/>
            <a:ext cx="3364299" cy="923330"/>
          </a:xfrm>
          <a:prstGeom prst="rect">
            <a:avLst/>
          </a:prstGeom>
          <a:noFill/>
          <a:ln>
            <a:solidFill>
              <a:srgbClr val="00B050"/>
            </a:solidFill>
          </a:ln>
        </p:spPr>
        <p:txBody>
          <a:bodyPr wrap="square" rtlCol="0">
            <a:spAutoFit/>
          </a:bodyPr>
          <a:lstStyle/>
          <a:p>
            <a:pPr algn="ctr"/>
            <a:r>
              <a:rPr lang="it-IT" dirty="0" smtClean="0"/>
              <a:t>La quantità di DNA genomico richiesta scende a circa 100 </a:t>
            </a:r>
            <a:r>
              <a:rPr lang="it-IT" dirty="0" err="1" smtClean="0"/>
              <a:t>ng</a:t>
            </a:r>
            <a:endParaRPr lang="en-US" dirty="0"/>
          </a:p>
        </p:txBody>
      </p:sp>
      <p:sp>
        <p:nvSpPr>
          <p:cNvPr id="8" name="CasellaDiTesto 7"/>
          <p:cNvSpPr txBox="1"/>
          <p:nvPr/>
        </p:nvSpPr>
        <p:spPr>
          <a:xfrm>
            <a:off x="8072846" y="5336689"/>
            <a:ext cx="3364299" cy="1323439"/>
          </a:xfrm>
          <a:prstGeom prst="rect">
            <a:avLst/>
          </a:prstGeom>
          <a:noFill/>
          <a:ln>
            <a:solidFill>
              <a:srgbClr val="00B050"/>
            </a:solidFill>
          </a:ln>
        </p:spPr>
        <p:txBody>
          <a:bodyPr wrap="square" rtlCol="0">
            <a:spAutoFit/>
          </a:bodyPr>
          <a:lstStyle/>
          <a:p>
            <a:pPr algn="ctr"/>
            <a:r>
              <a:rPr lang="it-IT" sz="1600" dirty="0" smtClean="0"/>
              <a:t>Una strategia alternativa per scarsi quantitativi di DNA genomico è la combinazione del BS-</a:t>
            </a:r>
            <a:r>
              <a:rPr lang="it-IT" sz="1600" dirty="0" err="1" smtClean="0"/>
              <a:t>seq</a:t>
            </a:r>
            <a:r>
              <a:rPr lang="it-IT" sz="1600" dirty="0" smtClean="0"/>
              <a:t> con la </a:t>
            </a:r>
            <a:r>
              <a:rPr lang="it-IT" sz="1600" dirty="0" err="1" smtClean="0"/>
              <a:t>tagmentazione</a:t>
            </a:r>
            <a:endParaRPr lang="en-US" sz="1600" dirty="0"/>
          </a:p>
        </p:txBody>
      </p:sp>
    </p:spTree>
    <p:extLst>
      <p:ext uri="{BB962C8B-B14F-4D97-AF65-F5344CB8AC3E}">
        <p14:creationId xmlns:p14="http://schemas.microsoft.com/office/powerpoint/2010/main" val="137530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47412"/>
            <a:ext cx="10515600" cy="633358"/>
          </a:xfrm>
        </p:spPr>
        <p:txBody>
          <a:bodyPr>
            <a:normAutofit/>
          </a:bodyPr>
          <a:lstStyle/>
          <a:p>
            <a:r>
              <a:rPr lang="it-IT" dirty="0" err="1" smtClean="0"/>
              <a:t>Reduced</a:t>
            </a:r>
            <a:r>
              <a:rPr lang="it-IT" dirty="0" smtClean="0"/>
              <a:t> </a:t>
            </a:r>
            <a:r>
              <a:rPr lang="it-IT" dirty="0" err="1" smtClean="0"/>
              <a:t>Representation</a:t>
            </a:r>
            <a:r>
              <a:rPr lang="it-IT" dirty="0" smtClean="0"/>
              <a:t> </a:t>
            </a:r>
            <a:r>
              <a:rPr lang="it-IT" dirty="0" err="1" smtClean="0"/>
              <a:t>Bisulfite</a:t>
            </a:r>
            <a:r>
              <a:rPr lang="it-IT" dirty="0" smtClean="0"/>
              <a:t> </a:t>
            </a:r>
            <a:r>
              <a:rPr lang="it-IT" dirty="0" err="1" smtClean="0"/>
              <a:t>Sequencing</a:t>
            </a:r>
            <a:endParaRPr lang="en-US" dirty="0"/>
          </a:p>
        </p:txBody>
      </p:sp>
      <p:sp>
        <p:nvSpPr>
          <p:cNvPr id="9" name="CasellaDiTesto 8"/>
          <p:cNvSpPr txBox="1"/>
          <p:nvPr/>
        </p:nvSpPr>
        <p:spPr>
          <a:xfrm>
            <a:off x="590007" y="1060991"/>
            <a:ext cx="10763793" cy="4524315"/>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L’</a:t>
            </a:r>
            <a:r>
              <a:rPr lang="it-IT" b="1" dirty="0" smtClean="0"/>
              <a:t>RRBS-</a:t>
            </a:r>
            <a:r>
              <a:rPr lang="it-IT" b="1" dirty="0" err="1" smtClean="0"/>
              <a:t>seq</a:t>
            </a:r>
            <a:r>
              <a:rPr lang="it-IT" dirty="0" smtClean="0"/>
              <a:t> può essere utilizzato per ottimizzare i costi ed analizzare più campioni, oppure quando il materiale di partenza non garantisce un elevato quantitativo di DNA genomico</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L’idea è quella di digerire il DNA genomico con </a:t>
            </a:r>
            <a:r>
              <a:rPr lang="it-IT" dirty="0" err="1" smtClean="0"/>
              <a:t>MspI</a:t>
            </a:r>
            <a:r>
              <a:rPr lang="it-IT" dirty="0" smtClean="0"/>
              <a:t> (un enzima di restrizione </a:t>
            </a:r>
            <a:r>
              <a:rPr lang="it-IT" dirty="0" smtClean="0"/>
              <a:t>metilazione-indipendente</a:t>
            </a:r>
            <a:r>
              <a:rPr lang="it-IT" dirty="0" smtClean="0"/>
              <a:t>), di modo da </a:t>
            </a:r>
            <a:r>
              <a:rPr lang="it-IT" dirty="0" smtClean="0"/>
              <a:t>generare frammenti digeriti che contengano siti </a:t>
            </a:r>
            <a:r>
              <a:rPr lang="it-IT" dirty="0" err="1" smtClean="0"/>
              <a:t>CpG</a:t>
            </a:r>
            <a:r>
              <a:rPr lang="it-IT" dirty="0" smtClean="0"/>
              <a:t> alle estremità</a:t>
            </a:r>
          </a:p>
          <a:p>
            <a:pPr marL="285750" indent="-285750" algn="just">
              <a:buFont typeface="Arial" panose="020B0604020202020204" pitchFamily="34" charset="0"/>
              <a:buChar char="•"/>
            </a:pPr>
            <a:endParaRPr lang="it-IT" dirty="0"/>
          </a:p>
          <a:p>
            <a:pPr algn="just"/>
            <a:endParaRPr lang="it-IT" dirty="0"/>
          </a:p>
          <a:p>
            <a:pPr marL="285750" indent="-285750" algn="just">
              <a:buFont typeface="Arial" panose="020B0604020202020204" pitchFamily="34" charset="0"/>
              <a:buChar char="•"/>
            </a:pPr>
            <a:r>
              <a:rPr lang="it-IT" dirty="0" smtClean="0"/>
              <a:t>Si ottengono dei dati «</a:t>
            </a:r>
            <a:r>
              <a:rPr lang="it-IT" dirty="0" err="1" smtClean="0"/>
              <a:t>biased</a:t>
            </a:r>
            <a:r>
              <a:rPr lang="it-IT" dirty="0" smtClean="0"/>
              <a:t>» sulle regioni </a:t>
            </a:r>
            <a:r>
              <a:rPr lang="it-IT" dirty="0" smtClean="0"/>
              <a:t>con alto contenuto di </a:t>
            </a:r>
            <a:r>
              <a:rPr lang="it-IT" dirty="0" err="1" smtClean="0"/>
              <a:t>CpG</a:t>
            </a:r>
            <a:r>
              <a:rPr lang="it-IT" dirty="0" smtClean="0"/>
              <a:t>, grazie ad uno </a:t>
            </a:r>
            <a:r>
              <a:rPr lang="it-IT" dirty="0" err="1" smtClean="0"/>
              <a:t>step</a:t>
            </a:r>
            <a:r>
              <a:rPr lang="it-IT" dirty="0" smtClean="0"/>
              <a:t> di </a:t>
            </a:r>
            <a:r>
              <a:rPr lang="it-IT" dirty="0" err="1" smtClean="0"/>
              <a:t>size</a:t>
            </a:r>
            <a:r>
              <a:rPr lang="it-IT" dirty="0" smtClean="0"/>
              <a:t> </a:t>
            </a:r>
            <a:r>
              <a:rPr lang="it-IT" dirty="0" err="1" smtClean="0"/>
              <a:t>selection</a:t>
            </a:r>
            <a:r>
              <a:rPr lang="it-IT" dirty="0" smtClean="0"/>
              <a:t>, che serve a mantenere frammenti di lunghezza compresa tra circa 50 e 200 </a:t>
            </a:r>
            <a:r>
              <a:rPr lang="it-IT" dirty="0" err="1" smtClean="0"/>
              <a:t>bp</a:t>
            </a:r>
            <a:endParaRPr lang="it-IT" dirty="0" smtClean="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err="1" smtClean="0"/>
              <a:t>E’una</a:t>
            </a:r>
            <a:r>
              <a:rPr lang="it-IT" dirty="0" smtClean="0"/>
              <a:t> metodica in grado di coprire il 10-15% delle </a:t>
            </a:r>
            <a:r>
              <a:rPr lang="it-IT" dirty="0" err="1" smtClean="0"/>
              <a:t>CpG</a:t>
            </a:r>
            <a:r>
              <a:rPr lang="it-IT" dirty="0" smtClean="0"/>
              <a:t> ed è quindi utile per lo studio di specifici siti, ma non ottimale per ottenere dei profili completi di metilazione su scala di intero genoma </a:t>
            </a:r>
            <a:endParaRPr lang="it-IT" dirty="0"/>
          </a:p>
          <a:p>
            <a:pPr marL="285750" indent="-285750" algn="just">
              <a:buFont typeface="Arial" panose="020B0604020202020204" pitchFamily="34" charset="0"/>
              <a:buChar char="•"/>
            </a:pPr>
            <a:endParaRPr lang="it-IT" dirty="0" smtClean="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5311531"/>
            <a:ext cx="10058400" cy="687277"/>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3454" y="2667522"/>
            <a:ext cx="1287892" cy="495343"/>
          </a:xfrm>
          <a:prstGeom prst="rect">
            <a:avLst/>
          </a:prstGeom>
        </p:spPr>
      </p:pic>
    </p:spTree>
    <p:extLst>
      <p:ext uri="{BB962C8B-B14F-4D97-AF65-F5344CB8AC3E}">
        <p14:creationId xmlns:p14="http://schemas.microsoft.com/office/powerpoint/2010/main" val="209635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smtClean="0"/>
              <a:t>Metodi alternativi al </a:t>
            </a:r>
            <a:r>
              <a:rPr lang="it-IT" dirty="0" err="1" smtClean="0"/>
              <a:t>bilsulfite</a:t>
            </a:r>
            <a:r>
              <a:rPr lang="it-IT" dirty="0" smtClean="0"/>
              <a:t> </a:t>
            </a:r>
            <a:r>
              <a:rPr lang="it-IT" dirty="0" err="1" smtClean="0"/>
              <a:t>sequencing</a:t>
            </a:r>
            <a:endParaRPr lang="en-US" dirty="0"/>
          </a:p>
        </p:txBody>
      </p:sp>
      <p:sp>
        <p:nvSpPr>
          <p:cNvPr id="9" name="CasellaDiTesto 8"/>
          <p:cNvSpPr txBox="1"/>
          <p:nvPr/>
        </p:nvSpPr>
        <p:spPr>
          <a:xfrm>
            <a:off x="450671" y="4048132"/>
            <a:ext cx="10763793" cy="2862322"/>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Come detto in precedenza, il </a:t>
            </a:r>
            <a:r>
              <a:rPr lang="it-IT" dirty="0" err="1" smtClean="0"/>
              <a:t>bisulfite</a:t>
            </a:r>
            <a:r>
              <a:rPr lang="it-IT" dirty="0" smtClean="0"/>
              <a:t> </a:t>
            </a:r>
            <a:r>
              <a:rPr lang="it-IT" dirty="0" err="1" smtClean="0"/>
              <a:t>sequencing</a:t>
            </a:r>
            <a:r>
              <a:rPr lang="it-IT" dirty="0" smtClean="0"/>
              <a:t> non permette di discriminare la 5-metilcitosina dalla 5-idrossimetilcitosina</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Alcuni trattamenti enzimatici o non enzimatici eseguiti in serie possono permettere di ovviare a questo problema</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Si tratta in ogni caso di metodi aggressivi, che tendono a danneggiare fisicamente il DNA genomico -&gt; richiedono un input notevole!</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endParaRPr lang="it-IT" dirty="0" smtClean="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1903" y="1375228"/>
            <a:ext cx="7620000" cy="2540000"/>
          </a:xfrm>
          <a:prstGeom prst="rect">
            <a:avLst/>
          </a:prstGeom>
        </p:spPr>
      </p:pic>
    </p:spTree>
    <p:extLst>
      <p:ext uri="{BB962C8B-B14F-4D97-AF65-F5344CB8AC3E}">
        <p14:creationId xmlns:p14="http://schemas.microsoft.com/office/powerpoint/2010/main" val="356354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smtClean="0"/>
              <a:t>Metodi alternativi al </a:t>
            </a:r>
            <a:r>
              <a:rPr lang="it-IT" dirty="0" err="1" smtClean="0"/>
              <a:t>bilsulfite</a:t>
            </a:r>
            <a:r>
              <a:rPr lang="it-IT" dirty="0" smtClean="0"/>
              <a:t> </a:t>
            </a:r>
            <a:r>
              <a:rPr lang="it-IT" dirty="0" err="1" smtClean="0"/>
              <a:t>sequencing</a:t>
            </a:r>
            <a:endParaRPr lang="en-US" dirty="0"/>
          </a:p>
        </p:txBody>
      </p:sp>
      <p:sp>
        <p:nvSpPr>
          <p:cNvPr id="9" name="CasellaDiTesto 8"/>
          <p:cNvSpPr txBox="1"/>
          <p:nvPr/>
        </p:nvSpPr>
        <p:spPr>
          <a:xfrm>
            <a:off x="450672" y="1470395"/>
            <a:ext cx="10763793" cy="5632311"/>
          </a:xfrm>
          <a:prstGeom prst="rect">
            <a:avLst/>
          </a:prstGeom>
          <a:noFill/>
        </p:spPr>
        <p:txBody>
          <a:bodyPr wrap="square" rtlCol="0">
            <a:spAutoFit/>
          </a:bodyPr>
          <a:lstStyle/>
          <a:p>
            <a:pPr marL="285750" indent="-285750" algn="just">
              <a:buFont typeface="Arial" panose="020B0604020202020204" pitchFamily="34" charset="0"/>
              <a:buChar char="•"/>
            </a:pPr>
            <a:r>
              <a:rPr lang="it-IT" dirty="0"/>
              <a:t>Il </a:t>
            </a:r>
            <a:r>
              <a:rPr lang="it-IT" b="1" dirty="0"/>
              <a:t>TAB-</a:t>
            </a:r>
            <a:r>
              <a:rPr lang="it-IT" b="1" dirty="0" err="1"/>
              <a:t>seq</a:t>
            </a:r>
            <a:r>
              <a:rPr lang="it-IT" dirty="0"/>
              <a:t> (TET-</a:t>
            </a:r>
            <a:r>
              <a:rPr lang="it-IT" dirty="0" err="1"/>
              <a:t>Assisted</a:t>
            </a:r>
            <a:r>
              <a:rPr lang="it-IT" dirty="0"/>
              <a:t> </a:t>
            </a:r>
            <a:r>
              <a:rPr lang="it-IT" dirty="0" err="1"/>
              <a:t>Bisulfite</a:t>
            </a:r>
            <a:r>
              <a:rPr lang="it-IT" dirty="0"/>
              <a:t> </a:t>
            </a:r>
            <a:r>
              <a:rPr lang="it-IT" dirty="0" err="1"/>
              <a:t>sequencing</a:t>
            </a:r>
            <a:r>
              <a:rPr lang="it-IT" dirty="0"/>
              <a:t>) utilizza un trattamento enzimatico con una T4 </a:t>
            </a:r>
            <a:r>
              <a:rPr lang="it-IT" dirty="0" err="1"/>
              <a:t>Phage</a:t>
            </a:r>
            <a:r>
              <a:rPr lang="it-IT" dirty="0"/>
              <a:t> ß-</a:t>
            </a:r>
            <a:r>
              <a:rPr lang="it-IT" dirty="0" err="1"/>
              <a:t>glucosyltransferase</a:t>
            </a:r>
            <a:r>
              <a:rPr lang="it-IT" dirty="0"/>
              <a:t> (T4-BGT), seguito da un secondo trattamento enzimatico con la </a:t>
            </a:r>
            <a:r>
              <a:rPr lang="it-IT" dirty="0" err="1"/>
              <a:t>Ten-eleven</a:t>
            </a:r>
            <a:r>
              <a:rPr lang="it-IT" dirty="0"/>
              <a:t> </a:t>
            </a:r>
            <a:r>
              <a:rPr lang="it-IT" dirty="0" err="1"/>
              <a:t>translocation</a:t>
            </a:r>
            <a:r>
              <a:rPr lang="it-IT" dirty="0"/>
              <a:t> (TET) </a:t>
            </a:r>
            <a:r>
              <a:rPr lang="it-IT" dirty="0" err="1"/>
              <a:t>diossigenasi</a:t>
            </a:r>
            <a:r>
              <a:rPr lang="it-IT" dirty="0"/>
              <a:t>, prima del trattamento con bisolfito </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 T4-BG </a:t>
            </a:r>
            <a:r>
              <a:rPr lang="it-IT" dirty="0" err="1"/>
              <a:t>glucosila</a:t>
            </a:r>
            <a:r>
              <a:rPr lang="it-IT" dirty="0"/>
              <a:t> la 5-idrossimetilcitosina a beta-glucosyl-5-hydroxymethylcytosine (5ghmC), mentre TET converte le citosine metilate a 5-carbossilcitosina</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Il successivo trattamento con bisolfito non riesce a convertire le 5ghmC, che risultano protette</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L’</a:t>
            </a:r>
            <a:r>
              <a:rPr lang="it-IT" b="1" dirty="0" err="1" smtClean="0"/>
              <a:t>oxidative</a:t>
            </a:r>
            <a:r>
              <a:rPr lang="it-IT" b="1" dirty="0" smtClean="0"/>
              <a:t> </a:t>
            </a:r>
            <a:r>
              <a:rPr lang="it-IT" b="1" dirty="0" err="1" smtClean="0"/>
              <a:t>bisulfite</a:t>
            </a:r>
            <a:r>
              <a:rPr lang="it-IT" b="1" dirty="0" smtClean="0"/>
              <a:t> </a:t>
            </a:r>
            <a:r>
              <a:rPr lang="it-IT" b="1" dirty="0" err="1" smtClean="0"/>
              <a:t>sequencing</a:t>
            </a:r>
            <a:r>
              <a:rPr lang="it-IT" b="1" dirty="0" smtClean="0"/>
              <a:t> </a:t>
            </a:r>
            <a:r>
              <a:rPr lang="it-IT" dirty="0" smtClean="0"/>
              <a:t>è un altro metodo che permette di discriminare 5-metilcitosina da 5-idrossimetilcitosina</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Un agente ossidativo, il </a:t>
            </a:r>
            <a:r>
              <a:rPr lang="it-IT" dirty="0" err="1" smtClean="0"/>
              <a:t>perrutenato</a:t>
            </a:r>
            <a:r>
              <a:rPr lang="it-IT" dirty="0" smtClean="0"/>
              <a:t> di potassio</a:t>
            </a:r>
            <a:r>
              <a:rPr lang="it-IT" dirty="0"/>
              <a:t>, converte </a:t>
            </a:r>
            <a:r>
              <a:rPr lang="it-IT" dirty="0" smtClean="0"/>
              <a:t>5hmC a 5-formilcitosina, che può essere convertita ad uracile con il trattamento con bisolfito. Questo trattamento però non modifica la 5-metilcitosina</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endParaRPr lang="it-IT" dirty="0" smtClean="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3928649"/>
            <a:ext cx="10058400" cy="715801"/>
          </a:xfrm>
          <a:prstGeom prst="rect">
            <a:avLst/>
          </a:prstGeom>
        </p:spPr>
      </p:pic>
    </p:spTree>
    <p:extLst>
      <p:ext uri="{BB962C8B-B14F-4D97-AF65-F5344CB8AC3E}">
        <p14:creationId xmlns:p14="http://schemas.microsoft.com/office/powerpoint/2010/main" val="281520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smtClean="0"/>
              <a:t>Il </a:t>
            </a:r>
            <a:r>
              <a:rPr lang="it-IT" dirty="0" err="1" smtClean="0"/>
              <a:t>methyl-seq</a:t>
            </a:r>
            <a:r>
              <a:rPr lang="it-IT" dirty="0" smtClean="0"/>
              <a:t>: un nuovo approccio</a:t>
            </a:r>
            <a:endParaRPr lang="en-US" dirty="0"/>
          </a:p>
        </p:txBody>
      </p:sp>
      <p:sp>
        <p:nvSpPr>
          <p:cNvPr id="9" name="CasellaDiTesto 8"/>
          <p:cNvSpPr txBox="1"/>
          <p:nvPr/>
        </p:nvSpPr>
        <p:spPr>
          <a:xfrm>
            <a:off x="424546" y="1452977"/>
            <a:ext cx="8414654" cy="5355312"/>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Sfrutta l’attività enzimatica di APOBEC per </a:t>
            </a:r>
            <a:r>
              <a:rPr lang="it-IT" dirty="0" err="1" smtClean="0"/>
              <a:t>deaminare</a:t>
            </a:r>
            <a:r>
              <a:rPr lang="it-IT" dirty="0" smtClean="0"/>
              <a:t> le citosine ad uracile. APOBEC però non distingue le citosine dalle sue forme metilate ed è dunque necessario combinare l’attività di TET2 e di un </a:t>
            </a:r>
            <a:r>
              <a:rPr lang="it-IT" dirty="0" err="1" smtClean="0"/>
              <a:t>enhancer</a:t>
            </a:r>
            <a:r>
              <a:rPr lang="it-IT" dirty="0" smtClean="0"/>
              <a:t> ossidativo, che modificano le 5-metilcitosine e 5-idrossimetilcitosine in forme non suscettibili all’azione di APOBEC</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APOBEC = famiglia di citosina </a:t>
            </a:r>
            <a:r>
              <a:rPr lang="it-IT" dirty="0" err="1" smtClean="0"/>
              <a:t>deaminasi</a:t>
            </a:r>
            <a:endParaRPr lang="it-IT" dirty="0" smtClean="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u="sng" dirty="0" smtClean="0"/>
              <a:t>In sostanza, le citosine vengono sequenziate come timine, e le sue forme metilate vengono sequenziate come citosine</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A fianco vedete il protocollo utilizzato per il protocollo di preparazione </a:t>
            </a:r>
            <a:r>
              <a:rPr lang="it-IT" dirty="0"/>
              <a:t>di librerie per  </a:t>
            </a:r>
            <a:r>
              <a:rPr lang="it-IT" dirty="0" smtClean="0"/>
              <a:t>l’</a:t>
            </a:r>
            <a:r>
              <a:rPr lang="it-IT" dirty="0" err="1" smtClean="0"/>
              <a:t>Enzymatic</a:t>
            </a:r>
            <a:r>
              <a:rPr lang="it-IT" dirty="0" smtClean="0"/>
              <a:t> </a:t>
            </a:r>
            <a:r>
              <a:rPr lang="it-IT" dirty="0" err="1"/>
              <a:t>Methyl-seq</a:t>
            </a:r>
            <a:r>
              <a:rPr lang="it-IT" dirty="0"/>
              <a:t> Kit (EM-</a:t>
            </a:r>
            <a:r>
              <a:rPr lang="it-IT" dirty="0" err="1"/>
              <a:t>seq</a:t>
            </a:r>
            <a:r>
              <a:rPr lang="it-IT" dirty="0"/>
              <a:t>™) </a:t>
            </a:r>
            <a:r>
              <a:rPr lang="it-IT" dirty="0" smtClean="0"/>
              <a:t>sviluppato dalla New </a:t>
            </a:r>
            <a:r>
              <a:rPr lang="it-IT" dirty="0" err="1" smtClean="0"/>
              <a:t>England</a:t>
            </a:r>
            <a:r>
              <a:rPr lang="it-IT" dirty="0" smtClean="0"/>
              <a:t> </a:t>
            </a:r>
            <a:r>
              <a:rPr lang="it-IT" dirty="0" err="1" smtClean="0"/>
              <a:t>Biotechnologies</a:t>
            </a:r>
            <a:endParaRPr lang="it-IT" dirty="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endParaRPr lang="it-IT" dirty="0" smtClean="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4207" y="0"/>
            <a:ext cx="2837793" cy="6858000"/>
          </a:xfrm>
          <a:prstGeom prst="rect">
            <a:avLst/>
          </a:prstGeom>
        </p:spPr>
      </p:pic>
    </p:spTree>
    <p:extLst>
      <p:ext uri="{BB962C8B-B14F-4D97-AF65-F5344CB8AC3E}">
        <p14:creationId xmlns:p14="http://schemas.microsoft.com/office/powerpoint/2010/main" val="3985699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smtClean="0"/>
              <a:t>Il </a:t>
            </a:r>
            <a:r>
              <a:rPr lang="it-IT" dirty="0" err="1" smtClean="0"/>
              <a:t>methyl-seq</a:t>
            </a:r>
            <a:r>
              <a:rPr lang="it-IT" dirty="0" smtClean="0"/>
              <a:t>: un nuovo approccio</a:t>
            </a:r>
            <a:endParaRPr lang="en-US" dirty="0"/>
          </a:p>
        </p:txBody>
      </p:sp>
      <p:sp>
        <p:nvSpPr>
          <p:cNvPr id="9" name="CasellaDiTesto 8"/>
          <p:cNvSpPr txBox="1"/>
          <p:nvPr/>
        </p:nvSpPr>
        <p:spPr>
          <a:xfrm>
            <a:off x="328752" y="2038208"/>
            <a:ext cx="6942905" cy="3693319"/>
          </a:xfrm>
          <a:prstGeom prst="rect">
            <a:avLst/>
          </a:prstGeom>
          <a:noFill/>
        </p:spPr>
        <p:txBody>
          <a:bodyPr wrap="square" rtlCol="0">
            <a:spAutoFit/>
          </a:bodyPr>
          <a:lstStyle/>
          <a:p>
            <a:pPr algn="just"/>
            <a:r>
              <a:rPr lang="it-IT" dirty="0" smtClean="0"/>
              <a:t>VANTAGGI</a:t>
            </a:r>
          </a:p>
          <a:p>
            <a:pPr algn="just"/>
            <a:endParaRPr lang="it-IT" dirty="0"/>
          </a:p>
          <a:p>
            <a:pPr marL="285750" indent="-285750" algn="just">
              <a:buFont typeface="Arial" panose="020B0604020202020204" pitchFamily="34" charset="0"/>
              <a:buChar char="•"/>
            </a:pPr>
            <a:r>
              <a:rPr lang="it-IT" dirty="0" smtClean="0"/>
              <a:t>Minor aggressività nei confronti del DNA genomico -&gt; dimensioni dei frammenti maggiori rispetto a BS-</a:t>
            </a:r>
            <a:r>
              <a:rPr lang="it-IT" dirty="0" err="1" smtClean="0"/>
              <a:t>seq</a:t>
            </a:r>
            <a:endParaRPr lang="it-IT" dirty="0" smtClean="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Minor </a:t>
            </a:r>
            <a:r>
              <a:rPr lang="it-IT" dirty="0" err="1" smtClean="0"/>
              <a:t>bias</a:t>
            </a:r>
            <a:r>
              <a:rPr lang="it-IT" dirty="0" smtClean="0"/>
              <a:t> di rappresentazione nei confronti di sequenze con contenuto di GC «estremo» -&gt; le librerie ottenute con BS-</a:t>
            </a:r>
            <a:r>
              <a:rPr lang="it-IT" dirty="0" err="1" smtClean="0"/>
              <a:t>seq</a:t>
            </a:r>
            <a:r>
              <a:rPr lang="it-IT" dirty="0" smtClean="0"/>
              <a:t> sono molto arricchite in </a:t>
            </a:r>
            <a:r>
              <a:rPr lang="it-IT" smtClean="0"/>
              <a:t>regioni AT-</a:t>
            </a:r>
            <a:r>
              <a:rPr lang="it-IT" dirty="0" err="1" smtClean="0"/>
              <a:t>rich</a:t>
            </a:r>
            <a:endParaRPr lang="it-IT" dirty="0"/>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Capacità di individuare un maggior numero di siti </a:t>
            </a:r>
            <a:r>
              <a:rPr lang="it-IT" dirty="0" err="1" smtClean="0"/>
              <a:t>CpG</a:t>
            </a:r>
            <a:r>
              <a:rPr lang="it-IT" dirty="0" smtClean="0"/>
              <a:t> a parità di profondità di sequenziamento</a:t>
            </a:r>
            <a:endParaRPr lang="it-IT" dirty="0"/>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endParaRPr lang="it-IT" dirty="0" smtClean="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3822" y="1242324"/>
            <a:ext cx="3981917" cy="2389150"/>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8376" y="3971954"/>
            <a:ext cx="4422264" cy="2211132"/>
          </a:xfrm>
          <a:prstGeom prst="rect">
            <a:avLst/>
          </a:prstGeom>
        </p:spPr>
      </p:pic>
    </p:spTree>
    <p:extLst>
      <p:ext uri="{BB962C8B-B14F-4D97-AF65-F5344CB8AC3E}">
        <p14:creationId xmlns:p14="http://schemas.microsoft.com/office/powerpoint/2010/main" val="4135264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smtClean="0"/>
              <a:t>Alternative al </a:t>
            </a:r>
            <a:r>
              <a:rPr lang="it-IT" dirty="0" err="1" smtClean="0"/>
              <a:t>bisulfite</a:t>
            </a:r>
            <a:r>
              <a:rPr lang="it-IT" dirty="0" smtClean="0"/>
              <a:t> </a:t>
            </a:r>
            <a:r>
              <a:rPr lang="it-IT" dirty="0" err="1" smtClean="0"/>
              <a:t>sequencing</a:t>
            </a:r>
            <a:r>
              <a:rPr lang="it-IT" dirty="0" smtClean="0"/>
              <a:t>: </a:t>
            </a:r>
            <a:r>
              <a:rPr lang="it-IT" dirty="0" err="1" smtClean="0"/>
              <a:t>MeDIP-seq</a:t>
            </a:r>
            <a:endParaRPr lang="en-US" dirty="0"/>
          </a:p>
        </p:txBody>
      </p:sp>
      <p:sp>
        <p:nvSpPr>
          <p:cNvPr id="9" name="CasellaDiTesto 8"/>
          <p:cNvSpPr txBox="1"/>
          <p:nvPr/>
        </p:nvSpPr>
        <p:spPr>
          <a:xfrm>
            <a:off x="7820296" y="1692113"/>
            <a:ext cx="3766457" cy="3970318"/>
          </a:xfrm>
          <a:prstGeom prst="rect">
            <a:avLst/>
          </a:prstGeom>
          <a:noFill/>
        </p:spPr>
        <p:txBody>
          <a:bodyPr wrap="square" rtlCol="0">
            <a:spAutoFit/>
          </a:bodyPr>
          <a:lstStyle/>
          <a:p>
            <a:pPr marL="285750" indent="-285750" algn="just">
              <a:buFont typeface="Arial" panose="020B0604020202020204" pitchFamily="34" charset="0"/>
              <a:buChar char="•"/>
            </a:pPr>
            <a:r>
              <a:rPr lang="en-US" b="1" dirty="0"/>
              <a:t>Methylated DNA immunoprecipitation </a:t>
            </a:r>
            <a:r>
              <a:rPr lang="en-US" b="1" dirty="0" smtClean="0"/>
              <a:t>sequencing</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en-US" dirty="0" err="1" smtClean="0"/>
              <a:t>hMeDIP-Seq</a:t>
            </a:r>
            <a:r>
              <a:rPr lang="en-US" dirty="0" smtClean="0"/>
              <a:t> se </a:t>
            </a:r>
            <a:r>
              <a:rPr lang="en-US" dirty="0" err="1" smtClean="0"/>
              <a:t>l’interesse</a:t>
            </a:r>
            <a:r>
              <a:rPr lang="en-US" dirty="0" smtClean="0"/>
              <a:t> è lo studio </a:t>
            </a:r>
            <a:r>
              <a:rPr lang="en-US" dirty="0" err="1" smtClean="0"/>
              <a:t>delle</a:t>
            </a:r>
            <a:r>
              <a:rPr lang="en-US" dirty="0" smtClean="0"/>
              <a:t> 5-idrossimetilcitosine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Si utilizzano anticorpi specifici per 5mC o h5mC che, coniugati a biglie magnetiche, possano permettere di isolare i frammenti di DNA di interesse</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624" y="1386107"/>
            <a:ext cx="6782388" cy="5136325"/>
          </a:xfrm>
          <a:prstGeom prst="rect">
            <a:avLst/>
          </a:prstGeom>
        </p:spPr>
      </p:pic>
    </p:spTree>
    <p:extLst>
      <p:ext uri="{BB962C8B-B14F-4D97-AF65-F5344CB8AC3E}">
        <p14:creationId xmlns:p14="http://schemas.microsoft.com/office/powerpoint/2010/main" val="193800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smtClean="0"/>
              <a:t>Alternative al </a:t>
            </a:r>
            <a:r>
              <a:rPr lang="it-IT" dirty="0" err="1" smtClean="0"/>
              <a:t>bisulfite</a:t>
            </a:r>
            <a:r>
              <a:rPr lang="it-IT" dirty="0" smtClean="0"/>
              <a:t> </a:t>
            </a:r>
            <a:r>
              <a:rPr lang="it-IT" dirty="0" err="1" smtClean="0"/>
              <a:t>sequencing</a:t>
            </a:r>
            <a:r>
              <a:rPr lang="it-IT" dirty="0" smtClean="0"/>
              <a:t>: </a:t>
            </a:r>
            <a:r>
              <a:rPr lang="it-IT" dirty="0" err="1" smtClean="0"/>
              <a:t>MeDIP-seq</a:t>
            </a:r>
            <a:endParaRPr lang="en-US" dirty="0"/>
          </a:p>
        </p:txBody>
      </p:sp>
      <p:sp>
        <p:nvSpPr>
          <p:cNvPr id="9" name="CasellaDiTesto 8"/>
          <p:cNvSpPr txBox="1"/>
          <p:nvPr/>
        </p:nvSpPr>
        <p:spPr>
          <a:xfrm>
            <a:off x="748938" y="1692113"/>
            <a:ext cx="10837816" cy="3416320"/>
          </a:xfrm>
          <a:prstGeom prst="rect">
            <a:avLst/>
          </a:prstGeom>
          <a:noFill/>
        </p:spPr>
        <p:txBody>
          <a:bodyPr wrap="square" rtlCol="0">
            <a:spAutoFit/>
          </a:bodyPr>
          <a:lstStyle/>
          <a:p>
            <a:pPr algn="just"/>
            <a:r>
              <a:rPr lang="it-IT" dirty="0" smtClean="0"/>
              <a:t>VANTAGGI</a:t>
            </a:r>
          </a:p>
          <a:p>
            <a:pPr algn="just"/>
            <a:endParaRPr lang="it-IT" dirty="0"/>
          </a:p>
          <a:p>
            <a:pPr marL="285750" indent="-285750" algn="just">
              <a:buFont typeface="Arial" panose="020B0604020202020204" pitchFamily="34" charset="0"/>
              <a:buChar char="•"/>
            </a:pPr>
            <a:r>
              <a:rPr lang="it-IT" dirty="0" smtClean="0"/>
              <a:t>Permette di coprire l’intero genoma, come il BS-</a:t>
            </a:r>
            <a:r>
              <a:rPr lang="it-IT" dirty="0" err="1" smtClean="0"/>
              <a:t>seq</a:t>
            </a:r>
            <a:endParaRPr lang="it-IT" dirty="0" smtClean="0"/>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L’arricchimento basato sull’utilizzo di anticorpi è esente da </a:t>
            </a:r>
            <a:r>
              <a:rPr lang="it-IT" dirty="0" err="1" smtClean="0"/>
              <a:t>bias</a:t>
            </a:r>
            <a:r>
              <a:rPr lang="it-IT" dirty="0" smtClean="0"/>
              <a:t> legati al contenuto in GC di determinate regioni genomiche</a:t>
            </a:r>
          </a:p>
          <a:p>
            <a:pPr marL="285750" indent="-285750" algn="just">
              <a:buFont typeface="Arial" panose="020B0604020202020204" pitchFamily="34" charset="0"/>
              <a:buChar char="•"/>
            </a:pPr>
            <a:endParaRPr lang="it-IT" dirty="0"/>
          </a:p>
          <a:p>
            <a:pPr algn="just"/>
            <a:r>
              <a:rPr lang="it-IT" dirty="0" smtClean="0"/>
              <a:t>SVANTAGGI</a:t>
            </a:r>
          </a:p>
          <a:p>
            <a:pPr algn="just"/>
            <a:endParaRPr lang="it-IT" dirty="0"/>
          </a:p>
          <a:p>
            <a:pPr marL="285750" indent="-285750" algn="just">
              <a:buFont typeface="Arial" panose="020B0604020202020204" pitchFamily="34" charset="0"/>
              <a:buChar char="•"/>
            </a:pPr>
            <a:r>
              <a:rPr lang="it-IT" dirty="0" smtClean="0"/>
              <a:t>La risoluzione è minore rispetto al BS-</a:t>
            </a:r>
            <a:r>
              <a:rPr lang="it-IT" dirty="0" err="1" smtClean="0"/>
              <a:t>seq</a:t>
            </a:r>
            <a:r>
              <a:rPr lang="it-IT" dirty="0" smtClean="0"/>
              <a:t> -&gt; non si ottengono </a:t>
            </a:r>
            <a:r>
              <a:rPr lang="it-IT" dirty="0" smtClean="0"/>
              <a:t>tracce di metilazione nucleotide </a:t>
            </a:r>
            <a:r>
              <a:rPr lang="it-IT" dirty="0" smtClean="0"/>
              <a:t>per nucleotide, ma semplicemente dei picchi di </a:t>
            </a:r>
            <a:r>
              <a:rPr lang="it-IT" dirty="0" err="1" smtClean="0"/>
              <a:t>mapping</a:t>
            </a:r>
            <a:r>
              <a:rPr lang="it-IT" dirty="0" smtClean="0"/>
              <a:t> in corrispondenza di regioni di DNA ricche in 5-metilcitosine (o 5-idrossimetilcitosine)</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108433"/>
            <a:ext cx="10058400" cy="1217791"/>
          </a:xfrm>
          <a:prstGeom prst="rect">
            <a:avLst/>
          </a:prstGeom>
        </p:spPr>
      </p:pic>
    </p:spTree>
    <p:extLst>
      <p:ext uri="{BB962C8B-B14F-4D97-AF65-F5344CB8AC3E}">
        <p14:creationId xmlns:p14="http://schemas.microsoft.com/office/powerpoint/2010/main" val="427246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smtClean="0"/>
              <a:t>Alternative al </a:t>
            </a:r>
            <a:r>
              <a:rPr lang="it-IT" dirty="0" err="1" smtClean="0"/>
              <a:t>bisulfite</a:t>
            </a:r>
            <a:r>
              <a:rPr lang="it-IT" dirty="0" smtClean="0"/>
              <a:t> </a:t>
            </a:r>
            <a:r>
              <a:rPr lang="it-IT" dirty="0" err="1" smtClean="0"/>
              <a:t>sequencing</a:t>
            </a:r>
            <a:r>
              <a:rPr lang="it-IT" dirty="0" smtClean="0"/>
              <a:t>: </a:t>
            </a:r>
            <a:r>
              <a:rPr lang="it-IT" dirty="0" err="1" smtClean="0"/>
              <a:t>MBDcap-seq</a:t>
            </a:r>
            <a:endParaRPr lang="en-US" dirty="0"/>
          </a:p>
        </p:txBody>
      </p:sp>
      <p:sp>
        <p:nvSpPr>
          <p:cNvPr id="9" name="CasellaDiTesto 8"/>
          <p:cNvSpPr txBox="1"/>
          <p:nvPr/>
        </p:nvSpPr>
        <p:spPr>
          <a:xfrm>
            <a:off x="748938" y="1692113"/>
            <a:ext cx="10837816" cy="2862322"/>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Utilizza la capacità delle proteine della famiglia MBD di legare DNA metilato (ma non regioni ricche in </a:t>
            </a:r>
            <a:r>
              <a:rPr lang="it-IT" dirty="0" smtClean="0"/>
              <a:t>5-idrossimetilcitosina)</a:t>
            </a:r>
            <a:endParaRPr lang="it-IT" dirty="0" smtClean="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Il DNA genomico sonicato viene incubato con MBD </a:t>
            </a:r>
            <a:r>
              <a:rPr lang="it-IT" dirty="0" err="1" smtClean="0"/>
              <a:t>biotinilate</a:t>
            </a:r>
            <a:r>
              <a:rPr lang="it-IT" dirty="0" smtClean="0"/>
              <a:t>, che consentono dunque l’isolamento dei frammenti legati grazie a biglie magnetiche coniugate con </a:t>
            </a:r>
            <a:r>
              <a:rPr lang="it-IT" dirty="0" err="1" smtClean="0"/>
              <a:t>streptavidina</a:t>
            </a:r>
            <a:endParaRPr lang="it-IT" dirty="0" smtClean="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I frammenti vengono dunque purificati ed utilizzati per la creazione di librerie di sequenziamento</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Come il metodo precedente, non offre una risoluzione comparabile a BS-</a:t>
            </a:r>
            <a:r>
              <a:rPr lang="it-IT" dirty="0" err="1" smtClean="0"/>
              <a:t>seq</a:t>
            </a:r>
            <a:r>
              <a:rPr lang="it-IT" dirty="0" smtClean="0"/>
              <a:t> e </a:t>
            </a:r>
            <a:r>
              <a:rPr lang="it-IT" dirty="0" err="1" smtClean="0"/>
              <a:t>methyl-seq</a:t>
            </a:r>
            <a:r>
              <a:rPr lang="it-IT" dirty="0" smtClean="0"/>
              <a:t> </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646" y="4918511"/>
            <a:ext cx="10058400" cy="1479450"/>
          </a:xfrm>
          <a:prstGeom prst="rect">
            <a:avLst/>
          </a:prstGeom>
        </p:spPr>
      </p:pic>
    </p:spTree>
    <p:extLst>
      <p:ext uri="{BB962C8B-B14F-4D97-AF65-F5344CB8AC3E}">
        <p14:creationId xmlns:p14="http://schemas.microsoft.com/office/powerpoint/2010/main" val="272304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smtClean="0"/>
              <a:t>Limitazioni per lo studio di organismi non modello</a:t>
            </a:r>
            <a:endParaRPr lang="en-US" dirty="0"/>
          </a:p>
        </p:txBody>
      </p:sp>
      <p:sp>
        <p:nvSpPr>
          <p:cNvPr id="9" name="CasellaDiTesto 8"/>
          <p:cNvSpPr txBox="1"/>
          <p:nvPr/>
        </p:nvSpPr>
        <p:spPr>
          <a:xfrm>
            <a:off x="748938" y="1378604"/>
            <a:ext cx="10824753" cy="4801314"/>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Tutte le tecniche di cui abbiamo parlato fino a questo momento richiedono, al fine di poter tracciare la struttura della cromatina, un sito di legame per un fattore di trascrizione o lo stato di metilazione del DNA genomico, una mappatura delle </a:t>
            </a:r>
            <a:r>
              <a:rPr lang="it-IT" dirty="0" err="1" smtClean="0"/>
              <a:t>reads</a:t>
            </a:r>
            <a:r>
              <a:rPr lang="it-IT" dirty="0" smtClean="0"/>
              <a:t> sul genoma di riferimento</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In organismi non modello, per i quali un genoma di riferimento non sia disponibile, </a:t>
            </a:r>
            <a:r>
              <a:rPr lang="it-IT" u="sng" dirty="0" smtClean="0"/>
              <a:t>questi approcci non sono possibili</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Anche qualora fosse disponibile un genoma completamente sequenziato, l’interpretazione biologica dei dati sarebbe largamente dipendente dalla </a:t>
            </a:r>
            <a:r>
              <a:rPr lang="it-IT" u="sng" dirty="0" smtClean="0"/>
              <a:t>qualità dell’assemblaggio e dalla qualità dell’annotazione genica</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Immaginiamoci un genoma in cui molti geni non siano annotati correttamente: non avremmo la possibilità di collegare picchi di </a:t>
            </a:r>
            <a:r>
              <a:rPr lang="it-IT" dirty="0" err="1" smtClean="0"/>
              <a:t>mapping</a:t>
            </a:r>
            <a:r>
              <a:rPr lang="it-IT" dirty="0" smtClean="0"/>
              <a:t> con gli elementi funzionali ai quali sono legati</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Teniamo presente che gli elementi di regolazione dell’espressione genica al di fuori dei vertebrati e di pochi invertebrati, piante e funghi modello, sono quasi completamente ignoti</a:t>
            </a:r>
            <a:endParaRPr lang="en-US" dirty="0"/>
          </a:p>
        </p:txBody>
      </p:sp>
    </p:spTree>
    <p:extLst>
      <p:ext uri="{BB962C8B-B14F-4D97-AF65-F5344CB8AC3E}">
        <p14:creationId xmlns:p14="http://schemas.microsoft.com/office/powerpoint/2010/main" val="2895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smtClean="0"/>
              <a:t>DNase-seq</a:t>
            </a:r>
            <a:endParaRPr lang="en-US" dirty="0"/>
          </a:p>
        </p:txBody>
      </p:sp>
      <p:sp>
        <p:nvSpPr>
          <p:cNvPr id="7" name="CasellaDiTesto 6"/>
          <p:cNvSpPr txBox="1"/>
          <p:nvPr/>
        </p:nvSpPr>
        <p:spPr>
          <a:xfrm>
            <a:off x="592182" y="1097097"/>
            <a:ext cx="7393578" cy="5355312"/>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Viene utilizzata la </a:t>
            </a:r>
            <a:r>
              <a:rPr lang="it-IT" dirty="0" err="1" smtClean="0"/>
              <a:t>DNasi</a:t>
            </a:r>
            <a:r>
              <a:rPr lang="it-IT" dirty="0" smtClean="0"/>
              <a:t> I per tagliare il DNA genomico in corrispondenza delle regioni accessibili al taglio</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Il taglio non può avvenire in corrispondenza di regioni di cromatina condensata -&gt; nella libreria di sequenziamento vengono inclusi frammenti corrispondenti alle estremità derivanti dal taglio della </a:t>
            </a:r>
            <a:r>
              <a:rPr lang="it-IT" dirty="0" err="1" smtClean="0"/>
              <a:t>DNasi</a:t>
            </a:r>
            <a:r>
              <a:rPr lang="it-IT" dirty="0" smtClean="0"/>
              <a:t> I</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Le </a:t>
            </a:r>
            <a:r>
              <a:rPr lang="it-IT" dirty="0" err="1" smtClean="0"/>
              <a:t>reads</a:t>
            </a:r>
            <a:r>
              <a:rPr lang="it-IT" dirty="0" smtClean="0"/>
              <a:t> ottenute (con sequenziamento Illumina) verranno mappate in corrispondenza delle regioni dove il taglio è avvenuto, identificando dei picchi e delle valli, definibili come </a:t>
            </a:r>
            <a:r>
              <a:rPr lang="it-IT" dirty="0" err="1" smtClean="0"/>
              <a:t>DNase-seq</a:t>
            </a:r>
            <a:r>
              <a:rPr lang="it-IT" dirty="0" smtClean="0"/>
              <a:t> </a:t>
            </a:r>
            <a:r>
              <a:rPr lang="it-IT" dirty="0" err="1" smtClean="0"/>
              <a:t>footprints</a:t>
            </a:r>
            <a:endParaRPr lang="it-IT" dirty="0" smtClean="0"/>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Queste, in particolare se presenti associate al promotore di un gene, potrebbero indicare regioni dove sono presenti piccoli motivi di riconoscimento per il legame di fattori di trascrizione ed altri elementi di regolazione dell’espressione genica</a:t>
            </a:r>
          </a:p>
          <a:p>
            <a:endParaRPr lang="it-IT" dirty="0"/>
          </a:p>
          <a:p>
            <a:endParaRPr lang="en-US" dirty="0"/>
          </a:p>
        </p:txBody>
      </p:sp>
      <p:pic>
        <p:nvPicPr>
          <p:cNvPr id="3" name="Immagine 2"/>
          <p:cNvPicPr>
            <a:picLocks noChangeAspect="1"/>
          </p:cNvPicPr>
          <p:nvPr/>
        </p:nvPicPr>
        <p:blipFill>
          <a:blip r:embed="rId2"/>
          <a:stretch>
            <a:fillRect/>
          </a:stretch>
        </p:blipFill>
        <p:spPr>
          <a:xfrm>
            <a:off x="8279075" y="0"/>
            <a:ext cx="3767655" cy="6809822"/>
          </a:xfrm>
          <a:prstGeom prst="rect">
            <a:avLst/>
          </a:prstGeom>
        </p:spPr>
      </p:pic>
    </p:spTree>
    <p:extLst>
      <p:ext uri="{BB962C8B-B14F-4D97-AF65-F5344CB8AC3E}">
        <p14:creationId xmlns:p14="http://schemas.microsoft.com/office/powerpoint/2010/main" val="37588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smtClean="0"/>
              <a:t>Dall’</a:t>
            </a:r>
            <a:r>
              <a:rPr lang="it-IT" dirty="0" err="1" smtClean="0"/>
              <a:t>epigenomica</a:t>
            </a:r>
            <a:r>
              <a:rPr lang="it-IT" dirty="0" smtClean="0"/>
              <a:t> all’</a:t>
            </a:r>
            <a:r>
              <a:rPr lang="it-IT" dirty="0" err="1" smtClean="0"/>
              <a:t>epitrascrittomica</a:t>
            </a:r>
            <a:endParaRPr lang="en-US" dirty="0"/>
          </a:p>
        </p:txBody>
      </p:sp>
      <p:sp>
        <p:nvSpPr>
          <p:cNvPr id="9" name="CasellaDiTesto 8"/>
          <p:cNvSpPr txBox="1"/>
          <p:nvPr/>
        </p:nvSpPr>
        <p:spPr>
          <a:xfrm>
            <a:off x="748938" y="1483108"/>
            <a:ext cx="10604862" cy="1754326"/>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Anche gli </a:t>
            </a:r>
            <a:r>
              <a:rPr lang="it-IT" dirty="0" err="1" smtClean="0"/>
              <a:t>mRNA</a:t>
            </a:r>
            <a:r>
              <a:rPr lang="it-IT" dirty="0" smtClean="0"/>
              <a:t> possono andare incontro a modificazioni di basi </a:t>
            </a:r>
            <a:r>
              <a:rPr lang="it-IT" dirty="0" smtClean="0"/>
              <a:t>azotate tramite un processo noto come RNA editing</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L’RNA editing può coinvolgere sia gli </a:t>
            </a:r>
            <a:r>
              <a:rPr lang="it-IT" dirty="0" err="1" smtClean="0"/>
              <a:t>mRNA</a:t>
            </a:r>
            <a:r>
              <a:rPr lang="it-IT" dirty="0" smtClean="0"/>
              <a:t> che altre classi di RNA e determinare sostituzioni con basi «classiche» o nucleotidi rari ed inusuali</a:t>
            </a:r>
            <a:endParaRPr lang="it-IT" dirty="0" smtClean="0"/>
          </a:p>
          <a:p>
            <a:pPr marL="285750" indent="-285750" algn="just">
              <a:buFont typeface="Arial" panose="020B0604020202020204" pitchFamily="34" charset="0"/>
              <a:buChar char="•"/>
            </a:pP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119" y="3045097"/>
            <a:ext cx="6561299" cy="3634377"/>
          </a:xfrm>
          <a:prstGeom prst="rect">
            <a:avLst/>
          </a:prstGeom>
        </p:spPr>
      </p:pic>
      <p:sp>
        <p:nvSpPr>
          <p:cNvPr id="5" name="CasellaDiTesto 4"/>
          <p:cNvSpPr txBox="1"/>
          <p:nvPr/>
        </p:nvSpPr>
        <p:spPr>
          <a:xfrm>
            <a:off x="7367451" y="3387634"/>
            <a:ext cx="4267200" cy="646331"/>
          </a:xfrm>
          <a:prstGeom prst="rect">
            <a:avLst/>
          </a:prstGeom>
          <a:noFill/>
        </p:spPr>
        <p:txBody>
          <a:bodyPr wrap="square" rtlCol="0">
            <a:spAutoFit/>
          </a:bodyPr>
          <a:lstStyle/>
          <a:p>
            <a:r>
              <a:rPr lang="it-IT" b="1" dirty="0" smtClean="0"/>
              <a:t>N6-metiladenosina</a:t>
            </a:r>
            <a:r>
              <a:rPr lang="it-IT" dirty="0" smtClean="0"/>
              <a:t>: è la più abbondante e studiata</a:t>
            </a:r>
            <a:endParaRPr lang="en-US"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931" y="4461185"/>
            <a:ext cx="5124259" cy="1808986"/>
          </a:xfrm>
          <a:prstGeom prst="rect">
            <a:avLst/>
          </a:prstGeom>
        </p:spPr>
      </p:pic>
    </p:spTree>
    <p:extLst>
      <p:ext uri="{BB962C8B-B14F-4D97-AF65-F5344CB8AC3E}">
        <p14:creationId xmlns:p14="http://schemas.microsoft.com/office/powerpoint/2010/main" val="90765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748938" y="1692113"/>
            <a:ext cx="10398033" cy="646331"/>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Alcune modificazioni </a:t>
            </a:r>
            <a:r>
              <a:rPr lang="it-IT" dirty="0" err="1" smtClean="0"/>
              <a:t>epitrascrittomiche</a:t>
            </a:r>
            <a:r>
              <a:rPr lang="it-IT" dirty="0" smtClean="0"/>
              <a:t> potrebbero essere più comuni di quanto non immaginiate </a:t>
            </a:r>
            <a:endParaRPr lang="en-US" dirty="0"/>
          </a:p>
        </p:txBody>
      </p:sp>
      <p:sp>
        <p:nvSpPr>
          <p:cNvPr id="4" name="Titolo 1"/>
          <p:cNvSpPr txBox="1">
            <a:spLocks/>
          </p:cNvSpPr>
          <p:nvPr/>
        </p:nvSpPr>
        <p:spPr>
          <a:xfrm>
            <a:off x="1003663" y="731000"/>
            <a:ext cx="10515600" cy="63335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dirty="0" smtClean="0"/>
              <a:t>Dall’</a:t>
            </a:r>
            <a:r>
              <a:rPr lang="it-IT" dirty="0" err="1" smtClean="0"/>
              <a:t>epigenomica</a:t>
            </a:r>
            <a:r>
              <a:rPr lang="it-IT" dirty="0" smtClean="0"/>
              <a:t> all’</a:t>
            </a:r>
            <a:r>
              <a:rPr lang="it-IT" dirty="0" err="1" smtClean="0"/>
              <a:t>epitrascrittomica</a:t>
            </a: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567" y="2338444"/>
            <a:ext cx="7606774" cy="4156347"/>
          </a:xfrm>
          <a:prstGeom prst="rect">
            <a:avLst/>
          </a:prstGeom>
        </p:spPr>
      </p:pic>
    </p:spTree>
    <p:extLst>
      <p:ext uri="{BB962C8B-B14F-4D97-AF65-F5344CB8AC3E}">
        <p14:creationId xmlns:p14="http://schemas.microsoft.com/office/powerpoint/2010/main" val="176348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1003663" y="731000"/>
            <a:ext cx="10515600" cy="63335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dirty="0" smtClean="0"/>
              <a:t>Dall’</a:t>
            </a:r>
            <a:r>
              <a:rPr lang="it-IT" dirty="0" err="1" smtClean="0"/>
              <a:t>epigenomica</a:t>
            </a:r>
            <a:r>
              <a:rPr lang="it-IT" dirty="0" smtClean="0"/>
              <a:t> all’</a:t>
            </a:r>
            <a:r>
              <a:rPr lang="it-IT" dirty="0" err="1" smtClean="0"/>
              <a:t>epitrascrittomica</a:t>
            </a:r>
            <a:endParaRPr lang="en-US"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605" y="1364358"/>
            <a:ext cx="8801863" cy="5022015"/>
          </a:xfrm>
          <a:prstGeom prst="rect">
            <a:avLst/>
          </a:prstGeom>
        </p:spPr>
      </p:pic>
    </p:spTree>
    <p:extLst>
      <p:ext uri="{BB962C8B-B14F-4D97-AF65-F5344CB8AC3E}">
        <p14:creationId xmlns:p14="http://schemas.microsoft.com/office/powerpoint/2010/main" val="144477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95457"/>
            <a:ext cx="10515600" cy="633358"/>
          </a:xfrm>
        </p:spPr>
        <p:txBody>
          <a:bodyPr>
            <a:normAutofit/>
          </a:bodyPr>
          <a:lstStyle/>
          <a:p>
            <a:r>
              <a:rPr lang="it-IT" dirty="0" err="1"/>
              <a:t>MeRIP-Seq</a:t>
            </a:r>
            <a:r>
              <a:rPr lang="it-IT" dirty="0"/>
              <a:t>/m6A-seq</a:t>
            </a:r>
            <a:endParaRPr lang="en-US" dirty="0"/>
          </a:p>
        </p:txBody>
      </p:sp>
      <p:sp>
        <p:nvSpPr>
          <p:cNvPr id="9" name="CasellaDiTesto 8"/>
          <p:cNvSpPr txBox="1"/>
          <p:nvPr/>
        </p:nvSpPr>
        <p:spPr>
          <a:xfrm>
            <a:off x="452848" y="1098295"/>
            <a:ext cx="5425439" cy="4278094"/>
          </a:xfrm>
          <a:prstGeom prst="rect">
            <a:avLst/>
          </a:prstGeom>
          <a:noFill/>
        </p:spPr>
        <p:txBody>
          <a:bodyPr wrap="square" rtlCol="0">
            <a:spAutoFit/>
          </a:bodyPr>
          <a:lstStyle/>
          <a:p>
            <a:pPr marL="285750" indent="-285750" algn="just">
              <a:buFont typeface="Arial" panose="020B0604020202020204" pitchFamily="34" charset="0"/>
              <a:buChar char="•"/>
            </a:pPr>
            <a:r>
              <a:rPr lang="it-IT" sz="1600" dirty="0" smtClean="0"/>
              <a:t>Metodica utilizzata per lo studio di </a:t>
            </a:r>
            <a:r>
              <a:rPr lang="it-IT" sz="1600" b="1" dirty="0" smtClean="0"/>
              <a:t>N6-metiladenosina</a:t>
            </a:r>
            <a:r>
              <a:rPr lang="it-IT" sz="1600" dirty="0" smtClean="0"/>
              <a:t> (in realtà si tratta di due tecniche molto simili, pubblicate con una diversa sigla)</a:t>
            </a:r>
            <a:endParaRPr lang="it-IT" sz="1600" dirty="0" smtClean="0"/>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it-IT" sz="1600" dirty="0" smtClean="0"/>
              <a:t>Utilizza anticorpi anti-m6A per </a:t>
            </a:r>
            <a:r>
              <a:rPr lang="it-IT" sz="1600" dirty="0" err="1" smtClean="0"/>
              <a:t>immunoprecipitare</a:t>
            </a:r>
            <a:r>
              <a:rPr lang="it-IT" sz="1600" dirty="0" smtClean="0"/>
              <a:t> le molecole di RNA contenenti m6A</a:t>
            </a:r>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it-IT" sz="1600" dirty="0" smtClean="0"/>
              <a:t>Modificazione che è stimata riguardare circa 7000 geni umani e che avviene in corrispondenza soprattutto dei codoni di stop e di lunghi esoni interni</a:t>
            </a:r>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it-IT" sz="1600" dirty="0" smtClean="0"/>
              <a:t>Avviene in siti altamente conservati in uomo e in topo -&gt; evidenza indiretta di ruolo funzionale importante (anche se non pienamente compreso), che certamente regola l’espression</a:t>
            </a:r>
            <a:r>
              <a:rPr lang="it-IT" sz="1600" dirty="0" smtClean="0"/>
              <a:t>e genica e lo </a:t>
            </a:r>
            <a:r>
              <a:rPr lang="it-IT" sz="1600" dirty="0" err="1" smtClean="0"/>
              <a:t>splicing</a:t>
            </a:r>
            <a:r>
              <a:rPr lang="it-IT" sz="1600" dirty="0" smtClean="0"/>
              <a:t> alternativo</a:t>
            </a:r>
            <a:endParaRPr lang="en-US" sz="16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313184"/>
            <a:ext cx="10058400" cy="986300"/>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257808"/>
            <a:ext cx="5743895" cy="3709851"/>
          </a:xfrm>
          <a:prstGeom prst="rect">
            <a:avLst/>
          </a:prstGeom>
        </p:spPr>
      </p:pic>
    </p:spTree>
    <p:extLst>
      <p:ext uri="{BB962C8B-B14F-4D97-AF65-F5344CB8AC3E}">
        <p14:creationId xmlns:p14="http://schemas.microsoft.com/office/powerpoint/2010/main" val="23312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95457"/>
            <a:ext cx="10515600" cy="633358"/>
          </a:xfrm>
        </p:spPr>
        <p:txBody>
          <a:bodyPr>
            <a:normAutofit/>
          </a:bodyPr>
          <a:lstStyle/>
          <a:p>
            <a:r>
              <a:rPr lang="it-IT" dirty="0" err="1" smtClean="0"/>
              <a:t>hMeRIP-Seq</a:t>
            </a:r>
            <a:r>
              <a:rPr lang="it-IT" dirty="0" smtClean="0"/>
              <a:t>: una variazione sul tema</a:t>
            </a:r>
            <a:endParaRPr lang="en-US" dirty="0"/>
          </a:p>
        </p:txBody>
      </p:sp>
      <p:sp>
        <p:nvSpPr>
          <p:cNvPr id="9" name="CasellaDiTesto 8"/>
          <p:cNvSpPr txBox="1"/>
          <p:nvPr/>
        </p:nvSpPr>
        <p:spPr>
          <a:xfrm>
            <a:off x="426722" y="1411803"/>
            <a:ext cx="5991495" cy="4770537"/>
          </a:xfrm>
          <a:prstGeom prst="rect">
            <a:avLst/>
          </a:prstGeom>
          <a:noFill/>
        </p:spPr>
        <p:txBody>
          <a:bodyPr wrap="square" rtlCol="0">
            <a:spAutoFit/>
          </a:bodyPr>
          <a:lstStyle/>
          <a:p>
            <a:pPr marL="285750" indent="-285750" algn="just">
              <a:buFont typeface="Arial" panose="020B0604020202020204" pitchFamily="34" charset="0"/>
              <a:buChar char="•"/>
            </a:pPr>
            <a:r>
              <a:rPr lang="it-IT" sz="1600" dirty="0" smtClean="0"/>
              <a:t>Esattamente identica alla strategia precedente, ma focalizzato sulla </a:t>
            </a:r>
            <a:r>
              <a:rPr lang="it-IT" sz="1600" b="1" dirty="0" smtClean="0"/>
              <a:t>5-metilcitosina</a:t>
            </a:r>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it-IT" sz="1600" dirty="0" smtClean="0"/>
              <a:t>E’ una modificazione che sembra favorire la traduzione</a:t>
            </a:r>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it-IT" sz="1600" dirty="0" smtClean="0"/>
              <a:t>E’ di particolare rilievo in </a:t>
            </a:r>
            <a:r>
              <a:rPr lang="it-IT" sz="1600" dirty="0" err="1" smtClean="0"/>
              <a:t>Drosophila</a:t>
            </a:r>
            <a:r>
              <a:rPr lang="it-IT" sz="1600" dirty="0" smtClean="0"/>
              <a:t> -&gt; modificazioni </a:t>
            </a:r>
            <a:r>
              <a:rPr lang="it-IT" sz="1600" dirty="0" err="1" smtClean="0"/>
              <a:t>epitrascrittomiche</a:t>
            </a:r>
            <a:r>
              <a:rPr lang="it-IT" sz="1600" dirty="0" smtClean="0"/>
              <a:t> relativamente rare nei vertebrati potrebbero essere molto importanti e diffuse in altri phyla</a:t>
            </a:r>
          </a:p>
          <a:p>
            <a:pPr marL="285750" indent="-285750" algn="just">
              <a:buFont typeface="Arial" panose="020B0604020202020204" pitchFamily="34" charset="0"/>
              <a:buChar char="•"/>
            </a:pPr>
            <a:endParaRPr lang="it-IT" sz="1600" dirty="0"/>
          </a:p>
          <a:p>
            <a:pPr marL="285750" indent="-285750" algn="just">
              <a:buFont typeface="Arial" panose="020B0604020202020204" pitchFamily="34" charset="0"/>
              <a:buChar char="•"/>
            </a:pPr>
            <a:r>
              <a:rPr lang="it-IT" sz="1600" i="1" dirty="0" smtClean="0"/>
              <a:t>«</a:t>
            </a:r>
            <a:r>
              <a:rPr lang="en-US" sz="1600" i="1" dirty="0" err="1"/>
              <a:t>hydroxymethylated</a:t>
            </a:r>
            <a:r>
              <a:rPr lang="en-US" sz="1600" i="1" dirty="0"/>
              <a:t> RNA are found to be most abundant in the Drosophila brain, and Tet-deficient </a:t>
            </a:r>
            <a:r>
              <a:rPr lang="en-US" sz="1600" i="1" dirty="0" err="1"/>
              <a:t>fruitflies</a:t>
            </a:r>
            <a:r>
              <a:rPr lang="en-US" sz="1600" i="1" dirty="0"/>
              <a:t> suffer impaired brain development, accompanied by decreased RNA </a:t>
            </a:r>
            <a:r>
              <a:rPr lang="en-US" sz="1600" i="1" dirty="0" err="1"/>
              <a:t>hydroxymethylation</a:t>
            </a:r>
            <a:r>
              <a:rPr lang="en-US" sz="1600" i="1" dirty="0" smtClean="0"/>
              <a:t>.“</a:t>
            </a:r>
          </a:p>
          <a:p>
            <a:pPr marL="285750" indent="-285750" algn="just">
              <a:buFont typeface="Arial" panose="020B0604020202020204" pitchFamily="34" charset="0"/>
              <a:buChar char="•"/>
            </a:pPr>
            <a:endParaRPr lang="it-IT" sz="1600" i="1" dirty="0"/>
          </a:p>
          <a:p>
            <a:pPr marL="285750" indent="-285750" algn="just">
              <a:buFont typeface="Arial" panose="020B0604020202020204" pitchFamily="34" charset="0"/>
              <a:buChar char="•"/>
            </a:pPr>
            <a:r>
              <a:rPr lang="it-IT" sz="1600" dirty="0" smtClean="0"/>
              <a:t>Per rispondere alla domanda biologica riguardo alla funzione di queste modificazioni, ci si può chiedere se i trascritti che la presentano sono arricchiti in determinate funzioni!</a:t>
            </a:r>
            <a:endParaRPr lang="en-US" sz="1600"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3722" y="1107004"/>
            <a:ext cx="5166808" cy="2415305"/>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3721" y="3529692"/>
            <a:ext cx="5166808" cy="3154953"/>
          </a:xfrm>
          <a:prstGeom prst="rect">
            <a:avLst/>
          </a:prstGeom>
        </p:spPr>
      </p:pic>
    </p:spTree>
    <p:extLst>
      <p:ext uri="{BB962C8B-B14F-4D97-AF65-F5344CB8AC3E}">
        <p14:creationId xmlns:p14="http://schemas.microsoft.com/office/powerpoint/2010/main" val="23194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95457"/>
            <a:ext cx="10515600" cy="633358"/>
          </a:xfrm>
        </p:spPr>
        <p:txBody>
          <a:bodyPr>
            <a:normAutofit/>
          </a:bodyPr>
          <a:lstStyle/>
          <a:p>
            <a:r>
              <a:rPr lang="it-IT" dirty="0" err="1" smtClean="0"/>
              <a:t>MeRIP-Seq</a:t>
            </a:r>
            <a:r>
              <a:rPr lang="it-IT" dirty="0" smtClean="0"/>
              <a:t>: problematiche</a:t>
            </a:r>
            <a:endParaRPr lang="en-US" dirty="0"/>
          </a:p>
        </p:txBody>
      </p:sp>
      <p:sp>
        <p:nvSpPr>
          <p:cNvPr id="9" name="CasellaDiTesto 8"/>
          <p:cNvSpPr txBox="1"/>
          <p:nvPr/>
        </p:nvSpPr>
        <p:spPr>
          <a:xfrm>
            <a:off x="452848" y="1098295"/>
            <a:ext cx="11077301" cy="5078313"/>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Non si tratta di metodi in grado di rilevare queste modificazioni a livello di singolo nucleotide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I siti di metilazione solitamente si ritrovano in cluster</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I frammenti inseriti nella libreria certamente includono almeno un sito metilato, ma non possiamo sapere in quale posizione esatta</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Ci aspettiamo in ogni caso che, prendendo in considerazione il </a:t>
            </a:r>
            <a:r>
              <a:rPr lang="it-IT" dirty="0" err="1" smtClean="0"/>
              <a:t>mapping</a:t>
            </a:r>
            <a:r>
              <a:rPr lang="it-IT" dirty="0" smtClean="0"/>
              <a:t> di molte </a:t>
            </a:r>
            <a:r>
              <a:rPr lang="it-IT" dirty="0" err="1" smtClean="0"/>
              <a:t>reads</a:t>
            </a:r>
            <a:r>
              <a:rPr lang="it-IT" dirty="0" smtClean="0"/>
              <a:t>, il sito metilato cada più o meno al centro del picco di </a:t>
            </a:r>
            <a:r>
              <a:rPr lang="it-IT" dirty="0" err="1" smtClean="0"/>
              <a:t>mapping</a:t>
            </a:r>
            <a:endParaRPr lang="it-IT" dirty="0" smtClean="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La risoluzione della tecnica (proprio a causa della presenza di cluster di m6A) resta nell’ordine dei 100-200 nt</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E’ richiesto un elevato quantitativo di RNA di partenza</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Non c’è un metodo per valutare direttamente la presenza di picchi legati a false positività</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endParaRPr lang="en-US" dirty="0"/>
          </a:p>
        </p:txBody>
      </p:sp>
    </p:spTree>
    <p:extLst>
      <p:ext uri="{BB962C8B-B14F-4D97-AF65-F5344CB8AC3E}">
        <p14:creationId xmlns:p14="http://schemas.microsoft.com/office/powerpoint/2010/main" val="301687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en-US" dirty="0" smtClean="0"/>
              <a:t>PA-m6A-seq</a:t>
            </a:r>
            <a:endParaRPr lang="en-US" dirty="0"/>
          </a:p>
        </p:txBody>
      </p:sp>
      <p:sp>
        <p:nvSpPr>
          <p:cNvPr id="9" name="CasellaDiTesto 8"/>
          <p:cNvSpPr txBox="1"/>
          <p:nvPr/>
        </p:nvSpPr>
        <p:spPr>
          <a:xfrm>
            <a:off x="748937" y="1692113"/>
            <a:ext cx="10903131" cy="4247317"/>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Viene forzata l’incorporazione di 4-tiouridina (4SU) nel RNA di </a:t>
            </a:r>
            <a:r>
              <a:rPr lang="it-IT" dirty="0" err="1" smtClean="0"/>
              <a:t>neosintesi</a:t>
            </a:r>
            <a:r>
              <a:rPr lang="it-IT" dirty="0" smtClean="0"/>
              <a:t> in seguito alla sua addizione nel terreno di coltura (N.B. non utilizzabile in vivo, fatto salvo organismi </a:t>
            </a:r>
            <a:r>
              <a:rPr lang="it-IT" dirty="0" err="1" smtClean="0"/>
              <a:t>culturabili</a:t>
            </a:r>
            <a:r>
              <a:rPr lang="it-IT" dirty="0" smtClean="0"/>
              <a:t>)</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Immuno</a:t>
            </a:r>
            <a:r>
              <a:rPr lang="it-IT" dirty="0" smtClean="0"/>
              <a:t>precipitazione con anticorpo anti-m6A (come in </a:t>
            </a:r>
            <a:r>
              <a:rPr lang="it-IT" dirty="0" err="1" smtClean="0"/>
              <a:t>MeRIP-seq</a:t>
            </a:r>
            <a:r>
              <a:rPr lang="it-IT" dirty="0" smtClean="0"/>
              <a:t>), seguita da </a:t>
            </a:r>
            <a:r>
              <a:rPr lang="it-IT" dirty="0" err="1" smtClean="0"/>
              <a:t>crosslinking</a:t>
            </a:r>
            <a:r>
              <a:rPr lang="it-IT" dirty="0" smtClean="0"/>
              <a:t> tra anticorpo e 4SU (che in alcuni casi si troverà adiacente ad una m6A)</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Frammentazione per ottenere spezzoni di poco più di 30 nt, seguita da (1) eliminazione anticorpo tramite digestione con proteinasi K e (2) </a:t>
            </a:r>
            <a:r>
              <a:rPr lang="it-IT" dirty="0" err="1" smtClean="0"/>
              <a:t>retrotrascrizione</a:t>
            </a:r>
            <a:r>
              <a:rPr lang="it-IT" dirty="0" smtClean="0"/>
              <a:t>, che incorpora C al posto di FSU</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I siti con incorporazione di 4SU sono marcati da SNP T -&gt; C</a:t>
            </a:r>
            <a:endParaRPr lang="it-IT" dirty="0" smtClean="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Aumento di risoluzione fino ad alcune decine di nucleotidi, ma manca la possibilità di individuare il sito preciso. Inoltre, m6A che siano lontani da siti dove sia stata incorporata 4SU non possono essere mappati</a:t>
            </a:r>
            <a:endParaRPr lang="en-US" dirty="0"/>
          </a:p>
        </p:txBody>
      </p:sp>
    </p:spTree>
    <p:extLst>
      <p:ext uri="{BB962C8B-B14F-4D97-AF65-F5344CB8AC3E}">
        <p14:creationId xmlns:p14="http://schemas.microsoft.com/office/powerpoint/2010/main" val="192242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73538"/>
            <a:ext cx="10515600" cy="633358"/>
          </a:xfrm>
        </p:spPr>
        <p:txBody>
          <a:bodyPr>
            <a:normAutofit/>
          </a:bodyPr>
          <a:lstStyle/>
          <a:p>
            <a:r>
              <a:rPr lang="en-US" dirty="0"/>
              <a:t>miCLIP-m6A</a:t>
            </a:r>
          </a:p>
        </p:txBody>
      </p:sp>
      <p:sp>
        <p:nvSpPr>
          <p:cNvPr id="9" name="CasellaDiTesto 8"/>
          <p:cNvSpPr txBox="1"/>
          <p:nvPr/>
        </p:nvSpPr>
        <p:spPr>
          <a:xfrm>
            <a:off x="748938" y="986719"/>
            <a:ext cx="10903131" cy="4247317"/>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Strategia che permette di mappare i siti di metilazione a livello di singolo nucleotide: «mi» -Z m6A </a:t>
            </a:r>
            <a:r>
              <a:rPr lang="it-IT" dirty="0" err="1" smtClean="0"/>
              <a:t>individual</a:t>
            </a:r>
            <a:r>
              <a:rPr lang="it-IT" dirty="0" smtClean="0"/>
              <a:t>; CLIP = cross-</a:t>
            </a:r>
            <a:r>
              <a:rPr lang="it-IT" dirty="0" err="1" smtClean="0"/>
              <a:t>linking</a:t>
            </a:r>
            <a:r>
              <a:rPr lang="it-IT" dirty="0" smtClean="0"/>
              <a:t> </a:t>
            </a:r>
            <a:r>
              <a:rPr lang="it-IT" dirty="0" err="1" smtClean="0"/>
              <a:t>immuno-precipitation</a:t>
            </a:r>
            <a:endParaRPr lang="it-IT" dirty="0" smtClean="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N.B. questa tecnica fa riferimento alla pubblicazione di </a:t>
            </a:r>
            <a:r>
              <a:rPr lang="it-IT" dirty="0" err="1" smtClean="0"/>
              <a:t>Grozhik</a:t>
            </a:r>
            <a:r>
              <a:rPr lang="it-IT" dirty="0" smtClean="0"/>
              <a:t> et al. 20217; esiste una tecnica descritta con lo stesso nome da altri autori che funziona in modo differente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Si utilizzano anticorpi anti-m6A, che vengono </a:t>
            </a:r>
            <a:r>
              <a:rPr lang="it-IT" dirty="0" err="1" smtClean="0"/>
              <a:t>crosslinkati</a:t>
            </a:r>
            <a:r>
              <a:rPr lang="it-IT" dirty="0" smtClean="0"/>
              <a:t> all’RNA grazie all’azione della luce ultravioletta</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I complessi RNA-anticorpo vengono precipitati e purificati ed in seguito </a:t>
            </a:r>
            <a:r>
              <a:rPr lang="it-IT" dirty="0" err="1" smtClean="0"/>
              <a:t>retrotrascitti</a:t>
            </a:r>
            <a:r>
              <a:rPr lang="it-IT" dirty="0" smtClean="0"/>
              <a:t> in </a:t>
            </a:r>
            <a:r>
              <a:rPr lang="it-IT" dirty="0" err="1" smtClean="0"/>
              <a:t>cDNA</a:t>
            </a:r>
            <a:r>
              <a:rPr lang="it-IT" dirty="0" smtClean="0"/>
              <a:t>, l’anticorpo viene degradato con proteinasi K</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I frammenti di </a:t>
            </a:r>
            <a:r>
              <a:rPr lang="it-IT" dirty="0" err="1" smtClean="0"/>
              <a:t>cDNA</a:t>
            </a:r>
            <a:r>
              <a:rPr lang="it-IT" dirty="0" smtClean="0"/>
              <a:t> vengono troncati in fase di </a:t>
            </a:r>
            <a:r>
              <a:rPr lang="it-IT" dirty="0" err="1" smtClean="0"/>
              <a:t>retrotrascrizione</a:t>
            </a:r>
            <a:r>
              <a:rPr lang="it-IT" dirty="0" smtClean="0"/>
              <a:t> (oppure, in un protocollo leggermente diverso, introducono mutazioni C-&gt;T) in posizione +1 rispetto al sito m6A -&gt; incremento della risoluzione al singolo nucleotide</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8" y="5427753"/>
            <a:ext cx="10058400" cy="790901"/>
          </a:xfrm>
          <a:prstGeom prst="rect">
            <a:avLst/>
          </a:prstGeom>
        </p:spPr>
      </p:pic>
    </p:spTree>
    <p:extLst>
      <p:ext uri="{BB962C8B-B14F-4D97-AF65-F5344CB8AC3E}">
        <p14:creationId xmlns:p14="http://schemas.microsoft.com/office/powerpoint/2010/main" val="1177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en-US" dirty="0" err="1" smtClean="0"/>
              <a:t>Metodi</a:t>
            </a:r>
            <a:r>
              <a:rPr lang="en-US" dirty="0" smtClean="0"/>
              <a:t> per </a:t>
            </a:r>
            <a:r>
              <a:rPr lang="en-US" dirty="0" err="1" smtClean="0"/>
              <a:t>il</a:t>
            </a:r>
            <a:r>
              <a:rPr lang="en-US" dirty="0" smtClean="0"/>
              <a:t> </a:t>
            </a:r>
            <a:r>
              <a:rPr lang="en-US" dirty="0" err="1" smtClean="0"/>
              <a:t>rilevamento</a:t>
            </a:r>
            <a:r>
              <a:rPr lang="en-US" dirty="0" smtClean="0"/>
              <a:t> di m6A – un </a:t>
            </a:r>
            <a:r>
              <a:rPr lang="en-US" dirty="0" err="1" smtClean="0"/>
              <a:t>confronto</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1732" y="1696402"/>
            <a:ext cx="7572375" cy="4562475"/>
          </a:xfrm>
          <a:prstGeom prst="rect">
            <a:avLst/>
          </a:prstGeom>
        </p:spPr>
      </p:pic>
    </p:spTree>
    <p:extLst>
      <p:ext uri="{BB962C8B-B14F-4D97-AF65-F5344CB8AC3E}">
        <p14:creationId xmlns:p14="http://schemas.microsoft.com/office/powerpoint/2010/main" val="155796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95457"/>
            <a:ext cx="10515600" cy="633358"/>
          </a:xfrm>
        </p:spPr>
        <p:txBody>
          <a:bodyPr>
            <a:normAutofit fontScale="90000"/>
          </a:bodyPr>
          <a:lstStyle/>
          <a:p>
            <a:r>
              <a:rPr lang="en-US" dirty="0" smtClean="0"/>
              <a:t>m6A detection – </a:t>
            </a:r>
            <a:r>
              <a:rPr lang="en-US" dirty="0" err="1" smtClean="0"/>
              <a:t>il</a:t>
            </a:r>
            <a:r>
              <a:rPr lang="en-US" dirty="0" smtClean="0"/>
              <a:t> </a:t>
            </a:r>
            <a:r>
              <a:rPr lang="en-US" dirty="0" err="1" smtClean="0"/>
              <a:t>problema</a:t>
            </a:r>
            <a:r>
              <a:rPr lang="en-US" dirty="0" smtClean="0"/>
              <a:t> </a:t>
            </a:r>
            <a:r>
              <a:rPr lang="en-US" dirty="0" err="1" smtClean="0"/>
              <a:t>della</a:t>
            </a:r>
            <a:r>
              <a:rPr lang="en-US" dirty="0" smtClean="0"/>
              <a:t> </a:t>
            </a:r>
            <a:r>
              <a:rPr lang="en-US" dirty="0" err="1" smtClean="0"/>
              <a:t>quantificazione</a:t>
            </a:r>
            <a:endParaRPr lang="en-US" dirty="0"/>
          </a:p>
        </p:txBody>
      </p:sp>
      <p:sp>
        <p:nvSpPr>
          <p:cNvPr id="4" name="CasellaDiTesto 3"/>
          <p:cNvSpPr txBox="1"/>
          <p:nvPr/>
        </p:nvSpPr>
        <p:spPr>
          <a:xfrm>
            <a:off x="838200" y="1079862"/>
            <a:ext cx="10413274" cy="5355312"/>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Le tecniche descritte fino a questo momento permettono di identificare (con diversa precisione) la posizione delle m6A MA NON PERMETTONO di stabilire in che misura i trascritti siano modificati in una determinata posizione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Ad esempio solo il 10% degli </a:t>
            </a:r>
            <a:r>
              <a:rPr lang="it-IT" dirty="0" err="1" smtClean="0"/>
              <a:t>mRNA</a:t>
            </a:r>
            <a:r>
              <a:rPr lang="it-IT" dirty="0" smtClean="0"/>
              <a:t> di un determinato tipo potrebbero presentare m6A in una determinata posizione, ma il risultato del </a:t>
            </a:r>
            <a:r>
              <a:rPr lang="it-IT" dirty="0" err="1" smtClean="0"/>
              <a:t>mapping</a:t>
            </a:r>
            <a:r>
              <a:rPr lang="it-IT" dirty="0" smtClean="0"/>
              <a:t> non ci permetterebbe di effettuare una stima quantitativa (anche perché il numero di </a:t>
            </a:r>
            <a:r>
              <a:rPr lang="it-IT" dirty="0" err="1" smtClean="0"/>
              <a:t>reads</a:t>
            </a:r>
            <a:r>
              <a:rPr lang="it-IT" dirty="0" smtClean="0"/>
              <a:t> mappate in una determinata posizione è direttamente proporzionale al livello di metilazione, ma anche al livello di espressione, come in un RNA-</a:t>
            </a:r>
            <a:r>
              <a:rPr lang="it-IT" dirty="0" err="1" smtClean="0"/>
              <a:t>seq</a:t>
            </a:r>
            <a:endParaRPr lang="it-IT" dirty="0" smtClean="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La tecnica </a:t>
            </a:r>
            <a:r>
              <a:rPr lang="en-US" b="1" dirty="0"/>
              <a:t>m6A-LAIC-seq</a:t>
            </a:r>
            <a:r>
              <a:rPr lang="en-US" dirty="0"/>
              <a:t> (m6A-level and isoform-characterization sequencing) </a:t>
            </a:r>
            <a:r>
              <a:rPr lang="en-US" dirty="0" err="1" smtClean="0"/>
              <a:t>tenta</a:t>
            </a:r>
            <a:r>
              <a:rPr lang="en-US" dirty="0" smtClean="0"/>
              <a:t> di </a:t>
            </a:r>
            <a:r>
              <a:rPr lang="en-US" dirty="0" err="1" smtClean="0"/>
              <a:t>risolvere</a:t>
            </a:r>
            <a:r>
              <a:rPr lang="en-US" dirty="0" smtClean="0"/>
              <a:t> </a:t>
            </a:r>
            <a:r>
              <a:rPr lang="en-US" dirty="0" err="1" smtClean="0"/>
              <a:t>questo</a:t>
            </a:r>
            <a:r>
              <a:rPr lang="en-US" dirty="0" smtClean="0"/>
              <a:t> </a:t>
            </a:r>
            <a:r>
              <a:rPr lang="en-US" dirty="0" err="1" smtClean="0"/>
              <a:t>problema</a:t>
            </a:r>
            <a:r>
              <a:rPr lang="en-US" dirty="0" smtClean="0"/>
              <a:t>: </a:t>
            </a:r>
            <a:r>
              <a:rPr lang="en-US" dirty="0" err="1" smtClean="0"/>
              <a:t>si</a:t>
            </a:r>
            <a:r>
              <a:rPr lang="en-US" dirty="0" smtClean="0"/>
              <a:t> </a:t>
            </a:r>
            <a:r>
              <a:rPr lang="en-US" dirty="0" err="1" smtClean="0"/>
              <a:t>procede</a:t>
            </a:r>
            <a:r>
              <a:rPr lang="en-US" dirty="0" smtClean="0"/>
              <a:t> ad </a:t>
            </a:r>
            <a:r>
              <a:rPr lang="en-US" dirty="0" err="1" smtClean="0"/>
              <a:t>una</a:t>
            </a:r>
            <a:r>
              <a:rPr lang="en-US" dirty="0" smtClean="0"/>
              <a:t> </a:t>
            </a:r>
            <a:r>
              <a:rPr lang="en-US" dirty="0" err="1" smtClean="0"/>
              <a:t>immunoprecipitazione</a:t>
            </a:r>
            <a:r>
              <a:rPr lang="en-US" dirty="0" smtClean="0"/>
              <a:t> </a:t>
            </a:r>
            <a:r>
              <a:rPr lang="en-US" dirty="0" err="1" smtClean="0"/>
              <a:t>degli</a:t>
            </a:r>
            <a:r>
              <a:rPr lang="en-US" dirty="0" smtClean="0"/>
              <a:t> mRNA complete con </a:t>
            </a:r>
            <a:r>
              <a:rPr lang="en-US" dirty="0" err="1" smtClean="0"/>
              <a:t>anticorpi</a:t>
            </a:r>
            <a:r>
              <a:rPr lang="en-US" dirty="0" smtClean="0"/>
              <a:t> anti-m6A e </a:t>
            </a:r>
            <a:r>
              <a:rPr lang="en-US" dirty="0" err="1" smtClean="0"/>
              <a:t>si</a:t>
            </a:r>
            <a:r>
              <a:rPr lang="en-US" dirty="0"/>
              <a:t> </a:t>
            </a:r>
            <a:r>
              <a:rPr lang="en-US" dirty="0" err="1" smtClean="0"/>
              <a:t>utilizzano</a:t>
            </a:r>
            <a:r>
              <a:rPr lang="en-US" dirty="0" smtClean="0"/>
              <a:t> </a:t>
            </a:r>
            <a:r>
              <a:rPr lang="en-US" dirty="0" err="1" smtClean="0"/>
              <a:t>separatamente</a:t>
            </a:r>
            <a:r>
              <a:rPr lang="en-US" dirty="0" smtClean="0"/>
              <a:t> </a:t>
            </a:r>
            <a:r>
              <a:rPr lang="en-US" dirty="0" err="1" smtClean="0"/>
              <a:t>l’eluato</a:t>
            </a:r>
            <a:r>
              <a:rPr lang="en-US" dirty="0" smtClean="0"/>
              <a:t> (</a:t>
            </a:r>
            <a:r>
              <a:rPr lang="en-US" dirty="0" err="1" smtClean="0"/>
              <a:t>contenente</a:t>
            </a:r>
            <a:r>
              <a:rPr lang="en-US" dirty="0" smtClean="0"/>
              <a:t> </a:t>
            </a:r>
            <a:r>
              <a:rPr lang="en-US" dirty="0" err="1" smtClean="0"/>
              <a:t>gli</a:t>
            </a:r>
            <a:r>
              <a:rPr lang="en-US" dirty="0" smtClean="0"/>
              <a:t> mRNA </a:t>
            </a:r>
            <a:r>
              <a:rPr lang="en-US" dirty="0" err="1" smtClean="0"/>
              <a:t>riconosciuti</a:t>
            </a:r>
            <a:r>
              <a:rPr lang="en-US" dirty="0" smtClean="0"/>
              <a:t>) </a:t>
            </a:r>
            <a:r>
              <a:rPr lang="en-US" dirty="0" err="1" smtClean="0"/>
              <a:t>ed</a:t>
            </a:r>
            <a:r>
              <a:rPr lang="en-US" dirty="0" smtClean="0"/>
              <a:t> </a:t>
            </a:r>
            <a:r>
              <a:rPr lang="en-US" dirty="0" err="1" smtClean="0"/>
              <a:t>il</a:t>
            </a:r>
            <a:r>
              <a:rPr lang="en-US" dirty="0" smtClean="0"/>
              <a:t> </a:t>
            </a:r>
            <a:r>
              <a:rPr lang="en-US" dirty="0" err="1" smtClean="0"/>
              <a:t>supernatante</a:t>
            </a:r>
            <a:r>
              <a:rPr lang="en-US" dirty="0" smtClean="0"/>
              <a:t> (</a:t>
            </a:r>
            <a:r>
              <a:rPr lang="en-US" dirty="0" err="1" smtClean="0"/>
              <a:t>contenente</a:t>
            </a:r>
            <a:r>
              <a:rPr lang="en-US" dirty="0" smtClean="0"/>
              <a:t> </a:t>
            </a:r>
            <a:r>
              <a:rPr lang="en-US" dirty="0" err="1" smtClean="0"/>
              <a:t>gli</a:t>
            </a:r>
            <a:r>
              <a:rPr lang="en-US" dirty="0" smtClean="0"/>
              <a:t> mRNA </a:t>
            </a:r>
            <a:r>
              <a:rPr lang="en-US" dirty="0" err="1" smtClean="0"/>
              <a:t>privi</a:t>
            </a:r>
            <a:r>
              <a:rPr lang="en-US" dirty="0" smtClean="0"/>
              <a:t> di m6A) per la </a:t>
            </a:r>
            <a:r>
              <a:rPr lang="en-US" dirty="0" err="1" smtClean="0"/>
              <a:t>preparazione</a:t>
            </a:r>
            <a:r>
              <a:rPr lang="en-US" dirty="0" smtClean="0"/>
              <a:t> di </a:t>
            </a:r>
            <a:r>
              <a:rPr lang="en-US" dirty="0" err="1" smtClean="0"/>
              <a:t>librerie</a:t>
            </a:r>
            <a:endParaRPr lang="en-US" dirty="0" smtClean="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Ad entrambi i campioni vengono aggiunti degli </a:t>
            </a:r>
            <a:r>
              <a:rPr lang="it-IT" dirty="0" err="1" smtClean="0"/>
              <a:t>spike</a:t>
            </a:r>
            <a:r>
              <a:rPr lang="it-IT" dirty="0" smtClean="0"/>
              <a:t>-in di RNA sintetici noti, che serviranno per normalizzare le abbondanze degli </a:t>
            </a:r>
            <a:r>
              <a:rPr lang="it-IT" dirty="0" err="1" smtClean="0"/>
              <a:t>mRNA</a:t>
            </a:r>
            <a:r>
              <a:rPr lang="it-IT" dirty="0" smtClean="0"/>
              <a:t> nei due campioni ed effettuare un confronto per l’individuazione degli </a:t>
            </a:r>
            <a:r>
              <a:rPr lang="it-IT" dirty="0" err="1" smtClean="0"/>
              <a:t>mRNA</a:t>
            </a:r>
            <a:r>
              <a:rPr lang="it-IT" dirty="0" smtClean="0"/>
              <a:t> arricchiti</a:t>
            </a:r>
            <a:endParaRPr lang="en-US" dirty="0"/>
          </a:p>
        </p:txBody>
      </p:sp>
    </p:spTree>
    <p:extLst>
      <p:ext uri="{BB962C8B-B14F-4D97-AF65-F5344CB8AC3E}">
        <p14:creationId xmlns:p14="http://schemas.microsoft.com/office/powerpoint/2010/main" val="238457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smtClean="0"/>
              <a:t>DNase-seq</a:t>
            </a:r>
            <a:endParaRPr lang="en-US" dirty="0"/>
          </a:p>
        </p:txBody>
      </p:sp>
      <p:sp>
        <p:nvSpPr>
          <p:cNvPr id="7" name="CasellaDiTesto 6"/>
          <p:cNvSpPr txBox="1"/>
          <p:nvPr/>
        </p:nvSpPr>
        <p:spPr>
          <a:xfrm>
            <a:off x="592182" y="1097097"/>
            <a:ext cx="5956664" cy="5909310"/>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L’acronimo sta per </a:t>
            </a:r>
            <a:r>
              <a:rPr lang="it-IT" b="1" dirty="0" err="1" smtClean="0"/>
              <a:t>DNase</a:t>
            </a:r>
            <a:r>
              <a:rPr lang="it-IT" b="1" dirty="0" smtClean="0"/>
              <a:t> I </a:t>
            </a:r>
            <a:r>
              <a:rPr lang="it-IT" b="1" dirty="0" err="1" smtClean="0"/>
              <a:t>hypersensitive</a:t>
            </a:r>
            <a:r>
              <a:rPr lang="it-IT" b="1" dirty="0" smtClean="0"/>
              <a:t> </a:t>
            </a:r>
            <a:r>
              <a:rPr lang="it-IT" b="1" dirty="0" err="1" smtClean="0"/>
              <a:t>sites</a:t>
            </a:r>
            <a:r>
              <a:rPr lang="it-IT" b="1" dirty="0" smtClean="0"/>
              <a:t> </a:t>
            </a:r>
            <a:r>
              <a:rPr lang="it-IT" b="1" dirty="0" err="1" smtClean="0"/>
              <a:t>sequencing</a:t>
            </a:r>
            <a:endParaRPr lang="it-IT" b="1" dirty="0" smtClean="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Il protocollo prevede la lisi cellulare per il rilascio dei nuclei, seguita dalla digestione con una appropriata concentrazione di enzima</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Le estremità dei frammenti ottenuti vengono </a:t>
            </a:r>
            <a:r>
              <a:rPr lang="it-IT" dirty="0" err="1" smtClean="0"/>
              <a:t>ligate</a:t>
            </a:r>
            <a:r>
              <a:rPr lang="it-IT" dirty="0" smtClean="0"/>
              <a:t> ad adattatori di sequenziamento </a:t>
            </a:r>
            <a:r>
              <a:rPr lang="it-IT" dirty="0" err="1" smtClean="0"/>
              <a:t>biotinilati</a:t>
            </a:r>
            <a:endParaRPr lang="it-IT" dirty="0" smtClean="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I frammenti vengono ulteriormente digeriti, </a:t>
            </a:r>
            <a:r>
              <a:rPr lang="it-IT" dirty="0" err="1" smtClean="0"/>
              <a:t>ligati</a:t>
            </a:r>
            <a:r>
              <a:rPr lang="it-IT" dirty="0" smtClean="0"/>
              <a:t> al secondo adattatore, ed isolati con biglie magnetiche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Si otterranno </a:t>
            </a:r>
            <a:r>
              <a:rPr lang="it-IT" dirty="0" err="1" smtClean="0"/>
              <a:t>reads</a:t>
            </a:r>
            <a:r>
              <a:rPr lang="it-IT" dirty="0" smtClean="0"/>
              <a:t> che, mappate sul genoma, si verranno a localizzare in corrispondenza dei siti ipersensibili all’attività di taglio enzimatico, ovvero alle regioni maggiormente accessibili dalle proteine di regolazione</a:t>
            </a:r>
          </a:p>
          <a:p>
            <a:endParaRPr lang="it-IT" dirty="0"/>
          </a:p>
          <a:p>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0944" y="591549"/>
            <a:ext cx="5297266" cy="5704748"/>
          </a:xfrm>
          <a:prstGeom prst="rect">
            <a:avLst/>
          </a:prstGeom>
        </p:spPr>
      </p:pic>
    </p:spTree>
    <p:extLst>
      <p:ext uri="{BB962C8B-B14F-4D97-AF65-F5344CB8AC3E}">
        <p14:creationId xmlns:p14="http://schemas.microsoft.com/office/powerpoint/2010/main" val="20923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838200" y="608966"/>
            <a:ext cx="10515600" cy="63335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en-US" smtClean="0"/>
              <a:t>Metodi per il rilevamento di m6A – un confronto</a:t>
            </a:r>
            <a:endParaRPr lang="en-US"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431" y="1462781"/>
            <a:ext cx="6591138" cy="4925935"/>
          </a:xfrm>
          <a:prstGeom prst="rect">
            <a:avLst/>
          </a:prstGeom>
        </p:spPr>
      </p:pic>
    </p:spTree>
    <p:extLst>
      <p:ext uri="{BB962C8B-B14F-4D97-AF65-F5344CB8AC3E}">
        <p14:creationId xmlns:p14="http://schemas.microsoft.com/office/powerpoint/2010/main" val="11953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95457"/>
            <a:ext cx="10515600" cy="633358"/>
          </a:xfrm>
        </p:spPr>
        <p:txBody>
          <a:bodyPr>
            <a:normAutofit/>
          </a:bodyPr>
          <a:lstStyle/>
          <a:p>
            <a:r>
              <a:rPr lang="en-US" sz="2800" dirty="0" smtClean="0"/>
              <a:t>m5C – </a:t>
            </a:r>
            <a:r>
              <a:rPr lang="en-US" sz="2800" dirty="0" err="1" smtClean="0"/>
              <a:t>una</a:t>
            </a:r>
            <a:r>
              <a:rPr lang="en-US" sz="2800" dirty="0" smtClean="0"/>
              <a:t> </a:t>
            </a:r>
            <a:r>
              <a:rPr lang="en-US" sz="2800" dirty="0" err="1" smtClean="0"/>
              <a:t>modificazione</a:t>
            </a:r>
            <a:r>
              <a:rPr lang="en-US" sz="2800" dirty="0" smtClean="0"/>
              <a:t> </a:t>
            </a:r>
            <a:r>
              <a:rPr lang="en-US" sz="2800" dirty="0" err="1" smtClean="0"/>
              <a:t>abbondante</a:t>
            </a:r>
            <a:r>
              <a:rPr lang="en-US" sz="2800" dirty="0" smtClean="0"/>
              <a:t> </a:t>
            </a:r>
            <a:r>
              <a:rPr lang="en-US" sz="2800" dirty="0" err="1" smtClean="0"/>
              <a:t>anche</a:t>
            </a:r>
            <a:r>
              <a:rPr lang="en-US" sz="2800" dirty="0" smtClean="0"/>
              <a:t> </a:t>
            </a:r>
            <a:r>
              <a:rPr lang="en-US" sz="2800" dirty="0" err="1" smtClean="0"/>
              <a:t>negli</a:t>
            </a:r>
            <a:r>
              <a:rPr lang="en-US" sz="2800" dirty="0" smtClean="0"/>
              <a:t> RNA</a:t>
            </a:r>
            <a:endParaRPr lang="en-US" sz="2800" dirty="0"/>
          </a:p>
        </p:txBody>
      </p:sp>
      <p:sp>
        <p:nvSpPr>
          <p:cNvPr id="4" name="CasellaDiTesto 3"/>
          <p:cNvSpPr txBox="1"/>
          <p:nvPr/>
        </p:nvSpPr>
        <p:spPr>
          <a:xfrm>
            <a:off x="838200" y="1079862"/>
            <a:ext cx="10413274" cy="4524315"/>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La m5C è piuttosto frequente anche in diverse classi di RNA, inclusi parecchi long non-</a:t>
            </a:r>
            <a:r>
              <a:rPr lang="it-IT" dirty="0" err="1" smtClean="0"/>
              <a:t>coding</a:t>
            </a:r>
            <a:r>
              <a:rPr lang="it-IT" dirty="0" smtClean="0"/>
              <a:t> RNA, </a:t>
            </a:r>
            <a:r>
              <a:rPr lang="it-IT" dirty="0" err="1" smtClean="0"/>
              <a:t>tRNA</a:t>
            </a:r>
            <a:r>
              <a:rPr lang="it-IT" dirty="0" smtClean="0"/>
              <a:t> ma soprattutto negli </a:t>
            </a:r>
            <a:r>
              <a:rPr lang="it-IT" dirty="0" err="1" smtClean="0"/>
              <a:t>rRNA</a:t>
            </a:r>
            <a:r>
              <a:rPr lang="it-IT" dirty="0" smtClean="0"/>
              <a:t>, dove sembra influenzare significativamente l’accuratezza del processo di traduzione proteica</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Le metodiche messe a punto per lo studio di m5C sono state perlopiù basate su un </a:t>
            </a:r>
            <a:r>
              <a:rPr lang="it-IT" b="1" dirty="0" smtClean="0"/>
              <a:t>protocollo di </a:t>
            </a:r>
            <a:r>
              <a:rPr lang="it-IT" b="1" dirty="0" err="1" smtClean="0"/>
              <a:t>bisulfite</a:t>
            </a:r>
            <a:r>
              <a:rPr lang="it-IT" b="1" dirty="0" smtClean="0"/>
              <a:t> </a:t>
            </a:r>
            <a:r>
              <a:rPr lang="it-IT" b="1" dirty="0" err="1" smtClean="0"/>
              <a:t>sequencing</a:t>
            </a:r>
            <a:r>
              <a:rPr lang="it-IT" b="1" dirty="0" smtClean="0"/>
              <a:t> adattato per RNA</a:t>
            </a:r>
            <a:r>
              <a:rPr lang="it-IT" dirty="0" smtClean="0"/>
              <a:t> (e messo a punto inizialmente in </a:t>
            </a:r>
            <a:r>
              <a:rPr lang="it-IT" i="1" dirty="0" err="1" smtClean="0"/>
              <a:t>Drosophila</a:t>
            </a:r>
            <a:r>
              <a:rPr lang="it-IT" dirty="0" smtClean="0"/>
              <a:t>)</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Ricordiamo che il trattamento con bisolfito è molto aggressivo e mal si adatta ad una molecola deperibile come l’RNA. Tuttavia è possibile ridurre la temperatura di incubazione (da 95° a 60°C) in virtù della struttura a singola elica del RNA</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Tuttavia: (i) il trattamento è molto aggressivo e degrada molto gli </a:t>
            </a:r>
            <a:r>
              <a:rPr lang="it-IT" dirty="0" err="1" smtClean="0"/>
              <a:t>mRNA</a:t>
            </a:r>
            <a:r>
              <a:rPr lang="it-IT" dirty="0" smtClean="0"/>
              <a:t>; (ii) la conversione C-&gt;U a queste temperature non è efficiente in regioni in cui gli RNA creano strutture secondarie; (iii) la concomitante presenza di altre modificazioni protegge alcune m5C dalla conversione</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8811" y="5373323"/>
            <a:ext cx="4717614" cy="1484677"/>
          </a:xfrm>
          <a:prstGeom prst="rect">
            <a:avLst/>
          </a:prstGeom>
        </p:spPr>
      </p:pic>
      <p:sp>
        <p:nvSpPr>
          <p:cNvPr id="5" name="CasellaDiTesto 4"/>
          <p:cNvSpPr txBox="1"/>
          <p:nvPr/>
        </p:nvSpPr>
        <p:spPr>
          <a:xfrm>
            <a:off x="949234" y="5755224"/>
            <a:ext cx="5634445" cy="830997"/>
          </a:xfrm>
          <a:prstGeom prst="rect">
            <a:avLst/>
          </a:prstGeom>
          <a:noFill/>
          <a:ln>
            <a:solidFill>
              <a:srgbClr val="00B050"/>
            </a:solidFill>
          </a:ln>
        </p:spPr>
        <p:txBody>
          <a:bodyPr wrap="square" rtlCol="0">
            <a:spAutoFit/>
          </a:bodyPr>
          <a:lstStyle/>
          <a:p>
            <a:pPr algn="ctr"/>
            <a:r>
              <a:rPr lang="it-IT" sz="1600" dirty="0" smtClean="0"/>
              <a:t>Viste queste problematiche si preferisce utilizzare una metodica analoga alla </a:t>
            </a:r>
            <a:r>
              <a:rPr lang="it-IT" sz="1600" dirty="0" err="1" smtClean="0"/>
              <a:t>MeRIP-seq</a:t>
            </a:r>
            <a:r>
              <a:rPr lang="it-IT" sz="1600" dirty="0" smtClean="0"/>
              <a:t>, basata su anticorpi ma che non ha risoluzione a singola base</a:t>
            </a:r>
            <a:endParaRPr lang="en-US" sz="1600" dirty="0"/>
          </a:p>
        </p:txBody>
      </p:sp>
    </p:spTree>
    <p:extLst>
      <p:ext uri="{BB962C8B-B14F-4D97-AF65-F5344CB8AC3E}">
        <p14:creationId xmlns:p14="http://schemas.microsoft.com/office/powerpoint/2010/main" val="238195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32890"/>
            <a:ext cx="10515600" cy="633358"/>
          </a:xfrm>
        </p:spPr>
        <p:txBody>
          <a:bodyPr>
            <a:normAutofit/>
          </a:bodyPr>
          <a:lstStyle/>
          <a:p>
            <a:r>
              <a:rPr lang="en-US" dirty="0" smtClean="0"/>
              <a:t>ICE-</a:t>
            </a:r>
            <a:r>
              <a:rPr lang="en-US" dirty="0" err="1" smtClean="0"/>
              <a:t>seq</a:t>
            </a:r>
            <a:endParaRPr lang="en-US" dirty="0"/>
          </a:p>
        </p:txBody>
      </p:sp>
      <p:sp>
        <p:nvSpPr>
          <p:cNvPr id="9" name="CasellaDiTesto 8"/>
          <p:cNvSpPr txBox="1"/>
          <p:nvPr/>
        </p:nvSpPr>
        <p:spPr>
          <a:xfrm>
            <a:off x="748938" y="1247975"/>
            <a:ext cx="10604862" cy="4247317"/>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Metodo utilizzato per </a:t>
            </a:r>
            <a:r>
              <a:rPr lang="it-IT" dirty="0" err="1" smtClean="0"/>
              <a:t>l’</a:t>
            </a:r>
            <a:r>
              <a:rPr lang="it-IT" b="1" dirty="0" err="1" smtClean="0"/>
              <a:t>inosine</a:t>
            </a:r>
            <a:r>
              <a:rPr lang="it-IT" b="1" dirty="0" smtClean="0"/>
              <a:t> </a:t>
            </a:r>
            <a:r>
              <a:rPr lang="it-IT" b="1" dirty="0" err="1" smtClean="0"/>
              <a:t>profiling</a:t>
            </a:r>
            <a:r>
              <a:rPr lang="it-IT" dirty="0" smtClean="0"/>
              <a:t>, ovvero per il rilevamento di siti modificati da adenosina ad inosina</a:t>
            </a:r>
            <a:endParaRPr lang="it-IT" b="1" dirty="0" smtClean="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L’RNA viene trattato con acrilonitrile, in parallelo ad un controllo non trattato. Il trattamento modifica l’inosina in N1-cianoetilinosina ed impedisce che la </a:t>
            </a:r>
            <a:r>
              <a:rPr lang="it-IT" dirty="0" err="1" smtClean="0"/>
              <a:t>retrotrascrizione</a:t>
            </a:r>
            <a:r>
              <a:rPr lang="it-IT" dirty="0" smtClean="0"/>
              <a:t> degli RNA contenenti inosina venga troncata nel momento in cui viene raggiunta una posizione con I. Da questo l’acronimo ICE -&gt; </a:t>
            </a:r>
            <a:r>
              <a:rPr lang="it-IT" b="1" dirty="0" smtClean="0"/>
              <a:t>Inosine </a:t>
            </a:r>
            <a:r>
              <a:rPr lang="it-IT" b="1" dirty="0" err="1" smtClean="0"/>
              <a:t>Chemical</a:t>
            </a:r>
            <a:r>
              <a:rPr lang="it-IT" b="1" dirty="0" smtClean="0"/>
              <a:t> </a:t>
            </a:r>
            <a:r>
              <a:rPr lang="it-IT" b="1" dirty="0" err="1" smtClean="0"/>
              <a:t>Erasing</a:t>
            </a:r>
            <a:endParaRPr lang="it-IT" b="1" dirty="0" smtClean="0"/>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Si otterranno </a:t>
            </a:r>
            <a:r>
              <a:rPr lang="it-IT" dirty="0" err="1" smtClean="0"/>
              <a:t>reads</a:t>
            </a:r>
            <a:r>
              <a:rPr lang="it-IT" dirty="0" smtClean="0"/>
              <a:t> che tendono a creare dei «gradini» nei profili di </a:t>
            </a:r>
            <a:r>
              <a:rPr lang="it-IT" dirty="0" err="1" smtClean="0"/>
              <a:t>mapping</a:t>
            </a:r>
            <a:r>
              <a:rPr lang="it-IT" dirty="0" smtClean="0"/>
              <a:t> in corrispondenza dei siti modificati. E’ una tecnica che offre dati quantitativi con risoluzione a singolo nucleotide, ma non esente da problemi</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La procedura è tecnicamente complessa ed estremamente laboriosa. Inoltre è difficile distinguere il segnale dal rumore di fondo e diventa quasi impossibile individuare modificazioni «rare»</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938" y="5562311"/>
            <a:ext cx="10058400" cy="632720"/>
          </a:xfrm>
          <a:prstGeom prst="rect">
            <a:avLst/>
          </a:prstGeom>
        </p:spPr>
      </p:pic>
    </p:spTree>
    <p:extLst>
      <p:ext uri="{BB962C8B-B14F-4D97-AF65-F5344CB8AC3E}">
        <p14:creationId xmlns:p14="http://schemas.microsoft.com/office/powerpoint/2010/main" val="204519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32890"/>
            <a:ext cx="10515600" cy="633358"/>
          </a:xfrm>
        </p:spPr>
        <p:txBody>
          <a:bodyPr>
            <a:normAutofit/>
          </a:bodyPr>
          <a:lstStyle/>
          <a:p>
            <a:r>
              <a:rPr lang="en-US" dirty="0" smtClean="0"/>
              <a:t>ICE-</a:t>
            </a:r>
            <a:r>
              <a:rPr lang="en-US" dirty="0" err="1" smtClean="0"/>
              <a:t>seq</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206" y="0"/>
            <a:ext cx="4627438" cy="6858000"/>
          </a:xfrm>
          <a:prstGeom prst="rect">
            <a:avLst/>
          </a:prstGeom>
        </p:spPr>
      </p:pic>
    </p:spTree>
    <p:extLst>
      <p:ext uri="{BB962C8B-B14F-4D97-AF65-F5344CB8AC3E}">
        <p14:creationId xmlns:p14="http://schemas.microsoft.com/office/powerpoint/2010/main" val="248449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32890"/>
            <a:ext cx="10515600" cy="633358"/>
          </a:xfrm>
        </p:spPr>
        <p:txBody>
          <a:bodyPr>
            <a:normAutofit/>
          </a:bodyPr>
          <a:lstStyle/>
          <a:p>
            <a:r>
              <a:rPr lang="en-US" dirty="0" smtClean="0"/>
              <a:t>Detection di </a:t>
            </a:r>
            <a:r>
              <a:rPr lang="en-US" dirty="0" err="1" smtClean="0"/>
              <a:t>pseudouridina</a:t>
            </a:r>
            <a:endParaRPr lang="en-US" dirty="0"/>
          </a:p>
        </p:txBody>
      </p:sp>
      <p:sp>
        <p:nvSpPr>
          <p:cNvPr id="9" name="CasellaDiTesto 8"/>
          <p:cNvSpPr txBox="1"/>
          <p:nvPr/>
        </p:nvSpPr>
        <p:spPr>
          <a:xfrm>
            <a:off x="748938" y="1247975"/>
            <a:ext cx="10604862" cy="5078313"/>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Un metodo analogo a quello descritto per </a:t>
            </a:r>
            <a:r>
              <a:rPr lang="it-IT" dirty="0" err="1" smtClean="0"/>
              <a:t>l’inosine</a:t>
            </a:r>
            <a:r>
              <a:rPr lang="it-IT" dirty="0" smtClean="0"/>
              <a:t> </a:t>
            </a:r>
            <a:r>
              <a:rPr lang="it-IT" dirty="0" err="1" smtClean="0"/>
              <a:t>profiling</a:t>
            </a:r>
            <a:r>
              <a:rPr lang="it-IT" dirty="0" smtClean="0"/>
              <a:t> è disponibile per il rilevamento di </a:t>
            </a:r>
            <a:r>
              <a:rPr lang="it-IT" dirty="0" err="1" smtClean="0"/>
              <a:t>pseudouridina</a:t>
            </a:r>
            <a:r>
              <a:rPr lang="it-IT" dirty="0" smtClean="0"/>
              <a:t>, la modificazione dell’RNA quantitativamente più abbondante negli RNA (soprattutto </a:t>
            </a:r>
            <a:r>
              <a:rPr lang="it-IT" dirty="0" err="1" smtClean="0"/>
              <a:t>tRNA</a:t>
            </a:r>
            <a:r>
              <a:rPr lang="it-IT" dirty="0" smtClean="0"/>
              <a:t>, </a:t>
            </a:r>
            <a:r>
              <a:rPr lang="it-IT" dirty="0" err="1" smtClean="0"/>
              <a:t>rRNA</a:t>
            </a:r>
            <a:r>
              <a:rPr lang="it-IT" dirty="0" smtClean="0"/>
              <a:t> e </a:t>
            </a:r>
            <a:r>
              <a:rPr lang="it-IT" dirty="0" err="1" smtClean="0"/>
              <a:t>snoRNA</a:t>
            </a:r>
            <a:r>
              <a:rPr lang="it-IT" dirty="0" smtClean="0"/>
              <a:t>), anche se non negli </a:t>
            </a:r>
            <a:r>
              <a:rPr lang="it-IT" dirty="0" err="1" smtClean="0"/>
              <a:t>mRNA</a:t>
            </a:r>
            <a:r>
              <a:rPr lang="it-IT" dirty="0" smtClean="0"/>
              <a:t> e </a:t>
            </a:r>
            <a:r>
              <a:rPr lang="it-IT" dirty="0" err="1" smtClean="0"/>
              <a:t>lincRNA</a:t>
            </a:r>
            <a:endParaRPr lang="it-IT" dirty="0" smtClean="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Come nell’ICE-</a:t>
            </a:r>
            <a:r>
              <a:rPr lang="it-IT" dirty="0" err="1" smtClean="0"/>
              <a:t>seq</a:t>
            </a:r>
            <a:r>
              <a:rPr lang="it-IT" dirty="0" smtClean="0"/>
              <a:t>, si introduce un reagente in grado di modificare chimicamente la </a:t>
            </a:r>
            <a:r>
              <a:rPr lang="it-IT" dirty="0" err="1" smtClean="0"/>
              <a:t>pseudouridina</a:t>
            </a:r>
            <a:endParaRPr lang="it-IT" dirty="0" smtClean="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a:t>Si tratta del </a:t>
            </a:r>
            <a:r>
              <a:rPr lang="it-IT" b="1" dirty="0"/>
              <a:t>CMCT</a:t>
            </a:r>
            <a:r>
              <a:rPr lang="it-IT" dirty="0"/>
              <a:t> (N-</a:t>
            </a:r>
            <a:r>
              <a:rPr lang="it-IT" dirty="0" err="1"/>
              <a:t>cyclohexyl</a:t>
            </a:r>
            <a:r>
              <a:rPr lang="it-IT" dirty="0"/>
              <a:t>-N′-b-(4-methylmorpholinium) </a:t>
            </a:r>
            <a:r>
              <a:rPr lang="it-IT" dirty="0" err="1"/>
              <a:t>ethylcarbodiimide</a:t>
            </a:r>
            <a:r>
              <a:rPr lang="it-IT" dirty="0"/>
              <a:t> </a:t>
            </a:r>
            <a:r>
              <a:rPr lang="it-IT" dirty="0" err="1" smtClean="0"/>
              <a:t>metho</a:t>
            </a:r>
            <a:r>
              <a:rPr lang="it-IT" dirty="0" smtClean="0"/>
              <a:t>-p-toluene-</a:t>
            </a:r>
            <a:r>
              <a:rPr lang="it-IT" dirty="0" err="1" smtClean="0"/>
              <a:t>sulfonate</a:t>
            </a:r>
            <a:r>
              <a:rPr lang="it-IT" dirty="0" smtClean="0"/>
              <a:t>)</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Come l’</a:t>
            </a:r>
            <a:r>
              <a:rPr lang="it-IT" dirty="0" err="1" smtClean="0"/>
              <a:t>acrinonitrile</a:t>
            </a:r>
            <a:r>
              <a:rPr lang="it-IT" dirty="0" smtClean="0"/>
              <a:t>, anche il CMCT converte la </a:t>
            </a:r>
            <a:r>
              <a:rPr lang="it-IT" dirty="0" err="1" smtClean="0"/>
              <a:t>pseudouridina</a:t>
            </a:r>
            <a:r>
              <a:rPr lang="it-IT" dirty="0" smtClean="0"/>
              <a:t> </a:t>
            </a:r>
            <a:r>
              <a:rPr lang="it-IT" dirty="0"/>
              <a:t>in  CMC-</a:t>
            </a:r>
            <a:r>
              <a:rPr lang="el-GR" dirty="0" smtClean="0"/>
              <a:t>Ψ</a:t>
            </a:r>
            <a:r>
              <a:rPr lang="it-IT" dirty="0" smtClean="0"/>
              <a:t>, che provoca lo stallo della </a:t>
            </a:r>
            <a:r>
              <a:rPr lang="it-IT" dirty="0" err="1" smtClean="0"/>
              <a:t>retrotrascrittasi</a:t>
            </a:r>
            <a:r>
              <a:rPr lang="it-IT" dirty="0" smtClean="0"/>
              <a:t>, determinando </a:t>
            </a:r>
            <a:r>
              <a:rPr lang="it-IT" dirty="0" err="1" smtClean="0"/>
              <a:t>reads</a:t>
            </a:r>
            <a:r>
              <a:rPr lang="it-IT" dirty="0" smtClean="0"/>
              <a:t> che termineranno in corrispondenza della </a:t>
            </a:r>
            <a:r>
              <a:rPr lang="it-IT" dirty="0" err="1" smtClean="0"/>
              <a:t>pseudouridina</a:t>
            </a:r>
            <a:r>
              <a:rPr lang="it-IT" dirty="0" smtClean="0"/>
              <a:t>. Questi metodo può anche utilizzare un derivato del CMCT, che facilita la </a:t>
            </a:r>
            <a:r>
              <a:rPr lang="it-IT" dirty="0" err="1" smtClean="0"/>
              <a:t>biotinilazione</a:t>
            </a:r>
            <a:r>
              <a:rPr lang="it-IT" dirty="0" smtClean="0"/>
              <a:t> degli </a:t>
            </a:r>
            <a:r>
              <a:rPr lang="it-IT" dirty="0" err="1" smtClean="0"/>
              <a:t>mRNA</a:t>
            </a:r>
            <a:r>
              <a:rPr lang="it-IT" dirty="0" smtClean="0"/>
              <a:t> modificati, consentendone il pull-down (</a:t>
            </a:r>
            <a:r>
              <a:rPr lang="it-IT" b="1" dirty="0" smtClean="0"/>
              <a:t>CEU-</a:t>
            </a:r>
            <a:r>
              <a:rPr lang="it-IT" b="1" dirty="0" err="1" smtClean="0"/>
              <a:t>seq</a:t>
            </a:r>
            <a:r>
              <a:rPr lang="it-IT" dirty="0" smtClean="0"/>
              <a:t>)</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Come l’ICE-</a:t>
            </a:r>
            <a:r>
              <a:rPr lang="it-IT" dirty="0" err="1" smtClean="0"/>
              <a:t>seq</a:t>
            </a:r>
            <a:r>
              <a:rPr lang="it-IT" dirty="0" smtClean="0"/>
              <a:t> si tratta di un metodo con risoluzione a singolo nucleotide, ma è molto aggressivo (serve molto RNA di partenza) e non è </a:t>
            </a:r>
            <a:r>
              <a:rPr lang="it-IT" dirty="0" err="1" smtClean="0"/>
              <a:t>quantativo</a:t>
            </a:r>
            <a:r>
              <a:rPr lang="it-IT" dirty="0" smtClean="0"/>
              <a:t> (la conversione è incompleta)</a:t>
            </a:r>
            <a:endParaRPr lang="it-IT" dirty="0"/>
          </a:p>
        </p:txBody>
      </p:sp>
    </p:spTree>
    <p:extLst>
      <p:ext uri="{BB962C8B-B14F-4D97-AF65-F5344CB8AC3E}">
        <p14:creationId xmlns:p14="http://schemas.microsoft.com/office/powerpoint/2010/main" val="249723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sellaDiTesto 8"/>
          <p:cNvSpPr txBox="1"/>
          <p:nvPr/>
        </p:nvSpPr>
        <p:spPr>
          <a:xfrm>
            <a:off x="644436" y="2110124"/>
            <a:ext cx="5512525" cy="3139321"/>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Il </a:t>
            </a:r>
            <a:r>
              <a:rPr lang="it-IT" dirty="0" smtClean="0"/>
              <a:t>processo di acetilazione della citosina sembra essere legato ad una maggiore stabilità degli </a:t>
            </a:r>
            <a:r>
              <a:rPr lang="it-IT" dirty="0" err="1" smtClean="0"/>
              <a:t>mRNA</a:t>
            </a:r>
            <a:r>
              <a:rPr lang="it-IT" dirty="0" smtClean="0"/>
              <a:t>, portando ad un incremento della traduzione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Ricordiamoci che non sempre trascrizione e traduzione vanno di pari passo!</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err="1" smtClean="0"/>
              <a:t>E’questo</a:t>
            </a:r>
            <a:r>
              <a:rPr lang="it-IT" dirty="0" smtClean="0"/>
              <a:t> il motivo per cui non sempre i dati di RNA-</a:t>
            </a:r>
            <a:r>
              <a:rPr lang="it-IT" dirty="0" err="1" smtClean="0"/>
              <a:t>seq</a:t>
            </a:r>
            <a:r>
              <a:rPr lang="it-IT" dirty="0" smtClean="0"/>
              <a:t> trovano un riscontro perfetto nei dati proteomici</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1256" y="1587497"/>
            <a:ext cx="5684950" cy="4665258"/>
          </a:xfrm>
          <a:prstGeom prst="rect">
            <a:avLst/>
          </a:prstGeom>
        </p:spPr>
      </p:pic>
      <p:sp>
        <p:nvSpPr>
          <p:cNvPr id="5" name="Titolo 1"/>
          <p:cNvSpPr txBox="1">
            <a:spLocks/>
          </p:cNvSpPr>
          <p:nvPr/>
        </p:nvSpPr>
        <p:spPr>
          <a:xfrm>
            <a:off x="829491" y="574133"/>
            <a:ext cx="10515600" cy="633358"/>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dirty="0" smtClean="0"/>
              <a:t>ac4C-seq</a:t>
            </a:r>
            <a:endParaRPr lang="en-US" dirty="0"/>
          </a:p>
        </p:txBody>
      </p:sp>
    </p:spTree>
    <p:extLst>
      <p:ext uri="{BB962C8B-B14F-4D97-AF65-F5344CB8AC3E}">
        <p14:creationId xmlns:p14="http://schemas.microsoft.com/office/powerpoint/2010/main" val="325759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9491" y="173538"/>
            <a:ext cx="10515600" cy="633358"/>
          </a:xfrm>
        </p:spPr>
        <p:txBody>
          <a:bodyPr>
            <a:normAutofit/>
          </a:bodyPr>
          <a:lstStyle/>
          <a:p>
            <a:r>
              <a:rPr lang="it-IT" dirty="0" smtClean="0"/>
              <a:t>ac4C-seq</a:t>
            </a:r>
            <a:endParaRPr lang="en-US" dirty="0"/>
          </a:p>
        </p:txBody>
      </p:sp>
      <p:sp>
        <p:nvSpPr>
          <p:cNvPr id="9" name="CasellaDiTesto 8"/>
          <p:cNvSpPr txBox="1"/>
          <p:nvPr/>
        </p:nvSpPr>
        <p:spPr>
          <a:xfrm>
            <a:off x="357053" y="925181"/>
            <a:ext cx="7219405" cy="4524315"/>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Metodica sviluppata </a:t>
            </a:r>
            <a:r>
              <a:rPr lang="it-IT" dirty="0" smtClean="0"/>
              <a:t>molto di recente</a:t>
            </a:r>
            <a:endParaRPr lang="it-IT" dirty="0" smtClean="0"/>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Sfrutta </a:t>
            </a:r>
            <a:r>
              <a:rPr lang="it-IT" dirty="0"/>
              <a:t>la capacità del </a:t>
            </a:r>
            <a:r>
              <a:rPr lang="it-IT" dirty="0" smtClean="0"/>
              <a:t>sodio </a:t>
            </a:r>
            <a:r>
              <a:rPr lang="it-IT" dirty="0" err="1" smtClean="0"/>
              <a:t>cianoboroidruro</a:t>
            </a:r>
            <a:r>
              <a:rPr lang="it-IT" dirty="0" smtClean="0"/>
              <a:t> di ridurre, in condizioni acide, le citosine acetilate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In modo simile a quanto detto prima per il BS-</a:t>
            </a:r>
            <a:r>
              <a:rPr lang="it-IT" dirty="0" err="1" smtClean="0"/>
              <a:t>seq</a:t>
            </a:r>
            <a:r>
              <a:rPr lang="it-IT" dirty="0" smtClean="0"/>
              <a:t>, anche l’ac4C-seq genera </a:t>
            </a:r>
            <a:r>
              <a:rPr lang="it-IT" dirty="0" err="1" smtClean="0"/>
              <a:t>reads</a:t>
            </a:r>
            <a:r>
              <a:rPr lang="it-IT" dirty="0" smtClean="0"/>
              <a:t> con nucleotidi modificati in corrispondenza delle citosine acetilate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In particolare, il segnale dato da siti acetilati è legato alla mappatura di SNP C -&gt; T</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N.B. come per la metilazione del </a:t>
            </a:r>
            <a:r>
              <a:rPr lang="it-IT" dirty="0" err="1" smtClean="0"/>
              <a:t>gDNA</a:t>
            </a:r>
            <a:r>
              <a:rPr lang="it-IT" dirty="0" smtClean="0"/>
              <a:t>, anche l’acetilazione delle citosine negli </a:t>
            </a:r>
            <a:r>
              <a:rPr lang="it-IT" dirty="0" err="1" smtClean="0"/>
              <a:t>mRNA</a:t>
            </a:r>
            <a:r>
              <a:rPr lang="it-IT" dirty="0" smtClean="0"/>
              <a:t> non è attesa coinvolgere tutta la popolazione degli </a:t>
            </a:r>
            <a:r>
              <a:rPr lang="it-IT" dirty="0" err="1" smtClean="0"/>
              <a:t>mRNA</a:t>
            </a:r>
            <a:r>
              <a:rPr lang="it-IT" dirty="0" smtClean="0"/>
              <a:t> -&gt; essa può essere quantificata tramite il rapporto tra </a:t>
            </a:r>
            <a:r>
              <a:rPr lang="it-IT" dirty="0" err="1" smtClean="0"/>
              <a:t>reads</a:t>
            </a:r>
            <a:r>
              <a:rPr lang="it-IT" dirty="0" smtClean="0"/>
              <a:t> con e senza la SNP</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2597" y="0"/>
            <a:ext cx="4479403" cy="6858000"/>
          </a:xfrm>
          <a:prstGeom prst="rect">
            <a:avLst/>
          </a:prstGeom>
        </p:spPr>
      </p:pic>
      <p:sp>
        <p:nvSpPr>
          <p:cNvPr id="3" name="CasellaDiTesto 2"/>
          <p:cNvSpPr txBox="1"/>
          <p:nvPr/>
        </p:nvSpPr>
        <p:spPr>
          <a:xfrm>
            <a:off x="818606" y="5557424"/>
            <a:ext cx="6296297" cy="830997"/>
          </a:xfrm>
          <a:prstGeom prst="rect">
            <a:avLst/>
          </a:prstGeom>
          <a:noFill/>
          <a:ln>
            <a:solidFill>
              <a:srgbClr val="00B050"/>
            </a:solidFill>
          </a:ln>
        </p:spPr>
        <p:txBody>
          <a:bodyPr wrap="square" rtlCol="0">
            <a:spAutoFit/>
          </a:bodyPr>
          <a:lstStyle/>
          <a:p>
            <a:pPr algn="ctr"/>
            <a:r>
              <a:rPr lang="it-IT" sz="1600" dirty="0" smtClean="0"/>
              <a:t>N.B. i controlli sono costituiti da 1) il campione non trattato con NaCNBH3 e 2) il campione </a:t>
            </a:r>
            <a:r>
              <a:rPr lang="it-IT" sz="1600" dirty="0" err="1" smtClean="0"/>
              <a:t>deacetilato</a:t>
            </a:r>
            <a:r>
              <a:rPr lang="it-IT" sz="1600" dirty="0" smtClean="0"/>
              <a:t> in ambiente alcalino</a:t>
            </a:r>
            <a:endParaRPr lang="en-US" sz="1600" dirty="0"/>
          </a:p>
        </p:txBody>
      </p:sp>
    </p:spTree>
    <p:extLst>
      <p:ext uri="{BB962C8B-B14F-4D97-AF65-F5344CB8AC3E}">
        <p14:creationId xmlns:p14="http://schemas.microsoft.com/office/powerpoint/2010/main" val="40122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fontScale="90000"/>
          </a:bodyPr>
          <a:lstStyle/>
          <a:p>
            <a:r>
              <a:rPr lang="it-IT" dirty="0" smtClean="0"/>
              <a:t>Third-generation </a:t>
            </a:r>
            <a:r>
              <a:rPr lang="it-IT" dirty="0" err="1" smtClean="0"/>
              <a:t>sequencing</a:t>
            </a:r>
            <a:r>
              <a:rPr lang="it-IT" dirty="0" smtClean="0"/>
              <a:t> ed </a:t>
            </a:r>
            <a:r>
              <a:rPr lang="it-IT" dirty="0" err="1" smtClean="0"/>
              <a:t>epitrascrittomica</a:t>
            </a:r>
            <a:endParaRPr lang="en-US" dirty="0"/>
          </a:p>
        </p:txBody>
      </p:sp>
      <p:sp>
        <p:nvSpPr>
          <p:cNvPr id="9" name="CasellaDiTesto 8"/>
          <p:cNvSpPr txBox="1"/>
          <p:nvPr/>
        </p:nvSpPr>
        <p:spPr>
          <a:xfrm>
            <a:off x="748938" y="1692113"/>
            <a:ext cx="6139542" cy="4524315"/>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L’utilizzo di tecniche di sequenziamento ONT può essere utile nello studio di modificazioni a livello degli </a:t>
            </a:r>
            <a:r>
              <a:rPr lang="it-IT" dirty="0" err="1" smtClean="0"/>
              <a:t>mRNA</a:t>
            </a:r>
            <a:r>
              <a:rPr lang="it-IT" dirty="0" smtClean="0"/>
              <a:t> per almeno due distinti motivi</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b="1" dirty="0" smtClean="0"/>
              <a:t>E’ possibile sequenziare direttamente molecole di </a:t>
            </a:r>
            <a:r>
              <a:rPr lang="it-IT" b="1" dirty="0" err="1" smtClean="0"/>
              <a:t>mRNA</a:t>
            </a:r>
            <a:r>
              <a:rPr lang="it-IT" b="1" dirty="0" smtClean="0"/>
              <a:t> senza bisogno di conversione in </a:t>
            </a:r>
            <a:r>
              <a:rPr lang="it-IT" b="1" dirty="0" err="1" smtClean="0"/>
              <a:t>cDNA</a:t>
            </a:r>
            <a:r>
              <a:rPr lang="it-IT" b="1" dirty="0" smtClean="0"/>
              <a:t> e passaggi di amplificazione tramite PCR</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b="1" dirty="0" smtClean="0"/>
              <a:t>I nucleotidi modificati, al loro passaggio, producono una caratteristica alterazione nel flusso di corrente attraverso il poro, permettendo una identificazione piuttosto efficiente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Richiede ancora una messa a punto ottimale dal punto di vista </a:t>
            </a:r>
            <a:r>
              <a:rPr lang="it-IT" dirty="0" err="1" smtClean="0"/>
              <a:t>bioinformatico</a:t>
            </a:r>
            <a:r>
              <a:rPr lang="it-IT" dirty="0" smtClean="0"/>
              <a:t> per ridurre il tasso di errore</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7061" y="1863635"/>
            <a:ext cx="4066739" cy="3831772"/>
          </a:xfrm>
          <a:prstGeom prst="rect">
            <a:avLst/>
          </a:prstGeom>
        </p:spPr>
      </p:pic>
    </p:spTree>
    <p:extLst>
      <p:ext uri="{BB962C8B-B14F-4D97-AF65-F5344CB8AC3E}">
        <p14:creationId xmlns:p14="http://schemas.microsoft.com/office/powerpoint/2010/main" val="404209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fontScale="90000"/>
          </a:bodyPr>
          <a:lstStyle/>
          <a:p>
            <a:r>
              <a:rPr lang="it-IT" dirty="0" smtClean="0"/>
              <a:t>Third-generation </a:t>
            </a:r>
            <a:r>
              <a:rPr lang="it-IT" dirty="0" err="1" smtClean="0"/>
              <a:t>sequencing</a:t>
            </a:r>
            <a:r>
              <a:rPr lang="it-IT" dirty="0" smtClean="0"/>
              <a:t> ed </a:t>
            </a:r>
            <a:r>
              <a:rPr lang="it-IT" dirty="0" err="1" smtClean="0"/>
              <a:t>epitrascrittomica</a:t>
            </a:r>
            <a:endParaRPr lang="en-US" dirty="0"/>
          </a:p>
        </p:txBody>
      </p:sp>
      <p:sp>
        <p:nvSpPr>
          <p:cNvPr id="9" name="CasellaDiTesto 8"/>
          <p:cNvSpPr txBox="1"/>
          <p:nvPr/>
        </p:nvSpPr>
        <p:spPr>
          <a:xfrm>
            <a:off x="757646" y="1335062"/>
            <a:ext cx="4833256" cy="4801314"/>
          </a:xfrm>
          <a:prstGeom prst="rect">
            <a:avLst/>
          </a:prstGeom>
          <a:noFill/>
        </p:spPr>
        <p:txBody>
          <a:bodyPr wrap="square" rtlCol="0">
            <a:spAutoFit/>
          </a:bodyPr>
          <a:lstStyle/>
          <a:p>
            <a:pPr algn="just"/>
            <a:r>
              <a:rPr lang="it-IT" i="1" dirty="0" smtClean="0"/>
              <a:t>«</a:t>
            </a:r>
            <a:r>
              <a:rPr lang="en-US" i="1" dirty="0"/>
              <a:t>The methods mentioned here demonstrate that ONT sequencing harbors the potential to revolutionize the transcriptome-wide prediction of RNA modifications. However, each of the available solutions currently has limitations. Differential error algorithms require matched low- and high-modification samples with identical genetic backgrounds because differences in DNA sequence (e.g., SNPs) will result in errors that are unrelated to RNA modifications. This limits the current use of these algorithms to systems where a low-modification control can be obtained on the exact genetic background of the sample of interest</a:t>
            </a:r>
            <a:r>
              <a:rPr lang="en-US" i="1" dirty="0" smtClean="0"/>
              <a:t>.”</a:t>
            </a:r>
            <a:r>
              <a:rPr lang="it-IT" i="1" dirty="0" smtClean="0"/>
              <a:t> </a:t>
            </a:r>
            <a:endParaRPr lang="en-US" i="1" dirty="0"/>
          </a:p>
        </p:txBody>
      </p:sp>
      <p:sp>
        <p:nvSpPr>
          <p:cNvPr id="3" name="CasellaDiTesto 2"/>
          <p:cNvSpPr txBox="1"/>
          <p:nvPr/>
        </p:nvSpPr>
        <p:spPr>
          <a:xfrm>
            <a:off x="1750423" y="6229114"/>
            <a:ext cx="3335383" cy="369332"/>
          </a:xfrm>
          <a:prstGeom prst="rect">
            <a:avLst/>
          </a:prstGeom>
          <a:noFill/>
        </p:spPr>
        <p:txBody>
          <a:bodyPr wrap="square" rtlCol="0">
            <a:spAutoFit/>
          </a:bodyPr>
          <a:lstStyle/>
          <a:p>
            <a:r>
              <a:rPr lang="it-IT" dirty="0" err="1" smtClean="0"/>
              <a:t>Anreiter</a:t>
            </a:r>
            <a:r>
              <a:rPr lang="it-IT" dirty="0" smtClean="0"/>
              <a:t> et al. 2020</a:t>
            </a: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4258" y="1422680"/>
            <a:ext cx="5944896" cy="2359086"/>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6581" y="4563290"/>
            <a:ext cx="5684930" cy="1417935"/>
          </a:xfrm>
          <a:prstGeom prst="rect">
            <a:avLst/>
          </a:prstGeom>
        </p:spPr>
      </p:pic>
    </p:spTree>
    <p:extLst>
      <p:ext uri="{BB962C8B-B14F-4D97-AF65-F5344CB8AC3E}">
        <p14:creationId xmlns:p14="http://schemas.microsoft.com/office/powerpoint/2010/main" val="199310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608966"/>
            <a:ext cx="10515600" cy="633358"/>
          </a:xfrm>
        </p:spPr>
        <p:txBody>
          <a:bodyPr>
            <a:normAutofit/>
          </a:bodyPr>
          <a:lstStyle/>
          <a:p>
            <a:r>
              <a:rPr lang="it-IT" dirty="0" smtClean="0"/>
              <a:t>Un esempio pratico</a:t>
            </a:r>
            <a:endParaRPr lang="en-US" dirty="0"/>
          </a:p>
        </p:txBody>
      </p:sp>
      <p:sp>
        <p:nvSpPr>
          <p:cNvPr id="9" name="CasellaDiTesto 8"/>
          <p:cNvSpPr txBox="1"/>
          <p:nvPr/>
        </p:nvSpPr>
        <p:spPr>
          <a:xfrm>
            <a:off x="269966" y="1692113"/>
            <a:ext cx="4920343" cy="4524315"/>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Molte delle mutazioni osservate nel genoma di SARS-CoV-2 non sono frutto di errori nel processo di replicazione, ma piuttosto il risultato dell’attività di enzimi umani, coinvolti nell’ «</a:t>
            </a:r>
            <a:r>
              <a:rPr lang="it-IT" dirty="0" err="1" smtClean="0"/>
              <a:t>hijacking</a:t>
            </a:r>
            <a:r>
              <a:rPr lang="it-IT" dirty="0" smtClean="0"/>
              <a:t>» del codice genetico virale</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ADAR: A -&gt; I, APOBEC: C -&gt; U</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it-IT" dirty="0" smtClean="0"/>
              <a:t>L’osservazione di mutazioni </a:t>
            </a:r>
            <a:r>
              <a:rPr lang="en-US" dirty="0" smtClean="0"/>
              <a:t>A&gt;G/T&gt;C (</a:t>
            </a:r>
            <a:r>
              <a:rPr lang="en-US" dirty="0" err="1" smtClean="0"/>
              <a:t>rispetto</a:t>
            </a:r>
            <a:r>
              <a:rPr lang="en-US" dirty="0" smtClean="0"/>
              <a:t> al </a:t>
            </a:r>
            <a:r>
              <a:rPr lang="en-US" dirty="0" err="1" smtClean="0"/>
              <a:t>genoma</a:t>
            </a:r>
            <a:r>
              <a:rPr lang="en-US" dirty="0" smtClean="0"/>
              <a:t> di </a:t>
            </a:r>
            <a:r>
              <a:rPr lang="en-US" dirty="0" err="1" smtClean="0"/>
              <a:t>riferimento</a:t>
            </a:r>
            <a:r>
              <a:rPr lang="en-US" dirty="0" smtClean="0"/>
              <a:t>) </a:t>
            </a:r>
            <a:r>
              <a:rPr lang="en-US" dirty="0" err="1" smtClean="0"/>
              <a:t>potrebbe</a:t>
            </a:r>
            <a:r>
              <a:rPr lang="en-US" dirty="0" smtClean="0"/>
              <a:t> </a:t>
            </a:r>
            <a:r>
              <a:rPr lang="en-US" dirty="0" err="1" smtClean="0"/>
              <a:t>essere</a:t>
            </a:r>
            <a:r>
              <a:rPr lang="en-US" dirty="0" smtClean="0"/>
              <a:t> </a:t>
            </a:r>
            <a:r>
              <a:rPr lang="en-US" dirty="0" err="1" smtClean="0"/>
              <a:t>un’indicazione</a:t>
            </a:r>
            <a:r>
              <a:rPr lang="en-US" dirty="0" smtClean="0"/>
              <a:t> di </a:t>
            </a:r>
            <a:r>
              <a:rPr lang="en-US" dirty="0" err="1" smtClean="0"/>
              <a:t>attivitò</a:t>
            </a:r>
            <a:r>
              <a:rPr lang="en-US" dirty="0" smtClean="0"/>
              <a:t> di ADAR</a:t>
            </a:r>
          </a:p>
          <a:p>
            <a:pPr marL="285750" indent="-285750" algn="just">
              <a:buFont typeface="Arial" panose="020B0604020202020204" pitchFamily="34" charset="0"/>
              <a:buChar char="•"/>
            </a:pPr>
            <a:endParaRPr lang="it-IT" dirty="0"/>
          </a:p>
          <a:p>
            <a:pPr marL="285750" indent="-285750" algn="just">
              <a:buFont typeface="Arial" panose="020B0604020202020204" pitchFamily="34" charset="0"/>
              <a:buChar char="•"/>
            </a:pPr>
            <a:r>
              <a:rPr lang="en-US" dirty="0"/>
              <a:t>C&gt;T </a:t>
            </a:r>
            <a:r>
              <a:rPr lang="en-US" dirty="0" smtClean="0"/>
              <a:t>e G&gt;A </a:t>
            </a:r>
            <a:r>
              <a:rPr lang="en-US" dirty="0" err="1" smtClean="0"/>
              <a:t>invece</a:t>
            </a:r>
            <a:r>
              <a:rPr lang="en-US" dirty="0" smtClean="0"/>
              <a:t> </a:t>
            </a:r>
            <a:r>
              <a:rPr lang="en-US" dirty="0" err="1" smtClean="0"/>
              <a:t>potrebbero</a:t>
            </a:r>
            <a:r>
              <a:rPr lang="en-US" dirty="0" smtClean="0"/>
              <a:t> </a:t>
            </a:r>
            <a:r>
              <a:rPr lang="en-US" dirty="0" err="1" smtClean="0"/>
              <a:t>essere</a:t>
            </a:r>
            <a:r>
              <a:rPr lang="en-US" dirty="0" smtClean="0"/>
              <a:t> </a:t>
            </a:r>
            <a:r>
              <a:rPr lang="en-US" dirty="0" err="1" smtClean="0"/>
              <a:t>indicazione</a:t>
            </a:r>
            <a:r>
              <a:rPr lang="en-US" dirty="0" smtClean="0"/>
              <a:t> di </a:t>
            </a:r>
            <a:r>
              <a:rPr lang="en-US" dirty="0" err="1" smtClean="0"/>
              <a:t>attività</a:t>
            </a:r>
            <a:r>
              <a:rPr lang="en-US" dirty="0" smtClean="0"/>
              <a:t> di APOBEC</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6041" y="925645"/>
            <a:ext cx="6562748" cy="2453281"/>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8945" y="3954270"/>
            <a:ext cx="4305673" cy="2331922"/>
          </a:xfrm>
          <a:prstGeom prst="rect">
            <a:avLst/>
          </a:prstGeom>
        </p:spPr>
      </p:pic>
    </p:spTree>
    <p:extLst>
      <p:ext uri="{BB962C8B-B14F-4D97-AF65-F5344CB8AC3E}">
        <p14:creationId xmlns:p14="http://schemas.microsoft.com/office/powerpoint/2010/main" val="176219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a:bodyPr>
          <a:lstStyle/>
          <a:p>
            <a:r>
              <a:rPr lang="it-IT" dirty="0" err="1" smtClean="0"/>
              <a:t>DNase-seq</a:t>
            </a:r>
            <a:r>
              <a:rPr lang="it-IT" dirty="0" smtClean="0"/>
              <a:t> – pro e contro</a:t>
            </a:r>
            <a:endParaRPr lang="en-US" dirty="0"/>
          </a:p>
        </p:txBody>
      </p:sp>
      <p:sp>
        <p:nvSpPr>
          <p:cNvPr id="7" name="CasellaDiTesto 6"/>
          <p:cNvSpPr txBox="1"/>
          <p:nvPr/>
        </p:nvSpPr>
        <p:spPr>
          <a:xfrm>
            <a:off x="592181" y="1410606"/>
            <a:ext cx="10572207" cy="4247317"/>
          </a:xfrm>
          <a:prstGeom prst="rect">
            <a:avLst/>
          </a:prstGeom>
          <a:noFill/>
        </p:spPr>
        <p:txBody>
          <a:bodyPr wrap="square" rtlCol="0">
            <a:spAutoFit/>
          </a:bodyPr>
          <a:lstStyle/>
          <a:p>
            <a:pPr algn="just"/>
            <a:r>
              <a:rPr lang="it-IT" b="1" u="sng" dirty="0" smtClean="0"/>
              <a:t>PRO</a:t>
            </a:r>
          </a:p>
          <a:p>
            <a:pPr marL="285750" indent="-285750" algn="just">
              <a:buFont typeface="Arial" panose="020B0604020202020204" pitchFamily="34" charset="0"/>
              <a:buChar char="•"/>
            </a:pPr>
            <a:r>
              <a:rPr lang="it-IT" dirty="0"/>
              <a:t>P</a:t>
            </a:r>
            <a:r>
              <a:rPr lang="it-IT" dirty="0" smtClean="0"/>
              <a:t>uò rilevare la cromatina «aperta</a:t>
            </a:r>
          </a:p>
          <a:p>
            <a:pPr marL="285750" indent="-285750" algn="just">
              <a:buFont typeface="Arial" panose="020B0604020202020204" pitchFamily="34" charset="0"/>
              <a:buChar char="•"/>
            </a:pPr>
            <a:r>
              <a:rPr lang="it-IT" dirty="0" smtClean="0"/>
              <a:t>Non richiede alcuna conoscenza pregressa né della proteina di legame, né della sequenza di DNA riconosciuta (fornisce quindi una mappa di accessibilità «generale»)</a:t>
            </a:r>
          </a:p>
          <a:p>
            <a:pPr marL="285750" indent="-285750" algn="just">
              <a:buFont typeface="Arial" panose="020B0604020202020204" pitchFamily="34" charset="0"/>
              <a:buChar char="•"/>
            </a:pPr>
            <a:r>
              <a:rPr lang="it-IT" dirty="0" smtClean="0"/>
              <a:t>Ha un’ottima sensibilità per quanto riguarda l’analisi dei promotori</a:t>
            </a:r>
          </a:p>
          <a:p>
            <a:pPr algn="just"/>
            <a:endParaRPr lang="it-IT" dirty="0"/>
          </a:p>
          <a:p>
            <a:pPr algn="just"/>
            <a:r>
              <a:rPr lang="it-IT" b="1" u="sng" dirty="0" smtClean="0"/>
              <a:t>CONTRO</a:t>
            </a:r>
          </a:p>
          <a:p>
            <a:pPr marL="285750" indent="-285750" algn="just">
              <a:buFont typeface="Arial" panose="020B0604020202020204" pitchFamily="34" charset="0"/>
              <a:buChar char="•"/>
            </a:pPr>
            <a:r>
              <a:rPr lang="it-IT" dirty="0" smtClean="0"/>
              <a:t> La </a:t>
            </a:r>
            <a:r>
              <a:rPr lang="it-IT" dirty="0" err="1" smtClean="0"/>
              <a:t>DNasi</a:t>
            </a:r>
            <a:r>
              <a:rPr lang="it-IT" dirty="0" smtClean="0"/>
              <a:t> I taglia siti specifici e dunque i profili di ipersensibilità potrebbero non essere rappresentativi dell’intero genoma</a:t>
            </a:r>
          </a:p>
          <a:p>
            <a:pPr marL="285750" indent="-285750" algn="just">
              <a:buFont typeface="Arial" panose="020B0604020202020204" pitchFamily="34" charset="0"/>
              <a:buChar char="•"/>
            </a:pPr>
            <a:r>
              <a:rPr lang="it-IT" dirty="0" smtClean="0"/>
              <a:t>Sono richiesti diversi passaggi enzimatici e di purificazioni, che limitano la sensibilità del metodo</a:t>
            </a:r>
          </a:p>
          <a:p>
            <a:pPr marL="285750" indent="-285750" algn="just">
              <a:buFont typeface="Arial" panose="020B0604020202020204" pitchFamily="34" charset="0"/>
              <a:buChar char="•"/>
            </a:pPr>
            <a:r>
              <a:rPr lang="it-IT" dirty="0" smtClean="0"/>
              <a:t>Richiede un’integrazione don dati di </a:t>
            </a:r>
            <a:r>
              <a:rPr lang="it-IT" dirty="0" err="1" smtClean="0"/>
              <a:t>ChIP-seq</a:t>
            </a:r>
            <a:r>
              <a:rPr lang="it-IT" dirty="0" smtClean="0"/>
              <a:t> (che descriveremo in seguito) per studiare nel dettaglio i siti di legame per specifiche proteine regolatrici</a:t>
            </a:r>
          </a:p>
          <a:p>
            <a:endParaRPr lang="it-IT" dirty="0"/>
          </a:p>
          <a:p>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7366" y="5081936"/>
            <a:ext cx="8649450" cy="1379340"/>
          </a:xfrm>
          <a:prstGeom prst="rect">
            <a:avLst/>
          </a:prstGeom>
        </p:spPr>
      </p:pic>
    </p:spTree>
    <p:extLst>
      <p:ext uri="{BB962C8B-B14F-4D97-AF65-F5344CB8AC3E}">
        <p14:creationId xmlns:p14="http://schemas.microsoft.com/office/powerpoint/2010/main" val="117720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3365" y="159291"/>
            <a:ext cx="10515600" cy="633358"/>
          </a:xfrm>
        </p:spPr>
        <p:txBody>
          <a:bodyPr>
            <a:normAutofit/>
          </a:bodyPr>
          <a:lstStyle/>
          <a:p>
            <a:r>
              <a:rPr lang="it-IT" dirty="0" smtClean="0"/>
              <a:t>FAIRE-</a:t>
            </a:r>
            <a:r>
              <a:rPr lang="it-IT" dirty="0" err="1" smtClean="0"/>
              <a:t>seq</a:t>
            </a:r>
            <a:r>
              <a:rPr lang="it-IT" dirty="0" smtClean="0"/>
              <a:t>/Sono-</a:t>
            </a:r>
            <a:r>
              <a:rPr lang="it-IT" dirty="0" err="1" smtClean="0"/>
              <a:t>seq</a:t>
            </a:r>
            <a:endParaRPr lang="en-US" dirty="0"/>
          </a:p>
        </p:txBody>
      </p:sp>
      <p:sp>
        <p:nvSpPr>
          <p:cNvPr id="7" name="CasellaDiTesto 6"/>
          <p:cNvSpPr txBox="1"/>
          <p:nvPr/>
        </p:nvSpPr>
        <p:spPr>
          <a:xfrm>
            <a:off x="803365" y="1114514"/>
            <a:ext cx="10728961" cy="4247317"/>
          </a:xfrm>
          <a:prstGeom prst="rect">
            <a:avLst/>
          </a:prstGeom>
          <a:noFill/>
        </p:spPr>
        <p:txBody>
          <a:bodyPr wrap="square" rtlCol="0">
            <a:spAutoFit/>
          </a:bodyPr>
          <a:lstStyle/>
          <a:p>
            <a:pPr algn="just"/>
            <a:r>
              <a:rPr lang="it-IT" dirty="0" smtClean="0"/>
              <a:t>Metodologia con applicazioni simili a quelle della </a:t>
            </a:r>
            <a:r>
              <a:rPr lang="it-IT" dirty="0" err="1" smtClean="0"/>
              <a:t>DNase-seq</a:t>
            </a:r>
            <a:endParaRPr lang="it-IT" dirty="0" smtClean="0"/>
          </a:p>
          <a:p>
            <a:pPr algn="just"/>
            <a:endParaRPr lang="it-IT" b="1" u="sng" dirty="0"/>
          </a:p>
          <a:p>
            <a:pPr algn="just"/>
            <a:r>
              <a:rPr lang="it-IT" b="1" u="sng" dirty="0" smtClean="0"/>
              <a:t>FAIRE-</a:t>
            </a:r>
            <a:r>
              <a:rPr lang="it-IT" b="1" u="sng" dirty="0" err="1" smtClean="0"/>
              <a:t>seq</a:t>
            </a:r>
            <a:r>
              <a:rPr lang="it-IT" b="1" u="sng" dirty="0" smtClean="0"/>
              <a:t>: </a:t>
            </a:r>
            <a:r>
              <a:rPr lang="it-IT" b="1" u="sng" dirty="0" err="1" smtClean="0"/>
              <a:t>Formaaldehyde-Assisted</a:t>
            </a:r>
            <a:r>
              <a:rPr lang="it-IT" b="1" u="sng" dirty="0" smtClean="0"/>
              <a:t> </a:t>
            </a:r>
            <a:r>
              <a:rPr lang="it-IT" b="1" u="sng" dirty="0" err="1" smtClean="0"/>
              <a:t>Isolation</a:t>
            </a:r>
            <a:r>
              <a:rPr lang="it-IT" b="1" u="sng" dirty="0" smtClean="0"/>
              <a:t> of </a:t>
            </a:r>
            <a:r>
              <a:rPr lang="it-IT" b="1" u="sng" dirty="0" err="1" smtClean="0"/>
              <a:t>Regulatory</a:t>
            </a:r>
            <a:r>
              <a:rPr lang="it-IT" b="1" u="sng" dirty="0" smtClean="0"/>
              <a:t> </a:t>
            </a:r>
            <a:r>
              <a:rPr lang="it-IT" b="1" u="sng" dirty="0" err="1" smtClean="0"/>
              <a:t>Elements</a:t>
            </a:r>
            <a:endParaRPr lang="it-IT" b="1" u="sng" dirty="0" smtClean="0"/>
          </a:p>
          <a:p>
            <a:pPr algn="just"/>
            <a:r>
              <a:rPr lang="it-IT" b="1" u="sng" dirty="0" smtClean="0"/>
              <a:t>Sono-</a:t>
            </a:r>
            <a:r>
              <a:rPr lang="it-IT" b="1" u="sng" dirty="0" err="1" smtClean="0"/>
              <a:t>seq</a:t>
            </a:r>
            <a:r>
              <a:rPr lang="it-IT" b="1" u="sng" dirty="0" smtClean="0"/>
              <a:t>: </a:t>
            </a:r>
            <a:r>
              <a:rPr lang="it-IT" b="1" u="sng" dirty="0" err="1" smtClean="0"/>
              <a:t>Sonication</a:t>
            </a:r>
            <a:r>
              <a:rPr lang="it-IT" b="1" u="sng" dirty="0" smtClean="0"/>
              <a:t> of </a:t>
            </a:r>
            <a:r>
              <a:rPr lang="it-IT" b="1" u="sng" dirty="0" err="1" smtClean="0"/>
              <a:t>crosslinked</a:t>
            </a:r>
            <a:r>
              <a:rPr lang="it-IT" b="1" u="sng" dirty="0" smtClean="0"/>
              <a:t> </a:t>
            </a:r>
            <a:r>
              <a:rPr lang="it-IT" b="1" u="sng" dirty="0" err="1" smtClean="0"/>
              <a:t>chromatin</a:t>
            </a:r>
            <a:endParaRPr lang="it-IT" b="1" u="sng" dirty="0" smtClean="0"/>
          </a:p>
          <a:p>
            <a:pPr marL="285750" indent="-285750" algn="just">
              <a:buFont typeface="Arial" panose="020B0604020202020204" pitchFamily="34" charset="0"/>
              <a:buChar char="•"/>
            </a:pPr>
            <a:r>
              <a:rPr lang="it-IT" dirty="0" smtClean="0"/>
              <a:t>Prevedono il </a:t>
            </a:r>
            <a:r>
              <a:rPr lang="it-IT" dirty="0" err="1" smtClean="0"/>
              <a:t>crosslinking</a:t>
            </a:r>
            <a:r>
              <a:rPr lang="it-IT" dirty="0" smtClean="0"/>
              <a:t> tra DNA genomico e proteine istoniche grazie all’utilizzo di formaldeide. La </a:t>
            </a:r>
            <a:r>
              <a:rPr lang="it-IT" dirty="0" err="1" smtClean="0"/>
              <a:t>sonicazione</a:t>
            </a:r>
            <a:r>
              <a:rPr lang="it-IT" dirty="0" smtClean="0"/>
              <a:t> porta ad avere punti di rottura in corrispondenza delle regioni di cromatina aperta</a:t>
            </a:r>
          </a:p>
          <a:p>
            <a:pPr marL="285750" indent="-285750" algn="just">
              <a:buFont typeface="Arial" panose="020B0604020202020204" pitchFamily="34" charset="0"/>
              <a:buChar char="•"/>
            </a:pPr>
            <a:r>
              <a:rPr lang="it-IT" dirty="0" smtClean="0"/>
              <a:t>Questi frammenti restano in soluzione e possono essere purificati ed utilizzati per costruire librerie di sequenziamento</a:t>
            </a:r>
          </a:p>
          <a:p>
            <a:pPr marL="285750" indent="-285750" algn="just">
              <a:buFont typeface="Arial" panose="020B0604020202020204" pitchFamily="34" charset="0"/>
              <a:buChar char="•"/>
            </a:pPr>
            <a:r>
              <a:rPr lang="it-IT" dirty="0" smtClean="0"/>
              <a:t>Le </a:t>
            </a:r>
            <a:r>
              <a:rPr lang="it-IT" dirty="0" err="1" smtClean="0"/>
              <a:t>reads</a:t>
            </a:r>
            <a:r>
              <a:rPr lang="it-IT" dirty="0" smtClean="0"/>
              <a:t> verranno mappate sulle regioni genomiche corrispondenti a cromatina aperta</a:t>
            </a:r>
          </a:p>
          <a:p>
            <a:pPr algn="just"/>
            <a:endParaRPr lang="it-IT" dirty="0" smtClean="0"/>
          </a:p>
          <a:p>
            <a:pPr algn="just"/>
            <a:r>
              <a:rPr lang="it-IT" dirty="0" smtClean="0"/>
              <a:t>PRO: semplice e riproducibile, non richiede l’utilizzo di enzimi</a:t>
            </a:r>
          </a:p>
          <a:p>
            <a:pPr algn="just"/>
            <a:r>
              <a:rPr lang="it-IT" dirty="0" smtClean="0"/>
              <a:t>CONTRO: non è in grado di identificare le proteine legate alle regioni di cromatina aperta</a:t>
            </a:r>
          </a:p>
          <a:p>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820" y="5361831"/>
            <a:ext cx="10058400" cy="1011126"/>
          </a:xfrm>
          <a:prstGeom prst="rect">
            <a:avLst/>
          </a:prstGeom>
        </p:spPr>
      </p:pic>
    </p:spTree>
    <p:extLst>
      <p:ext uri="{BB962C8B-B14F-4D97-AF65-F5344CB8AC3E}">
        <p14:creationId xmlns:p14="http://schemas.microsoft.com/office/powerpoint/2010/main" val="286524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3365" y="159291"/>
            <a:ext cx="10515600" cy="633358"/>
          </a:xfrm>
        </p:spPr>
        <p:txBody>
          <a:bodyPr>
            <a:normAutofit/>
          </a:bodyPr>
          <a:lstStyle/>
          <a:p>
            <a:r>
              <a:rPr lang="it-IT" dirty="0" smtClean="0"/>
              <a:t>FAIRE-</a:t>
            </a:r>
            <a:r>
              <a:rPr lang="it-IT" dirty="0" err="1" smtClean="0"/>
              <a:t>seq</a:t>
            </a:r>
            <a:r>
              <a:rPr lang="it-IT" dirty="0" smtClean="0"/>
              <a:t>/Sono-</a:t>
            </a:r>
            <a:r>
              <a:rPr lang="it-IT" dirty="0" err="1" smtClean="0"/>
              <a:t>seq</a:t>
            </a:r>
            <a:endParaRPr lang="en-US" dirty="0"/>
          </a:p>
        </p:txBody>
      </p:sp>
      <p:sp>
        <p:nvSpPr>
          <p:cNvPr id="7" name="CasellaDiTesto 6"/>
          <p:cNvSpPr txBox="1"/>
          <p:nvPr/>
        </p:nvSpPr>
        <p:spPr>
          <a:xfrm>
            <a:off x="339633" y="931635"/>
            <a:ext cx="7158447" cy="3416320"/>
          </a:xfrm>
          <a:prstGeom prst="rect">
            <a:avLst/>
          </a:prstGeom>
          <a:noFill/>
        </p:spPr>
        <p:txBody>
          <a:bodyPr wrap="square" rtlCol="0">
            <a:spAutoFit/>
          </a:bodyPr>
          <a:lstStyle/>
          <a:p>
            <a:pPr algn="just"/>
            <a:r>
              <a:rPr lang="it-IT" dirty="0" smtClean="0"/>
              <a:t>N.B: il </a:t>
            </a:r>
            <a:r>
              <a:rPr lang="it-IT" dirty="0" err="1" smtClean="0"/>
              <a:t>crosslinking</a:t>
            </a:r>
            <a:r>
              <a:rPr lang="it-IT" dirty="0" smtClean="0"/>
              <a:t> con la formaldeide potrebbe potenzialmente portare anche al legame tra DNA genomico ad altre proteine leganti il DNA diverse dagli istoni</a:t>
            </a:r>
          </a:p>
          <a:p>
            <a:pPr algn="just"/>
            <a:endParaRPr lang="it-IT" dirty="0"/>
          </a:p>
          <a:p>
            <a:pPr algn="just"/>
            <a:r>
              <a:rPr lang="it-IT" dirty="0" smtClean="0"/>
              <a:t>Tuttavia si ritiene che in una popolazione cellulare solo una piccola frazione delle interazioni tra DNA genomico ed altre proteine possa andare incontro a </a:t>
            </a:r>
            <a:r>
              <a:rPr lang="it-IT" dirty="0" err="1" smtClean="0"/>
              <a:t>crosslinking</a:t>
            </a:r>
            <a:r>
              <a:rPr lang="it-IT" dirty="0" smtClean="0"/>
              <a:t> e di conseguenza il segnale atteso è molto netto per le regioni di cromatina aperta</a:t>
            </a:r>
          </a:p>
          <a:p>
            <a:pPr algn="just"/>
            <a:endParaRPr lang="it-IT" b="1" u="sng" dirty="0"/>
          </a:p>
          <a:p>
            <a:endParaRPr lang="it-IT" dirty="0"/>
          </a:p>
          <a:p>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3713450"/>
            <a:ext cx="5550472" cy="2768263"/>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6077" y="263794"/>
            <a:ext cx="3972746" cy="6217919"/>
          </a:xfrm>
          <a:prstGeom prst="rect">
            <a:avLst/>
          </a:prstGeom>
        </p:spPr>
      </p:pic>
      <p:sp>
        <p:nvSpPr>
          <p:cNvPr id="3" name="CasellaDiTesto 2"/>
          <p:cNvSpPr txBox="1"/>
          <p:nvPr/>
        </p:nvSpPr>
        <p:spPr>
          <a:xfrm>
            <a:off x="5888819" y="3943419"/>
            <a:ext cx="1837509" cy="2308324"/>
          </a:xfrm>
          <a:prstGeom prst="rect">
            <a:avLst/>
          </a:prstGeom>
          <a:noFill/>
          <a:ln>
            <a:solidFill>
              <a:srgbClr val="00B050"/>
            </a:solidFill>
          </a:ln>
        </p:spPr>
        <p:txBody>
          <a:bodyPr wrap="square" rtlCol="0">
            <a:spAutoFit/>
          </a:bodyPr>
          <a:lstStyle/>
          <a:p>
            <a:r>
              <a:rPr lang="it-IT" dirty="0" smtClean="0"/>
              <a:t>N.B. va ottenuto un profilo di </a:t>
            </a:r>
            <a:r>
              <a:rPr lang="it-IT" dirty="0" err="1" smtClean="0"/>
              <a:t>mapping</a:t>
            </a:r>
            <a:r>
              <a:rPr lang="it-IT" dirty="0" smtClean="0"/>
              <a:t> da un campione di controllo non </a:t>
            </a:r>
            <a:r>
              <a:rPr lang="it-IT" dirty="0" err="1" smtClean="0"/>
              <a:t>corsslinkato</a:t>
            </a:r>
            <a:r>
              <a:rPr lang="it-IT" dirty="0"/>
              <a:t>!</a:t>
            </a:r>
            <a:endParaRPr lang="en-US" dirty="0"/>
          </a:p>
        </p:txBody>
      </p:sp>
    </p:spTree>
    <p:extLst>
      <p:ext uri="{BB962C8B-B14F-4D97-AF65-F5344CB8AC3E}">
        <p14:creationId xmlns:p14="http://schemas.microsoft.com/office/powerpoint/2010/main" val="169376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AME" val="confidentialMark"/>
</p:tagLst>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Default Theme">
  <a:themeElements>
    <a:clrScheme name="QIAGEN">
      <a:dk1>
        <a:srgbClr val="000000"/>
      </a:dk1>
      <a:lt1>
        <a:srgbClr val="FFFFFF"/>
      </a:lt1>
      <a:dk2>
        <a:srgbClr val="4B6791"/>
      </a:dk2>
      <a:lt2>
        <a:srgbClr val="5F5F5F"/>
      </a:lt2>
      <a:accent1>
        <a:srgbClr val="1B3067"/>
      </a:accent1>
      <a:accent2>
        <a:srgbClr val="5472A1"/>
      </a:accent2>
      <a:accent3>
        <a:srgbClr val="BDCADD"/>
      </a:accent3>
      <a:accent4>
        <a:srgbClr val="909090"/>
      </a:accent4>
      <a:accent5>
        <a:srgbClr val="C0C0C0"/>
      </a:accent5>
      <a:accent6>
        <a:srgbClr val="E0003C"/>
      </a:accent6>
      <a:hlink>
        <a:srgbClr val="1B3067"/>
      </a:hlink>
      <a:folHlink>
        <a:srgbClr val="5472A1"/>
      </a:folHlink>
    </a:clrScheme>
    <a:fontScheme name="QIAG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a:spcBef>
            <a:spcPct val="20000"/>
          </a:spcBef>
          <a:buClr>
            <a:srgbClr val="000000"/>
          </a:buClr>
          <a:buSzPct val="100000"/>
          <a:defRPr sz="1600" dirty="0" smtClean="0">
            <a:solidFill>
              <a:schemeClr val="tx1"/>
            </a:solidFill>
            <a:latin typeface="Aria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a:defPPr>
      </a:lstStyle>
    </a:txDef>
  </a:objectDefaults>
  <a:extraClrSchemeLst/>
  <a:custClrLst>
    <a:custClr name="Black 100%">
      <a:srgbClr val="000000"/>
    </a:custClr>
    <a:custClr name="Black 65%">
      <a:srgbClr val="595959"/>
    </a:custClr>
    <a:custClr name="Black 40%">
      <a:srgbClr val="999999"/>
    </a:custClr>
    <a:custClr name="Black 25%">
      <a:srgbClr val="BFBFBF"/>
    </a:custClr>
    <a:custClr name="Black 10%">
      <a:srgbClr val="E5E5E5"/>
    </a:custClr>
    <a:custClr name="Dark blue 100%">
      <a:srgbClr val="1B3067"/>
    </a:custClr>
    <a:custClr name="Dark blue 65%">
      <a:srgbClr val="6B789C"/>
    </a:custClr>
    <a:custClr name="Dark blue 40%">
      <a:srgbClr val="A4ACC2"/>
    </a:custClr>
    <a:custClr name="Dark blue 25%">
      <a:srgbClr val="C6CBD9"/>
    </a:custClr>
    <a:custClr name="Dark blue 10%">
      <a:srgbClr val="E8EAF0"/>
    </a:custClr>
    <a:custClr name="Purple 100%">
      <a:srgbClr val="6E3E6D"/>
    </a:custClr>
    <a:custClr name="Purple 65%">
      <a:srgbClr val="A181A0"/>
    </a:custClr>
    <a:custClr name="Purple 40%">
      <a:srgbClr val="C5B2C5"/>
    </a:custClr>
    <a:custClr name="Purple 25%">
      <a:srgbClr val="DBCFDA"/>
    </a:custClr>
    <a:custClr name="Purple 10%">
      <a:srgbClr val="F0EBF0"/>
    </a:custClr>
    <a:custClr name="Red 100%">
      <a:srgbClr val="AD1525"/>
    </a:custClr>
    <a:custClr name="Red 65%">
      <a:srgbClr val="CA6771"/>
    </a:custClr>
    <a:custClr name="Red 40%">
      <a:srgbClr val="DEA1A8"/>
    </a:custClr>
    <a:custClr name="Red 25%">
      <a:srgbClr val="EAC4C8"/>
    </a:custClr>
    <a:custClr name="Red 10%">
      <a:srgbClr val="F7E7E9"/>
    </a:custClr>
    <a:custClr name="Yellow 100%">
      <a:srgbClr val="FFCC1A"/>
    </a:custClr>
    <a:custClr name="Yellow 65%">
      <a:srgbClr val="FFDE6A"/>
    </a:custClr>
    <a:custClr name="Yellow 40%">
      <a:srgbClr val="FFEBA3"/>
    </a:custClr>
    <a:custClr name="Yellow 25%">
      <a:srgbClr val="FFF2C6"/>
    </a:custClr>
    <a:custClr name="Yellow 10%">
      <a:srgbClr val="FFFAE8"/>
    </a:custClr>
    <a:custClr name="Green 100%">
      <a:srgbClr val="007045"/>
    </a:custClr>
    <a:custClr name="Green 65%">
      <a:srgbClr val="59A286"/>
    </a:custClr>
    <a:custClr name="Green 40%">
      <a:srgbClr val="99C6B5"/>
    </a:custClr>
    <a:custClr name="Green 25%">
      <a:srgbClr val="BFDBD0"/>
    </a:custClr>
    <a:custClr name="Green 10%">
      <a:srgbClr val="E5F0EC"/>
    </a:custClr>
    <a:custClr name="Blue 100%">
      <a:srgbClr val="004D9F"/>
    </a:custClr>
    <a:custClr name="Blue 65%">
      <a:srgbClr val="598BC1"/>
    </a:custClr>
    <a:custClr name="Blue 40%">
      <a:srgbClr val="99B8D9"/>
    </a:custClr>
    <a:custClr name="Blue 25%">
      <a:srgbClr val="BFD2E7"/>
    </a:custClr>
    <a:custClr name="Blue 10%">
      <a:srgbClr val="E5EDF5"/>
    </a:custClr>
  </a:custClr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5845</Words>
  <Application>Microsoft Office PowerPoint</Application>
  <PresentationFormat>Widescreen</PresentationFormat>
  <Paragraphs>452</Paragraphs>
  <Slides>69</Slides>
  <Notes>0</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69</vt:i4>
      </vt:variant>
    </vt:vector>
  </HeadingPairs>
  <TitlesOfParts>
    <vt:vector size="77" baseType="lpstr">
      <vt:lpstr>ＭＳ Ｐゴシック</vt:lpstr>
      <vt:lpstr>Arial</vt:lpstr>
      <vt:lpstr>Calibri</vt:lpstr>
      <vt:lpstr>Century Gothic</vt:lpstr>
      <vt:lpstr>Wingdings</vt:lpstr>
      <vt:lpstr>ヒラギノ角ゴ Pro W3</vt:lpstr>
      <vt:lpstr>Sheer Green 16x9</vt:lpstr>
      <vt:lpstr>Default Theme</vt:lpstr>
      <vt:lpstr>LEZIONE 9 Approcci di sequenziamento nello studio di interazione tra proteine e DNA e nell’epigenomica</vt:lpstr>
      <vt:lpstr>Altri approcci basati sul sequenziamento nell’era «omica»</vt:lpstr>
      <vt:lpstr>Inizieremo con i metodi utilizzati per studiare la struttura della cromatina</vt:lpstr>
      <vt:lpstr>Accessibilità della cromatina</vt:lpstr>
      <vt:lpstr>DNase-seq</vt:lpstr>
      <vt:lpstr>DNase-seq</vt:lpstr>
      <vt:lpstr>DNase-seq – pro e contro</vt:lpstr>
      <vt:lpstr>FAIRE-seq/Sono-seq</vt:lpstr>
      <vt:lpstr>FAIRE-seq/Sono-seq</vt:lpstr>
      <vt:lpstr>MNase-seq/MAINE-seq</vt:lpstr>
      <vt:lpstr>ATAC-seq</vt:lpstr>
      <vt:lpstr>ATAC-seq</vt:lpstr>
      <vt:lpstr>ChIP sequencing</vt:lpstr>
      <vt:lpstr>ChIP sequencing – step by step</vt:lpstr>
      <vt:lpstr>ChIP sequencing – step by step</vt:lpstr>
      <vt:lpstr>ChIP sequencing – step by step</vt:lpstr>
      <vt:lpstr>ChIP sequencing – controlli ed input minimi</vt:lpstr>
      <vt:lpstr>Presentazione standard di PowerPoint</vt:lpstr>
      <vt:lpstr>Identificazione dei siti di legame</vt:lpstr>
      <vt:lpstr>Identificazione dei siti di legame</vt:lpstr>
      <vt:lpstr>Downstream analysis</vt:lpstr>
      <vt:lpstr>Workflow completo</vt:lpstr>
      <vt:lpstr>ChIP sequencing nello studio degli istoni</vt:lpstr>
      <vt:lpstr>ChIP sequencing nello studio degli istoni</vt:lpstr>
      <vt:lpstr>ChIP sequencing nello studio degli istoni</vt:lpstr>
      <vt:lpstr>Presentazione standard di PowerPoint</vt:lpstr>
      <vt:lpstr>Studio di long-range interactions</vt:lpstr>
      <vt:lpstr>Studio di long-range interactions</vt:lpstr>
      <vt:lpstr>Studio di long-range interactions</vt:lpstr>
      <vt:lpstr>Metodi 3C, 4C e 5C</vt:lpstr>
      <vt:lpstr>Metodi 3C, 4C e 5C</vt:lpstr>
      <vt:lpstr>Quanto possono essere distanti due regioni genomiche a stretto contatto nello spazio 3D?</vt:lpstr>
      <vt:lpstr>Studio dei livelli di metilazione del DNA genomico</vt:lpstr>
      <vt:lpstr>Perché studiare le modificazioni epigenetiche?</vt:lpstr>
      <vt:lpstr>Studi epigenomici su larga scala</vt:lpstr>
      <vt:lpstr>Studi epigenomici su larga scala</vt:lpstr>
      <vt:lpstr>Bisulfite Sequencing</vt:lpstr>
      <vt:lpstr>Bisulfite sequencing</vt:lpstr>
      <vt:lpstr>Single-cell bisulfite sequencing</vt:lpstr>
      <vt:lpstr>Bisulfite sequencing – problematiche e soluzioni</vt:lpstr>
      <vt:lpstr>Reduced Representation Bisulfite Sequencing</vt:lpstr>
      <vt:lpstr>Metodi alternativi al bilsulfite sequencing</vt:lpstr>
      <vt:lpstr>Metodi alternativi al bilsulfite sequencing</vt:lpstr>
      <vt:lpstr>Il methyl-seq: un nuovo approccio</vt:lpstr>
      <vt:lpstr>Il methyl-seq: un nuovo approccio</vt:lpstr>
      <vt:lpstr>Alternative al bisulfite sequencing: MeDIP-seq</vt:lpstr>
      <vt:lpstr>Alternative al bisulfite sequencing: MeDIP-seq</vt:lpstr>
      <vt:lpstr>Alternative al bisulfite sequencing: MBDcap-seq</vt:lpstr>
      <vt:lpstr>Limitazioni per lo studio di organismi non modello</vt:lpstr>
      <vt:lpstr>Dall’epigenomica all’epitrascrittomica</vt:lpstr>
      <vt:lpstr>Presentazione standard di PowerPoint</vt:lpstr>
      <vt:lpstr>Presentazione standard di PowerPoint</vt:lpstr>
      <vt:lpstr>MeRIP-Seq/m6A-seq</vt:lpstr>
      <vt:lpstr>hMeRIP-Seq: una variazione sul tema</vt:lpstr>
      <vt:lpstr>MeRIP-Seq: problematiche</vt:lpstr>
      <vt:lpstr>PA-m6A-seq</vt:lpstr>
      <vt:lpstr>miCLIP-m6A</vt:lpstr>
      <vt:lpstr>Metodi per il rilevamento di m6A – un confronto</vt:lpstr>
      <vt:lpstr>m6A detection – il problema della quantificazione</vt:lpstr>
      <vt:lpstr>Presentazione standard di PowerPoint</vt:lpstr>
      <vt:lpstr>m5C – una modificazione abbondante anche negli RNA</vt:lpstr>
      <vt:lpstr>ICE-seq</vt:lpstr>
      <vt:lpstr>ICE-seq</vt:lpstr>
      <vt:lpstr>Detection di pseudouridina</vt:lpstr>
      <vt:lpstr>Presentazione standard di PowerPoint</vt:lpstr>
      <vt:lpstr>ac4C-seq</vt:lpstr>
      <vt:lpstr>Third-generation sequencing ed epitrascrittomica</vt:lpstr>
      <vt:lpstr>Third-generation sequencing ed epitrascrittomica</vt:lpstr>
      <vt:lpstr>Un esempio pratico</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gerdol</dc:creator>
  <cp:lastModifiedBy>marco gerdol</cp:lastModifiedBy>
  <cp:revision>139</cp:revision>
  <dcterms:created xsi:type="dcterms:W3CDTF">2021-04-22T22:45:48Z</dcterms:created>
  <dcterms:modified xsi:type="dcterms:W3CDTF">2021-05-09T21:44:07Z</dcterms:modified>
</cp:coreProperties>
</file>