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64" r:id="rId4"/>
    <p:sldId id="287" r:id="rId5"/>
    <p:sldId id="288" r:id="rId6"/>
    <p:sldId id="289" r:id="rId7"/>
    <p:sldId id="290" r:id="rId8"/>
    <p:sldId id="265" r:id="rId9"/>
    <p:sldId id="266" r:id="rId10"/>
    <p:sldId id="291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4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34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791114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8E4D5F-6E7A-2847-A05E-6BF27308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Modello di Von </a:t>
            </a:r>
            <a:r>
              <a:rPr lang="it-IT" dirty="0" err="1"/>
              <a:t>Thunen</a:t>
            </a:r>
            <a:endParaRPr lang="it-IT" dirty="0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31E1CD91-747F-3547-AB77-0705D07B00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6755" y="2336267"/>
            <a:ext cx="4690750" cy="4440710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39215C85-0DC1-DA4C-A31D-FB6C7EE11413}"/>
              </a:ext>
            </a:extLst>
          </p:cNvPr>
          <p:cNvSpPr txBox="1"/>
          <p:nvPr/>
        </p:nvSpPr>
        <p:spPr>
          <a:xfrm>
            <a:off x="6357505" y="3222821"/>
            <a:ext cx="5552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Città mercato</a:t>
            </a:r>
          </a:p>
          <a:p>
            <a:r>
              <a:rPr lang="it-IT" sz="1700" dirty="0"/>
              <a:t>Fiume navigabile</a:t>
            </a:r>
          </a:p>
          <a:p>
            <a:endParaRPr lang="it-IT" sz="800" dirty="0"/>
          </a:p>
          <a:p>
            <a:r>
              <a:rPr lang="it-IT" sz="1700" dirty="0"/>
              <a:t>Orticoltura commerciale e produzione di latte</a:t>
            </a:r>
          </a:p>
          <a:p>
            <a:r>
              <a:rPr lang="it-IT" sz="1700" dirty="0"/>
              <a:t>Boschi (legna da ardere e da lavoro)</a:t>
            </a:r>
          </a:p>
          <a:p>
            <a:r>
              <a:rPr lang="it-IT" sz="1700" dirty="0"/>
              <a:t>Allevamento in stalla</a:t>
            </a:r>
          </a:p>
          <a:p>
            <a:r>
              <a:rPr lang="it-IT" sz="1700" dirty="0"/>
              <a:t>Allevamento estensivo, prati, pascoli e maggese</a:t>
            </a:r>
          </a:p>
          <a:p>
            <a:r>
              <a:rPr lang="it-IT" sz="1700" dirty="0" err="1"/>
              <a:t>Cereagricoltura</a:t>
            </a:r>
            <a:r>
              <a:rPr lang="it-IT" sz="1700" dirty="0"/>
              <a:t>  a rotazione su tre campi</a:t>
            </a:r>
          </a:p>
          <a:p>
            <a:r>
              <a:rPr lang="it-IT" sz="1700" dirty="0"/>
              <a:t>Allevamento estensivo di bestiame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1653716-917B-1946-8A19-F6C067253F6E}"/>
              </a:ext>
            </a:extLst>
          </p:cNvPr>
          <p:cNvSpPr txBox="1"/>
          <p:nvPr/>
        </p:nvSpPr>
        <p:spPr>
          <a:xfrm>
            <a:off x="1666755" y="1751301"/>
            <a:ext cx="6308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La distanza dal mercato influenza il tipo di coltivazione</a:t>
            </a:r>
          </a:p>
        </p:txBody>
      </p:sp>
    </p:spTree>
    <p:extLst>
      <p:ext uri="{BB962C8B-B14F-4D97-AF65-F5344CB8AC3E}">
        <p14:creationId xmlns:p14="http://schemas.microsoft.com/office/powerpoint/2010/main" val="3953274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E99EB2-FE5C-004F-B0CB-0B30F33D0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Agricoltura, ambiente e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481894-7E7C-7149-9F4D-7FC9E3266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719138" indent="-671513">
              <a:buNone/>
            </a:pPr>
            <a:r>
              <a:rPr lang="it-IT" b="1" dirty="0"/>
              <a:t>Desertificazione</a:t>
            </a:r>
            <a:r>
              <a:rPr lang="it-IT" dirty="0"/>
              <a:t>: isterilimento di terra per eccesso sfruttamento pascoli, modifiche uso acque, salinizzazione terreni </a:t>
            </a:r>
          </a:p>
          <a:p>
            <a:pPr marL="719138" indent="-671513">
              <a:buNone/>
            </a:pPr>
            <a:r>
              <a:rPr lang="it-IT" b="1" dirty="0"/>
              <a:t>Agricoltura sostenibile</a:t>
            </a:r>
            <a:r>
              <a:rPr lang="it-IT" dirty="0"/>
              <a:t>: tecniche agricole che permettono una gestione dell’attività agricola riducendo l’impatto sull’ambiente senza comprometterne la reddittività (agricoltura biologica)</a:t>
            </a:r>
          </a:p>
          <a:p>
            <a:pPr marL="719138" indent="-671513">
              <a:buNone/>
            </a:pPr>
            <a:r>
              <a:rPr lang="it-IT" b="1" dirty="0"/>
              <a:t>Agricoltura e globalizzazione</a:t>
            </a:r>
            <a:r>
              <a:rPr lang="it-IT" dirty="0"/>
              <a:t>: distribuzione di prodotti in continenti diversi dall’origine, crisi delle piccole produzioni locali, pressione dell’Organizzazione Mondiale del Commercio (WTO) per cessazione dei dazi doganali e degli aiuti statali; consuetudine alimentari cambiate, </a:t>
            </a:r>
            <a:r>
              <a:rPr lang="it-IT" i="1" dirty="0"/>
              <a:t>transizione alimentare</a:t>
            </a:r>
            <a:r>
              <a:rPr lang="it-IT" dirty="0"/>
              <a:t> verso modello occidentale; mondializzazione modello supermercato.</a:t>
            </a:r>
          </a:p>
          <a:p>
            <a:pPr marL="719138" indent="-671513">
              <a:buNone/>
            </a:pPr>
            <a:r>
              <a:rPr lang="it-IT" b="1" dirty="0"/>
              <a:t>Agricoltura e città</a:t>
            </a:r>
            <a:r>
              <a:rPr lang="it-IT" dirty="0"/>
              <a:t>: urbanizzazione senza spazi agricoli; esigenze in momenti di crisi; dipendenza dal mercato; perdita della biodiversità; sistemi di conservazione vs. qualità prodotti; </a:t>
            </a:r>
            <a:r>
              <a:rPr lang="it-IT" i="1" dirty="0"/>
              <a:t>orti urbani </a:t>
            </a:r>
            <a:r>
              <a:rPr lang="it-IT" dirty="0"/>
              <a:t>e agricoltura peri-urbana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1417019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8D1CABD-745E-8D4B-929F-8920EFD76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e gestione politica del territorio – Unione europea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FBAEDB1-ED6B-F642-AEE0-C614F581D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Agricoltura in Europa e la politica agraria comunitaria: metà della superficie della UE è adibita a uso agricolo. Il 40% del bilancio destinato all’agricoltura </a:t>
            </a:r>
          </a:p>
          <a:p>
            <a:pPr marL="0" indent="0">
              <a:buNone/>
            </a:pPr>
            <a:r>
              <a:rPr lang="it-IT" dirty="0"/>
              <a:t>Sostenuta dall’Unione per tradizione/ gestione territorio. </a:t>
            </a:r>
          </a:p>
          <a:p>
            <a:pPr marL="0" indent="0">
              <a:buNone/>
            </a:pPr>
            <a:r>
              <a:rPr lang="it-IT" dirty="0"/>
              <a:t>Assi portanti della Politica agraria comunitaria (strategia PAC «Europa 2020»)</a:t>
            </a:r>
          </a:p>
          <a:p>
            <a:pPr lvl="1"/>
            <a:r>
              <a:rPr lang="it-IT" dirty="0"/>
              <a:t>Produzione alimentare </a:t>
            </a:r>
            <a:r>
              <a:rPr lang="it-IT"/>
              <a:t>economicamente redditizia</a:t>
            </a:r>
            <a:endParaRPr lang="it-IT" dirty="0"/>
          </a:p>
          <a:p>
            <a:pPr lvl="1"/>
            <a:r>
              <a:rPr lang="it-IT" dirty="0"/>
              <a:t>Gestione sostenibile delle risorse naturali e azione in favore del clima</a:t>
            </a:r>
          </a:p>
          <a:p>
            <a:pPr lvl="1"/>
            <a:r>
              <a:rPr lang="it-IT" dirty="0"/>
              <a:t>Mantenimento dell’equilibrio territoriale e delle diversità delle zone rurali</a:t>
            </a:r>
          </a:p>
          <a:p>
            <a:endParaRPr lang="it-IT" sz="900" dirty="0"/>
          </a:p>
          <a:p>
            <a:pPr marL="0" indent="0">
              <a:buNone/>
            </a:pPr>
            <a:r>
              <a:rPr lang="it-IT" sz="1500" dirty="0" err="1"/>
              <a:t>https</a:t>
            </a:r>
            <a:r>
              <a:rPr lang="it-IT" sz="1500" dirty="0"/>
              <a:t>://</a:t>
            </a:r>
            <a:r>
              <a:rPr lang="it-IT" sz="1500" dirty="0" err="1"/>
              <a:t>web.archive.org</a:t>
            </a:r>
            <a:r>
              <a:rPr lang="it-IT" sz="1500" dirty="0"/>
              <a:t>/web/20100525040726/http://</a:t>
            </a:r>
            <a:r>
              <a:rPr lang="it-IT" sz="1500" dirty="0" err="1"/>
              <a:t>ec.europa.eu</a:t>
            </a:r>
            <a:r>
              <a:rPr lang="it-IT" sz="1500" dirty="0"/>
              <a:t>/</a:t>
            </a:r>
            <a:r>
              <a:rPr lang="it-IT" sz="1500" dirty="0" err="1"/>
              <a:t>agriculture</a:t>
            </a:r>
            <a:r>
              <a:rPr lang="it-IT" sz="1500" dirty="0"/>
              <a:t>/</a:t>
            </a:r>
            <a:r>
              <a:rPr lang="it-IT" sz="1500" dirty="0" err="1"/>
              <a:t>index_it.htm</a:t>
            </a:r>
            <a:endParaRPr lang="it-IT" sz="1500" dirty="0"/>
          </a:p>
          <a:p>
            <a:pPr marL="0" indent="0">
              <a:buNone/>
            </a:pPr>
            <a:r>
              <a:rPr lang="it-IT" sz="1500" dirty="0" err="1"/>
              <a:t>https</a:t>
            </a:r>
            <a:r>
              <a:rPr lang="it-IT" sz="1500" dirty="0"/>
              <a:t>://</a:t>
            </a:r>
            <a:r>
              <a:rPr lang="it-IT" sz="1500" dirty="0" err="1"/>
              <a:t>www.europarl.europa.eu</a:t>
            </a:r>
            <a:r>
              <a:rPr lang="it-IT" sz="1500" dirty="0"/>
              <a:t>/</a:t>
            </a:r>
            <a:r>
              <a:rPr lang="it-IT" sz="1500" dirty="0" err="1"/>
              <a:t>factsheets</a:t>
            </a:r>
            <a:r>
              <a:rPr lang="it-IT" sz="1500" dirty="0"/>
              <a:t>/</a:t>
            </a:r>
            <a:r>
              <a:rPr lang="it-IT" sz="1500" dirty="0" err="1"/>
              <a:t>it</a:t>
            </a:r>
            <a:r>
              <a:rPr lang="it-IT" sz="1500" dirty="0"/>
              <a:t>/</a:t>
            </a:r>
            <a:r>
              <a:rPr lang="it-IT" sz="1500" dirty="0" err="1"/>
              <a:t>sheet</a:t>
            </a:r>
            <a:r>
              <a:rPr lang="it-IT" sz="1500" dirty="0"/>
              <a:t>/113/verso-una-politica-agricola-comune-dopo-il-2020</a:t>
            </a:r>
          </a:p>
        </p:txBody>
      </p:sp>
    </p:spTree>
    <p:extLst>
      <p:ext uri="{BB962C8B-B14F-4D97-AF65-F5344CB8AC3E}">
        <p14:creationId xmlns:p14="http://schemas.microsoft.com/office/powerpoint/2010/main" val="2115672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>
            <a:extLst>
              <a:ext uri="{FF2B5EF4-FFF2-40B4-BE49-F238E27FC236}">
                <a16:creationId xmlns:a16="http://schemas.microsoft.com/office/drawing/2014/main" id="{3547A5B7-B1FE-8240-ACCE-C0E30A673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IT" b="1" dirty="0"/>
              <a:t>Presentazione n.23</a:t>
            </a:r>
          </a:p>
        </p:txBody>
      </p:sp>
      <p:sp>
        <p:nvSpPr>
          <p:cNvPr id="16386" name="Segnaposto contenuto 2">
            <a:extLst>
              <a:ext uri="{FF2B5EF4-FFF2-40B4-BE49-F238E27FC236}">
                <a16:creationId xmlns:a16="http://schemas.microsoft.com/office/drawing/2014/main" id="{DC71834C-5331-3D44-AFA9-6F096DB71E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89212" y="3858228"/>
            <a:ext cx="7584935" cy="1732344"/>
          </a:xfrm>
        </p:spPr>
        <p:txBody>
          <a:bodyPr/>
          <a:lstStyle/>
          <a:p>
            <a:pPr marL="0" indent="0">
              <a:buNone/>
            </a:pPr>
            <a:r>
              <a:rPr lang="it-IT" sz="3600" dirty="0">
                <a:solidFill>
                  <a:srgbClr val="FF0000"/>
                </a:solidFill>
              </a:rPr>
              <a:t>Geografia dell’agricoltura</a:t>
            </a:r>
          </a:p>
          <a:p>
            <a:pPr marL="0" indent="0">
              <a:buNone/>
            </a:pPr>
            <a:r>
              <a:rPr lang="it-IT" sz="3600">
                <a:solidFill>
                  <a:srgbClr val="FF0000"/>
                </a:solidFill>
              </a:rPr>
              <a:t>2</a:t>
            </a:r>
            <a:endParaRPr lang="it-IT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it-IT" altLang="it-IT" sz="2100" dirty="0"/>
          </a:p>
        </p:txBody>
      </p:sp>
    </p:spTree>
    <p:extLst>
      <p:ext uri="{BB962C8B-B14F-4D97-AF65-F5344CB8AC3E}">
        <p14:creationId xmlns:p14="http://schemas.microsoft.com/office/powerpoint/2010/main" val="191025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EA4CE-3535-2C45-9275-BDB8A429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di sussistenza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A773B8-B40E-6D4F-A937-98003C761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/>
              <a:t>Sistema agricolo indipendente dalle richieste di mercato globale, o cui prodotti sono in gran parte consumati dai produttori e dalle loro famiglie e in piccola parte scambiati e venduti sul mercato locale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Quattro tipologie</a:t>
            </a:r>
          </a:p>
          <a:p>
            <a:r>
              <a:rPr lang="it-IT" sz="2000" dirty="0"/>
              <a:t>Agricoltura itinerante</a:t>
            </a:r>
          </a:p>
          <a:p>
            <a:r>
              <a:rPr lang="it-IT" sz="2000" dirty="0"/>
              <a:t>Coltivazione del riso</a:t>
            </a:r>
          </a:p>
          <a:p>
            <a:r>
              <a:rPr lang="it-IT" sz="2000" dirty="0"/>
              <a:t>Piccole aziende agricole e allevamento</a:t>
            </a:r>
          </a:p>
          <a:p>
            <a:r>
              <a:rPr lang="it-IT" sz="2000" dirty="0"/>
              <a:t>Pastorizia</a:t>
            </a:r>
          </a:p>
        </p:txBody>
      </p:sp>
    </p:spTree>
    <p:extLst>
      <p:ext uri="{BB962C8B-B14F-4D97-AF65-F5344CB8AC3E}">
        <p14:creationId xmlns:p14="http://schemas.microsoft.com/office/powerpoint/2010/main" val="1215004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854DD0-1B0C-F642-9C62-7BBC92A96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itinerante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DABAFD6-FA13-9244-843F-2D82C787D0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Agricoltura itinerante: sistema agricolo che usa il fuoco per ripulire i terreni dalla vegetazione spontanea, rendendoli adatti a essere coltivati per un certo periodo, al termine del quale si passa a fare lo stesso con un altro terreno</a:t>
            </a:r>
          </a:p>
          <a:p>
            <a:r>
              <a:rPr lang="it-IT" dirty="0"/>
              <a:t>Ancora usata in varie parti del sud del mondo</a:t>
            </a:r>
          </a:p>
          <a:p>
            <a:r>
              <a:rPr lang="it-IT" dirty="0"/>
              <a:t>Varie conseguenze</a:t>
            </a:r>
          </a:p>
          <a:p>
            <a:r>
              <a:rPr lang="it-IT" dirty="0"/>
              <a:t>Può essere sostenibile</a:t>
            </a:r>
          </a:p>
        </p:txBody>
      </p:sp>
    </p:spTree>
    <p:extLst>
      <p:ext uri="{BB962C8B-B14F-4D97-AF65-F5344CB8AC3E}">
        <p14:creationId xmlns:p14="http://schemas.microsoft.com/office/powerpoint/2010/main" val="796440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8679045-7EFE-2C41-A868-7C1CE7293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Coltivazione del riso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91395C-7B6B-534A-9527-C2E52D913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Irrigua, quindi una dei primi esempi di agricoltura intensiva (cioè caratterizzata da un’elevata quantità di forza lavoro, capitali e attrezzature in relazione alla superficie coltivata)</a:t>
            </a:r>
          </a:p>
          <a:p>
            <a:r>
              <a:rPr lang="it-IT" dirty="0"/>
              <a:t>Doppio raccolto</a:t>
            </a:r>
          </a:p>
          <a:p>
            <a:r>
              <a:rPr lang="it-IT" dirty="0"/>
              <a:t>Produzione maggiore (e consumo) in Asia, ma grande produttore anche USA</a:t>
            </a:r>
          </a:p>
          <a:p>
            <a:r>
              <a:rPr lang="it-IT" dirty="0"/>
              <a:t>Differenziazione territoriale basata su meccanizzazione intensa</a:t>
            </a:r>
          </a:p>
        </p:txBody>
      </p:sp>
    </p:spTree>
    <p:extLst>
      <p:ext uri="{BB962C8B-B14F-4D97-AF65-F5344CB8AC3E}">
        <p14:creationId xmlns:p14="http://schemas.microsoft.com/office/powerpoint/2010/main" val="250440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72DA2C-821F-2141-A538-507ED3F6F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Piccole aziende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699128-C486-154F-937B-1B10A2AB8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Appartengono a una fase superata dei sistemi agricoli dei paesi avanzati</a:t>
            </a:r>
          </a:p>
          <a:p>
            <a:r>
              <a:rPr lang="it-IT" dirty="0"/>
              <a:t>Presente in sud del mondo, come risposta alle condizioni socio economiche, climatiche e dei suoli</a:t>
            </a:r>
          </a:p>
          <a:p>
            <a:r>
              <a:rPr lang="it-IT" dirty="0"/>
              <a:t>Scarsa varietà di uso di specie</a:t>
            </a:r>
          </a:p>
          <a:p>
            <a:r>
              <a:rPr lang="it-IT" dirty="0"/>
              <a:t>Limitato ricorso all’irrigazione e ai fertilizzanti</a:t>
            </a:r>
          </a:p>
          <a:p>
            <a:endParaRPr lang="it-IT" dirty="0"/>
          </a:p>
          <a:p>
            <a:r>
              <a:rPr lang="it-IT" dirty="0"/>
              <a:t>Testimonianze nel paesaggio europeo</a:t>
            </a:r>
          </a:p>
        </p:txBody>
      </p:sp>
    </p:spTree>
    <p:extLst>
      <p:ext uri="{BB962C8B-B14F-4D97-AF65-F5344CB8AC3E}">
        <p14:creationId xmlns:p14="http://schemas.microsoft.com/office/powerpoint/2010/main" val="95304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596EB-1537-B84E-AA19-558E7B652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Pastorizia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1902AA-0D2B-4A47-A126-C58605A6B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Allevamento di bestiame all’aperto</a:t>
            </a:r>
          </a:p>
          <a:p>
            <a:r>
              <a:rPr lang="it-IT" dirty="0"/>
              <a:t>In zone dove si coltiva meno (aree apine e prealpine)</a:t>
            </a:r>
          </a:p>
          <a:p>
            <a:r>
              <a:rPr lang="it-IT" dirty="0"/>
              <a:t>Mobilità delle persone e degli animali / transumanza (cicli regionali)</a:t>
            </a:r>
          </a:p>
          <a:p>
            <a:r>
              <a:rPr lang="it-IT" dirty="0"/>
              <a:t>Scarso controllo statale</a:t>
            </a:r>
          </a:p>
          <a:p>
            <a:endParaRPr lang="it-IT" dirty="0"/>
          </a:p>
          <a:p>
            <a:r>
              <a:rPr lang="it-IT" dirty="0"/>
              <a:t>Ex monticazione alpina italiana / regionale</a:t>
            </a:r>
          </a:p>
        </p:txBody>
      </p:sp>
    </p:spTree>
    <p:extLst>
      <p:ext uri="{BB962C8B-B14F-4D97-AF65-F5344CB8AC3E}">
        <p14:creationId xmlns:p14="http://schemas.microsoft.com/office/powerpoint/2010/main" val="3597724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5B8F49-6144-1E45-85E6-08B232342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di mercato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9ABCAC-1306-E54A-8DC9-A6FA31F3E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19138" indent="-708025">
              <a:buNone/>
            </a:pPr>
            <a:r>
              <a:rPr lang="it-IT" sz="2200" dirty="0"/>
              <a:t>Quella in cui i contadini non sono i principali consumatori dei beni agricoli prodotti, che sono destinati a essere venduti a aziende trasformatrici dell’industria agro-alimentare (</a:t>
            </a:r>
            <a:r>
              <a:rPr lang="it-IT" sz="2200" b="1" dirty="0"/>
              <a:t>agribusiness</a:t>
            </a:r>
            <a:r>
              <a:rPr lang="it-IT" sz="2200" dirty="0"/>
              <a:t>)</a:t>
            </a:r>
          </a:p>
          <a:p>
            <a:pPr marL="719138" indent="-708025">
              <a:buNone/>
            </a:pPr>
            <a:endParaRPr lang="it-IT" sz="800" dirty="0"/>
          </a:p>
          <a:p>
            <a:pPr marL="719138" indent="-708025">
              <a:buNone/>
            </a:pPr>
            <a:r>
              <a:rPr lang="it-IT" sz="2200" dirty="0"/>
              <a:t>Caratteristica è la </a:t>
            </a:r>
            <a:r>
              <a:rPr lang="it-IT" sz="2200" b="1" dirty="0"/>
              <a:t>integrazione verticale</a:t>
            </a:r>
            <a:r>
              <a:rPr lang="it-IT" sz="2200" dirty="0"/>
              <a:t>, che prevede che una singola azienda controlli due o più fasi della produzione e distribuzione di un bene, definite su base contrattuale.</a:t>
            </a:r>
          </a:p>
          <a:p>
            <a:pPr marL="719138" indent="-708025">
              <a:buNone/>
            </a:pPr>
            <a:endParaRPr lang="it-IT" sz="800" dirty="0"/>
          </a:p>
          <a:p>
            <a:pPr marL="719138" indent="-708025">
              <a:buNone/>
            </a:pPr>
            <a:r>
              <a:rPr lang="it-IT" sz="2200" dirty="0"/>
              <a:t>Industria alimentare come intermediario fra produttori e consumatori</a:t>
            </a:r>
          </a:p>
        </p:txBody>
      </p:sp>
    </p:spTree>
    <p:extLst>
      <p:ext uri="{BB962C8B-B14F-4D97-AF65-F5344CB8AC3E}">
        <p14:creationId xmlns:p14="http://schemas.microsoft.com/office/powerpoint/2010/main" val="4245268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F76D58-B0EE-1940-AA12-1A810DB5E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Agricoltura di mercato - tipologie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E5310-391A-AC40-8A77-D83D70040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400" dirty="0"/>
              <a:t>È agricoltura commerciale / agribusiness</a:t>
            </a:r>
          </a:p>
          <a:p>
            <a:pPr marL="0" indent="0">
              <a:buNone/>
            </a:pPr>
            <a:endParaRPr lang="it-IT" sz="2400" dirty="0"/>
          </a:p>
          <a:p>
            <a:r>
              <a:rPr lang="it-IT" sz="2400" dirty="0"/>
              <a:t>Piantagioni</a:t>
            </a:r>
          </a:p>
          <a:p>
            <a:r>
              <a:rPr lang="it-IT" sz="2400" dirty="0"/>
              <a:t>Orticoltura commerciale, agricoltura specializzata e agricoltura mediterranea</a:t>
            </a:r>
          </a:p>
          <a:p>
            <a:r>
              <a:rPr lang="it-IT" sz="2400" dirty="0"/>
              <a:t>Allevamento commerciale di animali da latte</a:t>
            </a:r>
          </a:p>
          <a:p>
            <a:r>
              <a:rPr lang="it-IT" sz="2400" dirty="0"/>
              <a:t>Aziende agricole miste, con produzione di foraggio e allevamento</a:t>
            </a:r>
          </a:p>
          <a:p>
            <a:r>
              <a:rPr lang="it-IT" sz="2400" dirty="0" err="1"/>
              <a:t>Cereagricoltura</a:t>
            </a:r>
            <a:r>
              <a:rPr lang="it-IT" sz="2400" dirty="0"/>
              <a:t> commerciale e l’allevamento estensivo di bestiame</a:t>
            </a:r>
          </a:p>
        </p:txBody>
      </p:sp>
    </p:spTree>
    <p:extLst>
      <p:ext uri="{BB962C8B-B14F-4D97-AF65-F5344CB8AC3E}">
        <p14:creationId xmlns:p14="http://schemas.microsoft.com/office/powerpoint/2010/main" val="1779884661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1661</TotalTime>
  <Words>703</Words>
  <Application>Microsoft Macintosh PowerPoint</Application>
  <PresentationFormat>Widescreen</PresentationFormat>
  <Paragraphs>78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Filo</vt:lpstr>
      <vt:lpstr>Territorio e Società  (LE225)  Sergio Zilli a.a. 2020-2021</vt:lpstr>
      <vt:lpstr>Presentazione n.23</vt:lpstr>
      <vt:lpstr>Agricoltura di sussistenza</vt:lpstr>
      <vt:lpstr>Agricoltura itinerante</vt:lpstr>
      <vt:lpstr>Coltivazione del riso</vt:lpstr>
      <vt:lpstr>Piccole aziende</vt:lpstr>
      <vt:lpstr>Pastorizia</vt:lpstr>
      <vt:lpstr>Agricoltura di mercato</vt:lpstr>
      <vt:lpstr>Agricoltura di mercato - tipologie</vt:lpstr>
      <vt:lpstr>Modello di Von Thunen</vt:lpstr>
      <vt:lpstr>Agricoltura, ambiente e globalizzazione</vt:lpstr>
      <vt:lpstr>Agricoltura e gestione politica del territorio – Unione europea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29</cp:revision>
  <dcterms:created xsi:type="dcterms:W3CDTF">2021-03-01T07:19:48Z</dcterms:created>
  <dcterms:modified xsi:type="dcterms:W3CDTF">2021-05-07T12:43:25Z</dcterms:modified>
</cp:coreProperties>
</file>