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6" r:id="rId3"/>
    <p:sldId id="287" r:id="rId4"/>
    <p:sldId id="289" r:id="rId5"/>
    <p:sldId id="258" r:id="rId6"/>
    <p:sldId id="259" r:id="rId7"/>
    <p:sldId id="291" r:id="rId8"/>
    <p:sldId id="260" r:id="rId9"/>
    <p:sldId id="292" r:id="rId10"/>
    <p:sldId id="261" r:id="rId11"/>
    <p:sldId id="264" r:id="rId12"/>
    <p:sldId id="28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729"/>
  </p:normalViewPr>
  <p:slideViewPr>
    <p:cSldViewPr snapToGrid="0" snapToObjects="1">
      <p:cViewPr varScale="1">
        <p:scale>
          <a:sx n="111" d="100"/>
          <a:sy n="111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1D9FA5-BE5C-1B42-A8A8-E82FC89C8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748" y="1420838"/>
            <a:ext cx="9478865" cy="3356544"/>
          </a:xfrm>
        </p:spPr>
        <p:txBody>
          <a:bodyPr>
            <a:normAutofit/>
          </a:bodyPr>
          <a:lstStyle/>
          <a:p>
            <a:pPr algn="ctr"/>
            <a:r>
              <a:rPr lang="it-IT" sz="6700" b="1" cap="small" dirty="0"/>
              <a:t>Territorio e Società</a:t>
            </a:r>
            <a:r>
              <a:rPr lang="it-IT" sz="6700" dirty="0"/>
              <a:t> </a:t>
            </a:r>
            <a:br>
              <a:rPr lang="it-IT" sz="6700" dirty="0"/>
            </a:br>
            <a:r>
              <a:rPr lang="it-IT" sz="3100" dirty="0"/>
              <a:t>(LE225) </a:t>
            </a:r>
            <a:br>
              <a:rPr lang="it-IT" dirty="0"/>
            </a:br>
            <a:r>
              <a:rPr lang="it-IT" b="1" dirty="0"/>
              <a:t>Sergio Zilli</a:t>
            </a:r>
            <a:br>
              <a:rPr lang="it-IT" dirty="0"/>
            </a:br>
            <a:r>
              <a:rPr lang="it-IT" sz="3200" dirty="0" err="1"/>
              <a:t>a.a</a:t>
            </a:r>
            <a:r>
              <a:rPr lang="it-IT" sz="3200" dirty="0"/>
              <a:t>. 2020-2021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66E90C-C239-E84C-ADB8-0D6D2F3EF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8966" y="5171274"/>
            <a:ext cx="9509759" cy="638683"/>
          </a:xfrm>
        </p:spPr>
        <p:txBody>
          <a:bodyPr>
            <a:normAutofit/>
          </a:bodyPr>
          <a:lstStyle/>
          <a:p>
            <a:r>
              <a:rPr lang="it-IT" sz="2000" dirty="0"/>
              <a:t>Corso di Studio </a:t>
            </a:r>
            <a:r>
              <a:rPr lang="it-IT" sz="2000" b="1" dirty="0"/>
              <a:t>LE07 – Lettere antiche e moderne, arti, comunicazione</a:t>
            </a:r>
            <a:endParaRPr lang="it-IT" sz="2000" dirty="0"/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C9AC7C-D72E-2943-9B87-6BBB87A926ED}"/>
              </a:ext>
            </a:extLst>
          </p:cNvPr>
          <p:cNvSpPr txBox="1"/>
          <p:nvPr/>
        </p:nvSpPr>
        <p:spPr>
          <a:xfrm>
            <a:off x="9791114" y="6105378"/>
            <a:ext cx="1713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Ppt</a:t>
            </a:r>
            <a:r>
              <a:rPr lang="it-IT" dirty="0"/>
              <a:t> 24</a:t>
            </a:r>
          </a:p>
          <a:p>
            <a:pPr algn="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126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6832AE-9792-6044-B141-3783D0A11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467" y="536055"/>
            <a:ext cx="8911687" cy="672255"/>
          </a:xfrm>
        </p:spPr>
        <p:txBody>
          <a:bodyPr/>
          <a:lstStyle/>
          <a:p>
            <a:r>
              <a:rPr lang="it-IT" dirty="0"/>
              <a:t>Settore terziario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A6B02-F9A1-C840-AC57-AD9C75FF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2501" y="1434843"/>
            <a:ext cx="6470247" cy="47877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400" dirty="0"/>
              <a:t>Comprende tutti i tipi di servizi e le attività che si svolgono negli uffici e nei negozi, quelle amministrative e politiche, classificati al fine di essere compresi nelle statistiche ufficiali                </a:t>
            </a:r>
            <a:r>
              <a:rPr lang="it-IT" dirty="0"/>
              <a:t>		</a:t>
            </a:r>
            <a:endParaRPr lang="it-IT" sz="9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Servizi per le famiglie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basati sulla domanda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Servizi per la collettività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interesse generale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Servizi per le imprese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basati sull’offerta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Attività quaternarie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/>
              <a:t>comando, direzione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Terzo settore o </a:t>
            </a:r>
            <a:r>
              <a:rPr lang="it-IT" sz="2200" i="1" dirty="0"/>
              <a:t>no profit</a:t>
            </a:r>
            <a:endParaRPr lang="it-IT" sz="2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1633F2-3E24-D341-B735-2F7039E4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668" y="1208310"/>
            <a:ext cx="3571219" cy="524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5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C16DD-3E15-A34C-8916-D6B21EF9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Evoluzione occupazione nei settori produttivi (livello mondiale)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08461A-098E-204D-A9A7-A291A1388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1465" y="2193402"/>
            <a:ext cx="7655949" cy="3581400"/>
          </a:xfrm>
        </p:spPr>
      </p:pic>
    </p:spTree>
    <p:extLst>
      <p:ext uri="{BB962C8B-B14F-4D97-AF65-F5344CB8AC3E}">
        <p14:creationId xmlns:p14="http://schemas.microsoft.com/office/powerpoint/2010/main" val="355711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914F1-8735-0D4E-8842-1E219AB0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80599"/>
          </a:xfrm>
        </p:spPr>
        <p:txBody>
          <a:bodyPr/>
          <a:lstStyle/>
          <a:p>
            <a:r>
              <a:rPr lang="it-IT" dirty="0"/>
              <a:t>Situazione in Italia (% occupati e PIL)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9F65FA4-8E78-1F48-A58F-BA6B9154D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641" y="2145174"/>
            <a:ext cx="5966971" cy="3778250"/>
          </a:xfr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F037233-79A1-4549-80B6-620E01A0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93" y="2439284"/>
            <a:ext cx="4235652" cy="324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62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395D2C-8B29-2E46-864B-FB0CB8DC8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353" y="635685"/>
            <a:ext cx="10208870" cy="950047"/>
          </a:xfrm>
        </p:spPr>
        <p:txBody>
          <a:bodyPr/>
          <a:lstStyle/>
          <a:p>
            <a:r>
              <a:rPr lang="it-IT" dirty="0"/>
              <a:t>Evoluzione dell’industria nel Nord del mondo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869CA4-3FF3-D14E-B9CB-8CC9FFC9B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880" y="1905000"/>
            <a:ext cx="5613723" cy="4367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Fattori di localizzazione dell’industria                   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2400" dirty="0"/>
              <a:t>Dipendono da rapporto costi benefici</a:t>
            </a:r>
          </a:p>
          <a:p>
            <a:pPr marL="0" indent="0">
              <a:buNone/>
            </a:pPr>
            <a:endParaRPr lang="it-IT" sz="900" dirty="0"/>
          </a:p>
          <a:p>
            <a:pPr marL="582613" indent="-582613">
              <a:buNone/>
            </a:pPr>
            <a:r>
              <a:rPr lang="it-IT" sz="2400" dirty="0"/>
              <a:t>Inizialmente peso della distanza delle materie prime (prima e seconda fase della rivoluzione industriale)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2400" b="1" dirty="0"/>
              <a:t>Novità post globalizzazione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7457E3-34D0-D245-87DF-9E86D495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075" y="1759352"/>
            <a:ext cx="4323862" cy="451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1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>
            <a:extLst>
              <a:ext uri="{FF2B5EF4-FFF2-40B4-BE49-F238E27FC236}">
                <a16:creationId xmlns:a16="http://schemas.microsoft.com/office/drawing/2014/main" id="{3547A5B7-B1FE-8240-ACCE-C0E30A673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Presentazione n. 24</a:t>
            </a:r>
            <a:br>
              <a:rPr lang="it-IT" altLang="it-IT" b="1" dirty="0"/>
            </a:br>
            <a:endParaRPr lang="it-IT" altLang="it-IT" b="1" dirty="0"/>
          </a:p>
        </p:txBody>
      </p:sp>
      <p:sp>
        <p:nvSpPr>
          <p:cNvPr id="16386" name="Segnaposto contenuto 2">
            <a:extLst>
              <a:ext uri="{FF2B5EF4-FFF2-40B4-BE49-F238E27FC236}">
                <a16:creationId xmlns:a16="http://schemas.microsoft.com/office/drawing/2014/main" id="{DC71834C-5331-3D44-AFA9-6F096DB7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92924" y="3391382"/>
            <a:ext cx="8911687" cy="2519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solidFill>
                  <a:srgbClr val="FF0000"/>
                </a:solidFill>
              </a:rPr>
              <a:t>Geografia e industria e servizi</a:t>
            </a:r>
            <a:endParaRPr lang="it-IT" altLang="it-IT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5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F79AB9-F468-2F4F-8E12-0E675E453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075" y="1099595"/>
            <a:ext cx="10081549" cy="5428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400" dirty="0"/>
              <a:t>Le attività industriali sono processi di trasformazione di materie (prime e non) </a:t>
            </a:r>
          </a:p>
          <a:p>
            <a:pPr marL="0" indent="0">
              <a:buNone/>
            </a:pPr>
            <a:r>
              <a:rPr lang="it-IT" sz="2400" dirty="0"/>
              <a:t>Tutte le attività industriali si svolgono «</a:t>
            </a:r>
            <a:r>
              <a:rPr lang="it-IT" sz="2400" dirty="0" err="1"/>
              <a:t>manuamente</a:t>
            </a:r>
            <a:r>
              <a:rPr lang="it-IT" sz="2400" dirty="0"/>
              <a:t>», non virtualmente</a:t>
            </a:r>
          </a:p>
          <a:p>
            <a:pPr marL="0" indent="0">
              <a:buNone/>
            </a:pPr>
            <a:r>
              <a:rPr lang="it-IT" sz="2400" dirty="0"/>
              <a:t>Quindi esiste sempre un sito dove i processi lavorativi sono svolti</a:t>
            </a:r>
          </a:p>
          <a:p>
            <a:pPr marL="0" indent="0">
              <a:buNone/>
            </a:pPr>
            <a:endParaRPr lang="it-IT" sz="900" dirty="0"/>
          </a:p>
          <a:p>
            <a:pPr marL="0" indent="0">
              <a:buNone/>
            </a:pPr>
            <a:r>
              <a:rPr lang="it-IT" sz="2400" dirty="0"/>
              <a:t>Il sito dipende da</a:t>
            </a:r>
          </a:p>
          <a:p>
            <a:pPr lvl="1"/>
            <a:r>
              <a:rPr lang="it-IT" sz="2200" dirty="0"/>
              <a:t>Disponibilità materia prima</a:t>
            </a:r>
          </a:p>
          <a:p>
            <a:pPr lvl="1"/>
            <a:r>
              <a:rPr lang="it-IT" sz="2200" dirty="0"/>
              <a:t>Manodopera</a:t>
            </a:r>
          </a:p>
          <a:p>
            <a:pPr lvl="1"/>
            <a:r>
              <a:rPr lang="it-IT" sz="2200" dirty="0"/>
              <a:t>Energia</a:t>
            </a:r>
          </a:p>
          <a:p>
            <a:pPr lvl="1"/>
            <a:r>
              <a:rPr lang="it-IT" sz="2200" dirty="0"/>
              <a:t>Costi</a:t>
            </a:r>
          </a:p>
          <a:p>
            <a:pPr lvl="1"/>
            <a:r>
              <a:rPr lang="it-IT" sz="2200" dirty="0"/>
              <a:t>Relazioni sociali</a:t>
            </a:r>
          </a:p>
          <a:p>
            <a:pPr lvl="1"/>
            <a:r>
              <a:rPr lang="it-IT" sz="2200" dirty="0"/>
              <a:t>Tipologia prodotto</a:t>
            </a:r>
          </a:p>
          <a:p>
            <a:pPr marL="296863" lvl="1" indent="-296863"/>
            <a:endParaRPr lang="it-IT" sz="800" dirty="0"/>
          </a:p>
        </p:txBody>
      </p:sp>
    </p:spTree>
    <p:extLst>
      <p:ext uri="{BB962C8B-B14F-4D97-AF65-F5344CB8AC3E}">
        <p14:creationId xmlns:p14="http://schemas.microsoft.com/office/powerpoint/2010/main" val="7460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EBD0238-7228-504A-A392-64532BDF1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8086" y="1134319"/>
            <a:ext cx="9166526" cy="4776903"/>
          </a:xfrm>
        </p:spPr>
        <p:txBody>
          <a:bodyPr/>
          <a:lstStyle/>
          <a:p>
            <a:pPr marL="0" lvl="1" indent="0">
              <a:buNone/>
            </a:pPr>
            <a:r>
              <a:rPr lang="it-IT" sz="2400" dirty="0"/>
              <a:t>Quindi c’è sempre una relazione con il territorio, che viene modificato nei momenti in cui le attività </a:t>
            </a:r>
          </a:p>
          <a:p>
            <a:pPr lvl="1"/>
            <a:r>
              <a:rPr lang="it-IT" sz="2400" dirty="0"/>
              <a:t>si insediano</a:t>
            </a:r>
          </a:p>
          <a:p>
            <a:pPr lvl="1"/>
            <a:r>
              <a:rPr lang="it-IT" sz="2400" dirty="0"/>
              <a:t>funzionano</a:t>
            </a:r>
          </a:p>
          <a:p>
            <a:pPr lvl="1"/>
            <a:r>
              <a:rPr lang="it-IT" sz="2400" dirty="0"/>
              <a:t>si trasformano</a:t>
            </a:r>
          </a:p>
          <a:p>
            <a:pPr lvl="1"/>
            <a:r>
              <a:rPr lang="it-IT" sz="2400" dirty="0"/>
              <a:t>si trasferiscono</a:t>
            </a:r>
          </a:p>
          <a:p>
            <a:pPr lvl="1"/>
            <a:endParaRPr lang="it-IT" sz="2400" dirty="0"/>
          </a:p>
          <a:p>
            <a:pPr marL="11113" lvl="1" indent="0" algn="ctr">
              <a:buNone/>
            </a:pPr>
            <a:r>
              <a:rPr lang="it-IT" sz="2400" b="1" dirty="0"/>
              <a:t>Da qui l’interesse della geografia / la lettura geografica dei processi lavorativi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58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22830-ABF0-5544-AB80-80040D1B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economiche produttive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5B1946-6F72-3542-85D7-6398484B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55179"/>
            <a:ext cx="9085932" cy="46298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Le attività economiche si distinguono in tre settori:</a:t>
            </a:r>
          </a:p>
          <a:p>
            <a:pPr marL="720725" indent="-676275">
              <a:buNone/>
            </a:pPr>
            <a:r>
              <a:rPr lang="it-IT" sz="2400" b="1" dirty="0"/>
              <a:t>Primario</a:t>
            </a:r>
            <a:r>
              <a:rPr lang="it-IT" sz="2400" dirty="0"/>
              <a:t>: raggruppa le attività che producono beni tratti da risorse naturali e destinati al consumo alimentare e alla trasformazione industriale</a:t>
            </a:r>
          </a:p>
          <a:p>
            <a:pPr marL="720725" indent="-676275">
              <a:buNone/>
            </a:pPr>
            <a:r>
              <a:rPr lang="it-IT" sz="2400" dirty="0">
                <a:sym typeface="Wingdings" pitchFamily="2" charset="2"/>
              </a:rPr>
              <a:t>		     agricoltura, silvicoltura, pesca, allevamento, attività estrattive . Problema della distribuzione delle materie prime</a:t>
            </a:r>
            <a:endParaRPr lang="it-IT" sz="2400" dirty="0"/>
          </a:p>
          <a:p>
            <a:pPr marL="720725" indent="-676275">
              <a:buNone/>
            </a:pP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941528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8DBA0-77E0-7245-ADDF-DE2123CE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Settore primario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74AD24-EC70-F140-8366-A9B93D409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728485"/>
            <a:ext cx="8911687" cy="45218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it-IT" sz="2400" dirty="0"/>
              <a:t>Uso di risorse naturali o </a:t>
            </a:r>
            <a:r>
              <a:rPr lang="it-IT" sz="2400" i="1" dirty="0"/>
              <a:t>primarie</a:t>
            </a:r>
            <a:r>
              <a:rPr lang="it-IT" sz="2400" dirty="0"/>
              <a:t>, che diventano un bene nel momento in cui le si attribuisce un valore economico </a:t>
            </a:r>
          </a:p>
          <a:p>
            <a:pPr marL="0" indent="0">
              <a:buNone/>
            </a:pPr>
            <a:r>
              <a:rPr lang="it-IT" sz="2400" dirty="0"/>
              <a:t>Già parlato dell’agricoltura, ma ci sono anche le risorse minerarie</a:t>
            </a:r>
          </a:p>
          <a:p>
            <a:pPr marL="0" indent="0">
              <a:buNone/>
            </a:pPr>
            <a:r>
              <a:rPr lang="it-IT" sz="2400" dirty="0"/>
              <a:t>C’è una connessione fra risorse e territorio basata sulla rete delle altre attività economiche collegate al loro uso, ma diversificata nei territori</a:t>
            </a:r>
          </a:p>
          <a:p>
            <a:pPr marL="0" indent="0">
              <a:buNone/>
            </a:pPr>
            <a:r>
              <a:rPr lang="it-IT" sz="2400" dirty="0"/>
              <a:t>La disponibilità di materie prime non sempre genera un ulteriore sviluppo industriale, ma crea dipendenza (e limita la diversificazione dell’economia)</a:t>
            </a:r>
          </a:p>
          <a:p>
            <a:pPr marL="0" indent="0">
              <a:buNone/>
            </a:pPr>
            <a:r>
              <a:rPr lang="it-IT" sz="2400" dirty="0"/>
              <a:t>Ruolo determinante giocato dalle politiche economiche e dalle capacità tecnologiche e finanziarie dei vari paesi</a:t>
            </a:r>
          </a:p>
          <a:p>
            <a:pPr marL="0" indent="0">
              <a:buNone/>
            </a:pPr>
            <a:r>
              <a:rPr lang="it-IT" sz="1600" dirty="0"/>
              <a:t>Andamento diversificato prezzi</a:t>
            </a:r>
          </a:p>
          <a:p>
            <a:pPr marL="0" indent="0">
              <a:buNone/>
            </a:pPr>
            <a:r>
              <a:rPr lang="it-IT" sz="1600" dirty="0"/>
              <a:t>Squilibrio fra prezzi materie prime e prodotti finali</a:t>
            </a:r>
          </a:p>
          <a:p>
            <a:pPr marL="0" indent="0">
              <a:buNone/>
            </a:pPr>
            <a:r>
              <a:rPr lang="it-IT" sz="1600" dirty="0"/>
              <a:t>Sclerotizzazione dell’economia</a:t>
            </a:r>
          </a:p>
          <a:p>
            <a:pPr marL="0" indent="0">
              <a:buNone/>
            </a:pP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189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22830-ABF0-5544-AB80-80040D1B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economiche produttive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5B1946-6F72-3542-85D7-6398484B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55179"/>
            <a:ext cx="7685395" cy="4629873"/>
          </a:xfrm>
        </p:spPr>
        <p:txBody>
          <a:bodyPr>
            <a:normAutofit/>
          </a:bodyPr>
          <a:lstStyle/>
          <a:p>
            <a:pPr marL="720725" indent="-676275">
              <a:buNone/>
            </a:pPr>
            <a:r>
              <a:rPr lang="it-IT" sz="2400" b="1" dirty="0"/>
              <a:t>Secondario</a:t>
            </a:r>
            <a:r>
              <a:rPr lang="it-IT" sz="2400" dirty="0"/>
              <a:t>: insieme delle attività che trattano, assemblano, convertono le materie prime in semilavorati e in beni finiti </a:t>
            </a:r>
          </a:p>
          <a:p>
            <a:pPr marL="1177925" lvl="3" indent="0">
              <a:buFont typeface="Wingdings" pitchFamily="2" charset="2"/>
              <a:buChar char="à"/>
            </a:pPr>
            <a:r>
              <a:rPr lang="it-IT" sz="2400" dirty="0">
                <a:sym typeface="Wingdings" pitchFamily="2" charset="2"/>
              </a:rPr>
              <a:t> Fabbriche / manifatture</a:t>
            </a:r>
          </a:p>
          <a:p>
            <a:pPr marL="1177925" lvl="3" indent="0">
              <a:buNone/>
            </a:pPr>
            <a:endParaRPr lang="it-IT" sz="2400" dirty="0">
              <a:sym typeface="Wingdings" pitchFamily="2" charset="2"/>
            </a:endParaRPr>
          </a:p>
          <a:p>
            <a:pPr marL="925513" lvl="3" indent="-342900"/>
            <a:r>
              <a:rPr lang="it-IT" sz="2400" dirty="0">
                <a:sym typeface="Wingdings" pitchFamily="2" charset="2"/>
              </a:rPr>
              <a:t>Manifattura pesante: acciaio, prodotti chimici grezzi, beni durevoli di grandi dimensioni (es.: navi, auto…)</a:t>
            </a:r>
          </a:p>
          <a:p>
            <a:pPr marL="925513" lvl="3" indent="-342900"/>
            <a:r>
              <a:rPr lang="it-IT" sz="2400" dirty="0">
                <a:sym typeface="Wingdings" pitchFamily="2" charset="2"/>
              </a:rPr>
              <a:t>Manifattura leggera: beni rivolti al consumo finale</a:t>
            </a:r>
          </a:p>
          <a:p>
            <a:pPr marL="925513" lvl="3" indent="-342900"/>
            <a:endParaRPr lang="it-IT" sz="2400" dirty="0">
              <a:sym typeface="Wingdings" pitchFamily="2" charset="2"/>
            </a:endParaRPr>
          </a:p>
          <a:p>
            <a:pPr marL="1177925" lvl="3" indent="0">
              <a:buFont typeface="Wingdings" pitchFamily="2" charset="2"/>
              <a:buChar char="à"/>
            </a:pPr>
            <a:endParaRPr lang="it-IT" sz="2400" dirty="0">
              <a:sym typeface="Wingdings" pitchFamily="2" charset="2"/>
            </a:endParaRPr>
          </a:p>
          <a:p>
            <a:pPr marL="1177925" lvl="3" indent="0">
              <a:buFont typeface="Wingdings" pitchFamily="2" charset="2"/>
              <a:buChar char="à"/>
            </a:pPr>
            <a:endParaRPr lang="it-IT" sz="2400" dirty="0">
              <a:sym typeface="Wingdings" pitchFamily="2" charset="2"/>
            </a:endParaRPr>
          </a:p>
          <a:p>
            <a:pPr marL="1177925" lvl="3" indent="0">
              <a:buFont typeface="Wingdings" pitchFamily="2" charset="2"/>
              <a:buChar char="à"/>
            </a:pPr>
            <a:endParaRPr lang="it-IT" sz="2400" dirty="0">
              <a:sym typeface="Wingdings" pitchFamily="2" charset="2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395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BEFCB3-B7DD-F241-B4E1-F0B6EC305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933" y="624110"/>
            <a:ext cx="8911687" cy="834300"/>
          </a:xfrm>
        </p:spPr>
        <p:txBody>
          <a:bodyPr/>
          <a:lstStyle/>
          <a:p>
            <a:r>
              <a:rPr lang="it-IT" dirty="0"/>
              <a:t>Settore secondario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658AE0-2B3C-ED48-BA56-43DB6F7C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214" y="1655180"/>
            <a:ext cx="9548918" cy="4872942"/>
          </a:xfrm>
        </p:spPr>
        <p:txBody>
          <a:bodyPr>
            <a:noAutofit/>
          </a:bodyPr>
          <a:lstStyle/>
          <a:p>
            <a:pPr marL="892175" indent="-881063">
              <a:buNone/>
            </a:pPr>
            <a:r>
              <a:rPr lang="it-IT" sz="2200" dirty="0"/>
              <a:t>Sua distribuzione condizionata dalle innovazioni tecnologiche fin dall’inizio (rivoluzione industriale) e da tre fattori:</a:t>
            </a:r>
          </a:p>
          <a:p>
            <a:pPr marL="892175" indent="-171450">
              <a:buFontTx/>
              <a:buChar char="-"/>
            </a:pPr>
            <a:r>
              <a:rPr lang="it-IT" sz="2200" dirty="0"/>
              <a:t>Grande disponibilità di capitale</a:t>
            </a:r>
          </a:p>
          <a:p>
            <a:pPr marL="892175" indent="-171450">
              <a:buFontTx/>
              <a:buChar char="-"/>
            </a:pPr>
            <a:r>
              <a:rPr lang="it-IT" sz="2200" dirty="0"/>
              <a:t>Abbondanza di mano d’opera sotto occupata</a:t>
            </a:r>
          </a:p>
          <a:p>
            <a:pPr marL="892175" indent="-171450">
              <a:buFontTx/>
              <a:buChar char="-"/>
            </a:pPr>
            <a:r>
              <a:rPr lang="it-IT" sz="2200" dirty="0"/>
              <a:t>Arrivo di nuove tecnologie che incrementano la produttività </a:t>
            </a:r>
          </a:p>
          <a:p>
            <a:pPr marL="892175" indent="-171450">
              <a:buFontTx/>
              <a:buChar char="-"/>
            </a:pPr>
            <a:endParaRPr lang="it-IT" sz="2200" dirty="0"/>
          </a:p>
          <a:p>
            <a:pPr marL="11113" lvl="3" indent="0">
              <a:buNone/>
            </a:pPr>
            <a:r>
              <a:rPr lang="it-IT" sz="2000" dirty="0">
                <a:sym typeface="Wingdings" pitchFamily="2" charset="2"/>
              </a:rPr>
              <a:t>Tre rivoluzioni industriali:</a:t>
            </a:r>
          </a:p>
          <a:p>
            <a:pPr marL="11113" lvl="3" indent="0">
              <a:buNone/>
            </a:pPr>
            <a:r>
              <a:rPr lang="it-IT" sz="2000" dirty="0">
                <a:sym typeface="Wingdings" pitchFamily="2" charset="2"/>
              </a:rPr>
              <a:t>½  Settecento– ½ Ottocento (UK, USA, Germania, Francia, Belgio, Olanda)</a:t>
            </a:r>
          </a:p>
          <a:p>
            <a:pPr marL="11113" lvl="3" indent="0">
              <a:buNone/>
            </a:pPr>
            <a:r>
              <a:rPr lang="it-IT" sz="2000" dirty="0">
                <a:sym typeface="Wingdings" pitchFamily="2" charset="2"/>
              </a:rPr>
              <a:t>½ Ottocento – ½ Novecento (Russia, Canada, Giappone, Italia, alcuni centri del sud del mondo)</a:t>
            </a:r>
          </a:p>
          <a:p>
            <a:pPr marL="11113" lvl="3" indent="0">
              <a:buNone/>
            </a:pPr>
            <a:r>
              <a:rPr lang="it-IT" sz="2000" dirty="0">
                <a:sym typeface="Wingdings" pitchFamily="2" charset="2"/>
              </a:rPr>
              <a:t>½ Novecento – oggi: dipende…</a:t>
            </a:r>
          </a:p>
          <a:p>
            <a:pPr marL="892175" indent="-171450">
              <a:buFontTx/>
              <a:buChar char="-"/>
            </a:pP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4650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822830-ABF0-5544-AB80-80040D1BB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economiche produttive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5B1946-6F72-3542-85D7-6398484B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4" y="1655179"/>
            <a:ext cx="7291856" cy="4629873"/>
          </a:xfrm>
        </p:spPr>
        <p:txBody>
          <a:bodyPr>
            <a:normAutofit/>
          </a:bodyPr>
          <a:lstStyle/>
          <a:p>
            <a:pPr marL="720725" lvl="2" indent="-676275">
              <a:buNone/>
            </a:pPr>
            <a:r>
              <a:rPr lang="it-IT" sz="2400" b="1" dirty="0">
                <a:sym typeface="Wingdings" pitchFamily="2" charset="2"/>
              </a:rPr>
              <a:t>Terziario</a:t>
            </a:r>
            <a:r>
              <a:rPr lang="it-IT" sz="2400" dirty="0">
                <a:sym typeface="Wingdings" pitchFamily="2" charset="2"/>
              </a:rPr>
              <a:t>: le attività che forniscono servizi per altre attività economiche e/o per i bisogni degli individui e delle collettività.</a:t>
            </a:r>
          </a:p>
          <a:p>
            <a:pPr marL="720725" lvl="2" indent="-676275">
              <a:buNone/>
            </a:pPr>
            <a:r>
              <a:rPr lang="it-IT" sz="2400" dirty="0">
                <a:sym typeface="Wingdings" pitchFamily="2" charset="2"/>
              </a:rPr>
              <a:t>	 Comprende anche le attività di comando e di direzione, dette </a:t>
            </a:r>
            <a:r>
              <a:rPr lang="it-IT" sz="2400" i="1" dirty="0">
                <a:sym typeface="Wingdings" pitchFamily="2" charset="2"/>
              </a:rPr>
              <a:t>quaternarie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066283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400</TotalTime>
  <Words>589</Words>
  <Application>Microsoft Macintosh PowerPoint</Application>
  <PresentationFormat>Widescreen</PresentationFormat>
  <Paragraphs>79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Filo</vt:lpstr>
      <vt:lpstr>Territorio e Società  (LE225)  Sergio Zilli a.a. 2020-2021</vt:lpstr>
      <vt:lpstr>Presentazione n. 24 </vt:lpstr>
      <vt:lpstr>Presentazione standard di PowerPoint</vt:lpstr>
      <vt:lpstr>Presentazione standard di PowerPoint</vt:lpstr>
      <vt:lpstr>Attività economiche produttive</vt:lpstr>
      <vt:lpstr>Settore primario</vt:lpstr>
      <vt:lpstr>Attività economiche produttive</vt:lpstr>
      <vt:lpstr>Settore secondario</vt:lpstr>
      <vt:lpstr>Attività economiche produttive</vt:lpstr>
      <vt:lpstr>Settore terziario</vt:lpstr>
      <vt:lpstr>Evoluzione occupazione nei settori produttivi (livello mondiale)</vt:lpstr>
      <vt:lpstr>Situazione in Italia (% occupati e PIL)</vt:lpstr>
      <vt:lpstr>Evoluzione dell’industria nel Nord del mondo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Territorio e Società (LE225)   Corso di Studio LE07 – Lettere antiche e moderne, arti, comunicazione</dc:title>
  <dc:creator>sergio zilli</dc:creator>
  <cp:lastModifiedBy>sergio zilli</cp:lastModifiedBy>
  <cp:revision>34</cp:revision>
  <dcterms:created xsi:type="dcterms:W3CDTF">2021-03-01T07:19:48Z</dcterms:created>
  <dcterms:modified xsi:type="dcterms:W3CDTF">2021-05-10T14:10:58Z</dcterms:modified>
</cp:coreProperties>
</file>