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66" r:id="rId4"/>
    <p:sldId id="267" r:id="rId5"/>
    <p:sldId id="293" r:id="rId6"/>
    <p:sldId id="263" r:id="rId7"/>
    <p:sldId id="268" r:id="rId8"/>
    <p:sldId id="269" r:id="rId9"/>
    <p:sldId id="270" r:id="rId10"/>
    <p:sldId id="295" r:id="rId11"/>
    <p:sldId id="296" r:id="rId12"/>
    <p:sldId id="297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25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4D1E6-3236-C047-A717-951C6ECC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329" y="428263"/>
            <a:ext cx="4850591" cy="1476737"/>
          </a:xfrm>
        </p:spPr>
        <p:txBody>
          <a:bodyPr>
            <a:normAutofit/>
          </a:bodyPr>
          <a:lstStyle/>
          <a:p>
            <a:r>
              <a:rPr lang="it-IT" dirty="0"/>
              <a:t>Investimenti Ricerca e sviluppo - Mondo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BDDB6F42-14B7-1449-8B84-B947981B9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300" y="2078620"/>
            <a:ext cx="5368292" cy="3129987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3D09676-A7D2-FC4B-8473-33685C64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371" y="301422"/>
            <a:ext cx="5663081" cy="6128795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2981BF1-5674-6841-BDC9-5952B94D5BA5}"/>
              </a:ext>
            </a:extLst>
          </p:cNvPr>
          <p:cNvCxnSpPr>
            <a:cxnSpLocks/>
          </p:cNvCxnSpPr>
          <p:nvPr/>
        </p:nvCxnSpPr>
        <p:spPr>
          <a:xfrm>
            <a:off x="7604567" y="3643613"/>
            <a:ext cx="22570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81BC26F-0DA6-2B45-9B87-BEF70EECA5AC}"/>
              </a:ext>
            </a:extLst>
          </p:cNvPr>
          <p:cNvCxnSpPr/>
          <p:nvPr/>
        </p:nvCxnSpPr>
        <p:spPr>
          <a:xfrm>
            <a:off x="7731889" y="4583575"/>
            <a:ext cx="2129741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1DF0673-3F19-984D-B418-142DC5CBD0B1}"/>
              </a:ext>
            </a:extLst>
          </p:cNvPr>
          <p:cNvSpPr txBox="1"/>
          <p:nvPr/>
        </p:nvSpPr>
        <p:spPr>
          <a:xfrm>
            <a:off x="6321371" y="6539696"/>
            <a:ext cx="532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Ppp</a:t>
            </a:r>
            <a:r>
              <a:rPr lang="it-IT" dirty="0"/>
              <a:t>= partenariato pubblico privato</a:t>
            </a:r>
          </a:p>
        </p:txBody>
      </p:sp>
    </p:spTree>
    <p:extLst>
      <p:ext uri="{BB962C8B-B14F-4D97-AF65-F5344CB8AC3E}">
        <p14:creationId xmlns:p14="http://schemas.microsoft.com/office/powerpoint/2010/main" val="40372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5003DE-2E9A-EA42-9634-84CB346F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3748"/>
          </a:xfrm>
        </p:spPr>
        <p:txBody>
          <a:bodyPr/>
          <a:lstStyle/>
          <a:p>
            <a:r>
              <a:rPr lang="it-IT" dirty="0"/>
              <a:t>Investimenti Ricerca e sviluppo - UE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84A8E4-2F6A-CD45-BE79-9E1E4CD91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42716"/>
            <a:ext cx="7882554" cy="4996657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B6B514F-D968-414A-A441-F76D60107078}"/>
              </a:ext>
            </a:extLst>
          </p:cNvPr>
          <p:cNvCxnSpPr>
            <a:cxnSpLocks/>
          </p:cNvCxnSpPr>
          <p:nvPr/>
        </p:nvCxnSpPr>
        <p:spPr>
          <a:xfrm>
            <a:off x="6065134" y="1527858"/>
            <a:ext cx="0" cy="2372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F53D18E-CF32-0349-ACB9-70C0C20706A7}"/>
              </a:ext>
            </a:extLst>
          </p:cNvPr>
          <p:cNvCxnSpPr/>
          <p:nvPr/>
        </p:nvCxnSpPr>
        <p:spPr>
          <a:xfrm>
            <a:off x="3125165" y="1342663"/>
            <a:ext cx="0" cy="914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7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53805-80FE-124A-A0C8-6CB0E96A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Innovation</a:t>
            </a:r>
            <a:r>
              <a:rPr lang="it-IT" dirty="0"/>
              <a:t> </a:t>
            </a:r>
            <a:r>
              <a:rPr lang="it-IT" dirty="0" err="1"/>
              <a:t>Scoreboard</a:t>
            </a:r>
            <a:r>
              <a:rPr lang="it-IT" dirty="0"/>
              <a:t> –la capacità in Ricerca e Innovazione 2018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6B5A62-5453-094C-A0D5-CBF0121DD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030" y="2359025"/>
            <a:ext cx="9675733" cy="3778006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68B4057-4A1A-EB4B-B5B7-D46CD456C672}"/>
              </a:ext>
            </a:extLst>
          </p:cNvPr>
          <p:cNvCxnSpPr>
            <a:cxnSpLocks/>
          </p:cNvCxnSpPr>
          <p:nvPr/>
        </p:nvCxnSpPr>
        <p:spPr>
          <a:xfrm>
            <a:off x="5116010" y="1905000"/>
            <a:ext cx="0" cy="1671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E2FCF7C-2DFE-0B4D-8D6C-D388955D0BCF}"/>
              </a:ext>
            </a:extLst>
          </p:cNvPr>
          <p:cNvCxnSpPr>
            <a:cxnSpLocks/>
          </p:cNvCxnSpPr>
          <p:nvPr/>
        </p:nvCxnSpPr>
        <p:spPr>
          <a:xfrm>
            <a:off x="11019099" y="1319514"/>
            <a:ext cx="0" cy="13658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9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77B74-531C-3A40-982A-6D9355D7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30" y="188133"/>
            <a:ext cx="10428789" cy="1759352"/>
          </a:xfrm>
        </p:spPr>
        <p:txBody>
          <a:bodyPr>
            <a:normAutofit fontScale="90000"/>
          </a:bodyPr>
          <a:lstStyle/>
          <a:p>
            <a:r>
              <a:rPr lang="it-IT" dirty="0"/>
              <a:t>Investimenti formazione – Europa, riferiti al 2015, calcolati sul totale di risorse destinate al segmento “</a:t>
            </a:r>
            <a:r>
              <a:rPr lang="it-IT" dirty="0" err="1"/>
              <a:t>education</a:t>
            </a:r>
            <a:r>
              <a:rPr lang="it-IT" dirty="0"/>
              <a:t>” dai governi nel perimetro dell'Unione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89FE32-16B1-9444-B40B-DA8B9BF4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41" y="2187615"/>
            <a:ext cx="4565456" cy="455748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9F4E9F-8AD8-3641-BE86-9B86FD7E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97" y="2180484"/>
            <a:ext cx="4034534" cy="4564619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5373976-2306-404C-805C-873DA0342F8C}"/>
              </a:ext>
            </a:extLst>
          </p:cNvPr>
          <p:cNvCxnSpPr/>
          <p:nvPr/>
        </p:nvCxnSpPr>
        <p:spPr>
          <a:xfrm flipH="1">
            <a:off x="9954227" y="4965539"/>
            <a:ext cx="1817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EB0E5C1-79F3-D543-A268-88FFBB7B9C23}"/>
              </a:ext>
            </a:extLst>
          </p:cNvPr>
          <p:cNvCxnSpPr>
            <a:cxnSpLocks/>
          </p:cNvCxnSpPr>
          <p:nvPr/>
        </p:nvCxnSpPr>
        <p:spPr>
          <a:xfrm>
            <a:off x="497712" y="2847372"/>
            <a:ext cx="155100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7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25</a:t>
            </a:r>
            <a:br>
              <a:rPr lang="it-IT" altLang="it-IT" b="1" dirty="0"/>
            </a:br>
            <a:endParaRPr lang="it-IT" altLang="it-IT" b="1" dirty="0"/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2924" y="3391382"/>
            <a:ext cx="8911687" cy="251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rgbClr val="FF0000"/>
                </a:solidFill>
              </a:rPr>
              <a:t>Geografia e industria e servizi</a:t>
            </a:r>
          </a:p>
          <a:p>
            <a:pPr marL="0" indent="0">
              <a:buNone/>
            </a:pPr>
            <a:endParaRPr lang="it-IT" altLang="it-IT" sz="4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altLang="it-IT" sz="4000">
                <a:solidFill>
                  <a:srgbClr val="FF0000"/>
                </a:solidFill>
              </a:rPr>
              <a:t>2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BC042-B6A1-9A42-A6AD-4B10F2FE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78" y="508363"/>
            <a:ext cx="10490521" cy="915323"/>
          </a:xfrm>
        </p:spPr>
        <p:txBody>
          <a:bodyPr>
            <a:normAutofit/>
          </a:bodyPr>
          <a:lstStyle/>
          <a:p>
            <a:r>
              <a:rPr lang="it-IT" sz="3100" dirty="0"/>
              <a:t>Evoluzione dell’industria nel mondo che non è Nord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00EC27-11C5-2041-A9FE-B51A78CB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61" y="1913680"/>
            <a:ext cx="9386872" cy="4556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Introduzione di nuovi schemi di produzione industriale (post </a:t>
            </a:r>
            <a:r>
              <a:rPr lang="it-IT" sz="2000" dirty="0" err="1"/>
              <a:t>toyotismo</a:t>
            </a:r>
            <a:r>
              <a:rPr lang="it-IT" sz="2000" dirty="0"/>
              <a:t>) avvia nuove distribuzioni delle sedi industriali (Asia)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Prima Giappone, poi Hong Kong, Singapore, Corea del Sud e Taiwan (anni Settanta)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/>
              <a:t>Indonesia, Malesia, Filippine e </a:t>
            </a:r>
            <a:r>
              <a:rPr lang="it-IT" sz="2000" dirty="0" err="1"/>
              <a:t>Thailandia</a:t>
            </a:r>
            <a:r>
              <a:rPr lang="it-IT" sz="2000" dirty="0"/>
              <a:t> (anni Ottanta)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Iniziative promosse dai governi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Passaggio da lavoro intensivo a produzioni di alto valore aggiunto tecnologico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Presenza di forza lavoro scolarizzata e qualificata, a basso costo  e poco protetta socialmente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Prima produzioni tessili, poi computeristica</a:t>
            </a:r>
          </a:p>
        </p:txBody>
      </p:sp>
    </p:spTree>
    <p:extLst>
      <p:ext uri="{BB962C8B-B14F-4D97-AF65-F5344CB8AC3E}">
        <p14:creationId xmlns:p14="http://schemas.microsoft.com/office/powerpoint/2010/main" val="78485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3DFE-7DA8-5F4A-A1D9-4FF2E7FC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Zone economiche speciali - ZES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C6A43-210A-9D44-99F4-3EF5AFE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14" y="1751635"/>
            <a:ext cx="9286413" cy="4799636"/>
          </a:xfrm>
        </p:spPr>
        <p:txBody>
          <a:bodyPr>
            <a:normAutofit/>
          </a:bodyPr>
          <a:lstStyle/>
          <a:p>
            <a:pPr marL="674688" indent="-663575">
              <a:buNone/>
            </a:pPr>
            <a:r>
              <a:rPr lang="it-IT" sz="2200" dirty="0"/>
              <a:t>Aree industriali che funzionano secondo politiche e leggi diverse rispetto al resto del paese in cui si trovano, aperte con lo scopo di attirare e sostenere una produzione orientata alle esportazioni. Detassazione e riduzione dazi doganali.</a:t>
            </a:r>
          </a:p>
          <a:p>
            <a:pPr marL="674688" indent="-663575">
              <a:buNone/>
            </a:pPr>
            <a:r>
              <a:rPr lang="it-IT" sz="2200" dirty="0"/>
              <a:t>Aiutano i paesi a industrializzarsi MA concentrano risorse e infrastrutture in spazi ridotti</a:t>
            </a:r>
          </a:p>
          <a:p>
            <a:pPr marL="674688" indent="-663575">
              <a:buNone/>
            </a:pPr>
            <a:r>
              <a:rPr lang="it-IT" sz="2200" dirty="0"/>
              <a:t>Tra i 1975 e il 2006 ZES passano da 79 a 3500 di cui i 2/3 nella sola Cina (dal 1979)</a:t>
            </a:r>
          </a:p>
          <a:p>
            <a:pPr marL="674688" indent="-663575">
              <a:buNone/>
            </a:pPr>
            <a:r>
              <a:rPr lang="it-IT" sz="2200" i="1" dirty="0" err="1"/>
              <a:t>Maquiladoras</a:t>
            </a:r>
            <a:r>
              <a:rPr lang="it-IT" sz="2200" dirty="0"/>
              <a:t> come ZES messicane: post NAFTA 1994, crisi post primo decennio 2000</a:t>
            </a:r>
          </a:p>
        </p:txBody>
      </p:sp>
    </p:spTree>
    <p:extLst>
      <p:ext uri="{BB962C8B-B14F-4D97-AF65-F5344CB8AC3E}">
        <p14:creationId xmlns:p14="http://schemas.microsoft.com/office/powerpoint/2010/main" val="381806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13DFE-7DA8-5F4A-A1D9-4FF2E7FC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Zone economiche speciali - ZES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C6A43-210A-9D44-99F4-3EF5AFE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14" y="1751635"/>
            <a:ext cx="9286413" cy="1373530"/>
          </a:xfrm>
        </p:spPr>
        <p:txBody>
          <a:bodyPr>
            <a:normAutofit/>
          </a:bodyPr>
          <a:lstStyle/>
          <a:p>
            <a:pPr marL="674688" indent="-663575">
              <a:buNone/>
            </a:pPr>
            <a:r>
              <a:rPr lang="it-IT" sz="2200" dirty="0"/>
              <a:t>ZES cinesi molto più grandi delle altre e concepite in maniera integrale (produzione + ricerca+ turismo)</a:t>
            </a:r>
          </a:p>
          <a:p>
            <a:pPr marL="674688" indent="-663575">
              <a:buNone/>
            </a:pPr>
            <a:r>
              <a:rPr lang="it-IT" sz="2200" dirty="0" err="1"/>
              <a:t>Belt</a:t>
            </a:r>
            <a:r>
              <a:rPr lang="it-IT" sz="2200" dirty="0"/>
              <a:t> and Road </a:t>
            </a:r>
            <a:r>
              <a:rPr lang="it-IT" sz="2200" dirty="0" err="1"/>
              <a:t>Initiative</a:t>
            </a:r>
            <a:r>
              <a:rPr lang="it-IT" sz="2200" dirty="0"/>
              <a:t> (BRI) - 2013</a:t>
            </a:r>
          </a:p>
          <a:p>
            <a:pPr marL="674688" indent="-663575">
              <a:buNone/>
            </a:pP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1119270-9E3A-1249-BF29-3F3E6531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0" y="3103806"/>
            <a:ext cx="5968532" cy="37541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1F65E0-E508-0344-820E-FA8218C4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03" y="3253381"/>
            <a:ext cx="4476424" cy="3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69965-4195-0B47-8E80-872C96AD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</a:t>
            </a:r>
            <a:r>
              <a:rPr lang="it-IT" dirty="0"/>
              <a:t>-localizzazione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34C42C-57E3-1F49-93E5-4F740073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Autofit/>
          </a:bodyPr>
          <a:lstStyle/>
          <a:p>
            <a:r>
              <a:rPr lang="it-IT" sz="2200" dirty="0"/>
              <a:t>Propria del capitalismo, amplificata da globalizzazione</a:t>
            </a:r>
          </a:p>
          <a:p>
            <a:r>
              <a:rPr lang="it-IT" sz="2200" dirty="0"/>
              <a:t>Nuove aree industriali sud est asiatico come risultato della </a:t>
            </a:r>
            <a:r>
              <a:rPr lang="it-IT" sz="2200" dirty="0" err="1"/>
              <a:t>ri</a:t>
            </a:r>
            <a:r>
              <a:rPr lang="it-IT" sz="2200" dirty="0"/>
              <a:t>-localizzazione di alcuni segmenti delle filiere produttive</a:t>
            </a:r>
          </a:p>
          <a:p>
            <a:r>
              <a:rPr lang="it-IT" sz="2200" dirty="0"/>
              <a:t>Alla ricerca di appalto e subappalto da parte di aziende occidentali</a:t>
            </a:r>
          </a:p>
          <a:p>
            <a:r>
              <a:rPr lang="it-IT" sz="2200" dirty="0"/>
              <a:t>Tre conseguenze della </a:t>
            </a:r>
            <a:r>
              <a:rPr lang="it-IT" sz="2200" dirty="0" err="1"/>
              <a:t>ri</a:t>
            </a:r>
            <a:r>
              <a:rPr lang="it-IT" sz="2200" dirty="0"/>
              <a:t>-localizzazione:</a:t>
            </a:r>
          </a:p>
          <a:p>
            <a:pPr>
              <a:buFontTx/>
              <a:buChar char="-"/>
            </a:pPr>
            <a:r>
              <a:rPr lang="it-IT" sz="2200" dirty="0"/>
              <a:t>Carattere globale della produzione (fasi distribuite in diversi paesi)</a:t>
            </a:r>
          </a:p>
          <a:p>
            <a:pPr>
              <a:buFontTx/>
              <a:buChar char="-"/>
            </a:pPr>
            <a:r>
              <a:rPr lang="it-IT" sz="2200" dirty="0"/>
              <a:t>Nuova divisione internazionale del lavoro (non più distinta fra materie prime /periferia e produzioni finali /</a:t>
            </a:r>
            <a:r>
              <a:rPr lang="it-IT" sz="2200" dirty="0" err="1"/>
              <a:t>paesicentrali</a:t>
            </a:r>
            <a:r>
              <a:rPr lang="it-IT" sz="2200" dirty="0"/>
              <a:t>)</a:t>
            </a:r>
          </a:p>
          <a:p>
            <a:pPr>
              <a:buFontTx/>
              <a:buChar char="-"/>
            </a:pPr>
            <a:r>
              <a:rPr lang="it-IT" sz="2200" dirty="0"/>
              <a:t>Nuova distribuzione del profitto</a:t>
            </a:r>
          </a:p>
        </p:txBody>
      </p:sp>
    </p:spTree>
    <p:extLst>
      <p:ext uri="{BB962C8B-B14F-4D97-AF65-F5344CB8AC3E}">
        <p14:creationId xmlns:p14="http://schemas.microsoft.com/office/powerpoint/2010/main" val="42206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93010-0C5D-A34F-A48B-35B0BC50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Trasformazioni strutturali dei sistemi produttivi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813C5F-AE2E-FC40-B05F-C80AC57E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599"/>
            <a:ext cx="9097506" cy="4417671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/>
              <a:t>Le modifiche della produzione hanno avuto effetti sulla organizzazione degli spazi</a:t>
            </a:r>
          </a:p>
          <a:p>
            <a:pPr marL="457200" lvl="1" indent="0">
              <a:buNone/>
            </a:pPr>
            <a:r>
              <a:rPr lang="it-IT" sz="2000" dirty="0">
                <a:sym typeface="Wingdings" pitchFamily="2" charset="2"/>
              </a:rPr>
              <a:t> geografia analizza i diversi modelli spaziali di cambiamento strutturale</a:t>
            </a:r>
            <a:endParaRPr lang="it-IT" sz="2000" dirty="0"/>
          </a:p>
          <a:p>
            <a:endParaRPr lang="it-IT" sz="900" dirty="0"/>
          </a:p>
          <a:p>
            <a:r>
              <a:rPr lang="it-IT" sz="2200" dirty="0"/>
              <a:t>Crisi del fordismo </a:t>
            </a:r>
            <a:r>
              <a:rPr lang="it-IT" sz="2200" dirty="0">
                <a:sym typeface="Wingdings" pitchFamily="2" charset="2"/>
              </a:rPr>
              <a:t> diversa gerarchia fra paesi, non più basata sulle produzioni (ma sui profitti)</a:t>
            </a:r>
          </a:p>
          <a:p>
            <a:r>
              <a:rPr lang="it-IT" sz="2200" dirty="0">
                <a:sym typeface="Wingdings" pitchFamily="2" charset="2"/>
              </a:rPr>
              <a:t>Deindustrializzazione ricondotta a: </a:t>
            </a:r>
          </a:p>
          <a:p>
            <a:pPr marL="1108075" indent="-342900">
              <a:buFontTx/>
              <a:buChar char="-"/>
            </a:pPr>
            <a:r>
              <a:rPr lang="it-IT" sz="2200" dirty="0">
                <a:sym typeface="Wingdings" pitchFamily="2" charset="2"/>
              </a:rPr>
              <a:t>maggiore incremento della produttività del lavoro nelle attività manifatturiere rispetto a quella dei servizi </a:t>
            </a:r>
          </a:p>
          <a:p>
            <a:pPr marL="1108075" indent="-342900">
              <a:buFontTx/>
              <a:buChar char="-"/>
            </a:pPr>
            <a:r>
              <a:rPr lang="it-IT" sz="2200" dirty="0">
                <a:sym typeface="Wingdings" pitchFamily="2" charset="2"/>
              </a:rPr>
              <a:t>Cambiamento della disponibilità di risorse (ruolo della loro prossimità)</a:t>
            </a:r>
          </a:p>
          <a:p>
            <a:pPr marL="1108075" indent="-342900">
              <a:buFontTx/>
              <a:buChar char="-"/>
            </a:pPr>
            <a:r>
              <a:rPr lang="it-IT" sz="2200" dirty="0">
                <a:sym typeface="Wingdings" pitchFamily="2" charset="2"/>
              </a:rPr>
              <a:t>Globalizzazione economica (trasferimento in paesi con costi inferiori; dispersione)</a:t>
            </a:r>
          </a:p>
          <a:p>
            <a:endParaRPr lang="it-IT" dirty="0">
              <a:sym typeface="Wingdings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88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18713-560D-F249-87CE-A6D5C07B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Servizi, genere e società postindustriale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B80C68-A676-AB4F-90E3-11A26829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43605"/>
            <a:ext cx="9051208" cy="4676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Crescita continua del numero degli occupati nel terziario </a:t>
            </a:r>
          </a:p>
          <a:p>
            <a:pPr marL="0" indent="0">
              <a:buNone/>
            </a:pPr>
            <a:r>
              <a:rPr lang="it-IT" sz="2000" dirty="0"/>
              <a:t>(USA </a:t>
            </a:r>
            <a:r>
              <a:rPr lang="it-IT" sz="2000" dirty="0">
                <a:sym typeface="Wingdings" pitchFamily="2" charset="2"/>
              </a:rPr>
              <a:t> 77% Pil da terziario: paesi ricchi circa 70%; paesi </a:t>
            </a:r>
            <a:r>
              <a:rPr lang="it-IT" sz="2000" dirty="0" err="1">
                <a:sym typeface="Wingdings" pitchFamily="2" charset="2"/>
              </a:rPr>
              <a:t>sudmondo</a:t>
            </a:r>
            <a:r>
              <a:rPr lang="it-IT" sz="2000" dirty="0">
                <a:sym typeface="Wingdings" pitchFamily="2" charset="2"/>
              </a:rPr>
              <a:t> 50%)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Settore servizi  occupazione femminile (specializzazione occupazionale, non sempre a vantaggio, ma sorta di segregazione settoriale)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Crescita settore terziario e quaternario  società postindustriali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alti livelli di urbanizzazione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Prevalenza dei settori dei servizi e delle attività d’ufficio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Primato dei «colletti bianchi» nella forza lavoro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Infrastrutture basate sull’informatica e le comunicazioni (ICT)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ym typeface="Wingdings" pitchFamily="2" charset="2"/>
              </a:rPr>
              <a:t>Economia basata sulla conoscenza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11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EBA7C-4B1E-2A4C-B4BA-1F900F2A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43" y="612535"/>
            <a:ext cx="9699389" cy="892174"/>
          </a:xfrm>
        </p:spPr>
        <p:txBody>
          <a:bodyPr/>
          <a:lstStyle/>
          <a:p>
            <a:r>
              <a:rPr lang="it-IT" dirty="0"/>
              <a:t>Conoscenza come nuova materia prima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293FD1-DBDE-D54F-8A15-CA2B33A20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596" y="2251276"/>
            <a:ext cx="9682223" cy="4323144"/>
          </a:xfrm>
        </p:spPr>
        <p:txBody>
          <a:bodyPr>
            <a:noAutofit/>
          </a:bodyPr>
          <a:lstStyle/>
          <a:p>
            <a:r>
              <a:rPr lang="it-IT" sz="2000" dirty="0"/>
              <a:t>La conoscenza è diventata una risorsa produttiva che compete con i fattori produttivi tradizionali come la terra e il lavoro</a:t>
            </a:r>
          </a:p>
          <a:p>
            <a:r>
              <a:rPr lang="it-IT" sz="2000" dirty="0"/>
              <a:t>Da società fordiste a sistemi di rete, governati da innovazioni a alta tecnologia</a:t>
            </a:r>
          </a:p>
          <a:p>
            <a:r>
              <a:rPr lang="it-IT" sz="2000" dirty="0"/>
              <a:t>(indicatore: quantità di investimenti in ricerca e sviluppo)</a:t>
            </a:r>
          </a:p>
          <a:p>
            <a:r>
              <a:rPr lang="it-IT" sz="2000" b="1" dirty="0" err="1"/>
              <a:t>Tecnopolo</a:t>
            </a:r>
            <a:r>
              <a:rPr lang="it-IT" sz="2000" dirty="0"/>
              <a:t>: area in cui si concentrano imprese che si occupano di ricerca, progettazione, sviluppo e/o produzioni alta tecnologia </a:t>
            </a:r>
          </a:p>
          <a:p>
            <a:r>
              <a:rPr lang="it-IT" sz="2000" dirty="0"/>
              <a:t>Basato su tre motivazioni (Manuel </a:t>
            </a:r>
            <a:r>
              <a:rPr lang="it-IT" sz="2000" dirty="0" err="1"/>
              <a:t>Castells</a:t>
            </a:r>
            <a:r>
              <a:rPr lang="it-IT" sz="2000" dirty="0"/>
              <a:t>):</a:t>
            </a:r>
          </a:p>
          <a:p>
            <a:pPr lvl="1"/>
            <a:r>
              <a:rPr lang="it-IT" sz="2000" dirty="0"/>
              <a:t>Reindustrializzazione</a:t>
            </a:r>
          </a:p>
          <a:p>
            <a:pPr lvl="1"/>
            <a:r>
              <a:rPr lang="it-IT" sz="2000" dirty="0"/>
              <a:t>Sviluppo regionale</a:t>
            </a:r>
          </a:p>
          <a:p>
            <a:pPr lvl="1"/>
            <a:r>
              <a:rPr lang="it-IT" sz="2000" dirty="0"/>
              <a:t>Sinergia / arricchimento reciproco</a:t>
            </a:r>
          </a:p>
        </p:txBody>
      </p:sp>
    </p:spTree>
    <p:extLst>
      <p:ext uri="{BB962C8B-B14F-4D97-AF65-F5344CB8AC3E}">
        <p14:creationId xmlns:p14="http://schemas.microsoft.com/office/powerpoint/2010/main" val="190143357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401</TotalTime>
  <Words>659</Words>
  <Application>Microsoft Macintosh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25 </vt:lpstr>
      <vt:lpstr>Evoluzione dell’industria nel mondo che non è Nord</vt:lpstr>
      <vt:lpstr>Zone economiche speciali - ZES</vt:lpstr>
      <vt:lpstr>Zone economiche speciali - ZES</vt:lpstr>
      <vt:lpstr>Ri-localizzazione</vt:lpstr>
      <vt:lpstr>Trasformazioni strutturali dei sistemi produttivi</vt:lpstr>
      <vt:lpstr>Servizi, genere e società postindustriale</vt:lpstr>
      <vt:lpstr>Conoscenza come nuova materia prima</vt:lpstr>
      <vt:lpstr>Investimenti Ricerca e sviluppo - Mondo</vt:lpstr>
      <vt:lpstr>Investimenti Ricerca e sviluppo - UE</vt:lpstr>
      <vt:lpstr>l’European Innovation Scoreboard –la capacità in Ricerca e Innovazione 2018</vt:lpstr>
      <vt:lpstr>Investimenti formazione – Europa, riferiti al 2015, calcolati sul totale di risorse destinate al segmento “education” dai governi nel perimetro dell'Unione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34</cp:revision>
  <dcterms:created xsi:type="dcterms:W3CDTF">2021-03-01T07:19:48Z</dcterms:created>
  <dcterms:modified xsi:type="dcterms:W3CDTF">2021-05-10T14:10:36Z</dcterms:modified>
</cp:coreProperties>
</file>