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9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26</a:t>
            </a:r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3547A5B7-B1FE-8240-ACCE-C0E30A67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Presentazione n. 26</a:t>
            </a:r>
          </a:p>
        </p:txBody>
      </p:sp>
      <p:sp>
        <p:nvSpPr>
          <p:cNvPr id="16386" name="Segnaposto contenuto 2">
            <a:extLst>
              <a:ext uri="{FF2B5EF4-FFF2-40B4-BE49-F238E27FC236}">
                <a16:creationId xmlns:a16="http://schemas.microsoft.com/office/drawing/2014/main" id="{DC71834C-5331-3D44-AFA9-6F096DB7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2810" y="4039564"/>
            <a:ext cx="9131802" cy="1871657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</a:rPr>
              <a:t>La circolazione: flussi reti e nodi</a:t>
            </a:r>
          </a:p>
          <a:p>
            <a:pPr marL="0" indent="0">
              <a:buNone/>
            </a:pPr>
            <a:endParaRPr lang="it-IT" altLang="it-IT" sz="2100" dirty="0"/>
          </a:p>
        </p:txBody>
      </p:sp>
    </p:spTree>
    <p:extLst>
      <p:ext uri="{BB962C8B-B14F-4D97-AF65-F5344CB8AC3E}">
        <p14:creationId xmlns:p14="http://schemas.microsoft.com/office/powerpoint/2010/main" val="19102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8896F-DF18-B048-BD30-7AB08231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FDF17F-3111-5D4C-9CB7-16D8E12F6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rapporto fra società umana e territorio è il risultato di due tendenze opposte: fissità  vs. circolazione</a:t>
            </a:r>
          </a:p>
          <a:p>
            <a:pPr marL="0" indent="0">
              <a:buNone/>
            </a:pPr>
            <a:r>
              <a:rPr lang="it-IT" sz="2400" dirty="0"/>
              <a:t>Incontro delle due tendenze nei crocevia</a:t>
            </a:r>
          </a:p>
          <a:p>
            <a:pPr marL="0" indent="0">
              <a:buNone/>
            </a:pPr>
            <a:r>
              <a:rPr lang="it-IT" sz="2400" dirty="0"/>
              <a:t>Quindi gli attori sono : luoghi ampi, scambi e relativi punti d’incontro</a:t>
            </a:r>
          </a:p>
          <a:p>
            <a:pPr marL="1944688">
              <a:buFont typeface="Wingdings" pitchFamily="2" charset="2"/>
              <a:buChar char="à"/>
            </a:pPr>
            <a:r>
              <a:rPr lang="it-IT" sz="2400" b="1" dirty="0">
                <a:sym typeface="Wingdings" pitchFamily="2" charset="2"/>
              </a:rPr>
              <a:t>flussi, reti nodi</a:t>
            </a:r>
          </a:p>
          <a:p>
            <a:pPr marL="1601788" indent="0">
              <a:buNone/>
            </a:pPr>
            <a:endParaRPr lang="it-IT" sz="2400" b="1" dirty="0">
              <a:sym typeface="Wingdings" pitchFamily="2" charset="2"/>
            </a:endParaRPr>
          </a:p>
          <a:p>
            <a:pPr marL="1601788" indent="0">
              <a:buNone/>
            </a:pPr>
            <a:r>
              <a:rPr lang="it-IT" sz="2400" b="1" dirty="0">
                <a:sym typeface="Wingdings" pitchFamily="2" charset="2"/>
              </a:rPr>
              <a:t>Geografia della circolazione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89754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9A1E7-82B4-5947-8431-C1298FC0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675" y="519938"/>
            <a:ext cx="8911687" cy="834299"/>
          </a:xfrm>
        </p:spPr>
        <p:txBody>
          <a:bodyPr/>
          <a:lstStyle/>
          <a:p>
            <a:r>
              <a:rPr lang="it-IT" dirty="0"/>
              <a:t>Geografia e reti e flussi e nodi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005E29-7704-5C43-AF85-F9501318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675" y="1446834"/>
            <a:ext cx="10255169" cy="5058137"/>
          </a:xfrm>
        </p:spPr>
        <p:txBody>
          <a:bodyPr>
            <a:normAutofit/>
          </a:bodyPr>
          <a:lstStyle/>
          <a:p>
            <a:pPr marL="720725" indent="-720725">
              <a:buNone/>
            </a:pPr>
            <a:r>
              <a:rPr lang="it-IT" dirty="0"/>
              <a:t>La geografia della circolazione come forma di analisi delle forme e dei mezzi con cui la circolazione delle informazioni, del denaro, dei beni e delle merci, con le sue reti, si incontra con la fissità dei luoghi e tende a modificarli</a:t>
            </a:r>
          </a:p>
          <a:p>
            <a:pPr marL="720725" indent="-720725">
              <a:buNone/>
            </a:pPr>
            <a:r>
              <a:rPr lang="it-IT" dirty="0"/>
              <a:t>Incrocio delle entità fisse (luoghi, territori, regioni, paesi) con quanto attiene alla circolazione (migrazioni persone, scambi commerciali diffusione di idee).</a:t>
            </a:r>
          </a:p>
          <a:p>
            <a:pPr marL="0" indent="0" algn="ctr">
              <a:buNone/>
            </a:pPr>
            <a:r>
              <a:rPr lang="it-IT" b="1" dirty="0"/>
              <a:t>Spazio dei luoghi </a:t>
            </a:r>
          </a:p>
          <a:p>
            <a:pPr marL="0" indent="0" algn="ctr">
              <a:buNone/>
            </a:pPr>
            <a:r>
              <a:rPr lang="it-IT" dirty="0"/>
              <a:t>(spazio geometrico euclideo, misurabile)</a:t>
            </a:r>
          </a:p>
          <a:p>
            <a:pPr marL="0" indent="0" algn="ctr">
              <a:buNone/>
            </a:pPr>
            <a:r>
              <a:rPr lang="it-IT" dirty="0"/>
              <a:t>vs. </a:t>
            </a:r>
          </a:p>
          <a:p>
            <a:pPr marL="0" indent="0" algn="ctr">
              <a:buNone/>
            </a:pPr>
            <a:r>
              <a:rPr lang="it-IT" b="1" dirty="0"/>
              <a:t>spazio dei flussi </a:t>
            </a:r>
          </a:p>
          <a:p>
            <a:pPr marL="0" indent="0" algn="ctr">
              <a:buNone/>
            </a:pPr>
            <a:r>
              <a:rPr lang="it-IT" dirty="0"/>
              <a:t>(dove le distanze non contano, ma importa le rete cui si appartiene e in cui si svolgono scambi e interazioni dove sono rilevanti i nodi)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400" b="1" dirty="0"/>
              <a:t>Oggi chi controlla la rete controlla i territori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81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6AC9A-410C-B94F-B72C-3E9CC68B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8001"/>
          </a:xfrm>
        </p:spPr>
        <p:txBody>
          <a:bodyPr>
            <a:normAutofit/>
          </a:bodyPr>
          <a:lstStyle/>
          <a:p>
            <a:r>
              <a:rPr lang="it-IT" sz="4000" dirty="0"/>
              <a:t>Trasporti e (tele)comunicazioni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D3DFDF-84E0-5446-A009-43D8EFD00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66753"/>
            <a:ext cx="9097506" cy="4907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Modalità (e spazialità) della circolazione legata all’epoca, ai mezzi disponibili</a:t>
            </a:r>
          </a:p>
          <a:p>
            <a:pPr marL="0" indent="0">
              <a:buNone/>
            </a:pPr>
            <a:r>
              <a:rPr lang="it-IT" dirty="0"/>
              <a:t>Tecnologia e velocità</a:t>
            </a:r>
          </a:p>
          <a:p>
            <a:pPr marL="0" indent="0">
              <a:buNone/>
            </a:pPr>
            <a:r>
              <a:rPr lang="it-IT" dirty="0"/>
              <a:t>Applicazione dell’informatica alle telecomunicazioni (telematica), relazioni collegate su scala planetaria: tutto i luoghi del mondo collegati fra loro.</a:t>
            </a:r>
          </a:p>
          <a:p>
            <a:pPr marL="0" indent="0">
              <a:buNone/>
            </a:pPr>
            <a:r>
              <a:rPr lang="it-IT" dirty="0"/>
              <a:t>Modalità di collegamento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Strade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Ferrovie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Vie d’acqua interne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Porti e rotte marittime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Trasporto aereo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Telecomunicazioni</a:t>
            </a:r>
          </a:p>
        </p:txBody>
      </p:sp>
    </p:spTree>
    <p:extLst>
      <p:ext uri="{BB962C8B-B14F-4D97-AF65-F5344CB8AC3E}">
        <p14:creationId xmlns:p14="http://schemas.microsoft.com/office/powerpoint/2010/main" val="329928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F049-388F-214E-9A36-E243235D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Strade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495B3A-52C8-6346-AC8C-1263AEE4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173" y="2024604"/>
            <a:ext cx="9057190" cy="412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Legate alle dimensioni della società (commercio + militari)</a:t>
            </a:r>
          </a:p>
          <a:p>
            <a:pPr marL="0" indent="0">
              <a:buNone/>
            </a:pPr>
            <a:r>
              <a:rPr lang="it-IT" sz="2400" dirty="0"/>
              <a:t>Grande impulso nel XX secolo (motore a scoppio)</a:t>
            </a:r>
          </a:p>
          <a:p>
            <a:pPr marL="0" indent="0">
              <a:buNone/>
            </a:pPr>
            <a:r>
              <a:rPr lang="it-IT" sz="2400" dirty="0"/>
              <a:t>Secondo dopoguerra: rivoluzione dei trasporti (miglioramento tecnologico mezzi e vie, minori costi di trasporto e incremento dei flussi)</a:t>
            </a:r>
          </a:p>
          <a:p>
            <a:pPr marL="0" indent="0">
              <a:buNone/>
            </a:pPr>
            <a:r>
              <a:rPr lang="it-IT" sz="2400" dirty="0"/>
              <a:t>Autostrade (2010 : auto circolanti &gt; 1 miliardo; oggi 1,2 miliardi)</a:t>
            </a:r>
          </a:p>
          <a:p>
            <a:pPr marL="0" indent="0">
              <a:buNone/>
            </a:pPr>
            <a:r>
              <a:rPr lang="it-IT" sz="2400" dirty="0"/>
              <a:t>Modello di uso del territorio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960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8D4789-9A86-B04E-85AC-B650AF9F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Strade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1973D7-F753-F84B-A1B5-1D346158A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36" y="624110"/>
            <a:ext cx="4160367" cy="5140377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B86D45-6366-EA48-B5B6-A9AB9C842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2733" y="1755013"/>
            <a:ext cx="4199184" cy="38587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932177-D4FB-0248-BA11-C1FC96313656}"/>
              </a:ext>
            </a:extLst>
          </p:cNvPr>
          <p:cNvSpPr txBox="1"/>
          <p:nvPr/>
        </p:nvSpPr>
        <p:spPr>
          <a:xfrm>
            <a:off x="1620456" y="6018835"/>
            <a:ext cx="960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Tabula </a:t>
            </a:r>
            <a:r>
              <a:rPr lang="it-IT" dirty="0" err="1"/>
              <a:t>Peutingeriana</a:t>
            </a:r>
            <a:r>
              <a:rPr lang="it-IT" dirty="0"/>
              <a:t> (particolare)  e rete autostradale odierna italiana</a:t>
            </a:r>
          </a:p>
        </p:txBody>
      </p:sp>
    </p:spTree>
    <p:extLst>
      <p:ext uri="{BB962C8B-B14F-4D97-AF65-F5344CB8AC3E}">
        <p14:creationId xmlns:p14="http://schemas.microsoft.com/office/powerpoint/2010/main" val="372560172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401</TotalTime>
  <Words>350</Words>
  <Application>Microsoft Macintosh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Filo</vt:lpstr>
      <vt:lpstr>Territorio e Società  (LE225)  Sergio Zilli a.a. 2020-2021</vt:lpstr>
      <vt:lpstr>Presentazione n. 26</vt:lpstr>
      <vt:lpstr>Presentazione standard di PowerPoint</vt:lpstr>
      <vt:lpstr>Geografia e reti e flussi e nodi</vt:lpstr>
      <vt:lpstr>Trasporti e (tele)comunicazioni</vt:lpstr>
      <vt:lpstr>Strade</vt:lpstr>
      <vt:lpstr>Strade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32</cp:revision>
  <dcterms:created xsi:type="dcterms:W3CDTF">2021-03-01T07:19:48Z</dcterms:created>
  <dcterms:modified xsi:type="dcterms:W3CDTF">2021-05-11T14:37:30Z</dcterms:modified>
</cp:coreProperties>
</file>