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71" r:id="rId11"/>
    <p:sldId id="275" r:id="rId12"/>
    <p:sldId id="272" r:id="rId13"/>
    <p:sldId id="278" r:id="rId14"/>
    <p:sldId id="276" r:id="rId15"/>
    <p:sldId id="277" r:id="rId16"/>
    <p:sldId id="274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23186-686E-4E4B-B4CA-91BA9E92B0F9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4A9B0-B984-45A6-A62F-1DCB139D7B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45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4A9B0-B984-45A6-A62F-1DCB139D7BB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03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4A9B0-B984-45A6-A62F-1DCB139D7BB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116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4A9B0-B984-45A6-A62F-1DCB139D7BB7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03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25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84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34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70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59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11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70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57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37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81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2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C821-736B-4572-B3FE-A41FEB031EE7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8AB8-9441-41A0-9F10-80AB9C93C3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20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-10818" y="1916832"/>
            <a:ext cx="9144000" cy="280831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Fiume e Città</a:t>
            </a:r>
            <a:b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it-IT" sz="2000" dirty="0">
                <a:latin typeface="Comic Sans MS" panose="030F0702030302020204" pitchFamily="66" charset="0"/>
              </a:rPr>
            </a:br>
            <a:r>
              <a:rPr lang="it-IT" sz="4000" dirty="0">
                <a:latin typeface="Comic Sans MS" panose="030F0702030302020204" pitchFamily="66" charset="0"/>
              </a:rPr>
              <a:t>- dinamiche di un rapporto aperto - </a:t>
            </a:r>
          </a:p>
        </p:txBody>
      </p:sp>
    </p:spTree>
    <p:extLst>
      <p:ext uri="{BB962C8B-B14F-4D97-AF65-F5344CB8AC3E}">
        <p14:creationId xmlns:p14="http://schemas.microsoft.com/office/powerpoint/2010/main" val="184186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496" y="44624"/>
            <a:ext cx="9001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285750" algn="just">
              <a:buFontTx/>
              <a:buChar char="-"/>
            </a:pP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la relazione del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fiume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con il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contesto urbano 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oggetto di intervento: sovrapposizione, integrazione, esclusione/inclusione, accessibilità, partecipazione diffusa, </a:t>
            </a:r>
            <a:r>
              <a:rPr lang="it-IT" sz="2200" i="1" dirty="0">
                <a:solidFill>
                  <a:srgbClr val="FF0000"/>
                </a:solidFill>
                <a:latin typeface="Comic Sans MS" panose="030F0702030302020204" pitchFamily="66" charset="0"/>
              </a:rPr>
              <a:t>governance delle relazioni 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nello spazio e nel tempo, </a:t>
            </a:r>
            <a:r>
              <a:rPr lang="it-IT" sz="2200" i="1" dirty="0">
                <a:solidFill>
                  <a:srgbClr val="FF0000"/>
                </a:solidFill>
                <a:latin typeface="Comic Sans MS" panose="030F0702030302020204" pitchFamily="66" charset="0"/>
              </a:rPr>
              <a:t>resilienza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(capacità di adattamento al cambiamento delle istanze d’uso dei fruitori).</a:t>
            </a:r>
          </a:p>
          <a:p>
            <a:pPr lvl="0" algn="just"/>
            <a:endParaRPr lang="it-IT" sz="10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A questo punto, il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concetto chiave </a:t>
            </a:r>
            <a:r>
              <a:rPr lang="it-IT" sz="2400" dirty="0">
                <a:latin typeface="Comic Sans MS" panose="030F0702030302020204" pitchFamily="66" charset="0"/>
              </a:rPr>
              <a:t>di ‘’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cerniera</a:t>
            </a:r>
            <a:r>
              <a:rPr lang="it-IT" sz="2400" dirty="0">
                <a:latin typeface="Comic Sans MS" panose="030F0702030302020204" pitchFamily="66" charset="0"/>
              </a:rPr>
              <a:t>’’ (</a:t>
            </a:r>
            <a:r>
              <a:rPr lang="it-IT" sz="2400" i="1" dirty="0">
                <a:latin typeface="Comic Sans MS" panose="030F0702030302020204" pitchFamily="66" charset="0"/>
              </a:rPr>
              <a:t>riconnessione, ricucitura della trama territoriale</a:t>
            </a:r>
            <a:r>
              <a:rPr lang="it-IT" sz="2400" dirty="0">
                <a:latin typeface="Comic Sans MS" panose="030F0702030302020204" pitchFamily="66" charset="0"/>
              </a:rPr>
              <a:t>) tra tutela dell’ambiente e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sviluppo urbano sostenibile/durevole </a:t>
            </a:r>
            <a:r>
              <a:rPr lang="it-IT" sz="2400" dirty="0">
                <a:latin typeface="Comic Sans MS" panose="030F0702030302020204" pitchFamily="66" charset="0"/>
              </a:rPr>
              <a:t>si estrinseca in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tre diverse dimensioni</a:t>
            </a:r>
            <a:r>
              <a:rPr lang="it-IT" sz="2400" dirty="0"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it-IT" sz="10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•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Criterio della continuità</a:t>
            </a:r>
            <a:r>
              <a:rPr lang="it-IT" sz="2400" dirty="0">
                <a:latin typeface="Comic Sans MS" panose="030F0702030302020204" pitchFamily="66" charset="0"/>
              </a:rPr>
              <a:t>: il concetto di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confine</a:t>
            </a:r>
            <a:r>
              <a:rPr lang="it-IT" sz="2400" dirty="0">
                <a:latin typeface="Comic Sans MS" panose="030F0702030302020204" pitchFamily="66" charset="0"/>
              </a:rPr>
              <a:t>, bordo, argine, margine, barriera architettonica, confine amministrativo </a:t>
            </a:r>
            <a:r>
              <a:rPr lang="it-IT" sz="2400" b="1" dirty="0">
                <a:latin typeface="Comic Sans MS" panose="030F0702030302020204" pitchFamily="66" charset="0"/>
              </a:rPr>
              <a:t>male si confà </a:t>
            </a:r>
            <a:r>
              <a:rPr lang="it-IT" sz="2400" dirty="0">
                <a:latin typeface="Comic Sans MS" panose="030F0702030302020204" pitchFamily="66" charset="0"/>
              </a:rPr>
              <a:t>al fiume che ha bisogno di non essere interrotto, nelle sue aree adiacenti, con destinazioni o realizzazioni che si caratterizzino come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barriere i senso trasversale e longitudinale</a:t>
            </a:r>
            <a:r>
              <a:rPr lang="it-IT" sz="2400" dirty="0">
                <a:latin typeface="Comic Sans MS" panose="030F0702030302020204" pitchFamily="66" charset="0"/>
              </a:rPr>
              <a:t> (composizione e/o continuità architettonica in relazione alle esigenze di salvaguardia e valorizzazione delle reti ecologiche; continuità biologica dell’ecosistema,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disegno dello spazio</a:t>
            </a:r>
            <a:r>
              <a:rPr lang="it-IT" sz="2400" dirty="0">
                <a:latin typeface="Comic Sans MS" panose="030F0702030302020204" pitchFamily="66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476672"/>
            <a:ext cx="892899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2400" dirty="0">
                <a:latin typeface="Comic Sans MS" panose="030F0702030302020204" pitchFamily="66" charset="0"/>
              </a:rPr>
              <a:t>•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criterio della naturalità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: forma/e, materiali e volumi devono essere compatibili con la/e caratteristica/e di naturalità del fiume e soddisfare i criteri più moderni di architettura del paesaggio (integrità del corso d’acqua, recupero, valorizzazione della struttura/e primaria e/o originale).</a:t>
            </a:r>
          </a:p>
          <a:p>
            <a:pPr lvl="0" algn="just"/>
            <a:endParaRPr lang="it-IT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endParaRPr lang="it-IT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endParaRPr lang="it-IT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just"/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•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criterio della fruibilità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: la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complementarità</a:t>
            </a:r>
            <a:r>
              <a:rPr lang="it-IT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rispetto all’ambiente urbano è assicurata da un collegamento razionale e sostenibile con la città consolidata con punti di accesso e/o uscita; sosta; ristoro; modalità di fruizione diversificate; interscambi che si inseriscono in maniera armoniosa nell’architettura urbana fluviale e ne valorizzano struttura e funzioni.</a:t>
            </a:r>
          </a:p>
          <a:p>
            <a:pPr lvl="0"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1010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32858" y="86916"/>
            <a:ext cx="892899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latin typeface="Comic Sans MS" panose="030F0702030302020204" pitchFamily="66" charset="0"/>
              </a:rPr>
              <a:t>IN SINTESI - 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riqualificare il fiume in città significa:  </a:t>
            </a:r>
            <a:r>
              <a:rPr lang="it-IT" sz="2200" dirty="0">
                <a:latin typeface="Comic Sans MS" panose="030F0702030302020204" pitchFamily="66" charset="0"/>
              </a:rPr>
              <a:t>-</a:t>
            </a:r>
          </a:p>
          <a:p>
            <a:endParaRPr lang="it-IT" sz="2200" dirty="0">
              <a:latin typeface="Comic Sans MS" panose="030F0702030302020204" pitchFamily="66" charset="0"/>
            </a:endParaRPr>
          </a:p>
          <a:p>
            <a:r>
              <a:rPr lang="it-IT" sz="2200" dirty="0">
                <a:latin typeface="Comic Sans MS" panose="030F0702030302020204" pitchFamily="66" charset="0"/>
              </a:rPr>
              <a:t>• ripristinare la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qualità degli spazi </a:t>
            </a:r>
            <a:r>
              <a:rPr lang="it-IT" sz="2200" dirty="0">
                <a:latin typeface="Comic Sans MS" panose="030F0702030302020204" pitchFamily="66" charset="0"/>
              </a:rPr>
              <a:t>mediante azioni di </a:t>
            </a:r>
            <a:r>
              <a:rPr lang="it-IT" sz="2200" b="1" dirty="0">
                <a:latin typeface="Comic Sans MS" panose="030F0702030302020204" pitchFamily="66" charset="0"/>
              </a:rPr>
              <a:t>bonifica paesaggistica </a:t>
            </a:r>
            <a:r>
              <a:rPr lang="it-IT" sz="2200" dirty="0">
                <a:latin typeface="Comic Sans MS" panose="030F0702030302020204" pitchFamily="66" charset="0"/>
              </a:rPr>
              <a:t>(garantendo così la continuità spaziale del fiume);</a:t>
            </a:r>
          </a:p>
          <a:p>
            <a:endParaRPr lang="it-IT" sz="2000" dirty="0">
              <a:latin typeface="Comic Sans MS" panose="030F0702030302020204" pitchFamily="66" charset="0"/>
            </a:endParaRPr>
          </a:p>
          <a:p>
            <a:r>
              <a:rPr lang="it-IT" sz="2200" dirty="0">
                <a:latin typeface="Comic Sans MS" panose="030F0702030302020204" pitchFamily="66" charset="0"/>
              </a:rPr>
              <a:t>• lavorare sugli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interstizi</a:t>
            </a:r>
            <a:r>
              <a:rPr lang="it-IT" sz="2200" dirty="0">
                <a:latin typeface="Comic Sans MS" panose="030F0702030302020204" pitchFamily="66" charset="0"/>
              </a:rPr>
              <a:t> con attenzione a rendere gli interventi e/o i micro-interventi come punti di una maglia capace di interconnettersi non solo spazialmente, ma anche idealmente (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continuità virtuale</a:t>
            </a:r>
            <a:r>
              <a:rPr lang="it-IT" sz="2200" dirty="0">
                <a:latin typeface="Comic Sans MS" panose="030F0702030302020204" pitchFamily="66" charset="0"/>
              </a:rPr>
              <a:t>);</a:t>
            </a:r>
          </a:p>
          <a:p>
            <a:endParaRPr lang="it-IT" sz="2000" dirty="0">
              <a:latin typeface="Comic Sans MS" panose="030F0702030302020204" pitchFamily="66" charset="0"/>
            </a:endParaRPr>
          </a:p>
          <a:p>
            <a:r>
              <a:rPr lang="it-IT" sz="2200" dirty="0">
                <a:latin typeface="Comic Sans MS" panose="030F0702030302020204" pitchFamily="66" charset="0"/>
              </a:rPr>
              <a:t>• utilizzare le categorie del “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design naturale</a:t>
            </a:r>
            <a:r>
              <a:rPr lang="it-IT" sz="2200" dirty="0">
                <a:latin typeface="Comic Sans MS" panose="030F0702030302020204" pitchFamily="66" charset="0"/>
              </a:rPr>
              <a:t>” (attenzione alle forme vs una visione troppo funzionalista o razionalista dell’oggetto architettonico).  La forma ha infatti un suo significato comunicativo e in grado di ridare senso di appartenenza al territorio (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coerenza formale</a:t>
            </a:r>
            <a:r>
              <a:rPr lang="it-IT" sz="2200" dirty="0">
                <a:latin typeface="Comic Sans MS" panose="030F0702030302020204" pitchFamily="66" charset="0"/>
              </a:rPr>
              <a:t>);</a:t>
            </a:r>
          </a:p>
          <a:p>
            <a:endParaRPr lang="it-IT" sz="2000" dirty="0">
              <a:latin typeface="Comic Sans MS" panose="030F0702030302020204" pitchFamily="66" charset="0"/>
            </a:endParaRPr>
          </a:p>
          <a:p>
            <a:r>
              <a:rPr lang="it-IT" sz="2200" dirty="0">
                <a:latin typeface="Comic Sans MS" panose="030F0702030302020204" pitchFamily="66" charset="0"/>
              </a:rPr>
              <a:t>• convertire  gli interventi in ‘’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immagini di territorio</a:t>
            </a:r>
            <a:r>
              <a:rPr lang="it-IT" sz="2200" dirty="0">
                <a:latin typeface="Comic Sans MS" panose="030F0702030302020204" pitchFamily="66" charset="0"/>
              </a:rPr>
              <a:t>’’, di città , immagini di luoghi, contestualizzando, se possibile le singole azioni di progetto e inserendole in uno ‘’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scenario</a:t>
            </a:r>
            <a:r>
              <a:rPr lang="it-IT" sz="2200" dirty="0">
                <a:latin typeface="Comic Sans MS" panose="030F0702030302020204" pitchFamily="66" charset="0"/>
              </a:rPr>
              <a:t>’’ di comunità territoriale completo  (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coerenza territoriale</a:t>
            </a:r>
            <a:r>
              <a:rPr lang="it-IT" sz="2200" dirty="0"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6858A493-FA3F-4203-AEE0-08C515AB6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757" y="116632"/>
            <a:ext cx="6188587" cy="662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2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b="1" dirty="0">
                <a:latin typeface="Comic Sans MS" panose="030F0702030302020204" pitchFamily="66" charset="0"/>
              </a:rPr>
              <a:t>RIFERIMENTI BIBLIOGRAFICI</a:t>
            </a:r>
          </a:p>
          <a:p>
            <a:pPr marL="0" indent="0" algn="just">
              <a:buNone/>
            </a:pPr>
            <a:endParaRPr lang="it-IT" sz="3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200" dirty="0">
                <a:latin typeface="Comic Sans MS" panose="030F0702030302020204" pitchFamily="66" charset="0"/>
              </a:rPr>
              <a:t>Anguillari E., Ferrario V., Gissi E., </a:t>
            </a:r>
            <a:r>
              <a:rPr lang="it-IT" sz="2200" dirty="0" err="1">
                <a:latin typeface="Comic Sans MS" panose="030F0702030302020204" pitchFamily="66" charset="0"/>
              </a:rPr>
              <a:t>Lancerini</a:t>
            </a:r>
            <a:r>
              <a:rPr lang="it-IT" sz="2200" dirty="0">
                <a:latin typeface="Comic Sans MS" panose="030F0702030302020204" pitchFamily="66" charset="0"/>
              </a:rPr>
              <a:t> E. (a cura di) (2011),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 e benessere</a:t>
            </a:r>
            <a:r>
              <a:rPr lang="it-IT" sz="2200" dirty="0">
                <a:latin typeface="Comic Sans MS" panose="030F0702030302020204" pitchFamily="66" charset="0"/>
              </a:rPr>
              <a:t>, Franco Angeli Edizioni, Milano.</a:t>
            </a:r>
          </a:p>
          <a:p>
            <a:pPr marL="0" indent="0" algn="just">
              <a:buNone/>
            </a:pPr>
            <a:endParaRPr lang="it-IT" sz="25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200" dirty="0" err="1">
                <a:latin typeface="Comic Sans MS" panose="030F0702030302020204" pitchFamily="66" charset="0"/>
              </a:rPr>
              <a:t>Balmori</a:t>
            </a:r>
            <a:r>
              <a:rPr lang="it-IT" sz="2200" dirty="0">
                <a:latin typeface="Comic Sans MS" panose="030F0702030302020204" pitchFamily="66" charset="0"/>
              </a:rPr>
              <a:t> D. (2009),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Tra fiume e città. Paesaggi, progetti e principi</a:t>
            </a:r>
            <a:r>
              <a:rPr lang="it-IT" sz="2200" dirty="0">
                <a:latin typeface="Comic Sans MS" panose="030F0702030302020204" pitchFamily="66" charset="0"/>
              </a:rPr>
              <a:t>, Collana - Oltre i giardini -, Bollati </a:t>
            </a:r>
            <a:r>
              <a:rPr lang="it-IT" sz="2200" dirty="0" err="1">
                <a:latin typeface="Comic Sans MS" panose="030F0702030302020204" pitchFamily="66" charset="0"/>
              </a:rPr>
              <a:t>Boringhieri</a:t>
            </a:r>
            <a:r>
              <a:rPr lang="it-IT" sz="2200" dirty="0">
                <a:latin typeface="Comic Sans MS" panose="030F0702030302020204" pitchFamily="66" charset="0"/>
              </a:rPr>
              <a:t> Editore, Torino.</a:t>
            </a:r>
          </a:p>
          <a:p>
            <a:pPr marL="0" indent="0" algn="just">
              <a:buNone/>
            </a:pPr>
            <a:endParaRPr lang="it-IT" sz="25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200" dirty="0" err="1">
                <a:latin typeface="Comic Sans MS" panose="030F0702030302020204" pitchFamily="66" charset="0"/>
              </a:rPr>
              <a:t>Brunori</a:t>
            </a:r>
            <a:r>
              <a:rPr lang="it-IT" sz="2200" dirty="0">
                <a:latin typeface="Comic Sans MS" panose="030F0702030302020204" pitchFamily="66" charset="0"/>
              </a:rPr>
              <a:t> G., Marangon F., </a:t>
            </a:r>
            <a:r>
              <a:rPr lang="it-IT" sz="2200" dirty="0" err="1">
                <a:latin typeface="Comic Sans MS" panose="030F0702030302020204" pitchFamily="66" charset="0"/>
              </a:rPr>
              <a:t>Reho</a:t>
            </a:r>
            <a:r>
              <a:rPr lang="it-IT" sz="2200" dirty="0">
                <a:latin typeface="Comic Sans MS" panose="030F0702030302020204" pitchFamily="66" charset="0"/>
              </a:rPr>
              <a:t> M. (a cura di) (2007),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La gestione del paesaggio rurale tra governo e governance territoriale. Continuità e innovazione</a:t>
            </a:r>
            <a:r>
              <a:rPr lang="it-IT" sz="2200" dirty="0">
                <a:latin typeface="Comic Sans MS" panose="030F0702030302020204" pitchFamily="66" charset="0"/>
              </a:rPr>
              <a:t>, Collana Economia - Ricerche, Franco Angeli, Milano.</a:t>
            </a:r>
          </a:p>
          <a:p>
            <a:pPr marL="0" indent="0" algn="just">
              <a:buNone/>
            </a:pPr>
            <a:endParaRPr lang="it-IT" sz="25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200" dirty="0">
                <a:latin typeface="Comic Sans MS" panose="030F0702030302020204" pitchFamily="66" charset="0"/>
              </a:rPr>
              <a:t>Fabbri P. (2010),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 e reti. Ecologia della funzione e della percezione</a:t>
            </a:r>
            <a:r>
              <a:rPr lang="it-IT" sz="2200" dirty="0">
                <a:latin typeface="Comic Sans MS" panose="030F0702030302020204" pitchFamily="66" charset="0"/>
              </a:rPr>
              <a:t>, Collana - Il Paesaggio, Franco Angeli Edizioni, Milano.</a:t>
            </a:r>
            <a:endParaRPr lang="it-IT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76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5472608"/>
          </a:xfrm>
        </p:spPr>
        <p:txBody>
          <a:bodyPr/>
          <a:lstStyle/>
          <a:p>
            <a:pPr marL="0" lvl="0" indent="0" algn="just">
              <a:buNone/>
            </a:pPr>
            <a:r>
              <a:rPr lang="it-IT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McHarg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it-IT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Ian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L. (2007),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Progettare con la natura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, Franco </a:t>
            </a:r>
            <a:r>
              <a:rPr lang="it-IT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Muzzio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Editore, Bologna, ristampa 1989/2007, ISBN 978-88-7413-152-5</a:t>
            </a:r>
          </a:p>
          <a:p>
            <a:pPr marL="0" lvl="0" indent="0" algn="just">
              <a:buNone/>
            </a:pPr>
            <a:endParaRPr lang="it-IT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Tempesta T., Thiene M. (a cura di) (2006),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Percezione e valore del paesaggio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, Franco Angeli Edizioni, Milano.</a:t>
            </a:r>
          </a:p>
          <a:p>
            <a:pPr marL="0" lvl="0" indent="0" algn="just">
              <a:buNone/>
            </a:pPr>
            <a:endParaRPr lang="it-IT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Sabbion P. (2016),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 come esperienza. Evoluzione di un’idea tra storia, natura ed ecologia</a:t>
            </a: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, Collana Il Paesaggio, Franco Angeli Edizioni, Milano.</a:t>
            </a:r>
          </a:p>
          <a:p>
            <a:pPr marL="0" lvl="0" indent="0" algn="just">
              <a:buNone/>
            </a:pPr>
            <a:endParaRPr lang="it-IT" sz="2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r>
              <a:rPr lang="it-IT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... </a:t>
            </a:r>
          </a:p>
          <a:p>
            <a:pPr marL="0" lvl="0" indent="0" algn="just">
              <a:buNone/>
            </a:pPr>
            <a:endParaRPr lang="it-IT" sz="2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endParaRPr lang="it-IT" sz="22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86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76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88640"/>
            <a:ext cx="885698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Evoluzione storica</a:t>
            </a:r>
          </a:p>
          <a:p>
            <a:endParaRPr lang="it-IT" sz="3200" dirty="0">
              <a:latin typeface="Comic Sans MS" panose="030F0702030302020204" pitchFamily="66" charset="0"/>
            </a:endParaRPr>
          </a:p>
          <a:p>
            <a:pPr algn="just"/>
            <a:r>
              <a:rPr lang="it-IT" sz="3200" dirty="0">
                <a:latin typeface="Comic Sans MS" panose="030F0702030302020204" pitchFamily="66" charset="0"/>
              </a:rPr>
              <a:t>La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città</a:t>
            </a:r>
            <a:r>
              <a:rPr lang="it-IT" sz="3200" dirty="0">
                <a:latin typeface="Comic Sans MS" panose="030F0702030302020204" pitchFamily="66" charset="0"/>
              </a:rPr>
              <a:t> nei suoi </a:t>
            </a:r>
            <a:r>
              <a:rPr lang="it-IT" sz="3200" i="1" dirty="0">
                <a:latin typeface="Comic Sans MS" panose="030F0702030302020204" pitchFamily="66" charset="0"/>
              </a:rPr>
              <a:t>processi evolutivi contemporanei </a:t>
            </a:r>
            <a:r>
              <a:rPr lang="it-IT" sz="3200" dirty="0">
                <a:latin typeface="Comic Sans MS" panose="030F0702030302020204" pitchFamily="66" charset="0"/>
              </a:rPr>
              <a:t>ha giocato spesso un ruolo di ‘’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riduzione</a:t>
            </a:r>
            <a:r>
              <a:rPr lang="it-IT" sz="3200" dirty="0">
                <a:latin typeface="Comic Sans MS" panose="030F0702030302020204" pitchFamily="66" charset="0"/>
              </a:rPr>
              <a:t>’’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delle funzioni spaziali dei suoi corsi d’acqua </a:t>
            </a:r>
            <a:r>
              <a:rPr lang="it-IT" sz="3200" dirty="0">
                <a:latin typeface="Comic Sans MS" panose="030F0702030302020204" pitchFamily="66" charset="0"/>
              </a:rPr>
              <a:t>secondo una doppia logica:</a:t>
            </a:r>
          </a:p>
          <a:p>
            <a:pPr algn="just"/>
            <a:endParaRPr lang="it-IT" sz="3200" dirty="0">
              <a:latin typeface="Comic Sans MS" panose="030F0702030302020204" pitchFamily="66" charset="0"/>
            </a:endParaRPr>
          </a:p>
          <a:p>
            <a:pPr algn="just"/>
            <a:r>
              <a:rPr lang="it-IT" sz="3200" dirty="0">
                <a:latin typeface="Comic Sans MS" panose="030F0702030302020204" pitchFamily="66" charset="0"/>
              </a:rPr>
              <a:t>a)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funzionalizzazione dello spazio fluviale urbano</a:t>
            </a:r>
            <a:r>
              <a:rPr lang="it-IT" sz="3200" dirty="0">
                <a:latin typeface="Comic Sans MS" panose="030F0702030302020204" pitchFamily="66" charset="0"/>
              </a:rPr>
              <a:t> alle esigenze del mero sviluppo economico e sociale delle città;</a:t>
            </a:r>
          </a:p>
          <a:p>
            <a:pPr algn="just"/>
            <a:endParaRPr lang="it-IT" sz="3200" dirty="0">
              <a:latin typeface="Comic Sans MS" panose="030F0702030302020204" pitchFamily="66" charset="0"/>
            </a:endParaRPr>
          </a:p>
          <a:p>
            <a:pPr algn="just"/>
            <a:r>
              <a:rPr lang="it-IT" sz="3200" dirty="0">
                <a:latin typeface="Comic Sans MS" panose="030F0702030302020204" pitchFamily="66" charset="0"/>
              </a:rPr>
              <a:t>b) </a:t>
            </a:r>
            <a:r>
              <a:rPr lang="it-IT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identificazione di un’unica funzione urbana specifica del fiume</a:t>
            </a:r>
            <a:r>
              <a:rPr lang="it-IT" sz="3200" dirty="0">
                <a:latin typeface="Comic Sans MS" panose="030F0702030302020204" pitchFamily="66" charset="0"/>
              </a:rPr>
              <a:t>, la sicurezza idraulica.</a:t>
            </a:r>
          </a:p>
        </p:txBody>
      </p:sp>
    </p:spTree>
    <p:extLst>
      <p:ext uri="{BB962C8B-B14F-4D97-AF65-F5344CB8AC3E}">
        <p14:creationId xmlns:p14="http://schemas.microsoft.com/office/powerpoint/2010/main" val="299721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81930"/>
            <a:ext cx="9144000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Comic Sans MS" panose="030F0702030302020204" pitchFamily="66" charset="0"/>
              </a:rPr>
              <a:t>Ciò ha determinato le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politiche pubbliche </a:t>
            </a:r>
            <a:r>
              <a:rPr lang="it-IT" sz="2400" dirty="0">
                <a:latin typeface="Comic Sans MS" panose="030F0702030302020204" pitchFamily="66" charset="0"/>
              </a:rPr>
              <a:t>presentate e attuate nel corso del Novecento: opere di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regimazione e canalizzazione delle acque, continui interventi di difesa idraulica, nonché il grande rilievo dato agli interventi emergenziali post-alluvionali, controllo delle acque </a:t>
            </a:r>
            <a:r>
              <a:rPr lang="it-IT" sz="2400" dirty="0">
                <a:latin typeface="Comic Sans MS" panose="030F0702030302020204" pitchFamily="66" charset="0"/>
              </a:rPr>
              <a:t>… (emergenze ambientali, cambiamenti climatici …)</a:t>
            </a:r>
          </a:p>
          <a:p>
            <a:endParaRPr lang="it-IT" sz="2600" dirty="0">
              <a:latin typeface="Comic Sans MS" panose="030F0702030302020204" pitchFamily="66" charset="0"/>
            </a:endParaRPr>
          </a:p>
          <a:p>
            <a:pPr algn="ctr"/>
            <a:r>
              <a:rPr lang="it-IT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WATERFRONT REGENERATION</a:t>
            </a:r>
            <a:endParaRPr lang="it-IT" sz="24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900" i="1" dirty="0">
                <a:solidFill>
                  <a:srgbClr val="FFFF00"/>
                </a:solidFill>
                <a:latin typeface="Comic Sans MS" panose="030F0702030302020204" pitchFamily="66" charset="0"/>
              </a:rPr>
              <a:t>- Nuovo Orientamento -</a:t>
            </a:r>
            <a:endParaRPr lang="it-IT" sz="29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800" dirty="0">
              <a:latin typeface="Comic Sans MS" panose="030F0702030302020204" pitchFamily="66" charset="0"/>
            </a:endParaRPr>
          </a:p>
          <a:p>
            <a:pPr algn="just"/>
            <a:endParaRPr lang="it-IT" sz="10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• da aree urbane degradate a zone di pregio (creazione di valore, ritessitura della trama del paesaggio urbano)</a:t>
            </a: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• caratterizzazione specifica delle città con fiume:</a:t>
            </a: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  (</a:t>
            </a:r>
            <a:r>
              <a:rPr lang="it-IT" sz="2400" i="1" dirty="0" err="1">
                <a:latin typeface="Comic Sans MS" panose="030F0702030302020204" pitchFamily="66" charset="0"/>
              </a:rPr>
              <a:t>waterfront</a:t>
            </a:r>
            <a:r>
              <a:rPr lang="it-IT" sz="2400" i="1" dirty="0">
                <a:latin typeface="Comic Sans MS" panose="030F0702030302020204" pitchFamily="66" charset="0"/>
              </a:rPr>
              <a:t> </a:t>
            </a:r>
            <a:r>
              <a:rPr lang="it-IT" sz="2400" i="1" dirty="0" err="1">
                <a:latin typeface="Comic Sans MS" panose="030F0702030302020204" pitchFamily="66" charset="0"/>
              </a:rPr>
              <a:t>cities</a:t>
            </a:r>
            <a:r>
              <a:rPr lang="it-IT" sz="2400" dirty="0">
                <a:latin typeface="Comic Sans MS" panose="030F0702030302020204" pitchFamily="66" charset="0"/>
              </a:rPr>
              <a:t>)</a:t>
            </a: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• caratterizzazione di nuovi ambiti, strutture e funzioni</a:t>
            </a: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• da elemento di discontinuità/criticità a risorsa/opportunità</a:t>
            </a: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• da «</a:t>
            </a:r>
            <a:r>
              <a:rPr lang="it-IT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spazio intermedio</a:t>
            </a:r>
            <a:r>
              <a:rPr lang="it-IT" sz="2400" i="1" dirty="0">
                <a:latin typeface="Comic Sans MS" panose="030F0702030302020204" pitchFamily="66" charset="0"/>
              </a:rPr>
              <a:t>»</a:t>
            </a:r>
            <a:r>
              <a:rPr lang="it-IT" sz="2400" dirty="0">
                <a:latin typeface="Comic Sans MS" panose="030F0702030302020204" pitchFamily="66" charset="0"/>
              </a:rPr>
              <a:t> di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difesa</a:t>
            </a:r>
            <a:r>
              <a:rPr lang="it-IT" sz="2400" dirty="0">
                <a:latin typeface="Comic Sans MS" panose="030F0702030302020204" pitchFamily="66" charset="0"/>
              </a:rPr>
              <a:t> a «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spazio attivo di progetto</a:t>
            </a:r>
            <a:r>
              <a:rPr lang="it-IT" sz="2400" dirty="0">
                <a:latin typeface="Comic Sans MS" panose="030F0702030302020204" pitchFamily="66" charset="0"/>
              </a:rPr>
              <a:t>»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400" dirty="0">
                <a:latin typeface="Comic Sans MS" panose="030F0702030302020204" pitchFamily="66" charset="0"/>
              </a:rPr>
              <a:t>(nuova dinamica di fruizione, es: parchi fluviali…</a:t>
            </a:r>
          </a:p>
        </p:txBody>
      </p:sp>
      <p:sp>
        <p:nvSpPr>
          <p:cNvPr id="3" name="Freccia circolare in giù 2"/>
          <p:cNvSpPr/>
          <p:nvPr/>
        </p:nvSpPr>
        <p:spPr>
          <a:xfrm>
            <a:off x="727485" y="2852936"/>
            <a:ext cx="1036203" cy="504757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Freccia circolare in giù 4">
            <a:extLst>
              <a:ext uri="{FF2B5EF4-FFF2-40B4-BE49-F238E27FC236}">
                <a16:creationId xmlns:a16="http://schemas.microsoft.com/office/drawing/2014/main" id="{E829A773-7AA8-4E54-A558-65E7027EFD8E}"/>
              </a:ext>
            </a:extLst>
          </p:cNvPr>
          <p:cNvSpPr/>
          <p:nvPr/>
        </p:nvSpPr>
        <p:spPr>
          <a:xfrm>
            <a:off x="7416418" y="2852936"/>
            <a:ext cx="1036203" cy="504757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11" y="116632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900" dirty="0">
                <a:latin typeface="Comic Sans MS" panose="030F0702030302020204" pitchFamily="66" charset="0"/>
              </a:rPr>
              <a:t>Gli studi sui fiumi hanno dimostrato come l’applicazione delle politiche di difesa idraulica con l’unica funzione di assicurare la </a:t>
            </a:r>
            <a:r>
              <a:rPr lang="it-IT" sz="2900" dirty="0">
                <a:solidFill>
                  <a:srgbClr val="FF0000"/>
                </a:solidFill>
                <a:latin typeface="Comic Sans MS" panose="030F0702030302020204" pitchFamily="66" charset="0"/>
              </a:rPr>
              <a:t>sicurezza</a:t>
            </a:r>
            <a:r>
              <a:rPr lang="it-IT" sz="2900" dirty="0">
                <a:latin typeface="Comic Sans MS" panose="030F0702030302020204" pitchFamily="66" charset="0"/>
              </a:rPr>
              <a:t> agli abitanti delle città fallisca nei suoi obiettivi di fondo (</a:t>
            </a:r>
            <a:r>
              <a:rPr lang="it-IT" sz="2900" dirty="0">
                <a:solidFill>
                  <a:srgbClr val="FF0000"/>
                </a:solidFill>
                <a:latin typeface="Comic Sans MS" panose="030F0702030302020204" pitchFamily="66" charset="0"/>
              </a:rPr>
              <a:t>riqualificazione del tessuto territoriale; riassegnazione morfo-funzionale degli elementi naturali, semi-naturali, antropici ed insediativi</a:t>
            </a:r>
            <a:r>
              <a:rPr lang="it-IT" sz="2900" dirty="0">
                <a:latin typeface="Comic Sans MS" panose="030F0702030302020204" pitchFamily="66" charset="0"/>
              </a:rPr>
              <a:t>,</a:t>
            </a:r>
            <a:r>
              <a:rPr lang="it-IT" sz="29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9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valorizzazione</a:t>
            </a:r>
            <a:r>
              <a:rPr lang="it-IT" sz="2900" dirty="0">
                <a:solidFill>
                  <a:srgbClr val="FF0000"/>
                </a:solidFill>
                <a:latin typeface="Comic Sans MS" panose="030F0702030302020204" pitchFamily="66" charset="0"/>
              </a:rPr>
              <a:t>, intesa come </a:t>
            </a:r>
            <a:r>
              <a:rPr lang="it-IT" sz="29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creazione di valore</a:t>
            </a:r>
            <a:r>
              <a:rPr lang="it-IT" sz="2900" dirty="0">
                <a:solidFill>
                  <a:srgbClr val="FF0000"/>
                </a:solidFill>
                <a:latin typeface="Comic Sans MS" panose="030F0702030302020204" pitchFamily="66" charset="0"/>
              </a:rPr>
              <a:t>,  del/i paesaggi e degli spazi del fiume …</a:t>
            </a:r>
            <a:r>
              <a:rPr lang="it-IT" sz="2900" dirty="0">
                <a:latin typeface="Comic Sans MS" panose="030F0702030302020204" pitchFamily="66" charset="0"/>
              </a:rPr>
              <a:t>).</a:t>
            </a:r>
          </a:p>
          <a:p>
            <a:pPr algn="just"/>
            <a:endParaRPr lang="it-IT" sz="3000" dirty="0">
              <a:latin typeface="Comic Sans MS" panose="030F0702030302020204" pitchFamily="66" charset="0"/>
            </a:endParaRPr>
          </a:p>
          <a:p>
            <a:pPr algn="just"/>
            <a:r>
              <a:rPr lang="it-IT" sz="2900" dirty="0">
                <a:latin typeface="Comic Sans MS" panose="030F0702030302020204" pitchFamily="66" charset="0"/>
              </a:rPr>
              <a:t>Ciò determina l’esigenza di ‘’</a:t>
            </a:r>
            <a:r>
              <a:rPr lang="it-IT" sz="29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riconsiderare</a:t>
            </a:r>
            <a:r>
              <a:rPr lang="it-IT" sz="2900" dirty="0">
                <a:latin typeface="Comic Sans MS" panose="030F0702030302020204" pitchFamily="66" charset="0"/>
              </a:rPr>
              <a:t>’’</a:t>
            </a:r>
            <a:r>
              <a:rPr lang="it-IT" sz="2900" dirty="0">
                <a:solidFill>
                  <a:srgbClr val="FF0000"/>
                </a:solidFill>
                <a:latin typeface="Comic Sans MS" panose="030F0702030302020204" pitchFamily="66" charset="0"/>
              </a:rPr>
              <a:t> il rapporto tra città e fiume</a:t>
            </a:r>
            <a:r>
              <a:rPr lang="it-IT" sz="2900" dirty="0">
                <a:latin typeface="Comic Sans MS" panose="030F0702030302020204" pitchFamily="66" charset="0"/>
              </a:rPr>
              <a:t> a partire da una </a:t>
            </a:r>
            <a:r>
              <a:rPr lang="it-IT" sz="29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concezione olistica </a:t>
            </a:r>
            <a:r>
              <a:rPr lang="it-IT" sz="2900" dirty="0">
                <a:latin typeface="Comic Sans MS" panose="030F0702030302020204" pitchFamily="66" charset="0"/>
              </a:rPr>
              <a:t>del tema, che recuperi e valorizzi elementi strutturali, funzioni, istanze, fruizioni e contesti presenti sui fiumi urbani.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" y="44624"/>
            <a:ext cx="9132303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Il fiume - </a:t>
            </a:r>
            <a:r>
              <a:rPr lang="it-IT" sz="3000" dirty="0">
                <a:latin typeface="Comic Sans MS" panose="030F0702030302020204" pitchFamily="66" charset="0"/>
              </a:rPr>
              <a:t>come </a:t>
            </a:r>
            <a:r>
              <a:rPr lang="it-IT" sz="3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elemento ordinatore 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(orientatore/</a:t>
            </a:r>
            <a:r>
              <a:rPr lang="it-IT" sz="3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ri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-orientatore</a:t>
            </a:r>
            <a:r>
              <a:rPr lang="it-IT" sz="3000" dirty="0">
                <a:latin typeface="Comic Sans MS" panose="030F0702030302020204" pitchFamily="66" charset="0"/>
              </a:rPr>
              <a:t>)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3000" dirty="0">
                <a:latin typeface="Comic Sans MS" panose="030F0702030302020204" pitchFamily="66" charset="0"/>
              </a:rPr>
              <a:t>degli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 equilibri urbani </a:t>
            </a:r>
            <a:r>
              <a:rPr lang="it-IT" sz="3000" dirty="0">
                <a:latin typeface="Comic Sans MS" panose="030F0702030302020204" pitchFamily="66" charset="0"/>
              </a:rPr>
              <a:t>(‘’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ricucitura</a:t>
            </a:r>
            <a:r>
              <a:rPr lang="it-IT" sz="3000" dirty="0">
                <a:latin typeface="Comic Sans MS" panose="030F0702030302020204" pitchFamily="66" charset="0"/>
              </a:rPr>
              <a:t>’’ del fiume rispetto alla 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città consolidata</a:t>
            </a:r>
            <a:r>
              <a:rPr lang="it-IT" sz="30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it-IT" sz="3000" dirty="0">
                <a:latin typeface="Comic Sans MS" panose="030F0702030302020204" pitchFamily="66" charset="0"/>
              </a:rPr>
              <a:t>e </a:t>
            </a:r>
            <a:r>
              <a:rPr lang="it-IT" sz="3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viceversa</a:t>
            </a:r>
            <a:r>
              <a:rPr lang="it-IT" sz="3000" i="1" dirty="0">
                <a:latin typeface="Comic Sans MS" panose="030F0702030302020204" pitchFamily="66" charset="0"/>
              </a:rPr>
              <a:t>…</a:t>
            </a:r>
            <a:r>
              <a:rPr lang="it-IT" sz="3000" dirty="0">
                <a:latin typeface="Comic Sans MS" panose="030F0702030302020204" pitchFamily="66" charset="0"/>
              </a:rPr>
              <a:t>); approccio multidimensionale e multilivello; fattore di trasformazione ed evoluzione urbana e territoriale in un’ottica di 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sostenibilità</a:t>
            </a:r>
            <a:r>
              <a:rPr lang="it-IT" sz="3000" dirty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it-IT" sz="1400" dirty="0">
              <a:latin typeface="Comic Sans MS" panose="030F0702030302020204" pitchFamily="66" charset="0"/>
            </a:endParaRPr>
          </a:p>
          <a:p>
            <a:pPr algn="just"/>
            <a:r>
              <a:rPr lang="it-IT" sz="3000" dirty="0">
                <a:latin typeface="Comic Sans MS" panose="030F0702030302020204" pitchFamily="66" charset="0"/>
              </a:rPr>
              <a:t>Ne deriva un’inevitabile partita attorno alla </a:t>
            </a:r>
            <a:r>
              <a:rPr lang="it-IT" sz="3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destinazione e/o </a:t>
            </a:r>
            <a:r>
              <a:rPr lang="it-IT" sz="30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ri</a:t>
            </a:r>
            <a:r>
              <a:rPr lang="it-IT" sz="3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-destinazione d’uso</a:t>
            </a:r>
            <a:r>
              <a:rPr lang="it-IT" sz="3000" i="1" dirty="0">
                <a:latin typeface="Comic Sans MS" panose="030F0702030302020204" pitchFamily="66" charset="0"/>
              </a:rPr>
              <a:t> </a:t>
            </a:r>
            <a:r>
              <a:rPr lang="it-IT" sz="3000" dirty="0">
                <a:latin typeface="Comic Sans MS" panose="030F0702030302020204" pitchFamily="66" charset="0"/>
              </a:rPr>
              <a:t>di quei terreni, che vede coinvolti ragioni e attori dei più diversi tipi. La partita si gioca con gli strumenti della 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pianificazione</a:t>
            </a:r>
            <a:r>
              <a:rPr lang="it-IT" sz="3000" dirty="0">
                <a:latin typeface="Comic Sans MS" panose="030F0702030302020204" pitchFamily="66" charset="0"/>
              </a:rPr>
              <a:t> e 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progettazione</a:t>
            </a:r>
            <a:r>
              <a:rPr lang="it-IT" sz="3000" dirty="0">
                <a:latin typeface="Comic Sans MS" panose="030F0702030302020204" pitchFamily="66" charset="0"/>
              </a:rPr>
              <a:t> urbana partecipata (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nuova centralità del fiume</a:t>
            </a:r>
            <a:r>
              <a:rPr lang="it-IT" sz="3000" dirty="0">
                <a:latin typeface="Comic Sans MS" panose="030F0702030302020204" pitchFamily="66" charset="0"/>
              </a:rPr>
              <a:t>;</a:t>
            </a:r>
            <a:r>
              <a:rPr lang="it-IT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 nuova funzione ordinatoria del fiume sul territorio</a:t>
            </a:r>
            <a:r>
              <a:rPr lang="it-IT" sz="3000" dirty="0">
                <a:latin typeface="Comic Sans MS" panose="030F0702030302020204" pitchFamily="66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75275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Pianificazione strategica e trasformazioni urbane</a:t>
            </a:r>
          </a:p>
          <a:p>
            <a:pPr algn="just"/>
            <a:endParaRPr lang="it-IT" sz="2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600" dirty="0">
                <a:latin typeface="Comic Sans MS" panose="030F0702030302020204" pitchFamily="66" charset="0"/>
              </a:rPr>
              <a:t> ….“La pianificazione territoriale è lo strumento principale per sottrarre l’ambiente al saccheggio prodotto dal “libero gioco” delle forze di mercato. Alla </a:t>
            </a:r>
            <a:r>
              <a:rPr lang="it-IT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logica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quantitativa</a:t>
            </a:r>
            <a:r>
              <a:rPr lang="it-IT" sz="2600" dirty="0">
                <a:latin typeface="Comic Sans MS" panose="030F0702030302020204" pitchFamily="66" charset="0"/>
              </a:rPr>
              <a:t> della accumulazione di cose, essa oppone la </a:t>
            </a:r>
            <a:r>
              <a:rPr lang="it-IT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logica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qualitativa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600" dirty="0">
                <a:latin typeface="Comic Sans MS" panose="030F0702030302020204" pitchFamily="66" charset="0"/>
              </a:rPr>
              <a:t>della loro “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disposizione</a:t>
            </a:r>
            <a:r>
              <a:rPr lang="it-IT" sz="2600" dirty="0">
                <a:latin typeface="Comic Sans MS" panose="030F0702030302020204" pitchFamily="66" charset="0"/>
              </a:rPr>
              <a:t>”, che consiste nel dare alle cose una 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forma ordinata </a:t>
            </a:r>
            <a:r>
              <a:rPr lang="it-IT" sz="2600" dirty="0">
                <a:latin typeface="Comic Sans MS" panose="030F0702030302020204" pitchFamily="66" charset="0"/>
              </a:rPr>
              <a:t>(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in-formarle</a:t>
            </a:r>
            <a:r>
              <a:rPr lang="it-IT" sz="2600" dirty="0">
                <a:latin typeface="Comic Sans MS" panose="030F0702030302020204" pitchFamily="66" charset="0"/>
              </a:rPr>
              <a:t>) e armoniosa. Non si tratta, soltanto, di porre </a:t>
            </a:r>
            <a:r>
              <a:rPr lang="it-IT" sz="2600" i="1" dirty="0">
                <a:latin typeface="Comic Sans MS" panose="030F0702030302020204" pitchFamily="66" charset="0"/>
              </a:rPr>
              <a:t>limiti e vincoli</a:t>
            </a:r>
            <a:r>
              <a:rPr lang="it-IT" sz="2600" dirty="0">
                <a:latin typeface="Comic Sans MS" panose="030F0702030302020204" pitchFamily="66" charset="0"/>
              </a:rPr>
              <a:t>. Ma di </a:t>
            </a:r>
            <a:r>
              <a:rPr lang="it-IT" sz="2600" i="1" dirty="0">
                <a:latin typeface="Comic Sans MS" panose="030F0702030302020204" pitchFamily="66" charset="0"/>
              </a:rPr>
              <a:t>inventare </a:t>
            </a:r>
            <a:r>
              <a:rPr lang="it-IT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nuovi modelli spazio-temporali </a:t>
            </a:r>
            <a:r>
              <a:rPr lang="it-IT" sz="2600" dirty="0">
                <a:latin typeface="Comic Sans MS" panose="030F0702030302020204" pitchFamily="66" charset="0"/>
              </a:rPr>
              <a:t>che producano 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spazio</a:t>
            </a:r>
            <a:r>
              <a:rPr lang="it-IT" sz="2600" dirty="0">
                <a:latin typeface="Comic Sans MS" panose="030F0702030302020204" pitchFamily="66" charset="0"/>
              </a:rPr>
              <a:t> (là dove la civiltà quantitativa della congestione lo distrugge), che producano 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tempo</a:t>
            </a:r>
            <a:r>
              <a:rPr lang="it-IT" sz="2600" dirty="0">
                <a:latin typeface="Comic Sans MS" panose="030F0702030302020204" pitchFamily="66" charset="0"/>
              </a:rPr>
              <a:t> (là dove la civiltà quantitativa della congestione lo dissipa) e che producano 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valore aggiunto estetico </a:t>
            </a:r>
            <a:r>
              <a:rPr lang="it-IT" sz="2600" dirty="0">
                <a:latin typeface="Comic Sans MS" panose="030F0702030302020204" pitchFamily="66" charset="0"/>
              </a:rPr>
              <a:t>(</a:t>
            </a:r>
            <a:r>
              <a:rPr lang="it-IT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</a:t>
            </a:r>
            <a:r>
              <a:rPr lang="it-IT" sz="2600" dirty="0">
                <a:latin typeface="Comic Sans MS" panose="030F0702030302020204" pitchFamily="66" charset="0"/>
              </a:rPr>
              <a:t>)”…</a:t>
            </a:r>
          </a:p>
          <a:p>
            <a:pPr algn="just"/>
            <a:endParaRPr lang="it-IT" sz="2600" dirty="0">
              <a:latin typeface="Comic Sans MS" panose="030F0702030302020204" pitchFamily="66" charset="0"/>
            </a:endParaRPr>
          </a:p>
          <a:p>
            <a:pPr algn="just"/>
            <a:r>
              <a:rPr lang="it-IT" sz="2600" dirty="0">
                <a:latin typeface="Comic Sans MS" panose="030F0702030302020204" pitchFamily="66" charset="0"/>
              </a:rPr>
              <a:t>(Giorgio Ruffolo, Il carro degli Indios, </a:t>
            </a:r>
            <a:r>
              <a:rPr lang="it-IT" sz="2600" dirty="0" err="1">
                <a:latin typeface="Comic Sans MS" panose="030F0702030302020204" pitchFamily="66" charset="0"/>
              </a:rPr>
              <a:t>Micromega</a:t>
            </a:r>
            <a:r>
              <a:rPr lang="it-IT" sz="2600" dirty="0">
                <a:latin typeface="Comic Sans MS" panose="030F0702030302020204" pitchFamily="66" charset="0"/>
              </a:rPr>
              <a:t>/3/96)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394" y="105008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Comic Sans MS" panose="030F0702030302020204" pitchFamily="66" charset="0"/>
              </a:rPr>
              <a:t>La </a:t>
            </a:r>
            <a:r>
              <a:rPr lang="it-IT" sz="2200" i="1" dirty="0">
                <a:latin typeface="Comic Sans MS" panose="030F0702030302020204" pitchFamily="66" charset="0"/>
              </a:rPr>
              <a:t>pianificazione urbanistica </a:t>
            </a:r>
            <a:r>
              <a:rPr lang="it-IT" sz="2200" dirty="0">
                <a:latin typeface="Comic Sans MS" panose="030F0702030302020204" pitchFamily="66" charset="0"/>
              </a:rPr>
              <a:t>e territoriale è incappata in fallimenti di governo (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pianificazione </a:t>
            </a:r>
            <a:r>
              <a:rPr lang="it-IT" sz="22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regolatoria</a:t>
            </a:r>
            <a:r>
              <a:rPr lang="it-IT" sz="2200" i="1" dirty="0">
                <a:latin typeface="Comic Sans MS" panose="030F0702030302020204" pitchFamily="66" charset="0"/>
              </a:rPr>
              <a:t>) </a:t>
            </a:r>
            <a:r>
              <a:rPr lang="it-IT" sz="2200" dirty="0">
                <a:latin typeface="Comic Sans MS" panose="030F0702030302020204" pitchFamily="66" charset="0"/>
              </a:rPr>
              <a:t>che ne hanno impedito la capacità di conseguire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risultati di equilibrio spazio-temporale nei modelli di crescita urbana</a:t>
            </a:r>
            <a:r>
              <a:rPr lang="it-IT" sz="2200" dirty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it-IT" sz="1600" dirty="0">
              <a:latin typeface="Comic Sans MS" panose="030F0702030302020204" pitchFamily="66" charset="0"/>
            </a:endParaRPr>
          </a:p>
          <a:p>
            <a:pPr algn="just"/>
            <a:r>
              <a:rPr lang="it-IT" sz="2200" dirty="0">
                <a:latin typeface="Comic Sans MS" panose="030F0702030302020204" pitchFamily="66" charset="0"/>
              </a:rPr>
              <a:t>La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pianificazione strategica </a:t>
            </a:r>
            <a:r>
              <a:rPr lang="it-IT" sz="2200" dirty="0">
                <a:latin typeface="Comic Sans MS" panose="030F0702030302020204" pitchFamily="66" charset="0"/>
              </a:rPr>
              <a:t>mira a correggere questi fallimenti di  governo: alla logica dell’appropriazione “privatistica” del bene comune “città” contrappone la ricerca di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condizioni di sostenibilità</a:t>
            </a:r>
            <a:r>
              <a:rPr lang="it-IT" sz="2200" dirty="0">
                <a:latin typeface="Comic Sans MS" panose="030F0702030302020204" pitchFamily="66" charset="0"/>
              </a:rPr>
              <a:t>, assieme ambientale, economica, sociale e intergenerazionale  e di partecipazione e sviluppo di lungo periodo (Green New </a:t>
            </a:r>
            <a:r>
              <a:rPr lang="it-IT" sz="2200" dirty="0" err="1">
                <a:latin typeface="Comic Sans MS" panose="030F0702030302020204" pitchFamily="66" charset="0"/>
              </a:rPr>
              <a:t>Deal</a:t>
            </a:r>
            <a:r>
              <a:rPr lang="it-IT" sz="2200" dirty="0">
                <a:latin typeface="Comic Sans MS" panose="030F0702030302020204" pitchFamily="66" charset="0"/>
              </a:rPr>
              <a:t>, Agenda 2030 come linee guida generali).</a:t>
            </a:r>
          </a:p>
          <a:p>
            <a:pPr algn="just"/>
            <a:endParaRPr lang="it-IT" sz="1600" dirty="0">
              <a:latin typeface="Comic Sans MS" panose="030F0702030302020204" pitchFamily="66" charset="0"/>
            </a:endParaRPr>
          </a:p>
          <a:p>
            <a:pPr algn="just"/>
            <a:r>
              <a:rPr lang="it-IT" sz="2200" dirty="0">
                <a:latin typeface="Comic Sans MS" panose="030F0702030302020204" pitchFamily="66" charset="0"/>
              </a:rPr>
              <a:t>La </a:t>
            </a:r>
            <a:r>
              <a:rPr lang="it-IT" sz="2200" i="1" dirty="0">
                <a:solidFill>
                  <a:srgbClr val="FF0000"/>
                </a:solidFill>
                <a:latin typeface="Comic Sans MS" panose="030F0702030302020204" pitchFamily="66" charset="0"/>
              </a:rPr>
              <a:t>pianificazione strategica</a:t>
            </a:r>
            <a:r>
              <a:rPr lang="it-IT" sz="2200" dirty="0">
                <a:latin typeface="Comic Sans MS" panose="030F0702030302020204" pitchFamily="66" charset="0"/>
              </a:rPr>
              <a:t>, nella sua accezione ideale deve placare ogni ipotesi di acquisizione privatistica dei beni comuni che affiorano in ogni città, al fine di garantire un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uso sostenibile/durevole </a:t>
            </a:r>
            <a:r>
              <a:rPr lang="it-IT" sz="2200" dirty="0">
                <a:latin typeface="Comic Sans MS" panose="030F0702030302020204" pitchFamily="66" charset="0"/>
              </a:rPr>
              <a:t>degli stessi e una eventuale loro trasformazione in beni collettivi, il cui utilizzo genera una valorizzazione diffusa e generale (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ritorno al “valore d’uso” dei beni comuni territoriali contro il “valore di scambio” che ad essi viene attribuito da gestioni privatistiche</a:t>
            </a:r>
            <a:r>
              <a:rPr lang="it-IT" sz="2200" dirty="0">
                <a:latin typeface="Comic Sans MS" panose="030F0702030302020204" pitchFamily="66" charset="0"/>
              </a:rPr>
              <a:t>) (approccio dell’economia ambientale).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16632"/>
            <a:ext cx="892899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OBIETTIVI DI FONDO</a:t>
            </a:r>
          </a:p>
          <a:p>
            <a:pPr algn="just"/>
            <a:endParaRPr lang="it-IT" sz="16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- riqualificazione paesaggistica, territoriale e urbana dei tratti fluviali (dello spazio/i del fiume …);</a:t>
            </a:r>
          </a:p>
          <a:p>
            <a:pPr algn="just"/>
            <a:endParaRPr lang="it-IT" sz="12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-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rigenerazione urbana </a:t>
            </a:r>
            <a:r>
              <a:rPr lang="it-IT" sz="2400" dirty="0">
                <a:latin typeface="Comic Sans MS" panose="030F0702030302020204" pitchFamily="66" charset="0"/>
              </a:rPr>
              <a:t>delle proprie comunità residenti;</a:t>
            </a:r>
          </a:p>
          <a:p>
            <a:pPr algn="just"/>
            <a:endParaRPr lang="it-IT" sz="10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- </a:t>
            </a:r>
            <a:r>
              <a:rPr lang="it-IT" sz="2400" dirty="0" err="1">
                <a:latin typeface="Comic Sans MS" panose="030F0702030302020204" pitchFamily="66" charset="0"/>
              </a:rPr>
              <a:t>ri</a:t>
            </a:r>
            <a:r>
              <a:rPr lang="it-IT" sz="2400" dirty="0">
                <a:latin typeface="Comic Sans MS" panose="030F0702030302020204" pitchFamily="66" charset="0"/>
              </a:rPr>
              <a:t>-orientamenti sostenibili nell’uso delle risorse naturali (acqua, suolo, verde …) del/i territorio/i (linee verdi e blu; riconnessione ecologica, rinaturalizzazione degli spazi urbani, uso dell’acqua, permeabilità del suolo urbano: tetti verdi, orti, water </a:t>
            </a:r>
            <a:r>
              <a:rPr lang="it-IT" sz="2400" dirty="0" err="1">
                <a:latin typeface="Comic Sans MS" panose="030F0702030302020204" pitchFamily="66" charset="0"/>
              </a:rPr>
              <a:t>squares</a:t>
            </a:r>
            <a:r>
              <a:rPr lang="it-IT" sz="2400" dirty="0">
                <a:latin typeface="Comic Sans MS" panose="030F0702030302020204" pitchFamily="66" charset="0"/>
              </a:rPr>
              <a:t> … dispositivi di intervento al dettaglio );</a:t>
            </a:r>
          </a:p>
          <a:p>
            <a:pPr algn="just"/>
            <a:endParaRPr lang="it-IT" sz="10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- ipotesi di uso pro/vs. abuso/no uso del </a:t>
            </a:r>
            <a:r>
              <a:rPr lang="it-IT" sz="2400" dirty="0" err="1">
                <a:latin typeface="Comic Sans MS" panose="030F0702030302020204" pitchFamily="66" charset="0"/>
              </a:rPr>
              <a:t>riverfront</a:t>
            </a:r>
            <a:r>
              <a:rPr lang="it-IT" sz="2400" dirty="0">
                <a:latin typeface="Comic Sans MS" panose="030F0702030302020204" pitchFamily="66" charset="0"/>
              </a:rPr>
              <a:t>;</a:t>
            </a:r>
          </a:p>
          <a:p>
            <a:pPr algn="just"/>
            <a:endParaRPr lang="it-IT" sz="1000" dirty="0">
              <a:latin typeface="Comic Sans MS" panose="030F0702030302020204" pitchFamily="66" charset="0"/>
            </a:endParaRPr>
          </a:p>
          <a:p>
            <a:pPr algn="just"/>
            <a:r>
              <a:rPr lang="it-IT" sz="2400" dirty="0">
                <a:latin typeface="Comic Sans MS" panose="030F0702030302020204" pitchFamily="66" charset="0"/>
              </a:rPr>
              <a:t>- individuazione di </a:t>
            </a:r>
            <a:r>
              <a:rPr lang="it-IT" sz="2400" b="1" dirty="0">
                <a:latin typeface="Comic Sans MS" panose="030F0702030302020204" pitchFamily="66" charset="0"/>
              </a:rPr>
              <a:t>caratterizzazioni </a:t>
            </a:r>
            <a:r>
              <a:rPr lang="it-IT" sz="2400" dirty="0">
                <a:latin typeface="Comic Sans MS" panose="030F0702030302020204" pitchFamily="66" charset="0"/>
              </a:rPr>
              <a:t>e analisi complesse dei territori su cui le azioni di progetto e degli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attori urbani </a:t>
            </a:r>
            <a:r>
              <a:rPr lang="it-IT" sz="2400" dirty="0">
                <a:latin typeface="Comic Sans MS" panose="030F0702030302020204" pitchFamily="66" charset="0"/>
              </a:rPr>
              <a:t>si esercitano. Non una mera descrizione, ma una vera e propria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interpretazione</a:t>
            </a:r>
            <a:r>
              <a:rPr lang="it-IT" sz="2400" dirty="0">
                <a:latin typeface="Comic Sans MS" panose="030F0702030302020204" pitchFamily="66" charset="0"/>
              </a:rPr>
              <a:t>, anche storica, che si muova nella direzione della “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comprensione</a:t>
            </a:r>
            <a:r>
              <a:rPr lang="it-IT" sz="2400" dirty="0">
                <a:latin typeface="Comic Sans MS" panose="030F0702030302020204" pitchFamily="66" charset="0"/>
              </a:rPr>
              <a:t>” e ‘’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valorizzazione</a:t>
            </a:r>
            <a:r>
              <a:rPr lang="it-IT" sz="2400" dirty="0">
                <a:latin typeface="Comic Sans MS" panose="030F0702030302020204" pitchFamily="66" charset="0"/>
              </a:rPr>
              <a:t>’’ dello ‘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’spirito del luogo</a:t>
            </a:r>
            <a:r>
              <a:rPr lang="it-IT" sz="2400" dirty="0">
                <a:latin typeface="Comic Sans MS" panose="030F0702030302020204" pitchFamily="66" charset="0"/>
              </a:rPr>
              <a:t>’’ (ruolo del tempo, ruolo della memoria);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496" y="116632"/>
            <a:ext cx="907300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>
                <a:latin typeface="Comic Sans MS" panose="030F0702030302020204" pitchFamily="66" charset="0"/>
              </a:rPr>
              <a:t>- valutazione degli effetti degli interventi sul territorio e nello spazio in una nuova dinamica temporale: verifica e controllo dei risultati nel tempo; monitoraggio (cronoprogramma, piano di manutenzione); </a:t>
            </a:r>
            <a:r>
              <a:rPr lang="it-IT" sz="2200" i="1" dirty="0">
                <a:latin typeface="Comic Sans MS" panose="030F0702030302020204" pitchFamily="66" charset="0"/>
              </a:rPr>
              <a:t>ampliamento dell’orizzonte temporale di riferimento </a:t>
            </a:r>
            <a:r>
              <a:rPr lang="it-IT" sz="2200" dirty="0">
                <a:latin typeface="Comic Sans MS" panose="030F0702030302020204" pitchFamily="66" charset="0"/>
              </a:rPr>
              <a:t>(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medio–lungo periodo</a:t>
            </a:r>
            <a:r>
              <a:rPr lang="it-IT" sz="2200" dirty="0">
                <a:latin typeface="Comic Sans MS" panose="030F0702030302020204" pitchFamily="66" charset="0"/>
              </a:rPr>
              <a:t>) su cui verificare efficienza (funzionale) ed efficacia (entità: quantità e qualità dei risultati) dei dispositivi di progetto applicati… .</a:t>
            </a:r>
          </a:p>
          <a:p>
            <a:pPr algn="just"/>
            <a:endParaRPr lang="it-IT" sz="2400" dirty="0">
              <a:latin typeface="Comic Sans MS" panose="030F0702030302020204" pitchFamily="66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ELEMENTI DI INTERESSE</a:t>
            </a:r>
          </a:p>
          <a:p>
            <a:pPr algn="just"/>
            <a:endParaRPr lang="it-IT" dirty="0">
              <a:latin typeface="Comic Sans MS" panose="030F0702030302020204" pitchFamily="66" charset="0"/>
            </a:endParaRPr>
          </a:p>
          <a:p>
            <a:pPr algn="just"/>
            <a:r>
              <a:rPr lang="it-IT" sz="2200" dirty="0">
                <a:latin typeface="Comic Sans MS" panose="030F0702030302020204" pitchFamily="66" charset="0"/>
              </a:rPr>
              <a:t>- la questione della scala territoriale su cui far valere l’impatto (inteso come risultato dell’intervento): il quartiere, la città, l’area, la regione …. (area vasta/dettaglio)</a:t>
            </a:r>
          </a:p>
          <a:p>
            <a:pPr algn="just"/>
            <a:endParaRPr lang="it-IT" sz="1000" dirty="0">
              <a:latin typeface="Comic Sans MS" panose="030F0702030302020204" pitchFamily="66" charset="0"/>
            </a:endParaRPr>
          </a:p>
          <a:p>
            <a:pPr indent="-285750" algn="just">
              <a:buFontTx/>
              <a:buChar char="-"/>
            </a:pPr>
            <a:r>
              <a:rPr lang="it-IT" sz="2200" dirty="0">
                <a:latin typeface="Comic Sans MS" panose="030F0702030302020204" pitchFamily="66" charset="0"/>
              </a:rPr>
              <a:t>il contesto su cui incide l’azione progettuale: spazio, luoghi, parchi….</a:t>
            </a:r>
          </a:p>
          <a:p>
            <a:pPr algn="just"/>
            <a:endParaRPr lang="it-IT" sz="1000" dirty="0">
              <a:latin typeface="Comic Sans MS" panose="030F0702030302020204" pitchFamily="66" charset="0"/>
            </a:endParaRPr>
          </a:p>
          <a:p>
            <a:pPr indent="-285750" algn="just">
              <a:buFontTx/>
              <a:buChar char="-"/>
            </a:pPr>
            <a:r>
              <a:rPr lang="it-IT" sz="2200" dirty="0">
                <a:latin typeface="Comic Sans MS" panose="030F0702030302020204" pitchFamily="66" charset="0"/>
              </a:rPr>
              <a:t>la forma con cui si articola l’intervento: natura, artificio, cultura….</a:t>
            </a:r>
          </a:p>
          <a:p>
            <a:pPr algn="just"/>
            <a:endParaRPr lang="it-IT" sz="1000" dirty="0">
              <a:latin typeface="Comic Sans MS" panose="030F0702030302020204" pitchFamily="66" charset="0"/>
            </a:endParaRPr>
          </a:p>
          <a:p>
            <a:pPr indent="-285750" algn="just">
              <a:buFontTx/>
              <a:buChar char="-"/>
            </a:pPr>
            <a:r>
              <a:rPr lang="it-IT" sz="2200" dirty="0">
                <a:latin typeface="Comic Sans MS" panose="030F0702030302020204" pitchFamily="66" charset="0"/>
              </a:rPr>
              <a:t>l’intenzione progettuale: conservazione/valorizzazione, </a:t>
            </a:r>
            <a:r>
              <a:rPr lang="it-IT" sz="2200" dirty="0" err="1">
                <a:latin typeface="Comic Sans MS" panose="030F0702030302020204" pitchFamily="66" charset="0"/>
              </a:rPr>
              <a:t>ri</a:t>
            </a:r>
            <a:r>
              <a:rPr lang="it-IT" sz="2200" dirty="0">
                <a:latin typeface="Comic Sans MS" panose="030F0702030302020204" pitchFamily="66" charset="0"/>
              </a:rPr>
              <a:t>-scoperta/re-invenzione/costruzione/de-costruzione/provocazione..</a:t>
            </a:r>
          </a:p>
        </p:txBody>
      </p:sp>
    </p:spTree>
    <p:extLst>
      <p:ext uri="{BB962C8B-B14F-4D97-AF65-F5344CB8AC3E}">
        <p14:creationId xmlns:p14="http://schemas.microsoft.com/office/powerpoint/2010/main" val="1815319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1678</Words>
  <Application>Microsoft Office PowerPoint</Application>
  <PresentationFormat>Presentazione su schermo (4:3)</PresentationFormat>
  <Paragraphs>96</Paragraphs>
  <Slides>16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Tema di Office</vt:lpstr>
      <vt:lpstr>Fiume e Città  - dinamiche di un rapporto aperto -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Fiume e Città  un rapporto in evoluzione</dc:title>
  <dc:creator>PRESTAMBURGO SONIA</dc:creator>
  <cp:lastModifiedBy>PRESTAMBURGO SONIA</cp:lastModifiedBy>
  <cp:revision>80</cp:revision>
  <dcterms:created xsi:type="dcterms:W3CDTF">2015-11-09T20:13:56Z</dcterms:created>
  <dcterms:modified xsi:type="dcterms:W3CDTF">2021-05-11T17:46:29Z</dcterms:modified>
</cp:coreProperties>
</file>