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26"/>
  </p:handoutMasterIdLst>
  <p:sldIdLst>
    <p:sldId id="256" r:id="rId2"/>
    <p:sldId id="286" r:id="rId3"/>
    <p:sldId id="287" r:id="rId4"/>
    <p:sldId id="289" r:id="rId5"/>
    <p:sldId id="258" r:id="rId6"/>
    <p:sldId id="259" r:id="rId7"/>
    <p:sldId id="291" r:id="rId8"/>
    <p:sldId id="260" r:id="rId9"/>
    <p:sldId id="292" r:id="rId10"/>
    <p:sldId id="261" r:id="rId11"/>
    <p:sldId id="264" r:id="rId12"/>
    <p:sldId id="288" r:id="rId13"/>
    <p:sldId id="262" r:id="rId14"/>
    <p:sldId id="266" r:id="rId15"/>
    <p:sldId id="267" r:id="rId16"/>
    <p:sldId id="293" r:id="rId17"/>
    <p:sldId id="263" r:id="rId18"/>
    <p:sldId id="268" r:id="rId19"/>
    <p:sldId id="269" r:id="rId20"/>
    <p:sldId id="270" r:id="rId21"/>
    <p:sldId id="295" r:id="rId22"/>
    <p:sldId id="296" r:id="rId23"/>
    <p:sldId id="297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4F3F8CA-49E5-2B46-B5E9-DC8CD84B5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25C745-F120-C94B-B6CF-6E3A1735A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44A23-1632-B14D-99EA-676EBBDEF1DC}" type="datetimeFigureOut">
              <a:rPr lang="it-IT" smtClean="0"/>
              <a:t>12/05/21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1E5AF7-AC52-DE44-BFAC-F31C5FFC8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476111-E79B-8044-90E4-BB3A546C38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901E-3764-874E-A069-B5C83506D5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42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832AE-9792-6044-B141-3783D0A1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" y="2029189"/>
            <a:ext cx="2847176" cy="2311317"/>
          </a:xfrm>
        </p:spPr>
        <p:txBody>
          <a:bodyPr>
            <a:normAutofit/>
          </a:bodyPr>
          <a:lstStyle/>
          <a:p>
            <a:r>
              <a:rPr lang="it-IT" dirty="0"/>
              <a:t>Settore terziario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A6B02-F9A1-C840-AC57-AD9C75FF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79" y="798236"/>
            <a:ext cx="4722470" cy="5359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Comprende tutti i tipi di servizi e le attività che si svolgono negli uffici e nei negozi, quelle amministrative e politiche, classificati al fine di essere compresi nelle statistiche ufficiali                </a:t>
            </a:r>
            <a:r>
              <a:rPr lang="it-IT" dirty="0"/>
              <a:t>		</a:t>
            </a:r>
            <a:endParaRPr lang="it-IT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le famiglie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basati sulla domanda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la collettività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interesse generale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le imprese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basati sull’offerta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Attività quaternarie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comando, direzione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Terzo settore o </a:t>
            </a:r>
            <a:r>
              <a:rPr lang="it-IT" sz="2200" i="1" dirty="0"/>
              <a:t>no profit</a:t>
            </a: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1633F2-3E24-D341-B735-2F7039E4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449" y="798236"/>
            <a:ext cx="3571219" cy="52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2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C16DD-3E15-A34C-8916-D6B21EF9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occupazione nei settori produttivi (livello mondiale)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08461A-098E-204D-A9A7-A291A1388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634" y="1464197"/>
            <a:ext cx="7655949" cy="3581400"/>
          </a:xfrm>
        </p:spPr>
      </p:pic>
    </p:spTree>
    <p:extLst>
      <p:ext uri="{BB962C8B-B14F-4D97-AF65-F5344CB8AC3E}">
        <p14:creationId xmlns:p14="http://schemas.microsoft.com/office/powerpoint/2010/main" val="382761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914F1-8735-0D4E-8842-1E219AB0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2" y="2306296"/>
            <a:ext cx="3101819" cy="2902312"/>
          </a:xfrm>
        </p:spPr>
        <p:txBody>
          <a:bodyPr/>
          <a:lstStyle/>
          <a:p>
            <a:r>
              <a:rPr lang="it-IT" dirty="0"/>
              <a:t>Situazione in Italia </a:t>
            </a:r>
            <a:br>
              <a:rPr lang="it-IT" dirty="0"/>
            </a:br>
            <a:r>
              <a:rPr lang="it-IT" dirty="0"/>
              <a:t>(% occupati </a:t>
            </a:r>
            <a:br>
              <a:rPr lang="it-IT" dirty="0"/>
            </a:br>
            <a:r>
              <a:rPr lang="it-IT" dirty="0"/>
              <a:t>e PIL)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F65FA4-8E78-1F48-A58F-BA6B9154D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801" y="2306296"/>
            <a:ext cx="6877601" cy="4354855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037233-79A1-4549-80B6-620E01A0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7" y="112773"/>
            <a:ext cx="3518704" cy="26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95D2C-8B29-2E46-864B-FB0CB8DC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7" y="1353315"/>
            <a:ext cx="2581154" cy="3913166"/>
          </a:xfrm>
        </p:spPr>
        <p:txBody>
          <a:bodyPr>
            <a:normAutofit/>
          </a:bodyPr>
          <a:lstStyle/>
          <a:p>
            <a:r>
              <a:rPr lang="it-IT" dirty="0"/>
              <a:t>Evoluzione dell’industria nel Nord del mondo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869CA4-3FF3-D14E-B9CB-8CC9FFC9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370" y="1905000"/>
            <a:ext cx="3368233" cy="4367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/>
              <a:t>Fattori di localizzazione dell’industria                   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dirty="0"/>
              <a:t>Dipendono da rapporto costi benefici</a:t>
            </a:r>
          </a:p>
          <a:p>
            <a:pPr marL="0" indent="0">
              <a:buNone/>
            </a:pPr>
            <a:endParaRPr lang="it-IT" sz="900" dirty="0"/>
          </a:p>
          <a:p>
            <a:pPr marL="582613" indent="-582613">
              <a:buNone/>
            </a:pPr>
            <a:r>
              <a:rPr lang="it-IT" sz="2400" dirty="0"/>
              <a:t>Inizialmente peso della distanza delle materie prime (prima e seconda fase della rivoluzione industriale)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b="1" dirty="0"/>
              <a:t>Novità post globalizzazione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7457E3-34D0-D245-87DF-9E86D495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75" y="1759352"/>
            <a:ext cx="4323862" cy="4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BC042-B6A1-9A42-A6AD-4B10F2FE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13680"/>
            <a:ext cx="2951544" cy="3271778"/>
          </a:xfrm>
        </p:spPr>
        <p:txBody>
          <a:bodyPr>
            <a:normAutofit/>
          </a:bodyPr>
          <a:lstStyle/>
          <a:p>
            <a:r>
              <a:rPr lang="it-IT" sz="3100" dirty="0"/>
              <a:t>Evoluzione dell’industria nel mondo che non è Nord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00EC27-11C5-2041-A9FE-B51A78CB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532" y="628891"/>
            <a:ext cx="8333772" cy="5945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Introduzione di nuovi schemi di produzione industriale (post </a:t>
            </a:r>
            <a:r>
              <a:rPr lang="it-IT" sz="2400" dirty="0" err="1"/>
              <a:t>toyotismo</a:t>
            </a:r>
            <a:r>
              <a:rPr lang="it-IT" sz="2400" dirty="0"/>
              <a:t>) avvia nuove distribuzioni delle sedi industriali (Asia)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/>
              <a:t>Prima Giappone, poi Hong Kong, Singapore, Corea del Sud e Taiwan (anni Settanta)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/>
              <a:t>Indonesia, Malesia, Filippine e </a:t>
            </a:r>
            <a:r>
              <a:rPr lang="it-IT" sz="2400" dirty="0" err="1"/>
              <a:t>Thailandia</a:t>
            </a:r>
            <a:r>
              <a:rPr lang="it-IT" sz="2400" dirty="0"/>
              <a:t> (anni Ottanta)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Iniziative promosse dai governi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Passaggio da lavoro intensivo a produzioni di alto valore aggiunto tecnologico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Presenza di forza lavoro scolarizzata e qualificata, a basso costo  e poco protetta socialmente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/>
              <a:t>Prima produzioni tessili, poi computeristica</a:t>
            </a:r>
          </a:p>
        </p:txBody>
      </p:sp>
    </p:spTree>
    <p:extLst>
      <p:ext uri="{BB962C8B-B14F-4D97-AF65-F5344CB8AC3E}">
        <p14:creationId xmlns:p14="http://schemas.microsoft.com/office/powerpoint/2010/main" val="356722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3DFE-7DA8-5F4A-A1D9-4FF2E7FC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Zone economiche speciali - ZES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C6A43-210A-9D44-99F4-3EF5AFE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589" y="833376"/>
            <a:ext cx="8325715" cy="5868366"/>
          </a:xfrm>
        </p:spPr>
        <p:txBody>
          <a:bodyPr>
            <a:normAutofit/>
          </a:bodyPr>
          <a:lstStyle/>
          <a:p>
            <a:pPr marL="674688" indent="-663575">
              <a:buNone/>
            </a:pPr>
            <a:r>
              <a:rPr lang="it-IT" sz="2400" dirty="0"/>
              <a:t>Aree industriali che funzionano secondo politiche e leggi diverse rispetto al resto del paese in cui si trovano, aperte con lo scopo di attirare e sostenere una produzione orientata alle esportazioni. Detassazione e riduzione dazi doganali.</a:t>
            </a:r>
          </a:p>
          <a:p>
            <a:pPr marL="674688" indent="-663575">
              <a:buNone/>
            </a:pPr>
            <a:r>
              <a:rPr lang="it-IT" sz="2400" dirty="0"/>
              <a:t>Aiutano i paesi a industrializzarsi MA concentrano risorse e infrastrutture in spazi ridotti</a:t>
            </a:r>
          </a:p>
          <a:p>
            <a:pPr marL="674688" indent="-663575">
              <a:buNone/>
            </a:pPr>
            <a:r>
              <a:rPr lang="it-IT" sz="2400" dirty="0"/>
              <a:t>Tra i 1975 e il 2006 ZES passano da 79 a 3500 di cui i 2/3 nella sola Cina (dal 1979)</a:t>
            </a:r>
          </a:p>
          <a:p>
            <a:pPr marL="674688" indent="-663575">
              <a:buNone/>
            </a:pPr>
            <a:r>
              <a:rPr lang="it-IT" sz="2400" i="1" dirty="0" err="1"/>
              <a:t>Maquiladoras</a:t>
            </a:r>
            <a:r>
              <a:rPr lang="it-IT" sz="2400" dirty="0"/>
              <a:t> come ZES messicane: post NAFTA 1994, crisi post primo decennio 2000</a:t>
            </a:r>
          </a:p>
        </p:txBody>
      </p:sp>
    </p:spTree>
    <p:extLst>
      <p:ext uri="{BB962C8B-B14F-4D97-AF65-F5344CB8AC3E}">
        <p14:creationId xmlns:p14="http://schemas.microsoft.com/office/powerpoint/2010/main" val="382030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3DFE-7DA8-5F4A-A1D9-4FF2E7FC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Zone economiche speciali - ZES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C6A43-210A-9D44-99F4-3EF5AFE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4" y="3922783"/>
            <a:ext cx="4418028" cy="2427270"/>
          </a:xfrm>
        </p:spPr>
        <p:txBody>
          <a:bodyPr>
            <a:normAutofit/>
          </a:bodyPr>
          <a:lstStyle/>
          <a:p>
            <a:pPr marL="674688" indent="-663575">
              <a:buNone/>
            </a:pPr>
            <a:r>
              <a:rPr lang="it-IT" sz="2200" dirty="0"/>
              <a:t>ZES cinesi molto più grandi delle altre e concepite in maniera integrale (produzione + ricerca+ turismo)</a:t>
            </a:r>
          </a:p>
          <a:p>
            <a:pPr marL="674688" indent="-663575">
              <a:buNone/>
            </a:pPr>
            <a:r>
              <a:rPr lang="it-IT" sz="2200" dirty="0" err="1"/>
              <a:t>Belt</a:t>
            </a:r>
            <a:r>
              <a:rPr lang="it-IT" sz="2200" dirty="0"/>
              <a:t> and Road </a:t>
            </a:r>
            <a:r>
              <a:rPr lang="it-IT" sz="2200" dirty="0" err="1"/>
              <a:t>Initiative</a:t>
            </a:r>
            <a:r>
              <a:rPr lang="it-IT" sz="2200" dirty="0"/>
              <a:t> (BRI) - 2013</a:t>
            </a:r>
          </a:p>
          <a:p>
            <a:pPr marL="674688" indent="-663575">
              <a:buNone/>
            </a:pP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119270-9E3A-1249-BF29-3F3E6531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54" y="81023"/>
            <a:ext cx="5197035" cy="32689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1F65E0-E508-0344-820E-FA8218C4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576" y="3133959"/>
            <a:ext cx="4476424" cy="3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69965-4195-0B47-8E80-872C96AD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Ri</a:t>
            </a:r>
            <a:r>
              <a:rPr lang="it-IT" dirty="0"/>
              <a:t>-localizzazione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4C42C-57E3-1F49-93E5-4F740073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301" y="1123836"/>
            <a:ext cx="8426175" cy="5114917"/>
          </a:xfrm>
        </p:spPr>
        <p:txBody>
          <a:bodyPr>
            <a:noAutofit/>
          </a:bodyPr>
          <a:lstStyle/>
          <a:p>
            <a:r>
              <a:rPr lang="it-IT" sz="2400" dirty="0"/>
              <a:t>Propria del capitalismo, amplificata da globalizzazione</a:t>
            </a:r>
          </a:p>
          <a:p>
            <a:r>
              <a:rPr lang="it-IT" sz="2400" dirty="0"/>
              <a:t>Nuove aree industriali sud est asiatico come risultato della </a:t>
            </a:r>
            <a:r>
              <a:rPr lang="it-IT" sz="2400" dirty="0" err="1"/>
              <a:t>ri</a:t>
            </a:r>
            <a:r>
              <a:rPr lang="it-IT" sz="2400" dirty="0"/>
              <a:t>-localizzazione di alcuni segmenti delle filiere produttive</a:t>
            </a:r>
          </a:p>
          <a:p>
            <a:r>
              <a:rPr lang="it-IT" sz="2400" dirty="0"/>
              <a:t>Alla ricerca di appalto e subappalto da parte di aziende occidentali</a:t>
            </a:r>
          </a:p>
          <a:p>
            <a:r>
              <a:rPr lang="it-IT" sz="2400" dirty="0"/>
              <a:t>Tre conseguenze della </a:t>
            </a:r>
            <a:r>
              <a:rPr lang="it-IT" sz="2400" dirty="0" err="1"/>
              <a:t>ri</a:t>
            </a:r>
            <a:r>
              <a:rPr lang="it-IT" sz="2400" dirty="0"/>
              <a:t>-localizzazione:</a:t>
            </a:r>
          </a:p>
          <a:p>
            <a:pPr>
              <a:buFontTx/>
              <a:buChar char="-"/>
            </a:pPr>
            <a:r>
              <a:rPr lang="it-IT" sz="2400" dirty="0"/>
              <a:t>Carattere globale della produzione (fasi distribuite in diversi paesi)</a:t>
            </a:r>
          </a:p>
          <a:p>
            <a:pPr>
              <a:buFontTx/>
              <a:buChar char="-"/>
            </a:pPr>
            <a:r>
              <a:rPr lang="it-IT" sz="2400" dirty="0"/>
              <a:t>Nuova divisione internazionale del lavoro (non più distinta fra materie prime /periferia e produzioni finali /</a:t>
            </a:r>
            <a:r>
              <a:rPr lang="it-IT" sz="2400" dirty="0" err="1"/>
              <a:t>paesicentrali</a:t>
            </a:r>
            <a:r>
              <a:rPr lang="it-IT" sz="2400" dirty="0"/>
              <a:t>)</a:t>
            </a:r>
          </a:p>
          <a:p>
            <a:pPr>
              <a:buFontTx/>
              <a:buChar char="-"/>
            </a:pPr>
            <a:r>
              <a:rPr lang="it-IT" sz="2400" dirty="0"/>
              <a:t>Nuova distribuzione del profitto</a:t>
            </a:r>
          </a:p>
        </p:txBody>
      </p:sp>
    </p:spTree>
    <p:extLst>
      <p:ext uri="{BB962C8B-B14F-4D97-AF65-F5344CB8AC3E}">
        <p14:creationId xmlns:p14="http://schemas.microsoft.com/office/powerpoint/2010/main" val="264198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93010-0C5D-A34F-A48B-35B0BC50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Trasformazioni strutturali dei sistemi produttivi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13C5F-AE2E-FC40-B05F-C80AC57E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7" y="763929"/>
            <a:ext cx="8310623" cy="5787341"/>
          </a:xfrm>
        </p:spPr>
        <p:txBody>
          <a:bodyPr>
            <a:normAutofit/>
          </a:bodyPr>
          <a:lstStyle/>
          <a:p>
            <a:r>
              <a:rPr lang="it-IT" sz="2400" dirty="0"/>
              <a:t>Le modifiche della produzione hanno avuto effetti sulla organizzazione degli spazi</a:t>
            </a:r>
          </a:p>
          <a:p>
            <a:pPr marL="457200" lvl="1" indent="0">
              <a:buNone/>
            </a:pPr>
            <a:r>
              <a:rPr lang="it-IT" sz="2400" dirty="0">
                <a:sym typeface="Wingdings" pitchFamily="2" charset="2"/>
              </a:rPr>
              <a:t> geografia analizza i diversi modelli spaziali di cambiamento strutturale</a:t>
            </a:r>
            <a:endParaRPr lang="it-IT" sz="2400" dirty="0"/>
          </a:p>
          <a:p>
            <a:endParaRPr lang="it-IT" sz="800" dirty="0"/>
          </a:p>
          <a:p>
            <a:r>
              <a:rPr lang="it-IT" sz="2400" dirty="0"/>
              <a:t>Crisi del fordismo </a:t>
            </a:r>
            <a:r>
              <a:rPr lang="it-IT" sz="2400" dirty="0">
                <a:sym typeface="Wingdings" pitchFamily="2" charset="2"/>
              </a:rPr>
              <a:t> diversa gerarchia fra paesi, non più basata sulle produzioni (ma sui profitti)</a:t>
            </a:r>
          </a:p>
          <a:p>
            <a:r>
              <a:rPr lang="it-IT" sz="2400" dirty="0">
                <a:sym typeface="Wingdings" pitchFamily="2" charset="2"/>
              </a:rPr>
              <a:t>Deindustrializzazione ricondotta a: </a:t>
            </a:r>
          </a:p>
          <a:p>
            <a:pPr marL="1108075" indent="-342900">
              <a:buFontTx/>
              <a:buChar char="-"/>
            </a:pPr>
            <a:r>
              <a:rPr lang="it-IT" sz="2400" dirty="0">
                <a:sym typeface="Wingdings" pitchFamily="2" charset="2"/>
              </a:rPr>
              <a:t>maggiore incremento della produttività del lavoro nelle attività manifatturiere rispetto a quella dei servizi </a:t>
            </a:r>
          </a:p>
          <a:p>
            <a:pPr marL="1108075" indent="-342900">
              <a:buFontTx/>
              <a:buChar char="-"/>
            </a:pPr>
            <a:r>
              <a:rPr lang="it-IT" sz="2400" dirty="0">
                <a:sym typeface="Wingdings" pitchFamily="2" charset="2"/>
              </a:rPr>
              <a:t>Cambiamento della disponibilità di risorse (ruolo della loro prossimità)</a:t>
            </a:r>
          </a:p>
          <a:p>
            <a:pPr marL="1108075" indent="-342900">
              <a:buFontTx/>
              <a:buChar char="-"/>
            </a:pPr>
            <a:r>
              <a:rPr lang="it-IT" sz="2400" dirty="0">
                <a:sym typeface="Wingdings" pitchFamily="2" charset="2"/>
              </a:rPr>
              <a:t>Globalizzazione economica (trasferimento in paesi con costi inferiori; dispersione)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91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18713-560D-F249-87CE-A6D5C07B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Servizi, genere e società postindustriale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B80C68-A676-AB4F-90E3-11A26829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577" y="798651"/>
            <a:ext cx="8634519" cy="566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Crescita continua del numero degli occupati nel terziario </a:t>
            </a:r>
          </a:p>
          <a:p>
            <a:pPr marL="0" indent="0">
              <a:buNone/>
            </a:pPr>
            <a:r>
              <a:rPr lang="it-IT" sz="2200" dirty="0"/>
              <a:t>(USA </a:t>
            </a:r>
            <a:r>
              <a:rPr lang="it-IT" sz="2200" dirty="0">
                <a:sym typeface="Wingdings" pitchFamily="2" charset="2"/>
              </a:rPr>
              <a:t> 77% Pil da terziario: paesi ricchi circa 70%; paesi </a:t>
            </a:r>
            <a:r>
              <a:rPr lang="it-IT" sz="2200" dirty="0" err="1">
                <a:sym typeface="Wingdings" pitchFamily="2" charset="2"/>
              </a:rPr>
              <a:t>sudmondo</a:t>
            </a:r>
            <a:r>
              <a:rPr lang="it-IT" sz="2200" dirty="0">
                <a:sym typeface="Wingdings" pitchFamily="2" charset="2"/>
              </a:rPr>
              <a:t> 50%)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Settore servizi  occupazione femminile (specializzazione occupazionale, non sempre a vantaggio, ma sorta di segregazione settoriale)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Crescita settore terziario e quaternario  società postindustriali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alti livelli di urbanizzazione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Prevalenza dei settori dei servizi e delle attività d’ufficio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Primato dei «colletti bianchi» nella forza lavoro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Infrastrutture basate sull’informatica e le comunicazioni (ICT)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Economia basata sulla conoscenza</a:t>
            </a:r>
          </a:p>
        </p:txBody>
      </p:sp>
    </p:spTree>
    <p:extLst>
      <p:ext uri="{BB962C8B-B14F-4D97-AF65-F5344CB8AC3E}">
        <p14:creationId xmlns:p14="http://schemas.microsoft.com/office/powerpoint/2010/main" val="308563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21</a:t>
            </a:r>
            <a:br>
              <a:rPr lang="it-IT" altLang="it-IT" b="1" dirty="0"/>
            </a:br>
            <a:endParaRPr lang="it-IT" altLang="it-IT" b="1" dirty="0"/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4014" y="1932972"/>
            <a:ext cx="7430752" cy="251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rgbClr val="FF0000"/>
                </a:solidFill>
              </a:rPr>
              <a:t>Geografia e industria e servizi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EBA7C-4B1E-2A4C-B4BA-1F900F2A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66" y="2251276"/>
            <a:ext cx="2835601" cy="2390172"/>
          </a:xfrm>
        </p:spPr>
        <p:txBody>
          <a:bodyPr>
            <a:normAutofit/>
          </a:bodyPr>
          <a:lstStyle/>
          <a:p>
            <a:r>
              <a:rPr lang="it-IT" dirty="0"/>
              <a:t>Conoscenza come nuova materia prima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293FD1-DBDE-D54F-8A15-CA2B33A20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30" y="885463"/>
            <a:ext cx="8368495" cy="5063924"/>
          </a:xfrm>
        </p:spPr>
        <p:txBody>
          <a:bodyPr>
            <a:noAutofit/>
          </a:bodyPr>
          <a:lstStyle/>
          <a:p>
            <a:r>
              <a:rPr lang="it-IT" sz="2000" dirty="0"/>
              <a:t>La conoscenza è diventata una risorsa produttiva che compete con i fattori produttivi tradizionali come la terra e il lavoro</a:t>
            </a:r>
          </a:p>
          <a:p>
            <a:r>
              <a:rPr lang="it-IT" sz="2000" dirty="0"/>
              <a:t>Da società fordiste a sistemi di rete, governati da innovazioni a alta tecnologia</a:t>
            </a:r>
          </a:p>
          <a:p>
            <a:r>
              <a:rPr lang="it-IT" sz="2000" dirty="0"/>
              <a:t>(indicatore: quantità di investimenti in ricerca e sviluppo)</a:t>
            </a:r>
          </a:p>
          <a:p>
            <a:r>
              <a:rPr lang="it-IT" sz="2000" b="1" dirty="0" err="1"/>
              <a:t>Tecnopolo</a:t>
            </a:r>
            <a:r>
              <a:rPr lang="it-IT" sz="2000" dirty="0"/>
              <a:t>: area in cui si concentrano imprese che si occupano di ricerca, progettazione, sviluppo e/o produzioni alta tecnologia </a:t>
            </a:r>
          </a:p>
          <a:p>
            <a:r>
              <a:rPr lang="it-IT" sz="2000" dirty="0"/>
              <a:t>Basato su tre motivazioni (Manuel </a:t>
            </a:r>
            <a:r>
              <a:rPr lang="it-IT" sz="2000" dirty="0" err="1"/>
              <a:t>Castells</a:t>
            </a:r>
            <a:r>
              <a:rPr lang="it-IT" sz="2000" dirty="0"/>
              <a:t>):</a:t>
            </a:r>
          </a:p>
          <a:p>
            <a:pPr lvl="1"/>
            <a:r>
              <a:rPr lang="it-IT" sz="2000" dirty="0"/>
              <a:t>Reindustrializzazione</a:t>
            </a:r>
          </a:p>
          <a:p>
            <a:pPr lvl="1"/>
            <a:r>
              <a:rPr lang="it-IT" sz="2000" dirty="0"/>
              <a:t>Sviluppo regionale</a:t>
            </a:r>
          </a:p>
          <a:p>
            <a:pPr lvl="1"/>
            <a:r>
              <a:rPr lang="it-IT" sz="2000" dirty="0"/>
              <a:t>Sinergia / arricchimento reciproco</a:t>
            </a:r>
          </a:p>
        </p:txBody>
      </p:sp>
    </p:spTree>
    <p:extLst>
      <p:ext uri="{BB962C8B-B14F-4D97-AF65-F5344CB8AC3E}">
        <p14:creationId xmlns:p14="http://schemas.microsoft.com/office/powerpoint/2010/main" val="349106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4D1E6-3236-C047-A717-951C6ECC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1" y="2377633"/>
            <a:ext cx="2533836" cy="2657354"/>
          </a:xfrm>
        </p:spPr>
        <p:txBody>
          <a:bodyPr>
            <a:normAutofit/>
          </a:bodyPr>
          <a:lstStyle/>
          <a:p>
            <a:r>
              <a:rPr lang="it-IT" dirty="0"/>
              <a:t>Investimenti Ricerca </a:t>
            </a:r>
            <a:br>
              <a:rPr lang="it-IT" dirty="0"/>
            </a:br>
            <a:r>
              <a:rPr lang="it-IT" dirty="0"/>
              <a:t>e </a:t>
            </a:r>
            <a:br>
              <a:rPr lang="it-IT" dirty="0"/>
            </a:br>
            <a:r>
              <a:rPr lang="it-IT" dirty="0"/>
              <a:t>sviluppo  Mondo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DDB6F42-14B7-1449-8B84-B947981B9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256" y="1583559"/>
            <a:ext cx="3887648" cy="3844968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3D09676-A7D2-FC4B-8473-33685C64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78" y="243548"/>
            <a:ext cx="4705422" cy="5810011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2981BF1-5674-6841-BDC9-5952B94D5BA5}"/>
              </a:ext>
            </a:extLst>
          </p:cNvPr>
          <p:cNvCxnSpPr>
            <a:cxnSpLocks/>
          </p:cNvCxnSpPr>
          <p:nvPr/>
        </p:nvCxnSpPr>
        <p:spPr>
          <a:xfrm>
            <a:off x="8542116" y="3481568"/>
            <a:ext cx="199084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81BC26F-0DA6-2B45-9B87-BEF70EECA5AC}"/>
              </a:ext>
            </a:extLst>
          </p:cNvPr>
          <p:cNvCxnSpPr>
            <a:cxnSpLocks/>
          </p:cNvCxnSpPr>
          <p:nvPr/>
        </p:nvCxnSpPr>
        <p:spPr>
          <a:xfrm>
            <a:off x="8542116" y="4305783"/>
            <a:ext cx="1990847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1DF0673-3F19-984D-B418-142DC5CBD0B1}"/>
              </a:ext>
            </a:extLst>
          </p:cNvPr>
          <p:cNvSpPr txBox="1"/>
          <p:nvPr/>
        </p:nvSpPr>
        <p:spPr>
          <a:xfrm>
            <a:off x="7475004" y="6157888"/>
            <a:ext cx="2803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Ppp</a:t>
            </a:r>
            <a:r>
              <a:rPr lang="it-IT" sz="1400" dirty="0"/>
              <a:t>= partenariato pubblico privato</a:t>
            </a:r>
          </a:p>
        </p:txBody>
      </p:sp>
    </p:spTree>
    <p:extLst>
      <p:ext uri="{BB962C8B-B14F-4D97-AF65-F5344CB8AC3E}">
        <p14:creationId xmlns:p14="http://schemas.microsoft.com/office/powerpoint/2010/main" val="249061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003DE-2E9A-EA42-9634-84CB346F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2083443"/>
            <a:ext cx="2199191" cy="2650603"/>
          </a:xfrm>
        </p:spPr>
        <p:txBody>
          <a:bodyPr>
            <a:normAutofit/>
          </a:bodyPr>
          <a:lstStyle/>
          <a:p>
            <a:r>
              <a:rPr lang="it-IT" dirty="0"/>
              <a:t>Investimenti Ricerca e sviluppo - UE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84A8E4-2F6A-CD45-BE79-9E1E4CD91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395" y="879677"/>
            <a:ext cx="8357308" cy="5297598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B6B514F-D968-414A-A441-F76D60107078}"/>
              </a:ext>
            </a:extLst>
          </p:cNvPr>
          <p:cNvCxnSpPr>
            <a:cxnSpLocks/>
          </p:cNvCxnSpPr>
          <p:nvPr/>
        </p:nvCxnSpPr>
        <p:spPr>
          <a:xfrm>
            <a:off x="7153155" y="1155666"/>
            <a:ext cx="0" cy="2372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F53D18E-CF32-0349-ACB9-70C0C20706A7}"/>
              </a:ext>
            </a:extLst>
          </p:cNvPr>
          <p:cNvCxnSpPr/>
          <p:nvPr/>
        </p:nvCxnSpPr>
        <p:spPr>
          <a:xfrm>
            <a:off x="4120587" y="555586"/>
            <a:ext cx="0" cy="914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53805-80FE-124A-A0C8-6CB0E96A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</a:t>
            </a:r>
            <a:r>
              <a:rPr lang="it-IT" dirty="0" err="1"/>
              <a:t>Scoreboard</a:t>
            </a:r>
            <a:r>
              <a:rPr lang="it-IT" dirty="0"/>
              <a:t> –la capacità in Ricerca e Innovazione 2018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6B5A62-5453-094C-A0D5-CBF0121DD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659" y="1556794"/>
            <a:ext cx="8576435" cy="4317358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68B4057-4A1A-EB4B-B5B7-D46CD456C672}"/>
              </a:ext>
            </a:extLst>
          </p:cNvPr>
          <p:cNvCxnSpPr>
            <a:cxnSpLocks/>
          </p:cNvCxnSpPr>
          <p:nvPr/>
        </p:nvCxnSpPr>
        <p:spPr>
          <a:xfrm>
            <a:off x="6504972" y="1489405"/>
            <a:ext cx="0" cy="1671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E2FCF7C-2DFE-0B4D-8D6C-D388955D0BCF}"/>
              </a:ext>
            </a:extLst>
          </p:cNvPr>
          <p:cNvCxnSpPr>
            <a:cxnSpLocks/>
          </p:cNvCxnSpPr>
          <p:nvPr/>
        </p:nvCxnSpPr>
        <p:spPr>
          <a:xfrm>
            <a:off x="11748304" y="440931"/>
            <a:ext cx="0" cy="13658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39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77B74-531C-3A40-982A-6D9355D7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7630"/>
            <a:ext cx="3472405" cy="5278056"/>
          </a:xfrm>
        </p:spPr>
        <p:txBody>
          <a:bodyPr>
            <a:normAutofit/>
          </a:bodyPr>
          <a:lstStyle/>
          <a:p>
            <a:r>
              <a:rPr lang="it-IT" sz="2800" b="1" dirty="0"/>
              <a:t>Investimenti formazione – Europa</a:t>
            </a:r>
            <a:r>
              <a:rPr lang="it-IT" sz="2800" dirty="0"/>
              <a:t>, 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riferiti al 2015, calcolati sul totale di risorse destinate al segmento “</a:t>
            </a:r>
            <a:r>
              <a:rPr lang="it-IT" sz="2800" dirty="0" err="1"/>
              <a:t>education</a:t>
            </a:r>
            <a:r>
              <a:rPr lang="it-IT" sz="2800" dirty="0"/>
              <a:t>” dai governi nel perimetro dell'Unione.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media: 4,9. </a:t>
            </a:r>
            <a:br>
              <a:rPr lang="it-IT" sz="2800" dirty="0"/>
            </a:br>
            <a:r>
              <a:rPr lang="it-IT" sz="2800" dirty="0"/>
              <a:t>Svezia 6,3; </a:t>
            </a:r>
            <a:br>
              <a:rPr lang="it-IT" sz="2800" dirty="0"/>
            </a:br>
            <a:r>
              <a:rPr lang="it-IT" sz="2800" dirty="0"/>
              <a:t>Italia, 4,0)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89FE32-16B1-9444-B40B-DA8B9BF4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04" y="798654"/>
            <a:ext cx="4565456" cy="51970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9F4E9F-8AD8-3641-BE86-9B86FD7E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960" y="798654"/>
            <a:ext cx="4034534" cy="5197031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5373976-2306-404C-805C-873DA0342F8C}"/>
              </a:ext>
            </a:extLst>
          </p:cNvPr>
          <p:cNvCxnSpPr>
            <a:cxnSpLocks/>
          </p:cNvCxnSpPr>
          <p:nvPr/>
        </p:nvCxnSpPr>
        <p:spPr>
          <a:xfrm flipH="1">
            <a:off x="10648709" y="3993266"/>
            <a:ext cx="11111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EB0E5C1-79F3-D543-A268-88FFBB7B9C23}"/>
              </a:ext>
            </a:extLst>
          </p:cNvPr>
          <p:cNvCxnSpPr>
            <a:cxnSpLocks/>
          </p:cNvCxnSpPr>
          <p:nvPr/>
        </p:nvCxnSpPr>
        <p:spPr>
          <a:xfrm>
            <a:off x="2511706" y="1539433"/>
            <a:ext cx="9606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1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79AB9-F468-2F4F-8E12-0E675E45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6" y="763929"/>
            <a:ext cx="8437943" cy="531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attività industriali sono processi di trasformazione di materie (prime e non) </a:t>
            </a:r>
          </a:p>
          <a:p>
            <a:pPr marL="0" indent="0">
              <a:buNone/>
            </a:pPr>
            <a:r>
              <a:rPr lang="it-IT" sz="2400" dirty="0"/>
              <a:t>Tutte le attività industriali si svolgono </a:t>
            </a:r>
            <a:r>
              <a:rPr lang="it-IT" sz="2400"/>
              <a:t>«manualmente</a:t>
            </a:r>
            <a:r>
              <a:rPr lang="it-IT" sz="2400" dirty="0"/>
              <a:t>», non virtualmente</a:t>
            </a:r>
          </a:p>
          <a:p>
            <a:pPr marL="0" indent="0">
              <a:buNone/>
            </a:pPr>
            <a:r>
              <a:rPr lang="it-IT" sz="2400" dirty="0"/>
              <a:t>Quindi esiste sempre un sito dove i processi lavorativi sono svolti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dirty="0"/>
              <a:t>Il sito dipende da</a:t>
            </a:r>
          </a:p>
          <a:p>
            <a:pPr lvl="1"/>
            <a:r>
              <a:rPr lang="it-IT" sz="2200" dirty="0"/>
              <a:t>Disponibilità materia prima</a:t>
            </a:r>
          </a:p>
          <a:p>
            <a:pPr lvl="1"/>
            <a:r>
              <a:rPr lang="it-IT" sz="2200" dirty="0"/>
              <a:t>Manodopera</a:t>
            </a:r>
          </a:p>
          <a:p>
            <a:pPr lvl="1"/>
            <a:r>
              <a:rPr lang="it-IT" sz="2200" dirty="0"/>
              <a:t>Energia</a:t>
            </a:r>
          </a:p>
          <a:p>
            <a:pPr lvl="1"/>
            <a:r>
              <a:rPr lang="it-IT" sz="2200" dirty="0"/>
              <a:t>Costi</a:t>
            </a:r>
          </a:p>
          <a:p>
            <a:pPr lvl="1"/>
            <a:r>
              <a:rPr lang="it-IT" sz="2200" dirty="0"/>
              <a:t>Relazioni sociali</a:t>
            </a:r>
          </a:p>
          <a:p>
            <a:pPr lvl="1"/>
            <a:r>
              <a:rPr lang="it-IT" sz="2200" dirty="0"/>
              <a:t>Tipologia prodotto</a:t>
            </a:r>
          </a:p>
          <a:p>
            <a:pPr marL="296863" lvl="1" indent="-296863"/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69824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BD0238-7228-504A-A392-64532BDF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29" y="856527"/>
            <a:ext cx="8368497" cy="5054695"/>
          </a:xfrm>
        </p:spPr>
        <p:txBody>
          <a:bodyPr/>
          <a:lstStyle/>
          <a:p>
            <a:pPr marL="0" lvl="1" indent="0">
              <a:buNone/>
            </a:pPr>
            <a:r>
              <a:rPr lang="it-IT" sz="2400" dirty="0"/>
              <a:t>Quindi c’è sempre una relazione con il territorio, che viene modificato nei momenti in cui le attività </a:t>
            </a:r>
          </a:p>
          <a:p>
            <a:pPr lvl="1"/>
            <a:r>
              <a:rPr lang="it-IT" sz="2400" dirty="0"/>
              <a:t>si insediano</a:t>
            </a:r>
          </a:p>
          <a:p>
            <a:pPr lvl="1"/>
            <a:r>
              <a:rPr lang="it-IT" sz="2400" dirty="0"/>
              <a:t>funzionano</a:t>
            </a:r>
          </a:p>
          <a:p>
            <a:pPr lvl="1"/>
            <a:r>
              <a:rPr lang="it-IT" sz="2400" dirty="0"/>
              <a:t>si trasformano</a:t>
            </a:r>
          </a:p>
          <a:p>
            <a:pPr lvl="1"/>
            <a:r>
              <a:rPr lang="it-IT" sz="2400" dirty="0"/>
              <a:t>si trasferiscono</a:t>
            </a:r>
          </a:p>
          <a:p>
            <a:pPr lvl="1"/>
            <a:endParaRPr lang="it-IT" sz="2400" dirty="0"/>
          </a:p>
          <a:p>
            <a:pPr marL="11113" lvl="1" indent="0" algn="ctr">
              <a:buNone/>
            </a:pPr>
            <a:r>
              <a:rPr lang="it-IT" sz="2400" b="1" dirty="0"/>
              <a:t>Da qui l’interesse della geografia / la lettura geografica dei processi lavorativi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740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704" y="1095147"/>
            <a:ext cx="8194876" cy="4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attività economiche si distinguono in tre settori:</a:t>
            </a:r>
          </a:p>
          <a:p>
            <a:pPr marL="720725" indent="-676275">
              <a:buNone/>
            </a:pPr>
            <a:r>
              <a:rPr lang="it-IT" sz="2400" b="1" dirty="0"/>
              <a:t>Primario</a:t>
            </a:r>
            <a:r>
              <a:rPr lang="it-IT" sz="2400" dirty="0"/>
              <a:t>: raggruppa le attività che producono beni tratti da risorse naturali e destinati al consumo alimentare e alla trasformazione industriale</a:t>
            </a:r>
          </a:p>
          <a:p>
            <a:pPr marL="720725" indent="-676275">
              <a:buNone/>
            </a:pPr>
            <a:r>
              <a:rPr lang="it-IT" sz="2400" dirty="0">
                <a:sym typeface="Wingdings" pitchFamily="2" charset="2"/>
              </a:rPr>
              <a:t>		     agricoltura, silvicoltura, pesca, allevamento, attività estrattive . Problema della distribuzione delle materie prime</a:t>
            </a:r>
            <a:endParaRPr lang="it-IT" sz="2400" dirty="0"/>
          </a:p>
          <a:p>
            <a:pPr marL="720725" indent="-676275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7412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8DBA0-77E0-7245-ADDF-DE2123CE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Settore primario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4AD24-EC70-F140-8366-A9B93D40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703" y="636607"/>
            <a:ext cx="8206451" cy="604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Uso di risorse naturali o </a:t>
            </a:r>
            <a:r>
              <a:rPr lang="it-IT" sz="2400" i="1" dirty="0"/>
              <a:t>primarie</a:t>
            </a:r>
            <a:r>
              <a:rPr lang="it-IT" sz="2400" dirty="0"/>
              <a:t>, che diventano un bene nel momento in cui le si attribuisce un valore economico </a:t>
            </a:r>
          </a:p>
          <a:p>
            <a:pPr marL="0" indent="0">
              <a:buNone/>
            </a:pPr>
            <a:r>
              <a:rPr lang="it-IT" sz="2400" dirty="0"/>
              <a:t>Già parlato dell’agricoltura, ma ci sono anche le risorse minerarie</a:t>
            </a:r>
          </a:p>
          <a:p>
            <a:pPr marL="0" indent="0">
              <a:buNone/>
            </a:pPr>
            <a:r>
              <a:rPr lang="it-IT" sz="2400" dirty="0"/>
              <a:t>C’è una connessione fra risorse e territorio basata sulla rete delle altre attività economiche collegate al loro uso, ma diversificata nei territori</a:t>
            </a:r>
          </a:p>
          <a:p>
            <a:pPr marL="0" indent="0">
              <a:buNone/>
            </a:pPr>
            <a:r>
              <a:rPr lang="it-IT" sz="2400" dirty="0"/>
              <a:t>La disponibilità di materie prime non sempre genera un ulteriore sviluppo industriale, ma crea dipendenza (e limita la diversificazione dell’economia)</a:t>
            </a:r>
          </a:p>
          <a:p>
            <a:pPr marL="0" indent="0">
              <a:buNone/>
            </a:pPr>
            <a:r>
              <a:rPr lang="it-IT" sz="2400" dirty="0"/>
              <a:t>Ruolo determinante giocato dalle politiche economiche e dalle capacità tecnologiche e finanziarie dei vari paesi</a:t>
            </a:r>
          </a:p>
          <a:p>
            <a:pPr marL="0" indent="0">
              <a:buNone/>
            </a:pPr>
            <a:r>
              <a:rPr lang="it-IT" sz="1600" dirty="0"/>
              <a:t>Andamento diversificato prezzi</a:t>
            </a:r>
          </a:p>
          <a:p>
            <a:pPr marL="0" indent="0">
              <a:buNone/>
            </a:pPr>
            <a:r>
              <a:rPr lang="it-IT" sz="1600" dirty="0"/>
              <a:t>Squilibrio fra prezzi materie prime e prodotti finali</a:t>
            </a:r>
          </a:p>
          <a:p>
            <a:pPr marL="0" indent="0">
              <a:buNone/>
            </a:pPr>
            <a:r>
              <a:rPr lang="it-IT" sz="1600" dirty="0"/>
              <a:t>Sclerotizzazione dell’economia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60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5" y="844953"/>
            <a:ext cx="7951808" cy="5440100"/>
          </a:xfrm>
        </p:spPr>
        <p:txBody>
          <a:bodyPr>
            <a:normAutofit/>
          </a:bodyPr>
          <a:lstStyle/>
          <a:p>
            <a:pPr marL="720725" indent="-676275">
              <a:buNone/>
            </a:pPr>
            <a:r>
              <a:rPr lang="it-IT" sz="2400" b="1" dirty="0"/>
              <a:t>Secondario</a:t>
            </a:r>
            <a:r>
              <a:rPr lang="it-IT" sz="2400" dirty="0"/>
              <a:t>: insieme delle attività che trattano, assemblano, convertono le materie prime in semilavorati e in beni finiti </a:t>
            </a:r>
          </a:p>
          <a:p>
            <a:pPr marL="1177925" lvl="3" indent="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 Fabbriche / manifatture</a:t>
            </a:r>
          </a:p>
          <a:p>
            <a:pPr marL="1177925" lvl="3" indent="0">
              <a:buNone/>
            </a:pPr>
            <a:endParaRPr lang="it-IT" sz="2400" dirty="0">
              <a:sym typeface="Wingdings" pitchFamily="2" charset="2"/>
            </a:endParaRPr>
          </a:p>
          <a:p>
            <a:pPr marL="925513" lvl="3" indent="-342900"/>
            <a:r>
              <a:rPr lang="it-IT" sz="2400" dirty="0">
                <a:sym typeface="Wingdings" pitchFamily="2" charset="2"/>
              </a:rPr>
              <a:t>Manifattura pesante: acciaio, prodotti chimici grezzi, beni durevoli di grandi dimensioni (es.: navi, auto…)</a:t>
            </a:r>
          </a:p>
          <a:p>
            <a:pPr marL="925513" lvl="3" indent="-342900"/>
            <a:r>
              <a:rPr lang="it-IT" sz="2400" dirty="0">
                <a:sym typeface="Wingdings" pitchFamily="2" charset="2"/>
              </a:rPr>
              <a:t>Manifattura leggera: beni rivolti al consumo finale</a:t>
            </a:r>
          </a:p>
        </p:txBody>
      </p:sp>
    </p:spTree>
    <p:extLst>
      <p:ext uri="{BB962C8B-B14F-4D97-AF65-F5344CB8AC3E}">
        <p14:creationId xmlns:p14="http://schemas.microsoft.com/office/powerpoint/2010/main" val="60595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EFCB3-B7DD-F241-B4E1-F0B6EC30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3" y="2499209"/>
            <a:ext cx="2563284" cy="1922320"/>
          </a:xfrm>
        </p:spPr>
        <p:txBody>
          <a:bodyPr>
            <a:normAutofit/>
          </a:bodyPr>
          <a:lstStyle/>
          <a:p>
            <a:r>
              <a:rPr lang="it-IT" dirty="0"/>
              <a:t>Settore secondario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58AE0-2B3C-ED48-BA56-43DB6F7C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3" y="688232"/>
            <a:ext cx="8194876" cy="5544274"/>
          </a:xfrm>
        </p:spPr>
        <p:txBody>
          <a:bodyPr>
            <a:noAutofit/>
          </a:bodyPr>
          <a:lstStyle/>
          <a:p>
            <a:pPr marL="892175" indent="-881063">
              <a:buNone/>
            </a:pPr>
            <a:r>
              <a:rPr lang="it-IT" sz="2200" dirty="0"/>
              <a:t>Sua distribuzione condizionata dalle innovazioni tecnologiche fin dall’inizio (rivoluzione industriale) e da tre fattori: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Grande disponibilità di capitale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Abbondanza di mano d’opera sotto occupata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Arrivo di nuove tecnologie che incrementano la produttività </a:t>
            </a:r>
          </a:p>
          <a:p>
            <a:pPr marL="892175" indent="-171450">
              <a:buFontTx/>
              <a:buChar char="-"/>
            </a:pPr>
            <a:endParaRPr lang="it-IT" sz="2200" dirty="0"/>
          </a:p>
          <a:p>
            <a:pPr marL="11113" lvl="3" indent="0">
              <a:buNone/>
            </a:pPr>
            <a:r>
              <a:rPr lang="it-IT" sz="2000" dirty="0">
                <a:sym typeface="Wingdings" pitchFamily="2" charset="2"/>
              </a:rPr>
              <a:t>Tre rivoluzioni industriali:</a:t>
            </a:r>
          </a:p>
          <a:p>
            <a:pPr marL="468313" lvl="3" indent="-457200">
              <a:buFont typeface="+mj-lt"/>
              <a:buAutoNum type="arabicPeriod"/>
            </a:pPr>
            <a:r>
              <a:rPr lang="it-IT" sz="2000" dirty="0">
                <a:sym typeface="Wingdings" pitchFamily="2" charset="2"/>
              </a:rPr>
              <a:t>½  Settecento– ½ Ottocento (UK, USA, Germania, Francia, Belgio, Olanda)</a:t>
            </a:r>
          </a:p>
          <a:p>
            <a:pPr marL="468313" lvl="3" indent="-457200">
              <a:buFont typeface="+mj-lt"/>
              <a:buAutoNum type="arabicPeriod"/>
            </a:pPr>
            <a:r>
              <a:rPr lang="it-IT" sz="2000" dirty="0">
                <a:sym typeface="Wingdings" pitchFamily="2" charset="2"/>
              </a:rPr>
              <a:t>½ Ottocento – ½ Novecento (Russia, Canada, Giappone, Italia, alcuni centri del sud del mondo)</a:t>
            </a:r>
          </a:p>
          <a:p>
            <a:pPr marL="468313" lvl="3" indent="-457200">
              <a:buFont typeface="+mj-lt"/>
              <a:buAutoNum type="arabicPeriod"/>
            </a:pPr>
            <a:r>
              <a:rPr lang="it-IT" sz="2000" dirty="0">
                <a:sym typeface="Wingdings" pitchFamily="2" charset="2"/>
              </a:rPr>
              <a:t>½ Novecento – oggi: dipende…</a:t>
            </a:r>
          </a:p>
          <a:p>
            <a:pPr marL="892175" indent="-171450"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29719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347" y="960698"/>
            <a:ext cx="8217830" cy="4629873"/>
          </a:xfrm>
        </p:spPr>
        <p:txBody>
          <a:bodyPr>
            <a:normAutofit/>
          </a:bodyPr>
          <a:lstStyle/>
          <a:p>
            <a:pPr marL="720725" lvl="2" indent="-676275">
              <a:buNone/>
            </a:pPr>
            <a:r>
              <a:rPr lang="it-IT" sz="2400" b="1" dirty="0">
                <a:sym typeface="Wingdings" pitchFamily="2" charset="2"/>
              </a:rPr>
              <a:t>Terziario</a:t>
            </a:r>
            <a:r>
              <a:rPr lang="it-IT" sz="2400" dirty="0">
                <a:sym typeface="Wingdings" pitchFamily="2" charset="2"/>
              </a:rPr>
              <a:t>: le attività che forniscono servizi per altre attività economiche e/o per i bisogni degli individui e delle collettività.</a:t>
            </a:r>
          </a:p>
          <a:p>
            <a:pPr marL="720725" lvl="2" indent="-676275">
              <a:buNone/>
            </a:pPr>
            <a:r>
              <a:rPr lang="it-IT" sz="2400" dirty="0">
                <a:sym typeface="Wingdings" pitchFamily="2" charset="2"/>
              </a:rPr>
              <a:t>	 Comprende anche le attività di comando e di direzione, dette </a:t>
            </a:r>
            <a:r>
              <a:rPr lang="it-IT" sz="2400" i="1" dirty="0">
                <a:sym typeface="Wingdings" pitchFamily="2" charset="2"/>
              </a:rPr>
              <a:t>quaternarie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94540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1383</TotalTime>
  <Words>1219</Words>
  <Application>Microsoft Macintosh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Wingdings 2</vt:lpstr>
      <vt:lpstr>Cornice</vt:lpstr>
      <vt:lpstr>GEOGRAFIA (LE006)  Sergio Zilli A.A 2020-2021</vt:lpstr>
      <vt:lpstr>Presentazione n. 21 </vt:lpstr>
      <vt:lpstr>Presentazione standard di PowerPoint</vt:lpstr>
      <vt:lpstr>Presentazione standard di PowerPoint</vt:lpstr>
      <vt:lpstr>Attività economiche produttive</vt:lpstr>
      <vt:lpstr>Settore primario</vt:lpstr>
      <vt:lpstr>Attività economiche produttive</vt:lpstr>
      <vt:lpstr>Settore secondario</vt:lpstr>
      <vt:lpstr>Attività economiche produttive</vt:lpstr>
      <vt:lpstr>Settore terziario</vt:lpstr>
      <vt:lpstr>Evoluzione occupazione nei settori produttivi (livello mondiale)</vt:lpstr>
      <vt:lpstr>Situazione in Italia  (% occupati  e PIL)</vt:lpstr>
      <vt:lpstr>Evoluzione dell’industria nel Nord del mondo</vt:lpstr>
      <vt:lpstr>Evoluzione dell’industria nel mondo che non è Nord</vt:lpstr>
      <vt:lpstr>Zone economiche speciali - ZES</vt:lpstr>
      <vt:lpstr>Zone economiche speciali - ZES</vt:lpstr>
      <vt:lpstr>Ri-localizzazione</vt:lpstr>
      <vt:lpstr>Trasformazioni strutturali dei sistemi produttivi</vt:lpstr>
      <vt:lpstr>Servizi, genere e società postindustriale</vt:lpstr>
      <vt:lpstr>Conoscenza come nuova materia prima</vt:lpstr>
      <vt:lpstr>Investimenti Ricerca  e  sviluppo  Mondo</vt:lpstr>
      <vt:lpstr>Investimenti Ricerca e sviluppo - UE</vt:lpstr>
      <vt:lpstr>l’European Innovation Scoreboard –la capacità in Ricerca e Innovazione 2018</vt:lpstr>
      <vt:lpstr>Investimenti formazione – Europa,   riferiti al 2015, calcolati sul totale di risorse destinate al segmento “education” dai governi nel perimetro dell'Unione.  media: 4,9.  Svezia 6,3;  Italia, 4,0)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40</cp:revision>
  <cp:lastPrinted>2021-05-12T17:07:57Z</cp:lastPrinted>
  <dcterms:created xsi:type="dcterms:W3CDTF">2021-03-03T14:31:40Z</dcterms:created>
  <dcterms:modified xsi:type="dcterms:W3CDTF">2021-05-12T17:14:24Z</dcterms:modified>
</cp:coreProperties>
</file>