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6" r:id="rId3"/>
    <p:sldId id="267" r:id="rId4"/>
    <p:sldId id="268" r:id="rId5"/>
    <p:sldId id="269" r:id="rId6"/>
    <p:sldId id="277" r:id="rId7"/>
    <p:sldId id="270" r:id="rId8"/>
    <p:sldId id="275" r:id="rId9"/>
    <p:sldId id="278" r:id="rId10"/>
    <p:sldId id="279" r:id="rId11"/>
    <p:sldId id="271" r:id="rId12"/>
    <p:sldId id="282" r:id="rId13"/>
    <p:sldId id="283" r:id="rId14"/>
    <p:sldId id="284" r:id="rId15"/>
    <p:sldId id="280" r:id="rId16"/>
    <p:sldId id="286" r:id="rId17"/>
    <p:sldId id="285" r:id="rId18"/>
    <p:sldId id="281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967824-6A34-43E6-A820-C5E408DECE5B}" type="datetime1">
              <a:rPr lang="it-IT" smtClean="0"/>
              <a:t>14/05/2021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993FDD-12EE-4D3C-AC08-A43AF2C54C56}" type="datetime1">
              <a:rPr lang="it-IT" smtClean="0"/>
              <a:t>14/05/2021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tango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tango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tango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56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3C867CF-B524-4E38-A284-04C03ACC9EAF}" type="datetime1">
              <a:rPr lang="it-IT" smtClean="0"/>
              <a:t>14/05/2021</a:t>
            </a:fld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/>
              <a:t>Alessandra Francescutto a.a. 2020/21</a:t>
            </a:r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FE0AA-DA1D-48F4-A833-A121D83C80AD}" type="datetime1">
              <a:rPr lang="it-IT" smtClean="0"/>
              <a:t>14/05/2021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6FCDE4-AE2F-411A-B79A-B32777788227}" type="datetime1">
              <a:rPr lang="it-IT" smtClean="0"/>
              <a:t>14/05/2021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A6ECD8-F0DC-44AF-82D1-553CDA534943}" type="datetime1">
              <a:rPr lang="it-IT" smtClean="0"/>
              <a:t>14/05/2021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tango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tango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tango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56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E288DD53-8BAD-4384-A7FA-1CECFD305F72}" type="datetime1">
              <a:rPr lang="it-IT" smtClean="0"/>
              <a:t>14/05/2021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/>
              <a:t>Alessandra Francescutto a.a. 2020/21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C23AFE-7D7B-47F4-A0EC-0A84AA6FFFED}" type="datetime1">
              <a:rPr lang="it-IT" smtClean="0"/>
              <a:t>14/05/2021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9A7331-3C2F-4F0A-91F6-0C98FD136BA7}" type="datetime1">
              <a:rPr lang="it-IT" smtClean="0"/>
              <a:t>14/05/2021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5A3140-14CA-4B85-BB66-FC4018E5A29E}" type="datetime1">
              <a:rPr lang="it-IT" smtClean="0"/>
              <a:t>14/05/2021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B6A4C-5865-4528-9402-78E2A5072EE6}" type="datetime1">
              <a:rPr lang="it-IT" smtClean="0"/>
              <a:t>14/05/2021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14BE340F-3AE5-4062-912C-271EDCDA24EE}" type="datetime1">
              <a:rPr lang="it-IT" smtClean="0"/>
              <a:t>14/05/2021</a:t>
            </a:fld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3081F00-0719-4607-A6F6-29B8ECDB5C96}" type="datetime1">
              <a:rPr lang="it-IT" smtClean="0"/>
              <a:t>14/05/2021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r>
              <a:rPr lang="it-IT"/>
              <a:t>Alessandra Francescutto a.a. 2020/21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tango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tango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159D265-7E70-4150-8019-2E93B8A76CCD}" type="datetime1">
              <a:rPr lang="it-IT" smtClean="0"/>
              <a:t>14/05/2021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/>
              <a:t>Alessandra Francescutto a.a. 2020/21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307835"/>
          </a:xfrm>
        </p:spPr>
        <p:txBody>
          <a:bodyPr rtlCol="0">
            <a:normAutofit/>
          </a:bodyPr>
          <a:lstStyle/>
          <a:p>
            <a:pPr rtl="0"/>
            <a:r>
              <a:rPr lang="it" sz="3200" b="1" dirty="0">
                <a:solidFill>
                  <a:schemeClr val="tx1"/>
                </a:solidFill>
              </a:rPr>
              <a:t>PIANIFICAZIONE E GESTIONE DEI SERVIZI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272" y="3538330"/>
            <a:ext cx="5120639" cy="101187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it" sz="1400" b="1" dirty="0">
                <a:solidFill>
                  <a:schemeClr val="tx1"/>
                </a:solidFill>
              </a:rPr>
              <a:t>Corso di Laurea Magistrale Servizio Sociale, politiche sociali, programmazione e gestione dei servizi </a:t>
            </a:r>
          </a:p>
          <a:p>
            <a:pPr rtl="0"/>
            <a:r>
              <a:rPr lang="it" sz="1400" b="1" dirty="0">
                <a:solidFill>
                  <a:schemeClr val="tx1"/>
                </a:solidFill>
              </a:rPr>
              <a:t>A.a. 2020-21</a:t>
            </a:r>
          </a:p>
          <a:p>
            <a:pPr rtl="0"/>
            <a:endParaRPr lang="it" sz="1400" b="1" dirty="0">
              <a:solidFill>
                <a:schemeClr val="tx1"/>
              </a:solidFill>
            </a:endParaRPr>
          </a:p>
          <a:p>
            <a:pPr rtl="0"/>
            <a:endParaRPr lang="it" sz="1400" b="1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320EC8-D8CD-4044-A1E4-6CEA1E96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Alessandra </a:t>
            </a:r>
            <a:r>
              <a:rPr lang="it-IT" dirty="0" err="1"/>
              <a:t>Francescutto</a:t>
            </a:r>
            <a:r>
              <a:rPr lang="it-IT" dirty="0"/>
              <a:t> </a:t>
            </a:r>
            <a:r>
              <a:rPr lang="it-IT" dirty="0" err="1"/>
              <a:t>a.a</a:t>
            </a:r>
            <a:r>
              <a:rPr lang="it-IT" dirty="0"/>
              <a:t>. 2020/21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9D2BA8-55B2-47FE-93A5-BEC39F44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Segnaposto contenuto 5">
            <a:extLst>
              <a:ext uri="{FF2B5EF4-FFF2-40B4-BE49-F238E27FC236}">
                <a16:creationId xmlns:a16="http://schemas.microsoft.com/office/drawing/2014/main" id="{7A9377E0-C75F-4ACE-8D8A-3C8A971B2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7" y="666044"/>
            <a:ext cx="5970235" cy="4413956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8FDA3C-93FD-4054-8D21-2711F302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E811B5-BDB0-4BC4-891A-BCC9D069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0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668EA82-ABD9-4A11-8724-16F695066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01" y="535781"/>
            <a:ext cx="7340157" cy="5786438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014503-8E6F-4CF5-9800-B20241D0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CF513E-D968-4253-9EC5-46F16C46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321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3" y="642594"/>
            <a:ext cx="6717851" cy="1739362"/>
          </a:xfrm>
        </p:spPr>
        <p:txBody>
          <a:bodyPr rtlCol="0">
            <a:normAutofit/>
          </a:bodyPr>
          <a:lstStyle/>
          <a:p>
            <a:pPr algn="ctr" rtl="0"/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Complessità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 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complicatezza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014503-8E6F-4CF5-9800-B20241D0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CF513E-D968-4253-9EC5-46F16C46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12</a:t>
            </a:fld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B08CC03-DAA4-4055-BB2B-5A2ECF437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14" y="2746641"/>
            <a:ext cx="2740888" cy="274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321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3" y="642594"/>
            <a:ext cx="6717851" cy="1310384"/>
          </a:xfrm>
        </p:spPr>
        <p:txBody>
          <a:bodyPr rtlCol="0">
            <a:normAutofit/>
          </a:bodyPr>
          <a:lstStyle/>
          <a:p>
            <a:pPr algn="ctr" rtl="0"/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Complicato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014503-8E6F-4CF5-9800-B20241D0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CF513E-D968-4253-9EC5-46F16C46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13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7A21A6-34D9-4EC0-9286-35040471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11" y="2891084"/>
            <a:ext cx="6107289" cy="31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3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321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3" y="642594"/>
            <a:ext cx="6717851" cy="1310384"/>
          </a:xfrm>
        </p:spPr>
        <p:txBody>
          <a:bodyPr rtlCol="0">
            <a:normAutofit/>
          </a:bodyPr>
          <a:lstStyle/>
          <a:p>
            <a:pPr algn="ctr" rtl="0"/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Complesso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014503-8E6F-4CF5-9800-B20241D0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CF513E-D968-4253-9EC5-46F16C46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14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1C49EFB-6497-42A1-8C07-7817FBDB6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2721" y="1843842"/>
            <a:ext cx="4538133" cy="43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4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7734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88537281-1C13-4231-8BEA-B49CA412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ED113F7-0742-401B-BBE5-BF5A410B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15</a:t>
            </a:fld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1E03D02C-D46D-47F2-8FF4-37D4FE37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133" y="654755"/>
            <a:ext cx="6079067" cy="2585155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«Il </a:t>
            </a:r>
            <a:r>
              <a:rPr lang="it-IT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COMPLICATO</a:t>
            </a:r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può essere </a:t>
            </a:r>
            <a:r>
              <a:rPr lang="it-IT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SPIEGATO, </a:t>
            </a:r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 </a:t>
            </a:r>
            <a:r>
              <a:rPr lang="it-IT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COMPLESSO</a:t>
            </a:r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può solo essere </a:t>
            </a:r>
            <a:r>
              <a:rPr lang="it-IT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COMPRESO</a:t>
            </a:r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(</a:t>
            </a:r>
            <a:r>
              <a:rPr lang="it-IT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Morin</a:t>
            </a:r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8AA0E0-2C8F-43B4-B8DA-86E39C3E2710}"/>
              </a:ext>
            </a:extLst>
          </p:cNvPr>
          <p:cNvSpPr txBox="1"/>
          <p:nvPr/>
        </p:nvSpPr>
        <p:spPr>
          <a:xfrm>
            <a:off x="5046133" y="3377070"/>
            <a:ext cx="629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«… le scienze umane, o sociali, devono essere al 100% ESPLICATIVE e al 100% comprensive. Le due modalità devono giocare parallelamente, ma non escludersi» </a:t>
            </a:r>
          </a:p>
        </p:txBody>
      </p:sp>
    </p:spTree>
    <p:extLst>
      <p:ext uri="{BB962C8B-B14F-4D97-AF65-F5344CB8AC3E}">
        <p14:creationId xmlns:p14="http://schemas.microsoft.com/office/powerpoint/2010/main" val="4106622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88537281-1C13-4231-8BEA-B49CA412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ED113F7-0742-401B-BBE5-BF5A410B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16</a:t>
            </a:fld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1E03D02C-D46D-47F2-8FF4-37D4FE37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133" y="654755"/>
            <a:ext cx="6079067" cy="1049867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 quale sguardo?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8AA0E0-2C8F-43B4-B8DA-86E39C3E2710}"/>
              </a:ext>
            </a:extLst>
          </p:cNvPr>
          <p:cNvSpPr txBox="1"/>
          <p:nvPr/>
        </p:nvSpPr>
        <p:spPr>
          <a:xfrm>
            <a:off x="5046133" y="3377070"/>
            <a:ext cx="629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3A90AF-584A-4A4C-9FCD-72C8B0B5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6" y="1847236"/>
            <a:ext cx="2667000" cy="17145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4BDC5A-597E-4B77-AF2E-FD9AABE977FD}"/>
              </a:ext>
            </a:extLst>
          </p:cNvPr>
          <p:cNvSpPr txBox="1"/>
          <p:nvPr/>
        </p:nvSpPr>
        <p:spPr>
          <a:xfrm>
            <a:off x="5046133" y="4899378"/>
            <a:ext cx="598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Pianificare, programmare, progettare, organizzare sono </a:t>
            </a:r>
            <a:r>
              <a:rPr lang="it-IT" i="1" dirty="0"/>
              <a:t>processi complessi, </a:t>
            </a:r>
            <a:r>
              <a:rPr lang="it-IT" dirty="0"/>
              <a:t>per gestire </a:t>
            </a:r>
            <a:r>
              <a:rPr lang="it-IT" i="1" dirty="0"/>
              <a:t>sistemi</a:t>
            </a:r>
            <a:r>
              <a:rPr lang="it-IT" dirty="0"/>
              <a:t> istituzionali e organizzativi </a:t>
            </a:r>
            <a:r>
              <a:rPr lang="it-IT" i="1" dirty="0"/>
              <a:t>complessi</a:t>
            </a:r>
          </a:p>
        </p:txBody>
      </p:sp>
    </p:spTree>
    <p:extLst>
      <p:ext uri="{BB962C8B-B14F-4D97-AF65-F5344CB8AC3E}">
        <p14:creationId xmlns:p14="http://schemas.microsoft.com/office/powerpoint/2010/main" val="971979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7734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756356"/>
            <a:ext cx="6582384" cy="2843106"/>
          </a:xfrm>
        </p:spPr>
        <p:txBody>
          <a:bodyPr rtlCol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Visione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meccanicista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società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le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organizzazioni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vengono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viste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come un MECCANISMO da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determinare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modo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razionale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mantenere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integro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funzionante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per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produrre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performance desiderata</a:t>
            </a: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CAMBIAMENTO E’ UN PROBLEMA!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650367-7B32-4905-BF2E-ECC153B0E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12" y="3736622"/>
            <a:ext cx="5418666" cy="1993809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88537281-1C13-4231-8BEA-B49CA412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ED113F7-0742-401B-BBE5-BF5A410B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741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4CC02E-903F-46F6-B1CA-A57679989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022" y="1038578"/>
            <a:ext cx="6474178" cy="3194755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Visione ORGANICISTA: </a:t>
            </a:r>
          </a:p>
          <a:p>
            <a:pPr marL="0" indent="0" algn="ctr">
              <a:buNone/>
            </a:pPr>
            <a:r>
              <a:rPr lang="it-IT" sz="2000" dirty="0"/>
              <a:t>la società le organizzazioni sono viste come UN ORGANISMO VIVENTE, intelligente, costantemente impegnato a cercare la strategia di adattamento più efficace nell’ambiente mutevole che lo circonda</a:t>
            </a:r>
          </a:p>
          <a:p>
            <a:pPr marL="0" indent="0" algn="ctr">
              <a:buNone/>
            </a:pPr>
            <a:r>
              <a:rPr lang="it-IT" sz="2000" dirty="0"/>
              <a:t>IL CAMBIAMENTO E’ UNA CONDIZIONE FISIOLOGICA!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0D4087F-7DD9-4153-A87C-3F04C8CBF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33333"/>
            <a:ext cx="4672189" cy="2099734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82F0732A-06E3-40E2-8CED-52A9D2ED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5E59ED-106C-48C5-9EB2-425E2B82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08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016873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Carta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etica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delle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professioni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che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operano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servizio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delle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persone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BAA762-3967-472A-9A7F-5BB85DBAB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622" y="2109743"/>
            <a:ext cx="4572000" cy="3647590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8D2BDE-F5F4-4A13-A82C-3AB41BD2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4165DB-C009-47CC-834A-607F13C9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7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34221FF-0844-4170-A75A-5546D9383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43" y="1185334"/>
            <a:ext cx="6467061" cy="5115532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2002D33-D41A-4418-A874-89E31486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8E37637-CFD9-41F5-9E4E-DB7EC3D3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9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Segnaposto contenuto 5">
            <a:extLst>
              <a:ext uri="{FF2B5EF4-FFF2-40B4-BE49-F238E27FC236}">
                <a16:creationId xmlns:a16="http://schemas.microsoft.com/office/drawing/2014/main" id="{E441513A-D4C0-4A8C-B899-EA0A97CB5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2264" y="1311966"/>
            <a:ext cx="6056920" cy="4680916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EC10571-F750-471A-9D7C-4BE5E559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BA54380-E997-4003-9F7E-3A44F2D2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95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9059" y="-237734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558739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Adattarsi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 Sistema o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contribuire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cambiarlo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FA1284C-6D6B-4153-B724-90F94A1C3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0751" y="1839329"/>
            <a:ext cx="6914437" cy="4614539"/>
          </a:xfr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9CD75D0-5AB8-4D5E-ADB8-74210161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2648E6F-3F96-4ACC-9F21-1A068AB2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5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9059" y="-237734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903984"/>
          </a:xfrm>
        </p:spPr>
        <p:txBody>
          <a:bodyPr rtlCol="0">
            <a:normAutofit/>
          </a:bodyPr>
          <a:lstStyle/>
          <a:p>
            <a:pPr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599257B6-90DC-42F9-A625-D31202FAF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1814268"/>
            <a:ext cx="6309607" cy="4401137"/>
          </a:xfrm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9A03041-400D-42D1-A035-D0658023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453D110C-C695-4748-A189-1CB6A4B8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4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21F05F6-42E4-408C-828A-BD4145589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9886" y="2656788"/>
            <a:ext cx="5445758" cy="3849687"/>
          </a:xfr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AD04E88-4368-4DB0-B18E-924D3A50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FABD14-4B61-4EC7-BBF5-F883A950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9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312077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 err="1">
                <a:solidFill>
                  <a:srgbClr val="0070C0"/>
                </a:solidFill>
              </a:rPr>
              <a:t>Cambiamento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 err="1">
                <a:solidFill>
                  <a:srgbClr val="0070C0"/>
                </a:solidFill>
              </a:rPr>
              <a:t>un’onda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arriva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6FB280-4615-436F-8F06-7E5FCA3A2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46" y="1954671"/>
            <a:ext cx="2859088" cy="21611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3E8A7C2-A427-44EC-999D-2701D46BE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51" y="4200490"/>
            <a:ext cx="2619375" cy="17430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1C559C5-BC82-4DC0-9FD2-6E51E002C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46" y="4091260"/>
            <a:ext cx="2466975" cy="1847850"/>
          </a:xfrm>
          <a:prstGeom prst="rect">
            <a:avLst/>
          </a:prstGeom>
        </p:spPr>
      </p:pic>
      <p:sp>
        <p:nvSpPr>
          <p:cNvPr id="10" name="Nastro perforato 9">
            <a:extLst>
              <a:ext uri="{FF2B5EF4-FFF2-40B4-BE49-F238E27FC236}">
                <a16:creationId xmlns:a16="http://schemas.microsoft.com/office/drawing/2014/main" id="{C055CA14-6D89-45E5-9D2E-2CD5FF9AC4C6}"/>
              </a:ext>
            </a:extLst>
          </p:cNvPr>
          <p:cNvSpPr/>
          <p:nvPr/>
        </p:nvSpPr>
        <p:spPr>
          <a:xfrm>
            <a:off x="5068710" y="6028197"/>
            <a:ext cx="2020711" cy="45489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Opportunita’</a:t>
            </a:r>
            <a:endParaRPr lang="it-IT" dirty="0"/>
          </a:p>
        </p:txBody>
      </p:sp>
      <p:sp>
        <p:nvSpPr>
          <p:cNvPr id="11" name="Nastro perforato 10">
            <a:extLst>
              <a:ext uri="{FF2B5EF4-FFF2-40B4-BE49-F238E27FC236}">
                <a16:creationId xmlns:a16="http://schemas.microsoft.com/office/drawing/2014/main" id="{341E9D8B-7C97-460B-A897-60342D343322}"/>
              </a:ext>
            </a:extLst>
          </p:cNvPr>
          <p:cNvSpPr/>
          <p:nvPr/>
        </p:nvSpPr>
        <p:spPr>
          <a:xfrm>
            <a:off x="8621045" y="5943565"/>
            <a:ext cx="2171487" cy="6241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minaccia</a:t>
            </a:r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180550CD-06A8-4D83-A92E-7D68055B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D2A554E7-85E0-4B1A-A55D-8527BF9C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9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Segnaposto contenuto 5">
            <a:extLst>
              <a:ext uri="{FF2B5EF4-FFF2-40B4-BE49-F238E27FC236}">
                <a16:creationId xmlns:a16="http://schemas.microsoft.com/office/drawing/2014/main" id="{3CDF9572-051C-4BA0-A661-02A768346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43" y="2251928"/>
            <a:ext cx="6269657" cy="3849687"/>
          </a:xfr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FC163D2-CC6A-48E5-A003-88F9B383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Alessandra Francescutto a.a. 2020/21</a:t>
            </a:r>
            <a:endParaRPr lang="en-US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EF3BF367-DB00-40C0-A624-34CBE744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3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57_TF56410444" id="{9E32E7D9-E4D4-4E34-9CBF-5EF99946F492}" vid="{4EB8DC7B-672E-465F-9749-D0C21D91E9B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{D2BA7191-B01D-4954-96A2-AAA719F89568}tf56410444_win32</Template>
  <TotalTime>1232</TotalTime>
  <Words>353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Avenir Next LT Pro</vt:lpstr>
      <vt:lpstr>Avenir Next LT Pro Light</vt:lpstr>
      <vt:lpstr>Calibri</vt:lpstr>
      <vt:lpstr>Garamond</vt:lpstr>
      <vt:lpstr>SavonVTI</vt:lpstr>
      <vt:lpstr>PIANIFICAZIONE E GESTIONE DEI SERVIZI</vt:lpstr>
      <vt:lpstr>Carta etica delle professioni che operano a servizio delle persone</vt:lpstr>
      <vt:lpstr>Presentazione standard di PowerPoint</vt:lpstr>
      <vt:lpstr>Presentazione standard di PowerPoint</vt:lpstr>
      <vt:lpstr>Adattarsi al Sistema o contribuire a cambiarlo?</vt:lpstr>
      <vt:lpstr>Presentazione standard di PowerPoint</vt:lpstr>
      <vt:lpstr>Presentazione standard di PowerPoint</vt:lpstr>
      <vt:lpstr>Cambiamento: un’onda che arriva</vt:lpstr>
      <vt:lpstr>Presentazione standard di PowerPoint</vt:lpstr>
      <vt:lpstr>Presentazione standard di PowerPoint</vt:lpstr>
      <vt:lpstr>Presentazione standard di PowerPoint</vt:lpstr>
      <vt:lpstr>Complessità  o  complicatezza?</vt:lpstr>
      <vt:lpstr>Complicato</vt:lpstr>
      <vt:lpstr>Complesso</vt:lpstr>
      <vt:lpstr>«Il COMPLICATO può essere SPIEGATO, il COMPLESSO può solo essere COMPRESO» (Morin)</vt:lpstr>
      <vt:lpstr>Con quale sguardo?</vt:lpstr>
      <vt:lpstr>Visione meccanicista:  la società e le organizzazioni vengono viste come un MECCANISMO da determinare in modo razionale e mantenere efficiente, integro e funzionante, per produrre la performance desiderata  IL CAMBIAMENTO E’ UN PROBLEMA!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Hp</dc:creator>
  <cp:lastModifiedBy>Hp</cp:lastModifiedBy>
  <cp:revision>31</cp:revision>
  <dcterms:created xsi:type="dcterms:W3CDTF">2021-05-03T15:28:14Z</dcterms:created>
  <dcterms:modified xsi:type="dcterms:W3CDTF">2021-05-14T10:02:01Z</dcterms:modified>
</cp:coreProperties>
</file>