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86" r:id="rId3"/>
    <p:sldId id="289" r:id="rId4"/>
    <p:sldId id="258" r:id="rId5"/>
    <p:sldId id="259" r:id="rId6"/>
    <p:sldId id="260" r:id="rId7"/>
    <p:sldId id="261" r:id="rId8"/>
    <p:sldId id="262" r:id="rId9"/>
    <p:sldId id="287" r:id="rId10"/>
    <p:sldId id="263" r:id="rId11"/>
    <p:sldId id="288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2BCF9-D814-F24C-AAD2-FE88CFFFF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GEOGRAFIA</a:t>
            </a:r>
            <a:br>
              <a:rPr lang="it-IT" dirty="0"/>
            </a:br>
            <a:r>
              <a:rPr lang="it-IT" sz="2800" dirty="0"/>
              <a:t>(LE006)</a:t>
            </a:r>
            <a:br>
              <a:rPr lang="it-IT" sz="2800" dirty="0"/>
            </a:br>
            <a:br>
              <a:rPr lang="it-IT" dirty="0"/>
            </a:br>
            <a:r>
              <a:rPr lang="it-IT" dirty="0"/>
              <a:t>Sergio Zilli</a:t>
            </a:r>
            <a:br>
              <a:rPr lang="it-IT" dirty="0"/>
            </a:br>
            <a:r>
              <a:rPr lang="it-IT" sz="3100" dirty="0"/>
              <a:t>A.A 2020-2021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F94394A-7E45-FF43-AAED-FA14789E4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5036006"/>
            <a:ext cx="7315200" cy="914400"/>
          </a:xfrm>
        </p:spPr>
        <p:txBody>
          <a:bodyPr>
            <a:normAutofit/>
          </a:bodyPr>
          <a:lstStyle/>
          <a:p>
            <a:r>
              <a:rPr lang="it-IT" sz="1800" dirty="0"/>
              <a:t>Corso di Studio </a:t>
            </a:r>
            <a:r>
              <a:rPr lang="it-IT" sz="1800" b="1" dirty="0"/>
              <a:t>LE01 - DISCIPLINE STORICHE E FILOSOFICHE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110659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48ABB0-50E1-2643-B5DC-548AECBE2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Vie d’acqua interne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B95D74-01CB-BA43-9816-79B0A441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5751" y="814086"/>
            <a:ext cx="819468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Corsi d’acqua naturali</a:t>
            </a:r>
          </a:p>
          <a:p>
            <a:pPr marL="44450" indent="0">
              <a:buNone/>
            </a:pPr>
            <a:r>
              <a:rPr lang="it-IT" sz="2000" dirty="0"/>
              <a:t>Interventi per favorire imbarcazioni di maggiori dimensioni </a:t>
            </a:r>
          </a:p>
          <a:p>
            <a:pPr marL="574802" lvl="1" indent="0">
              <a:buNone/>
            </a:pPr>
            <a:r>
              <a:rPr lang="it-IT" sz="2000" dirty="0"/>
              <a:t>drenaggio, regimazione portate, rettificazione percorsi / canalizzazione, costruzione di chiuse per superare dislivelli</a:t>
            </a:r>
          </a:p>
          <a:p>
            <a:pPr marL="0" indent="0">
              <a:buNone/>
            </a:pPr>
            <a:r>
              <a:rPr lang="it-IT" sz="2000" dirty="0"/>
              <a:t>Trasporto lento </a:t>
            </a:r>
            <a:r>
              <a:rPr lang="it-IT" sz="2000" dirty="0">
                <a:sym typeface="Wingdings" pitchFamily="2" charset="2"/>
              </a:rPr>
              <a:t> merci pesanti e non deperibili e turismo</a:t>
            </a:r>
          </a:p>
          <a:p>
            <a:pPr marL="0" indent="0">
              <a:buNone/>
            </a:pPr>
            <a:r>
              <a:rPr lang="it-IT" sz="2000" dirty="0">
                <a:sym typeface="Wingdings" pitchFamily="2" charset="2"/>
              </a:rPr>
              <a:t>Europa pianure interne </a:t>
            </a:r>
          </a:p>
          <a:p>
            <a:pPr marL="0" indent="0">
              <a:buNone/>
            </a:pPr>
            <a:r>
              <a:rPr lang="it-IT" sz="2000" dirty="0">
                <a:sym typeface="Wingdings" pitchFamily="2" charset="2"/>
              </a:rPr>
              <a:t>	Rete del fiume Reno: </a:t>
            </a:r>
          </a:p>
          <a:p>
            <a:pPr marL="530352" lvl="1" indent="0">
              <a:buNone/>
            </a:pPr>
            <a:r>
              <a:rPr lang="it-IT" sz="1800" dirty="0">
                <a:sym typeface="Wingdings" pitchFamily="2" charset="2"/>
              </a:rPr>
              <a:t>dalla Svizzera (Basilea)  all’Olanda (Rotterdam) passando per Germania e Francia – tramite altri canali: 900 km navigabili e 50 porti</a:t>
            </a:r>
          </a:p>
          <a:p>
            <a:pPr marL="530352" lvl="1" indent="0">
              <a:buNone/>
            </a:pPr>
            <a:endParaRPr lang="it-IT" sz="1800" dirty="0">
              <a:sym typeface="Wingdings" pitchFamily="2" charset="2"/>
            </a:endParaRPr>
          </a:p>
          <a:p>
            <a:pPr marL="530352" lvl="1" indent="0">
              <a:buNone/>
            </a:pPr>
            <a:r>
              <a:rPr lang="it-IT" sz="1800" dirty="0">
                <a:sym typeface="Wingdings" pitchFamily="2" charset="2"/>
              </a:rPr>
              <a:t>Idrovia Isonzo Sava Danubio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505912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342C0-86D1-5B4A-82B5-62E141A0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FCB61FC-8C57-C847-B0E7-93D4BB507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397" y="470436"/>
            <a:ext cx="8915400" cy="3278777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CD60911-877F-8A43-B7DD-4552B502A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767" y="3900669"/>
            <a:ext cx="4603242" cy="29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51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8A9E67-5C93-094F-8F86-C5B27BFA9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Porti e rotte marittime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25C49D-D748-234A-8F5D-CE9F4501E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3427" y="854848"/>
            <a:ext cx="8380071" cy="5139160"/>
          </a:xfrm>
        </p:spPr>
        <p:txBody>
          <a:bodyPr>
            <a:normAutofit/>
          </a:bodyPr>
          <a:lstStyle/>
          <a:p>
            <a:pPr marL="720725" indent="-709613">
              <a:buNone/>
            </a:pPr>
            <a:r>
              <a:rPr lang="it-IT" sz="2000" dirty="0"/>
              <a:t>Porti: nodi di traffico in cui convergono rotte marittime, strade e altre vie di comunicazione</a:t>
            </a:r>
          </a:p>
          <a:p>
            <a:pPr marL="720725" indent="-709613">
              <a:buNone/>
            </a:pPr>
            <a:r>
              <a:rPr lang="it-IT" sz="2000" dirty="0"/>
              <a:t>Dopo la rivoluzione dei trasporti: porti non più </a:t>
            </a:r>
            <a:r>
              <a:rPr lang="it-IT" sz="2000" b="1" dirty="0"/>
              <a:t>Polivalenti</a:t>
            </a:r>
            <a:r>
              <a:rPr lang="it-IT" sz="2000" dirty="0"/>
              <a:t>, in gradi di gestire passeggeri e qualunque tipo di merci (bisogno non di soli fondali profondi, ma di terminali estesi – se serve </a:t>
            </a:r>
            <a:r>
              <a:rPr lang="it-IT" sz="2000" i="1" dirty="0"/>
              <a:t>offshore </a:t>
            </a:r>
            <a:r>
              <a:rPr lang="it-IT" sz="2000" dirty="0"/>
              <a:t>-  e attrezzature specifiche di sostegno) ma </a:t>
            </a:r>
            <a:r>
              <a:rPr lang="it-IT" sz="2000" b="1" dirty="0"/>
              <a:t>specializzati </a:t>
            </a:r>
            <a:r>
              <a:rPr lang="it-IT" sz="2000" dirty="0"/>
              <a:t>su singoli prodotti</a:t>
            </a:r>
          </a:p>
          <a:p>
            <a:pPr marL="720725" indent="-709613">
              <a:buNone/>
            </a:pPr>
            <a:r>
              <a:rPr lang="it-IT" sz="2000" dirty="0"/>
              <a:t>Poche realtà polivalenti di riferimento (in Europa: Rotterdam, Anversa, Amburgo, Marsiglia)</a:t>
            </a:r>
          </a:p>
          <a:p>
            <a:pPr marL="11112" indent="0">
              <a:buNone/>
            </a:pPr>
            <a:r>
              <a:rPr lang="it-IT" sz="2000" dirty="0"/>
              <a:t>Europa atlantica, Giappone orientale e Usa orientale/Golfo Messico: </a:t>
            </a:r>
          </a:p>
          <a:p>
            <a:pPr marL="11112" indent="0">
              <a:buNone/>
            </a:pPr>
            <a:r>
              <a:rPr lang="it-IT" sz="2000" dirty="0">
                <a:sym typeface="Wingdings" pitchFamily="2" charset="2"/>
              </a:rPr>
              <a:t>	</a:t>
            </a:r>
            <a:r>
              <a:rPr lang="it-IT" sz="2000" dirty="0"/>
              <a:t>60% traffico mondiale (fino a crescita Cina </a:t>
            </a:r>
            <a:r>
              <a:rPr lang="it-IT" sz="2000" dirty="0">
                <a:sym typeface="Wingdings" pitchFamily="2" charset="2"/>
              </a:rPr>
              <a:t> </a:t>
            </a:r>
            <a:r>
              <a:rPr lang="it-IT" sz="2000" dirty="0" err="1">
                <a:sym typeface="Wingdings" pitchFamily="2" charset="2"/>
              </a:rPr>
              <a:t>Belt</a:t>
            </a:r>
            <a:r>
              <a:rPr lang="it-IT" sz="2000" dirty="0">
                <a:sym typeface="Wingdings" pitchFamily="2" charset="2"/>
              </a:rPr>
              <a:t> and Road </a:t>
            </a:r>
            <a:r>
              <a:rPr lang="it-IT" sz="2000" dirty="0" err="1">
                <a:sym typeface="Wingdings" pitchFamily="2" charset="2"/>
              </a:rPr>
              <a:t>Initiative</a:t>
            </a:r>
            <a:r>
              <a:rPr lang="it-IT" sz="2000" dirty="0">
                <a:sym typeface="Wingdings" pitchFamily="2" charset="2"/>
              </a:rPr>
              <a:t>)</a:t>
            </a:r>
            <a:r>
              <a:rPr lang="it-IT" sz="2000" dirty="0"/>
              <a:t> </a:t>
            </a:r>
          </a:p>
          <a:p>
            <a:pPr marL="11112" indent="0">
              <a:buNone/>
            </a:pPr>
            <a:endParaRPr lang="it-IT" sz="2000" dirty="0"/>
          </a:p>
          <a:p>
            <a:pPr marL="11112" indent="0">
              <a:buNone/>
            </a:pPr>
            <a:r>
              <a:rPr lang="it-IT" sz="2000" dirty="0"/>
              <a:t>Nord mondo vs. sud mondo</a:t>
            </a:r>
          </a:p>
        </p:txBody>
      </p:sp>
    </p:spTree>
    <p:extLst>
      <p:ext uri="{BB962C8B-B14F-4D97-AF65-F5344CB8AC3E}">
        <p14:creationId xmlns:p14="http://schemas.microsoft.com/office/powerpoint/2010/main" val="3421395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8C4A40-C8E4-CB4E-B04D-F35D735BD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Porti e rotte marittime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3A055A-A48C-8B42-B819-77D2F43FB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279" y="359779"/>
            <a:ext cx="8264324" cy="3093025"/>
          </a:xfrm>
        </p:spPr>
        <p:txBody>
          <a:bodyPr>
            <a:normAutofit/>
          </a:bodyPr>
          <a:lstStyle/>
          <a:p>
            <a:pPr marL="628650" indent="-617538">
              <a:buNone/>
            </a:pPr>
            <a:r>
              <a:rPr lang="it-IT" sz="2000" dirty="0"/>
              <a:t>Porti oggi strutture fondamentali nell’organizzazione del territorio in quanto punti di entrata/uscita di regioni più o meno vaste e punto di collegamento tra le vie di comunicazione di mare e terraferma. Quindi condizionano distribuzione delle attività produttive.</a:t>
            </a:r>
          </a:p>
          <a:p>
            <a:pPr marL="674688" indent="-630238">
              <a:buNone/>
            </a:pPr>
            <a:r>
              <a:rPr lang="it-IT" sz="2000" dirty="0"/>
              <a:t>Invenzione dei container (porti trasbordo)</a:t>
            </a:r>
          </a:p>
          <a:p>
            <a:pPr marL="0" indent="0">
              <a:buNone/>
            </a:pPr>
            <a:r>
              <a:rPr lang="it-IT" sz="2000" dirty="0"/>
              <a:t>Creazione di sistemi portuali</a:t>
            </a:r>
          </a:p>
          <a:p>
            <a:pPr marL="0" indent="0">
              <a:buNone/>
            </a:pPr>
            <a:r>
              <a:rPr lang="it-IT" sz="2000" dirty="0"/>
              <a:t>Italia e Trieste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35AA8F3-F606-524D-9125-511317102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945" y="3452805"/>
            <a:ext cx="5480913" cy="340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34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FE2C1D-B7F4-8D49-9C94-FFBE3B42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43" y="2726362"/>
            <a:ext cx="3194416" cy="735915"/>
          </a:xfrm>
        </p:spPr>
        <p:txBody>
          <a:bodyPr/>
          <a:lstStyle/>
          <a:p>
            <a:r>
              <a:rPr lang="it-IT" dirty="0"/>
              <a:t>Trasporto aereo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BCBEB3-4F2E-6E44-9C59-C4AF303B3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0079" y="775504"/>
            <a:ext cx="8541921" cy="2472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Il mezzo più veloce e il più costoso</a:t>
            </a:r>
          </a:p>
          <a:p>
            <a:pPr marL="530352" lvl="1" indent="0">
              <a:buNone/>
            </a:pPr>
            <a:r>
              <a:rPr lang="it-IT" dirty="0">
                <a:sym typeface="Wingdings" pitchFamily="2" charset="2"/>
              </a:rPr>
              <a:t>Persone e merci deperibili di valore (pesce…)</a:t>
            </a:r>
          </a:p>
          <a:p>
            <a:pPr marL="530352" lvl="1" indent="0">
              <a:buNone/>
            </a:pPr>
            <a:r>
              <a:rPr lang="it-IT" dirty="0">
                <a:sym typeface="Wingdings" pitchFamily="2" charset="2"/>
              </a:rPr>
              <a:t>Merci in «deposito centralizzato» (evoluzione del Taylorismo)</a:t>
            </a:r>
          </a:p>
          <a:p>
            <a:pPr marL="530352" lvl="1" indent="0">
              <a:buNone/>
            </a:pPr>
            <a:r>
              <a:rPr lang="it-IT" dirty="0">
                <a:sym typeface="Wingdings" pitchFamily="2" charset="2"/>
              </a:rPr>
              <a:t>Globalizzazione / acquisti on line</a:t>
            </a:r>
          </a:p>
          <a:p>
            <a:pPr marL="0" indent="0">
              <a:buNone/>
            </a:pPr>
            <a:r>
              <a:rPr lang="it-IT" dirty="0">
                <a:sym typeface="Wingdings" pitchFamily="2" charset="2"/>
              </a:rPr>
              <a:t>Centralità di aeroporti intercontinentali / HUB nazionali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689A7BC-AA8E-3148-BE20-C51BE3A05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715" y="3329169"/>
            <a:ext cx="6877903" cy="339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5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3547A5B7-B1FE-8240-ACCE-C0E30A673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/>
              <a:t>Presentazione n. 22</a:t>
            </a:r>
          </a:p>
        </p:txBody>
      </p:sp>
      <p:sp>
        <p:nvSpPr>
          <p:cNvPr id="16386" name="Segnaposto contenuto 2">
            <a:extLst>
              <a:ext uri="{FF2B5EF4-FFF2-40B4-BE49-F238E27FC236}">
                <a16:creationId xmlns:a16="http://schemas.microsoft.com/office/drawing/2014/main" id="{DC71834C-5331-3D44-AFA9-6F096DB71E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00668" y="4039564"/>
            <a:ext cx="7603944" cy="1871657"/>
          </a:xfrm>
        </p:spPr>
        <p:txBody>
          <a:bodyPr/>
          <a:lstStyle/>
          <a:p>
            <a:pPr marL="0" indent="0">
              <a:buNone/>
            </a:pPr>
            <a:r>
              <a:rPr lang="it-IT" sz="3600" dirty="0">
                <a:solidFill>
                  <a:srgbClr val="FF0000"/>
                </a:solidFill>
              </a:rPr>
              <a:t>La circolazione: flussi reti e nodi</a:t>
            </a:r>
          </a:p>
          <a:p>
            <a:pPr marL="0" indent="0">
              <a:buNone/>
            </a:pPr>
            <a:endParaRPr lang="it-IT" altLang="it-IT" sz="2100" dirty="0"/>
          </a:p>
        </p:txBody>
      </p:sp>
    </p:spTree>
    <p:extLst>
      <p:ext uri="{BB962C8B-B14F-4D97-AF65-F5344CB8AC3E}">
        <p14:creationId xmlns:p14="http://schemas.microsoft.com/office/powerpoint/2010/main" val="243340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78896F-DF18-B048-BD30-7AB08231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FDF17F-3111-5D4C-9CB7-16D8E12F6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Il rapporto fra società umana e territorio è il risultato di due tendenze opposte: fissità  vs. circolazione</a:t>
            </a:r>
          </a:p>
          <a:p>
            <a:pPr marL="0" indent="0">
              <a:buNone/>
            </a:pPr>
            <a:r>
              <a:rPr lang="it-IT" sz="2400" dirty="0"/>
              <a:t>Incontro delle due tendenze nei crocevia</a:t>
            </a:r>
          </a:p>
          <a:p>
            <a:pPr marL="0" indent="0">
              <a:buNone/>
            </a:pPr>
            <a:r>
              <a:rPr lang="it-IT" sz="2400" dirty="0"/>
              <a:t>Quindi gli attori sono : luoghi ampi, scambi e relativi punti d’incontro</a:t>
            </a:r>
          </a:p>
          <a:p>
            <a:pPr marL="1944688">
              <a:buFont typeface="Wingdings" pitchFamily="2" charset="2"/>
              <a:buChar char="à"/>
            </a:pPr>
            <a:r>
              <a:rPr lang="it-IT" sz="2400" b="1" dirty="0">
                <a:sym typeface="Wingdings" pitchFamily="2" charset="2"/>
              </a:rPr>
              <a:t>flussi, reti nodi</a:t>
            </a:r>
          </a:p>
          <a:p>
            <a:pPr marL="1601788" indent="0">
              <a:buNone/>
            </a:pPr>
            <a:endParaRPr lang="it-IT" sz="2400" b="1" dirty="0">
              <a:sym typeface="Wingdings" pitchFamily="2" charset="2"/>
            </a:endParaRPr>
          </a:p>
          <a:p>
            <a:pPr marL="1601788" indent="0">
              <a:buNone/>
            </a:pPr>
            <a:r>
              <a:rPr lang="it-IT" sz="2400" b="1" dirty="0">
                <a:sym typeface="Wingdings" pitchFamily="2" charset="2"/>
              </a:rPr>
              <a:t>Geografia della circolazione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91375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E9A1E7-82B4-5947-8431-C1298FC07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70" y="2140393"/>
            <a:ext cx="3159692" cy="3438604"/>
          </a:xfrm>
        </p:spPr>
        <p:txBody>
          <a:bodyPr/>
          <a:lstStyle/>
          <a:p>
            <a:r>
              <a:rPr lang="it-IT" dirty="0"/>
              <a:t>Geografia e reti e flussi e nodi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005E29-7704-5C43-AF85-F9501318B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4533" y="243068"/>
            <a:ext cx="8542312" cy="6261903"/>
          </a:xfrm>
        </p:spPr>
        <p:txBody>
          <a:bodyPr>
            <a:normAutofit/>
          </a:bodyPr>
          <a:lstStyle/>
          <a:p>
            <a:pPr marL="720725" indent="-720725">
              <a:buNone/>
            </a:pPr>
            <a:r>
              <a:rPr lang="it-IT" dirty="0"/>
              <a:t>La geografia della circolazione come forma di analisi delle forme e dei mezzi con cui la circolazione delle informazioni, del denaro, dei beni e delle merci, con le sue reti, si incontra con la fissità dei luoghi e tende a modificarli</a:t>
            </a:r>
          </a:p>
          <a:p>
            <a:pPr marL="720725" indent="-720725">
              <a:buNone/>
            </a:pPr>
            <a:r>
              <a:rPr lang="it-IT" dirty="0"/>
              <a:t>Incrocio delle entità fisse (luoghi, territori, regioni, paesi) con quanto attiene alla circolazione (migrazioni persone, scambi commerciali diffusione di idee).</a:t>
            </a:r>
          </a:p>
          <a:p>
            <a:pPr marL="0" indent="0" algn="ctr">
              <a:buNone/>
            </a:pPr>
            <a:r>
              <a:rPr lang="it-IT" b="1" dirty="0"/>
              <a:t>Spazio dei luoghi </a:t>
            </a:r>
          </a:p>
          <a:p>
            <a:pPr marL="0" indent="0" algn="ctr">
              <a:buNone/>
            </a:pPr>
            <a:r>
              <a:rPr lang="it-IT" dirty="0"/>
              <a:t>(spazio geometrico euclideo, misurabile)</a:t>
            </a:r>
          </a:p>
          <a:p>
            <a:pPr marL="0" indent="0" algn="ctr">
              <a:buNone/>
            </a:pPr>
            <a:r>
              <a:rPr lang="it-IT" dirty="0"/>
              <a:t>vs. </a:t>
            </a:r>
          </a:p>
          <a:p>
            <a:pPr marL="0" indent="0" algn="ctr">
              <a:buNone/>
            </a:pPr>
            <a:r>
              <a:rPr lang="it-IT" b="1" dirty="0"/>
              <a:t>spazio dei flussi </a:t>
            </a:r>
          </a:p>
          <a:p>
            <a:pPr marL="0" indent="0" algn="ctr">
              <a:buNone/>
            </a:pPr>
            <a:r>
              <a:rPr lang="it-IT" dirty="0"/>
              <a:t>(dove le distanze non contano, ma importa le rete cui si appartiene e in cui si svolgono scambi e interazioni dove sono rilevanti i nodi)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2400" b="1" dirty="0"/>
              <a:t>Oggi chi controlla la rete controlla i territori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379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C6AC9A-410C-B94F-B72C-3E9CC68BE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92" y="1920474"/>
            <a:ext cx="4016219" cy="3149237"/>
          </a:xfrm>
        </p:spPr>
        <p:txBody>
          <a:bodyPr>
            <a:normAutofit/>
          </a:bodyPr>
          <a:lstStyle/>
          <a:p>
            <a:r>
              <a:rPr lang="it-IT" sz="4000" dirty="0"/>
              <a:t>Trasporti e </a:t>
            </a:r>
            <a:br>
              <a:rPr lang="it-IT" sz="4000" dirty="0"/>
            </a:br>
            <a:r>
              <a:rPr lang="it-IT" sz="4000" dirty="0"/>
              <a:t>(tele)</a:t>
            </a:r>
            <a:br>
              <a:rPr lang="it-IT" sz="4000" dirty="0"/>
            </a:br>
            <a:r>
              <a:rPr lang="it-IT" sz="4000" dirty="0"/>
              <a:t>comunicazioni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D3DFDF-84E0-5446-A009-43D8EFD00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979" y="752353"/>
            <a:ext cx="8229601" cy="5613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Modalità (e spazialità) della circolazione legata all’epoca, ai mezzi disponibili</a:t>
            </a:r>
          </a:p>
          <a:p>
            <a:pPr marL="0" indent="0">
              <a:buNone/>
            </a:pPr>
            <a:r>
              <a:rPr lang="it-IT" dirty="0"/>
              <a:t>Tecnologia e velocità</a:t>
            </a:r>
          </a:p>
          <a:p>
            <a:pPr marL="0" indent="0">
              <a:buNone/>
            </a:pPr>
            <a:r>
              <a:rPr lang="it-IT" dirty="0"/>
              <a:t>Applicazione dell’informatica alle telecomunicazioni (telematica), relazioni collegate su scala planetaria: tutto i luoghi del mondo collegati fra loro.</a:t>
            </a:r>
          </a:p>
          <a:p>
            <a:pPr marL="0" indent="0">
              <a:buNone/>
            </a:pPr>
            <a:r>
              <a:rPr lang="it-IT" dirty="0"/>
              <a:t>Modalità di collegamento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Strade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Ferrovie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Vie d’acqua interne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Porti e rotte marittime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Trasporto aereo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Telecomunicazioni</a:t>
            </a:r>
          </a:p>
        </p:txBody>
      </p:sp>
    </p:spTree>
    <p:extLst>
      <p:ext uri="{BB962C8B-B14F-4D97-AF65-F5344CB8AC3E}">
        <p14:creationId xmlns:p14="http://schemas.microsoft.com/office/powerpoint/2010/main" val="60188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3F049-388F-214E-9A36-E243235D4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Strade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495B3A-52C8-6346-AC8C-1263AEE48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852" y="1363652"/>
            <a:ext cx="8023935" cy="4121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Legate alle dimensioni della società (commercio + militari)</a:t>
            </a:r>
          </a:p>
          <a:p>
            <a:pPr marL="0" indent="0">
              <a:buNone/>
            </a:pPr>
            <a:r>
              <a:rPr lang="it-IT" sz="2400" dirty="0"/>
              <a:t>Grande impulso nel XX secolo (motore a scoppio)</a:t>
            </a:r>
          </a:p>
          <a:p>
            <a:pPr marL="0" indent="0">
              <a:buNone/>
            </a:pPr>
            <a:r>
              <a:rPr lang="it-IT" sz="2400" dirty="0"/>
              <a:t>Secondo dopoguerra: rivoluzione dei trasporti (miglioramento tecnologico mezzi e vie, minori costi di trasporto e incremento dei flussi)</a:t>
            </a:r>
          </a:p>
          <a:p>
            <a:pPr marL="0" indent="0">
              <a:buNone/>
            </a:pPr>
            <a:r>
              <a:rPr lang="it-IT" sz="2400" dirty="0"/>
              <a:t>Autostrade (2010 : auto circolanti &gt; 1 miliardo; oggi 1,2 miliardi)</a:t>
            </a:r>
          </a:p>
          <a:p>
            <a:pPr marL="0" indent="0">
              <a:buNone/>
            </a:pPr>
            <a:r>
              <a:rPr lang="it-IT" sz="2400" dirty="0"/>
              <a:t>Modello di uso del territorio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667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8D4789-9A86-B04E-85AC-B650AF9F2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Strade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81973D7-F753-F84B-A1B5-1D346158A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842" y="854239"/>
            <a:ext cx="4160367" cy="5140377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CB86D45-6366-EA48-B5B6-A9AB9C842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0401" y="1731863"/>
            <a:ext cx="4199184" cy="385871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7932177-D4FB-0248-BA11-C1FC96313656}"/>
              </a:ext>
            </a:extLst>
          </p:cNvPr>
          <p:cNvSpPr txBox="1"/>
          <p:nvPr/>
        </p:nvSpPr>
        <p:spPr>
          <a:xfrm>
            <a:off x="1620456" y="6018835"/>
            <a:ext cx="960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Tabula </a:t>
            </a:r>
            <a:r>
              <a:rPr lang="it-IT" dirty="0" err="1"/>
              <a:t>Peutingeriana</a:t>
            </a:r>
            <a:r>
              <a:rPr lang="it-IT" dirty="0"/>
              <a:t> (particolare)  e rete autostradale odierna italiana</a:t>
            </a:r>
          </a:p>
        </p:txBody>
      </p:sp>
    </p:spTree>
    <p:extLst>
      <p:ext uri="{BB962C8B-B14F-4D97-AF65-F5344CB8AC3E}">
        <p14:creationId xmlns:p14="http://schemas.microsoft.com/office/powerpoint/2010/main" val="113413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3FFE7C-56DE-E647-8434-9D720904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94" y="2094094"/>
            <a:ext cx="4606528" cy="2767272"/>
          </a:xfrm>
        </p:spPr>
        <p:txBody>
          <a:bodyPr>
            <a:normAutofit/>
          </a:bodyPr>
          <a:lstStyle/>
          <a:p>
            <a:r>
              <a:rPr lang="it-IT" sz="4000" dirty="0"/>
              <a:t>Ferrovie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2EB679-7E15-DB4D-953A-ED91A693D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980" y="879677"/>
            <a:ext cx="7985907" cy="5023412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/>
              <a:t>Prime linee costruite in Gran Bretagna (Rivoluzione industriale): 1825 – 1830</a:t>
            </a:r>
          </a:p>
          <a:p>
            <a:pPr marL="0" indent="0">
              <a:buNone/>
            </a:pPr>
            <a:r>
              <a:rPr lang="it-IT" sz="2000" dirty="0"/>
              <a:t>Spostamento di materie prime e di prodotti finiti</a:t>
            </a:r>
          </a:p>
          <a:p>
            <a:pPr marL="0" indent="0">
              <a:buNone/>
            </a:pPr>
            <a:r>
              <a:rPr lang="it-IT" sz="2000" dirty="0"/>
              <a:t>A cavallo del secolo tutta Europa attraversata (1888 </a:t>
            </a:r>
            <a:r>
              <a:rPr lang="it-IT" sz="2000" dirty="0" err="1"/>
              <a:t>Orient</a:t>
            </a:r>
            <a:r>
              <a:rPr lang="it-IT" sz="2000" dirty="0"/>
              <a:t> Express; 1903 Transiberiana)</a:t>
            </a:r>
          </a:p>
          <a:p>
            <a:pPr marL="0" indent="0">
              <a:buNone/>
            </a:pPr>
            <a:r>
              <a:rPr lang="it-IT" sz="2000" dirty="0"/>
              <a:t>Ferrovie di penetrazione (Africa, India e territori coloniali) da inizio 900, per collegare porto a regine produttrice di materie prime </a:t>
            </a:r>
          </a:p>
          <a:p>
            <a:pPr marL="0" indent="0">
              <a:buNone/>
            </a:pPr>
            <a:r>
              <a:rPr lang="it-IT" sz="2000" dirty="0"/>
              <a:t>Oggi convenienti per trasporto merci a lunga distanza e in zone più densamente popolate e urbanizzate (pendolari)</a:t>
            </a:r>
          </a:p>
          <a:p>
            <a:pPr marL="0" indent="0">
              <a:buNone/>
            </a:pPr>
            <a:r>
              <a:rPr lang="it-IT" sz="2000" dirty="0"/>
              <a:t>Treni ad alta velocità </a:t>
            </a:r>
            <a:r>
              <a:rPr lang="it-IT" sz="2000" dirty="0">
                <a:sym typeface="Wingdings" pitchFamily="2" charset="2"/>
              </a:rPr>
              <a:t> nuovi impatti (trafori)</a:t>
            </a:r>
            <a:endParaRPr lang="it-IT" sz="2000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324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0776EA-B91A-B94A-A5B8-B1E04BDB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10049"/>
            <a:ext cx="4409759" cy="811151"/>
          </a:xfrm>
        </p:spPr>
        <p:txBody>
          <a:bodyPr/>
          <a:lstStyle/>
          <a:p>
            <a:r>
              <a:rPr lang="it-IT" dirty="0"/>
              <a:t>Ferrovie italiche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0456031-DDFC-5440-AA7C-339536334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9559" y="1029685"/>
            <a:ext cx="4244934" cy="4827400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293B015-ECDD-9346-B5A3-701E2756A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218" y="1029685"/>
            <a:ext cx="3414533" cy="498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20248"/>
      </p:ext>
    </p:extLst>
  </p:cSld>
  <p:clrMapOvr>
    <a:masterClrMapping/>
  </p:clrMapOvr>
</p:sld>
</file>

<file path=ppt/theme/theme1.xml><?xml version="1.0" encoding="utf-8"?>
<a:theme xmlns:a="http://schemas.openxmlformats.org/drawingml/2006/main" name="Cornic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Cornice</Template>
  <TotalTime>918</TotalTime>
  <Words>736</Words>
  <Application>Microsoft Macintosh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Corbel</vt:lpstr>
      <vt:lpstr>Wingdings</vt:lpstr>
      <vt:lpstr>Wingdings 2</vt:lpstr>
      <vt:lpstr>Cornice</vt:lpstr>
      <vt:lpstr>GEOGRAFIA (LE006)  Sergio Zilli A.A 2020-2021</vt:lpstr>
      <vt:lpstr>Presentazione n. 22</vt:lpstr>
      <vt:lpstr>Presentazione standard di PowerPoint</vt:lpstr>
      <vt:lpstr>Geografia e reti e flussi e nodi</vt:lpstr>
      <vt:lpstr>Trasporti e  (tele) comunicazioni</vt:lpstr>
      <vt:lpstr>Strade</vt:lpstr>
      <vt:lpstr>Strade</vt:lpstr>
      <vt:lpstr>Ferrovie</vt:lpstr>
      <vt:lpstr>Ferrovie italiche</vt:lpstr>
      <vt:lpstr>Vie d’acqua interne</vt:lpstr>
      <vt:lpstr>Presentazione standard di PowerPoint</vt:lpstr>
      <vt:lpstr>Porti e rotte marittime</vt:lpstr>
      <vt:lpstr>Porti e rotte marittime</vt:lpstr>
      <vt:lpstr>Trasporto aereo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Sergio Zilli A.A 2020-2021</dc:title>
  <dc:creator>sergio zilli</dc:creator>
  <cp:lastModifiedBy>sergio zilli</cp:lastModifiedBy>
  <cp:revision>37</cp:revision>
  <dcterms:created xsi:type="dcterms:W3CDTF">2021-03-03T14:31:40Z</dcterms:created>
  <dcterms:modified xsi:type="dcterms:W3CDTF">2021-05-14T15:05:26Z</dcterms:modified>
</cp:coreProperties>
</file>