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notesMasterIdLst>
    <p:notesMasterId r:id="rId25"/>
  </p:notesMasterIdLst>
  <p:sldIdLst>
    <p:sldId id="568" r:id="rId2"/>
    <p:sldId id="567" r:id="rId3"/>
    <p:sldId id="577" r:id="rId4"/>
    <p:sldId id="575" r:id="rId5"/>
    <p:sldId id="581" r:id="rId6"/>
    <p:sldId id="576" r:id="rId7"/>
    <p:sldId id="578" r:id="rId8"/>
    <p:sldId id="579" r:id="rId9"/>
    <p:sldId id="580" r:id="rId10"/>
    <p:sldId id="582" r:id="rId11"/>
    <p:sldId id="583" r:id="rId12"/>
    <p:sldId id="584" r:id="rId13"/>
    <p:sldId id="586" r:id="rId14"/>
    <p:sldId id="571" r:id="rId15"/>
    <p:sldId id="572" r:id="rId16"/>
    <p:sldId id="569" r:id="rId17"/>
    <p:sldId id="570" r:id="rId18"/>
    <p:sldId id="589" r:id="rId19"/>
    <p:sldId id="573" r:id="rId20"/>
    <p:sldId id="585" r:id="rId21"/>
    <p:sldId id="574" r:id="rId22"/>
    <p:sldId id="588" r:id="rId23"/>
    <p:sldId id="587" r:id="rId24"/>
  </p:sldIdLst>
  <p:sldSz cx="13004800" cy="975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A Gabriele" initials="AG" lastIdx="2" clrIdx="0">
    <p:extLst>
      <p:ext uri="{19B8F6BF-5375-455C-9EA6-DF929625EA0E}">
        <p15:presenceInfo xmlns:p15="http://schemas.microsoft.com/office/powerpoint/2012/main" userId="ASTA Gabrie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080"/>
    <a:srgbClr val="CC0099"/>
    <a:srgbClr val="FCFC8C"/>
    <a:srgbClr val="E6FAFE"/>
    <a:srgbClr val="FFFEC6"/>
    <a:srgbClr val="C7FEBE"/>
    <a:srgbClr val="F3FE8C"/>
    <a:srgbClr val="FDDBF4"/>
    <a:srgbClr val="AFF7C5"/>
    <a:srgbClr val="EC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5"/>
    <p:restoredTop sz="90517" autoAdjust="0"/>
  </p:normalViewPr>
  <p:slideViewPr>
    <p:cSldViewPr snapToGrid="0" snapToObjects="1">
      <p:cViewPr varScale="1">
        <p:scale>
          <a:sx n="58" d="100"/>
          <a:sy n="58" d="100"/>
        </p:scale>
        <p:origin x="1397" y="7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e Asta" userId="f302ff4c7d63385d" providerId="LiveId" clId="{20F630E3-F3D3-4C35-9C0B-9DF101EDAC4F}"/>
    <pc:docChg chg="modSld">
      <pc:chgData name="Gabriele Asta" userId="f302ff4c7d63385d" providerId="LiveId" clId="{20F630E3-F3D3-4C35-9C0B-9DF101EDAC4F}" dt="2021-05-13T07:47:48.984" v="73" actId="20577"/>
      <pc:docMkLst>
        <pc:docMk/>
      </pc:docMkLst>
      <pc:sldChg chg="modSp mod">
        <pc:chgData name="Gabriele Asta" userId="f302ff4c7d63385d" providerId="LiveId" clId="{20F630E3-F3D3-4C35-9C0B-9DF101EDAC4F}" dt="2021-05-12T11:32:54.754" v="31" actId="20577"/>
        <pc:sldMkLst>
          <pc:docMk/>
          <pc:sldMk cId="3358392644" sldId="571"/>
        </pc:sldMkLst>
        <pc:spChg chg="mod">
          <ac:chgData name="Gabriele Asta" userId="f302ff4c7d63385d" providerId="LiveId" clId="{20F630E3-F3D3-4C35-9C0B-9DF101EDAC4F}" dt="2021-05-12T11:32:54.754" v="31" actId="20577"/>
          <ac:spMkLst>
            <pc:docMk/>
            <pc:sldMk cId="3358392644" sldId="571"/>
            <ac:spMk id="3" creationId="{2BE00531-195E-4ED4-941C-1029B6AB16CB}"/>
          </ac:spMkLst>
        </pc:spChg>
      </pc:sldChg>
      <pc:sldChg chg="modSp mod">
        <pc:chgData name="Gabriele Asta" userId="f302ff4c7d63385d" providerId="LiveId" clId="{20F630E3-F3D3-4C35-9C0B-9DF101EDAC4F}" dt="2021-05-13T07:47:03.788" v="52" actId="20577"/>
        <pc:sldMkLst>
          <pc:docMk/>
          <pc:sldMk cId="3776215107" sldId="584"/>
        </pc:sldMkLst>
        <pc:spChg chg="mod">
          <ac:chgData name="Gabriele Asta" userId="f302ff4c7d63385d" providerId="LiveId" clId="{20F630E3-F3D3-4C35-9C0B-9DF101EDAC4F}" dt="2021-05-13T07:47:03.788" v="52" actId="20577"/>
          <ac:spMkLst>
            <pc:docMk/>
            <pc:sldMk cId="3776215107" sldId="584"/>
            <ac:spMk id="3" creationId="{2BE00531-195E-4ED4-941C-1029B6AB16CB}"/>
          </ac:spMkLst>
        </pc:spChg>
      </pc:sldChg>
      <pc:sldChg chg="modSp mod">
        <pc:chgData name="Gabriele Asta" userId="f302ff4c7d63385d" providerId="LiveId" clId="{20F630E3-F3D3-4C35-9C0B-9DF101EDAC4F}" dt="2021-05-13T07:47:48.984" v="73" actId="20577"/>
        <pc:sldMkLst>
          <pc:docMk/>
          <pc:sldMk cId="3294790057" sldId="589"/>
        </pc:sldMkLst>
        <pc:spChg chg="mod">
          <ac:chgData name="Gabriele Asta" userId="f302ff4c7d63385d" providerId="LiveId" clId="{20F630E3-F3D3-4C35-9C0B-9DF101EDAC4F}" dt="2021-05-13T07:47:48.984" v="73" actId="20577"/>
          <ac:spMkLst>
            <pc:docMk/>
            <pc:sldMk cId="3294790057" sldId="589"/>
            <ac:spMk id="3" creationId="{2BE00531-195E-4ED4-941C-1029B6AB16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68653432"/>
      </p:ext>
    </p:extLst>
  </p:cSld>
  <p:clrMap bg1="lt1" tx1="dk1" bg2="lt2" tx2="dk2" accent1="accent1" accent2="accent2" accent3="accent3" accent4="accent4" accent5="accent5" accent6="accent6" hlink="hlink" folHlink="folHlink"/>
  <p:notesStyle>
    <a:lvl1pPr defTabSz="456539">
      <a:lnSpc>
        <a:spcPct val="117999"/>
      </a:lnSpc>
      <a:defRPr sz="2100">
        <a:latin typeface="Helvetica Neue"/>
        <a:ea typeface="Helvetica Neue"/>
        <a:cs typeface="Helvetica Neue"/>
        <a:sym typeface="Helvetica Neue"/>
      </a:defRPr>
    </a:lvl1pPr>
    <a:lvl2pPr indent="228274" defTabSz="456539">
      <a:lnSpc>
        <a:spcPct val="117999"/>
      </a:lnSpc>
      <a:defRPr sz="2100">
        <a:latin typeface="Helvetica Neue"/>
        <a:ea typeface="Helvetica Neue"/>
        <a:cs typeface="Helvetica Neue"/>
        <a:sym typeface="Helvetica Neue"/>
      </a:defRPr>
    </a:lvl2pPr>
    <a:lvl3pPr indent="456539" defTabSz="456539">
      <a:lnSpc>
        <a:spcPct val="117999"/>
      </a:lnSpc>
      <a:defRPr sz="2100">
        <a:latin typeface="Helvetica Neue"/>
        <a:ea typeface="Helvetica Neue"/>
        <a:cs typeface="Helvetica Neue"/>
        <a:sym typeface="Helvetica Neue"/>
      </a:defRPr>
    </a:lvl3pPr>
    <a:lvl4pPr indent="684816" defTabSz="456539">
      <a:lnSpc>
        <a:spcPct val="117999"/>
      </a:lnSpc>
      <a:defRPr sz="2100">
        <a:latin typeface="Helvetica Neue"/>
        <a:ea typeface="Helvetica Neue"/>
        <a:cs typeface="Helvetica Neue"/>
        <a:sym typeface="Helvetica Neue"/>
      </a:defRPr>
    </a:lvl4pPr>
    <a:lvl5pPr indent="913087" defTabSz="456539">
      <a:lnSpc>
        <a:spcPct val="117999"/>
      </a:lnSpc>
      <a:defRPr sz="2100">
        <a:latin typeface="Helvetica Neue"/>
        <a:ea typeface="Helvetica Neue"/>
        <a:cs typeface="Helvetica Neue"/>
        <a:sym typeface="Helvetica Neue"/>
      </a:defRPr>
    </a:lvl5pPr>
    <a:lvl6pPr indent="1141367" defTabSz="456539">
      <a:lnSpc>
        <a:spcPct val="117999"/>
      </a:lnSpc>
      <a:defRPr sz="2100">
        <a:latin typeface="Helvetica Neue"/>
        <a:ea typeface="Helvetica Neue"/>
        <a:cs typeface="Helvetica Neue"/>
        <a:sym typeface="Helvetica Neue"/>
      </a:defRPr>
    </a:lvl6pPr>
    <a:lvl7pPr indent="1369631" defTabSz="456539">
      <a:lnSpc>
        <a:spcPct val="117999"/>
      </a:lnSpc>
      <a:defRPr sz="2100">
        <a:latin typeface="Helvetica Neue"/>
        <a:ea typeface="Helvetica Neue"/>
        <a:cs typeface="Helvetica Neue"/>
        <a:sym typeface="Helvetica Neue"/>
      </a:defRPr>
    </a:lvl7pPr>
    <a:lvl8pPr indent="1597906" defTabSz="456539">
      <a:lnSpc>
        <a:spcPct val="117999"/>
      </a:lnSpc>
      <a:defRPr sz="2100">
        <a:latin typeface="Helvetica Neue"/>
        <a:ea typeface="Helvetica Neue"/>
        <a:cs typeface="Helvetica Neue"/>
        <a:sym typeface="Helvetica Neue"/>
      </a:defRPr>
    </a:lvl8pPr>
    <a:lvl9pPr indent="1826180" defTabSz="456539">
      <a:lnSpc>
        <a:spcPct val="117999"/>
      </a:lnSpc>
      <a:defRPr sz="2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9" name="Rectangle 8"/>
          <p:cNvSpPr/>
          <p:nvPr/>
        </p:nvSpPr>
        <p:spPr>
          <a:xfrm>
            <a:off x="0" y="1"/>
            <a:ext cx="13004800" cy="65024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6773" y="1"/>
            <a:ext cx="12998029" cy="65024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7680" y="7054417"/>
            <a:ext cx="8290560" cy="2080768"/>
          </a:xfrm>
        </p:spPr>
        <p:txBody>
          <a:bodyPr anchor="ctr">
            <a:normAutofit/>
          </a:bodyPr>
          <a:lstStyle>
            <a:lvl1pPr algn="r">
              <a:defRPr sz="6258" spc="284"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9184640" y="7054417"/>
            <a:ext cx="3413760" cy="2080768"/>
          </a:xfrm>
        </p:spPr>
        <p:txBody>
          <a:bodyPr lIns="91440" rIns="91440" anchor="ctr">
            <a:normAutofit/>
          </a:bodyPr>
          <a:lstStyle>
            <a:lvl1pPr marL="0" indent="0" algn="l">
              <a:lnSpc>
                <a:spcPct val="100000"/>
              </a:lnSpc>
              <a:spcBef>
                <a:spcPts val="0"/>
              </a:spcBef>
              <a:buNone/>
              <a:defRPr sz="2276">
                <a:solidFill>
                  <a:schemeClr val="tx1">
                    <a:lumMod val="95000"/>
                    <a:lumOff val="5000"/>
                  </a:schemeClr>
                </a:solidFill>
              </a:defRPr>
            </a:lvl1pPr>
            <a:lvl2pPr marL="650230" indent="0" algn="ctr">
              <a:buNone/>
              <a:defRPr sz="2276"/>
            </a:lvl2pPr>
            <a:lvl3pPr marL="1300460" indent="0" algn="ctr">
              <a:buNone/>
              <a:defRPr sz="2276"/>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pPr>
              <a:defRPr/>
            </a:pPr>
            <a:fld id="{8A6561D7-E351-4A56-9D02-CBF3A17CB201}" type="datetime1">
              <a:rPr lang="en-US" smtClean="0">
                <a:solidFill>
                  <a:prstClr val="white"/>
                </a:solidFill>
              </a:rPr>
              <a:t>5/13/2021</a:t>
            </a:fld>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C651CF6E-D727-AE4F-9B07-1BB1C38AC7C8}" type="slidenum">
              <a:rPr lang="en-US" smtClean="0">
                <a:solidFill>
                  <a:prstClr val="white"/>
                </a:solidFill>
              </a:rPr>
              <a:pPr>
                <a:defRPr/>
              </a:pPr>
              <a:t>‹N›</a:t>
            </a:fld>
            <a:endParaRPr lang="en-US">
              <a:solidFill>
                <a:prstClr val="white"/>
              </a:solidFill>
            </a:endParaRPr>
          </a:p>
        </p:txBody>
      </p:sp>
      <p:cxnSp>
        <p:nvCxnSpPr>
          <p:cNvPr id="8" name="Straight Connector 7"/>
          <p:cNvCxnSpPr/>
          <p:nvPr/>
        </p:nvCxnSpPr>
        <p:spPr>
          <a:xfrm flipV="1">
            <a:off x="8945966" y="7486729"/>
            <a:ext cx="0" cy="13004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64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30A74FD4-B2E2-45A8-91DE-66DAF6FE02C5}" type="datetime1">
              <a:rPr lang="en-US" smtClean="0">
                <a:solidFill>
                  <a:prstClr val="white"/>
                </a:solidFill>
              </a:rPr>
              <a:t>5/13/2021</a:t>
            </a:fld>
            <a:endParaRPr lang="it-IT">
              <a:solidFill>
                <a:prstClr val="white"/>
              </a:solidFill>
            </a:endParaRPr>
          </a:p>
        </p:txBody>
      </p:sp>
      <p:sp>
        <p:nvSpPr>
          <p:cNvPr id="5" name="Footer Placeholder 4"/>
          <p:cNvSpPr>
            <a:spLocks noGrp="1"/>
          </p:cNvSpPr>
          <p:nvPr>
            <p:ph type="ftr" sz="quarter" idx="11"/>
          </p:nvPr>
        </p:nvSpPr>
        <p:spPr/>
        <p:txBody>
          <a:bodyPr/>
          <a:lstStyle/>
          <a:p>
            <a:pPr>
              <a:defRPr/>
            </a:pPr>
            <a:endParaRPr lang="it-IT">
              <a:solidFill>
                <a:prstClr val="white"/>
              </a:solidFill>
            </a:endParaRPr>
          </a:p>
        </p:txBody>
      </p:sp>
      <p:sp>
        <p:nvSpPr>
          <p:cNvPr id="6" name="Slide Number Placeholder 5"/>
          <p:cNvSpPr>
            <a:spLocks noGrp="1"/>
          </p:cNvSpPr>
          <p:nvPr>
            <p:ph type="sldNum" sz="quarter" idx="12"/>
          </p:nvPr>
        </p:nvSpPr>
        <p:spPr/>
        <p:txBody>
          <a:bodyPr/>
          <a:lstStyle/>
          <a:p>
            <a:pPr>
              <a:defRPr/>
            </a:pPr>
            <a:fld id="{66784D15-6CF1-084A-96D1-226FD31C2025}" type="slidenum">
              <a:rPr lang="it-IT" smtClean="0">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423047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2" y="1083733"/>
            <a:ext cx="2804160" cy="7694507"/>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56642" y="1083733"/>
            <a:ext cx="8087360" cy="76945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defTabSz="649119">
              <a:defRPr/>
            </a:pPr>
            <a:fld id="{7606563B-C9DD-49C2-9C43-435CFD8A1A23}" type="datetime1">
              <a:rPr lang="en-US" smtClean="0">
                <a:solidFill>
                  <a:prstClr val="white"/>
                </a:solidFill>
                <a:latin typeface="Candara" charset="0"/>
                <a:ea typeface="ＭＳ Ｐゴシック" charset="0"/>
              </a:rPr>
              <a:t>5/13/2021</a:t>
            </a:fld>
            <a:endParaRPr lang="it-IT">
              <a:solidFill>
                <a:prstClr val="white"/>
              </a:solidFill>
              <a:latin typeface="Candara"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p>
            <a:pPr defTabSz="649119">
              <a:defRPr/>
            </a:pPr>
            <a:endParaRPr lang="it-IT">
              <a:solidFill>
                <a:prstClr val="white"/>
              </a:solidFill>
              <a:latin typeface="Candara" charset="0"/>
              <a:ea typeface="ＭＳ Ｐゴシック" charset="0"/>
              <a:cs typeface="ＭＳ Ｐゴシック" charset="0"/>
            </a:endParaRPr>
          </a:p>
        </p:txBody>
      </p:sp>
      <p:sp>
        <p:nvSpPr>
          <p:cNvPr id="6" name="Slide Number Placeholder 5"/>
          <p:cNvSpPr>
            <a:spLocks noGrp="1"/>
          </p:cNvSpPr>
          <p:nvPr>
            <p:ph type="sldNum" sz="quarter" idx="12"/>
          </p:nvPr>
        </p:nvSpPr>
        <p:spPr/>
        <p:txBody>
          <a:bodyPr/>
          <a:lstStyle/>
          <a:p>
            <a:pPr defTabSz="649119">
              <a:defRPr/>
            </a:pPr>
            <a:fld id="{B0A86169-450A-9F46-958C-F2B5519682A0}" type="slidenum">
              <a:rPr lang="it-IT" smtClean="0">
                <a:solidFill>
                  <a:prstClr val="white"/>
                </a:solidFill>
                <a:latin typeface="Candara" charset="0"/>
                <a:ea typeface="ＭＳ Ｐゴシック" charset="0"/>
                <a:cs typeface="ＭＳ Ｐゴシック" charset="0"/>
              </a:rPr>
              <a:pPr defTabSz="649119">
                <a:defRPr/>
              </a:pPr>
              <a:t>‹N›</a:t>
            </a:fld>
            <a:endParaRPr lang="it-IT">
              <a:solidFill>
                <a:prstClr val="white"/>
              </a:solidFill>
              <a:latin typeface="Candara" charset="0"/>
              <a:ea typeface="ＭＳ Ｐゴシック" charset="0"/>
              <a:cs typeface="ＭＳ Ｐゴシック" charset="0"/>
            </a:endParaRPr>
          </a:p>
        </p:txBody>
      </p:sp>
      <p:cxnSp>
        <p:nvCxnSpPr>
          <p:cNvPr id="7" name="Straight Connector 6"/>
          <p:cNvCxnSpPr/>
          <p:nvPr/>
        </p:nvCxnSpPr>
        <p:spPr>
          <a:xfrm rot="5400000" flipV="1">
            <a:off x="10728960" y="246845"/>
            <a:ext cx="0" cy="9753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27241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3095DBF2-9A2D-4EC7-B724-6352F4D18632}" type="datetime1">
              <a:rPr lang="en-US" smtClean="0">
                <a:solidFill>
                  <a:prstClr val="white"/>
                </a:solidFill>
              </a:rPr>
              <a:t>5/13/2021</a:t>
            </a:fld>
            <a:endParaRPr lang="it-IT">
              <a:solidFill>
                <a:prstClr val="white"/>
              </a:solidFill>
            </a:endParaRPr>
          </a:p>
        </p:txBody>
      </p:sp>
      <p:sp>
        <p:nvSpPr>
          <p:cNvPr id="5" name="Footer Placeholder 4"/>
          <p:cNvSpPr>
            <a:spLocks noGrp="1"/>
          </p:cNvSpPr>
          <p:nvPr>
            <p:ph type="ftr" sz="quarter" idx="11"/>
          </p:nvPr>
        </p:nvSpPr>
        <p:spPr/>
        <p:txBody>
          <a:bodyPr/>
          <a:lstStyle/>
          <a:p>
            <a:pPr>
              <a:defRPr/>
            </a:pPr>
            <a:endParaRPr lang="it-IT">
              <a:solidFill>
                <a:prstClr val="white"/>
              </a:solidFill>
            </a:endParaRPr>
          </a:p>
        </p:txBody>
      </p:sp>
      <p:sp>
        <p:nvSpPr>
          <p:cNvPr id="6" name="Slide Number Placeholder 5"/>
          <p:cNvSpPr>
            <a:spLocks noGrp="1"/>
          </p:cNvSpPr>
          <p:nvPr>
            <p:ph type="sldNum" sz="quarter" idx="12"/>
          </p:nvPr>
        </p:nvSpPr>
        <p:spPr/>
        <p:txBody>
          <a:bodyPr/>
          <a:lstStyle/>
          <a:p>
            <a:pPr>
              <a:defRPr/>
            </a:pPr>
            <a:fld id="{07D8061A-153F-5344-A42E-49C51F4FE0DA}" type="slidenum">
              <a:rPr lang="it-IT" smtClean="0">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32401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9" name="Rectangle 8"/>
          <p:cNvSpPr/>
          <p:nvPr/>
        </p:nvSpPr>
        <p:spPr>
          <a:xfrm>
            <a:off x="0" y="1"/>
            <a:ext cx="13004800" cy="65024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6773" y="1"/>
            <a:ext cx="12998029" cy="65024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7680" y="7054417"/>
            <a:ext cx="8290560" cy="2080768"/>
          </a:xfrm>
        </p:spPr>
        <p:txBody>
          <a:bodyPr anchor="ctr">
            <a:normAutofit/>
          </a:bodyPr>
          <a:lstStyle>
            <a:lvl1pPr algn="r">
              <a:defRPr sz="6258" b="0" spc="284"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184640" y="7054417"/>
            <a:ext cx="3413760" cy="2080768"/>
          </a:xfrm>
        </p:spPr>
        <p:txBody>
          <a:bodyPr lIns="91440" rIns="91440" anchor="ctr">
            <a:normAutofit/>
          </a:bodyPr>
          <a:lstStyle>
            <a:lvl1pPr marL="0" indent="0">
              <a:lnSpc>
                <a:spcPct val="100000"/>
              </a:lnSpc>
              <a:spcBef>
                <a:spcPts val="0"/>
              </a:spcBef>
              <a:buNone/>
              <a:defRPr sz="2276">
                <a:solidFill>
                  <a:schemeClr val="tx1">
                    <a:lumMod val="95000"/>
                    <a:lumOff val="5000"/>
                  </a:schemeClr>
                </a:solidFill>
              </a:defRPr>
            </a:lvl1pPr>
            <a:lvl2pPr marL="650230" indent="0">
              <a:buNone/>
              <a:defRPr sz="2276">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fld id="{74C1D8C0-EDCE-4CA5-823E-87073B7A746A}" type="datetime1">
              <a:rPr lang="en-US" smtClean="0">
                <a:solidFill>
                  <a:prstClr val="white"/>
                </a:solidFill>
              </a:rPr>
              <a:t>5/13/2021</a:t>
            </a:fld>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CBC24A02-9796-9D48-91D5-9480884ED767}" type="slidenum">
              <a:rPr lang="en-US" smtClean="0">
                <a:solidFill>
                  <a:prstClr val="white"/>
                </a:solidFill>
              </a:rPr>
              <a:pPr>
                <a:defRPr/>
              </a:pPr>
              <a:t>‹N›</a:t>
            </a:fld>
            <a:endParaRPr lang="en-US">
              <a:solidFill>
                <a:prstClr val="white"/>
              </a:solidFill>
            </a:endParaRPr>
          </a:p>
        </p:txBody>
      </p:sp>
      <p:cxnSp>
        <p:nvCxnSpPr>
          <p:cNvPr id="8" name="Straight Connector 7"/>
          <p:cNvCxnSpPr/>
          <p:nvPr/>
        </p:nvCxnSpPr>
        <p:spPr>
          <a:xfrm flipV="1">
            <a:off x="8945966" y="7486729"/>
            <a:ext cx="0" cy="13004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7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92403" y="832307"/>
            <a:ext cx="10368077" cy="213278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2403" y="3251200"/>
            <a:ext cx="5071872" cy="57221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88608" y="3251200"/>
            <a:ext cx="5071872" cy="57221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defTabSz="649119">
              <a:defRPr/>
            </a:pPr>
            <a:fld id="{7606563B-C9DD-49C2-9C43-435CFD8A1A23}" type="datetime1">
              <a:rPr lang="en-US" smtClean="0">
                <a:solidFill>
                  <a:prstClr val="white"/>
                </a:solidFill>
                <a:latin typeface="Candara" charset="0"/>
                <a:ea typeface="ＭＳ Ｐゴシック" charset="0"/>
              </a:rPr>
              <a:t>5/13/2021</a:t>
            </a:fld>
            <a:endParaRPr lang="it-IT">
              <a:solidFill>
                <a:prstClr val="white"/>
              </a:solidFill>
              <a:latin typeface="Candara" charset="0"/>
              <a:ea typeface="ＭＳ Ｐゴシック" charset="0"/>
              <a:cs typeface="ＭＳ Ｐゴシック" charset="0"/>
            </a:endParaRPr>
          </a:p>
        </p:txBody>
      </p:sp>
      <p:sp>
        <p:nvSpPr>
          <p:cNvPr id="6" name="Footer Placeholder 5"/>
          <p:cNvSpPr>
            <a:spLocks noGrp="1"/>
          </p:cNvSpPr>
          <p:nvPr>
            <p:ph type="ftr" sz="quarter" idx="11"/>
          </p:nvPr>
        </p:nvSpPr>
        <p:spPr/>
        <p:txBody>
          <a:bodyPr/>
          <a:lstStyle/>
          <a:p>
            <a:pPr defTabSz="649119">
              <a:defRPr/>
            </a:pPr>
            <a:endParaRPr lang="it-IT">
              <a:solidFill>
                <a:prstClr val="white"/>
              </a:solidFill>
              <a:latin typeface="Candara" charset="0"/>
              <a:ea typeface="ＭＳ Ｐゴシック" charset="0"/>
              <a:cs typeface="ＭＳ Ｐゴシック" charset="0"/>
            </a:endParaRPr>
          </a:p>
        </p:txBody>
      </p:sp>
      <p:sp>
        <p:nvSpPr>
          <p:cNvPr id="7" name="Slide Number Placeholder 6"/>
          <p:cNvSpPr>
            <a:spLocks noGrp="1"/>
          </p:cNvSpPr>
          <p:nvPr>
            <p:ph type="sldNum" sz="quarter" idx="12"/>
          </p:nvPr>
        </p:nvSpPr>
        <p:spPr/>
        <p:txBody>
          <a:bodyPr/>
          <a:lstStyle/>
          <a:p>
            <a:pPr defTabSz="649119">
              <a:defRPr/>
            </a:pPr>
            <a:fld id="{B0A86169-450A-9F46-958C-F2B5519682A0}" type="slidenum">
              <a:rPr lang="it-IT" smtClean="0">
                <a:solidFill>
                  <a:prstClr val="white"/>
                </a:solidFill>
                <a:latin typeface="Candara" charset="0"/>
                <a:ea typeface="ＭＳ Ｐゴシック" charset="0"/>
                <a:cs typeface="ＭＳ Ｐゴシック" charset="0"/>
              </a:rPr>
              <a:pPr defTabSz="649119">
                <a:defRPr/>
              </a:pPr>
              <a:t>‹N›</a:t>
            </a:fld>
            <a:endParaRPr lang="it-IT">
              <a:solidFill>
                <a:prstClr val="white"/>
              </a:solidFill>
              <a:latin typeface="Candara" charset="0"/>
              <a:ea typeface="ＭＳ Ｐゴシック" charset="0"/>
              <a:cs typeface="ＭＳ Ｐゴシック" charset="0"/>
            </a:endParaRPr>
          </a:p>
        </p:txBody>
      </p:sp>
    </p:spTree>
    <p:extLst>
      <p:ext uri="{BB962C8B-B14F-4D97-AF65-F5344CB8AC3E}">
        <p14:creationId xmlns:p14="http://schemas.microsoft.com/office/powerpoint/2010/main" val="110416649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2403" y="832307"/>
            <a:ext cx="10368077" cy="213278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2403" y="3099927"/>
            <a:ext cx="5071872" cy="1170432"/>
          </a:xfrm>
        </p:spPr>
        <p:txBody>
          <a:bodyPr lIns="137160" rIns="137160" anchor="ctr">
            <a:normAutofit/>
          </a:bodyPr>
          <a:lstStyle>
            <a:lvl1pPr marL="0" indent="0">
              <a:spcBef>
                <a:spcPts val="0"/>
              </a:spcBef>
              <a:spcAft>
                <a:spcPts val="0"/>
              </a:spcAft>
              <a:buNone/>
              <a:defRPr sz="3129" b="0" cap="none" baseline="0">
                <a:solidFill>
                  <a:schemeClr val="accent1"/>
                </a:solidFill>
                <a:latin typeface="+mn-lt"/>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it-IT"/>
              <a:t>Fare clic per modificare gli stili del testo dello schema</a:t>
            </a:r>
          </a:p>
        </p:txBody>
      </p:sp>
      <p:sp>
        <p:nvSpPr>
          <p:cNvPr id="4" name="Content Placeholder 3"/>
          <p:cNvSpPr>
            <a:spLocks noGrp="1"/>
          </p:cNvSpPr>
          <p:nvPr>
            <p:ph sz="half" idx="2"/>
          </p:nvPr>
        </p:nvSpPr>
        <p:spPr>
          <a:xfrm>
            <a:off x="1092403" y="4220854"/>
            <a:ext cx="5071872" cy="475245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88608" y="3099927"/>
            <a:ext cx="5071872" cy="1170432"/>
          </a:xfrm>
        </p:spPr>
        <p:txBody>
          <a:bodyPr lIns="137160" rIns="137160" anchor="ctr">
            <a:normAutofit/>
          </a:bodyPr>
          <a:lstStyle>
            <a:lvl1pPr marL="0" indent="0">
              <a:spcBef>
                <a:spcPts val="0"/>
              </a:spcBef>
              <a:spcAft>
                <a:spcPts val="0"/>
              </a:spcAft>
              <a:buNone/>
              <a:defRPr lang="en-US" sz="3129" b="0" kern="1200" cap="none" baseline="0" dirty="0">
                <a:solidFill>
                  <a:schemeClr val="accent1"/>
                </a:solidFill>
                <a:latin typeface="+mn-lt"/>
                <a:ea typeface="+mn-ea"/>
                <a:cs typeface="+mn-cs"/>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marL="0" lvl="0" indent="0" algn="l" defTabSz="1300460" rtl="0" eaLnBrk="1" latinLnBrk="0" hangingPunct="1">
              <a:lnSpc>
                <a:spcPct val="90000"/>
              </a:lnSpc>
              <a:spcBef>
                <a:spcPts val="2560"/>
              </a:spcBef>
              <a:buNone/>
            </a:pPr>
            <a:r>
              <a:rPr lang="it-IT"/>
              <a:t>Fare clic per modificare gli stili del testo dello schema</a:t>
            </a:r>
          </a:p>
        </p:txBody>
      </p:sp>
      <p:sp>
        <p:nvSpPr>
          <p:cNvPr id="6" name="Content Placeholder 5"/>
          <p:cNvSpPr>
            <a:spLocks noGrp="1"/>
          </p:cNvSpPr>
          <p:nvPr>
            <p:ph sz="quarter" idx="4"/>
          </p:nvPr>
        </p:nvSpPr>
        <p:spPr>
          <a:xfrm>
            <a:off x="6388608" y="4220854"/>
            <a:ext cx="5071872" cy="475245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fld id="{4E4C62D5-829F-454A-8A7B-126237F2FAEF}" type="datetime1">
              <a:rPr lang="en-US" smtClean="0">
                <a:solidFill>
                  <a:prstClr val="white"/>
                </a:solidFill>
              </a:rPr>
              <a:t>5/13/2021</a:t>
            </a:fld>
            <a:endParaRPr lang="it-IT">
              <a:solidFill>
                <a:prstClr val="white"/>
              </a:solidFill>
            </a:endParaRPr>
          </a:p>
        </p:txBody>
      </p:sp>
      <p:sp>
        <p:nvSpPr>
          <p:cNvPr id="8" name="Footer Placeholder 7"/>
          <p:cNvSpPr>
            <a:spLocks noGrp="1"/>
          </p:cNvSpPr>
          <p:nvPr>
            <p:ph type="ftr" sz="quarter" idx="11"/>
          </p:nvPr>
        </p:nvSpPr>
        <p:spPr/>
        <p:txBody>
          <a:bodyPr/>
          <a:lstStyle/>
          <a:p>
            <a:pPr>
              <a:defRPr/>
            </a:pPr>
            <a:endParaRPr lang="it-IT">
              <a:solidFill>
                <a:prstClr val="white"/>
              </a:solidFill>
            </a:endParaRPr>
          </a:p>
        </p:txBody>
      </p:sp>
      <p:sp>
        <p:nvSpPr>
          <p:cNvPr id="9" name="Slide Number Placeholder 8"/>
          <p:cNvSpPr>
            <a:spLocks noGrp="1"/>
          </p:cNvSpPr>
          <p:nvPr>
            <p:ph type="sldNum" sz="quarter" idx="12"/>
          </p:nvPr>
        </p:nvSpPr>
        <p:spPr/>
        <p:txBody>
          <a:bodyPr/>
          <a:lstStyle/>
          <a:p>
            <a:pPr>
              <a:defRPr/>
            </a:pPr>
            <a:fld id="{D501687B-441C-BA44-A8D7-E01C53EAFC39}" type="slidenum">
              <a:rPr lang="it-IT" smtClean="0">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216642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fld id="{9EF3547B-4EB2-46EF-BB43-CB69D46E9305}" type="datetime1">
              <a:rPr lang="en-US" smtClean="0">
                <a:solidFill>
                  <a:prstClr val="white"/>
                </a:solidFill>
              </a:rPr>
              <a:t>5/13/2021</a:t>
            </a:fld>
            <a:endParaRPr lang="it-IT">
              <a:solidFill>
                <a:prstClr val="white"/>
              </a:solidFill>
            </a:endParaRPr>
          </a:p>
        </p:txBody>
      </p:sp>
      <p:sp>
        <p:nvSpPr>
          <p:cNvPr id="4" name="Footer Placeholder 3"/>
          <p:cNvSpPr>
            <a:spLocks noGrp="1"/>
          </p:cNvSpPr>
          <p:nvPr>
            <p:ph type="ftr" sz="quarter" idx="11"/>
          </p:nvPr>
        </p:nvSpPr>
        <p:spPr/>
        <p:txBody>
          <a:bodyPr/>
          <a:lstStyle/>
          <a:p>
            <a:pPr>
              <a:defRPr/>
            </a:pPr>
            <a:endParaRPr lang="it-IT">
              <a:solidFill>
                <a:prstClr val="white"/>
              </a:solidFill>
            </a:endParaRPr>
          </a:p>
        </p:txBody>
      </p:sp>
      <p:sp>
        <p:nvSpPr>
          <p:cNvPr id="5" name="Slide Number Placeholder 4"/>
          <p:cNvSpPr>
            <a:spLocks noGrp="1"/>
          </p:cNvSpPr>
          <p:nvPr>
            <p:ph type="sldNum" sz="quarter" idx="12"/>
          </p:nvPr>
        </p:nvSpPr>
        <p:spPr/>
        <p:txBody>
          <a:bodyPr/>
          <a:lstStyle/>
          <a:p>
            <a:pPr>
              <a:defRPr/>
            </a:pPr>
            <a:fld id="{054A8F5C-19E4-AB44-A6C9-D11BD3E360A5}" type="slidenum">
              <a:rPr lang="it-IT" smtClean="0">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47987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49119">
              <a:defRPr/>
            </a:pPr>
            <a:fld id="{7606563B-C9DD-49C2-9C43-435CFD8A1A23}" type="datetime1">
              <a:rPr lang="en-US" smtClean="0">
                <a:solidFill>
                  <a:prstClr val="white"/>
                </a:solidFill>
                <a:latin typeface="Candara" charset="0"/>
                <a:ea typeface="ＭＳ Ｐゴシック" charset="0"/>
              </a:rPr>
              <a:t>5/13/2021</a:t>
            </a:fld>
            <a:endParaRPr lang="it-IT">
              <a:solidFill>
                <a:prstClr val="white"/>
              </a:solidFill>
              <a:latin typeface="Candara" charset="0"/>
              <a:ea typeface="ＭＳ Ｐゴシック" charset="0"/>
              <a:cs typeface="ＭＳ Ｐゴシック" charset="0"/>
            </a:endParaRPr>
          </a:p>
        </p:txBody>
      </p:sp>
      <p:sp>
        <p:nvSpPr>
          <p:cNvPr id="3" name="Footer Placeholder 2"/>
          <p:cNvSpPr>
            <a:spLocks noGrp="1"/>
          </p:cNvSpPr>
          <p:nvPr>
            <p:ph type="ftr" sz="quarter" idx="11"/>
          </p:nvPr>
        </p:nvSpPr>
        <p:spPr/>
        <p:txBody>
          <a:bodyPr/>
          <a:lstStyle/>
          <a:p>
            <a:pPr defTabSz="649119">
              <a:defRPr/>
            </a:pPr>
            <a:endParaRPr lang="it-IT">
              <a:solidFill>
                <a:prstClr val="white"/>
              </a:solidFill>
              <a:latin typeface="Candara" charset="0"/>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pPr defTabSz="649119">
              <a:defRPr/>
            </a:pPr>
            <a:fld id="{B0A86169-450A-9F46-958C-F2B5519682A0}" type="slidenum">
              <a:rPr lang="it-IT" smtClean="0">
                <a:solidFill>
                  <a:prstClr val="white"/>
                </a:solidFill>
                <a:latin typeface="Candara" charset="0"/>
                <a:ea typeface="ＭＳ Ｐゴシック" charset="0"/>
                <a:cs typeface="ＭＳ Ｐゴシック" charset="0"/>
              </a:rPr>
              <a:pPr defTabSz="649119">
                <a:defRPr/>
              </a:pPr>
              <a:t>‹N›</a:t>
            </a:fld>
            <a:endParaRPr lang="it-IT">
              <a:solidFill>
                <a:prstClr val="white"/>
              </a:solidFill>
              <a:latin typeface="Candara" charset="0"/>
              <a:ea typeface="ＭＳ Ｐゴシック" charset="0"/>
              <a:cs typeface="ＭＳ Ｐゴシック" charset="0"/>
            </a:endParaRPr>
          </a:p>
        </p:txBody>
      </p:sp>
    </p:spTree>
    <p:extLst>
      <p:ext uri="{BB962C8B-B14F-4D97-AF65-F5344CB8AC3E}">
        <p14:creationId xmlns:p14="http://schemas.microsoft.com/office/powerpoint/2010/main" val="310459785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92403" y="670591"/>
            <a:ext cx="4681728" cy="2470912"/>
          </a:xfrm>
        </p:spPr>
        <p:txBody>
          <a:bodyPr>
            <a:noAutofit/>
          </a:bodyPr>
          <a:lstStyle>
            <a:lvl1pPr>
              <a:lnSpc>
                <a:spcPct val="80000"/>
              </a:lnSpc>
              <a:defRPr sz="512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096000" y="1170432"/>
            <a:ext cx="6056986" cy="7373722"/>
          </a:xfrm>
        </p:spPr>
        <p:txBody>
          <a:bodyPr>
            <a:normAutofit/>
          </a:bodyPr>
          <a:lstStyle>
            <a:lvl1pPr>
              <a:defRPr sz="2844"/>
            </a:lvl1pPr>
            <a:lvl2pPr>
              <a:defRPr sz="2276"/>
            </a:lvl2pPr>
            <a:lvl3pPr>
              <a:defRPr sz="1707"/>
            </a:lvl3pPr>
            <a:lvl4pPr>
              <a:defRPr sz="1707"/>
            </a:lvl4pPr>
            <a:lvl5pPr>
              <a:defRPr sz="1707"/>
            </a:lvl5pPr>
            <a:lvl6pPr>
              <a:defRPr sz="1707"/>
            </a:lvl6pPr>
            <a:lvl7pPr>
              <a:defRPr sz="1707"/>
            </a:lvl7pPr>
            <a:lvl8pPr>
              <a:defRPr sz="1707"/>
            </a:lvl8pPr>
            <a:lvl9pPr>
              <a:defRPr sz="1707"/>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92403" y="3210675"/>
            <a:ext cx="4681728" cy="5350818"/>
          </a:xfrm>
        </p:spPr>
        <p:txBody>
          <a:bodyPr lIns="91440" rIns="91440">
            <a:normAutofit/>
          </a:bodyPr>
          <a:lstStyle>
            <a:lvl1pPr marL="0" indent="0">
              <a:lnSpc>
                <a:spcPct val="108000"/>
              </a:lnSpc>
              <a:spcBef>
                <a:spcPts val="853"/>
              </a:spcBef>
              <a:buNone/>
              <a:defRPr sz="2276"/>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fld id="{EA9BA6C0-C09F-4AC8-92B8-589A47CAEA06}" type="datetime1">
              <a:rPr lang="en-US" smtClean="0">
                <a:solidFill>
                  <a:prstClr val="white"/>
                </a:solidFill>
              </a:rPr>
              <a:t>5/13/2021</a:t>
            </a:fld>
            <a:endParaRPr lang="it-IT">
              <a:solidFill>
                <a:prstClr val="white"/>
              </a:solidFill>
            </a:endParaRPr>
          </a:p>
        </p:txBody>
      </p:sp>
      <p:sp>
        <p:nvSpPr>
          <p:cNvPr id="6" name="Footer Placeholder 5"/>
          <p:cNvSpPr>
            <a:spLocks noGrp="1"/>
          </p:cNvSpPr>
          <p:nvPr>
            <p:ph type="ftr" sz="quarter" idx="11"/>
          </p:nvPr>
        </p:nvSpPr>
        <p:spPr/>
        <p:txBody>
          <a:bodyPr/>
          <a:lstStyle/>
          <a:p>
            <a:pPr>
              <a:defRPr/>
            </a:pPr>
            <a:endParaRPr lang="it-IT">
              <a:solidFill>
                <a:prstClr val="white"/>
              </a:solidFill>
            </a:endParaRPr>
          </a:p>
        </p:txBody>
      </p:sp>
      <p:sp>
        <p:nvSpPr>
          <p:cNvPr id="7" name="Slide Number Placeholder 6"/>
          <p:cNvSpPr>
            <a:spLocks noGrp="1"/>
          </p:cNvSpPr>
          <p:nvPr>
            <p:ph type="sldNum" sz="quarter" idx="12"/>
          </p:nvPr>
        </p:nvSpPr>
        <p:spPr/>
        <p:txBody>
          <a:bodyPr/>
          <a:lstStyle/>
          <a:p>
            <a:pPr>
              <a:defRPr/>
            </a:pPr>
            <a:fld id="{2B8B9DFE-040C-2F48-8975-988401934BB5}" type="slidenum">
              <a:rPr lang="it-IT" smtClean="0">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73861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87680" y="7054418"/>
            <a:ext cx="8290560" cy="2080768"/>
          </a:xfrm>
        </p:spPr>
        <p:txBody>
          <a:bodyPr anchor="ctr">
            <a:normAutofit/>
          </a:bodyPr>
          <a:lstStyle>
            <a:lvl1pPr algn="r">
              <a:defRPr sz="6258" spc="284"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3001549" cy="6502400"/>
          </a:xfrm>
          <a:solidFill>
            <a:schemeClr val="accent1">
              <a:lumMod val="60000"/>
              <a:lumOff val="40000"/>
            </a:schemeClr>
          </a:solidFill>
        </p:spPr>
        <p:txBody>
          <a:bodyPr lIns="457200" tIns="365760" anchor="t"/>
          <a:lstStyle>
            <a:lvl1pPr marL="0" indent="0">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r>
              <a:rPr lang="it-IT"/>
              <a:t>Fare clic sull'icona per inserire un'immagine</a:t>
            </a:r>
            <a:endParaRPr lang="en-US" dirty="0"/>
          </a:p>
        </p:txBody>
      </p:sp>
      <p:sp>
        <p:nvSpPr>
          <p:cNvPr id="4" name="Text Placeholder 3"/>
          <p:cNvSpPr>
            <a:spLocks noGrp="1"/>
          </p:cNvSpPr>
          <p:nvPr>
            <p:ph type="body" sz="half" idx="2"/>
          </p:nvPr>
        </p:nvSpPr>
        <p:spPr>
          <a:xfrm>
            <a:off x="9184640" y="7054418"/>
            <a:ext cx="3413760" cy="2080768"/>
          </a:xfrm>
        </p:spPr>
        <p:txBody>
          <a:bodyPr lIns="91440" rIns="91440" anchor="ctr">
            <a:normAutofit/>
          </a:bodyPr>
          <a:lstStyle>
            <a:lvl1pPr marL="0" indent="0">
              <a:lnSpc>
                <a:spcPct val="100000"/>
              </a:lnSpc>
              <a:spcBef>
                <a:spcPts val="0"/>
              </a:spcBef>
              <a:buNone/>
              <a:defRPr sz="2276">
                <a:solidFill>
                  <a:schemeClr val="tx1">
                    <a:lumMod val="95000"/>
                    <a:lumOff val="5000"/>
                  </a:schemeClr>
                </a:solidFill>
              </a:defRPr>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fld id="{D8D6F3D5-E9D2-4994-8EAA-1F8C954536A1}" type="datetime1">
              <a:rPr lang="en-US" smtClean="0">
                <a:solidFill>
                  <a:prstClr val="white"/>
                </a:solidFill>
              </a:rPr>
              <a:t>5/13/2021</a:t>
            </a:fld>
            <a:endParaRPr lang="it-IT">
              <a:solidFill>
                <a:prstClr val="white"/>
              </a:solidFill>
            </a:endParaRPr>
          </a:p>
        </p:txBody>
      </p:sp>
      <p:sp>
        <p:nvSpPr>
          <p:cNvPr id="6" name="Footer Placeholder 5"/>
          <p:cNvSpPr>
            <a:spLocks noGrp="1"/>
          </p:cNvSpPr>
          <p:nvPr>
            <p:ph type="ftr" sz="quarter" idx="11"/>
          </p:nvPr>
        </p:nvSpPr>
        <p:spPr/>
        <p:txBody>
          <a:bodyPr/>
          <a:lstStyle/>
          <a:p>
            <a:pPr>
              <a:defRPr/>
            </a:pPr>
            <a:endParaRPr lang="it-IT">
              <a:solidFill>
                <a:prstClr val="white"/>
              </a:solidFill>
            </a:endParaRPr>
          </a:p>
        </p:txBody>
      </p:sp>
      <p:sp>
        <p:nvSpPr>
          <p:cNvPr id="7" name="Slide Number Placeholder 6"/>
          <p:cNvSpPr>
            <a:spLocks noGrp="1"/>
          </p:cNvSpPr>
          <p:nvPr>
            <p:ph type="sldNum" sz="quarter" idx="12"/>
          </p:nvPr>
        </p:nvSpPr>
        <p:spPr/>
        <p:txBody>
          <a:bodyPr/>
          <a:lstStyle/>
          <a:p>
            <a:pPr>
              <a:defRPr/>
            </a:pPr>
            <a:fld id="{D7C9F10B-1E12-1343-AB53-559B405FEC67}" type="slidenum">
              <a:rPr lang="it-IT" smtClean="0">
                <a:solidFill>
                  <a:prstClr val="white"/>
                </a:solidFill>
              </a:rPr>
              <a:pPr>
                <a:defRPr/>
              </a:pPr>
              <a:t>‹N›</a:t>
            </a:fld>
            <a:endParaRPr lang="it-IT">
              <a:solidFill>
                <a:prstClr val="white"/>
              </a:solidFill>
            </a:endParaRPr>
          </a:p>
        </p:txBody>
      </p:sp>
      <p:cxnSp>
        <p:nvCxnSpPr>
          <p:cNvPr id="8" name="Straight Connector 7"/>
          <p:cNvCxnSpPr/>
          <p:nvPr/>
        </p:nvCxnSpPr>
        <p:spPr>
          <a:xfrm flipV="1">
            <a:off x="8945966" y="7486729"/>
            <a:ext cx="0" cy="13004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85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2403" y="832307"/>
            <a:ext cx="10368077" cy="213278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2404" y="3251200"/>
            <a:ext cx="10368078" cy="5722112"/>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2405" y="9202779"/>
            <a:ext cx="2297752" cy="390144"/>
          </a:xfrm>
          <a:prstGeom prst="rect">
            <a:avLst/>
          </a:prstGeom>
        </p:spPr>
        <p:txBody>
          <a:bodyPr vert="horz" lIns="91440" tIns="45720" rIns="91440" bIns="45720" rtlCol="0" anchor="ctr"/>
          <a:lstStyle>
            <a:lvl1pPr algn="l">
              <a:defRPr sz="1422">
                <a:solidFill>
                  <a:schemeClr val="tx1">
                    <a:lumMod val="95000"/>
                    <a:lumOff val="5000"/>
                  </a:schemeClr>
                </a:solidFill>
                <a:latin typeface="+mj-lt"/>
              </a:defRPr>
            </a:lvl1pPr>
          </a:lstStyle>
          <a:p>
            <a:pPr defTabSz="649119">
              <a:defRPr/>
            </a:pPr>
            <a:fld id="{7606563B-C9DD-49C2-9C43-435CFD8A1A23}" type="datetime1">
              <a:rPr lang="en-US" smtClean="0">
                <a:solidFill>
                  <a:prstClr val="white"/>
                </a:solidFill>
                <a:latin typeface="Candara" charset="0"/>
                <a:ea typeface="ＭＳ Ｐゴシック" charset="0"/>
              </a:rPr>
              <a:t>5/13/2021</a:t>
            </a:fld>
            <a:endParaRPr lang="it-IT">
              <a:solidFill>
                <a:prstClr val="white"/>
              </a:solidFill>
              <a:latin typeface="Candara" charset="0"/>
              <a:ea typeface="ＭＳ Ｐゴシック" charset="0"/>
              <a:cs typeface="ＭＳ Ｐゴシック" charset="0"/>
            </a:endParaRPr>
          </a:p>
        </p:txBody>
      </p:sp>
      <p:sp>
        <p:nvSpPr>
          <p:cNvPr id="5" name="Footer Placeholder 4"/>
          <p:cNvSpPr>
            <a:spLocks noGrp="1"/>
          </p:cNvSpPr>
          <p:nvPr>
            <p:ph type="ftr" sz="quarter" idx="3"/>
          </p:nvPr>
        </p:nvSpPr>
        <p:spPr>
          <a:xfrm>
            <a:off x="5165796" y="9202779"/>
            <a:ext cx="6294889" cy="390144"/>
          </a:xfrm>
          <a:prstGeom prst="rect">
            <a:avLst/>
          </a:prstGeom>
        </p:spPr>
        <p:txBody>
          <a:bodyPr vert="horz" lIns="91440" tIns="45720" rIns="91440" bIns="45720" rtlCol="0" anchor="ctr"/>
          <a:lstStyle>
            <a:lvl1pPr algn="r">
              <a:defRPr sz="1422" cap="all" baseline="0">
                <a:solidFill>
                  <a:schemeClr val="tx1">
                    <a:lumMod val="95000"/>
                    <a:lumOff val="5000"/>
                  </a:schemeClr>
                </a:solidFill>
                <a:latin typeface="+mj-lt"/>
              </a:defRPr>
            </a:lvl1pPr>
          </a:lstStyle>
          <a:p>
            <a:pPr defTabSz="649119">
              <a:defRPr/>
            </a:pPr>
            <a:endParaRPr lang="it-IT">
              <a:solidFill>
                <a:prstClr val="white"/>
              </a:solidFill>
              <a:latin typeface="Candara"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11559822" y="9202779"/>
            <a:ext cx="1038578" cy="390144"/>
          </a:xfrm>
          <a:prstGeom prst="rect">
            <a:avLst/>
          </a:prstGeom>
        </p:spPr>
        <p:txBody>
          <a:bodyPr vert="horz" lIns="91440" tIns="45720" rIns="91440" bIns="45720" rtlCol="0" anchor="ctr"/>
          <a:lstStyle>
            <a:lvl1pPr algn="l">
              <a:defRPr sz="1422">
                <a:solidFill>
                  <a:schemeClr val="tx1">
                    <a:lumMod val="95000"/>
                    <a:lumOff val="5000"/>
                  </a:schemeClr>
                </a:solidFill>
                <a:latin typeface="+mj-lt"/>
              </a:defRPr>
            </a:lvl1pPr>
          </a:lstStyle>
          <a:p>
            <a:pPr defTabSz="649119">
              <a:defRPr/>
            </a:pPr>
            <a:fld id="{B0A86169-450A-9F46-958C-F2B5519682A0}" type="slidenum">
              <a:rPr lang="it-IT" smtClean="0">
                <a:solidFill>
                  <a:prstClr val="white"/>
                </a:solidFill>
                <a:latin typeface="Candara" charset="0"/>
                <a:ea typeface="ＭＳ Ｐゴシック" charset="0"/>
                <a:cs typeface="ＭＳ Ｐゴシック" charset="0"/>
              </a:rPr>
              <a:pPr defTabSz="649119">
                <a:defRPr/>
              </a:pPr>
              <a:t>‹N›</a:t>
            </a:fld>
            <a:endParaRPr lang="it-IT">
              <a:solidFill>
                <a:prstClr val="white"/>
              </a:solidFill>
              <a:latin typeface="Candara" charset="0"/>
              <a:ea typeface="ＭＳ Ｐゴシック" charset="0"/>
              <a:cs typeface="ＭＳ Ｐゴシック" charset="0"/>
            </a:endParaRPr>
          </a:p>
        </p:txBody>
      </p:sp>
      <p:cxnSp>
        <p:nvCxnSpPr>
          <p:cNvPr id="7" name="Straight Connector 6"/>
          <p:cNvCxnSpPr/>
          <p:nvPr/>
        </p:nvCxnSpPr>
        <p:spPr>
          <a:xfrm flipV="1">
            <a:off x="812800" y="1175216"/>
            <a:ext cx="0" cy="13004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420310"/>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sldNum="0" hdr="0" ftr="0" dt="0"/>
  <p:txStyles>
    <p:titleStyle>
      <a:lvl1pPr algn="l" defTabSz="1300460" rtl="0" eaLnBrk="1" latinLnBrk="0" hangingPunct="1">
        <a:lnSpc>
          <a:spcPct val="80000"/>
        </a:lnSpc>
        <a:spcBef>
          <a:spcPct val="0"/>
        </a:spcBef>
        <a:buNone/>
        <a:defRPr sz="6258" kern="1200" cap="all" spc="142" baseline="0">
          <a:solidFill>
            <a:schemeClr val="tx1">
              <a:lumMod val="95000"/>
              <a:lumOff val="5000"/>
            </a:schemeClr>
          </a:solidFill>
          <a:latin typeface="+mj-lt"/>
          <a:ea typeface="+mj-ea"/>
          <a:cs typeface="+mj-cs"/>
        </a:defRPr>
      </a:lvl1pPr>
    </p:titleStyle>
    <p:bodyStyle>
      <a:lvl1pPr marL="130046" indent="-130046" algn="l" defTabSz="1300460" rtl="0" eaLnBrk="1" latinLnBrk="0" hangingPunct="1">
        <a:lnSpc>
          <a:spcPct val="90000"/>
        </a:lnSpc>
        <a:spcBef>
          <a:spcPts val="1707"/>
        </a:spcBef>
        <a:spcAft>
          <a:spcPts val="284"/>
        </a:spcAft>
        <a:buClr>
          <a:schemeClr val="accent1"/>
        </a:buClr>
        <a:buSzPct val="100000"/>
        <a:buFont typeface="Tw Cen MT" panose="020B0602020104020603" pitchFamily="34" charset="0"/>
        <a:buChar char=" "/>
        <a:defRPr sz="2844" kern="1200">
          <a:solidFill>
            <a:schemeClr val="tx1"/>
          </a:solidFill>
          <a:latin typeface="+mn-lt"/>
          <a:ea typeface="+mn-ea"/>
          <a:cs typeface="+mn-cs"/>
        </a:defRPr>
      </a:lvl1pPr>
      <a:lvl2pPr marL="377133" indent="-195069" algn="l" defTabSz="1300460" rtl="0" eaLnBrk="1" latinLnBrk="0" hangingPunct="1">
        <a:lnSpc>
          <a:spcPct val="90000"/>
        </a:lnSpc>
        <a:spcBef>
          <a:spcPts val="284"/>
        </a:spcBef>
        <a:spcAft>
          <a:spcPts val="569"/>
        </a:spcAft>
        <a:buClr>
          <a:schemeClr val="accent1"/>
        </a:buClr>
        <a:buFont typeface="Wingdings 3" pitchFamily="18" charset="2"/>
        <a:buChar char=""/>
        <a:defRPr sz="2276" kern="1200">
          <a:solidFill>
            <a:schemeClr val="tx1"/>
          </a:solidFill>
          <a:latin typeface="+mn-lt"/>
          <a:ea typeface="+mn-ea"/>
          <a:cs typeface="+mn-cs"/>
        </a:defRPr>
      </a:lvl2pPr>
      <a:lvl3pPr marL="637225"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3pPr>
      <a:lvl4pPr marL="845299"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4pPr>
      <a:lvl5pPr marL="1105391"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5pPr>
      <a:lvl6pPr marL="1300460"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6pPr>
      <a:lvl7pPr marL="1508533"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7pPr>
      <a:lvl8pPr marL="1729611"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8pPr>
      <a:lvl9pPr marL="1937685" indent="-195069" algn="l" defTabSz="1300460" rtl="0" eaLnBrk="1" latinLnBrk="0" hangingPunct="1">
        <a:lnSpc>
          <a:spcPct val="90000"/>
        </a:lnSpc>
        <a:spcBef>
          <a:spcPts val="284"/>
        </a:spcBef>
        <a:spcAft>
          <a:spcPts val="569"/>
        </a:spcAft>
        <a:buClr>
          <a:schemeClr val="accent1"/>
        </a:buClr>
        <a:buFont typeface="Wingdings 3" pitchFamily="18" charset="2"/>
        <a:buChar char=""/>
        <a:defRPr sz="1707"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tmp"/><Relationship Id="rId5" Type="http://schemas.openxmlformats.org/officeDocument/2006/relationships/image" Target="../media/image7.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tmp"/><Relationship Id="rId5" Type="http://schemas.openxmlformats.org/officeDocument/2006/relationships/image" Target="../media/image7.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 name="Rectangle 144">
            <a:extLst>
              <a:ext uri="{FF2B5EF4-FFF2-40B4-BE49-F238E27FC236}">
                <a16:creationId xmlns:a16="http://schemas.microsoft.com/office/drawing/2014/main" id="{C23416DF-B283-4D9F-A625-146552CA9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65024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Oval 5">
            <a:extLst>
              <a:ext uri="{FF2B5EF4-FFF2-40B4-BE49-F238E27FC236}">
                <a16:creationId xmlns:a16="http://schemas.microsoft.com/office/drawing/2014/main" id="{73834904-4D9B-41F7-8DA6-0709FD9F7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3004799" cy="65024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4" name="Straight Connector 148">
            <a:extLst>
              <a:ext uri="{FF2B5EF4-FFF2-40B4-BE49-F238E27FC236}">
                <a16:creationId xmlns:a16="http://schemas.microsoft.com/office/drawing/2014/main" id="{C00D1207-ECAF-48E9-8834-2CE4D2198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945965" y="7486728"/>
            <a:ext cx="0" cy="13004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5" name="Rectangle 150">
            <a:extLst>
              <a:ext uri="{FF2B5EF4-FFF2-40B4-BE49-F238E27FC236}">
                <a16:creationId xmlns:a16="http://schemas.microsoft.com/office/drawing/2014/main" id="{6DC2B03A-99C8-41EC-9E10-848CC0946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307" cy="975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CA9601E-122D-402A-A96D-242FB97685A6}"/>
              </a:ext>
            </a:extLst>
          </p:cNvPr>
          <p:cNvSpPr>
            <a:spLocks noGrp="1"/>
          </p:cNvSpPr>
          <p:nvPr>
            <p:ph type="ctrTitle" idx="4294967295"/>
          </p:nvPr>
        </p:nvSpPr>
        <p:spPr>
          <a:xfrm>
            <a:off x="676561" y="910336"/>
            <a:ext cx="5305405" cy="4316241"/>
          </a:xfrm>
        </p:spPr>
        <p:txBody>
          <a:bodyPr vert="horz" lIns="91440" tIns="45720" rIns="91440" bIns="45720" rtlCol="0" anchor="b">
            <a:normAutofit fontScale="90000"/>
          </a:bodyPr>
          <a:lstStyle/>
          <a:p>
            <a:pPr algn="r" defTabSz="914400"/>
            <a:br>
              <a:rPr lang="en-US" sz="2800" spc="200" dirty="0">
                <a:solidFill>
                  <a:schemeClr val="tx1"/>
                </a:solidFill>
              </a:rPr>
            </a:br>
            <a:br>
              <a:rPr lang="en-US" sz="3600" spc="200" dirty="0">
                <a:solidFill>
                  <a:schemeClr val="tx1"/>
                </a:solidFill>
              </a:rPr>
            </a:br>
            <a:r>
              <a:rPr lang="en-US" sz="3600" spc="200" dirty="0" err="1">
                <a:solidFill>
                  <a:schemeClr val="tx1"/>
                </a:solidFill>
              </a:rPr>
              <a:t>L’Organizzazione</a:t>
            </a:r>
            <a:r>
              <a:rPr lang="en-US" sz="3600" spc="200" dirty="0">
                <a:solidFill>
                  <a:schemeClr val="tx1"/>
                </a:solidFill>
              </a:rPr>
              <a:t> </a:t>
            </a:r>
            <a:r>
              <a:rPr lang="en-US" sz="3600" spc="200" dirty="0" err="1">
                <a:solidFill>
                  <a:schemeClr val="tx1"/>
                </a:solidFill>
              </a:rPr>
              <a:t>degli</a:t>
            </a:r>
            <a:r>
              <a:rPr lang="en-US" sz="3600" spc="200" dirty="0">
                <a:solidFill>
                  <a:schemeClr val="tx1"/>
                </a:solidFill>
              </a:rPr>
              <a:t> </a:t>
            </a:r>
            <a:r>
              <a:rPr lang="en-US" sz="3600" spc="200" dirty="0" err="1">
                <a:solidFill>
                  <a:schemeClr val="tx1"/>
                </a:solidFill>
              </a:rPr>
              <a:t>Stati</a:t>
            </a:r>
            <a:r>
              <a:rPr lang="en-US" sz="3600" spc="200" dirty="0">
                <a:solidFill>
                  <a:schemeClr val="tx1"/>
                </a:solidFill>
              </a:rPr>
              <a:t> </a:t>
            </a:r>
            <a:r>
              <a:rPr lang="en-US" sz="3600" spc="200" dirty="0" err="1">
                <a:solidFill>
                  <a:schemeClr val="tx1"/>
                </a:solidFill>
              </a:rPr>
              <a:t>americani</a:t>
            </a:r>
            <a:r>
              <a:rPr lang="en-US" sz="3600" spc="200" dirty="0">
                <a:solidFill>
                  <a:schemeClr val="tx1"/>
                </a:solidFill>
              </a:rPr>
              <a:t>, il </a:t>
            </a:r>
            <a:r>
              <a:rPr lang="en-US" sz="3600" spc="200" dirty="0" err="1">
                <a:solidFill>
                  <a:schemeClr val="tx1"/>
                </a:solidFill>
              </a:rPr>
              <a:t>sistema</a:t>
            </a:r>
            <a:r>
              <a:rPr lang="en-US" sz="3600" spc="200" dirty="0">
                <a:solidFill>
                  <a:schemeClr val="tx1"/>
                </a:solidFill>
              </a:rPr>
              <a:t> </a:t>
            </a:r>
            <a:r>
              <a:rPr lang="en-US" sz="3600" spc="200" dirty="0" err="1">
                <a:solidFill>
                  <a:schemeClr val="tx1"/>
                </a:solidFill>
              </a:rPr>
              <a:t>interamericano</a:t>
            </a:r>
            <a:r>
              <a:rPr lang="en-US" sz="3600" spc="200" dirty="0">
                <a:solidFill>
                  <a:schemeClr val="tx1"/>
                </a:solidFill>
              </a:rPr>
              <a:t> di tutela </a:t>
            </a:r>
            <a:r>
              <a:rPr lang="en-US" sz="3600" spc="200" dirty="0" err="1">
                <a:solidFill>
                  <a:schemeClr val="tx1"/>
                </a:solidFill>
              </a:rPr>
              <a:t>dei</a:t>
            </a:r>
            <a:r>
              <a:rPr lang="en-US" sz="3600" spc="200" dirty="0">
                <a:solidFill>
                  <a:schemeClr val="tx1"/>
                </a:solidFill>
              </a:rPr>
              <a:t> </a:t>
            </a:r>
            <a:r>
              <a:rPr lang="en-US" sz="3600" spc="200" dirty="0" err="1">
                <a:solidFill>
                  <a:schemeClr val="tx1"/>
                </a:solidFill>
              </a:rPr>
              <a:t>diritti</a:t>
            </a:r>
            <a:r>
              <a:rPr lang="en-US" sz="3600" spc="200" dirty="0">
                <a:solidFill>
                  <a:schemeClr val="tx1"/>
                </a:solidFill>
              </a:rPr>
              <a:t> </a:t>
            </a:r>
            <a:r>
              <a:rPr lang="en-US" sz="3600" spc="200" dirty="0" err="1">
                <a:solidFill>
                  <a:schemeClr val="tx1"/>
                </a:solidFill>
              </a:rPr>
              <a:t>umani</a:t>
            </a:r>
            <a:r>
              <a:rPr lang="en-US" sz="3600" spc="200" dirty="0">
                <a:solidFill>
                  <a:schemeClr val="tx1"/>
                </a:solidFill>
              </a:rPr>
              <a:t> e la </a:t>
            </a:r>
            <a:r>
              <a:rPr lang="en-US" sz="3600" spc="200" dirty="0" err="1">
                <a:solidFill>
                  <a:schemeClr val="tx1"/>
                </a:solidFill>
              </a:rPr>
              <a:t>questione</a:t>
            </a:r>
            <a:r>
              <a:rPr lang="en-US" sz="3600" spc="200" dirty="0">
                <a:solidFill>
                  <a:schemeClr val="tx1"/>
                </a:solidFill>
              </a:rPr>
              <a:t> del Venezuela </a:t>
            </a:r>
            <a:br>
              <a:rPr lang="en-US" sz="2800" spc="200" dirty="0">
                <a:solidFill>
                  <a:schemeClr val="tx1"/>
                </a:solidFill>
              </a:rPr>
            </a:br>
            <a:br>
              <a:rPr lang="en-US" sz="2800" spc="200" dirty="0">
                <a:solidFill>
                  <a:schemeClr val="tx1"/>
                </a:solidFill>
              </a:rPr>
            </a:br>
            <a:br>
              <a:rPr lang="en-US" sz="2800" spc="200" dirty="0">
                <a:solidFill>
                  <a:schemeClr val="tx1"/>
                </a:solidFill>
              </a:rPr>
            </a:br>
            <a:r>
              <a:rPr lang="en-US" sz="2800" spc="200" dirty="0">
                <a:solidFill>
                  <a:schemeClr val="tx1"/>
                </a:solidFill>
              </a:rPr>
              <a:t>13 </a:t>
            </a:r>
            <a:r>
              <a:rPr lang="en-US" sz="2800" spc="200" dirty="0" err="1">
                <a:solidFill>
                  <a:schemeClr val="tx1"/>
                </a:solidFill>
              </a:rPr>
              <a:t>maggio</a:t>
            </a:r>
            <a:r>
              <a:rPr lang="en-US" sz="2800" spc="200" dirty="0">
                <a:solidFill>
                  <a:schemeClr val="tx1"/>
                </a:solidFill>
              </a:rPr>
              <a:t> 2021</a:t>
            </a:r>
            <a:br>
              <a:rPr lang="en-US" sz="2800" spc="200" dirty="0">
                <a:solidFill>
                  <a:schemeClr val="tx1"/>
                </a:solidFill>
              </a:rPr>
            </a:br>
            <a:br>
              <a:rPr lang="en-US" sz="2800" spc="200" dirty="0">
                <a:solidFill>
                  <a:schemeClr val="tx1"/>
                </a:solidFill>
              </a:rPr>
            </a:br>
            <a:r>
              <a:rPr lang="en-US" sz="3100" i="1" spc="200" dirty="0" err="1">
                <a:solidFill>
                  <a:schemeClr val="tx1"/>
                </a:solidFill>
              </a:rPr>
              <a:t>Dott</a:t>
            </a:r>
            <a:r>
              <a:rPr lang="en-US" sz="3100" i="1" spc="200" dirty="0">
                <a:solidFill>
                  <a:schemeClr val="tx1"/>
                </a:solidFill>
              </a:rPr>
              <a:t>. Gabriele Asta</a:t>
            </a:r>
            <a:br>
              <a:rPr lang="en-US" sz="2800" i="1" spc="200" dirty="0">
                <a:solidFill>
                  <a:schemeClr val="tx1"/>
                </a:solidFill>
              </a:rPr>
            </a:br>
            <a:r>
              <a:rPr lang="en-US" sz="2200" i="1" spc="200" dirty="0" err="1">
                <a:solidFill>
                  <a:schemeClr val="tx1"/>
                </a:solidFill>
              </a:rPr>
              <a:t>UNIVERSITà</a:t>
            </a:r>
            <a:r>
              <a:rPr lang="en-US" sz="2200" i="1" spc="200" dirty="0">
                <a:solidFill>
                  <a:schemeClr val="tx1"/>
                </a:solidFill>
              </a:rPr>
              <a:t> DEGLI STUDI DI </a:t>
            </a:r>
            <a:r>
              <a:rPr lang="en-US" sz="2200" i="1" spc="200" dirty="0" err="1">
                <a:solidFill>
                  <a:schemeClr val="tx1"/>
                </a:solidFill>
              </a:rPr>
              <a:t>sASSARI</a:t>
            </a:r>
            <a:endParaRPr lang="en-US" sz="2200" i="1" spc="200" dirty="0">
              <a:solidFill>
                <a:schemeClr val="tx1"/>
              </a:solidFill>
            </a:endParaRPr>
          </a:p>
        </p:txBody>
      </p:sp>
      <p:cxnSp>
        <p:nvCxnSpPr>
          <p:cNvPr id="166" name="Straight Connector 152">
            <a:extLst>
              <a:ext uri="{FF2B5EF4-FFF2-40B4-BE49-F238E27FC236}">
                <a16:creationId xmlns:a16="http://schemas.microsoft.com/office/drawing/2014/main" id="{11E9621E-D18D-45F5-8B91-2FA8EBB096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8249" y="5355113"/>
            <a:ext cx="4974336"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7" name="Rectangle 154">
            <a:extLst>
              <a:ext uri="{FF2B5EF4-FFF2-40B4-BE49-F238E27FC236}">
                <a16:creationId xmlns:a16="http://schemas.microsoft.com/office/drawing/2014/main" id="{DF395312-E11B-4CEE-B99D-1C6A091C0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8826" y="0"/>
            <a:ext cx="6512481"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56">
            <a:extLst>
              <a:ext uri="{FF2B5EF4-FFF2-40B4-BE49-F238E27FC236}">
                <a16:creationId xmlns:a16="http://schemas.microsoft.com/office/drawing/2014/main" id="{CA277E21-4A22-4F4B-A859-7EC231AEA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2009" y="457572"/>
            <a:ext cx="4194673" cy="52085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a:extLst>
              <a:ext uri="{FF2B5EF4-FFF2-40B4-BE49-F238E27FC236}">
                <a16:creationId xmlns:a16="http://schemas.microsoft.com/office/drawing/2014/main" id="{43A15080-CC21-43F1-BF51-882E1BDC87EC}"/>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007886" y="1140368"/>
            <a:ext cx="3842919" cy="3842919"/>
          </a:xfrm>
          <a:prstGeom prst="rect">
            <a:avLst/>
          </a:prstGeom>
        </p:spPr>
      </p:pic>
      <p:sp>
        <p:nvSpPr>
          <p:cNvPr id="159" name="Rectangle 158">
            <a:extLst>
              <a:ext uri="{FF2B5EF4-FFF2-40B4-BE49-F238E27FC236}">
                <a16:creationId xmlns:a16="http://schemas.microsoft.com/office/drawing/2014/main" id="{54C05C7E-2D18-45A2-93F7-CDDC4526F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9736" y="457574"/>
            <a:ext cx="1442875" cy="521748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F920AD80-D6EE-4F0C-8E89-B6263C2F2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2008" y="5912813"/>
            <a:ext cx="2245067" cy="3288579"/>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6A045B26-F98C-4031-BC85-36A5A9E93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8666" y="5912813"/>
            <a:ext cx="3420490" cy="32885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mappa&#10;&#10;Descrizione generata automaticamente">
            <a:extLst>
              <a:ext uri="{FF2B5EF4-FFF2-40B4-BE49-F238E27FC236}">
                <a16:creationId xmlns:a16="http://schemas.microsoft.com/office/drawing/2014/main" id="{B960F414-F6D6-4E76-867B-84C291AA4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2718" y="6266701"/>
            <a:ext cx="3072384" cy="2580802"/>
          </a:xfrm>
          <a:prstGeom prst="rect">
            <a:avLst/>
          </a:prstGeom>
        </p:spPr>
      </p:pic>
    </p:spTree>
    <p:extLst>
      <p:ext uri="{BB962C8B-B14F-4D97-AF65-F5344CB8AC3E}">
        <p14:creationId xmlns:p14="http://schemas.microsoft.com/office/powerpoint/2010/main" val="2214156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821635" y="1676211"/>
            <a:ext cx="11357113" cy="4708981"/>
          </a:xfrm>
          <a:prstGeom prst="rect">
            <a:avLst/>
          </a:prstGeom>
          <a:noFill/>
        </p:spPr>
        <p:txBody>
          <a:bodyPr wrap="square" rtlCol="0">
            <a:spAutoFit/>
          </a:bodyPr>
          <a:lstStyle/>
          <a:p>
            <a:pPr algn="ctr"/>
            <a:r>
              <a:rPr lang="it-IT" sz="2800" b="1" dirty="0">
                <a:effectLst>
                  <a:outerShdw blurRad="38100" dist="38100" dir="2700000" algn="tl">
                    <a:srgbClr val="000000">
                      <a:alpha val="43137"/>
                    </a:srgbClr>
                  </a:outerShdw>
                </a:effectLst>
                <a:latin typeface="Helvetica Neue"/>
              </a:rPr>
              <a:t>Corte interamericana dei diritti umani </a:t>
            </a:r>
          </a:p>
          <a:p>
            <a:endParaRPr lang="it-IT" sz="2800" dirty="0">
              <a:effectLst>
                <a:outerShdw blurRad="38100" dist="38100" dir="2700000" algn="tl">
                  <a:srgbClr val="000000">
                    <a:alpha val="43137"/>
                  </a:srgbClr>
                </a:outerShdw>
              </a:effectLst>
              <a:latin typeface="Helvetica Neue"/>
            </a:endParaRPr>
          </a:p>
          <a:p>
            <a:r>
              <a:rPr lang="it-IT" sz="2400" dirty="0">
                <a:latin typeface="Helvetica Neue"/>
              </a:rPr>
              <a:t>Esercita due funzioni: </a:t>
            </a:r>
            <a:r>
              <a:rPr lang="it-IT" sz="2400" dirty="0">
                <a:effectLst>
                  <a:outerShdw blurRad="38100" dist="38100" dir="2700000" algn="tl">
                    <a:srgbClr val="000000">
                      <a:alpha val="43137"/>
                    </a:srgbClr>
                  </a:outerShdw>
                </a:effectLst>
                <a:latin typeface="Helvetica Neue"/>
              </a:rPr>
              <a:t>contenziosa </a:t>
            </a:r>
            <a:r>
              <a:rPr lang="it-IT" sz="2400" dirty="0">
                <a:latin typeface="Helvetica Neue"/>
              </a:rPr>
              <a:t>(artt. 61-63) e </a:t>
            </a:r>
            <a:r>
              <a:rPr lang="it-IT" sz="2400" dirty="0">
                <a:effectLst>
                  <a:outerShdw blurRad="38100" dist="38100" dir="2700000" algn="tl">
                    <a:srgbClr val="000000">
                      <a:alpha val="43137"/>
                    </a:srgbClr>
                  </a:outerShdw>
                </a:effectLst>
                <a:latin typeface="Helvetica Neue"/>
              </a:rPr>
              <a:t>consultiva</a:t>
            </a:r>
            <a:r>
              <a:rPr lang="it-IT" sz="2400" dirty="0">
                <a:latin typeface="Helvetica Neue"/>
              </a:rPr>
              <a:t> (art. 64)</a:t>
            </a:r>
          </a:p>
          <a:p>
            <a:endParaRPr lang="en-US" sz="2800" dirty="0"/>
          </a:p>
          <a:p>
            <a:pPr algn="just"/>
            <a:r>
              <a:rPr lang="en-US" sz="2400" b="1" dirty="0">
                <a:effectLst>
                  <a:outerShdw blurRad="38100" dist="38100" dir="2700000" algn="tl">
                    <a:srgbClr val="000000">
                      <a:alpha val="43137"/>
                    </a:srgbClr>
                  </a:outerShdw>
                </a:effectLst>
                <a:latin typeface="Helvetica Neue"/>
              </a:rPr>
              <a:t>art. 62</a:t>
            </a:r>
            <a:r>
              <a:rPr lang="en-US" sz="2400" dirty="0">
                <a:latin typeface="Helvetica Neue"/>
              </a:rPr>
              <a:t>: “1. A State Party may, upon depositing its instrument of ratification or adherence to this Convention, or at any subsequent time, declare that it recognizes as binding, </a:t>
            </a:r>
            <a:r>
              <a:rPr lang="en-US" sz="2400" i="1" dirty="0">
                <a:latin typeface="Helvetica Neue"/>
              </a:rPr>
              <a:t>ipso facto</a:t>
            </a:r>
            <a:r>
              <a:rPr lang="en-US" sz="2400" dirty="0">
                <a:latin typeface="Helvetica Neue"/>
              </a:rPr>
              <a:t>, and not requiring special agreement, the jurisdiction of the Court on all matters relating to the interpretation or application of this Convention.</a:t>
            </a:r>
          </a:p>
          <a:p>
            <a:pPr algn="just"/>
            <a:endParaRPr lang="en-US" sz="2400" dirty="0">
              <a:latin typeface="Helvetica Neue"/>
            </a:endParaRPr>
          </a:p>
          <a:p>
            <a:pPr algn="just"/>
            <a:r>
              <a:rPr lang="en-US" sz="2400" dirty="0">
                <a:latin typeface="Helvetica Neue"/>
              </a:rPr>
              <a:t>2. Such declaration may be made unconditionally, on the condition of reciprocity, for a specified period, or for specific cases. […] </a:t>
            </a:r>
            <a:endParaRPr lang="it-IT" sz="2800" dirty="0">
              <a:effectLst>
                <a:outerShdw blurRad="38100" dist="38100" dir="2700000" algn="tl">
                  <a:srgbClr val="000000">
                    <a:alpha val="43137"/>
                  </a:srgbClr>
                </a:outerShdw>
              </a:effectLst>
            </a:endParaRPr>
          </a:p>
        </p:txBody>
      </p:sp>
      <p:pic>
        <p:nvPicPr>
          <p:cNvPr id="7" name="Immagine 6">
            <a:extLst>
              <a:ext uri="{FF2B5EF4-FFF2-40B4-BE49-F238E27FC236}">
                <a16:creationId xmlns:a16="http://schemas.microsoft.com/office/drawing/2014/main" id="{D6ADEF4C-2E8D-4655-8933-CE8BC86169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7896" y="7262190"/>
            <a:ext cx="3529818" cy="19481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CasellaDiTesto 8">
            <a:extLst>
              <a:ext uri="{FF2B5EF4-FFF2-40B4-BE49-F238E27FC236}">
                <a16:creationId xmlns:a16="http://schemas.microsoft.com/office/drawing/2014/main" id="{5725EEB1-FCF8-4DE3-9A21-78B8858CE5F5}"/>
              </a:ext>
            </a:extLst>
          </p:cNvPr>
          <p:cNvSpPr txBox="1"/>
          <p:nvPr/>
        </p:nvSpPr>
        <p:spPr>
          <a:xfrm>
            <a:off x="821635" y="6553895"/>
            <a:ext cx="7222435" cy="304698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elvetica Neue"/>
                <a:ea typeface="+mn-ea"/>
                <a:cs typeface="+mn-cs"/>
              </a:rPr>
              <a:t>3.    The jurisdiction of the Court shall comprise all cases concerning the interpretation and application of the provisions of this Convention that are submitted to it, provided that the States Parties to the case recognize or have recognized such jurisdiction, whether by special declaration pursuant to the preceding paragraphs, or by a special agreement”.</a:t>
            </a:r>
            <a:endParaRPr kumimoji="0" lang="it-IT" sz="2400" b="0" i="0" u="none" strike="noStrike" kern="1200" cap="none" spc="0" normalizeH="0" baseline="0" noProof="0" dirty="0">
              <a:ln>
                <a:noFill/>
              </a:ln>
              <a:solidFill>
                <a:prstClr val="black"/>
              </a:solidFill>
              <a:effectLst/>
              <a:uLnTx/>
              <a:uFillTx/>
              <a:latin typeface="Helvetica Neue"/>
              <a:ea typeface="+mn-ea"/>
              <a:cs typeface="+mn-cs"/>
            </a:endParaRPr>
          </a:p>
        </p:txBody>
      </p:sp>
    </p:spTree>
    <p:extLst>
      <p:ext uri="{BB962C8B-B14F-4D97-AF65-F5344CB8AC3E}">
        <p14:creationId xmlns:p14="http://schemas.microsoft.com/office/powerpoint/2010/main" val="348788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702365" y="2055893"/>
            <a:ext cx="11595652" cy="7755969"/>
          </a:xfrm>
          <a:prstGeom prst="rect">
            <a:avLst/>
          </a:prstGeom>
          <a:noFill/>
        </p:spPr>
        <p:txBody>
          <a:bodyPr wrap="square" rtlCol="0">
            <a:spAutoFit/>
          </a:bodyPr>
          <a:lstStyle/>
          <a:p>
            <a:pPr algn="just"/>
            <a:r>
              <a:rPr lang="en-US" sz="2600" b="1" dirty="0">
                <a:effectLst>
                  <a:outerShdw blurRad="38100" dist="38100" dir="2700000" algn="tl">
                    <a:srgbClr val="000000">
                      <a:alpha val="43137"/>
                    </a:srgbClr>
                  </a:outerShdw>
                </a:effectLst>
                <a:latin typeface="Helvetica Neue"/>
              </a:rPr>
              <a:t>art. 64</a:t>
            </a:r>
            <a:r>
              <a:rPr lang="en-US" sz="2600" dirty="0">
                <a:latin typeface="Helvetica Neue"/>
              </a:rPr>
              <a:t>: “1. </a:t>
            </a:r>
            <a:r>
              <a:rPr lang="en-US" sz="2600" i="1" dirty="0">
                <a:effectLst>
                  <a:outerShdw blurRad="38100" dist="38100" dir="2700000" algn="tl">
                    <a:srgbClr val="000000">
                      <a:alpha val="43137"/>
                    </a:srgbClr>
                  </a:outerShdw>
                </a:effectLst>
                <a:latin typeface="Helvetica Neue"/>
              </a:rPr>
              <a:t>The member states of the Organization </a:t>
            </a:r>
            <a:r>
              <a:rPr lang="en-US" sz="2600" dirty="0">
                <a:latin typeface="Helvetica Neue"/>
              </a:rPr>
              <a:t>may consult the Court regarding the interpretation of </a:t>
            </a:r>
            <a:r>
              <a:rPr lang="en-US" sz="2600" i="1" dirty="0">
                <a:effectLst>
                  <a:outerShdw blurRad="38100" dist="38100" dir="2700000" algn="tl">
                    <a:srgbClr val="000000">
                      <a:alpha val="43137"/>
                    </a:srgbClr>
                  </a:outerShdw>
                </a:effectLst>
                <a:latin typeface="Helvetica Neue"/>
              </a:rPr>
              <a:t>this Convention</a:t>
            </a:r>
            <a:r>
              <a:rPr lang="en-US" sz="2600" dirty="0">
                <a:effectLst>
                  <a:outerShdw blurRad="38100" dist="38100" dir="2700000" algn="tl">
                    <a:srgbClr val="000000">
                      <a:alpha val="43137"/>
                    </a:srgbClr>
                  </a:outerShdw>
                </a:effectLst>
                <a:latin typeface="Helvetica Neue"/>
              </a:rPr>
              <a:t> </a:t>
            </a:r>
            <a:r>
              <a:rPr lang="en-US" sz="2600" dirty="0">
                <a:latin typeface="Helvetica Neue"/>
              </a:rPr>
              <a:t>or of </a:t>
            </a:r>
            <a:r>
              <a:rPr lang="en-US" sz="2600" i="1" dirty="0">
                <a:effectLst>
                  <a:outerShdw blurRad="38100" dist="38100" dir="2700000" algn="tl">
                    <a:srgbClr val="000000">
                      <a:alpha val="43137"/>
                    </a:srgbClr>
                  </a:outerShdw>
                </a:effectLst>
                <a:latin typeface="Helvetica Neue"/>
              </a:rPr>
              <a:t>other treaties concerning the protection of human rights in the American states</a:t>
            </a:r>
            <a:r>
              <a:rPr lang="en-US" sz="2600" dirty="0">
                <a:latin typeface="Helvetica Neue"/>
              </a:rPr>
              <a:t>. Within their spheres of competence, the </a:t>
            </a:r>
            <a:r>
              <a:rPr lang="en-US" sz="2600" i="1" dirty="0">
                <a:latin typeface="Helvetica Neue"/>
              </a:rPr>
              <a:t>organs</a:t>
            </a:r>
            <a:r>
              <a:rPr lang="en-US" sz="2600" dirty="0">
                <a:latin typeface="Helvetica Neue"/>
              </a:rPr>
              <a:t> listed in Chapter [VIII] of the Charter of the Organization of American States, as amended by the Protocol of Buenos Aires, may in like manner consult the Court.</a:t>
            </a:r>
          </a:p>
          <a:p>
            <a:pPr algn="just"/>
            <a:endParaRPr lang="en-US" sz="2600" dirty="0">
              <a:latin typeface="Helvetica Neue"/>
            </a:endParaRPr>
          </a:p>
          <a:p>
            <a:pPr algn="just"/>
            <a:r>
              <a:rPr lang="en-US" sz="2600" dirty="0">
                <a:latin typeface="Helvetica Neue"/>
              </a:rPr>
              <a:t>2. The Court, at the request of a member state of the Organization, may provide that state with opinions regarding the compatibility of any of its domestic laws with the aforesaid international instruments.”</a:t>
            </a:r>
          </a:p>
          <a:p>
            <a:pPr algn="just"/>
            <a:endParaRPr lang="en-US" sz="2600" dirty="0">
              <a:latin typeface="Helvetica Neue"/>
            </a:endParaRPr>
          </a:p>
          <a:p>
            <a:pPr algn="just"/>
            <a:endParaRPr lang="en-US" sz="2600" dirty="0">
              <a:latin typeface="Helvetica Neue"/>
            </a:endParaRPr>
          </a:p>
          <a:p>
            <a:pPr marL="457200" indent="-457200" algn="just">
              <a:buFont typeface="Wingdings" panose="05000000000000000000" pitchFamily="2" charset="2"/>
              <a:buChar char="v"/>
            </a:pPr>
            <a:r>
              <a:rPr lang="en-US" sz="2600" dirty="0" err="1">
                <a:latin typeface="Helvetica Neue"/>
              </a:rPr>
              <a:t>Fino</a:t>
            </a:r>
            <a:r>
              <a:rPr lang="en-US" sz="2600" dirty="0">
                <a:latin typeface="Helvetica Neue"/>
              </a:rPr>
              <a:t> ad </a:t>
            </a:r>
            <a:r>
              <a:rPr lang="en-US" sz="2600" dirty="0" err="1">
                <a:latin typeface="Helvetica Neue"/>
              </a:rPr>
              <a:t>oggi</a:t>
            </a:r>
            <a:r>
              <a:rPr lang="en-US" sz="2600" dirty="0">
                <a:latin typeface="Helvetica Neue"/>
              </a:rPr>
              <a:t> la Corte ha </a:t>
            </a:r>
            <a:r>
              <a:rPr lang="en-US" sz="2600" dirty="0" err="1">
                <a:latin typeface="Helvetica Neue"/>
              </a:rPr>
              <a:t>reso</a:t>
            </a:r>
            <a:r>
              <a:rPr lang="en-US" sz="2600" dirty="0">
                <a:latin typeface="Helvetica Neue"/>
              </a:rPr>
              <a:t> 26 </a:t>
            </a:r>
            <a:r>
              <a:rPr lang="en-US" sz="2600" dirty="0" err="1">
                <a:latin typeface="Helvetica Neue"/>
              </a:rPr>
              <a:t>pareri</a:t>
            </a:r>
            <a:r>
              <a:rPr lang="en-US" sz="2600" dirty="0">
                <a:latin typeface="Helvetica Neue"/>
              </a:rPr>
              <a:t> </a:t>
            </a:r>
            <a:r>
              <a:rPr lang="en-US" sz="2600" dirty="0" err="1">
                <a:latin typeface="Helvetica Neue"/>
              </a:rPr>
              <a:t>consultivi</a:t>
            </a:r>
            <a:r>
              <a:rPr lang="en-US" sz="2600" dirty="0">
                <a:latin typeface="Helvetica Neue"/>
              </a:rPr>
              <a:t> (</a:t>
            </a:r>
            <a:r>
              <a:rPr lang="en-US" sz="2600" dirty="0" err="1">
                <a:latin typeface="Helvetica Neue"/>
              </a:rPr>
              <a:t>l’ultimo</a:t>
            </a:r>
            <a:r>
              <a:rPr lang="en-US" sz="2600" dirty="0">
                <a:latin typeface="Helvetica Neue"/>
              </a:rPr>
              <a:t> in termini </a:t>
            </a:r>
            <a:r>
              <a:rPr lang="en-US" sz="2600" dirty="0" err="1">
                <a:latin typeface="Helvetica Neue"/>
              </a:rPr>
              <a:t>temporali</a:t>
            </a:r>
            <a:r>
              <a:rPr lang="en-US" sz="2600" dirty="0">
                <a:latin typeface="Helvetica Neue"/>
              </a:rPr>
              <a:t>: </a:t>
            </a:r>
            <a:r>
              <a:rPr lang="es-ES" sz="2600" i="1" dirty="0">
                <a:latin typeface="Helvetica Neue"/>
              </a:rPr>
              <a:t>La denuncia de la Convención Americana sobre Derechos Humanos y de la Carta de la Organización de los Estados Americanos y sus efectos sobre las obligaciones estatales en materia de derechos humanos</a:t>
            </a:r>
            <a:r>
              <a:rPr lang="es-ES" sz="2600" dirty="0">
                <a:latin typeface="Helvetica Neue"/>
              </a:rPr>
              <a:t> (OC-26/20 del 9 novembre 2020)</a:t>
            </a:r>
            <a:endParaRPr lang="it-IT" sz="2600" dirty="0">
              <a:latin typeface="Helvetica Neue"/>
            </a:endParaRPr>
          </a:p>
          <a:p>
            <a:endParaRPr lang="it-IT" sz="2800" dirty="0">
              <a:effectLst>
                <a:outerShdw blurRad="38100" dist="38100" dir="2700000" algn="tl">
                  <a:srgbClr val="000000">
                    <a:alpha val="43137"/>
                  </a:srgbClr>
                </a:outerShdw>
              </a:effectLst>
            </a:endParaRPr>
          </a:p>
          <a:p>
            <a:endParaRPr lang="it-IT" sz="2800" dirty="0"/>
          </a:p>
        </p:txBody>
      </p:sp>
    </p:spTree>
    <p:extLst>
      <p:ext uri="{BB962C8B-B14F-4D97-AF65-F5344CB8AC3E}">
        <p14:creationId xmlns:p14="http://schemas.microsoft.com/office/powerpoint/2010/main" val="188530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649357" y="1593346"/>
            <a:ext cx="11635408" cy="7632859"/>
          </a:xfrm>
          <a:prstGeom prst="rect">
            <a:avLst/>
          </a:prstGeom>
          <a:noFill/>
        </p:spPr>
        <p:txBody>
          <a:bodyPr wrap="square" rtlCol="0">
            <a:spAutoFit/>
          </a:bodyPr>
          <a:lstStyle/>
          <a:p>
            <a:pPr algn="ctr"/>
            <a:r>
              <a:rPr lang="it-IT" sz="2800" b="1" dirty="0">
                <a:effectLst>
                  <a:outerShdw blurRad="38100" dist="38100" dir="2700000" algn="tl">
                    <a:srgbClr val="000000">
                      <a:alpha val="43137"/>
                    </a:srgbClr>
                  </a:outerShdw>
                </a:effectLst>
                <a:latin typeface="Helvetica Neue"/>
              </a:rPr>
              <a:t>La questione venezuelana: alcune date </a:t>
            </a:r>
          </a:p>
          <a:p>
            <a:pPr algn="ctr"/>
            <a:endParaRPr lang="it-IT" sz="2800" b="1" dirty="0">
              <a:effectLst>
                <a:outerShdw blurRad="38100" dist="38100" dir="2700000" algn="tl">
                  <a:srgbClr val="000000">
                    <a:alpha val="43137"/>
                  </a:srgbClr>
                </a:outerShdw>
              </a:effectLst>
              <a:latin typeface="Helvetica Neue"/>
            </a:endParaRPr>
          </a:p>
          <a:p>
            <a:pPr algn="just">
              <a:spcAft>
                <a:spcPts val="600"/>
              </a:spcAft>
            </a:pPr>
            <a:r>
              <a:rPr lang="it-IT" sz="2400" b="1" dirty="0">
                <a:effectLst>
                  <a:outerShdw blurRad="38100" dist="38100" dir="2700000" algn="tl">
                    <a:srgbClr val="000000">
                      <a:alpha val="43137"/>
                    </a:srgbClr>
                  </a:outerShdw>
                </a:effectLst>
                <a:latin typeface="Helvetica Neue"/>
              </a:rPr>
              <a:t>2014</a:t>
            </a:r>
            <a:r>
              <a:rPr lang="it-IT" sz="2400" dirty="0">
                <a:latin typeface="Helvetica Neue"/>
              </a:rPr>
              <a:t> – si intensifica una drammatica crisi socio-economica e prende avvio un notevole esodo di venezuelani (ad oggi più di 5 MLN)</a:t>
            </a:r>
          </a:p>
          <a:p>
            <a:pPr algn="just">
              <a:spcAft>
                <a:spcPts val="600"/>
              </a:spcAft>
            </a:pPr>
            <a:endParaRPr lang="it-IT" sz="2400" dirty="0">
              <a:latin typeface="Helvetica Neue"/>
            </a:endParaRPr>
          </a:p>
          <a:p>
            <a:pPr algn="just">
              <a:spcAft>
                <a:spcPts val="600"/>
              </a:spcAft>
            </a:pPr>
            <a:r>
              <a:rPr lang="it-IT" sz="2400" b="1" dirty="0">
                <a:effectLst>
                  <a:outerShdw blurRad="38100" dist="38100" dir="2700000" algn="tl">
                    <a:srgbClr val="000000">
                      <a:alpha val="43137"/>
                    </a:srgbClr>
                  </a:outerShdw>
                </a:effectLst>
                <a:latin typeface="Helvetica Neue"/>
              </a:rPr>
              <a:t>Marzo 2015</a:t>
            </a:r>
            <a:r>
              <a:rPr lang="it-IT" sz="2400" b="1" dirty="0">
                <a:latin typeface="Helvetica Neue"/>
              </a:rPr>
              <a:t> </a:t>
            </a:r>
            <a:r>
              <a:rPr lang="it-IT" sz="2400" dirty="0">
                <a:latin typeface="Helvetica Neue"/>
              </a:rPr>
              <a:t>– gli Stati Uniti iniziano ad adottare sanzioni unilaterali e ad imporre un embargo di armi nei confronti del governo di Maduro</a:t>
            </a:r>
          </a:p>
          <a:p>
            <a:pPr algn="just">
              <a:spcAft>
                <a:spcPts val="600"/>
              </a:spcAft>
            </a:pPr>
            <a:endParaRPr lang="it-IT" sz="2400" dirty="0">
              <a:latin typeface="Helvetica Neue"/>
            </a:endParaRPr>
          </a:p>
          <a:p>
            <a:pPr algn="just">
              <a:spcAft>
                <a:spcPts val="600"/>
              </a:spcAft>
            </a:pPr>
            <a:r>
              <a:rPr lang="it-IT" sz="2400" b="1" dirty="0">
                <a:effectLst>
                  <a:outerShdw blurRad="38100" dist="38100" dir="2700000" algn="tl">
                    <a:srgbClr val="000000">
                      <a:alpha val="43137"/>
                    </a:srgbClr>
                  </a:outerShdw>
                </a:effectLst>
                <a:latin typeface="Helvetica Neue"/>
              </a:rPr>
              <a:t>Dicembre 2015</a:t>
            </a:r>
            <a:r>
              <a:rPr lang="it-IT" sz="2400" b="1" dirty="0">
                <a:latin typeface="Helvetica Neue"/>
              </a:rPr>
              <a:t> </a:t>
            </a:r>
            <a:r>
              <a:rPr lang="it-IT" sz="2400" dirty="0">
                <a:latin typeface="Helvetica Neue"/>
              </a:rPr>
              <a:t>– vittoria alle elezioni parlamentari del partito «Unità nazionale» (Juan Guaidò Presidente dell’Assemblea nazionale)</a:t>
            </a:r>
          </a:p>
          <a:p>
            <a:pPr algn="just">
              <a:spcAft>
                <a:spcPts val="600"/>
              </a:spcAft>
            </a:pPr>
            <a:endParaRPr lang="it-IT" sz="2400" dirty="0">
              <a:latin typeface="Helvetica Neue"/>
            </a:endParaRPr>
          </a:p>
          <a:p>
            <a:pPr algn="just">
              <a:spcAft>
                <a:spcPts val="600"/>
              </a:spcAft>
            </a:pPr>
            <a:r>
              <a:rPr lang="it-IT" sz="2400" b="1" dirty="0">
                <a:effectLst>
                  <a:outerShdw blurRad="38100" dist="38100" dir="2700000" algn="tl">
                    <a:srgbClr val="000000">
                      <a:alpha val="43137"/>
                    </a:srgbClr>
                  </a:outerShdw>
                </a:effectLst>
                <a:latin typeface="Helvetica Neue"/>
              </a:rPr>
              <a:t>Novembre 2017</a:t>
            </a:r>
            <a:r>
              <a:rPr lang="it-IT" sz="2400" b="1" dirty="0">
                <a:latin typeface="Helvetica Neue"/>
              </a:rPr>
              <a:t> </a:t>
            </a:r>
            <a:r>
              <a:rPr lang="it-IT" sz="2400" dirty="0">
                <a:latin typeface="Helvetica Neue"/>
              </a:rPr>
              <a:t>– anche l’Ue impone misure restrittive (embargo armi e sanzioni nei confronti di individui appartenenti all’</a:t>
            </a:r>
            <a:r>
              <a:rPr lang="it-IT" sz="2400" i="1" dirty="0">
                <a:latin typeface="Helvetica Neue"/>
              </a:rPr>
              <a:t>élite</a:t>
            </a:r>
            <a:r>
              <a:rPr lang="it-IT" sz="2400" dirty="0">
                <a:latin typeface="Helvetica Neue"/>
              </a:rPr>
              <a:t> governativa)</a:t>
            </a:r>
          </a:p>
          <a:p>
            <a:pPr algn="just">
              <a:spcAft>
                <a:spcPts val="600"/>
              </a:spcAft>
            </a:pPr>
            <a:endParaRPr lang="it-IT" sz="2400" dirty="0">
              <a:latin typeface="Helvetica Neue"/>
            </a:endParaRPr>
          </a:p>
          <a:p>
            <a:pPr algn="just">
              <a:spcAft>
                <a:spcPts val="600"/>
              </a:spcAft>
            </a:pPr>
            <a:r>
              <a:rPr lang="it-IT" sz="2400" b="1" dirty="0">
                <a:effectLst>
                  <a:outerShdw blurRad="38100" dist="38100" dir="2700000" algn="tl">
                    <a:srgbClr val="000000">
                      <a:alpha val="43137"/>
                    </a:srgbClr>
                  </a:outerShdw>
                </a:effectLst>
                <a:latin typeface="Helvetica Neue"/>
              </a:rPr>
              <a:t>20 maggio 2018 </a:t>
            </a:r>
            <a:r>
              <a:rPr lang="it-IT" sz="2400" dirty="0">
                <a:latin typeface="Helvetica Neue"/>
              </a:rPr>
              <a:t>– le elezioni presidenziali vedono la conferma di Nicolas Maduro</a:t>
            </a:r>
          </a:p>
          <a:p>
            <a:pPr algn="just">
              <a:spcAft>
                <a:spcPts val="600"/>
              </a:spcAft>
            </a:pPr>
            <a:endParaRPr lang="it-IT" sz="2400" dirty="0">
              <a:latin typeface="Helvetica Neue"/>
            </a:endParaRPr>
          </a:p>
          <a:p>
            <a:pPr algn="just">
              <a:spcAft>
                <a:spcPts val="600"/>
              </a:spcAft>
            </a:pPr>
            <a:r>
              <a:rPr lang="it-IT" sz="2400" b="1" dirty="0">
                <a:effectLst>
                  <a:outerShdw blurRad="38100" dist="38100" dir="2700000" algn="tl">
                    <a:srgbClr val="000000">
                      <a:alpha val="43137"/>
                    </a:srgbClr>
                  </a:outerShdw>
                </a:effectLst>
                <a:latin typeface="Helvetica Neue"/>
              </a:rPr>
              <a:t>23 gennaio 2019 </a:t>
            </a:r>
            <a:r>
              <a:rPr lang="it-IT" sz="2400" dirty="0">
                <a:latin typeface="Helvetica Neue"/>
              </a:rPr>
              <a:t>– Guaidò si proclama Presidente </a:t>
            </a:r>
            <a:r>
              <a:rPr lang="it-IT" sz="2400" i="1" dirty="0">
                <a:latin typeface="Helvetica Neue"/>
              </a:rPr>
              <a:t>ad interim </a:t>
            </a:r>
            <a:r>
              <a:rPr lang="it-IT" sz="2400" dirty="0">
                <a:latin typeface="Helvetica Neue"/>
              </a:rPr>
              <a:t>del Venezuela (ex artt. 233, 333 e 350 della Costituzione venezuelana)</a:t>
            </a:r>
            <a:endParaRPr lang="it-IT" sz="2800" b="1" dirty="0">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77621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556591" y="1646355"/>
            <a:ext cx="11887200" cy="7786747"/>
          </a:xfrm>
          <a:prstGeom prst="rect">
            <a:avLst/>
          </a:prstGeom>
          <a:noFill/>
        </p:spPr>
        <p:txBody>
          <a:bodyPr wrap="square" rtlCol="0">
            <a:spAutoFit/>
          </a:bodyPr>
          <a:lstStyle/>
          <a:p>
            <a:pPr algn="ctr"/>
            <a:r>
              <a:rPr lang="it-IT" sz="2800" b="1" dirty="0">
                <a:effectLst>
                  <a:outerShdw blurRad="38100" dist="38100" dir="2700000" algn="tl">
                    <a:srgbClr val="000000">
                      <a:alpha val="43137"/>
                    </a:srgbClr>
                  </a:outerShdw>
                </a:effectLst>
                <a:latin typeface="Helvetica Neue"/>
              </a:rPr>
              <a:t>L’OSA e la crisi venezuelana</a:t>
            </a:r>
          </a:p>
          <a:p>
            <a:pPr algn="just"/>
            <a:r>
              <a:rPr lang="it-IT" sz="2600" dirty="0">
                <a:latin typeface="Helvetica Neue"/>
              </a:rPr>
              <a:t> </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it-IT"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Neue"/>
                <a:ea typeface="+mn-ea"/>
                <a:cs typeface="+mn-cs"/>
              </a:rPr>
              <a:t>10 settembre 2013</a:t>
            </a:r>
            <a:r>
              <a:rPr kumimoji="0" lang="it-IT"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Neue"/>
                <a:ea typeface="+mn-ea"/>
                <a:cs typeface="+mn-cs"/>
              </a:rPr>
              <a:t> </a:t>
            </a:r>
            <a:r>
              <a:rPr kumimoji="0" lang="it-IT" sz="2400" b="0" i="0" u="none" strike="noStrike" kern="1200" cap="none" spc="0" normalizeH="0" baseline="0" noProof="0" dirty="0">
                <a:ln>
                  <a:noFill/>
                </a:ln>
                <a:solidFill>
                  <a:prstClr val="black"/>
                </a:solidFill>
                <a:effectLst/>
                <a:uLnTx/>
                <a:uFillTx/>
                <a:latin typeface="Helvetica Neue"/>
                <a:ea typeface="+mn-ea"/>
                <a:cs typeface="+mn-cs"/>
              </a:rPr>
              <a:t>– notifica di recesso del Venezuela dalla Convenzione americana dei diritti umani (</a:t>
            </a:r>
            <a:r>
              <a:rPr kumimoji="0" lang="it-IT" sz="2400" b="0" i="1" u="none" strike="noStrike" kern="1200" cap="none" spc="0" normalizeH="0" baseline="0" noProof="0" dirty="0">
                <a:ln>
                  <a:noFill/>
                </a:ln>
                <a:solidFill>
                  <a:prstClr val="black"/>
                </a:solidFill>
                <a:effectLst/>
                <a:uLnTx/>
                <a:uFillTx/>
                <a:latin typeface="Helvetica Neue"/>
                <a:ea typeface="+mn-ea"/>
                <a:cs typeface="+mn-cs"/>
              </a:rPr>
              <a:t>ex</a:t>
            </a:r>
            <a:r>
              <a:rPr kumimoji="0" lang="it-IT" sz="2400" b="0" i="0" u="none" strike="noStrike" kern="1200" cap="none" spc="0" normalizeH="0" baseline="0" noProof="0" dirty="0">
                <a:ln>
                  <a:noFill/>
                </a:ln>
                <a:solidFill>
                  <a:prstClr val="black"/>
                </a:solidFill>
                <a:effectLst/>
                <a:uLnTx/>
                <a:uFillTx/>
                <a:latin typeface="Helvetica Neue"/>
                <a:ea typeface="+mn-ea"/>
                <a:cs typeface="+mn-cs"/>
              </a:rPr>
              <a:t> art. 78 Convenzione)</a:t>
            </a:r>
            <a:endParaRPr lang="it-IT" sz="2600" dirty="0">
              <a:latin typeface="Helvetica Neue"/>
            </a:endParaRPr>
          </a:p>
          <a:p>
            <a:pPr marL="342900" indent="-342900" algn="just">
              <a:buFont typeface="Wingdings" panose="05000000000000000000" pitchFamily="2" charset="2"/>
              <a:buChar char="Ø"/>
            </a:pPr>
            <a:endParaRPr lang="it-IT" sz="2600" dirty="0">
              <a:latin typeface="Helvetica Neue"/>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it-IT"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Neue"/>
                <a:ea typeface="+mn-ea"/>
                <a:cs typeface="+mn-cs"/>
              </a:rPr>
              <a:t>27 aprile 2017 </a:t>
            </a:r>
            <a:r>
              <a:rPr kumimoji="0" lang="it-IT" sz="2400" b="0" i="0" u="none" strike="noStrike" kern="1200" cap="none" spc="0" normalizeH="0" baseline="0" noProof="0" dirty="0">
                <a:ln>
                  <a:noFill/>
                </a:ln>
                <a:solidFill>
                  <a:prstClr val="black"/>
                </a:solidFill>
                <a:effectLst/>
                <a:uLnTx/>
                <a:uFillTx/>
                <a:latin typeface="Helvetica Neue"/>
                <a:ea typeface="+mn-ea"/>
                <a:cs typeface="+mn-cs"/>
              </a:rPr>
              <a:t>– notifica di recesso del Venezuela dall’OSA (</a:t>
            </a:r>
            <a:r>
              <a:rPr kumimoji="0" lang="it-IT" sz="2400" b="0" i="1" u="none" strike="noStrike" kern="1200" cap="none" spc="0" normalizeH="0" baseline="0" noProof="0" dirty="0">
                <a:ln>
                  <a:noFill/>
                </a:ln>
                <a:solidFill>
                  <a:prstClr val="black"/>
                </a:solidFill>
                <a:effectLst/>
                <a:uLnTx/>
                <a:uFillTx/>
                <a:latin typeface="Helvetica Neue"/>
                <a:ea typeface="+mn-ea"/>
                <a:cs typeface="+mn-cs"/>
              </a:rPr>
              <a:t>ex </a:t>
            </a:r>
            <a:r>
              <a:rPr kumimoji="0" lang="it-IT" sz="2400" b="0" i="0" u="none" strike="noStrike" kern="1200" cap="none" spc="0" normalizeH="0" baseline="0" noProof="0" dirty="0">
                <a:ln>
                  <a:noFill/>
                </a:ln>
                <a:solidFill>
                  <a:prstClr val="black"/>
                </a:solidFill>
                <a:effectLst/>
                <a:uLnTx/>
                <a:uFillTx/>
                <a:latin typeface="Helvetica Neue"/>
                <a:ea typeface="+mn-ea"/>
                <a:cs typeface="+mn-cs"/>
              </a:rPr>
              <a:t>art. 148 Carta)</a:t>
            </a:r>
          </a:p>
          <a:p>
            <a:pPr algn="ctr"/>
            <a:endParaRPr lang="it-IT" sz="2600" dirty="0">
              <a:latin typeface="Helvetica Neue"/>
            </a:endParaRPr>
          </a:p>
          <a:p>
            <a:pPr marL="457200" indent="-457200" algn="just">
              <a:buFont typeface="Wingdings" panose="05000000000000000000" pitchFamily="2" charset="2"/>
              <a:buChar char="Ø"/>
            </a:pPr>
            <a:r>
              <a:rPr lang="it-IT" sz="2400" dirty="0">
                <a:latin typeface="Helvetica Neue"/>
              </a:rPr>
              <a:t>Risoluzione del Consiglio permanente del </a:t>
            </a:r>
            <a:r>
              <a:rPr lang="it-IT" sz="2400" b="1" dirty="0">
                <a:effectLst>
                  <a:outerShdw blurRad="38100" dist="38100" dir="2700000" algn="tl">
                    <a:srgbClr val="000000">
                      <a:alpha val="43137"/>
                    </a:srgbClr>
                  </a:outerShdw>
                </a:effectLst>
                <a:latin typeface="Helvetica Neue"/>
              </a:rPr>
              <a:t>3 aprile 2017</a:t>
            </a:r>
            <a:r>
              <a:rPr lang="it-IT" sz="2400" dirty="0">
                <a:latin typeface="Helvetica Neue"/>
              </a:rPr>
              <a:t>     condanna della decisione della Corte suprema venezuelana di sospendere i poteri dell’Assemblea nazionale</a:t>
            </a:r>
          </a:p>
          <a:p>
            <a:pPr algn="just"/>
            <a:endParaRPr lang="it-IT" sz="2400" dirty="0">
              <a:latin typeface="Helvetica Neue"/>
            </a:endParaRPr>
          </a:p>
          <a:p>
            <a:pPr marL="342900" indent="-342900" algn="just">
              <a:buFont typeface="Wingdings" panose="05000000000000000000" pitchFamily="2" charset="2"/>
              <a:buChar char="Ø"/>
            </a:pPr>
            <a:r>
              <a:rPr lang="it-IT" sz="2400" dirty="0">
                <a:latin typeface="Helvetica Neue"/>
              </a:rPr>
              <a:t>Risoluzione dell’Assemblea generale del </a:t>
            </a:r>
            <a:r>
              <a:rPr lang="it-IT" sz="2400" b="1" dirty="0">
                <a:effectLst>
                  <a:outerShdw blurRad="38100" dist="38100" dir="2700000" algn="tl">
                    <a:srgbClr val="000000">
                      <a:alpha val="43137"/>
                    </a:srgbClr>
                  </a:outerShdw>
                </a:effectLst>
                <a:latin typeface="Helvetica Neue"/>
              </a:rPr>
              <a:t>5 giugno 2018</a:t>
            </a:r>
            <a:r>
              <a:rPr lang="it-IT" sz="2400" dirty="0">
                <a:latin typeface="Helvetica Neue"/>
              </a:rPr>
              <a:t>        nella votazione del 6 giugno 2018 mancanza della maggioranza necessaria per sospendere il Venezuela</a:t>
            </a:r>
          </a:p>
          <a:p>
            <a:pPr algn="just"/>
            <a:endParaRPr lang="it-IT" sz="2400" dirty="0">
              <a:latin typeface="Helvetica Neue"/>
            </a:endParaRPr>
          </a:p>
          <a:p>
            <a:pPr marL="342900" indent="-342900" algn="just">
              <a:buFont typeface="Wingdings" panose="05000000000000000000" pitchFamily="2" charset="2"/>
              <a:buChar char="Ø"/>
            </a:pPr>
            <a:r>
              <a:rPr lang="it-IT" sz="2400" dirty="0">
                <a:latin typeface="Helvetica Neue"/>
              </a:rPr>
              <a:t>Risoluzione </a:t>
            </a:r>
            <a:r>
              <a:rPr lang="it-IT" sz="2400" b="1" dirty="0">
                <a:effectLst>
                  <a:outerShdw blurRad="38100" dist="38100" dir="2700000" algn="tl">
                    <a:srgbClr val="000000">
                      <a:alpha val="43137"/>
                    </a:srgbClr>
                  </a:outerShdw>
                </a:effectLst>
                <a:latin typeface="Helvetica Neue"/>
              </a:rPr>
              <a:t>10 gennaio 2019 </a:t>
            </a:r>
            <a:r>
              <a:rPr lang="it-IT" sz="2400" dirty="0">
                <a:latin typeface="Helvetica Neue"/>
              </a:rPr>
              <a:t>del Consiglio permanente         non riconoscimento del governo di Maduro</a:t>
            </a:r>
          </a:p>
          <a:p>
            <a:pPr algn="just"/>
            <a:endParaRPr lang="it-IT" sz="2400" dirty="0">
              <a:latin typeface="Helvetica Neue"/>
            </a:endParaRPr>
          </a:p>
          <a:p>
            <a:pPr marL="342900" indent="-342900" algn="just">
              <a:buFont typeface="Wingdings" panose="05000000000000000000" pitchFamily="2" charset="2"/>
              <a:buChar char="Ø"/>
            </a:pPr>
            <a:r>
              <a:rPr lang="it-IT" sz="2400" dirty="0">
                <a:latin typeface="Helvetica Neue"/>
              </a:rPr>
              <a:t>Risoluzione </a:t>
            </a:r>
            <a:r>
              <a:rPr lang="it-IT" sz="2400" b="1" dirty="0">
                <a:effectLst>
                  <a:outerShdw blurRad="38100" dist="38100" dir="2700000" algn="tl">
                    <a:srgbClr val="000000">
                      <a:alpha val="43137"/>
                    </a:srgbClr>
                  </a:outerShdw>
                </a:effectLst>
                <a:latin typeface="Helvetica Neue"/>
              </a:rPr>
              <a:t>9 aprile 2019 </a:t>
            </a:r>
            <a:r>
              <a:rPr lang="it-IT" sz="2400" dirty="0">
                <a:latin typeface="Helvetica Neue"/>
              </a:rPr>
              <a:t>del Consiglio permanente         accreditamento di Gustavo Tarre Briceño come rappresentante permanente venezuelano in seno all’OSA</a:t>
            </a:r>
          </a:p>
        </p:txBody>
      </p:sp>
      <p:cxnSp>
        <p:nvCxnSpPr>
          <p:cNvPr id="7" name="Connettore 2 6">
            <a:extLst>
              <a:ext uri="{FF2B5EF4-FFF2-40B4-BE49-F238E27FC236}">
                <a16:creationId xmlns:a16="http://schemas.microsoft.com/office/drawing/2014/main" id="{96151315-5901-49F5-9070-80B660D605C7}"/>
              </a:ext>
            </a:extLst>
          </p:cNvPr>
          <p:cNvCxnSpPr>
            <a:cxnSpLocks/>
          </p:cNvCxnSpPr>
          <p:nvPr/>
        </p:nvCxnSpPr>
        <p:spPr>
          <a:xfrm>
            <a:off x="8773331" y="6188766"/>
            <a:ext cx="5603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Connettore 2 11">
            <a:extLst>
              <a:ext uri="{FF2B5EF4-FFF2-40B4-BE49-F238E27FC236}">
                <a16:creationId xmlns:a16="http://schemas.microsoft.com/office/drawing/2014/main" id="{9EC78C4F-009F-4F5C-B139-2F8286144429}"/>
              </a:ext>
            </a:extLst>
          </p:cNvPr>
          <p:cNvCxnSpPr>
            <a:cxnSpLocks/>
          </p:cNvCxnSpPr>
          <p:nvPr/>
        </p:nvCxnSpPr>
        <p:spPr>
          <a:xfrm>
            <a:off x="8802093" y="8388625"/>
            <a:ext cx="69097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Connettore 2 9">
            <a:extLst>
              <a:ext uri="{FF2B5EF4-FFF2-40B4-BE49-F238E27FC236}">
                <a16:creationId xmlns:a16="http://schemas.microsoft.com/office/drawing/2014/main" id="{133334B9-C9B9-438E-8404-54CFD1804AFF}"/>
              </a:ext>
            </a:extLst>
          </p:cNvPr>
          <p:cNvCxnSpPr/>
          <p:nvPr/>
        </p:nvCxnSpPr>
        <p:spPr>
          <a:xfrm>
            <a:off x="8936479" y="7288697"/>
            <a:ext cx="55659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Connettore 2 13">
            <a:extLst>
              <a:ext uri="{FF2B5EF4-FFF2-40B4-BE49-F238E27FC236}">
                <a16:creationId xmlns:a16="http://schemas.microsoft.com/office/drawing/2014/main" id="{9D1F8511-1665-4367-A5C0-AE1983189838}"/>
              </a:ext>
            </a:extLst>
          </p:cNvPr>
          <p:cNvCxnSpPr/>
          <p:nvPr/>
        </p:nvCxnSpPr>
        <p:spPr>
          <a:xfrm>
            <a:off x="9493070" y="4757530"/>
            <a:ext cx="51958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Parentesi graffa aperta 1">
            <a:extLst>
              <a:ext uri="{FF2B5EF4-FFF2-40B4-BE49-F238E27FC236}">
                <a16:creationId xmlns:a16="http://schemas.microsoft.com/office/drawing/2014/main" id="{B8D8BBE5-9D91-4E6B-AA5B-F043138D32FD}"/>
              </a:ext>
            </a:extLst>
          </p:cNvPr>
          <p:cNvSpPr/>
          <p:nvPr/>
        </p:nvSpPr>
        <p:spPr>
          <a:xfrm>
            <a:off x="215909" y="4373223"/>
            <a:ext cx="519586" cy="4940608"/>
          </a:xfrm>
          <a:prstGeom prst="leftBrace">
            <a:avLst>
              <a:gd name="adj1" fmla="val 8333"/>
              <a:gd name="adj2" fmla="val 4920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143424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876823" y="1932457"/>
            <a:ext cx="11323528" cy="7263527"/>
          </a:xfrm>
          <a:prstGeom prst="rect">
            <a:avLst/>
          </a:prstGeom>
          <a:noFill/>
        </p:spPr>
        <p:txBody>
          <a:bodyPr wrap="square" rtlCol="0">
            <a:spAutoFit/>
          </a:bodyPr>
          <a:lstStyle/>
          <a:p>
            <a:endParaRPr lang="en-US" sz="2400" dirty="0">
              <a:latin typeface="Helvetica Neue"/>
            </a:endParaRPr>
          </a:p>
          <a:p>
            <a:pPr algn="just"/>
            <a:r>
              <a:rPr lang="en-US" sz="2400" dirty="0">
                <a:latin typeface="Helvetica Neue"/>
              </a:rPr>
              <a:t>“THE PERMANENT COUNCIL OF THE ORGANIZATION OF AMERICAN STATES […] TAKING NOTE that through resolution CP/RES. 1117 (2200/19) of January 10, 2019, the OAS underscored the constitutional authority of the democratically elected National Assembly and </a:t>
            </a:r>
            <a:r>
              <a:rPr lang="en-US" sz="2400" i="1" dirty="0">
                <a:effectLst>
                  <a:outerShdw blurRad="38100" dist="38100" dir="2700000" algn="tl">
                    <a:srgbClr val="000000">
                      <a:alpha val="43137"/>
                    </a:srgbClr>
                  </a:outerShdw>
                </a:effectLst>
                <a:latin typeface="Helvetica Neue"/>
              </a:rPr>
              <a:t>resolved not to recognize the legitimacy of Nicolás Maduro’s new term of office</a:t>
            </a:r>
            <a:r>
              <a:rPr lang="en-US" sz="2400" dirty="0">
                <a:latin typeface="Helvetica Neue"/>
              </a:rPr>
              <a:t>; […] RESOLVES 1. To accept the appointment of Mr. Gustavo Tarre as the National Assembly’s designated Permanent Representative, </a:t>
            </a:r>
            <a:r>
              <a:rPr lang="en-US" sz="2400" i="1" dirty="0">
                <a:effectLst>
                  <a:outerShdw blurRad="38100" dist="38100" dir="2700000" algn="tl">
                    <a:srgbClr val="000000">
                      <a:alpha val="43137"/>
                    </a:srgbClr>
                  </a:outerShdw>
                </a:effectLst>
                <a:latin typeface="Helvetica Neue"/>
              </a:rPr>
              <a:t>pending new elections and the appointment of a democratically elected government</a:t>
            </a:r>
            <a:r>
              <a:rPr lang="en-US" sz="2400" dirty="0">
                <a:latin typeface="Helvetica Neue"/>
              </a:rPr>
              <a:t>”.</a:t>
            </a:r>
          </a:p>
          <a:p>
            <a:pPr algn="just"/>
            <a:r>
              <a:rPr lang="en-US" sz="2400" dirty="0">
                <a:latin typeface="Helvetica Neue"/>
              </a:rPr>
              <a:t>(</a:t>
            </a:r>
            <a:r>
              <a:rPr lang="en-US" sz="2000" dirty="0">
                <a:latin typeface="Helvetica Neue"/>
              </a:rPr>
              <a:t>CP/RES. 1124 (2217/19) RESOLUTION ON THE SITUATION IN VENEZUELA (Adopted by the Permanent Council at its special meeting of April 9, 2019), </a:t>
            </a:r>
            <a:r>
              <a:rPr lang="en-US" sz="2000" dirty="0" err="1">
                <a:latin typeface="Helvetica Neue"/>
              </a:rPr>
              <a:t>a</a:t>
            </a:r>
            <a:r>
              <a:rPr lang="en-US" sz="2200" dirty="0" err="1">
                <a:latin typeface="Helvetica Neue"/>
              </a:rPr>
              <a:t>dottata</a:t>
            </a:r>
            <a:r>
              <a:rPr lang="en-US" sz="2200" dirty="0">
                <a:latin typeface="Helvetica Neue"/>
              </a:rPr>
              <a:t> con 18 </a:t>
            </a:r>
            <a:r>
              <a:rPr lang="en-US" sz="2200" dirty="0" err="1">
                <a:latin typeface="Helvetica Neue"/>
              </a:rPr>
              <a:t>voti</a:t>
            </a:r>
            <a:r>
              <a:rPr lang="en-US" sz="2200" dirty="0">
                <a:latin typeface="Helvetica Neue"/>
              </a:rPr>
              <a:t> </a:t>
            </a:r>
            <a:r>
              <a:rPr lang="en-US" sz="2200" dirty="0" err="1">
                <a:latin typeface="Helvetica Neue"/>
              </a:rPr>
              <a:t>favorevoli</a:t>
            </a:r>
            <a:r>
              <a:rPr lang="en-US" sz="2200" dirty="0">
                <a:latin typeface="Helvetica Neue"/>
              </a:rPr>
              <a:t>, 9 </a:t>
            </a:r>
            <a:r>
              <a:rPr lang="en-US" sz="2200" dirty="0" err="1">
                <a:latin typeface="Helvetica Neue"/>
              </a:rPr>
              <a:t>voti</a:t>
            </a:r>
            <a:r>
              <a:rPr lang="en-US" sz="2200" dirty="0">
                <a:latin typeface="Helvetica Neue"/>
              </a:rPr>
              <a:t> </a:t>
            </a:r>
            <a:r>
              <a:rPr lang="en-US" sz="2200" dirty="0" err="1">
                <a:latin typeface="Helvetica Neue"/>
              </a:rPr>
              <a:t>contrari</a:t>
            </a:r>
            <a:r>
              <a:rPr lang="en-US" sz="2200" dirty="0">
                <a:latin typeface="Helvetica Neue"/>
              </a:rPr>
              <a:t>, 6 </a:t>
            </a:r>
            <a:r>
              <a:rPr lang="en-US" sz="2200" dirty="0" err="1">
                <a:latin typeface="Helvetica Neue"/>
              </a:rPr>
              <a:t>astensioni</a:t>
            </a:r>
            <a:r>
              <a:rPr lang="en-US" sz="2200" dirty="0">
                <a:latin typeface="Helvetica Neue"/>
              </a:rPr>
              <a:t> e un </a:t>
            </a:r>
            <a:r>
              <a:rPr lang="en-US" sz="2200" dirty="0" err="1">
                <a:latin typeface="Helvetica Neue"/>
              </a:rPr>
              <a:t>assente</a:t>
            </a:r>
            <a:r>
              <a:rPr lang="en-US" sz="2200" dirty="0">
                <a:latin typeface="Helvetica Neue"/>
              </a:rPr>
              <a:t>).</a:t>
            </a:r>
          </a:p>
          <a:p>
            <a:pPr algn="just"/>
            <a:endParaRPr lang="en-US" sz="2200" dirty="0">
              <a:latin typeface="Helvetica Neue"/>
            </a:endParaRPr>
          </a:p>
          <a:p>
            <a:pPr algn="just"/>
            <a:endParaRPr lang="en-US" sz="2200" dirty="0">
              <a:latin typeface="Helvetica Neue"/>
            </a:endParaRPr>
          </a:p>
          <a:p>
            <a:pPr algn="just"/>
            <a:endParaRPr lang="en-US" sz="2200" dirty="0">
              <a:latin typeface="Helvetica Neue"/>
            </a:endParaRPr>
          </a:p>
          <a:p>
            <a:pPr marL="457200" indent="-457200" algn="just">
              <a:buFont typeface="Wingdings" panose="05000000000000000000" pitchFamily="2" charset="2"/>
              <a:buChar char="v"/>
            </a:pPr>
            <a:r>
              <a:rPr lang="it-IT" sz="2400" dirty="0">
                <a:latin typeface="Helvetica Neue"/>
              </a:rPr>
              <a:t>Risoluzione del Consiglio permanente illegittima?  </a:t>
            </a:r>
          </a:p>
          <a:p>
            <a:pPr marL="457200" indent="-457200" algn="just">
              <a:buFont typeface="Wingdings" panose="05000000000000000000" pitchFamily="2" charset="2"/>
              <a:buChar char="v"/>
            </a:pPr>
            <a:endParaRPr lang="it-IT" sz="2400" dirty="0">
              <a:latin typeface="Helvetica Neue"/>
            </a:endParaRPr>
          </a:p>
          <a:p>
            <a:pPr marL="457200" indent="-457200" algn="just">
              <a:buFont typeface="Wingdings" panose="05000000000000000000" pitchFamily="2" charset="2"/>
              <a:buChar char="v"/>
            </a:pPr>
            <a:r>
              <a:rPr lang="it-IT" sz="2400" dirty="0">
                <a:latin typeface="Helvetica Neue"/>
              </a:rPr>
              <a:t>Accreditamento come forma di riconoscimento </a:t>
            </a:r>
            <a:r>
              <a:rPr lang="it-IT" sz="2400">
                <a:latin typeface="Helvetica Neue"/>
              </a:rPr>
              <a:t>(collettivo) </a:t>
            </a:r>
            <a:r>
              <a:rPr lang="it-IT" sz="2400" dirty="0">
                <a:latin typeface="Helvetica Neue"/>
              </a:rPr>
              <a:t>di governo? </a:t>
            </a:r>
          </a:p>
          <a:p>
            <a:pPr algn="just"/>
            <a:endParaRPr lang="en-US" sz="2200" dirty="0">
              <a:latin typeface="Helvetica Neue"/>
            </a:endParaRPr>
          </a:p>
          <a:p>
            <a:pPr algn="just"/>
            <a:endParaRPr lang="it-IT" sz="2200" dirty="0">
              <a:latin typeface="Helvetica Neue"/>
            </a:endParaRPr>
          </a:p>
        </p:txBody>
      </p:sp>
    </p:spTree>
    <p:extLst>
      <p:ext uri="{BB962C8B-B14F-4D97-AF65-F5344CB8AC3E}">
        <p14:creationId xmlns:p14="http://schemas.microsoft.com/office/powerpoint/2010/main" val="3358392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pic>
        <p:nvPicPr>
          <p:cNvPr id="7" name="Immagine 6" descr="Immagine che contiene testo&#10;&#10;Descrizione generata automaticamente">
            <a:extLst>
              <a:ext uri="{FF2B5EF4-FFF2-40B4-BE49-F238E27FC236}">
                <a16:creationId xmlns:a16="http://schemas.microsoft.com/office/drawing/2014/main" id="{FB005913-DA64-48CB-9248-D58194D531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1489" y="1399321"/>
            <a:ext cx="9241825" cy="8128811"/>
          </a:xfrm>
          <a:prstGeom prst="rect">
            <a:avLst/>
          </a:prstGeom>
          <a:effectLst>
            <a:outerShdw blurRad="50800" dist="38100" dir="2700000" algn="tl" rotWithShape="0">
              <a:prstClr val="black">
                <a:alpha val="40000"/>
              </a:prstClr>
            </a:outerShdw>
          </a:effectLst>
        </p:spPr>
      </p:pic>
      <p:cxnSp>
        <p:nvCxnSpPr>
          <p:cNvPr id="10" name="Connettore diritto 9">
            <a:extLst>
              <a:ext uri="{FF2B5EF4-FFF2-40B4-BE49-F238E27FC236}">
                <a16:creationId xmlns:a16="http://schemas.microsoft.com/office/drawing/2014/main" id="{E9EA77BA-B27D-498B-96EF-739EED9B6028}"/>
              </a:ext>
            </a:extLst>
          </p:cNvPr>
          <p:cNvCxnSpPr>
            <a:cxnSpLocks/>
          </p:cNvCxnSpPr>
          <p:nvPr/>
        </p:nvCxnSpPr>
        <p:spPr>
          <a:xfrm>
            <a:off x="3995803" y="6388274"/>
            <a:ext cx="632564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28330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pic>
        <p:nvPicPr>
          <p:cNvPr id="11" name="Immagine 10" descr="Immagine che contiene testo&#10;&#10;Descrizione generata automaticamente">
            <a:extLst>
              <a:ext uri="{FF2B5EF4-FFF2-40B4-BE49-F238E27FC236}">
                <a16:creationId xmlns:a16="http://schemas.microsoft.com/office/drawing/2014/main" id="{A5F85AFC-EEDD-4DAD-A01B-FF37501A7D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666" y="1574412"/>
            <a:ext cx="11298476" cy="7882158"/>
          </a:xfrm>
          <a:prstGeom prst="rect">
            <a:avLst/>
          </a:prstGeom>
          <a:effectLst>
            <a:outerShdw blurRad="50800" dist="38100" dir="2700000" algn="tl" rotWithShape="0">
              <a:prstClr val="black">
                <a:alpha val="40000"/>
              </a:prstClr>
            </a:outerShdw>
          </a:effectLst>
        </p:spPr>
      </p:pic>
      <p:cxnSp>
        <p:nvCxnSpPr>
          <p:cNvPr id="15" name="Connettore diritto 14">
            <a:extLst>
              <a:ext uri="{FF2B5EF4-FFF2-40B4-BE49-F238E27FC236}">
                <a16:creationId xmlns:a16="http://schemas.microsoft.com/office/drawing/2014/main" id="{2E504DD9-D9E6-44E6-9793-AD6B865DC17F}"/>
              </a:ext>
            </a:extLst>
          </p:cNvPr>
          <p:cNvCxnSpPr/>
          <p:nvPr/>
        </p:nvCxnSpPr>
        <p:spPr>
          <a:xfrm>
            <a:off x="1766170" y="7352778"/>
            <a:ext cx="728732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Connettore diritto 16">
            <a:extLst>
              <a:ext uri="{FF2B5EF4-FFF2-40B4-BE49-F238E27FC236}">
                <a16:creationId xmlns:a16="http://schemas.microsoft.com/office/drawing/2014/main" id="{5345B029-64C2-4310-A055-9FC68974F9F5}"/>
              </a:ext>
            </a:extLst>
          </p:cNvPr>
          <p:cNvCxnSpPr/>
          <p:nvPr/>
        </p:nvCxnSpPr>
        <p:spPr>
          <a:xfrm>
            <a:off x="6613742" y="5523978"/>
            <a:ext cx="90187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9" name="Connettore diritto 18">
            <a:extLst>
              <a:ext uri="{FF2B5EF4-FFF2-40B4-BE49-F238E27FC236}">
                <a16:creationId xmlns:a16="http://schemas.microsoft.com/office/drawing/2014/main" id="{A7587298-5ADE-4AFD-8D64-BA2602F009CD}"/>
              </a:ext>
            </a:extLst>
          </p:cNvPr>
          <p:cNvCxnSpPr/>
          <p:nvPr/>
        </p:nvCxnSpPr>
        <p:spPr>
          <a:xfrm>
            <a:off x="6075123" y="3908121"/>
            <a:ext cx="231731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32236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808383" y="1659608"/>
            <a:ext cx="11483824" cy="7540526"/>
          </a:xfrm>
          <a:prstGeom prst="rect">
            <a:avLst/>
          </a:prstGeom>
          <a:noFill/>
        </p:spPr>
        <p:txBody>
          <a:bodyPr wrap="square" rtlCol="0">
            <a:spAutoFit/>
          </a:bodyPr>
          <a:lstStyle/>
          <a:p>
            <a:pPr algn="ctr"/>
            <a:r>
              <a:rPr lang="it-IT" sz="2800" b="1" dirty="0">
                <a:effectLst>
                  <a:outerShdw blurRad="38100" dist="38100" dir="2700000" algn="tl">
                    <a:srgbClr val="000000">
                      <a:alpha val="43137"/>
                    </a:srgbClr>
                  </a:outerShdw>
                </a:effectLst>
                <a:latin typeface="Helvetica Neue"/>
              </a:rPr>
              <a:t>Il riconoscimento di governi</a:t>
            </a:r>
          </a:p>
          <a:p>
            <a:pPr marL="457200" indent="-457200" algn="just">
              <a:buFont typeface="Wingdings" panose="05000000000000000000" pitchFamily="2" charset="2"/>
              <a:buChar char="v"/>
            </a:pPr>
            <a:endParaRPr lang="it-IT" sz="2600" dirty="0">
              <a:latin typeface="Helvetica Neue"/>
            </a:endParaRPr>
          </a:p>
          <a:p>
            <a:pPr marL="457200" indent="-457200" algn="just">
              <a:buFont typeface="Wingdings" panose="05000000000000000000" pitchFamily="2" charset="2"/>
              <a:buChar char="v"/>
            </a:pPr>
            <a:endParaRPr lang="it-IT" sz="2600" dirty="0">
              <a:latin typeface="Helvetica Neue"/>
            </a:endParaRPr>
          </a:p>
          <a:p>
            <a:pPr algn="just"/>
            <a:r>
              <a:rPr lang="en-US" sz="2400" dirty="0">
                <a:latin typeface="Helvetica Neue"/>
              </a:rPr>
              <a:t>«The non-recognition by other nations of a government claiming to be a national personality, is usually appropriate evidence that it has not attained the independence and control entitling it by international law to be classed as such. But when recognition </a:t>
            </a:r>
            <a:r>
              <a:rPr lang="en-US" sz="2400" i="1" dirty="0">
                <a:latin typeface="Helvetica Neue"/>
              </a:rPr>
              <a:t>vel non </a:t>
            </a:r>
            <a:r>
              <a:rPr lang="en-US" sz="2400" dirty="0">
                <a:latin typeface="Helvetica Neue"/>
              </a:rPr>
              <a:t>of a government is by such nations determined by inquiry, not into its </a:t>
            </a:r>
            <a:r>
              <a:rPr lang="en-US" sz="2400" i="1" dirty="0">
                <a:latin typeface="Helvetica Neue"/>
              </a:rPr>
              <a:t>de facto </a:t>
            </a:r>
            <a:r>
              <a:rPr lang="en-US" sz="2400" dirty="0">
                <a:latin typeface="Helvetica Neue"/>
              </a:rPr>
              <a:t>sovereignty and complete governmental control, but into its illegitimacy or irregularity of origin, their non recognition loses something of evidential weight on the issue with which those applying the rules of international law are alone concerned. […] Such non-recognition for any reason, however, can not outweigh the evidence disclosed by this record before me as to the </a:t>
            </a:r>
            <a:r>
              <a:rPr lang="en-US" sz="2400" i="1" dirty="0">
                <a:latin typeface="Helvetica Neue"/>
              </a:rPr>
              <a:t>de facto </a:t>
            </a:r>
            <a:r>
              <a:rPr lang="en-US" sz="2400" dirty="0">
                <a:latin typeface="Helvetica Neue"/>
              </a:rPr>
              <a:t>character of Tinoco’s government, according to the standards set by International Law. […] </a:t>
            </a:r>
            <a:r>
              <a:rPr lang="en-US" sz="2400" i="1" dirty="0">
                <a:effectLst>
                  <a:outerShdw blurRad="38100" dist="38100" dir="2700000" algn="tl">
                    <a:srgbClr val="000000">
                      <a:alpha val="43137"/>
                    </a:srgbClr>
                  </a:outerShdw>
                </a:effectLst>
                <a:latin typeface="Helvetica Neue"/>
              </a:rPr>
              <a:t>The question is, has it really established itself in such a way that all within its influence recognize its control, and that there is no opposing force assuming to be a government in its place? ls it discharging its functions as a government usually does, respected within its own jurisdiction?</a:t>
            </a:r>
            <a:r>
              <a:rPr lang="it-IT" sz="2400" dirty="0">
                <a:latin typeface="Helvetica Neue"/>
              </a:rPr>
              <a:t>»</a:t>
            </a:r>
            <a:r>
              <a:rPr lang="en-US" sz="2400" dirty="0">
                <a:latin typeface="Helvetica Neue"/>
              </a:rPr>
              <a:t> </a:t>
            </a:r>
          </a:p>
          <a:p>
            <a:pPr algn="just"/>
            <a:endParaRPr lang="en-US" sz="2400" dirty="0">
              <a:latin typeface="Helvetica Neue"/>
            </a:endParaRPr>
          </a:p>
          <a:p>
            <a:pPr algn="just"/>
            <a:r>
              <a:rPr lang="en-US" sz="2400" dirty="0">
                <a:latin typeface="Helvetica Neue"/>
              </a:rPr>
              <a:t>(</a:t>
            </a:r>
            <a:r>
              <a:rPr lang="it-IT" sz="2000" dirty="0">
                <a:latin typeface="Helvetica Neue"/>
              </a:rPr>
              <a:t>sentenza arbitrale del 18 ottobre 1923 sul caso delle Concessioni </a:t>
            </a:r>
            <a:r>
              <a:rPr lang="it-IT" sz="2000" dirty="0" err="1">
                <a:latin typeface="Helvetica Neue"/>
              </a:rPr>
              <a:t>Tinoco</a:t>
            </a:r>
            <a:r>
              <a:rPr lang="it-IT" sz="2000" dirty="0">
                <a:latin typeface="Helvetica Neue"/>
              </a:rPr>
              <a:t> (</a:t>
            </a:r>
            <a:r>
              <a:rPr lang="it-IT" sz="2000" i="1" dirty="0">
                <a:latin typeface="Helvetica Neue"/>
              </a:rPr>
              <a:t>Regno Unito </a:t>
            </a:r>
            <a:r>
              <a:rPr lang="it-IT" sz="2000" dirty="0">
                <a:latin typeface="Helvetica Neue"/>
              </a:rPr>
              <a:t>c. </a:t>
            </a:r>
            <a:r>
              <a:rPr lang="it-IT" sz="2000" i="1" dirty="0">
                <a:latin typeface="Helvetica Neue"/>
              </a:rPr>
              <a:t>Costarica</a:t>
            </a:r>
            <a:r>
              <a:rPr lang="it-IT" sz="2000" dirty="0">
                <a:latin typeface="Helvetica Neue"/>
              </a:rPr>
              <a:t>), </a:t>
            </a:r>
            <a:r>
              <a:rPr lang="en-US" sz="2000" dirty="0">
                <a:latin typeface="Helvetica Neue"/>
              </a:rPr>
              <a:t>pp. 381-382)</a:t>
            </a:r>
          </a:p>
        </p:txBody>
      </p:sp>
    </p:spTree>
    <p:extLst>
      <p:ext uri="{BB962C8B-B14F-4D97-AF65-F5344CB8AC3E}">
        <p14:creationId xmlns:p14="http://schemas.microsoft.com/office/powerpoint/2010/main" val="256212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914400" y="1659608"/>
            <a:ext cx="10972800" cy="6894195"/>
          </a:xfrm>
          <a:prstGeom prst="rect">
            <a:avLst/>
          </a:prstGeom>
          <a:noFill/>
        </p:spPr>
        <p:txBody>
          <a:bodyPr wrap="square" rtlCol="0">
            <a:spAutoFit/>
          </a:bodyPr>
          <a:lstStyle/>
          <a:p>
            <a:pPr algn="ctr"/>
            <a:r>
              <a:rPr lang="it-IT" sz="2800" b="1" dirty="0">
                <a:effectLst>
                  <a:outerShdw blurRad="38100" dist="38100" dir="2700000" algn="tl">
                    <a:srgbClr val="000000">
                      <a:alpha val="43137"/>
                    </a:srgbClr>
                  </a:outerShdw>
                </a:effectLst>
                <a:latin typeface="Helvetica Neue"/>
              </a:rPr>
              <a:t>Il riconoscimento di governi</a:t>
            </a:r>
          </a:p>
          <a:p>
            <a:pPr marL="457200" indent="-457200" algn="just">
              <a:buFont typeface="Wingdings" panose="05000000000000000000" pitchFamily="2" charset="2"/>
              <a:buChar char="v"/>
            </a:pPr>
            <a:endParaRPr lang="it-IT" sz="2600" dirty="0">
              <a:latin typeface="Helvetica Neue"/>
            </a:endParaRPr>
          </a:p>
          <a:p>
            <a:pPr algn="just"/>
            <a:endParaRPr lang="it-IT" sz="2600" dirty="0">
              <a:latin typeface="Helvetica Neue"/>
            </a:endParaRPr>
          </a:p>
          <a:p>
            <a:pPr marL="457200" indent="-457200" algn="just">
              <a:buFont typeface="Wingdings" panose="05000000000000000000" pitchFamily="2" charset="2"/>
              <a:buChar char="v"/>
            </a:pPr>
            <a:endParaRPr lang="it-IT" sz="2600" dirty="0">
              <a:latin typeface="Helvetica Neue"/>
            </a:endParaRP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it-IT" sz="2400" b="0" i="0" u="none" strike="noStrike" kern="1200" cap="none" spc="0" normalizeH="0" baseline="0" noProof="0" dirty="0">
                <a:ln>
                  <a:noFill/>
                </a:ln>
                <a:solidFill>
                  <a:prstClr val="black"/>
                </a:solidFill>
                <a:effectLst/>
                <a:uLnTx/>
                <a:uFillTx/>
                <a:latin typeface="Helvetica Neue"/>
                <a:ea typeface="+mn-ea"/>
                <a:cs typeface="+mn-cs"/>
              </a:rPr>
              <a:t>Quale ruolo per il principio di legittimità democratica (o della costituzionalità del governo che possiede il controllo effettivo)?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Helvetica Neue"/>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Helvetica Neue"/>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Neue"/>
                <a:ea typeface="+mn-ea"/>
                <a:cs typeface="+mn-cs"/>
              </a:rPr>
              <a:t>Prassi recente</a:t>
            </a:r>
            <a:r>
              <a:rPr kumimoji="0" lang="it-IT" sz="2400" b="0" i="0" u="none" strike="noStrike" kern="1200" cap="none" spc="0" normalizeH="0" baseline="0" noProof="0" dirty="0">
                <a:ln>
                  <a:noFill/>
                </a:ln>
                <a:solidFill>
                  <a:prstClr val="black"/>
                </a:solidFill>
                <a:effectLst/>
                <a:uLnTx/>
                <a:uFillTx/>
                <a:latin typeface="Helvetica Neue"/>
                <a:ea typeface="+mn-ea"/>
                <a:cs typeface="+mn-cs"/>
              </a:rPr>
              <a:t>: Costa d’avorio (2011) e Gambia (2017)</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Helvetica Neue"/>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it-IT" sz="2400" b="0" i="0" u="none" strike="noStrike" kern="1200" cap="none" spc="0" normalizeH="0" baseline="0" noProof="0" dirty="0">
                <a:ln>
                  <a:noFill/>
                </a:ln>
                <a:solidFill>
                  <a:prstClr val="black"/>
                </a:solidFill>
                <a:effectLst/>
                <a:uLnTx/>
                <a:uFillTx/>
                <a:latin typeface="Helvetica Neue"/>
                <a:ea typeface="+mn-ea"/>
                <a:cs typeface="+mn-cs"/>
              </a:rPr>
              <a:t>Quali differenze rispetto alle vicende venezuelane?         Incertezza sul titolo di governo e mancato appoggio uniforme della Comunità internazionale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Helvetica Neue"/>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Helvetica Neue"/>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Helvetica Neue"/>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Neue"/>
                <a:ea typeface="+mn-ea"/>
                <a:cs typeface="+mn-cs"/>
              </a:rPr>
              <a:t>Elezioni politiche del 6 dicembre 2020</a:t>
            </a:r>
            <a:r>
              <a:rPr kumimoji="0" lang="it-IT" sz="2400" b="0" i="0" u="none" strike="noStrike" kern="1200" cap="none" spc="0" normalizeH="0" baseline="0" noProof="0" dirty="0">
                <a:ln>
                  <a:noFill/>
                </a:ln>
                <a:solidFill>
                  <a:prstClr val="black"/>
                </a:solidFill>
                <a:effectLst/>
                <a:uLnTx/>
                <a:uFillTx/>
                <a:latin typeface="Helvetica Neue"/>
                <a:ea typeface="+mn-ea"/>
                <a:cs typeface="+mn-cs"/>
              </a:rPr>
              <a:t>: larghissima maggioranza di seggi per il partito socialista e nuovo presidente dell’Assemblea </a:t>
            </a:r>
            <a:r>
              <a:rPr lang="it-IT" sz="2400">
                <a:solidFill>
                  <a:prstClr val="black"/>
                </a:solidFill>
                <a:latin typeface="Helvetica Neue"/>
              </a:rPr>
              <a:t>nazionale</a:t>
            </a:r>
            <a:r>
              <a:rPr kumimoji="0" lang="it-IT" sz="2400" b="0" i="0" u="none" strike="noStrike" kern="1200" cap="none" spc="0" normalizeH="0" baseline="0" noProof="0">
                <a:ln>
                  <a:noFill/>
                </a:ln>
                <a:solidFill>
                  <a:prstClr val="black"/>
                </a:solidFill>
                <a:effectLst/>
                <a:uLnTx/>
                <a:uFillTx/>
                <a:latin typeface="Helvetica Neue"/>
                <a:ea typeface="+mn-ea"/>
                <a:cs typeface="+mn-cs"/>
              </a:rPr>
              <a:t> </a:t>
            </a:r>
            <a:r>
              <a:rPr kumimoji="0" lang="it-IT" sz="2400" b="0" i="0" u="none" strike="noStrike" kern="1200" cap="none" spc="0" normalizeH="0" baseline="0" noProof="0" dirty="0">
                <a:ln>
                  <a:noFill/>
                </a:ln>
                <a:solidFill>
                  <a:prstClr val="black"/>
                </a:solidFill>
                <a:effectLst/>
                <a:uLnTx/>
                <a:uFillTx/>
                <a:latin typeface="Helvetica Neue"/>
                <a:ea typeface="+mn-ea"/>
                <a:cs typeface="+mn-cs"/>
              </a:rPr>
              <a:t>(Jorge Rodríguez)</a:t>
            </a:r>
            <a:endParaRPr kumimoji="0" lang="it-IT" sz="2600" b="0" i="0" u="none" strike="noStrike" kern="1200" cap="none" spc="0" normalizeH="0" baseline="0" noProof="0" dirty="0">
              <a:ln>
                <a:noFill/>
              </a:ln>
              <a:solidFill>
                <a:prstClr val="black"/>
              </a:solidFill>
              <a:effectLst/>
              <a:uLnTx/>
              <a:uFillTx/>
              <a:latin typeface="Helvetica Neue"/>
              <a:ea typeface="+mn-ea"/>
              <a:cs typeface="+mn-cs"/>
            </a:endParaRPr>
          </a:p>
        </p:txBody>
      </p:sp>
      <p:sp>
        <p:nvSpPr>
          <p:cNvPr id="7" name="Freccia in giù 6">
            <a:extLst>
              <a:ext uri="{FF2B5EF4-FFF2-40B4-BE49-F238E27FC236}">
                <a16:creationId xmlns:a16="http://schemas.microsoft.com/office/drawing/2014/main" id="{8A2E34FD-12E4-4603-AC75-EDA4A6A45AFE}"/>
              </a:ext>
            </a:extLst>
          </p:cNvPr>
          <p:cNvSpPr/>
          <p:nvPr/>
        </p:nvSpPr>
        <p:spPr>
          <a:xfrm>
            <a:off x="6155635" y="5295218"/>
            <a:ext cx="596347" cy="196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a:extLst>
              <a:ext uri="{FF2B5EF4-FFF2-40B4-BE49-F238E27FC236}">
                <a16:creationId xmlns:a16="http://schemas.microsoft.com/office/drawing/2014/main" id="{18288532-FA56-4118-9ED4-1DB91D022DA4}"/>
              </a:ext>
            </a:extLst>
          </p:cNvPr>
          <p:cNvCxnSpPr/>
          <p:nvPr/>
        </p:nvCxnSpPr>
        <p:spPr>
          <a:xfrm>
            <a:off x="8362122" y="5685183"/>
            <a:ext cx="69137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94790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689113" y="1535966"/>
            <a:ext cx="11569148" cy="821763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Neue"/>
                <a:ea typeface="+mn-ea"/>
                <a:cs typeface="+mn-cs"/>
              </a:rPr>
              <a:t>Riconoscimento prematuro come ingerenza negli affari interni e esterni del Venezuela? </a:t>
            </a:r>
            <a:endParaRPr lang="it-IT" sz="2400" dirty="0">
              <a:solidFill>
                <a:prstClr val="black"/>
              </a:solidFill>
              <a:latin typeface="Helvetica Neue"/>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2200" dirty="0">
              <a:solidFill>
                <a:prstClr val="black"/>
              </a:solidFill>
              <a:latin typeface="Helvetica Neue"/>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200" dirty="0">
                <a:solidFill>
                  <a:prstClr val="black"/>
                </a:solidFill>
                <a:latin typeface="Helvetica Neue"/>
              </a:rPr>
              <a:t>«</a:t>
            </a:r>
            <a:r>
              <a:rPr kumimoji="0" lang="en-US" sz="2200" b="0" i="0" u="none" strike="noStrike" kern="1200" cap="none" spc="0" normalizeH="0" baseline="0" noProof="0" dirty="0">
                <a:ln>
                  <a:noFill/>
                </a:ln>
                <a:solidFill>
                  <a:prstClr val="black"/>
                </a:solidFill>
                <a:effectLst/>
                <a:uLnTx/>
                <a:uFillTx/>
                <a:latin typeface="Helvetica Neue"/>
                <a:ea typeface="+mn-ea"/>
                <a:cs typeface="+mn-cs"/>
              </a:rPr>
              <a:t>As regards the first problem - that of the content of the principle of non-intervention - the Court […] notes that, in view of the generally accepted formulations, </a:t>
            </a:r>
            <a:r>
              <a:rPr kumimoji="0" lang="en-US" sz="22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Neue"/>
                <a:ea typeface="+mn-ea"/>
                <a:cs typeface="+mn-cs"/>
              </a:rPr>
              <a:t>the principle forbids all States or groups of States to intervene directly or indirectly in internal or external affairs of other States</a:t>
            </a:r>
            <a:r>
              <a:rPr kumimoji="0" lang="en-US" sz="2200" b="0" i="0" u="none" strike="noStrike" kern="1200" cap="none" spc="0" normalizeH="0" baseline="0" noProof="0" dirty="0">
                <a:ln>
                  <a:noFill/>
                </a:ln>
                <a:solidFill>
                  <a:prstClr val="black"/>
                </a:solidFill>
                <a:effectLst/>
                <a:uLnTx/>
                <a:uFillTx/>
                <a:latin typeface="Helvetica Neue"/>
                <a:ea typeface="+mn-ea"/>
                <a:cs typeface="+mn-cs"/>
              </a:rPr>
              <a:t>. A prohibited intervention must accordingly be one bearing </a:t>
            </a:r>
            <a:r>
              <a:rPr kumimoji="0" lang="en-US" sz="22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Neue"/>
                <a:ea typeface="+mn-ea"/>
                <a:cs typeface="+mn-cs"/>
              </a:rPr>
              <a:t>on matters in which each State is permitted, by the principle of State sovereignty, to decide freely</a:t>
            </a:r>
            <a:r>
              <a:rPr kumimoji="0" lang="en-US" sz="2200" b="0" i="0" u="none" strike="noStrike" kern="1200" cap="none" spc="0" normalizeH="0" baseline="0" noProof="0" dirty="0">
                <a:ln>
                  <a:noFill/>
                </a:ln>
                <a:solidFill>
                  <a:prstClr val="black"/>
                </a:solidFill>
                <a:effectLst/>
                <a:uLnTx/>
                <a:uFillTx/>
                <a:latin typeface="Helvetica Neue"/>
                <a:ea typeface="+mn-ea"/>
                <a:cs typeface="+mn-cs"/>
              </a:rPr>
              <a:t>. One of these is the choice of a political, economic, social and cultural system, </a:t>
            </a:r>
            <a:r>
              <a:rPr kumimoji="0" lang="en-US" sz="22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Neue"/>
                <a:ea typeface="+mn-ea"/>
                <a:cs typeface="+mn-cs"/>
              </a:rPr>
              <a:t>and the formulation of foreign policy</a:t>
            </a:r>
            <a:r>
              <a:rPr kumimoji="0" lang="en-US" sz="2200" b="0" i="0" u="none" strike="noStrike" kern="1200" cap="none" spc="0" normalizeH="0" baseline="0" noProof="0" dirty="0">
                <a:ln>
                  <a:noFill/>
                </a:ln>
                <a:solidFill>
                  <a:prstClr val="black"/>
                </a:solidFill>
                <a:effectLst/>
                <a:uLnTx/>
                <a:uFillTx/>
                <a:latin typeface="Helvetica Neue"/>
                <a:ea typeface="+mn-ea"/>
                <a:cs typeface="+mn-cs"/>
              </a:rPr>
              <a:t>. Intervention is wrongful when it uses </a:t>
            </a:r>
            <a:r>
              <a:rPr kumimoji="0" lang="en-US" sz="22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Neue"/>
                <a:ea typeface="+mn-ea"/>
                <a:cs typeface="+mn-cs"/>
              </a:rPr>
              <a:t>methods of coercion </a:t>
            </a:r>
            <a:r>
              <a:rPr kumimoji="0" lang="en-US" sz="2200" b="0" i="0" u="none" strike="noStrike" kern="1200" cap="none" spc="0" normalizeH="0" baseline="0" noProof="0" dirty="0">
                <a:ln>
                  <a:noFill/>
                </a:ln>
                <a:solidFill>
                  <a:prstClr val="black"/>
                </a:solidFill>
                <a:effectLst/>
                <a:uLnTx/>
                <a:uFillTx/>
                <a:latin typeface="Helvetica Neue"/>
                <a:ea typeface="+mn-ea"/>
                <a:cs typeface="+mn-cs"/>
              </a:rPr>
              <a:t>in regard to such choices, which must remain free ones. The element of coercion, which defines, and indeed forms the very essence of, prohibited intervention, is particularly obvious in the case of an intervention which uses force, either in the direct form of military action, or in the indirect form of support for subversive or terrorist armed activities within another State. […]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2200" dirty="0">
              <a:solidFill>
                <a:prstClr val="black"/>
              </a:solidFill>
              <a:latin typeface="Helvetica Neue"/>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Helvetica Neue"/>
                <a:ea typeface="+mn-ea"/>
                <a:cs typeface="+mn-cs"/>
              </a:rPr>
              <a:t>It has to consider whether there might be indications of a practice illustrative of belief in a kind of general right for States to intervene, directly or indirectly, with or without armed force, in support of an internal opposition in another State, </a:t>
            </a:r>
            <a:r>
              <a:rPr kumimoji="0" lang="en-US" sz="22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Neue"/>
                <a:ea typeface="+mn-ea"/>
                <a:cs typeface="+mn-cs"/>
              </a:rPr>
              <a:t>whose cause appeared particularly worthy by reason of the political and moral values</a:t>
            </a:r>
            <a:r>
              <a:rPr kumimoji="0" lang="en-US" sz="2200" b="0" i="0" u="none" strike="noStrike" kern="1200" cap="none" spc="0" normalizeH="0" baseline="0" noProof="0" dirty="0">
                <a:ln>
                  <a:noFill/>
                </a:ln>
                <a:solidFill>
                  <a:prstClr val="black"/>
                </a:solidFill>
                <a:effectLst/>
                <a:uLnTx/>
                <a:uFillTx/>
                <a:latin typeface="Helvetica Neue"/>
                <a:ea typeface="+mn-ea"/>
                <a:cs typeface="+mn-cs"/>
              </a:rPr>
              <a:t> with which it was identified. </a:t>
            </a:r>
            <a:r>
              <a:rPr kumimoji="0" lang="en-US" sz="22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Neue"/>
                <a:ea typeface="+mn-ea"/>
                <a:cs typeface="+mn-cs"/>
              </a:rPr>
              <a:t>For such a general right to come into existence would involve a fundamental modification of the customary law principle of non-intervention</a:t>
            </a:r>
            <a:r>
              <a:rPr kumimoji="0" lang="en-US" sz="2200" b="0" i="0" u="none" strike="noStrike" kern="1200" cap="none" spc="0" normalizeH="0" baseline="0" noProof="0" dirty="0">
                <a:ln>
                  <a:noFill/>
                </a:ln>
                <a:solidFill>
                  <a:prstClr val="black"/>
                </a:solidFill>
                <a:effectLst/>
                <a:uLnTx/>
                <a:uFillTx/>
                <a:latin typeface="Helvetica Neue"/>
                <a:ea typeface="+mn-ea"/>
                <a:cs typeface="+mn-cs"/>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2200" dirty="0">
              <a:solidFill>
                <a:prstClr val="black"/>
              </a:solidFill>
              <a:latin typeface="Helvetica Neue"/>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Helvetica Neue"/>
                <a:ea typeface="+mn-ea"/>
                <a:cs typeface="+mn-cs"/>
              </a:rPr>
              <a:t>(CIG, </a:t>
            </a:r>
            <a:r>
              <a:rPr kumimoji="0" lang="en-US" sz="2000" b="0" i="0" u="none" strike="noStrike" kern="1200" cap="none" spc="0" normalizeH="0" baseline="0" noProof="0" dirty="0" err="1">
                <a:ln>
                  <a:noFill/>
                </a:ln>
                <a:solidFill>
                  <a:prstClr val="black"/>
                </a:solidFill>
                <a:effectLst/>
                <a:uLnTx/>
                <a:uFillTx/>
                <a:latin typeface="Helvetica Neue"/>
                <a:ea typeface="+mn-ea"/>
                <a:cs typeface="+mn-cs"/>
              </a:rPr>
              <a:t>caso</a:t>
            </a:r>
            <a:r>
              <a:rPr kumimoji="0" lang="en-US" sz="2000" b="0" i="0" u="none" strike="noStrike" kern="1200" cap="none" spc="0" normalizeH="0" baseline="0" noProof="0" dirty="0">
                <a:ln>
                  <a:noFill/>
                </a:ln>
                <a:solidFill>
                  <a:prstClr val="black"/>
                </a:solidFill>
                <a:effectLst/>
                <a:uLnTx/>
                <a:uFillTx/>
                <a:latin typeface="Helvetica Neue"/>
                <a:ea typeface="+mn-ea"/>
                <a:cs typeface="+mn-cs"/>
              </a:rPr>
              <a:t> </a:t>
            </a:r>
            <a:r>
              <a:rPr kumimoji="0" lang="en-US" sz="2000" b="0" i="0" u="none" strike="noStrike" kern="1200" cap="none" spc="0" normalizeH="0" baseline="0" noProof="0" dirty="0" err="1">
                <a:ln>
                  <a:noFill/>
                </a:ln>
                <a:solidFill>
                  <a:prstClr val="black"/>
                </a:solidFill>
                <a:effectLst/>
                <a:uLnTx/>
                <a:uFillTx/>
                <a:latin typeface="Helvetica Neue"/>
                <a:ea typeface="+mn-ea"/>
                <a:cs typeface="+mn-cs"/>
              </a:rPr>
              <a:t>delle</a:t>
            </a:r>
            <a:r>
              <a:rPr kumimoji="0" lang="en-US" sz="2000" b="0" i="0" u="none" strike="noStrike" kern="1200" cap="none" spc="0" normalizeH="0" baseline="0" noProof="0" dirty="0">
                <a:ln>
                  <a:noFill/>
                </a:ln>
                <a:solidFill>
                  <a:prstClr val="black"/>
                </a:solidFill>
                <a:effectLst/>
                <a:uLnTx/>
                <a:uFillTx/>
                <a:latin typeface="Helvetica Neue"/>
                <a:ea typeface="+mn-ea"/>
                <a:cs typeface="+mn-cs"/>
              </a:rPr>
              <a:t> </a:t>
            </a:r>
            <a:r>
              <a:rPr kumimoji="0" lang="en-US" sz="2000" b="0" i="1" u="none" strike="noStrike" kern="1200" cap="none" spc="0" normalizeH="0" baseline="0" noProof="0" dirty="0" err="1">
                <a:ln>
                  <a:noFill/>
                </a:ln>
                <a:solidFill>
                  <a:prstClr val="black"/>
                </a:solidFill>
                <a:effectLst/>
                <a:uLnTx/>
                <a:uFillTx/>
                <a:latin typeface="Helvetica Neue"/>
                <a:ea typeface="+mn-ea"/>
                <a:cs typeface="+mn-cs"/>
              </a:rPr>
              <a:t>Attività</a:t>
            </a:r>
            <a:r>
              <a:rPr kumimoji="0" lang="en-US" sz="2000" b="0" i="1" u="none" strike="noStrike" kern="1200" cap="none" spc="0" normalizeH="0" baseline="0" noProof="0" dirty="0">
                <a:ln>
                  <a:noFill/>
                </a:ln>
                <a:solidFill>
                  <a:prstClr val="black"/>
                </a:solidFill>
                <a:effectLst/>
                <a:uLnTx/>
                <a:uFillTx/>
                <a:latin typeface="Helvetica Neue"/>
                <a:ea typeface="+mn-ea"/>
                <a:cs typeface="+mn-cs"/>
              </a:rPr>
              <a:t> </a:t>
            </a:r>
            <a:r>
              <a:rPr kumimoji="0" lang="en-US" sz="2000" b="0" i="1" u="none" strike="noStrike" kern="1200" cap="none" spc="0" normalizeH="0" baseline="0" noProof="0" dirty="0" err="1">
                <a:ln>
                  <a:noFill/>
                </a:ln>
                <a:solidFill>
                  <a:prstClr val="black"/>
                </a:solidFill>
                <a:effectLst/>
                <a:uLnTx/>
                <a:uFillTx/>
                <a:latin typeface="Helvetica Neue"/>
                <a:ea typeface="+mn-ea"/>
                <a:cs typeface="+mn-cs"/>
              </a:rPr>
              <a:t>militari</a:t>
            </a:r>
            <a:r>
              <a:rPr kumimoji="0" lang="en-US" sz="2000" b="0" i="1" u="none" strike="noStrike" kern="1200" cap="none" spc="0" normalizeH="0" baseline="0" noProof="0" dirty="0">
                <a:ln>
                  <a:noFill/>
                </a:ln>
                <a:solidFill>
                  <a:prstClr val="black"/>
                </a:solidFill>
                <a:effectLst/>
                <a:uLnTx/>
                <a:uFillTx/>
                <a:latin typeface="Helvetica Neue"/>
                <a:ea typeface="+mn-ea"/>
                <a:cs typeface="+mn-cs"/>
              </a:rPr>
              <a:t> e </a:t>
            </a:r>
            <a:r>
              <a:rPr kumimoji="0" lang="en-US" sz="2000" b="0" i="1" u="none" strike="noStrike" kern="1200" cap="none" spc="0" normalizeH="0" baseline="0" noProof="0" dirty="0" err="1">
                <a:ln>
                  <a:noFill/>
                </a:ln>
                <a:solidFill>
                  <a:prstClr val="black"/>
                </a:solidFill>
                <a:effectLst/>
                <a:uLnTx/>
                <a:uFillTx/>
                <a:latin typeface="Helvetica Neue"/>
                <a:ea typeface="+mn-ea"/>
                <a:cs typeface="+mn-cs"/>
              </a:rPr>
              <a:t>paramilitari</a:t>
            </a:r>
            <a:r>
              <a:rPr kumimoji="0" lang="en-US" sz="2000" b="0" i="1" u="none" strike="noStrike" kern="1200" cap="none" spc="0" normalizeH="0" baseline="0" noProof="0" dirty="0">
                <a:ln>
                  <a:noFill/>
                </a:ln>
                <a:solidFill>
                  <a:prstClr val="black"/>
                </a:solidFill>
                <a:effectLst/>
                <a:uLnTx/>
                <a:uFillTx/>
                <a:latin typeface="Helvetica Neue"/>
                <a:ea typeface="+mn-ea"/>
                <a:cs typeface="+mn-cs"/>
              </a:rPr>
              <a:t> in e </a:t>
            </a:r>
            <a:r>
              <a:rPr kumimoji="0" lang="en-US" sz="2000" b="0" i="1" u="none" strike="noStrike" kern="1200" cap="none" spc="0" normalizeH="0" baseline="0" noProof="0" dirty="0" err="1">
                <a:ln>
                  <a:noFill/>
                </a:ln>
                <a:solidFill>
                  <a:prstClr val="black"/>
                </a:solidFill>
                <a:effectLst/>
                <a:uLnTx/>
                <a:uFillTx/>
                <a:latin typeface="Helvetica Neue"/>
                <a:ea typeface="+mn-ea"/>
                <a:cs typeface="+mn-cs"/>
              </a:rPr>
              <a:t>contro</a:t>
            </a:r>
            <a:r>
              <a:rPr kumimoji="0" lang="en-US" sz="2000" b="0" i="1" u="none" strike="noStrike" kern="1200" cap="none" spc="0" normalizeH="0" baseline="0" noProof="0" dirty="0">
                <a:ln>
                  <a:noFill/>
                </a:ln>
                <a:solidFill>
                  <a:prstClr val="black"/>
                </a:solidFill>
                <a:effectLst/>
                <a:uLnTx/>
                <a:uFillTx/>
                <a:latin typeface="Helvetica Neue"/>
                <a:ea typeface="+mn-ea"/>
                <a:cs typeface="+mn-cs"/>
              </a:rPr>
              <a:t> il Nicaragua (Nicaragua </a:t>
            </a:r>
            <a:r>
              <a:rPr kumimoji="0" lang="en-US" sz="2000" b="0" u="none" strike="noStrike" kern="1200" cap="none" spc="0" normalizeH="0" baseline="0" noProof="0" dirty="0">
                <a:ln>
                  <a:noFill/>
                </a:ln>
                <a:solidFill>
                  <a:prstClr val="black"/>
                </a:solidFill>
                <a:effectLst/>
                <a:uLnTx/>
                <a:uFillTx/>
                <a:latin typeface="Helvetica Neue"/>
                <a:ea typeface="+mn-ea"/>
                <a:cs typeface="+mn-cs"/>
              </a:rPr>
              <a:t>c. </a:t>
            </a:r>
            <a:r>
              <a:rPr kumimoji="0" lang="en-US" sz="2000" b="0" i="1" u="none" strike="noStrike" kern="1200" cap="none" spc="0" normalizeH="0" baseline="0" noProof="0" dirty="0" err="1">
                <a:ln>
                  <a:noFill/>
                </a:ln>
                <a:solidFill>
                  <a:prstClr val="black"/>
                </a:solidFill>
                <a:effectLst/>
                <a:uLnTx/>
                <a:uFillTx/>
                <a:latin typeface="Helvetica Neue"/>
                <a:ea typeface="+mn-ea"/>
                <a:cs typeface="+mn-cs"/>
              </a:rPr>
              <a:t>Stati</a:t>
            </a:r>
            <a:r>
              <a:rPr kumimoji="0" lang="en-US" sz="2000" b="0" i="1" u="none" strike="noStrike" kern="1200" cap="none" spc="0" normalizeH="0" baseline="0" noProof="0" dirty="0">
                <a:ln>
                  <a:noFill/>
                </a:ln>
                <a:solidFill>
                  <a:prstClr val="black"/>
                </a:solidFill>
                <a:effectLst/>
                <a:uLnTx/>
                <a:uFillTx/>
                <a:latin typeface="Helvetica Neue"/>
                <a:ea typeface="+mn-ea"/>
                <a:cs typeface="+mn-cs"/>
              </a:rPr>
              <a:t> </a:t>
            </a:r>
            <a:r>
              <a:rPr kumimoji="0" lang="en-US" sz="2000" b="0" i="1" u="none" strike="noStrike" kern="1200" cap="none" spc="0" normalizeH="0" baseline="0" noProof="0" dirty="0" err="1">
                <a:ln>
                  <a:noFill/>
                </a:ln>
                <a:solidFill>
                  <a:prstClr val="black"/>
                </a:solidFill>
                <a:effectLst/>
                <a:uLnTx/>
                <a:uFillTx/>
                <a:latin typeface="Helvetica Neue"/>
                <a:ea typeface="+mn-ea"/>
                <a:cs typeface="+mn-cs"/>
              </a:rPr>
              <a:t>Uniti</a:t>
            </a:r>
            <a:r>
              <a:rPr kumimoji="0" lang="en-US" sz="2000" b="0" i="1" u="none" strike="noStrike" kern="1200" cap="none" spc="0" normalizeH="0" baseline="0" noProof="0" dirty="0">
                <a:ln>
                  <a:noFill/>
                </a:ln>
                <a:solidFill>
                  <a:prstClr val="black"/>
                </a:solidFill>
                <a:effectLst/>
                <a:uLnTx/>
                <a:uFillTx/>
                <a:latin typeface="Helvetica Neue"/>
                <a:ea typeface="+mn-ea"/>
                <a:cs typeface="+mn-cs"/>
              </a:rPr>
              <a:t> </a:t>
            </a:r>
            <a:r>
              <a:rPr kumimoji="0" lang="en-US" sz="2000" b="0" i="1" u="none" strike="noStrike" kern="1200" cap="none" spc="0" normalizeH="0" baseline="0" noProof="0" dirty="0" err="1">
                <a:ln>
                  <a:noFill/>
                </a:ln>
                <a:solidFill>
                  <a:prstClr val="black"/>
                </a:solidFill>
                <a:effectLst/>
                <a:uLnTx/>
                <a:uFillTx/>
                <a:latin typeface="Helvetica Neue"/>
                <a:ea typeface="+mn-ea"/>
                <a:cs typeface="+mn-cs"/>
              </a:rPr>
              <a:t>d’America</a:t>
            </a:r>
            <a:r>
              <a:rPr kumimoji="0" lang="en-US" sz="2000" b="0" i="1" u="none" strike="noStrike" kern="1200" cap="none" spc="0" normalizeH="0" baseline="0" noProof="0" dirty="0">
                <a:ln>
                  <a:noFill/>
                </a:ln>
                <a:solidFill>
                  <a:prstClr val="black"/>
                </a:solidFill>
                <a:effectLst/>
                <a:uLnTx/>
                <a:uFillTx/>
                <a:latin typeface="Helvetica Neue"/>
                <a:ea typeface="+mn-ea"/>
                <a:cs typeface="+mn-cs"/>
              </a:rPr>
              <a:t>)</a:t>
            </a:r>
            <a:r>
              <a:rPr kumimoji="0" lang="en-US" sz="2000" b="0" i="0" u="none" strike="noStrike" kern="1200" cap="none" spc="0" normalizeH="0" baseline="0" noProof="0" dirty="0">
                <a:ln>
                  <a:noFill/>
                </a:ln>
                <a:solidFill>
                  <a:prstClr val="black"/>
                </a:solidFill>
                <a:effectLst/>
                <a:uLnTx/>
                <a:uFillTx/>
                <a:latin typeface="Helvetica Neue"/>
                <a:ea typeface="+mn-ea"/>
                <a:cs typeface="+mn-cs"/>
              </a:rPr>
              <a:t>, </a:t>
            </a:r>
            <a:r>
              <a:rPr kumimoji="0" lang="en-US" sz="2000" b="0" i="0" u="none" strike="noStrike" kern="1200" cap="none" spc="0" normalizeH="0" baseline="0" noProof="0" dirty="0" err="1">
                <a:ln>
                  <a:noFill/>
                </a:ln>
                <a:solidFill>
                  <a:prstClr val="black"/>
                </a:solidFill>
                <a:effectLst/>
                <a:uLnTx/>
                <a:uFillTx/>
                <a:latin typeface="Helvetica Neue"/>
                <a:ea typeface="+mn-ea"/>
                <a:cs typeface="+mn-cs"/>
              </a:rPr>
              <a:t>sentenza</a:t>
            </a:r>
            <a:r>
              <a:rPr kumimoji="0" lang="en-US" sz="2000" b="0" i="0" u="none" strike="noStrike" kern="1200" cap="none" spc="0" normalizeH="0" baseline="0" noProof="0" dirty="0">
                <a:ln>
                  <a:noFill/>
                </a:ln>
                <a:solidFill>
                  <a:prstClr val="black"/>
                </a:solidFill>
                <a:effectLst/>
                <a:uLnTx/>
                <a:uFillTx/>
                <a:latin typeface="Helvetica Neue"/>
                <a:ea typeface="+mn-ea"/>
                <a:cs typeface="+mn-cs"/>
              </a:rPr>
              <a:t> del 27 </a:t>
            </a:r>
            <a:r>
              <a:rPr kumimoji="0" lang="en-US" sz="2000" b="0" i="0" u="none" strike="noStrike" kern="1200" cap="none" spc="0" normalizeH="0" baseline="0" noProof="0" dirty="0" err="1">
                <a:ln>
                  <a:noFill/>
                </a:ln>
                <a:solidFill>
                  <a:prstClr val="black"/>
                </a:solidFill>
                <a:effectLst/>
                <a:uLnTx/>
                <a:uFillTx/>
                <a:latin typeface="Helvetica Neue"/>
                <a:ea typeface="+mn-ea"/>
                <a:cs typeface="+mn-cs"/>
              </a:rPr>
              <a:t>giugno</a:t>
            </a:r>
            <a:r>
              <a:rPr kumimoji="0" lang="en-US" sz="2000" b="0" i="0" u="none" strike="noStrike" kern="1200" cap="none" spc="0" normalizeH="0" baseline="0" noProof="0" dirty="0">
                <a:ln>
                  <a:noFill/>
                </a:ln>
                <a:solidFill>
                  <a:prstClr val="black"/>
                </a:solidFill>
                <a:effectLst/>
                <a:uLnTx/>
                <a:uFillTx/>
                <a:latin typeface="Helvetica Neue"/>
                <a:ea typeface="+mn-ea"/>
                <a:cs typeface="+mn-cs"/>
              </a:rPr>
              <a:t> 1986, parr. 205-206)</a:t>
            </a:r>
            <a:endParaRPr kumimoji="0" lang="it-IT" sz="2000" b="0" i="0" u="none" strike="noStrike" kern="1200" cap="none" spc="0" normalizeH="0" baseline="0" noProof="0" dirty="0">
              <a:ln>
                <a:noFill/>
              </a:ln>
              <a:solidFill>
                <a:prstClr val="black"/>
              </a:solidFill>
              <a:effectLst/>
              <a:uLnTx/>
              <a:uFillTx/>
              <a:latin typeface="Helvetica Neue"/>
              <a:ea typeface="+mn-ea"/>
              <a:cs typeface="+mn-cs"/>
            </a:endParaRPr>
          </a:p>
        </p:txBody>
      </p:sp>
    </p:spTree>
    <p:extLst>
      <p:ext uri="{BB962C8B-B14F-4D97-AF65-F5344CB8AC3E}">
        <p14:creationId xmlns:p14="http://schemas.microsoft.com/office/powerpoint/2010/main" val="218791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801667" y="1665962"/>
            <a:ext cx="11298476" cy="7786747"/>
          </a:xfrm>
          <a:prstGeom prst="rect">
            <a:avLst/>
          </a:prstGeom>
          <a:noFill/>
        </p:spPr>
        <p:txBody>
          <a:bodyPr wrap="square" rtlCol="0">
            <a:spAutoFit/>
          </a:bodyPr>
          <a:lstStyle/>
          <a:p>
            <a:pPr algn="ctr"/>
            <a:r>
              <a:rPr lang="it-IT" sz="3000" b="1" dirty="0">
                <a:effectLst>
                  <a:outerShdw blurRad="38100" dist="38100" dir="2700000" algn="tl">
                    <a:srgbClr val="000000">
                      <a:alpha val="43137"/>
                    </a:srgbClr>
                  </a:outerShdw>
                </a:effectLst>
                <a:latin typeface="Helvetica Neue"/>
                <a:ea typeface="Tahoma" panose="020B0604030504040204" pitchFamily="34" charset="0"/>
                <a:cs typeface="Tahoma" panose="020B0604030504040204" pitchFamily="34" charset="0"/>
              </a:rPr>
              <a:t>Le origini del processo di integrazione interamericano</a:t>
            </a:r>
          </a:p>
          <a:p>
            <a:endParaRPr lang="it-IT" sz="2800" dirty="0">
              <a:latin typeface="Helvetica Neue"/>
              <a:ea typeface="Tahoma" panose="020B0604030504040204" pitchFamily="34" charset="0"/>
              <a:cs typeface="Tahoma" panose="020B0604030504040204" pitchFamily="34" charset="0"/>
            </a:endParaRPr>
          </a:p>
          <a:p>
            <a:pPr algn="just"/>
            <a:r>
              <a:rPr lang="it-IT" sz="2600" b="1" dirty="0">
                <a:effectLst>
                  <a:outerShdw blurRad="38100" dist="38100" dir="2700000" algn="tl">
                    <a:srgbClr val="000000">
                      <a:alpha val="43137"/>
                    </a:srgbClr>
                  </a:outerShdw>
                </a:effectLst>
                <a:latin typeface="Helvetica Neue"/>
                <a:ea typeface="Tahoma" panose="020B0604030504040204" pitchFamily="34" charset="0"/>
                <a:cs typeface="Tahoma" panose="020B0604030504040204" pitchFamily="34" charset="0"/>
              </a:rPr>
              <a:t>1826</a:t>
            </a:r>
            <a:r>
              <a:rPr lang="it-IT" sz="2600" dirty="0">
                <a:latin typeface="Helvetica Neue"/>
                <a:ea typeface="Tahoma" panose="020B0604030504040204" pitchFamily="34" charset="0"/>
                <a:cs typeface="Tahoma" panose="020B0604030504040204" pitchFamily="34" charset="0"/>
              </a:rPr>
              <a:t>: Congresso di Panama</a:t>
            </a:r>
          </a:p>
          <a:p>
            <a:pPr algn="just"/>
            <a:endParaRPr lang="it-IT" sz="2600" dirty="0">
              <a:latin typeface="Helvetica Neue"/>
              <a:ea typeface="Tahoma" panose="020B0604030504040204" pitchFamily="34" charset="0"/>
              <a:cs typeface="Tahoma" panose="020B0604030504040204" pitchFamily="34" charset="0"/>
            </a:endParaRPr>
          </a:p>
          <a:p>
            <a:pPr marL="2146300" indent="-2146300" algn="just"/>
            <a:r>
              <a:rPr lang="it-IT" sz="2600" b="1" dirty="0">
                <a:effectLst>
                  <a:outerShdw blurRad="38100" dist="38100" dir="2700000" algn="tl">
                    <a:srgbClr val="000000">
                      <a:alpha val="43137"/>
                    </a:srgbClr>
                  </a:outerShdw>
                </a:effectLst>
                <a:latin typeface="Helvetica Neue"/>
                <a:ea typeface="Tahoma" panose="020B0604030504040204" pitchFamily="34" charset="0"/>
                <a:cs typeface="Tahoma" panose="020B0604030504040204" pitchFamily="34" charset="0"/>
              </a:rPr>
              <a:t>1889-1890</a:t>
            </a:r>
            <a:r>
              <a:rPr lang="it-IT" sz="2600" dirty="0">
                <a:latin typeface="Helvetica Neue"/>
                <a:ea typeface="Tahoma" panose="020B0604030504040204" pitchFamily="34" charset="0"/>
                <a:cs typeface="Tahoma" panose="020B0604030504040204" pitchFamily="34" charset="0"/>
              </a:rPr>
              <a:t>: Prima Conferenza internazionale degli Stati americani (Washington D.C.)</a:t>
            </a:r>
          </a:p>
          <a:p>
            <a:r>
              <a:rPr lang="it-IT" sz="2600" dirty="0">
                <a:latin typeface="Helvetica Neue"/>
                <a:ea typeface="Tahoma" panose="020B0604030504040204" pitchFamily="34" charset="0"/>
                <a:cs typeface="Tahoma" panose="020B0604030504040204" pitchFamily="34" charset="0"/>
              </a:rPr>
              <a:t> </a:t>
            </a:r>
          </a:p>
          <a:p>
            <a:pPr algn="ctr"/>
            <a:r>
              <a:rPr lang="it-IT" sz="2600" dirty="0">
                <a:latin typeface="Helvetica Neue"/>
                <a:ea typeface="Tahoma" panose="020B0604030504040204" pitchFamily="34" charset="0"/>
                <a:cs typeface="Tahoma" panose="020B0604030504040204" pitchFamily="34" charset="0"/>
              </a:rPr>
              <a:t>Istituzione dell’Unione internazionale delle repubbliche americane (in seguito, Unione panamericana)</a:t>
            </a:r>
          </a:p>
          <a:p>
            <a:pPr algn="ctr"/>
            <a:endParaRPr lang="it-IT" sz="2600" dirty="0">
              <a:latin typeface="Helvetica Neue"/>
              <a:ea typeface="Tahoma" panose="020B0604030504040204" pitchFamily="34" charset="0"/>
              <a:cs typeface="Tahoma" panose="020B0604030504040204" pitchFamily="34" charset="0"/>
            </a:endParaRPr>
          </a:p>
          <a:p>
            <a:pPr marL="981075" indent="-981075" algn="just"/>
            <a:r>
              <a:rPr lang="it-IT" sz="2600" b="1" dirty="0">
                <a:effectLst>
                  <a:outerShdw blurRad="38100" dist="38100" dir="2700000" algn="tl">
                    <a:srgbClr val="000000">
                      <a:alpha val="43137"/>
                    </a:srgbClr>
                  </a:outerShdw>
                </a:effectLst>
                <a:latin typeface="Helvetica Neue"/>
                <a:ea typeface="Tahoma" panose="020B0604030504040204" pitchFamily="34" charset="0"/>
                <a:cs typeface="Tahoma" panose="020B0604030504040204" pitchFamily="34" charset="0"/>
              </a:rPr>
              <a:t>1923</a:t>
            </a:r>
            <a:r>
              <a:rPr lang="it-IT" sz="2600" dirty="0">
                <a:latin typeface="Helvetica Neue"/>
                <a:ea typeface="Tahoma" panose="020B0604030504040204" pitchFamily="34" charset="0"/>
                <a:cs typeface="Tahoma" panose="020B0604030504040204" pitchFamily="34" charset="0"/>
              </a:rPr>
              <a:t>: Quinta Conferenza internazionale (Santiago de Chile) – adozione del Trattato per evitare e prevenire i conflitti tra gli Stati americani (c.d. Trattato di </a:t>
            </a:r>
            <a:r>
              <a:rPr lang="it-IT" sz="2600" dirty="0" err="1">
                <a:latin typeface="Helvetica Neue"/>
                <a:ea typeface="Tahoma" panose="020B0604030504040204" pitchFamily="34" charset="0"/>
                <a:cs typeface="Tahoma" panose="020B0604030504040204" pitchFamily="34" charset="0"/>
              </a:rPr>
              <a:t>Gondra</a:t>
            </a:r>
            <a:r>
              <a:rPr lang="it-IT" sz="2600" dirty="0">
                <a:latin typeface="Helvetica Neue"/>
                <a:ea typeface="Tahoma" panose="020B0604030504040204" pitchFamily="34" charset="0"/>
                <a:cs typeface="Tahoma" panose="020B0604030504040204" pitchFamily="34" charset="0"/>
              </a:rPr>
              <a:t>)</a:t>
            </a:r>
          </a:p>
          <a:p>
            <a:pPr algn="just"/>
            <a:endParaRPr lang="it-IT" sz="2600" dirty="0">
              <a:latin typeface="Helvetica Neue"/>
              <a:ea typeface="Tahoma" panose="020B0604030504040204" pitchFamily="34" charset="0"/>
              <a:cs typeface="Tahoma" panose="020B0604030504040204" pitchFamily="34" charset="0"/>
            </a:endParaRPr>
          </a:p>
          <a:p>
            <a:pPr marL="1073150" indent="-1073150" algn="just"/>
            <a:r>
              <a:rPr lang="it-IT" sz="2600" b="1" dirty="0">
                <a:effectLst>
                  <a:outerShdw blurRad="38100" dist="38100" dir="2700000" algn="tl">
                    <a:srgbClr val="000000">
                      <a:alpha val="43137"/>
                    </a:srgbClr>
                  </a:outerShdw>
                </a:effectLst>
                <a:latin typeface="Helvetica Neue"/>
                <a:ea typeface="Tahoma" panose="020B0604030504040204" pitchFamily="34" charset="0"/>
                <a:cs typeface="Tahoma" panose="020B0604030504040204" pitchFamily="34" charset="0"/>
              </a:rPr>
              <a:t>1933</a:t>
            </a:r>
            <a:r>
              <a:rPr lang="it-IT" sz="2600" dirty="0">
                <a:latin typeface="Helvetica Neue"/>
                <a:ea typeface="Tahoma" panose="020B0604030504040204" pitchFamily="34" charset="0"/>
                <a:cs typeface="Tahoma" panose="020B0604030504040204" pitchFamily="34" charset="0"/>
              </a:rPr>
              <a:t>: Settima Conferenza internazionale (Montevideo) – adozione della Convenzione sui diritti e doveri degli Stati  </a:t>
            </a:r>
          </a:p>
          <a:p>
            <a:pPr algn="just"/>
            <a:endParaRPr lang="it-IT" sz="2600" dirty="0">
              <a:latin typeface="Helvetica Neue"/>
              <a:ea typeface="Tahoma" panose="020B0604030504040204" pitchFamily="34" charset="0"/>
              <a:cs typeface="Tahoma" panose="020B0604030504040204" pitchFamily="34" charset="0"/>
            </a:endParaRPr>
          </a:p>
          <a:p>
            <a:pPr marL="1073150" indent="-1073150" algn="just"/>
            <a:r>
              <a:rPr lang="it-IT" sz="2600" b="1" dirty="0">
                <a:effectLst>
                  <a:outerShdw blurRad="38100" dist="38100" dir="2700000" algn="tl">
                    <a:srgbClr val="000000">
                      <a:alpha val="43137"/>
                    </a:srgbClr>
                  </a:outerShdw>
                </a:effectLst>
                <a:latin typeface="Helvetica Neue"/>
                <a:ea typeface="Tahoma" panose="020B0604030504040204" pitchFamily="34" charset="0"/>
                <a:cs typeface="Tahoma" panose="020B0604030504040204" pitchFamily="34" charset="0"/>
              </a:rPr>
              <a:t>1948</a:t>
            </a:r>
            <a:r>
              <a:rPr lang="it-IT" sz="2600" dirty="0">
                <a:effectLst>
                  <a:outerShdw blurRad="38100" dist="38100" dir="2700000" algn="tl">
                    <a:srgbClr val="000000">
                      <a:alpha val="43137"/>
                    </a:srgbClr>
                  </a:outerShdw>
                </a:effectLst>
                <a:latin typeface="Helvetica Neue"/>
                <a:ea typeface="Tahoma" panose="020B0604030504040204" pitchFamily="34" charset="0"/>
                <a:cs typeface="Tahoma" panose="020B0604030504040204" pitchFamily="34" charset="0"/>
              </a:rPr>
              <a:t>: </a:t>
            </a:r>
            <a:r>
              <a:rPr lang="it-IT" sz="2600" dirty="0">
                <a:latin typeface="Helvetica Neue"/>
                <a:ea typeface="Tahoma" panose="020B0604030504040204" pitchFamily="34" charset="0"/>
                <a:cs typeface="Tahoma" panose="020B0604030504040204" pitchFamily="34" charset="0"/>
              </a:rPr>
              <a:t>Nona Conferenza internazionale (Bogotá) – adozione della Carta dell’Organizzazione degli Stati americani (OSA)</a:t>
            </a:r>
          </a:p>
        </p:txBody>
      </p:sp>
      <p:sp>
        <p:nvSpPr>
          <p:cNvPr id="2" name="Freccia in giù 1">
            <a:extLst>
              <a:ext uri="{FF2B5EF4-FFF2-40B4-BE49-F238E27FC236}">
                <a16:creationId xmlns:a16="http://schemas.microsoft.com/office/drawing/2014/main" id="{8FC38109-3FE0-4745-8164-4C516EC9A1BC}"/>
              </a:ext>
            </a:extLst>
          </p:cNvPr>
          <p:cNvSpPr/>
          <p:nvPr/>
        </p:nvSpPr>
        <p:spPr>
          <a:xfrm>
            <a:off x="6212909" y="4214379"/>
            <a:ext cx="576198" cy="238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52023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662610" y="1682916"/>
            <a:ext cx="11688416" cy="3231654"/>
          </a:xfrm>
          <a:prstGeom prst="rect">
            <a:avLst/>
          </a:prstGeom>
          <a:noFill/>
        </p:spPr>
        <p:txBody>
          <a:bodyPr wrap="square" rtlCol="0">
            <a:spAutoFit/>
          </a:bodyPr>
          <a:lstStyle/>
          <a:p>
            <a:pPr algn="ctr"/>
            <a:r>
              <a:rPr lang="it-IT" sz="2800" b="1" dirty="0">
                <a:effectLst>
                  <a:outerShdw blurRad="38100" dist="38100" dir="2700000" algn="tl">
                    <a:srgbClr val="000000">
                      <a:alpha val="43137"/>
                    </a:srgbClr>
                  </a:outerShdw>
                </a:effectLst>
                <a:latin typeface="Helvetica Neue"/>
              </a:rPr>
              <a:t>Questione venezuelana e sistema interamericano di tutela dei diritti umani </a:t>
            </a:r>
          </a:p>
          <a:p>
            <a:pPr algn="ctr"/>
            <a:endParaRPr lang="it-IT" sz="2800" b="1" dirty="0">
              <a:effectLst>
                <a:outerShdw blurRad="38100" dist="38100" dir="2700000" algn="tl">
                  <a:srgbClr val="000000">
                    <a:alpha val="43137"/>
                  </a:srgbClr>
                </a:outerShdw>
              </a:effectLst>
              <a:latin typeface="Helvetica Neue"/>
            </a:endParaRPr>
          </a:p>
          <a:p>
            <a:pPr marL="457200" indent="-457200" algn="just">
              <a:buAutoNum type="arabicParenR"/>
            </a:pPr>
            <a:r>
              <a:rPr lang="it-IT" sz="2400" dirty="0">
                <a:latin typeface="Helvetica Neue"/>
              </a:rPr>
              <a:t>Organi di controllo come «strumento di politica estera» degli Stati membri dell’OSA?</a:t>
            </a:r>
          </a:p>
          <a:p>
            <a:pPr marL="457200" indent="-457200" algn="just">
              <a:buAutoNum type="arabicParenR"/>
            </a:pPr>
            <a:endParaRPr lang="it-IT" sz="2400" dirty="0">
              <a:latin typeface="Helvetica Neue"/>
            </a:endParaRPr>
          </a:p>
          <a:p>
            <a:pPr algn="just"/>
            <a:r>
              <a:rPr lang="it-IT" sz="2400" dirty="0">
                <a:latin typeface="Helvetica Neue"/>
              </a:rPr>
              <a:t>Parere consultivo OC-26/20 sollecitato dalla Colombia          duplice ruolo del potere di riformulazione dei quesiti esercitato dalla Corte interamericana</a:t>
            </a:r>
            <a:endParaRPr lang="it-IT" sz="2800" dirty="0">
              <a:effectLst>
                <a:outerShdw blurRad="38100" dist="38100" dir="2700000" algn="tl">
                  <a:srgbClr val="000000">
                    <a:alpha val="43137"/>
                  </a:srgbClr>
                </a:outerShdw>
              </a:effectLst>
            </a:endParaRPr>
          </a:p>
        </p:txBody>
      </p:sp>
      <p:sp>
        <p:nvSpPr>
          <p:cNvPr id="2" name="Freccia in giù 1">
            <a:extLst>
              <a:ext uri="{FF2B5EF4-FFF2-40B4-BE49-F238E27FC236}">
                <a16:creationId xmlns:a16="http://schemas.microsoft.com/office/drawing/2014/main" id="{25452FBC-C3BE-44F0-A788-A3EFAF03C9D7}"/>
              </a:ext>
            </a:extLst>
          </p:cNvPr>
          <p:cNvSpPr/>
          <p:nvPr/>
        </p:nvSpPr>
        <p:spPr>
          <a:xfrm>
            <a:off x="6087164" y="3763616"/>
            <a:ext cx="733287" cy="2567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4ECE9026-BF39-4294-A497-912969549896}"/>
              </a:ext>
            </a:extLst>
          </p:cNvPr>
          <p:cNvCxnSpPr/>
          <p:nvPr/>
        </p:nvCxnSpPr>
        <p:spPr>
          <a:xfrm>
            <a:off x="8211929" y="4306958"/>
            <a:ext cx="70678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CasellaDiTesto 9">
            <a:extLst>
              <a:ext uri="{FF2B5EF4-FFF2-40B4-BE49-F238E27FC236}">
                <a16:creationId xmlns:a16="http://schemas.microsoft.com/office/drawing/2014/main" id="{A72EF925-6E8A-4AD8-81D7-769CD573E34C}"/>
              </a:ext>
            </a:extLst>
          </p:cNvPr>
          <p:cNvSpPr txBox="1"/>
          <p:nvPr/>
        </p:nvSpPr>
        <p:spPr>
          <a:xfrm>
            <a:off x="1252603" y="5168348"/>
            <a:ext cx="10329797" cy="378565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elvetica Neue"/>
                <a:ea typeface="+mn-ea"/>
                <a:cs typeface="+mn-cs"/>
              </a:rPr>
              <a:t>“</a:t>
            </a:r>
            <a:r>
              <a:rPr kumimoji="0" lang="en-US"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Neue"/>
                <a:ea typeface="+mn-ea"/>
                <a:cs typeface="+mn-cs"/>
              </a:rPr>
              <a:t>When a situation of serious and systematic violations of human rights arises under the jurisdiction of a State in the Americas which has denounced the American Convention and the Charter of the Organization of American States</a:t>
            </a:r>
            <a:r>
              <a:rPr kumimoji="0" lang="en-US" sz="2400" b="0" i="0" u="none" strike="noStrike" kern="1200" cap="none" spc="0" normalizeH="0" baseline="0" noProof="0" dirty="0">
                <a:ln>
                  <a:noFill/>
                </a:ln>
                <a:solidFill>
                  <a:prstClr val="black"/>
                </a:solidFill>
                <a:effectLst/>
                <a:uLnTx/>
                <a:uFillTx/>
                <a:latin typeface="Helvetica Neue"/>
                <a:ea typeface="+mn-ea"/>
                <a:cs typeface="+mn-cs"/>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elvetica Neue"/>
                <a:ea typeface="+mn-ea"/>
                <a:cs typeface="+mn-cs"/>
              </a:rPr>
              <a:t>1. What obligations do the remaining member States of the OAS have in matters of human rights?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elvetica Neue"/>
                <a:ea typeface="+mn-ea"/>
                <a:cs typeface="+mn-cs"/>
              </a:rPr>
              <a:t>2. </a:t>
            </a:r>
            <a:r>
              <a:rPr kumimoji="0" lang="en-US"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Neue"/>
                <a:ea typeface="+mn-ea"/>
                <a:cs typeface="+mn-cs"/>
              </a:rPr>
              <a:t>What mechanisms are available to Member States of the OAS to enforce those obligations</a:t>
            </a:r>
            <a:r>
              <a:rPr kumimoji="0" lang="en-US" sz="2400" b="0" i="0" u="none" strike="noStrike" kern="1200" cap="none" spc="0" normalizeH="0" baseline="0" noProof="0" dirty="0">
                <a:ln>
                  <a:noFill/>
                </a:ln>
                <a:solidFill>
                  <a:prstClr val="black"/>
                </a:solidFill>
                <a:effectLst/>
                <a:uLnTx/>
                <a:uFillTx/>
                <a:latin typeface="Helvetica Neue"/>
                <a:ea typeface="+mn-ea"/>
                <a:cs typeface="+mn-cs"/>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elvetica Neue"/>
                <a:ea typeface="+mn-ea"/>
                <a:cs typeface="+mn-cs"/>
              </a:rPr>
              <a:t>3. To what mechanisms of international protection of human rights can persons subject to the jurisdiction of the denouncing State have recourse?”</a:t>
            </a:r>
            <a:endParaRPr kumimoji="0" lang="it-IT" sz="2400" b="0" i="0" u="none" strike="noStrike" kern="1200" cap="none" spc="0" normalizeH="0" baseline="0" noProof="0" dirty="0">
              <a:ln>
                <a:noFill/>
              </a:ln>
              <a:solidFill>
                <a:prstClr val="black"/>
              </a:solidFill>
              <a:effectLst/>
              <a:uLnTx/>
              <a:uFillTx/>
              <a:latin typeface="Helvetica Neue"/>
              <a:ea typeface="+mn-ea"/>
              <a:cs typeface="+mn-cs"/>
            </a:endParaRPr>
          </a:p>
        </p:txBody>
      </p:sp>
    </p:spTree>
    <p:extLst>
      <p:ext uri="{BB962C8B-B14F-4D97-AF65-F5344CB8AC3E}">
        <p14:creationId xmlns:p14="http://schemas.microsoft.com/office/powerpoint/2010/main" val="2118286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619251" y="1608268"/>
            <a:ext cx="11834190" cy="7848302"/>
          </a:xfrm>
          <a:prstGeom prst="rect">
            <a:avLst/>
          </a:prstGeom>
          <a:noFill/>
        </p:spPr>
        <p:txBody>
          <a:bodyPr wrap="square" rtlCol="0">
            <a:spAutoFit/>
          </a:bodyPr>
          <a:lstStyle/>
          <a:p>
            <a:pPr marL="357188" indent="-357188" algn="just"/>
            <a:r>
              <a:rPr kumimoji="0" lang="it-IT" sz="2400" i="0" u="none" strike="noStrike" kern="1200" cap="none" spc="0" normalizeH="0" baseline="0" noProof="0" dirty="0">
                <a:ln>
                  <a:noFill/>
                </a:ln>
                <a:solidFill>
                  <a:prstClr val="black"/>
                </a:solidFill>
                <a:uLnTx/>
                <a:uFillTx/>
                <a:latin typeface="Helvetica Neue"/>
                <a:ea typeface="+mn-ea"/>
                <a:cs typeface="+mn-cs"/>
              </a:rPr>
              <a:t>2) </a:t>
            </a:r>
            <a:r>
              <a:rPr lang="it-IT" sz="2400" dirty="0">
                <a:latin typeface="Helvetica Neue"/>
              </a:rPr>
              <a:t>Quale impatto del «riconoscimento» di Guaidò sul sistema interamericano di tutela dei diritti umani?</a:t>
            </a:r>
          </a:p>
          <a:p>
            <a:pPr lvl="0" algn="just">
              <a:defRPr/>
            </a:pPr>
            <a:endParaRPr lang="it-IT" sz="2400" dirty="0">
              <a:latin typeface="Helvetica Neue"/>
            </a:endParaRPr>
          </a:p>
          <a:p>
            <a:pPr lvl="0" algn="just">
              <a:defRPr/>
            </a:pPr>
            <a:endParaRPr lang="it-IT" sz="2400" dirty="0">
              <a:solidFill>
                <a:prstClr val="black"/>
              </a:solidFill>
              <a:latin typeface="Helvetica Neue"/>
            </a:endParaRPr>
          </a:p>
          <a:p>
            <a:pPr lvl="0" algn="just">
              <a:defRPr/>
            </a:pPr>
            <a:r>
              <a:rPr lang="it-IT" sz="2400" dirty="0">
                <a:solidFill>
                  <a:prstClr val="black"/>
                </a:solidFill>
                <a:latin typeface="Helvetica Neue"/>
              </a:rPr>
              <a:t>Limiti pratici all’effettività dell’attività degli organi di controllo in assenza di cooperazione dello Stato territoriale        perdurante rilevanza del principio di effettività di governo</a:t>
            </a:r>
          </a:p>
          <a:p>
            <a:pPr lvl="0" algn="just">
              <a:defRPr/>
            </a:pPr>
            <a:endParaRPr lang="it-IT" sz="2400" dirty="0">
              <a:solidFill>
                <a:prstClr val="black"/>
              </a:solidFill>
              <a:latin typeface="Helvetica Neue"/>
            </a:endParaRPr>
          </a:p>
          <a:p>
            <a:pPr lvl="0" algn="just">
              <a:defRPr/>
            </a:pPr>
            <a:endParaRPr lang="it-IT" sz="2400" dirty="0">
              <a:solidFill>
                <a:prstClr val="black"/>
              </a:solidFill>
              <a:latin typeface="Helvetica Neue"/>
            </a:endParaRPr>
          </a:p>
          <a:p>
            <a:pPr lvl="0" algn="just">
              <a:defRPr/>
            </a:pPr>
            <a:r>
              <a:rPr kumimoji="0" lang="it-IT" sz="2400" b="0" i="0" u="none" strike="noStrike" kern="1200" cap="none" spc="0" normalizeH="0" baseline="0" noProof="0" dirty="0">
                <a:ln>
                  <a:noFill/>
                </a:ln>
                <a:solidFill>
                  <a:prstClr val="black"/>
                </a:solidFill>
                <a:effectLst/>
                <a:uLnTx/>
                <a:uFillTx/>
                <a:latin typeface="Helvetica Neue"/>
                <a:ea typeface="+mn-ea"/>
                <a:cs typeface="+mn-cs"/>
              </a:rPr>
              <a:t>«[…] </a:t>
            </a:r>
            <a:r>
              <a:rPr kumimoji="0" lang="es-ES" sz="2400" b="0" i="0" u="none" strike="noStrike" kern="1200" cap="none" spc="0" normalizeH="0" baseline="0" noProof="0" dirty="0">
                <a:ln>
                  <a:noFill/>
                </a:ln>
                <a:solidFill>
                  <a:prstClr val="black"/>
                </a:solidFill>
                <a:effectLst/>
                <a:uLnTx/>
                <a:uFillTx/>
                <a:latin typeface="Helvetica Neue"/>
                <a:ea typeface="Times New Roman" panose="02020603050405020304" pitchFamily="18" charset="0"/>
                <a:cs typeface="+mn-cs"/>
              </a:rPr>
              <a:t>En este sentido, manifestamos nuestro compromiso para que prontamente, una vez que cese la usurpación del régimen ilegítimo de Nicolás Maduro, el Estado venezolano cumpla con todas las decisiones de la Corte Interamericana y asimismo cumpla con las obligaciones convencionales de adoptar las medidas necesarias para respetar, garantizar, proteger y reparar integralmente a las violaciones de los derechos humanos en un marco de democracia constitucional y del Estado de derecho. [...] por lo que </a:t>
            </a:r>
            <a:r>
              <a:rPr kumimoji="0" lang="es-ES" sz="2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Neue"/>
                <a:ea typeface="Times New Roman" panose="02020603050405020304" pitchFamily="18" charset="0"/>
                <a:cs typeface="+mn-cs"/>
              </a:rPr>
              <a:t>esperamos en breve contar con los medios necesarios para cooperar efectivamente</a:t>
            </a:r>
            <a:r>
              <a:rPr kumimoji="0" lang="es-ES" sz="2400" b="0" i="0" u="none" strike="noStrike" kern="1200" cap="none" spc="0" normalizeH="0" baseline="0" noProof="0" dirty="0">
                <a:ln>
                  <a:noFill/>
                </a:ln>
                <a:solidFill>
                  <a:prstClr val="black"/>
                </a:solidFill>
                <a:effectLst/>
                <a:uLnTx/>
                <a:uFillTx/>
                <a:latin typeface="Helvetica Neue"/>
                <a:ea typeface="Times New Roman" panose="02020603050405020304" pitchFamily="18" charset="0"/>
                <a:cs typeface="+mn-cs"/>
              </a:rPr>
              <a:t> con él y hacer realidad el ideal de todos los derechos para todos, en paz y en democracia» (</a:t>
            </a:r>
            <a:r>
              <a:rPr lang="it-IT" sz="2200" dirty="0">
                <a:solidFill>
                  <a:prstClr val="black"/>
                </a:solidFill>
                <a:latin typeface="Helvetica Neue"/>
              </a:rPr>
              <a:t>Dichiarazione del Rappresentante permanente </a:t>
            </a:r>
            <a:r>
              <a:rPr lang="it-IT" sz="2200" dirty="0" err="1">
                <a:solidFill>
                  <a:prstClr val="black"/>
                </a:solidFill>
                <a:latin typeface="Helvetica Neue"/>
              </a:rPr>
              <a:t>Tarre</a:t>
            </a:r>
            <a:r>
              <a:rPr lang="it-IT" sz="2200" dirty="0">
                <a:solidFill>
                  <a:prstClr val="black"/>
                </a:solidFill>
                <a:latin typeface="Helvetica Neue"/>
              </a:rPr>
              <a:t> </a:t>
            </a:r>
            <a:r>
              <a:rPr lang="it-IT" sz="2200" dirty="0" err="1">
                <a:solidFill>
                  <a:prstClr val="black"/>
                </a:solidFill>
                <a:latin typeface="Helvetica Neue"/>
              </a:rPr>
              <a:t>Briceño</a:t>
            </a:r>
            <a:r>
              <a:rPr lang="it-IT" sz="2200" dirty="0">
                <a:solidFill>
                  <a:prstClr val="black"/>
                </a:solidFill>
                <a:latin typeface="Helvetica Neue"/>
              </a:rPr>
              <a:t> in seno al Consiglio permanente – 11 dicembre 2019</a:t>
            </a:r>
            <a:r>
              <a:rPr lang="it-IT" sz="2400" dirty="0">
                <a:solidFill>
                  <a:prstClr val="black"/>
                </a:solidFill>
                <a:latin typeface="Helvetica Neue"/>
              </a:rPr>
              <a:t>).</a:t>
            </a:r>
            <a:endParaRPr kumimoji="0" lang="es-ES" sz="2400" b="0" i="0" u="none" strike="noStrike" kern="1200" cap="none" spc="0" normalizeH="0" baseline="0" noProof="0" dirty="0">
              <a:ln>
                <a:noFill/>
              </a:ln>
              <a:solidFill>
                <a:prstClr val="black"/>
              </a:solidFill>
              <a:effectLst/>
              <a:uLnTx/>
              <a:uFillTx/>
              <a:latin typeface="Helvetica Neue"/>
              <a:ea typeface="Times New Roman" panose="02020603050405020304" pitchFamily="18" charset="0"/>
              <a:cs typeface="+mn-cs"/>
            </a:endParaRP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s-ES" sz="2400" dirty="0">
              <a:solidFill>
                <a:prstClr val="black"/>
              </a:solidFill>
              <a:latin typeface="Helvetica Neue"/>
              <a:ea typeface="Times New Roman" panose="02020603050405020304" pitchFamily="18" charset="0"/>
            </a:endParaRPr>
          </a:p>
          <a:p>
            <a:pPr marR="0" lvl="0" algn="just" defTabSz="457200" rtl="0" eaLnBrk="1" fontAlgn="auto" latinLnBrk="0" hangingPunct="1">
              <a:lnSpc>
                <a:spcPct val="100000"/>
              </a:lnSpc>
              <a:spcBef>
                <a:spcPts val="0"/>
              </a:spcBef>
              <a:spcAft>
                <a:spcPts val="0"/>
              </a:spcAft>
              <a:buClrTx/>
              <a:buSzTx/>
              <a:tabLst/>
              <a:defRPr/>
            </a:pPr>
            <a:endParaRPr kumimoji="0" lang="es-ES" sz="2400" b="0" i="0" u="none" strike="noStrike" kern="1200" cap="none" spc="0" normalizeH="0" baseline="0" noProof="0" dirty="0">
              <a:ln>
                <a:noFill/>
              </a:ln>
              <a:solidFill>
                <a:prstClr val="black"/>
              </a:solidFill>
              <a:effectLst/>
              <a:uLnTx/>
              <a:uFillTx/>
              <a:latin typeface="Helvetica Neue"/>
              <a:ea typeface="Times New Roman" panose="02020603050405020304" pitchFamily="18" charset="0"/>
              <a:cs typeface="+mn-cs"/>
            </a:endParaRPr>
          </a:p>
        </p:txBody>
      </p:sp>
      <p:cxnSp>
        <p:nvCxnSpPr>
          <p:cNvPr id="7" name="Connettore 2 6">
            <a:extLst>
              <a:ext uri="{FF2B5EF4-FFF2-40B4-BE49-F238E27FC236}">
                <a16:creationId xmlns:a16="http://schemas.microsoft.com/office/drawing/2014/main" id="{11C885D0-1925-4580-871D-E59A283B91F0}"/>
              </a:ext>
            </a:extLst>
          </p:cNvPr>
          <p:cNvCxnSpPr/>
          <p:nvPr/>
        </p:nvCxnSpPr>
        <p:spPr>
          <a:xfrm>
            <a:off x="5591026" y="3665201"/>
            <a:ext cx="45057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Freccia in giù 8">
            <a:extLst>
              <a:ext uri="{FF2B5EF4-FFF2-40B4-BE49-F238E27FC236}">
                <a16:creationId xmlns:a16="http://schemas.microsoft.com/office/drawing/2014/main" id="{67F54CC4-24C2-4CA3-91E6-EAC84A730999}"/>
              </a:ext>
            </a:extLst>
          </p:cNvPr>
          <p:cNvSpPr/>
          <p:nvPr/>
        </p:nvSpPr>
        <p:spPr>
          <a:xfrm>
            <a:off x="6076938" y="2442489"/>
            <a:ext cx="918817" cy="251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01132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728003" y="1658562"/>
            <a:ext cx="11542644" cy="769441"/>
          </a:xfrm>
          <a:prstGeom prst="rect">
            <a:avLst/>
          </a:prstGeom>
          <a:noFill/>
        </p:spPr>
        <p:txBody>
          <a:bodyPr wrap="square" rtlCol="0">
            <a:spAutoFit/>
          </a:bodyPr>
          <a:lstStyle/>
          <a:p>
            <a:pPr marR="0" lvl="0" algn="just" defTabSz="457200" rtl="0" eaLnBrk="1" fontAlgn="auto" latinLnBrk="0" hangingPunct="1">
              <a:lnSpc>
                <a:spcPct val="100000"/>
              </a:lnSpc>
              <a:spcBef>
                <a:spcPts val="0"/>
              </a:spcBef>
              <a:spcAft>
                <a:spcPts val="0"/>
              </a:spcAft>
              <a:buClrTx/>
              <a:buSzTx/>
              <a:tabLst/>
              <a:defRPr/>
            </a:pPr>
            <a:r>
              <a:rPr lang="it-IT" sz="2200" dirty="0">
                <a:solidFill>
                  <a:prstClr val="black"/>
                </a:solidFill>
                <a:latin typeface="Helvetica Neue"/>
              </a:rPr>
              <a:t>La v</a:t>
            </a:r>
            <a:r>
              <a:rPr kumimoji="0" lang="it-IT" sz="2200" b="0" i="0" u="none" strike="noStrike" kern="1200" cap="none" spc="0" normalizeH="0" baseline="0" noProof="0" dirty="0" err="1">
                <a:ln>
                  <a:noFill/>
                </a:ln>
                <a:solidFill>
                  <a:prstClr val="black"/>
                </a:solidFill>
                <a:effectLst/>
                <a:uLnTx/>
                <a:uFillTx/>
                <a:latin typeface="Helvetica Neue"/>
              </a:rPr>
              <a:t>isita</a:t>
            </a:r>
            <a:r>
              <a:rPr kumimoji="0" lang="it-IT" sz="2200" b="0" i="0" u="none" strike="noStrike" kern="1200" cap="none" spc="0" normalizeH="0" baseline="0" noProof="0" dirty="0">
                <a:ln>
                  <a:noFill/>
                </a:ln>
                <a:solidFill>
                  <a:prstClr val="black"/>
                </a:solidFill>
                <a:effectLst/>
                <a:uLnTx/>
                <a:uFillTx/>
                <a:latin typeface="Helvetica Neue"/>
              </a:rPr>
              <a:t> «</a:t>
            </a:r>
            <a:r>
              <a:rPr kumimoji="0" lang="it-IT" sz="2200" b="0" i="1" u="none" strike="noStrike" kern="1200" cap="none" spc="0" normalizeH="0" baseline="0" noProof="0" dirty="0">
                <a:ln>
                  <a:noFill/>
                </a:ln>
                <a:solidFill>
                  <a:prstClr val="black"/>
                </a:solidFill>
                <a:effectLst/>
                <a:uLnTx/>
                <a:uFillTx/>
                <a:latin typeface="Helvetica Neue"/>
              </a:rPr>
              <a:t>in loco</a:t>
            </a:r>
            <a:r>
              <a:rPr kumimoji="0" lang="it-IT" sz="2200" b="0" i="0" u="none" strike="noStrike" kern="1200" cap="none" spc="0" normalizeH="0" baseline="0" noProof="0" dirty="0">
                <a:ln>
                  <a:noFill/>
                </a:ln>
                <a:solidFill>
                  <a:prstClr val="black"/>
                </a:solidFill>
                <a:effectLst/>
                <a:uLnTx/>
                <a:uFillTx/>
                <a:latin typeface="Helvetica Neue"/>
              </a:rPr>
              <a:t>» della Commissione interamericana su invito del Rappresentante permanente (5-8 febbraio 2020)</a:t>
            </a:r>
            <a:endParaRPr lang="it-IT" sz="2200" dirty="0">
              <a:solidFill>
                <a:prstClr val="black"/>
              </a:solidFill>
              <a:latin typeface="Helvetica Neue"/>
            </a:endParaRPr>
          </a:p>
        </p:txBody>
      </p:sp>
      <p:pic>
        <p:nvPicPr>
          <p:cNvPr id="10" name="Immagine 9" descr="Immagine che contiene testo&#10;&#10;Descrizione generata automaticamente">
            <a:extLst>
              <a:ext uri="{FF2B5EF4-FFF2-40B4-BE49-F238E27FC236}">
                <a16:creationId xmlns:a16="http://schemas.microsoft.com/office/drawing/2014/main" id="{4E3F53C7-DD66-410B-A400-3A6F03A522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766" y="2649538"/>
            <a:ext cx="11317356" cy="651061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1" name="Connettore diritto 10">
            <a:extLst>
              <a:ext uri="{FF2B5EF4-FFF2-40B4-BE49-F238E27FC236}">
                <a16:creationId xmlns:a16="http://schemas.microsoft.com/office/drawing/2014/main" id="{32D1E54F-AB65-4002-A63C-3E6D68F5579C}"/>
              </a:ext>
            </a:extLst>
          </p:cNvPr>
          <p:cNvCxnSpPr>
            <a:cxnSpLocks/>
          </p:cNvCxnSpPr>
          <p:nvPr/>
        </p:nvCxnSpPr>
        <p:spPr>
          <a:xfrm>
            <a:off x="1060174" y="6366413"/>
            <a:ext cx="3366052" cy="0"/>
          </a:xfrm>
          <a:prstGeom prst="line">
            <a:avLst/>
          </a:prstGeom>
        </p:spPr>
        <p:style>
          <a:lnRef idx="3">
            <a:schemeClr val="dk1"/>
          </a:lnRef>
          <a:fillRef idx="0">
            <a:schemeClr val="dk1"/>
          </a:fillRef>
          <a:effectRef idx="2">
            <a:schemeClr val="dk1"/>
          </a:effectRef>
          <a:fontRef idx="minor">
            <a:schemeClr val="tx1"/>
          </a:fontRef>
        </p:style>
      </p:cxnSp>
      <p:cxnSp>
        <p:nvCxnSpPr>
          <p:cNvPr id="12" name="Connettore diritto 11">
            <a:extLst>
              <a:ext uri="{FF2B5EF4-FFF2-40B4-BE49-F238E27FC236}">
                <a16:creationId xmlns:a16="http://schemas.microsoft.com/office/drawing/2014/main" id="{45941D6A-D735-474C-9ADC-C5AD369F1E3C}"/>
              </a:ext>
            </a:extLst>
          </p:cNvPr>
          <p:cNvCxnSpPr>
            <a:cxnSpLocks/>
          </p:cNvCxnSpPr>
          <p:nvPr/>
        </p:nvCxnSpPr>
        <p:spPr>
          <a:xfrm flipV="1">
            <a:off x="6163128" y="6079844"/>
            <a:ext cx="700632" cy="8556"/>
          </a:xfrm>
          <a:prstGeom prst="line">
            <a:avLst/>
          </a:prstGeom>
        </p:spPr>
        <p:style>
          <a:lnRef idx="3">
            <a:schemeClr val="dk1"/>
          </a:lnRef>
          <a:fillRef idx="0">
            <a:schemeClr val="dk1"/>
          </a:fillRef>
          <a:effectRef idx="2">
            <a:schemeClr val="dk1"/>
          </a:effectRef>
          <a:fontRef idx="minor">
            <a:schemeClr val="tx1"/>
          </a:fontRef>
        </p:style>
      </p:cxnSp>
      <p:cxnSp>
        <p:nvCxnSpPr>
          <p:cNvPr id="13" name="Connettore diritto 12">
            <a:extLst>
              <a:ext uri="{FF2B5EF4-FFF2-40B4-BE49-F238E27FC236}">
                <a16:creationId xmlns:a16="http://schemas.microsoft.com/office/drawing/2014/main" id="{AF3AA16A-C44E-43C1-A393-CA03B27D42A8}"/>
              </a:ext>
            </a:extLst>
          </p:cNvPr>
          <p:cNvCxnSpPr>
            <a:cxnSpLocks/>
          </p:cNvCxnSpPr>
          <p:nvPr/>
        </p:nvCxnSpPr>
        <p:spPr>
          <a:xfrm>
            <a:off x="2252870" y="7275443"/>
            <a:ext cx="5366957" cy="0"/>
          </a:xfrm>
          <a:prstGeom prst="line">
            <a:avLst/>
          </a:prstGeom>
        </p:spPr>
        <p:style>
          <a:lnRef idx="3">
            <a:schemeClr val="dk1"/>
          </a:lnRef>
          <a:fillRef idx="0">
            <a:schemeClr val="dk1"/>
          </a:fillRef>
          <a:effectRef idx="2">
            <a:schemeClr val="dk1"/>
          </a:effectRef>
          <a:fontRef idx="minor">
            <a:schemeClr val="tx1"/>
          </a:fontRef>
        </p:style>
      </p:cxnSp>
      <p:cxnSp>
        <p:nvCxnSpPr>
          <p:cNvPr id="14" name="Connettore diritto 13">
            <a:extLst>
              <a:ext uri="{FF2B5EF4-FFF2-40B4-BE49-F238E27FC236}">
                <a16:creationId xmlns:a16="http://schemas.microsoft.com/office/drawing/2014/main" id="{E15665C6-9DC1-4930-BC21-DE3AA975EEC5}"/>
              </a:ext>
            </a:extLst>
          </p:cNvPr>
          <p:cNvCxnSpPr>
            <a:cxnSpLocks/>
          </p:cNvCxnSpPr>
          <p:nvPr/>
        </p:nvCxnSpPr>
        <p:spPr>
          <a:xfrm>
            <a:off x="1060174" y="8657024"/>
            <a:ext cx="7235687" cy="0"/>
          </a:xfrm>
          <a:prstGeom prst="line">
            <a:avLst/>
          </a:prstGeom>
        </p:spPr>
        <p:style>
          <a:lnRef idx="3">
            <a:schemeClr val="dk1"/>
          </a:lnRef>
          <a:fillRef idx="0">
            <a:schemeClr val="dk1"/>
          </a:fillRef>
          <a:effectRef idx="2">
            <a:schemeClr val="dk1"/>
          </a:effectRef>
          <a:fontRef idx="minor">
            <a:schemeClr val="tx1"/>
          </a:fontRef>
        </p:style>
      </p:cxnSp>
      <p:cxnSp>
        <p:nvCxnSpPr>
          <p:cNvPr id="15" name="Connettore diritto 14">
            <a:extLst>
              <a:ext uri="{FF2B5EF4-FFF2-40B4-BE49-F238E27FC236}">
                <a16:creationId xmlns:a16="http://schemas.microsoft.com/office/drawing/2014/main" id="{8029A294-1019-486C-9969-19EF75878BEA}"/>
              </a:ext>
            </a:extLst>
          </p:cNvPr>
          <p:cNvCxnSpPr>
            <a:cxnSpLocks/>
          </p:cNvCxnSpPr>
          <p:nvPr/>
        </p:nvCxnSpPr>
        <p:spPr>
          <a:xfrm>
            <a:off x="1035342" y="8958552"/>
            <a:ext cx="508883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61799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486137" y="1256194"/>
            <a:ext cx="11984159" cy="8894743"/>
          </a:xfrm>
          <a:prstGeom prst="rect">
            <a:avLst/>
          </a:prstGeom>
          <a:noFill/>
        </p:spPr>
        <p:txBody>
          <a:bodyPr wrap="square" rtlCol="0">
            <a:spAutoFit/>
          </a:bodyPr>
          <a:lstStyle/>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it-IT" sz="2000" dirty="0">
              <a:solidFill>
                <a:prstClr val="black"/>
              </a:solidFill>
              <a:latin typeface="Helvetica Neue"/>
            </a:endParaRPr>
          </a:p>
          <a:p>
            <a:pPr algn="ctr">
              <a:defRPr/>
            </a:pPr>
            <a:r>
              <a:rPr lang="it-IT" sz="2400" b="1" dirty="0">
                <a:solidFill>
                  <a:prstClr val="black"/>
                </a:solidFill>
                <a:effectLst>
                  <a:outerShdw blurRad="38100" dist="38100" dir="2700000" algn="tl">
                    <a:srgbClr val="000000">
                      <a:alpha val="43137"/>
                    </a:srgbClr>
                  </a:outerShdw>
                </a:effectLst>
                <a:latin typeface="Helvetica Neue"/>
              </a:rPr>
              <a:t>Parere consultivo OC-26/20</a:t>
            </a:r>
          </a:p>
          <a:p>
            <a:pPr algn="just">
              <a:defRPr/>
            </a:pPr>
            <a:endParaRPr lang="it-IT" sz="2200" dirty="0">
              <a:solidFill>
                <a:prstClr val="black"/>
              </a:solidFill>
              <a:latin typeface="Helvetica Neue"/>
            </a:endParaRPr>
          </a:p>
          <a:p>
            <a:pPr algn="just">
              <a:defRPr/>
            </a:pPr>
            <a:r>
              <a:rPr lang="it-IT" sz="2200" dirty="0">
                <a:solidFill>
                  <a:prstClr val="black"/>
                </a:solidFill>
                <a:latin typeface="Helvetica Neue"/>
              </a:rPr>
              <a:t>«</a:t>
            </a:r>
            <a:r>
              <a:rPr lang="en-US" sz="2200" dirty="0">
                <a:solidFill>
                  <a:prstClr val="black"/>
                </a:solidFill>
                <a:latin typeface="Helvetica Neue"/>
              </a:rPr>
              <a:t>The Court emphasizes that, regardless of the different domestic procedures for denouncing treaties in the region, </a:t>
            </a:r>
            <a:r>
              <a:rPr lang="en-US" sz="2200" i="1" dirty="0">
                <a:solidFill>
                  <a:prstClr val="black"/>
                </a:solidFill>
                <a:effectLst>
                  <a:outerShdw blurRad="38100" dist="38100" dir="2700000" algn="tl">
                    <a:srgbClr val="000000">
                      <a:alpha val="43137"/>
                    </a:srgbClr>
                  </a:outerShdw>
                </a:effectLst>
                <a:latin typeface="Helvetica Neue"/>
              </a:rPr>
              <a:t>the denunciation of a human right treaty </a:t>
            </a:r>
            <a:r>
              <a:rPr lang="en-US" sz="2200" dirty="0">
                <a:solidFill>
                  <a:prstClr val="black"/>
                </a:solidFill>
                <a:latin typeface="Helvetica Neue"/>
              </a:rPr>
              <a:t>- particularly one that establishes a jurisdictional system for the protection of human rights, such as the American Convention - </a:t>
            </a:r>
            <a:r>
              <a:rPr lang="en-US" sz="2200" i="1" dirty="0">
                <a:solidFill>
                  <a:prstClr val="black"/>
                </a:solidFill>
                <a:effectLst>
                  <a:outerShdw blurRad="38100" dist="38100" dir="2700000" algn="tl">
                    <a:srgbClr val="000000">
                      <a:alpha val="43137"/>
                    </a:srgbClr>
                  </a:outerShdw>
                </a:effectLst>
                <a:latin typeface="Helvetica Neue"/>
              </a:rPr>
              <a:t>must be subject to a pluralistic, public and transparent debate within the States</a:t>
            </a:r>
            <a:r>
              <a:rPr lang="en-US" sz="2200" dirty="0">
                <a:solidFill>
                  <a:prstClr val="black"/>
                </a:solidFill>
                <a:latin typeface="Helvetica Neue"/>
              </a:rPr>
              <a:t>, as it is a matter of great public interest because it implies a possible curtailment of rights and, in turn, of access to international justice. In this regard, </a:t>
            </a:r>
            <a:r>
              <a:rPr lang="en-US" sz="2200" i="1" dirty="0">
                <a:solidFill>
                  <a:prstClr val="black"/>
                </a:solidFill>
                <a:effectLst>
                  <a:outerShdw blurRad="38100" dist="38100" dir="2700000" algn="tl">
                    <a:srgbClr val="000000">
                      <a:alpha val="43137"/>
                    </a:srgbClr>
                  </a:outerShdw>
                </a:effectLst>
                <a:latin typeface="Helvetica Neue"/>
              </a:rPr>
              <a:t>the Court considers it pertinent to have recourse to the principle of parallelism of forms</a:t>
            </a:r>
            <a:r>
              <a:rPr lang="en-US" sz="2200" dirty="0">
                <a:solidFill>
                  <a:prstClr val="black"/>
                </a:solidFill>
                <a:latin typeface="Helvetica Neue"/>
              </a:rPr>
              <a:t>, which implies that if a State has established a constitutional procedure for assuming international obligations it would it be appropriate to follow a similar procedure when it seeks to extricate itself from those obligations […]</a:t>
            </a:r>
            <a:r>
              <a:rPr lang="it-IT" sz="2200" dirty="0">
                <a:solidFill>
                  <a:prstClr val="black"/>
                </a:solidFill>
                <a:latin typeface="Helvetica Neue"/>
              </a:rPr>
              <a:t>» (par. 64).</a:t>
            </a:r>
          </a:p>
          <a:p>
            <a:pPr algn="just">
              <a:defRPr/>
            </a:pPr>
            <a:endParaRPr lang="it-IT" sz="2200" dirty="0">
              <a:solidFill>
                <a:prstClr val="black"/>
              </a:solidFill>
              <a:latin typeface="Helvetica Neue"/>
            </a:endParaRPr>
          </a:p>
          <a:p>
            <a:pPr algn="just">
              <a:defRPr/>
            </a:pPr>
            <a:r>
              <a:rPr lang="en-US" sz="2200" dirty="0">
                <a:solidFill>
                  <a:prstClr val="black"/>
                </a:solidFill>
                <a:latin typeface="Helvetica Neue"/>
              </a:rPr>
              <a:t>«Lastly […], the Court finds it pertinent to point out that the collective guarantee implies </a:t>
            </a:r>
            <a:r>
              <a:rPr lang="en-US" sz="2200" i="1" dirty="0">
                <a:solidFill>
                  <a:prstClr val="black"/>
                </a:solidFill>
                <a:effectLst>
                  <a:outerShdw blurRad="38100" dist="38100" dir="2700000" algn="tl">
                    <a:srgbClr val="000000">
                      <a:alpha val="43137"/>
                    </a:srgbClr>
                  </a:outerShdw>
                </a:effectLst>
                <a:latin typeface="Helvetica Neue"/>
              </a:rPr>
              <a:t>a duty by the States to act jointly and cooperate to protect the rights and freedoms </a:t>
            </a:r>
            <a:r>
              <a:rPr lang="en-US" sz="2200" dirty="0">
                <a:solidFill>
                  <a:prstClr val="black"/>
                </a:solidFill>
                <a:latin typeface="Helvetica Neue"/>
              </a:rPr>
              <a:t>which they have undertaken to uphold internationally through their membership of the regional Organization and, in particular, </a:t>
            </a:r>
            <a:r>
              <a:rPr lang="en-US" sz="2200" dirty="0">
                <a:latin typeface="Helvetica Neue"/>
              </a:rPr>
              <a:t>(1) </a:t>
            </a:r>
            <a:r>
              <a:rPr lang="en-US" sz="2200" i="1" dirty="0">
                <a:effectLst>
                  <a:outerShdw blurRad="38100" dist="38100" dir="2700000" algn="tl">
                    <a:srgbClr val="000000">
                      <a:alpha val="43137"/>
                    </a:srgbClr>
                  </a:outerShdw>
                </a:effectLst>
                <a:latin typeface="Helvetica Neue"/>
              </a:rPr>
              <a:t>to present in a timely manner their observations or objections regarding denunciations</a:t>
            </a:r>
            <a:r>
              <a:rPr lang="en-US" sz="2200" dirty="0">
                <a:latin typeface="Helvetica Neue"/>
              </a:rPr>
              <a:t> of the American Convention and/or of the OAS Charter that do not withstand scrutiny in light of democratic principle and that undermine the inter-American public interest </a:t>
            </a:r>
            <a:r>
              <a:rPr lang="en-US" sz="2200" dirty="0">
                <a:solidFill>
                  <a:prstClr val="black"/>
                </a:solidFill>
                <a:latin typeface="Helvetica Neue"/>
              </a:rPr>
              <a:t>[…] (2) </a:t>
            </a:r>
            <a:r>
              <a:rPr lang="en-US" sz="2200" i="1" dirty="0">
                <a:solidFill>
                  <a:prstClr val="black"/>
                </a:solidFill>
                <a:effectLst>
                  <a:outerShdw blurRad="38100" dist="38100" dir="2700000" algn="tl">
                    <a:srgbClr val="000000">
                      <a:alpha val="43137"/>
                    </a:srgbClr>
                  </a:outerShdw>
                </a:effectLst>
                <a:latin typeface="Helvetica Neue"/>
              </a:rPr>
              <a:t>ensure that the denouncing State does not consider itself disengaged from the OAS until it has complied with the human rights obligations </a:t>
            </a:r>
            <a:r>
              <a:rPr lang="en-US" sz="2200" dirty="0">
                <a:solidFill>
                  <a:prstClr val="black"/>
                </a:solidFill>
                <a:latin typeface="Helvetica Neue"/>
              </a:rPr>
              <a:t>acquired through the various protection mechanisms within the framework of their respective competencies </a:t>
            </a:r>
            <a:r>
              <a:rPr lang="en-US" sz="2200" i="1" dirty="0">
                <a:solidFill>
                  <a:prstClr val="black"/>
                </a:solidFill>
                <a:effectLst>
                  <a:outerShdw blurRad="38100" dist="38100" dir="2700000" algn="tl">
                    <a:srgbClr val="000000">
                      <a:alpha val="43137"/>
                    </a:srgbClr>
                  </a:outerShdw>
                </a:effectLst>
                <a:latin typeface="Helvetica Neue"/>
              </a:rPr>
              <a:t>and, in particular, those related to compliance with the reparations ordered by the Inter-American Court until the conclusion of the proceedings</a:t>
            </a:r>
            <a:r>
              <a:rPr lang="en-US" sz="2200" dirty="0">
                <a:solidFill>
                  <a:prstClr val="black"/>
                </a:solidFill>
                <a:latin typeface="Helvetica Neue"/>
              </a:rPr>
              <a:t>» (par. 173).</a:t>
            </a: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it-IT" sz="2000" b="0" i="0" u="none" strike="noStrike" kern="1200" cap="none" spc="0" normalizeH="0" baseline="0" noProof="0" dirty="0">
              <a:ln>
                <a:noFill/>
              </a:ln>
              <a:solidFill>
                <a:prstClr val="black"/>
              </a:solidFill>
              <a:effectLst/>
              <a:uLnTx/>
              <a:uFillTx/>
              <a:latin typeface="Helvetica Neue"/>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Helvetica Neue"/>
              <a:ea typeface="+mn-ea"/>
              <a:cs typeface="+mn-cs"/>
            </a:endParaRPr>
          </a:p>
        </p:txBody>
      </p:sp>
    </p:spTree>
    <p:extLst>
      <p:ext uri="{BB962C8B-B14F-4D97-AF65-F5344CB8AC3E}">
        <p14:creationId xmlns:p14="http://schemas.microsoft.com/office/powerpoint/2010/main" val="282054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702365" y="1858390"/>
            <a:ext cx="11516139" cy="7032694"/>
          </a:xfrm>
          <a:prstGeom prst="rect">
            <a:avLst/>
          </a:prstGeom>
          <a:noFill/>
        </p:spPr>
        <p:txBody>
          <a:bodyPr wrap="square" rtlCol="0">
            <a:spAutoFit/>
          </a:bodyPr>
          <a:lstStyle/>
          <a:p>
            <a:pPr algn="just"/>
            <a:r>
              <a:rPr lang="en-US" sz="2500" b="0" i="0" dirty="0" err="1">
                <a:latin typeface="Helvetica Neue"/>
              </a:rPr>
              <a:t>Inizialmente</a:t>
            </a:r>
            <a:r>
              <a:rPr lang="en-US" sz="2500" b="0" i="0" dirty="0">
                <a:latin typeface="Helvetica Neue"/>
              </a:rPr>
              <a:t>, 21 </a:t>
            </a:r>
            <a:r>
              <a:rPr lang="en-US" sz="2500" b="0" i="0" dirty="0" err="1">
                <a:latin typeface="Helvetica Neue"/>
              </a:rPr>
              <a:t>Stati</a:t>
            </a:r>
            <a:r>
              <a:rPr lang="en-US" sz="2500" b="0" i="0" dirty="0">
                <a:latin typeface="Helvetica Neue"/>
              </a:rPr>
              <a:t> </a:t>
            </a:r>
            <a:r>
              <a:rPr lang="en-US" sz="2500" b="0" i="0" dirty="0" err="1">
                <a:latin typeface="Helvetica Neue"/>
              </a:rPr>
              <a:t>membri</a:t>
            </a:r>
            <a:r>
              <a:rPr lang="en-US" sz="2500" b="0" i="0" dirty="0">
                <a:latin typeface="Helvetica Neue"/>
              </a:rPr>
              <a:t>         </a:t>
            </a:r>
            <a:r>
              <a:rPr lang="en-US" sz="2500" dirty="0" err="1">
                <a:latin typeface="Helvetica Neue"/>
              </a:rPr>
              <a:t>a</a:t>
            </a:r>
            <a:r>
              <a:rPr lang="en-US" sz="2500" b="0" i="0" dirty="0" err="1">
                <a:latin typeface="Helvetica Neue"/>
              </a:rPr>
              <a:t>ttualmente</a:t>
            </a:r>
            <a:r>
              <a:rPr lang="en-US" sz="2500" dirty="0">
                <a:latin typeface="Helvetica Neue"/>
              </a:rPr>
              <a:t> (e “</a:t>
            </a:r>
            <a:r>
              <a:rPr lang="en-US" sz="2500" dirty="0" err="1">
                <a:latin typeface="Helvetica Neue"/>
              </a:rPr>
              <a:t>ufficialmente</a:t>
            </a:r>
            <a:r>
              <a:rPr lang="en-US" sz="2500" dirty="0">
                <a:latin typeface="Helvetica Neue"/>
              </a:rPr>
              <a:t>”) 35 </a:t>
            </a:r>
            <a:r>
              <a:rPr lang="en-US" sz="2500" dirty="0" err="1">
                <a:latin typeface="Helvetica Neue"/>
              </a:rPr>
              <a:t>Stati</a:t>
            </a:r>
            <a:r>
              <a:rPr lang="en-US" sz="2500" dirty="0">
                <a:latin typeface="Helvetica Neue"/>
              </a:rPr>
              <a:t> </a:t>
            </a:r>
            <a:r>
              <a:rPr lang="en-US" sz="2500" dirty="0" err="1">
                <a:latin typeface="Helvetica Neue"/>
              </a:rPr>
              <a:t>membri</a:t>
            </a:r>
            <a:endParaRPr lang="en-US" sz="2500" dirty="0">
              <a:latin typeface="Helvetica Neue"/>
            </a:endParaRPr>
          </a:p>
          <a:p>
            <a:pPr algn="just"/>
            <a:endParaRPr lang="en-US" sz="2500" b="0" i="0" dirty="0">
              <a:latin typeface="Helvetica Neue"/>
            </a:endParaRPr>
          </a:p>
          <a:p>
            <a:pPr algn="just"/>
            <a:r>
              <a:rPr lang="en-US" sz="2500" b="0" i="0" dirty="0">
                <a:effectLst>
                  <a:outerShdw blurRad="38100" dist="38100" dir="2700000" algn="tl">
                    <a:srgbClr val="000000">
                      <a:alpha val="43137"/>
                    </a:srgbClr>
                  </a:outerShdw>
                </a:effectLst>
                <a:latin typeface="Helvetica Neue"/>
              </a:rPr>
              <a:t>Quattro </a:t>
            </a:r>
            <a:r>
              <a:rPr lang="en-US" sz="2500" b="0" i="0" dirty="0" err="1">
                <a:effectLst>
                  <a:outerShdw blurRad="38100" dist="38100" dir="2700000" algn="tl">
                    <a:srgbClr val="000000">
                      <a:alpha val="43137"/>
                    </a:srgbClr>
                  </a:outerShdw>
                </a:effectLst>
                <a:latin typeface="Helvetica Neue"/>
              </a:rPr>
              <a:t>protocolli</a:t>
            </a:r>
            <a:r>
              <a:rPr lang="en-US" sz="2500" b="0" i="0" dirty="0">
                <a:effectLst>
                  <a:outerShdw blurRad="38100" dist="38100" dir="2700000" algn="tl">
                    <a:srgbClr val="000000">
                      <a:alpha val="43137"/>
                    </a:srgbClr>
                  </a:outerShdw>
                </a:effectLst>
                <a:latin typeface="Helvetica Neue"/>
              </a:rPr>
              <a:t> di </a:t>
            </a:r>
            <a:r>
              <a:rPr lang="en-US" sz="2500" b="0" i="0" dirty="0" err="1">
                <a:effectLst>
                  <a:outerShdw blurRad="38100" dist="38100" dir="2700000" algn="tl">
                    <a:srgbClr val="000000">
                      <a:alpha val="43137"/>
                    </a:srgbClr>
                  </a:outerShdw>
                </a:effectLst>
                <a:latin typeface="Helvetica Neue"/>
              </a:rPr>
              <a:t>emendamento</a:t>
            </a:r>
            <a:r>
              <a:rPr lang="en-US" sz="2500" b="0" i="0" dirty="0">
                <a:effectLst>
                  <a:outerShdw blurRad="38100" dist="38100" dir="2700000" algn="tl">
                    <a:srgbClr val="000000">
                      <a:alpha val="43137"/>
                    </a:srgbClr>
                  </a:outerShdw>
                </a:effectLst>
                <a:latin typeface="Helvetica Neue"/>
              </a:rPr>
              <a:t> </a:t>
            </a:r>
            <a:r>
              <a:rPr lang="en-US" sz="2500" b="0" i="0" dirty="0" err="1">
                <a:effectLst>
                  <a:outerShdw blurRad="38100" dist="38100" dir="2700000" algn="tl">
                    <a:srgbClr val="000000">
                      <a:alpha val="43137"/>
                    </a:srgbClr>
                  </a:outerShdw>
                </a:effectLst>
                <a:latin typeface="Helvetica Neue"/>
              </a:rPr>
              <a:t>della</a:t>
            </a:r>
            <a:r>
              <a:rPr lang="en-US" sz="2500" b="0" i="0" dirty="0">
                <a:effectLst>
                  <a:outerShdw blurRad="38100" dist="38100" dir="2700000" algn="tl">
                    <a:srgbClr val="000000">
                      <a:alpha val="43137"/>
                    </a:srgbClr>
                  </a:outerShdw>
                </a:effectLst>
                <a:latin typeface="Helvetica Neue"/>
              </a:rPr>
              <a:t> Carta OSA</a:t>
            </a:r>
            <a:r>
              <a:rPr lang="en-US" sz="2500" b="0" i="0" dirty="0">
                <a:latin typeface="Helvetica Neue"/>
              </a:rPr>
              <a:t>: Buenos Aires (1967), Cartagena de </a:t>
            </a:r>
            <a:r>
              <a:rPr lang="en-US" sz="2500" b="0" i="0" dirty="0" err="1">
                <a:latin typeface="Helvetica Neue"/>
              </a:rPr>
              <a:t>Indias</a:t>
            </a:r>
            <a:r>
              <a:rPr lang="en-US" sz="2500" b="0" i="0" dirty="0">
                <a:latin typeface="Helvetica Neue"/>
              </a:rPr>
              <a:t> (1985), Washington (1992), Managua (1993).</a:t>
            </a:r>
            <a:endParaRPr lang="en-US" sz="2500" b="0" i="0" dirty="0">
              <a:effectLst>
                <a:outerShdw blurRad="38100" dist="38100" dir="2700000" algn="tl">
                  <a:srgbClr val="000000">
                    <a:alpha val="43137"/>
                  </a:srgbClr>
                </a:outerShdw>
              </a:effectLst>
              <a:latin typeface="Helvetica Neue"/>
            </a:endParaRPr>
          </a:p>
          <a:p>
            <a:pPr algn="just"/>
            <a:endParaRPr lang="en-US" sz="2600" b="0" i="0" dirty="0">
              <a:effectLst>
                <a:outerShdw blurRad="38100" dist="38100" dir="2700000" algn="tl">
                  <a:srgbClr val="000000">
                    <a:alpha val="43137"/>
                  </a:srgbClr>
                </a:outerShdw>
              </a:effectLst>
              <a:latin typeface="Helvetica Neue"/>
            </a:endParaRPr>
          </a:p>
          <a:p>
            <a:pPr algn="just"/>
            <a:endParaRPr lang="en-US" sz="2500" b="0" i="0" dirty="0">
              <a:effectLst>
                <a:outerShdw blurRad="38100" dist="38100" dir="2700000" algn="tl">
                  <a:srgbClr val="000000">
                    <a:alpha val="43137"/>
                  </a:srgbClr>
                </a:outerShdw>
              </a:effectLst>
              <a:latin typeface="Helvetica Neue"/>
            </a:endParaRPr>
          </a:p>
          <a:p>
            <a:pPr algn="just"/>
            <a:r>
              <a:rPr lang="en-US" sz="2500" b="1" i="0" dirty="0">
                <a:effectLst>
                  <a:outerShdw blurRad="38100" dist="38100" dir="2700000" algn="tl">
                    <a:srgbClr val="000000">
                      <a:alpha val="43137"/>
                    </a:srgbClr>
                  </a:outerShdw>
                </a:effectLst>
                <a:latin typeface="Helvetica Neue"/>
              </a:rPr>
              <a:t>Carta OSA, art. 53</a:t>
            </a:r>
            <a:r>
              <a:rPr lang="en-US" sz="2500" dirty="0">
                <a:latin typeface="Helvetica Neue"/>
              </a:rPr>
              <a:t>: “</a:t>
            </a:r>
            <a:r>
              <a:rPr lang="en-US" sz="2500" b="0" i="0" dirty="0">
                <a:effectLst/>
                <a:latin typeface="Helvetica Neue"/>
              </a:rPr>
              <a:t>The Organization of American States accomplishes its purposes by means of:</a:t>
            </a:r>
          </a:p>
          <a:p>
            <a:pPr algn="just"/>
            <a:r>
              <a:rPr lang="en-US" sz="2500" b="0" i="0" dirty="0">
                <a:effectLst/>
                <a:latin typeface="Helvetica Neue"/>
              </a:rPr>
              <a:t>a)     </a:t>
            </a:r>
            <a:r>
              <a:rPr lang="en-US" sz="2500" b="0" i="1" dirty="0">
                <a:effectLst/>
                <a:latin typeface="Helvetica Neue"/>
              </a:rPr>
              <a:t>The General Assembly</a:t>
            </a:r>
            <a:r>
              <a:rPr lang="en-US" sz="2500" b="0" i="0" dirty="0">
                <a:effectLst/>
                <a:latin typeface="Helvetica Neue"/>
              </a:rPr>
              <a:t>;</a:t>
            </a:r>
          </a:p>
          <a:p>
            <a:pPr algn="just"/>
            <a:r>
              <a:rPr lang="en-US" sz="2500" b="0" i="0" dirty="0">
                <a:effectLst/>
                <a:latin typeface="Helvetica Neue"/>
              </a:rPr>
              <a:t>b)     The Meeting of Consultation of Ministers of Foreign Affairs;</a:t>
            </a:r>
          </a:p>
          <a:p>
            <a:pPr marL="808038" indent="-808038" algn="just"/>
            <a:r>
              <a:rPr lang="en-US" sz="2500" b="0" i="0" dirty="0">
                <a:effectLst/>
                <a:latin typeface="Helvetica Neue"/>
              </a:rPr>
              <a:t>c)     </a:t>
            </a:r>
            <a:r>
              <a:rPr lang="en-US" sz="2500" b="0" i="1" dirty="0">
                <a:effectLst/>
                <a:latin typeface="Helvetica Neue"/>
              </a:rPr>
              <a:t>The Councils</a:t>
            </a:r>
            <a:r>
              <a:rPr lang="en-US" sz="2500" dirty="0">
                <a:latin typeface="Helvetica Neue"/>
              </a:rPr>
              <a:t>;      </a:t>
            </a:r>
            <a:r>
              <a:rPr lang="en-US" sz="2500" dirty="0" err="1">
                <a:latin typeface="Helvetica Neue"/>
              </a:rPr>
              <a:t>Consiglio</a:t>
            </a:r>
            <a:r>
              <a:rPr lang="en-US" sz="2500" dirty="0">
                <a:latin typeface="Helvetica Neue"/>
              </a:rPr>
              <a:t> </a:t>
            </a:r>
            <a:r>
              <a:rPr lang="en-US" sz="2500" dirty="0" err="1">
                <a:latin typeface="Helvetica Neue"/>
              </a:rPr>
              <a:t>permanente</a:t>
            </a:r>
            <a:r>
              <a:rPr lang="en-US" sz="2500" dirty="0">
                <a:latin typeface="Helvetica Neue"/>
              </a:rPr>
              <a:t> e </a:t>
            </a:r>
            <a:r>
              <a:rPr lang="en-US" sz="2500" dirty="0" err="1">
                <a:latin typeface="Helvetica Neue"/>
              </a:rPr>
              <a:t>Consiglio</a:t>
            </a:r>
            <a:r>
              <a:rPr lang="en-US" sz="2500" dirty="0">
                <a:latin typeface="Helvetica Neue"/>
              </a:rPr>
              <a:t> </a:t>
            </a:r>
            <a:r>
              <a:rPr lang="en-US" sz="2500" dirty="0" err="1">
                <a:latin typeface="Helvetica Neue"/>
              </a:rPr>
              <a:t>interamericano</a:t>
            </a:r>
            <a:r>
              <a:rPr lang="en-US" sz="2500" dirty="0">
                <a:latin typeface="Helvetica Neue"/>
              </a:rPr>
              <a:t> per lo </a:t>
            </a:r>
            <a:r>
              <a:rPr lang="en-US" sz="2500" dirty="0" err="1">
                <a:latin typeface="Helvetica Neue"/>
              </a:rPr>
              <a:t>sviluppo</a:t>
            </a:r>
            <a:r>
              <a:rPr lang="en-US" sz="2500" dirty="0">
                <a:latin typeface="Helvetica Neue"/>
              </a:rPr>
              <a:t> </a:t>
            </a:r>
            <a:r>
              <a:rPr lang="en-US" sz="2500" dirty="0" err="1">
                <a:latin typeface="Helvetica Neue"/>
              </a:rPr>
              <a:t>integrale</a:t>
            </a:r>
            <a:r>
              <a:rPr lang="en-US" sz="2500" dirty="0">
                <a:latin typeface="Helvetica Neue"/>
              </a:rPr>
              <a:t> </a:t>
            </a:r>
            <a:endParaRPr lang="en-US" sz="2500" b="0" i="0" dirty="0">
              <a:effectLst/>
              <a:latin typeface="Helvetica Neue"/>
            </a:endParaRPr>
          </a:p>
          <a:p>
            <a:pPr algn="just"/>
            <a:r>
              <a:rPr lang="en-US" sz="2500" b="0" i="0" dirty="0">
                <a:effectLst/>
                <a:latin typeface="Helvetica Neue"/>
              </a:rPr>
              <a:t>d)     The Inter-American Juridical Committee;</a:t>
            </a:r>
          </a:p>
          <a:p>
            <a:pPr algn="just"/>
            <a:r>
              <a:rPr lang="en-US" sz="2500" b="0" i="0" dirty="0">
                <a:effectLst/>
                <a:latin typeface="Helvetica Neue"/>
              </a:rPr>
              <a:t>e)     </a:t>
            </a:r>
            <a:r>
              <a:rPr lang="en-US" sz="2500" b="0" i="1" dirty="0">
                <a:effectLst/>
                <a:latin typeface="Helvetica Neue"/>
              </a:rPr>
              <a:t>The Inter-American Commission on Human Rights</a:t>
            </a:r>
            <a:r>
              <a:rPr lang="en-US" sz="2500" b="0" i="0" dirty="0">
                <a:effectLst/>
                <a:latin typeface="Helvetica Neue"/>
              </a:rPr>
              <a:t>;</a:t>
            </a:r>
          </a:p>
          <a:p>
            <a:pPr algn="just"/>
            <a:r>
              <a:rPr lang="en-US" sz="2500" b="0" i="0" dirty="0">
                <a:effectLst/>
                <a:latin typeface="Helvetica Neue"/>
              </a:rPr>
              <a:t>f)     </a:t>
            </a:r>
            <a:r>
              <a:rPr lang="en-US" sz="2500" b="0" i="1" dirty="0">
                <a:effectLst/>
                <a:latin typeface="Helvetica Neue"/>
              </a:rPr>
              <a:t>The General Secretariat</a:t>
            </a:r>
            <a:r>
              <a:rPr lang="en-US" sz="2500" b="0" i="0" dirty="0">
                <a:effectLst/>
                <a:latin typeface="Helvetica Neue"/>
              </a:rPr>
              <a:t>;</a:t>
            </a:r>
          </a:p>
          <a:p>
            <a:pPr algn="just"/>
            <a:r>
              <a:rPr lang="en-US" sz="2500" b="0" i="0" dirty="0">
                <a:effectLst/>
                <a:latin typeface="Helvetica Neue"/>
              </a:rPr>
              <a:t>g)     The Specialized Conferences; and</a:t>
            </a:r>
          </a:p>
          <a:p>
            <a:pPr algn="just"/>
            <a:r>
              <a:rPr lang="en-US" sz="2500" b="0" i="0" dirty="0">
                <a:effectLst/>
                <a:latin typeface="Helvetica Neue"/>
              </a:rPr>
              <a:t>h)     The Specialized Organizations. […]”</a:t>
            </a:r>
          </a:p>
        </p:txBody>
      </p:sp>
      <p:cxnSp>
        <p:nvCxnSpPr>
          <p:cNvPr id="9" name="Connettore 2 8">
            <a:extLst>
              <a:ext uri="{FF2B5EF4-FFF2-40B4-BE49-F238E27FC236}">
                <a16:creationId xmlns:a16="http://schemas.microsoft.com/office/drawing/2014/main" id="{2ABFF9DE-8733-43E0-9453-629F55272096}"/>
              </a:ext>
            </a:extLst>
          </p:cNvPr>
          <p:cNvCxnSpPr/>
          <p:nvPr/>
        </p:nvCxnSpPr>
        <p:spPr>
          <a:xfrm>
            <a:off x="5356086" y="2146852"/>
            <a:ext cx="76420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Connettore 2 10">
            <a:extLst>
              <a:ext uri="{FF2B5EF4-FFF2-40B4-BE49-F238E27FC236}">
                <a16:creationId xmlns:a16="http://schemas.microsoft.com/office/drawing/2014/main" id="{F3FD6E0D-9569-483E-98D2-80D449950CD3}"/>
              </a:ext>
            </a:extLst>
          </p:cNvPr>
          <p:cNvCxnSpPr/>
          <p:nvPr/>
        </p:nvCxnSpPr>
        <p:spPr>
          <a:xfrm>
            <a:off x="3579760" y="6321288"/>
            <a:ext cx="4505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7" name="Immagine 16" descr="Immagine che contiene cielo, esterni, edificio, pietra&#10;&#10;Descrizione generata automaticamente">
            <a:extLst>
              <a:ext uri="{FF2B5EF4-FFF2-40B4-BE49-F238E27FC236}">
                <a16:creationId xmlns:a16="http://schemas.microsoft.com/office/drawing/2014/main" id="{39048E21-FCB5-488C-9A86-7D7649AEEA2C}"/>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9183757" y="6922297"/>
            <a:ext cx="3118678" cy="2471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8888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764088" y="2533445"/>
            <a:ext cx="11235846" cy="7109639"/>
          </a:xfrm>
          <a:prstGeom prst="rect">
            <a:avLst/>
          </a:prstGeom>
          <a:noFill/>
        </p:spPr>
        <p:txBody>
          <a:bodyPr wrap="square" rtlCol="0">
            <a:spAutoFit/>
          </a:bodyPr>
          <a:lstStyle/>
          <a:p>
            <a:pPr algn="just"/>
            <a:r>
              <a:rPr lang="en-US" sz="2400" b="1" i="0" dirty="0">
                <a:effectLst>
                  <a:outerShdw blurRad="38100" dist="38100" dir="2700000" algn="tl">
                    <a:srgbClr val="000000">
                      <a:alpha val="43137"/>
                    </a:srgbClr>
                  </a:outerShdw>
                </a:effectLst>
                <a:latin typeface="Helvetica Neue"/>
              </a:rPr>
              <a:t>Carta OSA, art. 1</a:t>
            </a:r>
            <a:r>
              <a:rPr lang="en-US" sz="2400" dirty="0">
                <a:latin typeface="Helvetica Neue"/>
              </a:rPr>
              <a:t>: “</a:t>
            </a:r>
            <a:r>
              <a:rPr lang="en-US" sz="2400" b="0" i="0" dirty="0">
                <a:effectLst/>
                <a:latin typeface="Helvetica Neue"/>
              </a:rPr>
              <a:t>The American States establish by this Charter the international organization that they have developed to achieve an order of peace and justice, to promote their solidarity, to strengthen their collaboration, and to defend their sovereignty, their territorial integrity, and their independence. Within the United Nations, the Organization of American States is a regional agency.</a:t>
            </a:r>
          </a:p>
          <a:p>
            <a:pPr algn="just"/>
            <a:endParaRPr lang="en-US" sz="2400" b="0" i="0" dirty="0">
              <a:effectLst/>
              <a:latin typeface="Helvetica Neue"/>
            </a:endParaRPr>
          </a:p>
          <a:p>
            <a:pPr algn="just"/>
            <a:r>
              <a:rPr lang="en-US" sz="2400" b="0" i="0" dirty="0">
                <a:effectLst/>
                <a:latin typeface="Helvetica Neue"/>
              </a:rPr>
              <a:t>The Organization of American States has no powers other than those expressly conferred upon it by this Charter, </a:t>
            </a:r>
            <a:r>
              <a:rPr lang="en-US" sz="2400" b="0" i="1" dirty="0">
                <a:effectLst>
                  <a:outerShdw blurRad="38100" dist="38100" dir="2700000" algn="tl">
                    <a:srgbClr val="000000">
                      <a:alpha val="43137"/>
                    </a:srgbClr>
                  </a:outerShdw>
                </a:effectLst>
                <a:latin typeface="Helvetica Neue"/>
              </a:rPr>
              <a:t>none of whose provisions authorizes it to intervene in matters that are within the internal jurisdiction of the Member States</a:t>
            </a:r>
            <a:r>
              <a:rPr lang="en-US" sz="2400" b="0" i="0" dirty="0">
                <a:effectLst/>
                <a:latin typeface="Helvetica Neue"/>
              </a:rPr>
              <a:t>.</a:t>
            </a:r>
            <a:r>
              <a:rPr lang="en-US" sz="2400" b="0" dirty="0">
                <a:effectLst/>
                <a:latin typeface="Helvetica Neue"/>
              </a:rPr>
              <a:t>”</a:t>
            </a:r>
          </a:p>
          <a:p>
            <a:pPr algn="just"/>
            <a:endParaRPr lang="en-US" sz="2400" dirty="0">
              <a:latin typeface="Helvetica Neue"/>
            </a:endParaRPr>
          </a:p>
          <a:p>
            <a:pPr algn="just"/>
            <a:endParaRPr lang="en-US" sz="2400" b="0" dirty="0">
              <a:effectLst/>
              <a:latin typeface="Helvetica Neue"/>
            </a:endParaRPr>
          </a:p>
          <a:p>
            <a:pPr algn="just"/>
            <a:r>
              <a:rPr lang="en-US" sz="2400" b="1" dirty="0" err="1">
                <a:effectLst>
                  <a:outerShdw blurRad="38100" dist="38100" dir="2700000" algn="tl">
                    <a:srgbClr val="000000">
                      <a:alpha val="43137"/>
                    </a:srgbClr>
                  </a:outerShdw>
                </a:effectLst>
                <a:latin typeface="Helvetica Neue"/>
              </a:rPr>
              <a:t>a</a:t>
            </a:r>
            <a:r>
              <a:rPr lang="en-US" sz="2400" b="1" i="0" dirty="0" err="1">
                <a:effectLst>
                  <a:outerShdw blurRad="38100" dist="38100" dir="2700000" algn="tl">
                    <a:srgbClr val="000000">
                      <a:alpha val="43137"/>
                    </a:srgbClr>
                  </a:outerShdw>
                </a:effectLst>
                <a:latin typeface="Helvetica Neue"/>
              </a:rPr>
              <a:t>rticolo</a:t>
            </a:r>
            <a:r>
              <a:rPr lang="en-US" sz="2400" b="1" i="0" dirty="0">
                <a:effectLst>
                  <a:outerShdw blurRad="38100" dist="38100" dir="2700000" algn="tl">
                    <a:srgbClr val="000000">
                      <a:alpha val="43137"/>
                    </a:srgbClr>
                  </a:outerShdw>
                </a:effectLst>
                <a:latin typeface="Helvetica Neue"/>
              </a:rPr>
              <a:t> 19</a:t>
            </a:r>
            <a:r>
              <a:rPr lang="en-US" sz="2400" b="0" i="0" dirty="0">
                <a:effectLst/>
                <a:latin typeface="Helvetica Neue"/>
              </a:rPr>
              <a:t>: “No State or group of States has the right to intervene, directly or indirectly, for any reason whatever, in the internal or external affairs of any other State. The foregoing principle prohibits not only armed force but also </a:t>
            </a:r>
            <a:r>
              <a:rPr lang="en-US" sz="2400" b="0" i="1" dirty="0">
                <a:effectLst>
                  <a:outerShdw blurRad="38100" dist="38100" dir="2700000" algn="tl">
                    <a:srgbClr val="000000">
                      <a:alpha val="43137"/>
                    </a:srgbClr>
                  </a:outerShdw>
                </a:effectLst>
                <a:latin typeface="Helvetica Neue"/>
              </a:rPr>
              <a:t>any other form of interference or attempted threat against the personality of the State or against its political, economic, and cultural elements</a:t>
            </a:r>
            <a:r>
              <a:rPr lang="en-US" sz="2400" b="0" i="0" dirty="0">
                <a:effectLst/>
                <a:latin typeface="Helvetica Neue"/>
              </a:rPr>
              <a:t>.”</a:t>
            </a:r>
          </a:p>
          <a:p>
            <a:pPr algn="just"/>
            <a:endParaRPr lang="en-US" sz="2400" b="0" dirty="0">
              <a:solidFill>
                <a:srgbClr val="333333"/>
              </a:solidFill>
              <a:effectLst/>
              <a:latin typeface="tahoma" panose="020B0604030504040204" pitchFamily="34" charset="0"/>
            </a:endParaRPr>
          </a:p>
          <a:p>
            <a:pPr algn="just"/>
            <a:endParaRPr lang="en-US" sz="2400" b="0" i="0" dirty="0">
              <a:solidFill>
                <a:srgbClr val="333333"/>
              </a:solidFill>
              <a:effectLst/>
              <a:latin typeface="tahoma" panose="020B0604030504040204" pitchFamily="34" charset="0"/>
            </a:endParaRPr>
          </a:p>
          <a:p>
            <a:pPr algn="just"/>
            <a:endParaRPr lang="en-US" sz="2400" b="0" i="0" dirty="0">
              <a:solidFill>
                <a:srgbClr val="333333"/>
              </a:solidFill>
              <a:effectLst/>
              <a:latin typeface="tahoma" panose="020B0604030504040204" pitchFamily="34" charset="0"/>
            </a:endParaRPr>
          </a:p>
        </p:txBody>
      </p:sp>
    </p:spTree>
    <p:extLst>
      <p:ext uri="{BB962C8B-B14F-4D97-AF65-F5344CB8AC3E}">
        <p14:creationId xmlns:p14="http://schemas.microsoft.com/office/powerpoint/2010/main" val="185472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1252602" y="2079321"/>
            <a:ext cx="10496812" cy="6894195"/>
          </a:xfrm>
          <a:prstGeom prst="rect">
            <a:avLst/>
          </a:prstGeom>
          <a:noFill/>
        </p:spPr>
        <p:txBody>
          <a:bodyPr wrap="square" rtlCol="0">
            <a:spAutoFit/>
          </a:bodyPr>
          <a:lstStyle/>
          <a:p>
            <a:pPr algn="just"/>
            <a:r>
              <a:rPr lang="en-US" sz="2600" b="1" dirty="0" err="1">
                <a:effectLst>
                  <a:outerShdw blurRad="38100" dist="38100" dir="2700000" algn="tl">
                    <a:srgbClr val="000000">
                      <a:alpha val="43137"/>
                    </a:srgbClr>
                  </a:outerShdw>
                </a:effectLst>
                <a:latin typeface="Helvetica Neue"/>
              </a:rPr>
              <a:t>Convenzione</a:t>
            </a:r>
            <a:r>
              <a:rPr lang="en-US" sz="2600" b="1" dirty="0">
                <a:effectLst>
                  <a:outerShdw blurRad="38100" dist="38100" dir="2700000" algn="tl">
                    <a:srgbClr val="000000">
                      <a:alpha val="43137"/>
                    </a:srgbClr>
                  </a:outerShdw>
                </a:effectLst>
                <a:latin typeface="Helvetica Neue"/>
              </a:rPr>
              <a:t> di Montevideo sui </a:t>
            </a:r>
            <a:r>
              <a:rPr lang="en-US" sz="2600" b="1" dirty="0" err="1">
                <a:effectLst>
                  <a:outerShdw blurRad="38100" dist="38100" dir="2700000" algn="tl">
                    <a:srgbClr val="000000">
                      <a:alpha val="43137"/>
                    </a:srgbClr>
                  </a:outerShdw>
                </a:effectLst>
                <a:latin typeface="Helvetica Neue"/>
              </a:rPr>
              <a:t>diritti</a:t>
            </a:r>
            <a:r>
              <a:rPr lang="en-US" sz="2600" b="1" dirty="0">
                <a:effectLst>
                  <a:outerShdw blurRad="38100" dist="38100" dir="2700000" algn="tl">
                    <a:srgbClr val="000000">
                      <a:alpha val="43137"/>
                    </a:srgbClr>
                  </a:outerShdw>
                </a:effectLst>
                <a:latin typeface="Helvetica Neue"/>
              </a:rPr>
              <a:t> e </a:t>
            </a:r>
            <a:r>
              <a:rPr lang="en-US" sz="2600" b="1" dirty="0" err="1">
                <a:effectLst>
                  <a:outerShdw blurRad="38100" dist="38100" dir="2700000" algn="tl">
                    <a:srgbClr val="000000">
                      <a:alpha val="43137"/>
                    </a:srgbClr>
                  </a:outerShdw>
                </a:effectLst>
                <a:latin typeface="Helvetica Neue"/>
              </a:rPr>
              <a:t>doveri</a:t>
            </a:r>
            <a:r>
              <a:rPr lang="en-US" sz="2600" b="1" dirty="0">
                <a:effectLst>
                  <a:outerShdw blurRad="38100" dist="38100" dir="2700000" algn="tl">
                    <a:srgbClr val="000000">
                      <a:alpha val="43137"/>
                    </a:srgbClr>
                  </a:outerShdw>
                </a:effectLst>
                <a:latin typeface="Helvetica Neue"/>
              </a:rPr>
              <a:t> </a:t>
            </a:r>
            <a:r>
              <a:rPr lang="en-US" sz="2600" b="1" dirty="0" err="1">
                <a:effectLst>
                  <a:outerShdw blurRad="38100" dist="38100" dir="2700000" algn="tl">
                    <a:srgbClr val="000000">
                      <a:alpha val="43137"/>
                    </a:srgbClr>
                  </a:outerShdw>
                </a:effectLst>
                <a:latin typeface="Helvetica Neue"/>
              </a:rPr>
              <a:t>degli</a:t>
            </a:r>
            <a:r>
              <a:rPr lang="en-US" sz="2600" b="1" dirty="0">
                <a:effectLst>
                  <a:outerShdw blurRad="38100" dist="38100" dir="2700000" algn="tl">
                    <a:srgbClr val="000000">
                      <a:alpha val="43137"/>
                    </a:srgbClr>
                  </a:outerShdw>
                </a:effectLst>
                <a:latin typeface="Helvetica Neue"/>
              </a:rPr>
              <a:t> </a:t>
            </a:r>
            <a:r>
              <a:rPr lang="en-US" sz="2600" b="1" dirty="0" err="1">
                <a:effectLst>
                  <a:outerShdw blurRad="38100" dist="38100" dir="2700000" algn="tl">
                    <a:srgbClr val="000000">
                      <a:alpha val="43137"/>
                    </a:srgbClr>
                  </a:outerShdw>
                </a:effectLst>
                <a:latin typeface="Helvetica Neue"/>
              </a:rPr>
              <a:t>Stati</a:t>
            </a:r>
            <a:r>
              <a:rPr lang="en-US" sz="2600" b="1" dirty="0">
                <a:effectLst>
                  <a:outerShdw blurRad="38100" dist="38100" dir="2700000" algn="tl">
                    <a:srgbClr val="000000">
                      <a:alpha val="43137"/>
                    </a:srgbClr>
                  </a:outerShdw>
                </a:effectLst>
                <a:latin typeface="Helvetica Neue"/>
              </a:rPr>
              <a:t> (1933), art. 8</a:t>
            </a:r>
            <a:r>
              <a:rPr lang="en-US" sz="2600" dirty="0">
                <a:latin typeface="Helvetica Neue"/>
              </a:rPr>
              <a:t>: “No state has the right to intervene in the internal or external affairs of another.”</a:t>
            </a:r>
          </a:p>
          <a:p>
            <a:pPr algn="just"/>
            <a:endParaRPr lang="en-US" sz="2600" dirty="0">
              <a:latin typeface="Helvetica Neue"/>
            </a:endParaRPr>
          </a:p>
          <a:p>
            <a:pPr algn="just"/>
            <a:endParaRPr lang="en-US" sz="2600" dirty="0">
              <a:latin typeface="Helvetica Neue"/>
            </a:endParaRPr>
          </a:p>
          <a:p>
            <a:pPr algn="just"/>
            <a:r>
              <a:rPr lang="en-US" sz="2600" b="1" dirty="0" err="1">
                <a:effectLst>
                  <a:outerShdw blurRad="38100" dist="38100" dir="2700000" algn="tl">
                    <a:srgbClr val="000000">
                      <a:alpha val="43137"/>
                    </a:srgbClr>
                  </a:outerShdw>
                </a:effectLst>
                <a:latin typeface="Helvetica Neue"/>
              </a:rPr>
              <a:t>Protocollo</a:t>
            </a:r>
            <a:r>
              <a:rPr lang="en-US" sz="2600" b="1" dirty="0">
                <a:effectLst>
                  <a:outerShdw blurRad="38100" dist="38100" dir="2700000" algn="tl">
                    <a:srgbClr val="000000">
                      <a:alpha val="43137"/>
                    </a:srgbClr>
                  </a:outerShdw>
                </a:effectLst>
                <a:latin typeface="Helvetica Neue"/>
              </a:rPr>
              <a:t> </a:t>
            </a:r>
            <a:r>
              <a:rPr lang="en-US" sz="2600" b="1" dirty="0" err="1">
                <a:effectLst>
                  <a:outerShdw blurRad="38100" dist="38100" dir="2700000" algn="tl">
                    <a:srgbClr val="000000">
                      <a:alpha val="43137"/>
                    </a:srgbClr>
                  </a:outerShdw>
                </a:effectLst>
                <a:latin typeface="Helvetica Neue"/>
              </a:rPr>
              <a:t>addizionale</a:t>
            </a:r>
            <a:r>
              <a:rPr lang="en-US" sz="2600" b="1" dirty="0">
                <a:effectLst>
                  <a:outerShdw blurRad="38100" dist="38100" dir="2700000" algn="tl">
                    <a:srgbClr val="000000">
                      <a:alpha val="43137"/>
                    </a:srgbClr>
                  </a:outerShdw>
                </a:effectLst>
                <a:latin typeface="Helvetica Neue"/>
              </a:rPr>
              <a:t> </a:t>
            </a:r>
            <a:r>
              <a:rPr lang="en-US" sz="2600" b="1" dirty="0" err="1">
                <a:effectLst>
                  <a:outerShdw blurRad="38100" dist="38100" dir="2700000" algn="tl">
                    <a:srgbClr val="000000">
                      <a:alpha val="43137"/>
                    </a:srgbClr>
                  </a:outerShdw>
                </a:effectLst>
                <a:latin typeface="Helvetica Neue"/>
              </a:rPr>
              <a:t>relativo</a:t>
            </a:r>
            <a:r>
              <a:rPr lang="en-US" sz="2600" b="1" dirty="0">
                <a:effectLst>
                  <a:outerShdw blurRad="38100" dist="38100" dir="2700000" algn="tl">
                    <a:srgbClr val="000000">
                      <a:alpha val="43137"/>
                    </a:srgbClr>
                  </a:outerShdw>
                </a:effectLst>
                <a:latin typeface="Helvetica Neue"/>
              </a:rPr>
              <a:t> al non </a:t>
            </a:r>
            <a:r>
              <a:rPr lang="en-US" sz="2600" b="1" dirty="0" err="1">
                <a:effectLst>
                  <a:outerShdw blurRad="38100" dist="38100" dir="2700000" algn="tl">
                    <a:srgbClr val="000000">
                      <a:alpha val="43137"/>
                    </a:srgbClr>
                  </a:outerShdw>
                </a:effectLst>
                <a:latin typeface="Helvetica Neue"/>
              </a:rPr>
              <a:t>intervento</a:t>
            </a:r>
            <a:r>
              <a:rPr lang="en-US" sz="2600" b="1" dirty="0">
                <a:effectLst>
                  <a:outerShdw blurRad="38100" dist="38100" dir="2700000" algn="tl">
                    <a:srgbClr val="000000">
                      <a:alpha val="43137"/>
                    </a:srgbClr>
                  </a:outerShdw>
                </a:effectLst>
                <a:latin typeface="Helvetica Neue"/>
              </a:rPr>
              <a:t> (1936), art. 1</a:t>
            </a:r>
            <a:r>
              <a:rPr lang="en-US" sz="2600" dirty="0">
                <a:latin typeface="Helvetica Neue"/>
              </a:rPr>
              <a:t>: “The High Contracting Parties declare inadmissible the intervention of any one of them, directly or indirectly, and for whatever reason, in the internal or external affairs of the Parties”.</a:t>
            </a:r>
          </a:p>
          <a:p>
            <a:pPr algn="just"/>
            <a:endParaRPr lang="en-US" sz="2600" b="0" dirty="0">
              <a:effectLst/>
              <a:latin typeface="Helvetica Neue"/>
            </a:endParaRPr>
          </a:p>
          <a:p>
            <a:pPr algn="just"/>
            <a:endParaRPr lang="en-US" sz="2600" dirty="0">
              <a:latin typeface="Helvetica Neue"/>
            </a:endParaRPr>
          </a:p>
          <a:p>
            <a:pPr algn="just"/>
            <a:endParaRPr lang="en-US" sz="2600" dirty="0">
              <a:latin typeface="Helvetica Neue"/>
            </a:endParaRPr>
          </a:p>
          <a:p>
            <a:pPr algn="just"/>
            <a:r>
              <a:rPr lang="en-US" sz="2600" b="0" dirty="0" err="1">
                <a:effectLst/>
                <a:latin typeface="Helvetica Neue"/>
              </a:rPr>
              <a:t>Tali</a:t>
            </a:r>
            <a:r>
              <a:rPr lang="en-US" sz="2600" b="0" dirty="0">
                <a:effectLst/>
                <a:latin typeface="Helvetica Neue"/>
              </a:rPr>
              <a:t> </a:t>
            </a:r>
            <a:r>
              <a:rPr lang="en-US" sz="2600" b="0" dirty="0" err="1">
                <a:effectLst/>
                <a:latin typeface="Helvetica Neue"/>
              </a:rPr>
              <a:t>conferenze</a:t>
            </a:r>
            <a:r>
              <a:rPr lang="en-US" sz="2600" b="0" dirty="0">
                <a:effectLst/>
                <a:latin typeface="Helvetica Neue"/>
              </a:rPr>
              <a:t> </a:t>
            </a:r>
            <a:r>
              <a:rPr lang="en-US" sz="2600" b="0" dirty="0" err="1">
                <a:effectLst/>
                <a:latin typeface="Helvetica Neue"/>
              </a:rPr>
              <a:t>avrebbero</a:t>
            </a:r>
            <a:r>
              <a:rPr lang="en-US" sz="2600" b="0" dirty="0">
                <a:effectLst/>
                <a:latin typeface="Helvetica Neue"/>
              </a:rPr>
              <a:t> </a:t>
            </a:r>
            <a:r>
              <a:rPr lang="en-US" sz="2600" b="0" dirty="0" err="1">
                <a:effectLst/>
                <a:latin typeface="Helvetica Neue"/>
              </a:rPr>
              <a:t>codificato</a:t>
            </a:r>
            <a:r>
              <a:rPr lang="en-US" sz="2600" b="0" dirty="0">
                <a:effectLst/>
                <a:latin typeface="Helvetica Neue"/>
              </a:rPr>
              <a:t> </a:t>
            </a:r>
            <a:r>
              <a:rPr lang="en-US" sz="2600" dirty="0" err="1">
                <a:latin typeface="Helvetica Neue"/>
              </a:rPr>
              <a:t>quello</a:t>
            </a:r>
            <a:r>
              <a:rPr lang="en-US" sz="2600" dirty="0">
                <a:latin typeface="Helvetica Neue"/>
              </a:rPr>
              <a:t> </a:t>
            </a:r>
            <a:r>
              <a:rPr lang="en-US" sz="2600" dirty="0" err="1">
                <a:latin typeface="Helvetica Neue"/>
              </a:rPr>
              <a:t>che</a:t>
            </a:r>
            <a:r>
              <a:rPr lang="en-US" sz="2600" dirty="0">
                <a:latin typeface="Helvetica Neue"/>
              </a:rPr>
              <a:t> </a:t>
            </a:r>
            <a:r>
              <a:rPr lang="en-US" sz="2600" dirty="0" err="1">
                <a:latin typeface="Helvetica Neue"/>
              </a:rPr>
              <a:t>alcuni</a:t>
            </a:r>
            <a:r>
              <a:rPr lang="en-US" sz="2600" dirty="0">
                <a:latin typeface="Helvetica Neue"/>
              </a:rPr>
              <a:t> </a:t>
            </a:r>
            <a:r>
              <a:rPr lang="en-US" sz="2600" dirty="0" err="1">
                <a:latin typeface="Helvetica Neue"/>
              </a:rPr>
              <a:t>autori</a:t>
            </a:r>
            <a:r>
              <a:rPr lang="en-US" sz="2600" dirty="0">
                <a:latin typeface="Helvetica Neue"/>
              </a:rPr>
              <a:t> </a:t>
            </a:r>
            <a:r>
              <a:rPr lang="en-US" sz="2600" dirty="0" err="1">
                <a:latin typeface="Helvetica Neue"/>
              </a:rPr>
              <a:t>hanno</a:t>
            </a:r>
            <a:r>
              <a:rPr lang="en-US" sz="2600" dirty="0">
                <a:latin typeface="Helvetica Neue"/>
              </a:rPr>
              <a:t> </a:t>
            </a:r>
            <a:r>
              <a:rPr lang="en-US" sz="2600" dirty="0" err="1">
                <a:latin typeface="Helvetica Neue"/>
              </a:rPr>
              <a:t>definito</a:t>
            </a:r>
            <a:r>
              <a:rPr lang="en-US" sz="2600" dirty="0">
                <a:latin typeface="Helvetica Neue"/>
              </a:rPr>
              <a:t> come principio </a:t>
            </a:r>
            <a:r>
              <a:rPr lang="en-US" sz="2600" dirty="0" err="1">
                <a:latin typeface="Helvetica Neue"/>
              </a:rPr>
              <a:t>dell’“</a:t>
            </a:r>
            <a:r>
              <a:rPr lang="en-US" sz="2600" dirty="0" err="1">
                <a:effectLst>
                  <a:outerShdw blurRad="38100" dist="38100" dir="2700000" algn="tl">
                    <a:srgbClr val="000000">
                      <a:alpha val="43137"/>
                    </a:srgbClr>
                  </a:outerShdw>
                </a:effectLst>
                <a:latin typeface="Helvetica Neue"/>
              </a:rPr>
              <a:t>absolute</a:t>
            </a:r>
            <a:r>
              <a:rPr lang="en-US" sz="2600" dirty="0">
                <a:effectLst>
                  <a:outerShdw blurRad="38100" dist="38100" dir="2700000" algn="tl">
                    <a:srgbClr val="000000">
                      <a:alpha val="43137"/>
                    </a:srgbClr>
                  </a:outerShdw>
                </a:effectLst>
                <a:latin typeface="Helvetica Neue"/>
              </a:rPr>
              <a:t> non-intervention</a:t>
            </a:r>
            <a:r>
              <a:rPr lang="en-US" sz="2600" dirty="0">
                <a:latin typeface="Helvetica Neue"/>
              </a:rPr>
              <a:t>”, </a:t>
            </a:r>
            <a:r>
              <a:rPr lang="en-US" sz="2600" dirty="0" err="1">
                <a:latin typeface="Helvetica Neue"/>
              </a:rPr>
              <a:t>che</a:t>
            </a:r>
            <a:r>
              <a:rPr lang="en-US" sz="2600" dirty="0">
                <a:latin typeface="Helvetica Neue"/>
              </a:rPr>
              <a:t> </a:t>
            </a:r>
            <a:r>
              <a:rPr lang="en-US" sz="2600" dirty="0" err="1">
                <a:latin typeface="Helvetica Neue"/>
              </a:rPr>
              <a:t>proibirebbe</a:t>
            </a:r>
            <a:r>
              <a:rPr lang="en-US" sz="2600" dirty="0">
                <a:latin typeface="Helvetica Neue"/>
              </a:rPr>
              <a:t> in termini </a:t>
            </a:r>
            <a:r>
              <a:rPr lang="en-US" sz="2600" dirty="0" err="1">
                <a:latin typeface="Helvetica Neue"/>
              </a:rPr>
              <a:t>assoluti</a:t>
            </a:r>
            <a:r>
              <a:rPr lang="en-US" sz="2600" dirty="0">
                <a:latin typeface="Helvetica Neue"/>
              </a:rPr>
              <a:t> le </a:t>
            </a:r>
            <a:r>
              <a:rPr lang="en-US" sz="2600" dirty="0" err="1">
                <a:latin typeface="Helvetica Neue"/>
              </a:rPr>
              <a:t>varie</a:t>
            </a:r>
            <a:r>
              <a:rPr lang="en-US" sz="2600" dirty="0">
                <a:latin typeface="Helvetica Neue"/>
              </a:rPr>
              <a:t> </a:t>
            </a:r>
            <a:r>
              <a:rPr lang="en-US" sz="2600" dirty="0" err="1">
                <a:latin typeface="Helvetica Neue"/>
              </a:rPr>
              <a:t>forme</a:t>
            </a:r>
            <a:r>
              <a:rPr lang="en-US" sz="2600" dirty="0">
                <a:latin typeface="Helvetica Neue"/>
              </a:rPr>
              <a:t> di </a:t>
            </a:r>
            <a:r>
              <a:rPr lang="en-US" sz="2600" dirty="0" err="1">
                <a:latin typeface="Helvetica Neue"/>
              </a:rPr>
              <a:t>intervento</a:t>
            </a:r>
            <a:r>
              <a:rPr lang="en-US" sz="2600" dirty="0">
                <a:latin typeface="Helvetica Neue"/>
              </a:rPr>
              <a:t> </a:t>
            </a:r>
            <a:r>
              <a:rPr lang="en-US" sz="2600" dirty="0" err="1">
                <a:latin typeface="Helvetica Neue"/>
              </a:rPr>
              <a:t>invece</a:t>
            </a:r>
            <a:r>
              <a:rPr lang="en-US" sz="2600" dirty="0">
                <a:latin typeface="Helvetica Neue"/>
              </a:rPr>
              <a:t> </a:t>
            </a:r>
            <a:r>
              <a:rPr lang="en-US" sz="2600" dirty="0" err="1">
                <a:latin typeface="Helvetica Neue"/>
              </a:rPr>
              <a:t>consentite</a:t>
            </a:r>
            <a:r>
              <a:rPr lang="en-US" sz="2600" dirty="0">
                <a:latin typeface="Helvetica Neue"/>
              </a:rPr>
              <a:t> ai sensi del </a:t>
            </a:r>
            <a:r>
              <a:rPr lang="en-US" sz="2600" dirty="0" err="1">
                <a:latin typeface="Helvetica Neue"/>
              </a:rPr>
              <a:t>diritto</a:t>
            </a:r>
            <a:r>
              <a:rPr lang="en-US" sz="2600" dirty="0">
                <a:latin typeface="Helvetica Neue"/>
              </a:rPr>
              <a:t> </a:t>
            </a:r>
            <a:r>
              <a:rPr lang="en-US" sz="2600" dirty="0" err="1">
                <a:latin typeface="Helvetica Neue"/>
              </a:rPr>
              <a:t>internazionale</a:t>
            </a:r>
            <a:r>
              <a:rPr lang="en-US" sz="2600" dirty="0">
                <a:latin typeface="Helvetica Neue"/>
              </a:rPr>
              <a:t> </a:t>
            </a:r>
            <a:r>
              <a:rPr lang="en-US" sz="2600" dirty="0" err="1">
                <a:latin typeface="Helvetica Neue"/>
              </a:rPr>
              <a:t>generale</a:t>
            </a:r>
            <a:r>
              <a:rPr lang="en-US" sz="2600" dirty="0">
                <a:latin typeface="Helvetica Neue"/>
              </a:rPr>
              <a:t>. </a:t>
            </a:r>
            <a:endParaRPr lang="en-US" sz="2600" b="0" dirty="0">
              <a:effectLst/>
              <a:latin typeface="Helvetica Neue"/>
            </a:endParaRPr>
          </a:p>
          <a:p>
            <a:pPr algn="just"/>
            <a:endParaRPr lang="en-US" sz="2600" b="0" dirty="0">
              <a:solidFill>
                <a:srgbClr val="333333"/>
              </a:solidFill>
              <a:effectLst/>
              <a:latin typeface="tahoma" panose="020B0604030504040204" pitchFamily="34" charset="0"/>
            </a:endParaRPr>
          </a:p>
        </p:txBody>
      </p:sp>
      <p:sp>
        <p:nvSpPr>
          <p:cNvPr id="2" name="Freccia in giù 1">
            <a:extLst>
              <a:ext uri="{FF2B5EF4-FFF2-40B4-BE49-F238E27FC236}">
                <a16:creationId xmlns:a16="http://schemas.microsoft.com/office/drawing/2014/main" id="{7923D3B0-6647-43A7-BA72-2EC14F8792CC}"/>
              </a:ext>
            </a:extLst>
          </p:cNvPr>
          <p:cNvSpPr/>
          <p:nvPr/>
        </p:nvSpPr>
        <p:spPr>
          <a:xfrm>
            <a:off x="6015972" y="6057592"/>
            <a:ext cx="970072" cy="421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4379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951979" y="1643687"/>
            <a:ext cx="11260898" cy="784830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400" b="1" dirty="0">
                <a:solidFill>
                  <a:srgbClr val="333333"/>
                </a:solidFill>
                <a:effectLst>
                  <a:outerShdw blurRad="38100" dist="38100" dir="2700000" algn="tl">
                    <a:srgbClr val="000000">
                      <a:alpha val="43137"/>
                    </a:srgbClr>
                  </a:outerShdw>
                </a:effectLst>
                <a:latin typeface="Helvetica Neue"/>
              </a:rPr>
              <a:t>Carta OSA, a</a:t>
            </a:r>
            <a:r>
              <a:rPr kumimoji="0" lang="en-US" sz="2400" b="1"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Helvetica Neue"/>
              </a:rPr>
              <a:t>rt. 2</a:t>
            </a:r>
            <a:r>
              <a:rPr kumimoji="0" lang="en-US" sz="2400" b="0" i="0" u="none" strike="noStrike" kern="1200" cap="none" spc="0" normalizeH="0" baseline="0" noProof="0" dirty="0">
                <a:ln>
                  <a:noFill/>
                </a:ln>
                <a:solidFill>
                  <a:srgbClr val="333333"/>
                </a:solidFill>
                <a:effectLst/>
                <a:uLnTx/>
                <a:uFillTx/>
                <a:latin typeface="Helvetica Neue"/>
              </a:rPr>
              <a:t>: “The Organization of American States, in order to put into practice the principles on which it is founded and to fulfill its regional obligations under the Charter of the United Nations, proclaims the following essential purposes: […] b) </a:t>
            </a:r>
            <a:r>
              <a:rPr kumimoji="0" lang="en-US" sz="2400" b="0" i="1"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Helvetica Neue"/>
              </a:rPr>
              <a:t>To promote and consolidate representative democracy, with due respect for the principle of nonintervention </a:t>
            </a:r>
            <a:r>
              <a:rPr kumimoji="0" lang="en-US" sz="2400" b="0" i="0" u="none" strike="noStrike" kern="1200" cap="none" spc="0" normalizeH="0" baseline="0" noProof="0" dirty="0">
                <a:ln>
                  <a:noFill/>
                </a:ln>
                <a:solidFill>
                  <a:srgbClr val="333333"/>
                </a:solidFill>
                <a:effectLst/>
                <a:uLnTx/>
                <a:uFillTx/>
                <a:latin typeface="Helvetica Neue"/>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333"/>
              </a:solidFill>
              <a:effectLst/>
              <a:uLnTx/>
              <a:uFillTx/>
              <a:latin typeface="Helvetica Neue"/>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400" b="1" dirty="0">
                <a:solidFill>
                  <a:srgbClr val="333333"/>
                </a:solidFill>
                <a:effectLst>
                  <a:outerShdw blurRad="38100" dist="38100" dir="2700000" algn="tl">
                    <a:srgbClr val="000000">
                      <a:alpha val="43137"/>
                    </a:srgbClr>
                  </a:outerShdw>
                </a:effectLst>
                <a:latin typeface="Helvetica Neue"/>
              </a:rPr>
              <a:t>Carta OSA, art. 9</a:t>
            </a:r>
            <a:r>
              <a:rPr lang="en-US" sz="2400" dirty="0">
                <a:solidFill>
                  <a:srgbClr val="333333"/>
                </a:solidFill>
                <a:latin typeface="Helvetica Neue"/>
              </a:rPr>
              <a:t>: “</a:t>
            </a:r>
            <a:r>
              <a:rPr lang="en-US" sz="2400" b="0" i="0" dirty="0">
                <a:solidFill>
                  <a:srgbClr val="333333"/>
                </a:solidFill>
                <a:effectLst/>
                <a:latin typeface="Helvetica Neue"/>
              </a:rPr>
              <a:t>A Member of the Organization </a:t>
            </a:r>
            <a:r>
              <a:rPr lang="en-US" sz="2400" i="1" dirty="0">
                <a:solidFill>
                  <a:srgbClr val="333333"/>
                </a:solidFill>
                <a:effectLst>
                  <a:outerShdw blurRad="38100" dist="38100" dir="2700000" algn="tl">
                    <a:srgbClr val="000000">
                      <a:alpha val="43137"/>
                    </a:srgbClr>
                  </a:outerShdw>
                </a:effectLst>
                <a:latin typeface="Helvetica Neue"/>
              </a:rPr>
              <a:t>whose democratically constituted government has been overthrown by force </a:t>
            </a:r>
            <a:r>
              <a:rPr lang="en-US" sz="2400" b="0" i="0" dirty="0">
                <a:solidFill>
                  <a:srgbClr val="333333"/>
                </a:solidFill>
                <a:effectLst/>
                <a:latin typeface="Helvetica Neue"/>
              </a:rPr>
              <a:t>may be suspended from the exercise of the right to participate in the sessions of the General Assembly, the Meeting of Consultation, the Councils of the Organization and the Specialized Conferences as well as in the commissions, working groups and any other bodies established. </a:t>
            </a:r>
            <a:r>
              <a:rPr lang="en-US" sz="2400" dirty="0">
                <a:solidFill>
                  <a:srgbClr val="333333"/>
                </a:solidFill>
                <a:latin typeface="Helvetica Neue"/>
              </a:rPr>
              <a:t>[…] </a:t>
            </a:r>
            <a:r>
              <a:rPr lang="en-US" sz="2400" b="0" i="0" dirty="0">
                <a:solidFill>
                  <a:srgbClr val="333333"/>
                </a:solidFill>
                <a:effectLst/>
                <a:latin typeface="Helvetica Neue"/>
              </a:rPr>
              <a:t>b) The decision to suspend shall be adopted at a special session of the General Assembly </a:t>
            </a:r>
            <a:r>
              <a:rPr lang="en-US" sz="2400" b="0" i="1" dirty="0">
                <a:solidFill>
                  <a:srgbClr val="333333"/>
                </a:solidFill>
                <a:effectLst>
                  <a:outerShdw blurRad="38100" dist="38100" dir="2700000" algn="tl">
                    <a:srgbClr val="000000">
                      <a:alpha val="43137"/>
                    </a:srgbClr>
                  </a:outerShdw>
                </a:effectLst>
                <a:latin typeface="Helvetica Neue"/>
              </a:rPr>
              <a:t>by an affirmative vote of two-thirds of the Member States</a:t>
            </a:r>
            <a:r>
              <a:rPr lang="en-US" sz="2400" dirty="0">
                <a:solidFill>
                  <a:srgbClr val="333333"/>
                </a:solidFill>
                <a:latin typeface="Helvetica Neue"/>
              </a:rPr>
              <a:t>”.</a:t>
            </a:r>
            <a:endParaRPr lang="en-US" sz="2400" b="0" i="0" dirty="0">
              <a:solidFill>
                <a:srgbClr val="333333"/>
              </a:solidFill>
              <a:effectLst/>
              <a:latin typeface="Helvetica Neue"/>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400" u="none" strike="noStrike" kern="1200" cap="none" spc="0" normalizeH="0" baseline="0" noProof="0" dirty="0">
              <a:ln>
                <a:noFill/>
              </a:ln>
              <a:solidFill>
                <a:srgbClr val="333333"/>
              </a:solidFill>
              <a:uLnTx/>
              <a:uFillTx/>
              <a:latin typeface="Helvetica Neue"/>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400" b="1" i="0" dirty="0">
                <a:solidFill>
                  <a:srgbClr val="333333"/>
                </a:solidFill>
                <a:effectLst>
                  <a:outerShdw blurRad="38100" dist="38100" dir="2700000" algn="tl">
                    <a:srgbClr val="000000">
                      <a:alpha val="43137"/>
                    </a:srgbClr>
                  </a:outerShdw>
                </a:effectLst>
                <a:latin typeface="Helvetica Neue"/>
              </a:rPr>
              <a:t>Carta </a:t>
            </a:r>
            <a:r>
              <a:rPr lang="en-US" sz="2400" b="1" i="0" dirty="0" err="1">
                <a:solidFill>
                  <a:srgbClr val="333333"/>
                </a:solidFill>
                <a:effectLst>
                  <a:outerShdw blurRad="38100" dist="38100" dir="2700000" algn="tl">
                    <a:srgbClr val="000000">
                      <a:alpha val="43137"/>
                    </a:srgbClr>
                  </a:outerShdw>
                </a:effectLst>
                <a:latin typeface="Helvetica Neue"/>
              </a:rPr>
              <a:t>democratica</a:t>
            </a:r>
            <a:r>
              <a:rPr lang="en-US" sz="2400" b="1" i="0" dirty="0">
                <a:solidFill>
                  <a:srgbClr val="333333"/>
                </a:solidFill>
                <a:effectLst>
                  <a:outerShdw blurRad="38100" dist="38100" dir="2700000" algn="tl">
                    <a:srgbClr val="000000">
                      <a:alpha val="43137"/>
                    </a:srgbClr>
                  </a:outerShdw>
                </a:effectLst>
                <a:latin typeface="Helvetica Neue"/>
              </a:rPr>
              <a:t> </a:t>
            </a:r>
            <a:r>
              <a:rPr lang="en-US" sz="2400" b="1" i="0" dirty="0" err="1">
                <a:solidFill>
                  <a:srgbClr val="333333"/>
                </a:solidFill>
                <a:effectLst>
                  <a:outerShdw blurRad="38100" dist="38100" dir="2700000" algn="tl">
                    <a:srgbClr val="000000">
                      <a:alpha val="43137"/>
                    </a:srgbClr>
                  </a:outerShdw>
                </a:effectLst>
                <a:latin typeface="Helvetica Neue"/>
              </a:rPr>
              <a:t>interamericana</a:t>
            </a:r>
            <a:r>
              <a:rPr lang="en-US" sz="2400" b="1" i="0" dirty="0">
                <a:solidFill>
                  <a:srgbClr val="333333"/>
                </a:solidFill>
                <a:effectLst>
                  <a:outerShdw blurRad="38100" dist="38100" dir="2700000" algn="tl">
                    <a:srgbClr val="000000">
                      <a:alpha val="43137"/>
                    </a:srgbClr>
                  </a:outerShdw>
                </a:effectLst>
                <a:latin typeface="Helvetica Neue"/>
              </a:rPr>
              <a:t> (2001), art. 20</a:t>
            </a:r>
            <a:r>
              <a:rPr lang="en-US" sz="2400" b="0" i="0" dirty="0">
                <a:solidFill>
                  <a:srgbClr val="333333"/>
                </a:solidFill>
                <a:effectLst/>
                <a:latin typeface="Helvetica Neue"/>
              </a:rPr>
              <a:t>: “</a:t>
            </a:r>
            <a:r>
              <a:rPr lang="en-US" sz="2400" b="0" i="1" dirty="0">
                <a:solidFill>
                  <a:srgbClr val="333333"/>
                </a:solidFill>
                <a:effectLst>
                  <a:outerShdw blurRad="38100" dist="38100" dir="2700000" algn="tl">
                    <a:srgbClr val="000000">
                      <a:alpha val="43137"/>
                    </a:srgbClr>
                  </a:outerShdw>
                </a:effectLst>
                <a:latin typeface="Helvetica Neue"/>
              </a:rPr>
              <a:t>In the event of an unconstitutional alteration of the constitutional regime that seriously impairs the democratic order in a member state</a:t>
            </a:r>
            <a:r>
              <a:rPr lang="en-US" sz="2400" b="0" i="0" dirty="0">
                <a:solidFill>
                  <a:srgbClr val="333333"/>
                </a:solidFill>
                <a:effectLst/>
                <a:latin typeface="Helvetica Neue"/>
              </a:rPr>
              <a:t>, any member state or the Secretary General may request the immediate convocation of the Permanent Council to undertake a collective assessment of the situation and to take such decisions as it deems appropriate. […]”.</a:t>
            </a:r>
            <a:endParaRPr lang="en-US" sz="2800" dirty="0">
              <a:solidFill>
                <a:srgbClr val="333333"/>
              </a:solidFill>
              <a:latin typeface="Helvetica Neue"/>
            </a:endParaRPr>
          </a:p>
        </p:txBody>
      </p:sp>
    </p:spTree>
    <p:extLst>
      <p:ext uri="{BB962C8B-B14F-4D97-AF65-F5344CB8AC3E}">
        <p14:creationId xmlns:p14="http://schemas.microsoft.com/office/powerpoint/2010/main" val="47446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702365" y="1553241"/>
            <a:ext cx="11661913" cy="8217634"/>
          </a:xfrm>
          <a:prstGeom prst="rect">
            <a:avLst/>
          </a:prstGeom>
          <a:noFill/>
        </p:spPr>
        <p:txBody>
          <a:bodyPr wrap="square" rtlCol="0">
            <a:spAutoFit/>
          </a:bodyPr>
          <a:lstStyle/>
          <a:p>
            <a:pPr algn="ctr"/>
            <a:r>
              <a:rPr lang="it-IT" sz="3000" b="1" dirty="0">
                <a:effectLst>
                  <a:outerShdw blurRad="38100" dist="38100" dir="2700000" algn="tl">
                    <a:srgbClr val="000000">
                      <a:alpha val="43137"/>
                    </a:srgbClr>
                  </a:outerShdw>
                </a:effectLst>
                <a:latin typeface="Helvetica Neue"/>
                <a:cs typeface="Latha" panose="020B0502040204020203" pitchFamily="34" charset="0"/>
              </a:rPr>
              <a:t>L’OSA e i diritti umani</a:t>
            </a:r>
          </a:p>
          <a:p>
            <a:pPr algn="ctr"/>
            <a:endParaRPr lang="it-IT" sz="3000" b="1" dirty="0">
              <a:latin typeface="Latha" panose="020B0502040204020203" pitchFamily="34" charset="0"/>
              <a:cs typeface="Latha" panose="020B0502040204020203" pitchFamily="34" charset="0"/>
            </a:endParaRPr>
          </a:p>
          <a:p>
            <a:pPr algn="just"/>
            <a:r>
              <a:rPr lang="en-US" sz="2600" b="1" dirty="0">
                <a:effectLst>
                  <a:outerShdw blurRad="38100" dist="38100" dir="2700000" algn="tl">
                    <a:srgbClr val="000000">
                      <a:alpha val="43137"/>
                    </a:srgbClr>
                  </a:outerShdw>
                </a:effectLst>
                <a:latin typeface="Helvetica Neue"/>
                <a:cs typeface="Latha" panose="020B0502040204020203" pitchFamily="34" charset="0"/>
              </a:rPr>
              <a:t>Carta OSA, art. 3</a:t>
            </a:r>
            <a:r>
              <a:rPr lang="en-US" sz="2600" dirty="0">
                <a:effectLst>
                  <a:outerShdw blurRad="38100" dist="38100" dir="2700000" algn="tl">
                    <a:srgbClr val="000000">
                      <a:alpha val="43137"/>
                    </a:srgbClr>
                  </a:outerShdw>
                </a:effectLst>
                <a:latin typeface="Helvetica Neue"/>
                <a:cs typeface="Latha" panose="020B0502040204020203" pitchFamily="34" charset="0"/>
              </a:rPr>
              <a:t>:</a:t>
            </a:r>
            <a:r>
              <a:rPr lang="en-US" sz="2600" dirty="0">
                <a:latin typeface="Helvetica Neue"/>
                <a:cs typeface="Latha" panose="020B0502040204020203" pitchFamily="34" charset="0"/>
              </a:rPr>
              <a:t> “The American States reaffirm the following principles: […] l) The American States proclaim the fundamental rights of the individual without distinction as to race, nationality, creed, or sex”.</a:t>
            </a:r>
          </a:p>
          <a:p>
            <a:pPr algn="just"/>
            <a:endParaRPr lang="en-US" sz="2600" dirty="0">
              <a:latin typeface="Helvetica Neue"/>
              <a:cs typeface="Latha" panose="020B0502040204020203" pitchFamily="34" charset="0"/>
            </a:endParaRPr>
          </a:p>
          <a:p>
            <a:pPr algn="just"/>
            <a:r>
              <a:rPr lang="en-US" sz="2600" b="1" dirty="0" err="1">
                <a:effectLst>
                  <a:outerShdw blurRad="38100" dist="38100" dir="2700000" algn="tl">
                    <a:srgbClr val="000000">
                      <a:alpha val="43137"/>
                    </a:srgbClr>
                  </a:outerShdw>
                </a:effectLst>
                <a:latin typeface="Helvetica Neue"/>
                <a:cs typeface="Latha" panose="020B0502040204020203" pitchFamily="34" charset="0"/>
              </a:rPr>
              <a:t>Dichiarazione</a:t>
            </a:r>
            <a:r>
              <a:rPr lang="en-US" sz="2600" b="1" dirty="0">
                <a:effectLst>
                  <a:outerShdw blurRad="38100" dist="38100" dir="2700000" algn="tl">
                    <a:srgbClr val="000000">
                      <a:alpha val="43137"/>
                    </a:srgbClr>
                  </a:outerShdw>
                </a:effectLst>
                <a:latin typeface="Helvetica Neue"/>
                <a:cs typeface="Latha" panose="020B0502040204020203" pitchFamily="34" charset="0"/>
              </a:rPr>
              <a:t> americana </a:t>
            </a:r>
            <a:r>
              <a:rPr lang="en-US" sz="2600" b="1" dirty="0" err="1">
                <a:effectLst>
                  <a:outerShdw blurRad="38100" dist="38100" dir="2700000" algn="tl">
                    <a:srgbClr val="000000">
                      <a:alpha val="43137"/>
                    </a:srgbClr>
                  </a:outerShdw>
                </a:effectLst>
                <a:latin typeface="Helvetica Neue"/>
                <a:cs typeface="Latha" panose="020B0502040204020203" pitchFamily="34" charset="0"/>
              </a:rPr>
              <a:t>dei</a:t>
            </a:r>
            <a:r>
              <a:rPr lang="en-US" sz="2600" b="1" dirty="0">
                <a:effectLst>
                  <a:outerShdw blurRad="38100" dist="38100" dir="2700000" algn="tl">
                    <a:srgbClr val="000000">
                      <a:alpha val="43137"/>
                    </a:srgbClr>
                  </a:outerShdw>
                </a:effectLst>
                <a:latin typeface="Helvetica Neue"/>
                <a:cs typeface="Latha" panose="020B0502040204020203" pitchFamily="34" charset="0"/>
              </a:rPr>
              <a:t> </a:t>
            </a:r>
            <a:r>
              <a:rPr lang="en-US" sz="2600" b="1" dirty="0" err="1">
                <a:effectLst>
                  <a:outerShdw blurRad="38100" dist="38100" dir="2700000" algn="tl">
                    <a:srgbClr val="000000">
                      <a:alpha val="43137"/>
                    </a:srgbClr>
                  </a:outerShdw>
                </a:effectLst>
                <a:latin typeface="Helvetica Neue"/>
                <a:cs typeface="Latha" panose="020B0502040204020203" pitchFamily="34" charset="0"/>
              </a:rPr>
              <a:t>diritti</a:t>
            </a:r>
            <a:r>
              <a:rPr lang="en-US" sz="2600" b="1" dirty="0">
                <a:effectLst>
                  <a:outerShdw blurRad="38100" dist="38100" dir="2700000" algn="tl">
                    <a:srgbClr val="000000">
                      <a:alpha val="43137"/>
                    </a:srgbClr>
                  </a:outerShdw>
                </a:effectLst>
                <a:latin typeface="Helvetica Neue"/>
                <a:cs typeface="Latha" panose="020B0502040204020203" pitchFamily="34" charset="0"/>
              </a:rPr>
              <a:t> e </a:t>
            </a:r>
            <a:r>
              <a:rPr lang="en-US" sz="2600" b="1" dirty="0" err="1">
                <a:effectLst>
                  <a:outerShdw blurRad="38100" dist="38100" dir="2700000" algn="tl">
                    <a:srgbClr val="000000">
                      <a:alpha val="43137"/>
                    </a:srgbClr>
                  </a:outerShdw>
                </a:effectLst>
                <a:latin typeface="Helvetica Neue"/>
                <a:cs typeface="Latha" panose="020B0502040204020203" pitchFamily="34" charset="0"/>
              </a:rPr>
              <a:t>dei</a:t>
            </a:r>
            <a:r>
              <a:rPr lang="en-US" sz="2600" b="1" dirty="0">
                <a:effectLst>
                  <a:outerShdw blurRad="38100" dist="38100" dir="2700000" algn="tl">
                    <a:srgbClr val="000000">
                      <a:alpha val="43137"/>
                    </a:srgbClr>
                  </a:outerShdw>
                </a:effectLst>
                <a:latin typeface="Helvetica Neue"/>
                <a:cs typeface="Latha" panose="020B0502040204020203" pitchFamily="34" charset="0"/>
              </a:rPr>
              <a:t> </a:t>
            </a:r>
            <a:r>
              <a:rPr lang="en-US" sz="2600" b="1" dirty="0" err="1">
                <a:effectLst>
                  <a:outerShdw blurRad="38100" dist="38100" dir="2700000" algn="tl">
                    <a:srgbClr val="000000">
                      <a:alpha val="43137"/>
                    </a:srgbClr>
                  </a:outerShdw>
                </a:effectLst>
                <a:latin typeface="Helvetica Neue"/>
                <a:cs typeface="Latha" panose="020B0502040204020203" pitchFamily="34" charset="0"/>
              </a:rPr>
              <a:t>doveri</a:t>
            </a:r>
            <a:r>
              <a:rPr lang="en-US" sz="2600" b="1" dirty="0">
                <a:effectLst>
                  <a:outerShdw blurRad="38100" dist="38100" dir="2700000" algn="tl">
                    <a:srgbClr val="000000">
                      <a:alpha val="43137"/>
                    </a:srgbClr>
                  </a:outerShdw>
                </a:effectLst>
                <a:latin typeface="Helvetica Neue"/>
                <a:cs typeface="Latha" panose="020B0502040204020203" pitchFamily="34" charset="0"/>
              </a:rPr>
              <a:t> </a:t>
            </a:r>
            <a:r>
              <a:rPr lang="en-US" sz="2600" b="1" dirty="0" err="1">
                <a:effectLst>
                  <a:outerShdw blurRad="38100" dist="38100" dir="2700000" algn="tl">
                    <a:srgbClr val="000000">
                      <a:alpha val="43137"/>
                    </a:srgbClr>
                  </a:outerShdw>
                </a:effectLst>
                <a:latin typeface="Helvetica Neue"/>
                <a:cs typeface="Latha" panose="020B0502040204020203" pitchFamily="34" charset="0"/>
              </a:rPr>
              <a:t>dell’uomo</a:t>
            </a:r>
            <a:r>
              <a:rPr lang="en-US" sz="2600" dirty="0">
                <a:effectLst>
                  <a:outerShdw blurRad="38100" dist="38100" dir="2700000" algn="tl">
                    <a:srgbClr val="000000">
                      <a:alpha val="43137"/>
                    </a:srgbClr>
                  </a:outerShdw>
                </a:effectLst>
                <a:latin typeface="Helvetica Neue"/>
                <a:cs typeface="Latha" panose="020B0502040204020203" pitchFamily="34" charset="0"/>
              </a:rPr>
              <a:t> </a:t>
            </a:r>
            <a:r>
              <a:rPr lang="en-US" sz="2600" dirty="0">
                <a:latin typeface="Helvetica Neue"/>
                <a:cs typeface="Latha" panose="020B0502040204020203" pitchFamily="34" charset="0"/>
              </a:rPr>
              <a:t>(2 Maggio 1948)</a:t>
            </a:r>
          </a:p>
          <a:p>
            <a:pPr algn="just"/>
            <a:endParaRPr lang="en-US" sz="2600" dirty="0">
              <a:latin typeface="Helvetica Neue"/>
              <a:cs typeface="Latha" panose="020B0502040204020203" pitchFamily="34" charset="0"/>
            </a:endParaRPr>
          </a:p>
          <a:p>
            <a:pPr algn="just"/>
            <a:r>
              <a:rPr lang="en-US" sz="2600" b="1" dirty="0" err="1">
                <a:effectLst>
                  <a:outerShdw blurRad="38100" dist="38100" dir="2700000" algn="tl">
                    <a:srgbClr val="000000">
                      <a:alpha val="43137"/>
                    </a:srgbClr>
                  </a:outerShdw>
                </a:effectLst>
                <a:latin typeface="Helvetica Neue"/>
                <a:cs typeface="Latha" panose="020B0502040204020203" pitchFamily="34" charset="0"/>
              </a:rPr>
              <a:t>Risoluzione</a:t>
            </a:r>
            <a:r>
              <a:rPr lang="en-US" sz="2600" b="1" dirty="0">
                <a:effectLst>
                  <a:outerShdw blurRad="38100" dist="38100" dir="2700000" algn="tl">
                    <a:srgbClr val="000000">
                      <a:alpha val="43137"/>
                    </a:srgbClr>
                  </a:outerShdw>
                </a:effectLst>
                <a:latin typeface="Helvetica Neue"/>
                <a:cs typeface="Latha" panose="020B0502040204020203" pitchFamily="34" charset="0"/>
              </a:rPr>
              <a:t> XXXI</a:t>
            </a:r>
            <a:r>
              <a:rPr lang="en-US" sz="2600" dirty="0">
                <a:effectLst>
                  <a:outerShdw blurRad="38100" dist="38100" dir="2700000" algn="tl">
                    <a:srgbClr val="000000">
                      <a:alpha val="43137"/>
                    </a:srgbClr>
                  </a:outerShdw>
                </a:effectLst>
                <a:latin typeface="Helvetica Neue"/>
                <a:cs typeface="Latha" panose="020B0502040204020203" pitchFamily="34" charset="0"/>
              </a:rPr>
              <a:t>      </a:t>
            </a:r>
            <a:r>
              <a:rPr lang="en-US" sz="2600" dirty="0">
                <a:latin typeface="Helvetica Neue"/>
                <a:cs typeface="Latha" panose="020B0502040204020203" pitchFamily="34" charset="0"/>
              </a:rPr>
              <a:t> Al </a:t>
            </a:r>
            <a:r>
              <a:rPr lang="en-US" sz="2600" dirty="0" err="1">
                <a:latin typeface="Helvetica Neue"/>
                <a:cs typeface="Latha" panose="020B0502040204020203" pitchFamily="34" charset="0"/>
              </a:rPr>
              <a:t>Comitato</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giuridico</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interamericano</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viene</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affidato</a:t>
            </a:r>
            <a:r>
              <a:rPr lang="en-US" sz="2600" dirty="0">
                <a:latin typeface="Helvetica Neue"/>
                <a:cs typeface="Latha" panose="020B0502040204020203" pitchFamily="34" charset="0"/>
              </a:rPr>
              <a:t> il </a:t>
            </a:r>
            <a:r>
              <a:rPr lang="en-US" sz="2600" dirty="0" err="1">
                <a:latin typeface="Helvetica Neue"/>
                <a:cs typeface="Latha" panose="020B0502040204020203" pitchFamily="34" charset="0"/>
              </a:rPr>
              <a:t>compito</a:t>
            </a:r>
            <a:r>
              <a:rPr lang="en-US" sz="2600" dirty="0">
                <a:latin typeface="Helvetica Neue"/>
                <a:cs typeface="Latha" panose="020B0502040204020203" pitchFamily="34" charset="0"/>
              </a:rPr>
              <a:t> di </a:t>
            </a:r>
            <a:r>
              <a:rPr lang="en-US" sz="2600" dirty="0" err="1">
                <a:latin typeface="Helvetica Neue"/>
                <a:cs typeface="Latha" panose="020B0502040204020203" pitchFamily="34" charset="0"/>
              </a:rPr>
              <a:t>elaborare</a:t>
            </a:r>
            <a:r>
              <a:rPr lang="en-US" sz="2600" dirty="0">
                <a:latin typeface="Helvetica Neue"/>
                <a:cs typeface="Latha" panose="020B0502040204020203" pitchFamily="34" charset="0"/>
              </a:rPr>
              <a:t> un Progetto di </a:t>
            </a:r>
            <a:r>
              <a:rPr lang="en-US" sz="2600" dirty="0" err="1">
                <a:latin typeface="Helvetica Neue"/>
                <a:cs typeface="Latha" panose="020B0502040204020203" pitchFamily="34" charset="0"/>
              </a:rPr>
              <a:t>statuto</a:t>
            </a:r>
            <a:r>
              <a:rPr lang="en-US" sz="2600" dirty="0">
                <a:latin typeface="Helvetica Neue"/>
                <a:cs typeface="Latha" panose="020B0502040204020203" pitchFamily="34" charset="0"/>
              </a:rPr>
              <a:t> per la </a:t>
            </a:r>
            <a:r>
              <a:rPr lang="en-US" sz="2600" dirty="0" err="1">
                <a:latin typeface="Helvetica Neue"/>
                <a:cs typeface="Latha" panose="020B0502040204020203" pitchFamily="34" charset="0"/>
              </a:rPr>
              <a:t>creazione</a:t>
            </a:r>
            <a:r>
              <a:rPr lang="en-US" sz="2600" dirty="0">
                <a:latin typeface="Helvetica Neue"/>
                <a:cs typeface="Latha" panose="020B0502040204020203" pitchFamily="34" charset="0"/>
              </a:rPr>
              <a:t> di un </a:t>
            </a:r>
            <a:r>
              <a:rPr lang="en-US" sz="2600" dirty="0" err="1">
                <a:latin typeface="Helvetica Neue"/>
                <a:cs typeface="Latha" panose="020B0502040204020203" pitchFamily="34" charset="0"/>
              </a:rPr>
              <a:t>tribunale</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internazionale</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dei</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diritti</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umani</a:t>
            </a:r>
            <a:r>
              <a:rPr lang="en-US" sz="2600" dirty="0">
                <a:latin typeface="Helvetica Neue"/>
                <a:cs typeface="Latha" panose="020B0502040204020203" pitchFamily="34" charset="0"/>
              </a:rPr>
              <a:t> per il </a:t>
            </a:r>
            <a:r>
              <a:rPr lang="en-US" sz="2600" dirty="0" err="1">
                <a:latin typeface="Helvetica Neue"/>
                <a:cs typeface="Latha" panose="020B0502040204020203" pitchFamily="34" charset="0"/>
              </a:rPr>
              <a:t>continente</a:t>
            </a:r>
            <a:r>
              <a:rPr lang="en-US" sz="2600" dirty="0">
                <a:latin typeface="Helvetica Neue"/>
                <a:cs typeface="Latha" panose="020B0502040204020203" pitchFamily="34" charset="0"/>
              </a:rPr>
              <a:t> americano</a:t>
            </a:r>
          </a:p>
          <a:p>
            <a:pPr algn="just"/>
            <a:endParaRPr lang="en-US" sz="2600" dirty="0">
              <a:latin typeface="Helvetica Neue"/>
              <a:cs typeface="Latha" panose="020B0502040204020203" pitchFamily="34" charset="0"/>
            </a:endParaRPr>
          </a:p>
          <a:p>
            <a:pPr marL="1166813" indent="-1166813" algn="just"/>
            <a:r>
              <a:rPr lang="en-US" sz="2600" b="1" dirty="0">
                <a:effectLst>
                  <a:outerShdw blurRad="38100" dist="38100" dir="2700000" algn="tl">
                    <a:srgbClr val="000000">
                      <a:alpha val="43137"/>
                    </a:srgbClr>
                  </a:outerShdw>
                </a:effectLst>
                <a:latin typeface="Helvetica Neue"/>
                <a:cs typeface="Latha" panose="020B0502040204020203" pitchFamily="34" charset="0"/>
              </a:rPr>
              <a:t>1959</a:t>
            </a:r>
            <a:r>
              <a:rPr lang="en-US" sz="2600" dirty="0">
                <a:effectLst>
                  <a:outerShdw blurRad="38100" dist="38100" dir="2700000" algn="tl">
                    <a:srgbClr val="000000">
                      <a:alpha val="43137"/>
                    </a:srgbClr>
                  </a:outerShdw>
                </a:effectLst>
                <a:latin typeface="Helvetica Neue"/>
                <a:cs typeface="Latha" panose="020B0502040204020203" pitchFamily="34" charset="0"/>
              </a:rPr>
              <a:t>: </a:t>
            </a:r>
            <a:r>
              <a:rPr lang="en-US" sz="2600" dirty="0" err="1">
                <a:latin typeface="Helvetica Neue"/>
                <a:cs typeface="Latha" panose="020B0502040204020203" pitchFamily="34" charset="0"/>
              </a:rPr>
              <a:t>Istituzione</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della</a:t>
            </a:r>
            <a:r>
              <a:rPr lang="en-US" sz="2600" dirty="0">
                <a:latin typeface="Helvetica Neue"/>
                <a:cs typeface="Latha" panose="020B0502040204020203" pitchFamily="34" charset="0"/>
              </a:rPr>
              <a:t> </a:t>
            </a:r>
            <a:r>
              <a:rPr lang="en-US" sz="2600" b="1" dirty="0" err="1">
                <a:effectLst>
                  <a:outerShdw blurRad="38100" dist="38100" dir="2700000" algn="tl">
                    <a:srgbClr val="000000">
                      <a:alpha val="43137"/>
                    </a:srgbClr>
                  </a:outerShdw>
                </a:effectLst>
                <a:latin typeface="Helvetica Neue"/>
                <a:cs typeface="Latha" panose="020B0502040204020203" pitchFamily="34" charset="0"/>
              </a:rPr>
              <a:t>Commissione</a:t>
            </a:r>
            <a:r>
              <a:rPr lang="en-US" sz="2600" b="1" dirty="0">
                <a:effectLst>
                  <a:outerShdw blurRad="38100" dist="38100" dir="2700000" algn="tl">
                    <a:srgbClr val="000000">
                      <a:alpha val="43137"/>
                    </a:srgbClr>
                  </a:outerShdw>
                </a:effectLst>
                <a:latin typeface="Helvetica Neue"/>
                <a:cs typeface="Latha" panose="020B0502040204020203" pitchFamily="34" charset="0"/>
              </a:rPr>
              <a:t> </a:t>
            </a:r>
            <a:r>
              <a:rPr lang="en-US" sz="2600" b="1" dirty="0" err="1">
                <a:effectLst>
                  <a:outerShdw blurRad="38100" dist="38100" dir="2700000" algn="tl">
                    <a:srgbClr val="000000">
                      <a:alpha val="43137"/>
                    </a:srgbClr>
                  </a:outerShdw>
                </a:effectLst>
                <a:latin typeface="Helvetica Neue"/>
                <a:cs typeface="Latha" panose="020B0502040204020203" pitchFamily="34" charset="0"/>
              </a:rPr>
              <a:t>interamericana</a:t>
            </a:r>
            <a:r>
              <a:rPr lang="en-US" sz="2600" b="1" dirty="0">
                <a:effectLst>
                  <a:outerShdw blurRad="38100" dist="38100" dir="2700000" algn="tl">
                    <a:srgbClr val="000000">
                      <a:alpha val="43137"/>
                    </a:srgbClr>
                  </a:outerShdw>
                </a:effectLst>
                <a:latin typeface="Helvetica Neue"/>
                <a:cs typeface="Latha" panose="020B0502040204020203" pitchFamily="34" charset="0"/>
              </a:rPr>
              <a:t> </a:t>
            </a:r>
            <a:r>
              <a:rPr lang="en-US" sz="2600" b="1" dirty="0" err="1">
                <a:effectLst>
                  <a:outerShdw blurRad="38100" dist="38100" dir="2700000" algn="tl">
                    <a:srgbClr val="000000">
                      <a:alpha val="43137"/>
                    </a:srgbClr>
                  </a:outerShdw>
                </a:effectLst>
                <a:latin typeface="Helvetica Neue"/>
                <a:cs typeface="Latha" panose="020B0502040204020203" pitchFamily="34" charset="0"/>
              </a:rPr>
              <a:t>dei</a:t>
            </a:r>
            <a:r>
              <a:rPr lang="en-US" sz="2600" b="1" dirty="0">
                <a:effectLst>
                  <a:outerShdw blurRad="38100" dist="38100" dir="2700000" algn="tl">
                    <a:srgbClr val="000000">
                      <a:alpha val="43137"/>
                    </a:srgbClr>
                  </a:outerShdw>
                </a:effectLst>
                <a:latin typeface="Helvetica Neue"/>
                <a:cs typeface="Latha" panose="020B0502040204020203" pitchFamily="34" charset="0"/>
              </a:rPr>
              <a:t> </a:t>
            </a:r>
            <a:r>
              <a:rPr lang="en-US" sz="2600" b="1" dirty="0" err="1">
                <a:effectLst>
                  <a:outerShdw blurRad="38100" dist="38100" dir="2700000" algn="tl">
                    <a:srgbClr val="000000">
                      <a:alpha val="43137"/>
                    </a:srgbClr>
                  </a:outerShdw>
                </a:effectLst>
                <a:latin typeface="Helvetica Neue"/>
                <a:cs typeface="Latha" panose="020B0502040204020203" pitchFamily="34" charset="0"/>
              </a:rPr>
              <a:t>diritti</a:t>
            </a:r>
            <a:r>
              <a:rPr lang="en-US" sz="2600" b="1" dirty="0">
                <a:effectLst>
                  <a:outerShdw blurRad="38100" dist="38100" dir="2700000" algn="tl">
                    <a:srgbClr val="000000">
                      <a:alpha val="43137"/>
                    </a:srgbClr>
                  </a:outerShdw>
                </a:effectLst>
                <a:latin typeface="Helvetica Neue"/>
                <a:cs typeface="Latha" panose="020B0502040204020203" pitchFamily="34" charset="0"/>
              </a:rPr>
              <a:t> </a:t>
            </a:r>
            <a:r>
              <a:rPr lang="en-US" sz="2600" b="1" dirty="0" err="1">
                <a:effectLst>
                  <a:outerShdw blurRad="38100" dist="38100" dir="2700000" algn="tl">
                    <a:srgbClr val="000000">
                      <a:alpha val="43137"/>
                    </a:srgbClr>
                  </a:outerShdw>
                </a:effectLst>
                <a:latin typeface="Helvetica Neue"/>
                <a:cs typeface="Latha" panose="020B0502040204020203" pitchFamily="34" charset="0"/>
              </a:rPr>
              <a:t>umani</a:t>
            </a:r>
            <a:r>
              <a:rPr lang="en-US" sz="2600" b="1" dirty="0">
                <a:latin typeface="Helvetica Neue"/>
                <a:cs typeface="Latha" panose="020B0502040204020203" pitchFamily="34" charset="0"/>
              </a:rPr>
              <a:t> </a:t>
            </a:r>
            <a:r>
              <a:rPr lang="en-US" sz="2600" dirty="0">
                <a:latin typeface="Helvetica Neue"/>
                <a:cs typeface="Latha" panose="020B0502040204020203" pitchFamily="34" charset="0"/>
              </a:rPr>
              <a:t>(</a:t>
            </a:r>
            <a:r>
              <a:rPr lang="en-US" sz="2600" dirty="0" err="1">
                <a:latin typeface="Helvetica Neue"/>
                <a:cs typeface="Latha" panose="020B0502040204020203" pitchFamily="34" charset="0"/>
              </a:rPr>
              <a:t>risoluzione</a:t>
            </a:r>
            <a:r>
              <a:rPr lang="en-US" sz="2600" dirty="0">
                <a:latin typeface="Helvetica Neue"/>
                <a:cs typeface="Latha" panose="020B0502040204020203" pitchFamily="34" charset="0"/>
              </a:rPr>
              <a:t> “</a:t>
            </a:r>
            <a:r>
              <a:rPr lang="en-US" sz="2600" i="1" dirty="0">
                <a:latin typeface="Helvetica Neue"/>
                <a:cs typeface="Latha" panose="020B0502040204020203" pitchFamily="34" charset="0"/>
              </a:rPr>
              <a:t>Derechos </a:t>
            </a:r>
            <a:r>
              <a:rPr lang="en-US" sz="2600" i="1" dirty="0" err="1">
                <a:latin typeface="Helvetica Neue"/>
                <a:cs typeface="Latha" panose="020B0502040204020203" pitchFamily="34" charset="0"/>
              </a:rPr>
              <a:t>humanos</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entità</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autonoma</a:t>
            </a:r>
            <a:r>
              <a:rPr lang="en-US" sz="2600" dirty="0">
                <a:latin typeface="Helvetica Neue"/>
                <a:cs typeface="Latha" panose="020B0502040204020203" pitchFamily="34" charset="0"/>
              </a:rPr>
              <a:t> rispetto </a:t>
            </a:r>
            <a:r>
              <a:rPr lang="en-US" sz="2600" dirty="0" err="1">
                <a:latin typeface="Helvetica Neue"/>
                <a:cs typeface="Latha" panose="020B0502040204020203" pitchFamily="34" charset="0"/>
              </a:rPr>
              <a:t>all’OSA</a:t>
            </a:r>
            <a:r>
              <a:rPr lang="en-US" sz="2600" dirty="0">
                <a:latin typeface="Helvetica Neue"/>
                <a:cs typeface="Latha" panose="020B0502040204020203" pitchFamily="34" charset="0"/>
              </a:rPr>
              <a:t> con il </a:t>
            </a:r>
            <a:r>
              <a:rPr lang="en-US" sz="2600" dirty="0" err="1">
                <a:latin typeface="Helvetica Neue"/>
                <a:cs typeface="Latha" panose="020B0502040204020203" pitchFamily="34" charset="0"/>
              </a:rPr>
              <a:t>compito</a:t>
            </a:r>
            <a:r>
              <a:rPr lang="en-US" sz="2600" dirty="0">
                <a:latin typeface="Helvetica Neue"/>
                <a:cs typeface="Latha" panose="020B0502040204020203" pitchFamily="34" charset="0"/>
              </a:rPr>
              <a:t> di “</a:t>
            </a:r>
            <a:r>
              <a:rPr lang="en-US" sz="2600" dirty="0" err="1">
                <a:latin typeface="Helvetica Neue"/>
                <a:cs typeface="Latha" panose="020B0502040204020203" pitchFamily="34" charset="0"/>
              </a:rPr>
              <a:t>promuovere</a:t>
            </a:r>
            <a:r>
              <a:rPr lang="en-US" sz="2600" dirty="0">
                <a:latin typeface="Helvetica Neue"/>
                <a:cs typeface="Latha" panose="020B0502040204020203" pitchFamily="34" charset="0"/>
              </a:rPr>
              <a:t>” il rispetto </a:t>
            </a:r>
            <a:r>
              <a:rPr lang="en-US" sz="2600" dirty="0" err="1">
                <a:latin typeface="Helvetica Neue"/>
                <a:cs typeface="Latha" panose="020B0502040204020203" pitchFamily="34" charset="0"/>
              </a:rPr>
              <a:t>dei</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diritti</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umani</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contenuti</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nella</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Dichiarazione</a:t>
            </a:r>
            <a:r>
              <a:rPr lang="en-US" sz="2600" dirty="0">
                <a:latin typeface="Helvetica Neue"/>
                <a:cs typeface="Latha" panose="020B0502040204020203" pitchFamily="34" charset="0"/>
              </a:rPr>
              <a:t> americana</a:t>
            </a:r>
          </a:p>
          <a:p>
            <a:pPr marL="901700" indent="-901700" algn="just"/>
            <a:r>
              <a:rPr lang="en-US" sz="2600" b="1" dirty="0">
                <a:effectLst>
                  <a:outerShdw blurRad="38100" dist="38100" dir="2700000" algn="tl">
                    <a:srgbClr val="000000">
                      <a:alpha val="43137"/>
                    </a:srgbClr>
                  </a:outerShdw>
                </a:effectLst>
                <a:latin typeface="Helvetica Neue"/>
                <a:cs typeface="Latha" panose="020B0502040204020203" pitchFamily="34" charset="0"/>
              </a:rPr>
              <a:t>1965</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Ampliamento</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delle</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funzioni</a:t>
            </a:r>
            <a:r>
              <a:rPr lang="en-US" sz="2600" dirty="0">
                <a:latin typeface="Helvetica Neue"/>
                <a:cs typeface="Latha" panose="020B0502040204020203" pitchFamily="34" charset="0"/>
              </a:rPr>
              <a:t> e </a:t>
            </a:r>
            <a:r>
              <a:rPr lang="en-US" sz="2600" dirty="0" err="1">
                <a:latin typeface="Helvetica Neue"/>
                <a:cs typeface="Latha" panose="020B0502040204020203" pitchFamily="34" charset="0"/>
              </a:rPr>
              <a:t>dei</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poteri</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della</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Commissione</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protezione</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dei</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diritti</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umani</a:t>
            </a:r>
            <a:r>
              <a:rPr lang="en-US" sz="2600" dirty="0">
                <a:latin typeface="Helvetica Neue"/>
                <a:cs typeface="Latha" panose="020B0502040204020203" pitchFamily="34" charset="0"/>
              </a:rPr>
              <a:t> e </a:t>
            </a:r>
            <a:r>
              <a:rPr lang="en-US" sz="2600" dirty="0" err="1">
                <a:latin typeface="Helvetica Neue"/>
                <a:cs typeface="Latha" panose="020B0502040204020203" pitchFamily="34" charset="0"/>
              </a:rPr>
              <a:t>controllo</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sull’operato</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degli</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Stati</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anche</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tramite</a:t>
            </a:r>
            <a:r>
              <a:rPr lang="en-US" sz="2600" dirty="0">
                <a:latin typeface="Helvetica Neue"/>
                <a:cs typeface="Latha" panose="020B0502040204020203" pitchFamily="34" charset="0"/>
              </a:rPr>
              <a:t> la </a:t>
            </a:r>
            <a:r>
              <a:rPr lang="en-US" sz="2600" dirty="0" err="1">
                <a:latin typeface="Helvetica Neue"/>
                <a:cs typeface="Latha" panose="020B0502040204020203" pitchFamily="34" charset="0"/>
              </a:rPr>
              <a:t>possibilità</a:t>
            </a:r>
            <a:r>
              <a:rPr lang="en-US" sz="2600" dirty="0">
                <a:latin typeface="Helvetica Neue"/>
                <a:cs typeface="Latha" panose="020B0502040204020203" pitchFamily="34" charset="0"/>
              </a:rPr>
              <a:t> di </a:t>
            </a:r>
            <a:r>
              <a:rPr lang="en-US" sz="2600" dirty="0" err="1">
                <a:latin typeface="Helvetica Neue"/>
                <a:cs typeface="Latha" panose="020B0502040204020203" pitchFamily="34" charset="0"/>
              </a:rPr>
              <a:t>esaminare</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petizioni</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individuali</a:t>
            </a:r>
            <a:r>
              <a:rPr lang="en-US" sz="2600" dirty="0">
                <a:latin typeface="Helvetica Neue"/>
                <a:cs typeface="Latha" panose="020B0502040204020203" pitchFamily="34" charset="0"/>
              </a:rPr>
              <a:t> relative ad </a:t>
            </a:r>
            <a:r>
              <a:rPr lang="en-US" sz="2600" dirty="0" err="1">
                <a:latin typeface="Helvetica Neue"/>
                <a:cs typeface="Latha" panose="020B0502040204020203" pitchFamily="34" charset="0"/>
              </a:rPr>
              <a:t>alcuni</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articoli</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della</a:t>
            </a:r>
            <a:r>
              <a:rPr lang="en-US" sz="2600" dirty="0">
                <a:latin typeface="Helvetica Neue"/>
                <a:cs typeface="Latha" panose="020B0502040204020203" pitchFamily="34" charset="0"/>
              </a:rPr>
              <a:t> </a:t>
            </a:r>
            <a:r>
              <a:rPr lang="en-US" sz="2600" dirty="0" err="1">
                <a:latin typeface="Helvetica Neue"/>
                <a:cs typeface="Latha" panose="020B0502040204020203" pitchFamily="34" charset="0"/>
              </a:rPr>
              <a:t>Dichiarazione</a:t>
            </a:r>
            <a:r>
              <a:rPr lang="en-US" sz="2600" dirty="0">
                <a:latin typeface="Helvetica Neue"/>
                <a:cs typeface="Latha" panose="020B0502040204020203" pitchFamily="34" charset="0"/>
              </a:rPr>
              <a:t> americana)</a:t>
            </a:r>
          </a:p>
        </p:txBody>
      </p:sp>
      <p:sp>
        <p:nvSpPr>
          <p:cNvPr id="2" name="Parentesi graffa aperta 1">
            <a:extLst>
              <a:ext uri="{FF2B5EF4-FFF2-40B4-BE49-F238E27FC236}">
                <a16:creationId xmlns:a16="http://schemas.microsoft.com/office/drawing/2014/main" id="{377F2CB1-C175-4A9C-9452-5E3884567DF7}"/>
              </a:ext>
            </a:extLst>
          </p:cNvPr>
          <p:cNvSpPr/>
          <p:nvPr/>
        </p:nvSpPr>
        <p:spPr>
          <a:xfrm>
            <a:off x="454991" y="2562766"/>
            <a:ext cx="371061" cy="3599495"/>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05DB9685-500E-4641-9444-A20F18525142}"/>
              </a:ext>
            </a:extLst>
          </p:cNvPr>
          <p:cNvCxnSpPr/>
          <p:nvPr/>
        </p:nvCxnSpPr>
        <p:spPr>
          <a:xfrm>
            <a:off x="3750365" y="5102087"/>
            <a:ext cx="53008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Connettore 2 10">
            <a:extLst>
              <a:ext uri="{FF2B5EF4-FFF2-40B4-BE49-F238E27FC236}">
                <a16:creationId xmlns:a16="http://schemas.microsoft.com/office/drawing/2014/main" id="{1D7C54F3-8529-4E9C-BA6F-19486A6A9E82}"/>
              </a:ext>
            </a:extLst>
          </p:cNvPr>
          <p:cNvCxnSpPr>
            <a:cxnSpLocks/>
          </p:cNvCxnSpPr>
          <p:nvPr/>
        </p:nvCxnSpPr>
        <p:spPr>
          <a:xfrm>
            <a:off x="6990521" y="7129669"/>
            <a:ext cx="40419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1602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768626" y="2004164"/>
            <a:ext cx="11396869" cy="7786747"/>
          </a:xfrm>
          <a:prstGeom prst="rect">
            <a:avLst/>
          </a:prstGeom>
          <a:noFill/>
        </p:spPr>
        <p:txBody>
          <a:bodyPr wrap="square" rtlCol="0">
            <a:spAutoFit/>
          </a:bodyPr>
          <a:lstStyle/>
          <a:p>
            <a:pPr algn="just"/>
            <a:r>
              <a:rPr lang="it-IT" sz="2600" b="1" dirty="0">
                <a:effectLst>
                  <a:outerShdw blurRad="38100" dist="38100" dir="2700000" algn="tl">
                    <a:srgbClr val="000000">
                      <a:alpha val="43137"/>
                    </a:srgbClr>
                  </a:outerShdw>
                </a:effectLst>
                <a:latin typeface="Helvetica Neue"/>
              </a:rPr>
              <a:t>1967</a:t>
            </a:r>
            <a:r>
              <a:rPr lang="it-IT" sz="2600" dirty="0">
                <a:latin typeface="Helvetica Neue"/>
              </a:rPr>
              <a:t>:</a:t>
            </a:r>
            <a:r>
              <a:rPr lang="it-IT" sz="2600" dirty="0">
                <a:effectLst>
                  <a:outerShdw blurRad="38100" dist="38100" dir="2700000" algn="tl">
                    <a:srgbClr val="000000">
                      <a:alpha val="43137"/>
                    </a:srgbClr>
                  </a:outerShdw>
                </a:effectLst>
                <a:latin typeface="Helvetica Neue"/>
              </a:rPr>
              <a:t> </a:t>
            </a:r>
            <a:r>
              <a:rPr lang="it-IT" sz="2600" dirty="0">
                <a:latin typeface="Helvetica Neue"/>
              </a:rPr>
              <a:t>Viene messa fine al «limbo» giuridico della Commissione          organo dell’OSA </a:t>
            </a:r>
          </a:p>
          <a:p>
            <a:pPr algn="just"/>
            <a:endParaRPr lang="it-IT" sz="2600" dirty="0">
              <a:latin typeface="Helvetica Neue"/>
            </a:endParaRPr>
          </a:p>
          <a:p>
            <a:pPr algn="just"/>
            <a:r>
              <a:rPr lang="en-US" sz="2600" b="1" dirty="0">
                <a:effectLst>
                  <a:outerShdw blurRad="38100" dist="38100" dir="2700000" algn="tl">
                    <a:srgbClr val="000000">
                      <a:alpha val="43137"/>
                    </a:srgbClr>
                  </a:outerShdw>
                </a:effectLst>
                <a:latin typeface="Helvetica Neue"/>
              </a:rPr>
              <a:t>Carta OSA, art. 106</a:t>
            </a:r>
            <a:r>
              <a:rPr lang="en-US" sz="2600" dirty="0">
                <a:effectLst>
                  <a:outerShdw blurRad="38100" dist="38100" dir="2700000" algn="tl">
                    <a:srgbClr val="000000">
                      <a:alpha val="43137"/>
                    </a:srgbClr>
                  </a:outerShdw>
                </a:effectLst>
                <a:latin typeface="Helvetica Neue"/>
              </a:rPr>
              <a:t>: “</a:t>
            </a:r>
            <a:r>
              <a:rPr lang="en-US" sz="2600" dirty="0">
                <a:latin typeface="Helvetica Neue"/>
              </a:rPr>
              <a:t>There shall be an Inter-American Commission on Human Rights, whose principal function shall be to </a:t>
            </a:r>
            <a:r>
              <a:rPr lang="en-US" sz="2600" i="1" dirty="0">
                <a:latin typeface="Helvetica Neue"/>
              </a:rPr>
              <a:t>promote</a:t>
            </a:r>
            <a:r>
              <a:rPr lang="en-US" sz="2600" dirty="0">
                <a:latin typeface="Helvetica Neue"/>
              </a:rPr>
              <a:t> the observance and </a:t>
            </a:r>
            <a:r>
              <a:rPr lang="en-US" sz="2600" i="1" dirty="0">
                <a:latin typeface="Helvetica Neue"/>
              </a:rPr>
              <a:t>protection</a:t>
            </a:r>
            <a:r>
              <a:rPr lang="en-US" sz="2600" dirty="0">
                <a:latin typeface="Helvetica Neue"/>
              </a:rPr>
              <a:t> of human rights and to serve as a consultative organ of the Organization in these matters.</a:t>
            </a:r>
          </a:p>
          <a:p>
            <a:pPr algn="just"/>
            <a:r>
              <a:rPr lang="en-US" sz="2600" i="1" dirty="0">
                <a:latin typeface="Helvetica Neue"/>
              </a:rPr>
              <a:t>An inter-American convention on human rights </a:t>
            </a:r>
            <a:r>
              <a:rPr lang="en-US" sz="2600" dirty="0">
                <a:latin typeface="Helvetica Neue"/>
              </a:rPr>
              <a:t>shall determine the structure, competence, and procedure of this Commission, as well as those of other organs responsible for these matters.”</a:t>
            </a:r>
          </a:p>
          <a:p>
            <a:pPr algn="just"/>
            <a:endParaRPr lang="en-US" sz="2600" dirty="0">
              <a:latin typeface="Helvetica Neue"/>
            </a:endParaRPr>
          </a:p>
          <a:p>
            <a:pPr marL="3048000" indent="-3048000" algn="just"/>
            <a:r>
              <a:rPr lang="en-US" sz="2600" b="1" dirty="0">
                <a:effectLst>
                  <a:outerShdw blurRad="38100" dist="38100" dir="2700000" algn="tl">
                    <a:srgbClr val="000000">
                      <a:alpha val="43137"/>
                    </a:srgbClr>
                  </a:outerShdw>
                </a:effectLst>
                <a:latin typeface="Helvetica Neue"/>
              </a:rPr>
              <a:t>21 </a:t>
            </a:r>
            <a:r>
              <a:rPr lang="en-US" sz="2600" b="1" dirty="0" err="1">
                <a:effectLst>
                  <a:outerShdw blurRad="38100" dist="38100" dir="2700000" algn="tl">
                    <a:srgbClr val="000000">
                      <a:alpha val="43137"/>
                    </a:srgbClr>
                  </a:outerShdw>
                </a:effectLst>
                <a:latin typeface="Helvetica Neue"/>
              </a:rPr>
              <a:t>novembre</a:t>
            </a:r>
            <a:r>
              <a:rPr lang="en-US" sz="2600" b="1" dirty="0">
                <a:effectLst>
                  <a:outerShdw blurRad="38100" dist="38100" dir="2700000" algn="tl">
                    <a:srgbClr val="000000">
                      <a:alpha val="43137"/>
                    </a:srgbClr>
                  </a:outerShdw>
                </a:effectLst>
                <a:latin typeface="Helvetica Neue"/>
              </a:rPr>
              <a:t> 1969</a:t>
            </a:r>
            <a:r>
              <a:rPr lang="en-US" sz="2600" dirty="0">
                <a:effectLst>
                  <a:outerShdw blurRad="38100" dist="38100" dir="2700000" algn="tl">
                    <a:srgbClr val="000000">
                      <a:alpha val="43137"/>
                    </a:srgbClr>
                  </a:outerShdw>
                </a:effectLst>
                <a:latin typeface="Helvetica Neue"/>
              </a:rPr>
              <a:t>: </a:t>
            </a:r>
            <a:r>
              <a:rPr lang="en-US" sz="2600" dirty="0" err="1">
                <a:latin typeface="Helvetica Neue"/>
              </a:rPr>
              <a:t>Convenzione</a:t>
            </a:r>
            <a:r>
              <a:rPr lang="en-US" sz="2600" dirty="0">
                <a:latin typeface="Helvetica Neue"/>
              </a:rPr>
              <a:t> americana </a:t>
            </a:r>
            <a:r>
              <a:rPr lang="en-US" sz="2600" dirty="0" err="1">
                <a:latin typeface="Helvetica Neue"/>
              </a:rPr>
              <a:t>dei</a:t>
            </a:r>
            <a:r>
              <a:rPr lang="en-US" sz="2600" dirty="0">
                <a:latin typeface="Helvetica Neue"/>
              </a:rPr>
              <a:t> </a:t>
            </a:r>
            <a:r>
              <a:rPr lang="en-US" sz="2600" dirty="0" err="1">
                <a:latin typeface="Helvetica Neue"/>
              </a:rPr>
              <a:t>diritti</a:t>
            </a:r>
            <a:r>
              <a:rPr lang="en-US" sz="2600" dirty="0">
                <a:latin typeface="Helvetica Neue"/>
              </a:rPr>
              <a:t> </a:t>
            </a:r>
            <a:r>
              <a:rPr lang="en-US" sz="2600" dirty="0" err="1">
                <a:latin typeface="Helvetica Neue"/>
              </a:rPr>
              <a:t>umani</a:t>
            </a:r>
            <a:r>
              <a:rPr lang="en-US" sz="2600" dirty="0">
                <a:latin typeface="Helvetica Neue"/>
              </a:rPr>
              <a:t> o </a:t>
            </a:r>
            <a:r>
              <a:rPr lang="en-US" sz="2600" dirty="0" err="1">
                <a:latin typeface="Helvetica Neue"/>
              </a:rPr>
              <a:t>Patto</a:t>
            </a:r>
            <a:r>
              <a:rPr lang="en-US" sz="2600" dirty="0">
                <a:latin typeface="Helvetica Neue"/>
              </a:rPr>
              <a:t> di San José (in </a:t>
            </a:r>
            <a:r>
              <a:rPr lang="en-US" sz="2600" dirty="0" err="1">
                <a:latin typeface="Helvetica Neue"/>
              </a:rPr>
              <a:t>vigore</a:t>
            </a:r>
            <a:r>
              <a:rPr lang="en-US" sz="2600" dirty="0">
                <a:latin typeface="Helvetica Neue"/>
              </a:rPr>
              <a:t> dal 1978) </a:t>
            </a:r>
            <a:endParaRPr lang="it-IT" sz="2600" dirty="0">
              <a:latin typeface="Helvetica Neue"/>
            </a:endParaRPr>
          </a:p>
          <a:p>
            <a:endParaRPr lang="it-IT" sz="2800" dirty="0">
              <a:effectLst>
                <a:outerShdw blurRad="38100" dist="38100" dir="2700000" algn="tl">
                  <a:srgbClr val="000000">
                    <a:alpha val="43137"/>
                  </a:srgbClr>
                </a:outerShdw>
              </a:effectLst>
              <a:latin typeface="Helvetica Neue"/>
            </a:endParaRPr>
          </a:p>
          <a:p>
            <a:pPr algn="just"/>
            <a:r>
              <a:rPr lang="it-IT" sz="2600" dirty="0">
                <a:latin typeface="Helvetica Neue"/>
              </a:rPr>
              <a:t>Sistema di controllo strutturato su due livelli          Commissione (con duplice ruolo) e Corte interamericana dei diritti umani (organismo di garanzia della Convenzione a carattere autonomo)</a:t>
            </a:r>
          </a:p>
          <a:p>
            <a:endParaRPr lang="it-IT" sz="2800" dirty="0">
              <a:effectLst>
                <a:outerShdw blurRad="38100" dist="38100" dir="2700000" algn="tl">
                  <a:srgbClr val="000000">
                    <a:alpha val="43137"/>
                  </a:srgbClr>
                </a:outerShdw>
              </a:effectLst>
            </a:endParaRPr>
          </a:p>
          <a:p>
            <a:endParaRPr lang="it-IT" sz="2800" dirty="0"/>
          </a:p>
        </p:txBody>
      </p:sp>
      <p:cxnSp>
        <p:nvCxnSpPr>
          <p:cNvPr id="7" name="Connettore 2 6">
            <a:extLst>
              <a:ext uri="{FF2B5EF4-FFF2-40B4-BE49-F238E27FC236}">
                <a16:creationId xmlns:a16="http://schemas.microsoft.com/office/drawing/2014/main" id="{B3FCED29-808B-469E-A861-6D3B1A85FF1A}"/>
              </a:ext>
            </a:extLst>
          </p:cNvPr>
          <p:cNvCxnSpPr/>
          <p:nvPr/>
        </p:nvCxnSpPr>
        <p:spPr>
          <a:xfrm>
            <a:off x="10336695" y="2292625"/>
            <a:ext cx="50358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Freccia in giù 8">
            <a:extLst>
              <a:ext uri="{FF2B5EF4-FFF2-40B4-BE49-F238E27FC236}">
                <a16:creationId xmlns:a16="http://schemas.microsoft.com/office/drawing/2014/main" id="{24FF264C-092B-4E89-A3A6-E480FE3BD9E7}"/>
              </a:ext>
            </a:extLst>
          </p:cNvPr>
          <p:cNvSpPr/>
          <p:nvPr/>
        </p:nvSpPr>
        <p:spPr>
          <a:xfrm>
            <a:off x="6182956" y="7275443"/>
            <a:ext cx="636104" cy="251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2 10">
            <a:extLst>
              <a:ext uri="{FF2B5EF4-FFF2-40B4-BE49-F238E27FC236}">
                <a16:creationId xmlns:a16="http://schemas.microsoft.com/office/drawing/2014/main" id="{B31BBF0D-FF8A-410E-84CA-6CE7FF3FE8AB}"/>
              </a:ext>
            </a:extLst>
          </p:cNvPr>
          <p:cNvCxnSpPr/>
          <p:nvPr/>
        </p:nvCxnSpPr>
        <p:spPr>
          <a:xfrm>
            <a:off x="7381461" y="7845287"/>
            <a:ext cx="62285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914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Marker size="100"/>
                    </a14:imgEffect>
                    <a14:imgEffect>
                      <a14:colorTemperature colorTemp="6538"/>
                    </a14:imgEffect>
                  </a14:imgLayer>
                </a14:imgProps>
              </a:ext>
            </a:extLst>
          </a:blip>
          <a:stretch/>
        </a:blip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00B7C62-C79C-4AF5-A355-9ABD6AC31874}"/>
              </a:ext>
            </a:extLst>
          </p:cNvPr>
          <p:cNvSpPr/>
          <p:nvPr/>
        </p:nvSpPr>
        <p:spPr>
          <a:xfrm>
            <a:off x="1881489" y="225468"/>
            <a:ext cx="9241825" cy="11022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0193B3B-8EEC-4344-8C49-569AF7059E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50637" y="344933"/>
            <a:ext cx="1029123" cy="863359"/>
          </a:xfrm>
          <a:prstGeom prst="rect">
            <a:avLst/>
          </a:prstGeom>
          <a:effectLst>
            <a:outerShdw dist="63500" sx="1000" sy="1000" algn="ctr" rotWithShape="0">
              <a:schemeClr val="accent1">
                <a:lumMod val="20000"/>
                <a:lumOff val="80000"/>
              </a:schemeClr>
            </a:outerShdw>
          </a:effectLst>
        </p:spPr>
      </p:pic>
      <p:pic>
        <p:nvPicPr>
          <p:cNvPr id="6" name="Immagine 5">
            <a:extLst>
              <a:ext uri="{FF2B5EF4-FFF2-40B4-BE49-F238E27FC236}">
                <a16:creationId xmlns:a16="http://schemas.microsoft.com/office/drawing/2014/main" id="{EE9E0052-B9B7-44DC-86F6-B11C22838AE6}"/>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9053492" y="297030"/>
            <a:ext cx="959164" cy="959164"/>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503ED158-1E80-4EC4-8EEF-6118270A5BC6}"/>
              </a:ext>
            </a:extLst>
          </p:cNvPr>
          <p:cNvSpPr txBox="1"/>
          <p:nvPr/>
        </p:nvSpPr>
        <p:spPr>
          <a:xfrm>
            <a:off x="1252603" y="2649538"/>
            <a:ext cx="10496811" cy="1015663"/>
          </a:xfrm>
          <a:prstGeom prst="rect">
            <a:avLst/>
          </a:prstGeom>
          <a:noFill/>
        </p:spPr>
        <p:txBody>
          <a:bodyPr wrap="square" rtlCol="0">
            <a:spAutoFit/>
          </a:bodyPr>
          <a:lstStyle/>
          <a:p>
            <a:pPr algn="just"/>
            <a:endParaRPr lang="it-IT" sz="3000" dirty="0">
              <a:latin typeface="Helvetica Neue"/>
            </a:endParaRPr>
          </a:p>
          <a:p>
            <a:endParaRPr lang="it-IT" sz="3000" dirty="0">
              <a:latin typeface="Helvetica Neue"/>
            </a:endParaRPr>
          </a:p>
        </p:txBody>
      </p:sp>
      <p:sp>
        <p:nvSpPr>
          <p:cNvPr id="3" name="CasellaDiTesto 2">
            <a:extLst>
              <a:ext uri="{FF2B5EF4-FFF2-40B4-BE49-F238E27FC236}">
                <a16:creationId xmlns:a16="http://schemas.microsoft.com/office/drawing/2014/main" id="{2BE00531-195E-4ED4-941C-1029B6AB16CB}"/>
              </a:ext>
            </a:extLst>
          </p:cNvPr>
          <p:cNvSpPr txBox="1"/>
          <p:nvPr/>
        </p:nvSpPr>
        <p:spPr>
          <a:xfrm>
            <a:off x="662609" y="1619851"/>
            <a:ext cx="11701669" cy="8248412"/>
          </a:xfrm>
          <a:prstGeom prst="rect">
            <a:avLst/>
          </a:prstGeom>
          <a:noFill/>
        </p:spPr>
        <p:txBody>
          <a:bodyPr wrap="square" rtlCol="0">
            <a:spAutoFit/>
          </a:bodyPr>
          <a:lstStyle/>
          <a:p>
            <a:pPr algn="ctr"/>
            <a:r>
              <a:rPr lang="it-IT" sz="2600" b="1" dirty="0">
                <a:effectLst>
                  <a:outerShdw blurRad="38100" dist="38100" dir="2700000" algn="tl">
                    <a:srgbClr val="000000">
                      <a:alpha val="43137"/>
                    </a:srgbClr>
                  </a:outerShdw>
                </a:effectLst>
                <a:latin typeface="Helvetica Neue"/>
              </a:rPr>
              <a:t>Commissione interamericana dei diritti umani – funzioni e poteri</a:t>
            </a:r>
            <a:r>
              <a:rPr lang="it-IT" sz="2600" dirty="0">
                <a:effectLst>
                  <a:outerShdw blurRad="38100" dist="38100" dir="2700000" algn="tl">
                    <a:srgbClr val="000000">
                      <a:alpha val="43137"/>
                    </a:srgbClr>
                  </a:outerShdw>
                </a:effectLst>
                <a:latin typeface="Helvetica Neue"/>
              </a:rPr>
              <a:t> </a:t>
            </a:r>
          </a:p>
          <a:p>
            <a:pPr algn="ctr"/>
            <a:r>
              <a:rPr lang="it-IT" sz="2600" dirty="0">
                <a:latin typeface="Helvetica Neue"/>
              </a:rPr>
              <a:t>(art. 41 Convenzione americana e artt. 18-20 Statuto)</a:t>
            </a:r>
          </a:p>
          <a:p>
            <a:pPr algn="just"/>
            <a:endParaRPr lang="it-IT" sz="2600" dirty="0">
              <a:effectLst>
                <a:outerShdw blurRad="38100" dist="38100" dir="2700000" algn="tl">
                  <a:srgbClr val="000000">
                    <a:alpha val="43137"/>
                  </a:srgbClr>
                </a:outerShdw>
              </a:effectLst>
              <a:latin typeface="Helvetica Neue"/>
            </a:endParaRPr>
          </a:p>
          <a:p>
            <a:pPr algn="just"/>
            <a:r>
              <a:rPr lang="en-US" sz="2400" b="1" dirty="0">
                <a:effectLst>
                  <a:outerShdw blurRad="38100" dist="38100" dir="2700000" algn="tl">
                    <a:srgbClr val="000000">
                      <a:alpha val="43137"/>
                    </a:srgbClr>
                  </a:outerShdw>
                </a:effectLst>
                <a:latin typeface="Helvetica Neue"/>
              </a:rPr>
              <a:t>art. 41 </a:t>
            </a:r>
            <a:r>
              <a:rPr lang="en-US" sz="2400" b="1" dirty="0" err="1">
                <a:effectLst>
                  <a:outerShdw blurRad="38100" dist="38100" dir="2700000" algn="tl">
                    <a:srgbClr val="000000">
                      <a:alpha val="43137"/>
                    </a:srgbClr>
                  </a:outerShdw>
                </a:effectLst>
                <a:latin typeface="Helvetica Neue"/>
              </a:rPr>
              <a:t>Convenzione</a:t>
            </a:r>
            <a:r>
              <a:rPr lang="en-US" sz="2400" dirty="0">
                <a:latin typeface="Helvetica Neue"/>
              </a:rPr>
              <a:t>: “The main function of the Commission shall be to promote respect for and defense of human rights. In the exercise of its mandate, it shall have the following functions and powers: […]</a:t>
            </a:r>
          </a:p>
          <a:p>
            <a:pPr algn="just"/>
            <a:r>
              <a:rPr lang="en-US" sz="2400" dirty="0">
                <a:latin typeface="Helvetica Neue"/>
              </a:rPr>
              <a:t>b. to make recommendations to the governments </a:t>
            </a:r>
            <a:r>
              <a:rPr lang="en-US" sz="2400" i="1" dirty="0">
                <a:effectLst>
                  <a:outerShdw blurRad="38100" dist="38100" dir="2700000" algn="tl">
                    <a:srgbClr val="000000">
                      <a:alpha val="43137"/>
                    </a:srgbClr>
                  </a:outerShdw>
                </a:effectLst>
                <a:latin typeface="Helvetica Neue"/>
              </a:rPr>
              <a:t>of the member states</a:t>
            </a:r>
            <a:r>
              <a:rPr lang="en-US" sz="2400" dirty="0">
                <a:latin typeface="Helvetica Neue"/>
              </a:rPr>
              <a:t>, when it considers such action advisable, for the adoption of progressive measures in favor of human rights within the framework of their domestic law and constitutional provisions as well as appropriate measures to further the observance of those rights; […]</a:t>
            </a:r>
          </a:p>
          <a:p>
            <a:pPr algn="just"/>
            <a:r>
              <a:rPr lang="en-US" sz="2400" dirty="0">
                <a:latin typeface="Helvetica Neue"/>
              </a:rPr>
              <a:t>d. to request </a:t>
            </a:r>
            <a:r>
              <a:rPr lang="en-US" sz="2400" i="1" dirty="0">
                <a:effectLst>
                  <a:outerShdw blurRad="38100" dist="38100" dir="2700000" algn="tl">
                    <a:srgbClr val="000000">
                      <a:alpha val="43137"/>
                    </a:srgbClr>
                  </a:outerShdw>
                </a:effectLst>
                <a:latin typeface="Helvetica Neue"/>
              </a:rPr>
              <a:t>the governments of the member states</a:t>
            </a:r>
            <a:r>
              <a:rPr lang="en-US" sz="2400" i="1" dirty="0">
                <a:latin typeface="Helvetica Neue"/>
              </a:rPr>
              <a:t> </a:t>
            </a:r>
            <a:r>
              <a:rPr lang="en-US" sz="2400" dirty="0">
                <a:latin typeface="Helvetica Neue"/>
              </a:rPr>
              <a:t>to supply it with information on the measures adopted by them in matters of human rights; […]</a:t>
            </a:r>
          </a:p>
          <a:p>
            <a:pPr algn="just"/>
            <a:r>
              <a:rPr lang="en-US" sz="2400" dirty="0">
                <a:latin typeface="Helvetica Neue"/>
              </a:rPr>
              <a:t>f. to take action on petitions and other communications pursuant to its authority under the provisions of Articles 44 through 51 of this Convention; […]”</a:t>
            </a:r>
            <a:endParaRPr lang="it-IT" sz="2400" dirty="0">
              <a:effectLst>
                <a:outerShdw blurRad="38100" dist="38100" dir="2700000" algn="tl">
                  <a:srgbClr val="000000">
                    <a:alpha val="43137"/>
                  </a:srgbClr>
                </a:outerShdw>
              </a:effectLst>
              <a:latin typeface="Helvetica Neue"/>
            </a:endParaRPr>
          </a:p>
          <a:p>
            <a:endParaRPr lang="it-IT" sz="2800" dirty="0">
              <a:effectLst>
                <a:outerShdw blurRad="38100" dist="38100" dir="2700000" algn="tl">
                  <a:srgbClr val="000000">
                    <a:alpha val="43137"/>
                  </a:srgbClr>
                </a:outerShdw>
              </a:effectLst>
            </a:endParaRPr>
          </a:p>
          <a:p>
            <a:pPr marL="3590925" indent="-3590925" algn="just"/>
            <a:r>
              <a:rPr lang="it-IT" sz="2800" dirty="0">
                <a:effectLst>
                  <a:outerShdw blurRad="38100" dist="38100" dir="2700000" algn="tl">
                    <a:srgbClr val="000000">
                      <a:alpha val="43137"/>
                    </a:srgbClr>
                  </a:outerShdw>
                </a:effectLst>
              </a:rPr>
              <a:t>                                    </a:t>
            </a:r>
            <a:r>
              <a:rPr lang="it-IT" sz="2400" b="1" dirty="0">
                <a:effectLst>
                  <a:outerShdw blurRad="38100" dist="38100" dir="2700000" algn="tl">
                    <a:srgbClr val="000000">
                      <a:alpha val="43137"/>
                    </a:srgbClr>
                  </a:outerShdw>
                </a:effectLst>
                <a:latin typeface="Helvetica Neue"/>
              </a:rPr>
              <a:t>art. 18 Statuto</a:t>
            </a:r>
            <a:r>
              <a:rPr lang="it-IT" sz="2400" dirty="0">
                <a:effectLst>
                  <a:outerShdw blurRad="38100" dist="38100" dir="2700000" algn="tl">
                    <a:srgbClr val="000000">
                      <a:alpha val="43137"/>
                    </a:srgbClr>
                  </a:outerShdw>
                </a:effectLst>
                <a:latin typeface="Helvetica Neue"/>
              </a:rPr>
              <a:t>: </a:t>
            </a:r>
            <a:r>
              <a:rPr lang="it-IT" sz="2400" dirty="0">
                <a:latin typeface="Helvetica Neue"/>
              </a:rPr>
              <a:t>“[…] </a:t>
            </a:r>
            <a:r>
              <a:rPr lang="en-US" sz="2400" dirty="0">
                <a:latin typeface="Helvetica Neue"/>
              </a:rPr>
              <a:t>g. to conduct on-site observations in a state, </a:t>
            </a:r>
            <a:r>
              <a:rPr lang="en-US" sz="2400" i="1" dirty="0">
                <a:effectLst>
                  <a:outerShdw blurRad="38100" dist="38100" dir="2700000" algn="tl">
                    <a:srgbClr val="000000">
                      <a:alpha val="43137"/>
                    </a:srgbClr>
                  </a:outerShdw>
                </a:effectLst>
                <a:latin typeface="Helvetica Neue"/>
              </a:rPr>
              <a:t>with the consent </a:t>
            </a:r>
            <a:r>
              <a:rPr lang="en-US" sz="2400" dirty="0">
                <a:latin typeface="Helvetica Neue"/>
              </a:rPr>
              <a:t>or </a:t>
            </a:r>
            <a:r>
              <a:rPr lang="en-US" sz="2400" i="1" dirty="0">
                <a:effectLst>
                  <a:outerShdw blurRad="38100" dist="38100" dir="2700000" algn="tl">
                    <a:srgbClr val="000000">
                      <a:alpha val="43137"/>
                    </a:srgbClr>
                  </a:outerShdw>
                </a:effectLst>
                <a:latin typeface="Helvetica Neue"/>
              </a:rPr>
              <a:t>at the invitation </a:t>
            </a:r>
            <a:r>
              <a:rPr lang="en-US" sz="2400" dirty="0">
                <a:latin typeface="Helvetica Neue"/>
              </a:rPr>
              <a:t>of the government in question”</a:t>
            </a:r>
            <a:endParaRPr lang="it-IT" sz="2400" dirty="0">
              <a:effectLst>
                <a:outerShdw blurRad="38100" dist="38100" dir="2700000" algn="tl">
                  <a:srgbClr val="000000">
                    <a:alpha val="43137"/>
                  </a:srgbClr>
                </a:outerShdw>
              </a:effectLst>
              <a:latin typeface="Helvetica Neue"/>
            </a:endParaRPr>
          </a:p>
          <a:p>
            <a:endParaRPr lang="it-IT" sz="2800" dirty="0">
              <a:effectLst>
                <a:outerShdw blurRad="38100" dist="38100" dir="2700000" algn="tl">
                  <a:srgbClr val="000000">
                    <a:alpha val="43137"/>
                  </a:srgbClr>
                </a:outerShdw>
              </a:effectLst>
            </a:endParaRPr>
          </a:p>
          <a:p>
            <a:endParaRPr lang="it-IT" sz="2800" dirty="0">
              <a:effectLst>
                <a:outerShdw blurRad="38100" dist="38100" dir="2700000" algn="tl">
                  <a:srgbClr val="000000">
                    <a:alpha val="43137"/>
                  </a:srgbClr>
                </a:outerShdw>
              </a:effectLst>
            </a:endParaRPr>
          </a:p>
          <a:p>
            <a:endParaRPr lang="it-IT" sz="2800" dirty="0"/>
          </a:p>
        </p:txBody>
      </p:sp>
      <p:pic>
        <p:nvPicPr>
          <p:cNvPr id="7" name="Immagine 6" descr="Immagine che contiene esterni, strada, cielo, edificio&#10;&#10;Descrizione generata automaticamente">
            <a:extLst>
              <a:ext uri="{FF2B5EF4-FFF2-40B4-BE49-F238E27FC236}">
                <a16:creationId xmlns:a16="http://schemas.microsoft.com/office/drawing/2014/main" id="{48AFED54-930F-4B7C-8EDE-33D47BB7B9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729" y="7083204"/>
            <a:ext cx="2988772" cy="18446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53970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Integrale">
  <a:themeElements>
    <a:clrScheme name="Integral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10230</TotalTime>
  <Words>3326</Words>
  <Application>Microsoft Office PowerPoint</Application>
  <PresentationFormat>Personalizzato</PresentationFormat>
  <Paragraphs>175</Paragraphs>
  <Slides>23</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23</vt:i4>
      </vt:variant>
    </vt:vector>
  </HeadingPairs>
  <TitlesOfParts>
    <vt:vector size="32" baseType="lpstr">
      <vt:lpstr>Candara</vt:lpstr>
      <vt:lpstr>Helvetica Neue</vt:lpstr>
      <vt:lpstr>Latha</vt:lpstr>
      <vt:lpstr>tahoma</vt:lpstr>
      <vt:lpstr>Tw Cen MT</vt:lpstr>
      <vt:lpstr>Tw Cen MT Condensed</vt:lpstr>
      <vt:lpstr>Wingdings</vt:lpstr>
      <vt:lpstr>Wingdings 3</vt:lpstr>
      <vt:lpstr>Integrale</vt:lpstr>
      <vt:lpstr>  L’Organizzazione degli Stati americani, il sistema interamericano di tutela dei diritti umani e la questione del Venezuela    13 maggio 2021  Dott. Gabriele Asta UNIVERSITà DEGLI STUDI DI sASSARI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dc:creator>
  <cp:lastModifiedBy>Gabriele Asta</cp:lastModifiedBy>
  <cp:revision>1158</cp:revision>
  <dcterms:modified xsi:type="dcterms:W3CDTF">2021-05-13T07:47:52Z</dcterms:modified>
</cp:coreProperties>
</file>