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79" r:id="rId3"/>
    <p:sldId id="280" r:id="rId4"/>
    <p:sldId id="282" r:id="rId5"/>
    <p:sldId id="274" r:id="rId6"/>
    <p:sldId id="275" r:id="rId7"/>
    <p:sldId id="276" r:id="rId8"/>
    <p:sldId id="283" r:id="rId9"/>
    <p:sldId id="277" r:id="rId10"/>
    <p:sldId id="278" r:id="rId11"/>
    <p:sldId id="281"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5118" autoAdjust="0"/>
  </p:normalViewPr>
  <p:slideViewPr>
    <p:cSldViewPr>
      <p:cViewPr varScale="1">
        <p:scale>
          <a:sx n="85" d="100"/>
          <a:sy n="85" d="100"/>
        </p:scale>
        <p:origin x="13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GB"/>
          </a:p>
        </p:txBody>
      </p:sp>
      <p:sp>
        <p:nvSpPr>
          <p:cNvPr id="4" name="Segnaposto data 3"/>
          <p:cNvSpPr>
            <a:spLocks noGrp="1"/>
          </p:cNvSpPr>
          <p:nvPr>
            <p:ph type="dt" sz="half" idx="10"/>
          </p:nvPr>
        </p:nvSpPr>
        <p:spPr/>
        <p:txBody>
          <a:bodyPr/>
          <a:lstStyle/>
          <a:p>
            <a:fld id="{CA9358C1-514C-44EB-838A-2110F0FBD12F}" type="datetimeFigureOut">
              <a:rPr lang="it-IT" smtClean="0"/>
              <a:pPr/>
              <a:t>11/05/2021</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72CDEE1-AF60-4B5D-A728-5198AB843196}" type="slidenum">
              <a:rPr lang="en-GB" smtClean="0"/>
              <a:pPr/>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CA9358C1-514C-44EB-838A-2110F0FBD12F}" type="datetimeFigureOut">
              <a:rPr lang="it-IT" smtClean="0"/>
              <a:pPr/>
              <a:t>11/05/2021</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72CDEE1-AF60-4B5D-A728-5198AB843196}" type="slidenum">
              <a:rPr lang="en-GB" smtClean="0"/>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GB"/>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CA9358C1-514C-44EB-838A-2110F0FBD12F}" type="datetimeFigureOut">
              <a:rPr lang="it-IT" smtClean="0"/>
              <a:pPr/>
              <a:t>11/05/2021</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72CDEE1-AF60-4B5D-A728-5198AB843196}" type="slidenum">
              <a:rPr lang="en-GB" smtClean="0"/>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CA9358C1-514C-44EB-838A-2110F0FBD12F}" type="datetimeFigureOut">
              <a:rPr lang="it-IT" smtClean="0"/>
              <a:pPr/>
              <a:t>11/05/2021</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72CDEE1-AF60-4B5D-A728-5198AB843196}" type="slidenum">
              <a:rPr lang="en-GB" smtClean="0"/>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CA9358C1-514C-44EB-838A-2110F0FBD12F}" type="datetimeFigureOut">
              <a:rPr lang="it-IT" smtClean="0"/>
              <a:pPr/>
              <a:t>11/05/2021</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72CDEE1-AF60-4B5D-A728-5198AB843196}" type="slidenum">
              <a:rPr lang="en-GB" smtClean="0"/>
              <a:pPr/>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p:cNvSpPr>
            <a:spLocks noGrp="1"/>
          </p:cNvSpPr>
          <p:nvPr>
            <p:ph type="dt" sz="half" idx="10"/>
          </p:nvPr>
        </p:nvSpPr>
        <p:spPr/>
        <p:txBody>
          <a:bodyPr/>
          <a:lstStyle/>
          <a:p>
            <a:fld id="{CA9358C1-514C-44EB-838A-2110F0FBD12F}" type="datetimeFigureOut">
              <a:rPr lang="it-IT" smtClean="0"/>
              <a:pPr/>
              <a:t>11/05/2021</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72CDEE1-AF60-4B5D-A728-5198AB843196}" type="slidenum">
              <a:rPr lang="en-GB" smtClean="0"/>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p:cNvSpPr>
            <a:spLocks noGrp="1"/>
          </p:cNvSpPr>
          <p:nvPr>
            <p:ph type="dt" sz="half" idx="10"/>
          </p:nvPr>
        </p:nvSpPr>
        <p:spPr/>
        <p:txBody>
          <a:bodyPr/>
          <a:lstStyle/>
          <a:p>
            <a:fld id="{CA9358C1-514C-44EB-838A-2110F0FBD12F}" type="datetimeFigureOut">
              <a:rPr lang="it-IT" smtClean="0"/>
              <a:pPr/>
              <a:t>11/05/2021</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472CDEE1-AF60-4B5D-A728-5198AB843196}" type="slidenum">
              <a:rPr lang="en-GB" smtClean="0"/>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data 2"/>
          <p:cNvSpPr>
            <a:spLocks noGrp="1"/>
          </p:cNvSpPr>
          <p:nvPr>
            <p:ph type="dt" sz="half" idx="10"/>
          </p:nvPr>
        </p:nvSpPr>
        <p:spPr/>
        <p:txBody>
          <a:bodyPr/>
          <a:lstStyle/>
          <a:p>
            <a:fld id="{CA9358C1-514C-44EB-838A-2110F0FBD12F}" type="datetimeFigureOut">
              <a:rPr lang="it-IT" smtClean="0"/>
              <a:pPr/>
              <a:t>11/05/2021</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472CDEE1-AF60-4B5D-A728-5198AB843196}" type="slidenum">
              <a:rPr lang="en-GB" smtClean="0"/>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9358C1-514C-44EB-838A-2110F0FBD12F}" type="datetimeFigureOut">
              <a:rPr lang="it-IT" smtClean="0"/>
              <a:pPr/>
              <a:t>11/05/2021</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472CDEE1-AF60-4B5D-A728-5198AB843196}" type="slidenum">
              <a:rPr lang="en-GB" smtClean="0"/>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A9358C1-514C-44EB-838A-2110F0FBD12F}" type="datetimeFigureOut">
              <a:rPr lang="it-IT" smtClean="0"/>
              <a:pPr/>
              <a:t>11/05/2021</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72CDEE1-AF60-4B5D-A728-5198AB843196}" type="slidenum">
              <a:rPr lang="en-GB" smtClean="0"/>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A9358C1-514C-44EB-838A-2110F0FBD12F}" type="datetimeFigureOut">
              <a:rPr lang="it-IT" smtClean="0"/>
              <a:pPr/>
              <a:t>11/05/2021</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72CDEE1-AF60-4B5D-A728-5198AB843196}" type="slidenum">
              <a:rPr lang="en-GB" smtClean="0"/>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endParaRPr lang="en-GB"/>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358C1-514C-44EB-838A-2110F0FBD12F}" type="datetimeFigureOut">
              <a:rPr lang="it-IT" smtClean="0"/>
              <a:pPr/>
              <a:t>11/05/2021</a:t>
            </a:fld>
            <a:endParaRPr lang="en-GB"/>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2CDEE1-AF60-4B5D-A728-5198AB843196}" type="slidenum">
              <a:rPr lang="en-GB" smtClean="0"/>
              <a:pPr/>
              <a:t>‹N›</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DE8F7C-DD40-4F02-AEF7-9C6F29FA8C3E}"/>
              </a:ext>
            </a:extLst>
          </p:cNvPr>
          <p:cNvSpPr>
            <a:spLocks noGrp="1"/>
          </p:cNvSpPr>
          <p:nvPr>
            <p:ph type="title"/>
          </p:nvPr>
        </p:nvSpPr>
        <p:spPr>
          <a:solidFill>
            <a:schemeClr val="accent1">
              <a:lumMod val="20000"/>
              <a:lumOff val="80000"/>
            </a:schemeClr>
          </a:solidFill>
        </p:spPr>
        <p:txBody>
          <a:bodyPr/>
          <a:lstStyle/>
          <a:p>
            <a:r>
              <a:rPr lang="it-IT" sz="1800" b="0" i="0" u="none" strike="noStrike" baseline="0" dirty="0">
                <a:solidFill>
                  <a:schemeClr val="tx2">
                    <a:lumMod val="50000"/>
                  </a:schemeClr>
                </a:solidFill>
                <a:latin typeface="Garamond" panose="02020404030301010803" pitchFamily="18" charset="0"/>
              </a:rPr>
              <a:t>Università degli Stud</a:t>
            </a:r>
            <a:r>
              <a:rPr lang="it-IT" sz="1800" dirty="0">
                <a:solidFill>
                  <a:schemeClr val="tx2">
                    <a:lumMod val="50000"/>
                  </a:schemeClr>
                </a:solidFill>
                <a:latin typeface="Garamond" panose="02020404030301010803" pitchFamily="18" charset="0"/>
              </a:rPr>
              <a:t>i di Trieste</a:t>
            </a:r>
            <a:br>
              <a:rPr lang="it-IT" sz="1800" b="0" i="0" u="none" strike="noStrike" baseline="0" dirty="0">
                <a:solidFill>
                  <a:schemeClr val="tx2">
                    <a:lumMod val="50000"/>
                  </a:schemeClr>
                </a:solidFill>
                <a:latin typeface="Garamond" panose="02020404030301010803" pitchFamily="18" charset="0"/>
              </a:rPr>
            </a:br>
            <a:r>
              <a:rPr lang="it-IT" sz="1800" b="0" i="0" u="none" strike="noStrike" baseline="0" dirty="0">
                <a:solidFill>
                  <a:schemeClr val="tx2">
                    <a:lumMod val="50000"/>
                  </a:schemeClr>
                </a:solidFill>
                <a:latin typeface="Garamond" panose="02020404030301010803" pitchFamily="18" charset="0"/>
              </a:rPr>
              <a:t> Dipartimento di Scienze Politiche e Sociali </a:t>
            </a:r>
            <a:br>
              <a:rPr lang="it-IT" sz="1800" b="0" i="0" u="none" strike="noStrike" baseline="0" dirty="0">
                <a:solidFill>
                  <a:schemeClr val="tx2">
                    <a:lumMod val="50000"/>
                  </a:schemeClr>
                </a:solidFill>
                <a:latin typeface="Garamond" panose="02020404030301010803" pitchFamily="18" charset="0"/>
              </a:rPr>
            </a:br>
            <a:r>
              <a:rPr lang="it-IT" sz="1800" b="0" i="0" u="none" strike="noStrike" baseline="0" dirty="0">
                <a:solidFill>
                  <a:schemeClr val="tx2">
                    <a:lumMod val="50000"/>
                  </a:schemeClr>
                </a:solidFill>
                <a:latin typeface="Garamond" panose="02020404030301010803" pitchFamily="18" charset="0"/>
              </a:rPr>
              <a:t>Corso di Laurea Magistrale in Diplomazia e Cooperazione Internazionale </a:t>
            </a:r>
            <a:endParaRPr lang="it-IT" dirty="0">
              <a:solidFill>
                <a:schemeClr val="tx2">
                  <a:lumMod val="50000"/>
                </a:schemeClr>
              </a:solidFill>
              <a:latin typeface="Garamond" panose="02020404030301010803" pitchFamily="18" charset="0"/>
            </a:endParaRPr>
          </a:p>
        </p:txBody>
      </p:sp>
      <p:sp>
        <p:nvSpPr>
          <p:cNvPr id="3" name="Segnaposto contenuto 2">
            <a:extLst>
              <a:ext uri="{FF2B5EF4-FFF2-40B4-BE49-F238E27FC236}">
                <a16:creationId xmlns:a16="http://schemas.microsoft.com/office/drawing/2014/main" id="{E8ECB7CD-68E3-49BD-AE94-7840E22D5955}"/>
              </a:ext>
            </a:extLst>
          </p:cNvPr>
          <p:cNvSpPr>
            <a:spLocks noGrp="1"/>
          </p:cNvSpPr>
          <p:nvPr>
            <p:ph idx="1"/>
          </p:nvPr>
        </p:nvSpPr>
        <p:spPr/>
        <p:txBody>
          <a:bodyPr>
            <a:normAutofit/>
          </a:bodyPr>
          <a:lstStyle/>
          <a:p>
            <a:pPr marL="0" indent="0" algn="l">
              <a:buNone/>
            </a:pPr>
            <a:endParaRPr lang="it-IT" sz="1800" b="0" i="0" u="none" strike="noStrike" baseline="0" dirty="0">
              <a:solidFill>
                <a:srgbClr val="000000"/>
              </a:solidFill>
              <a:latin typeface="Garamond" panose="02020404030301010803" pitchFamily="18" charset="0"/>
            </a:endParaRPr>
          </a:p>
          <a:p>
            <a:pPr marL="0" indent="0" algn="ctr">
              <a:buNone/>
            </a:pPr>
            <a:r>
              <a:rPr lang="it-IT" sz="1800" b="1" i="0" u="none" strike="noStrike" baseline="0" dirty="0">
                <a:solidFill>
                  <a:schemeClr val="tx2">
                    <a:lumMod val="50000"/>
                  </a:schemeClr>
                </a:solidFill>
                <a:latin typeface="Garamond" panose="02020404030301010803" pitchFamily="18" charset="0"/>
              </a:rPr>
              <a:t>Corso di </a:t>
            </a:r>
          </a:p>
          <a:p>
            <a:pPr marL="0" indent="0" algn="ctr">
              <a:buNone/>
            </a:pPr>
            <a:r>
              <a:rPr lang="it-IT" sz="1800" b="1" i="0" u="none" strike="noStrike" baseline="0" dirty="0">
                <a:solidFill>
                  <a:schemeClr val="tx2">
                    <a:lumMod val="50000"/>
                  </a:schemeClr>
                </a:solidFill>
                <a:latin typeface="Garamond" panose="02020404030301010803" pitchFamily="18" charset="0"/>
              </a:rPr>
              <a:t>DIRITTO DELLE ORGANIZZAZIONI INTERNAZIONALI </a:t>
            </a:r>
            <a:endParaRPr lang="it-IT" sz="1800" b="0" i="0" u="none" strike="noStrike" baseline="0" dirty="0">
              <a:solidFill>
                <a:schemeClr val="tx2">
                  <a:lumMod val="50000"/>
                </a:schemeClr>
              </a:solidFill>
              <a:latin typeface="Garamond" panose="02020404030301010803" pitchFamily="18" charset="0"/>
            </a:endParaRPr>
          </a:p>
          <a:p>
            <a:pPr marL="0" indent="0" algn="ctr">
              <a:buNone/>
            </a:pPr>
            <a:r>
              <a:rPr lang="it-IT" sz="1800" b="1" i="0" u="none" strike="noStrike" baseline="0" dirty="0">
                <a:solidFill>
                  <a:schemeClr val="tx2">
                    <a:lumMod val="50000"/>
                  </a:schemeClr>
                </a:solidFill>
                <a:latin typeface="Garamond" panose="02020404030301010803" pitchFamily="18" charset="0"/>
              </a:rPr>
              <a:t>Seminari di approfondimento </a:t>
            </a:r>
          </a:p>
          <a:p>
            <a:pPr marL="0" indent="0" algn="ctr">
              <a:buNone/>
            </a:pPr>
            <a:r>
              <a:rPr lang="it-IT" sz="1800" i="1" dirty="0">
                <a:solidFill>
                  <a:schemeClr val="tx2">
                    <a:lumMod val="50000"/>
                  </a:schemeClr>
                </a:solidFill>
                <a:latin typeface="Garamond" panose="02020404030301010803" pitchFamily="18" charset="0"/>
              </a:rPr>
              <a:t>Mercoledì 12 maggio 2021</a:t>
            </a:r>
            <a:endParaRPr lang="it-IT" sz="1800" b="1" dirty="0">
              <a:solidFill>
                <a:schemeClr val="tx2">
                  <a:lumMod val="50000"/>
                </a:schemeClr>
              </a:solidFill>
              <a:latin typeface="Garamond" panose="02020404030301010803" pitchFamily="18" charset="0"/>
            </a:endParaRPr>
          </a:p>
          <a:p>
            <a:pPr marL="0" indent="0" algn="ctr">
              <a:buNone/>
            </a:pPr>
            <a:r>
              <a:rPr lang="it-IT" sz="3900" b="1" i="0" u="none" strike="noStrike" baseline="0" dirty="0">
                <a:solidFill>
                  <a:schemeClr val="tx2">
                    <a:lumMod val="50000"/>
                  </a:schemeClr>
                </a:solidFill>
                <a:latin typeface="Garamond" panose="02020404030301010803" pitchFamily="18" charset="0"/>
              </a:rPr>
              <a:t>Controversie commerciali e Organizzazione mondiale del commercio </a:t>
            </a:r>
          </a:p>
          <a:p>
            <a:pPr marL="0" indent="0" algn="ctr">
              <a:buNone/>
            </a:pPr>
            <a:r>
              <a:rPr lang="it-IT" sz="1800" dirty="0">
                <a:solidFill>
                  <a:schemeClr val="tx2">
                    <a:lumMod val="50000"/>
                  </a:schemeClr>
                </a:solidFill>
                <a:latin typeface="Garamond" panose="02020404030301010803" pitchFamily="18" charset="0"/>
              </a:rPr>
              <a:t>Azzurra </a:t>
            </a:r>
            <a:r>
              <a:rPr lang="it-IT" sz="1800" dirty="0" err="1">
                <a:solidFill>
                  <a:schemeClr val="tx2">
                    <a:lumMod val="50000"/>
                  </a:schemeClr>
                </a:solidFill>
                <a:latin typeface="Garamond" panose="02020404030301010803" pitchFamily="18" charset="0"/>
              </a:rPr>
              <a:t>Muccione</a:t>
            </a:r>
            <a:r>
              <a:rPr lang="it-IT" sz="1800" dirty="0">
                <a:solidFill>
                  <a:schemeClr val="tx2">
                    <a:lumMod val="50000"/>
                  </a:schemeClr>
                </a:solidFill>
                <a:latin typeface="Garamond" panose="02020404030301010803" pitchFamily="18" charset="0"/>
              </a:rPr>
              <a:t>, Dottoressa di ricerca</a:t>
            </a:r>
          </a:p>
          <a:p>
            <a:pPr marL="0" indent="0" algn="ctr">
              <a:buNone/>
            </a:pPr>
            <a:r>
              <a:rPr lang="it-IT" sz="1800" dirty="0">
                <a:solidFill>
                  <a:schemeClr val="tx2">
                    <a:lumMod val="50000"/>
                  </a:schemeClr>
                </a:solidFill>
                <a:latin typeface="Garamond" panose="02020404030301010803" pitchFamily="18" charset="0"/>
              </a:rPr>
              <a:t>Assegnista di Diritto internazionale, Università di Trieste</a:t>
            </a:r>
          </a:p>
        </p:txBody>
      </p:sp>
    </p:spTree>
    <p:extLst>
      <p:ext uri="{BB962C8B-B14F-4D97-AF65-F5344CB8AC3E}">
        <p14:creationId xmlns:p14="http://schemas.microsoft.com/office/powerpoint/2010/main" val="3110613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it-IT" sz="3200" cap="small" dirty="0">
                <a:latin typeface="Garamond" pitchFamily="18" charset="0"/>
              </a:rPr>
              <a:t>Il sistema di risoluzione delle controversie nell’OMC</a:t>
            </a:r>
            <a:br>
              <a:rPr lang="it-IT" sz="3200" cap="small" dirty="0">
                <a:latin typeface="Garamond" pitchFamily="18" charset="0"/>
              </a:rPr>
            </a:br>
            <a:r>
              <a:rPr lang="it-IT" sz="3200" b="1" cap="small" dirty="0">
                <a:latin typeface="Garamond" pitchFamily="18" charset="0"/>
              </a:rPr>
              <a:t>Questioni e problemi attuali</a:t>
            </a:r>
            <a:endParaRPr lang="en-GB" sz="3200" b="1" dirty="0"/>
          </a:p>
        </p:txBody>
      </p:sp>
      <p:sp>
        <p:nvSpPr>
          <p:cNvPr id="3" name="Segnaposto contenuto 2"/>
          <p:cNvSpPr>
            <a:spLocks noGrp="1"/>
          </p:cNvSpPr>
          <p:nvPr>
            <p:ph idx="1"/>
          </p:nvPr>
        </p:nvSpPr>
        <p:spPr>
          <a:xfrm>
            <a:off x="457200" y="1600200"/>
            <a:ext cx="8229600" cy="4525963"/>
          </a:xfrm>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pPr algn="just">
              <a:buFont typeface="Wingdings" pitchFamily="2" charset="2"/>
              <a:buChar char="Ø"/>
            </a:pPr>
            <a:endParaRPr lang="it-IT" sz="3400" dirty="0">
              <a:latin typeface="Garamond" pitchFamily="18" charset="0"/>
            </a:endParaRPr>
          </a:p>
          <a:p>
            <a:pPr algn="just">
              <a:buFont typeface="Wingdings" pitchFamily="2" charset="2"/>
              <a:buChar char="Ø"/>
            </a:pPr>
            <a:r>
              <a:rPr lang="it-IT" sz="4000" dirty="0">
                <a:latin typeface="Garamond" pitchFamily="18" charset="0"/>
              </a:rPr>
              <a:t>In considerazione del ruolo del DSB, il sistema di risoluzione delle controversie nell’OMC è ‘politicizzato’… questo difetto può portare alla paralisi del sistema (v. la crisi dell’Organo d’Appello). </a:t>
            </a:r>
          </a:p>
          <a:p>
            <a:pPr marL="0" indent="0" algn="just">
              <a:buNone/>
            </a:pPr>
            <a:endParaRPr lang="it-IT" sz="4000" dirty="0">
              <a:latin typeface="Garamond" pitchFamily="18" charset="0"/>
            </a:endParaRPr>
          </a:p>
          <a:p>
            <a:pPr algn="just">
              <a:buFont typeface="Wingdings" pitchFamily="2" charset="2"/>
              <a:buChar char="Ø"/>
            </a:pPr>
            <a:r>
              <a:rPr lang="it-IT" sz="4000" dirty="0">
                <a:latin typeface="Garamond" pitchFamily="18" charset="0"/>
              </a:rPr>
              <a:t>Gli organi di soluzione delle controversie sono tenuti ad applicare soltanto il diritto OMC. Ma allora … come può essere effettuato il bilanciamento tra le esigenze commerciali degli Stati e i c.d. </a:t>
            </a:r>
            <a:r>
              <a:rPr lang="it-IT" sz="4000" i="1" dirty="0">
                <a:latin typeface="Garamond" pitchFamily="18" charset="0"/>
              </a:rPr>
              <a:t>non-</a:t>
            </a:r>
            <a:r>
              <a:rPr lang="it-IT" sz="4000" i="1" dirty="0" err="1">
                <a:latin typeface="Garamond" pitchFamily="18" charset="0"/>
              </a:rPr>
              <a:t>economic</a:t>
            </a:r>
            <a:r>
              <a:rPr lang="it-IT" sz="4000" i="1" dirty="0">
                <a:latin typeface="Garamond" pitchFamily="18" charset="0"/>
              </a:rPr>
              <a:t> </a:t>
            </a:r>
            <a:r>
              <a:rPr lang="it-IT" sz="4000" i="1" dirty="0" err="1">
                <a:latin typeface="Garamond" pitchFamily="18" charset="0"/>
              </a:rPr>
              <a:t>values</a:t>
            </a:r>
            <a:r>
              <a:rPr lang="it-IT" sz="4000" dirty="0">
                <a:latin typeface="Garamond" pitchFamily="18" charset="0"/>
              </a:rPr>
              <a:t> quali salute, ambiente e diritti umani, temi che sono peraltro tutelati da altre ‘branche’ del diritto internazionale?</a:t>
            </a:r>
          </a:p>
          <a:p>
            <a:pPr algn="just">
              <a:buFont typeface="Wingdings" pitchFamily="2" charset="2"/>
              <a:buChar char="Ø"/>
            </a:pPr>
            <a:endParaRPr lang="it-IT" dirty="0">
              <a:latin typeface="Garamond" pitchFamily="18" charset="0"/>
            </a:endParaRP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26170"/>
          </a:xfrm>
        </p:spPr>
        <p:style>
          <a:lnRef idx="1">
            <a:schemeClr val="accent6"/>
          </a:lnRef>
          <a:fillRef idx="2">
            <a:schemeClr val="accent6"/>
          </a:fillRef>
          <a:effectRef idx="1">
            <a:schemeClr val="accent6"/>
          </a:effectRef>
          <a:fontRef idx="minor">
            <a:schemeClr val="dk1"/>
          </a:fontRef>
        </p:style>
        <p:txBody>
          <a:bodyPr>
            <a:normAutofit/>
          </a:bodyPr>
          <a:lstStyle/>
          <a:p>
            <a:r>
              <a:rPr lang="it-IT" sz="3200" cap="small" dirty="0">
                <a:latin typeface="Garamond" pitchFamily="18" charset="0"/>
              </a:rPr>
              <a:t>Il rapporto tra il Diritto dell’OMC e il Diritto Internazionale ‘Esterno’</a:t>
            </a:r>
            <a:endParaRPr lang="en-GB" sz="3200" b="1" dirty="0"/>
          </a:p>
        </p:txBody>
      </p:sp>
      <p:sp>
        <p:nvSpPr>
          <p:cNvPr id="3" name="Segnaposto contenuto 2"/>
          <p:cNvSpPr>
            <a:spLocks noGrp="1"/>
          </p:cNvSpPr>
          <p:nvPr>
            <p:ph idx="1"/>
          </p:nvPr>
        </p:nvSpPr>
        <p:spPr>
          <a:xfrm>
            <a:off x="457200" y="1844824"/>
            <a:ext cx="8229600" cy="4464496"/>
          </a:xfrm>
        </p:spPr>
        <p:style>
          <a:lnRef idx="1">
            <a:schemeClr val="accent6"/>
          </a:lnRef>
          <a:fillRef idx="2">
            <a:schemeClr val="accent6"/>
          </a:fillRef>
          <a:effectRef idx="1">
            <a:schemeClr val="accent6"/>
          </a:effectRef>
          <a:fontRef idx="minor">
            <a:schemeClr val="dk1"/>
          </a:fontRef>
        </p:style>
        <p:txBody>
          <a:bodyPr>
            <a:noAutofit/>
          </a:bodyPr>
          <a:lstStyle/>
          <a:p>
            <a:pPr algn="ctr">
              <a:buNone/>
            </a:pPr>
            <a:r>
              <a:rPr lang="it-IT" sz="2500" dirty="0">
                <a:latin typeface="Garamond" pitchFamily="18" charset="0"/>
              </a:rPr>
              <a:t>L’OMC è un c.d. </a:t>
            </a:r>
            <a:r>
              <a:rPr lang="it-IT" sz="2500" i="1" dirty="0" err="1">
                <a:latin typeface="Garamond" pitchFamily="18" charset="0"/>
              </a:rPr>
              <a:t>self-contained</a:t>
            </a:r>
            <a:r>
              <a:rPr lang="it-IT" sz="2500" i="1" dirty="0">
                <a:latin typeface="Garamond" pitchFamily="18" charset="0"/>
              </a:rPr>
              <a:t> regime</a:t>
            </a:r>
            <a:r>
              <a:rPr lang="it-IT" sz="2500" dirty="0">
                <a:latin typeface="Garamond" pitchFamily="18" charset="0"/>
              </a:rPr>
              <a:t>?</a:t>
            </a:r>
          </a:p>
          <a:p>
            <a:pPr algn="ctr">
              <a:buNone/>
            </a:pPr>
            <a:endParaRPr lang="it-IT" sz="1200" dirty="0">
              <a:latin typeface="Garamond" pitchFamily="18" charset="0"/>
            </a:endParaRPr>
          </a:p>
          <a:p>
            <a:pPr algn="just">
              <a:buFont typeface="Wingdings" pitchFamily="2" charset="2"/>
              <a:buChar char="v"/>
            </a:pPr>
            <a:r>
              <a:rPr lang="en-US" sz="2500" dirty="0">
                <a:latin typeface="Garamond" pitchFamily="18" charset="0"/>
              </a:rPr>
              <a:t>Art. 3, par. 2, del DSU: “[t]he dispute settlement system of the WTO […] serves to preserve the rights and obligations of Members under the covered agreements and to clarify the existing provisions of those agreements in accordance with customary rules of interpretation of public international law”.</a:t>
            </a:r>
          </a:p>
          <a:p>
            <a:pPr algn="just">
              <a:buFont typeface="Wingdings" pitchFamily="2" charset="2"/>
              <a:buChar char="v"/>
            </a:pPr>
            <a:r>
              <a:rPr lang="it-IT" sz="2500" dirty="0">
                <a:latin typeface="Garamond" pitchFamily="18" charset="0"/>
              </a:rPr>
              <a:t>Giurisprudenza </a:t>
            </a:r>
            <a:r>
              <a:rPr lang="it-IT" sz="2500" i="1" dirty="0" err="1">
                <a:latin typeface="Garamond" pitchFamily="18" charset="0"/>
              </a:rPr>
              <a:t>Gasoline</a:t>
            </a:r>
            <a:r>
              <a:rPr lang="it-IT" sz="2500" i="1" dirty="0">
                <a:latin typeface="Garamond" pitchFamily="18" charset="0"/>
              </a:rPr>
              <a:t> </a:t>
            </a:r>
            <a:r>
              <a:rPr lang="it-IT" sz="2500" i="1" dirty="0">
                <a:latin typeface="Garamond" pitchFamily="18" charset="0"/>
                <a:sym typeface="Wingdings" pitchFamily="2" charset="2"/>
              </a:rPr>
              <a:t> </a:t>
            </a:r>
            <a:r>
              <a:rPr lang="it-IT" sz="2500" dirty="0">
                <a:latin typeface="Garamond" pitchFamily="18" charset="0"/>
              </a:rPr>
              <a:t>il diritto dell’OMC non deve essere letto in “</a:t>
            </a:r>
            <a:r>
              <a:rPr lang="it-IT" sz="2500" dirty="0" err="1">
                <a:latin typeface="Garamond" pitchFamily="18" charset="0"/>
              </a:rPr>
              <a:t>clinical</a:t>
            </a:r>
            <a:r>
              <a:rPr lang="it-IT" sz="2500" dirty="0">
                <a:latin typeface="Garamond" pitchFamily="18" charset="0"/>
              </a:rPr>
              <a:t> </a:t>
            </a:r>
            <a:r>
              <a:rPr lang="it-IT" sz="2500" dirty="0" err="1">
                <a:latin typeface="Garamond" pitchFamily="18" charset="0"/>
              </a:rPr>
              <a:t>isolation</a:t>
            </a:r>
            <a:r>
              <a:rPr lang="it-IT" sz="2500" dirty="0">
                <a:latin typeface="Garamond" pitchFamily="18" charset="0"/>
              </a:rPr>
              <a:t>” rispetto al diritto internazionale pubblico” </a:t>
            </a:r>
            <a:r>
              <a:rPr lang="en-US" sz="2500" dirty="0">
                <a:latin typeface="Garamond" pitchFamily="18" charset="0"/>
              </a:rPr>
              <a:t>(</a:t>
            </a:r>
            <a:r>
              <a:rPr lang="en-US" sz="2500" i="1" dirty="0">
                <a:latin typeface="Garamond" pitchFamily="18" charset="0"/>
              </a:rPr>
              <a:t>Standards for Reformulated and Conventional Gasoline</a:t>
            </a:r>
            <a:r>
              <a:rPr lang="en-US" sz="2500" dirty="0">
                <a:latin typeface="Garamond" pitchFamily="18" charset="0"/>
              </a:rPr>
              <a:t>, WTO Doc. WT/DS2/AB/R (1996), par. 17).</a:t>
            </a:r>
            <a:endParaRPr lang="en-GB" sz="2500" dirty="0">
              <a:latin typeface="Garamond"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GB" sz="3200" cap="small" dirty="0" err="1">
                <a:latin typeface="Garamond" pitchFamily="18" charset="0"/>
              </a:rPr>
              <a:t>L’Organizzazione</a:t>
            </a:r>
            <a:r>
              <a:rPr lang="en-GB" sz="3200" cap="small" dirty="0">
                <a:latin typeface="Garamond" pitchFamily="18" charset="0"/>
              </a:rPr>
              <a:t> </a:t>
            </a:r>
            <a:r>
              <a:rPr lang="en-GB" sz="3200" cap="small" dirty="0" err="1">
                <a:latin typeface="Garamond" pitchFamily="18" charset="0"/>
              </a:rPr>
              <a:t>Mondiale</a:t>
            </a:r>
            <a:r>
              <a:rPr lang="en-GB" sz="3200" cap="small" dirty="0">
                <a:latin typeface="Garamond" pitchFamily="18" charset="0"/>
              </a:rPr>
              <a:t> del </a:t>
            </a:r>
            <a:r>
              <a:rPr lang="en-GB" sz="3200" cap="small" dirty="0" err="1">
                <a:latin typeface="Garamond" pitchFamily="18" charset="0"/>
              </a:rPr>
              <a:t>Commercio</a:t>
            </a:r>
            <a:br>
              <a:rPr lang="en-GB" sz="3200" cap="small" dirty="0">
                <a:latin typeface="Garamond" pitchFamily="18" charset="0"/>
              </a:rPr>
            </a:br>
            <a:r>
              <a:rPr lang="en-GB" sz="3200" b="1" cap="small" dirty="0" err="1">
                <a:latin typeface="Garamond" pitchFamily="18" charset="0"/>
              </a:rPr>
              <a:t>Origini</a:t>
            </a:r>
            <a:r>
              <a:rPr lang="en-GB" sz="3200" b="1" cap="small" dirty="0">
                <a:latin typeface="Garamond" pitchFamily="18" charset="0"/>
              </a:rPr>
              <a:t> e </a:t>
            </a:r>
            <a:r>
              <a:rPr lang="en-GB" sz="3200" b="1" cap="small" dirty="0" err="1">
                <a:latin typeface="Garamond" pitchFamily="18" charset="0"/>
              </a:rPr>
              <a:t>funzioni</a:t>
            </a:r>
            <a:endParaRPr lang="en-GB" sz="3200" b="1" dirty="0">
              <a:latin typeface="Garamond" pitchFamily="18" charset="0"/>
            </a:endParaRPr>
          </a:p>
        </p:txBody>
      </p:sp>
      <p:sp>
        <p:nvSpPr>
          <p:cNvPr id="3" name="Segnaposto contenuto 2"/>
          <p:cNvSpPr>
            <a:spLocks noGrp="1"/>
          </p:cNvSpPr>
          <p:nvPr>
            <p:ph idx="1"/>
          </p:nvPr>
        </p:nvSpPr>
        <p:spPr>
          <a:xfrm>
            <a:off x="457200" y="1600200"/>
            <a:ext cx="8229600" cy="4543444"/>
          </a:xfr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a:noAutofit/>
          </a:bodyPr>
          <a:lstStyle/>
          <a:p>
            <a:pPr algn="just"/>
            <a:r>
              <a:rPr lang="it-IT" sz="2200" dirty="0">
                <a:latin typeface="Garamond" pitchFamily="18" charset="0"/>
              </a:rPr>
              <a:t>L’OMC (in inglese </a:t>
            </a:r>
            <a:r>
              <a:rPr lang="it-IT" sz="2200" i="1" dirty="0">
                <a:latin typeface="Garamond" pitchFamily="18" charset="0"/>
              </a:rPr>
              <a:t>World Trade </a:t>
            </a:r>
            <a:r>
              <a:rPr lang="it-IT" sz="2200" i="1" dirty="0" err="1">
                <a:latin typeface="Garamond" pitchFamily="18" charset="0"/>
              </a:rPr>
              <a:t>Organisation</a:t>
            </a:r>
            <a:r>
              <a:rPr lang="it-IT" sz="2200" dirty="0">
                <a:latin typeface="Garamond" pitchFamily="18" charset="0"/>
              </a:rPr>
              <a:t>, </a:t>
            </a:r>
            <a:r>
              <a:rPr lang="it-IT" sz="2200" i="1" dirty="0">
                <a:latin typeface="Garamond" pitchFamily="18" charset="0"/>
              </a:rPr>
              <a:t>WTO</a:t>
            </a:r>
            <a:r>
              <a:rPr lang="it-IT" sz="2200" dirty="0">
                <a:latin typeface="Garamond" pitchFamily="18" charset="0"/>
              </a:rPr>
              <a:t>) è un’organizzazione internazionale con sede a Ginevra, istituita il 1° gennaio 1995 dopo il c.d. </a:t>
            </a:r>
            <a:r>
              <a:rPr lang="it-IT" sz="2200" i="1" dirty="0">
                <a:latin typeface="Garamond" pitchFamily="18" charset="0"/>
              </a:rPr>
              <a:t>Uruguay Round</a:t>
            </a:r>
            <a:r>
              <a:rPr lang="it-IT" sz="2200" dirty="0">
                <a:latin typeface="Garamond" pitchFamily="18" charset="0"/>
              </a:rPr>
              <a:t>.</a:t>
            </a:r>
          </a:p>
          <a:p>
            <a:pPr algn="just"/>
            <a:r>
              <a:rPr lang="it-IT" sz="2200" dirty="0">
                <a:latin typeface="Garamond" pitchFamily="18" charset="0"/>
              </a:rPr>
              <a:t>Lo scopo principale dell’OMC è di supervisionare l’applicazione degli accordi commerciali stipulati tra gli Stati membri. </a:t>
            </a:r>
          </a:p>
          <a:p>
            <a:pPr algn="just"/>
            <a:r>
              <a:rPr lang="it-IT" sz="2200" dirty="0">
                <a:latin typeface="Garamond" pitchFamily="18" charset="0"/>
              </a:rPr>
              <a:t>Tra gli accordi appartenenti al sistema OMC si segnalano il GATT (</a:t>
            </a:r>
            <a:r>
              <a:rPr lang="it-IT" sz="2200" i="1" dirty="0">
                <a:latin typeface="Garamond" pitchFamily="18" charset="0"/>
              </a:rPr>
              <a:t>General Agreement on </a:t>
            </a:r>
            <a:r>
              <a:rPr lang="it-IT" sz="2200" i="1" dirty="0" err="1">
                <a:latin typeface="Garamond" pitchFamily="18" charset="0"/>
              </a:rPr>
              <a:t>Tariffs</a:t>
            </a:r>
            <a:r>
              <a:rPr lang="it-IT" sz="2200" i="1" dirty="0">
                <a:latin typeface="Garamond" pitchFamily="18" charset="0"/>
              </a:rPr>
              <a:t> and Trade</a:t>
            </a:r>
            <a:r>
              <a:rPr lang="it-IT" sz="2200" dirty="0">
                <a:latin typeface="Garamond" pitchFamily="18" charset="0"/>
              </a:rPr>
              <a:t>), il GATS (</a:t>
            </a:r>
            <a:r>
              <a:rPr lang="it-IT" sz="2200" i="1" dirty="0">
                <a:latin typeface="Garamond" pitchFamily="18" charset="0"/>
              </a:rPr>
              <a:t>General Agreement on Trade in Services</a:t>
            </a:r>
            <a:r>
              <a:rPr lang="it-IT" sz="2200" dirty="0">
                <a:latin typeface="Garamond" pitchFamily="18" charset="0"/>
              </a:rPr>
              <a:t>) e l’Accordo TRIPS (</a:t>
            </a:r>
            <a:r>
              <a:rPr lang="it-IT" sz="2200" i="1" dirty="0">
                <a:latin typeface="Garamond" pitchFamily="18" charset="0"/>
              </a:rPr>
              <a:t>Agreement on Trade </a:t>
            </a:r>
            <a:r>
              <a:rPr lang="it-IT" sz="2200" i="1" dirty="0" err="1">
                <a:latin typeface="Garamond" pitchFamily="18" charset="0"/>
              </a:rPr>
              <a:t>Related</a:t>
            </a:r>
            <a:r>
              <a:rPr lang="it-IT" sz="2200" i="1" dirty="0">
                <a:latin typeface="Garamond" pitchFamily="18" charset="0"/>
              </a:rPr>
              <a:t> </a:t>
            </a:r>
            <a:r>
              <a:rPr lang="it-IT" sz="2200" i="1" dirty="0" err="1">
                <a:latin typeface="Garamond" pitchFamily="18" charset="0"/>
              </a:rPr>
              <a:t>Aspects</a:t>
            </a:r>
            <a:r>
              <a:rPr lang="it-IT" sz="2200" i="1" dirty="0">
                <a:latin typeface="Garamond" pitchFamily="18" charset="0"/>
              </a:rPr>
              <a:t> on </a:t>
            </a:r>
            <a:r>
              <a:rPr lang="it-IT" sz="2200" i="1" dirty="0" err="1">
                <a:latin typeface="Garamond" pitchFamily="18" charset="0"/>
              </a:rPr>
              <a:t>Intellectual</a:t>
            </a:r>
            <a:r>
              <a:rPr lang="it-IT" sz="2200" i="1" dirty="0">
                <a:latin typeface="Garamond" pitchFamily="18" charset="0"/>
              </a:rPr>
              <a:t> </a:t>
            </a:r>
            <a:r>
              <a:rPr lang="it-IT" sz="2200" i="1" dirty="0" err="1">
                <a:latin typeface="Garamond" pitchFamily="18" charset="0"/>
              </a:rPr>
              <a:t>Property</a:t>
            </a:r>
            <a:r>
              <a:rPr lang="it-IT" sz="2200" i="1" dirty="0">
                <a:latin typeface="Garamond" pitchFamily="18" charset="0"/>
              </a:rPr>
              <a:t> </a:t>
            </a:r>
            <a:r>
              <a:rPr lang="it-IT" sz="2200" i="1" dirty="0" err="1">
                <a:latin typeface="Garamond" pitchFamily="18" charset="0"/>
              </a:rPr>
              <a:t>Rights</a:t>
            </a:r>
            <a:r>
              <a:rPr lang="it-IT" sz="2200" dirty="0">
                <a:latin typeface="Garamond" pitchFamily="18" charset="0"/>
              </a:rPr>
              <a:t>).</a:t>
            </a:r>
          </a:p>
          <a:p>
            <a:pPr algn="just"/>
            <a:r>
              <a:rPr lang="it-IT" sz="2200" dirty="0">
                <a:latin typeface="Garamond" pitchFamily="18" charset="0"/>
              </a:rPr>
              <a:t>164 Stati aderiscono all’OMC, cui si aggiungono altri 22 Stati con ruolo di osservatori. Anche l’Unione europea è membro dell’OMC. </a:t>
            </a:r>
          </a:p>
          <a:p>
            <a:pPr algn="just"/>
            <a:r>
              <a:rPr lang="it-IT" sz="2200" dirty="0">
                <a:latin typeface="Garamond" pitchFamily="18" charset="0"/>
              </a:rPr>
              <a:t>L’OMC regola così oltre il 95% del commercio mondiale.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GB" sz="3600" cap="small" dirty="0" err="1">
                <a:latin typeface="Garamond" pitchFamily="18" charset="0"/>
              </a:rPr>
              <a:t>Cenni</a:t>
            </a:r>
            <a:r>
              <a:rPr lang="en-GB" sz="3600" cap="small" dirty="0">
                <a:latin typeface="Garamond" pitchFamily="18" charset="0"/>
              </a:rPr>
              <a:t> </a:t>
            </a:r>
            <a:r>
              <a:rPr lang="en-GB" sz="3600" cap="small" dirty="0" err="1">
                <a:latin typeface="Garamond" pitchFamily="18" charset="0"/>
              </a:rPr>
              <a:t>sull’OMC</a:t>
            </a:r>
            <a:r>
              <a:rPr lang="en-GB" sz="3600" cap="small" dirty="0">
                <a:latin typeface="Garamond" pitchFamily="18" charset="0"/>
              </a:rPr>
              <a:t> </a:t>
            </a:r>
            <a:br>
              <a:rPr lang="en-GB" sz="3600" cap="small" dirty="0">
                <a:latin typeface="Garamond" pitchFamily="18" charset="0"/>
              </a:rPr>
            </a:br>
            <a:r>
              <a:rPr lang="en-GB" sz="3600" b="1" cap="small" dirty="0">
                <a:latin typeface="Garamond" pitchFamily="18" charset="0"/>
              </a:rPr>
              <a:t>La </a:t>
            </a:r>
            <a:r>
              <a:rPr lang="en-GB" sz="3600" b="1" cap="small" dirty="0" err="1">
                <a:latin typeface="Garamond" pitchFamily="18" charset="0"/>
              </a:rPr>
              <a:t>struttura</a:t>
            </a:r>
            <a:r>
              <a:rPr lang="en-GB" sz="3600" b="1" cap="small" dirty="0">
                <a:latin typeface="Garamond" pitchFamily="18" charset="0"/>
              </a:rPr>
              <a:t> </a:t>
            </a:r>
            <a:r>
              <a:rPr lang="en-GB" sz="3600" b="1" cap="small" dirty="0" err="1">
                <a:latin typeface="Garamond" pitchFamily="18" charset="0"/>
              </a:rPr>
              <a:t>organizzativa</a:t>
            </a:r>
            <a:endParaRPr lang="en-GB" sz="3600" b="1" cap="small" dirty="0">
              <a:latin typeface="Garamond" pitchFamily="18" charset="0"/>
            </a:endParaRPr>
          </a:p>
        </p:txBody>
      </p:sp>
      <p:sp>
        <p:nvSpPr>
          <p:cNvPr id="3" name="Segnaposto contenuto 2"/>
          <p:cNvSpPr>
            <a:spLocks noGrp="1"/>
          </p:cNvSpPr>
          <p:nvPr>
            <p:ph idx="1"/>
          </p:nvPr>
        </p:nvSpPr>
        <p:spPr>
          <a:xfrm>
            <a:off x="457200" y="1412776"/>
            <a:ext cx="8229599" cy="4752528"/>
          </a:xfr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a:noAutofit/>
          </a:bodyPr>
          <a:lstStyle/>
          <a:p>
            <a:pPr algn="just"/>
            <a:r>
              <a:rPr lang="it-IT" sz="2200" i="1" dirty="0">
                <a:latin typeface="Garamond" pitchFamily="18" charset="0"/>
              </a:rPr>
              <a:t>Conferenza ministeriale</a:t>
            </a:r>
            <a:r>
              <a:rPr lang="it-IT" sz="2200" dirty="0">
                <a:latin typeface="Garamond" pitchFamily="18" charset="0"/>
              </a:rPr>
              <a:t>, composta di rappresentanti di tutti gli Stati membri dell’OMC che si riunisce almeno una volta ogni due anni;</a:t>
            </a:r>
          </a:p>
          <a:p>
            <a:pPr algn="just"/>
            <a:r>
              <a:rPr lang="it-IT" sz="2200" i="1" dirty="0">
                <a:latin typeface="Garamond" pitchFamily="18" charset="0"/>
              </a:rPr>
              <a:t>Consiglio generale</a:t>
            </a:r>
            <a:r>
              <a:rPr lang="it-IT" sz="2200" dirty="0">
                <a:latin typeface="Garamond" pitchFamily="18" charset="0"/>
              </a:rPr>
              <a:t>, composto anch’esso dai rappresentanti di tutti gli Stati membri, il quale – negli intervalli tra una riunione e l’altra della Conferenza dei ministri – ne esercita le funzioni;</a:t>
            </a:r>
          </a:p>
          <a:p>
            <a:pPr algn="just"/>
            <a:r>
              <a:rPr lang="it-IT" sz="2200" dirty="0">
                <a:latin typeface="Garamond" pitchFamily="18" charset="0"/>
              </a:rPr>
              <a:t>Organi sussidiari, come il </a:t>
            </a:r>
            <a:r>
              <a:rPr lang="it-IT" sz="2200" i="1" dirty="0">
                <a:latin typeface="Garamond" pitchFamily="18" charset="0"/>
              </a:rPr>
              <a:t>Consiglio per gli scambi di merci </a:t>
            </a:r>
            <a:r>
              <a:rPr lang="it-IT" sz="2200" dirty="0">
                <a:latin typeface="Garamond" pitchFamily="18" charset="0"/>
              </a:rPr>
              <a:t>(che sovrintende al funzionamento del GATT ), un </a:t>
            </a:r>
            <a:r>
              <a:rPr lang="it-IT" sz="2200" i="1" dirty="0">
                <a:latin typeface="Garamond" pitchFamily="18" charset="0"/>
              </a:rPr>
              <a:t>Consiglio per gli scambi di servizi </a:t>
            </a:r>
            <a:r>
              <a:rPr lang="it-IT" sz="2200" dirty="0">
                <a:latin typeface="Garamond" pitchFamily="18" charset="0"/>
              </a:rPr>
              <a:t>(che sovrintende al funzionamento del GATS) ed un </a:t>
            </a:r>
            <a:r>
              <a:rPr lang="it-IT" sz="2200" i="1" dirty="0">
                <a:latin typeface="Garamond" pitchFamily="18" charset="0"/>
              </a:rPr>
              <a:t>Consiglio per gli aspetti dei diritti di proprietà intellettuale attinenti al commercio </a:t>
            </a:r>
            <a:r>
              <a:rPr lang="it-IT" sz="2200" dirty="0">
                <a:latin typeface="Garamond" pitchFamily="18" charset="0"/>
              </a:rPr>
              <a:t>(che sovraintende al funzionamento del TRIPS); </a:t>
            </a:r>
          </a:p>
          <a:p>
            <a:pPr algn="just"/>
            <a:r>
              <a:rPr lang="it-IT" sz="2200" i="1" dirty="0">
                <a:latin typeface="Garamond" pitchFamily="18" charset="0"/>
              </a:rPr>
              <a:t>Comitati specifici </a:t>
            </a:r>
            <a:r>
              <a:rPr lang="it-IT" sz="2200" dirty="0">
                <a:latin typeface="Garamond" pitchFamily="18" charset="0"/>
              </a:rPr>
              <a:t>per l’esercizio di funzioni tecniche a essi attribuite dall’accordo istitutivo dell’OMC;</a:t>
            </a:r>
          </a:p>
          <a:p>
            <a:pPr algn="just"/>
            <a:r>
              <a:rPr lang="it-IT" sz="2200" i="1" dirty="0">
                <a:latin typeface="Garamond" pitchFamily="18" charset="0"/>
              </a:rPr>
              <a:t>Segretariato generale</a:t>
            </a:r>
            <a:r>
              <a:rPr lang="it-IT" sz="2200" dirty="0">
                <a:latin typeface="Garamond" pitchFamily="18" charset="0"/>
              </a:rPr>
              <a:t>, diretto da un </a:t>
            </a:r>
            <a:r>
              <a:rPr lang="it-IT" sz="2200" i="1" dirty="0">
                <a:latin typeface="Garamond" pitchFamily="18" charset="0"/>
              </a:rPr>
              <a:t>Direttore generale</a:t>
            </a:r>
            <a:r>
              <a:rPr lang="it-IT" sz="2200" dirty="0">
                <a:latin typeface="Garamond" pitchFamily="18" charset="0"/>
              </a:rPr>
              <a:t>.</a:t>
            </a:r>
          </a:p>
          <a:p>
            <a:endParaRPr lang="en-GB" sz="1400" dirty="0">
              <a:latin typeface="Garamond"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CC910A-9144-4E17-B4C1-B6FD405F5101}"/>
              </a:ext>
            </a:extLst>
          </p:cNvPr>
          <p:cNvSpPr>
            <a:spLocks noGrp="1"/>
          </p:cNvSpPr>
          <p:nvPr>
            <p:ph type="title"/>
          </p:nvPr>
        </p:nvSpPr>
        <p:spPr>
          <a:solidFill>
            <a:schemeClr val="accent1">
              <a:lumMod val="20000"/>
              <a:lumOff val="80000"/>
            </a:schemeClr>
          </a:solidFill>
          <a:ln>
            <a:solidFill>
              <a:schemeClr val="tx2">
                <a:lumMod val="40000"/>
                <a:lumOff val="60000"/>
              </a:schemeClr>
            </a:solidFill>
          </a:ln>
        </p:spPr>
        <p:txBody>
          <a:bodyPr>
            <a:normAutofit/>
          </a:bodyPr>
          <a:lstStyle/>
          <a:p>
            <a:r>
              <a:rPr lang="it-IT" sz="3200" cap="small" dirty="0">
                <a:latin typeface="Garamond" panose="02020404030301010803" pitchFamily="18" charset="0"/>
                <a:cs typeface="Times New Roman" panose="02020603050405020304" pitchFamily="18" charset="0"/>
              </a:rPr>
              <a:t>Organigramma dell’OMC</a:t>
            </a:r>
          </a:p>
        </p:txBody>
      </p:sp>
      <p:pic>
        <p:nvPicPr>
          <p:cNvPr id="4" name="Segnaposto contenuto 3">
            <a:extLst>
              <a:ext uri="{FF2B5EF4-FFF2-40B4-BE49-F238E27FC236}">
                <a16:creationId xmlns:a16="http://schemas.microsoft.com/office/drawing/2014/main" id="{BE46F920-CA8E-4C3A-9B18-29D3ABC666F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8505" y="1484784"/>
            <a:ext cx="8046990" cy="4525963"/>
          </a:xfrm>
          <a:prstGeom prst="rect">
            <a:avLst/>
          </a:prstGeom>
          <a:solidFill>
            <a:schemeClr val="accent1">
              <a:lumMod val="40000"/>
              <a:lumOff val="60000"/>
            </a:schemeClr>
          </a:solidFill>
        </p:spPr>
      </p:pic>
    </p:spTree>
    <p:extLst>
      <p:ext uri="{BB962C8B-B14F-4D97-AF65-F5344CB8AC3E}">
        <p14:creationId xmlns:p14="http://schemas.microsoft.com/office/powerpoint/2010/main" val="66134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bodyPr>
          <a:lstStyle/>
          <a:p>
            <a:r>
              <a:rPr lang="it-IT" cap="small" dirty="0">
                <a:latin typeface="Garamond" pitchFamily="18" charset="0"/>
              </a:rPr>
              <a:t>Il sistema di risoluzione delle controversie nell’OMC</a:t>
            </a:r>
          </a:p>
        </p:txBody>
      </p:sp>
      <p:sp>
        <p:nvSpPr>
          <p:cNvPr id="3" name="Segnaposto contenuto 2"/>
          <p:cNvSpPr>
            <a:spLocks noGrp="1"/>
          </p:cNvSpPr>
          <p:nvPr>
            <p:ph idx="1"/>
          </p:nvPr>
        </p:nvSpPr>
        <p:spPr>
          <a:xfrm>
            <a:off x="251520" y="1556792"/>
            <a:ext cx="8678198" cy="4801166"/>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ctr">
              <a:buNone/>
            </a:pPr>
            <a:endParaRPr lang="it-IT" sz="1100" dirty="0">
              <a:latin typeface="Garamond" pitchFamily="18" charset="0"/>
            </a:endParaRPr>
          </a:p>
          <a:p>
            <a:pPr algn="ctr">
              <a:buNone/>
            </a:pPr>
            <a:r>
              <a:rPr lang="en-GB" b="1" i="1" dirty="0">
                <a:latin typeface="Garamond" pitchFamily="18" charset="0"/>
              </a:rPr>
              <a:t>Dispute Settlement Understanding </a:t>
            </a:r>
            <a:r>
              <a:rPr lang="en-GB" b="1" dirty="0">
                <a:latin typeface="Garamond" pitchFamily="18" charset="0"/>
              </a:rPr>
              <a:t>(DSU)</a:t>
            </a:r>
          </a:p>
          <a:p>
            <a:pPr algn="ctr">
              <a:buNone/>
            </a:pPr>
            <a:r>
              <a:rPr lang="en-GB" dirty="0">
                <a:latin typeface="Garamond" pitchFamily="18" charset="0"/>
                <a:sym typeface="Wingdings"/>
              </a:rPr>
              <a:t></a:t>
            </a:r>
            <a:r>
              <a:rPr lang="en-GB" dirty="0">
                <a:latin typeface="Garamond" pitchFamily="18" charset="0"/>
              </a:rPr>
              <a:t> </a:t>
            </a:r>
            <a:endParaRPr lang="en-GB" dirty="0">
              <a:latin typeface="Garamond" pitchFamily="18" charset="0"/>
              <a:sym typeface="Wingdings" pitchFamily="2" charset="2"/>
            </a:endParaRPr>
          </a:p>
          <a:p>
            <a:pPr algn="just">
              <a:buNone/>
            </a:pPr>
            <a:r>
              <a:rPr lang="en-GB" dirty="0">
                <a:latin typeface="Garamond" pitchFamily="18" charset="0"/>
                <a:sym typeface="Wingdings" pitchFamily="2" charset="2"/>
              </a:rPr>
              <a:t>	</a:t>
            </a:r>
            <a:r>
              <a:rPr lang="it-IT" dirty="0">
                <a:latin typeface="Garamond" pitchFamily="18" charset="0"/>
                <a:sym typeface="Wingdings" pitchFamily="2" charset="2"/>
              </a:rPr>
              <a:t>Intesa allegata all’atto istitutivo dell’OMC rilevante in tema di risoluzione delle controversie commerciali insorte tra gli Stati parti in merito all’interpretazione e all’applicazione degli accordi multilaterali vigenti nel sistema OMC.</a:t>
            </a:r>
          </a:p>
          <a:p>
            <a:pPr algn="just"/>
            <a:r>
              <a:rPr lang="it-IT" dirty="0">
                <a:latin typeface="Garamond" pitchFamily="18" charset="0"/>
                <a:sym typeface="Wingdings" pitchFamily="2" charset="2"/>
              </a:rPr>
              <a:t>Tutti gli Stati membri dell’OMC aderiscono anche al DSU.</a:t>
            </a:r>
          </a:p>
          <a:p>
            <a:pPr algn="just"/>
            <a:r>
              <a:rPr lang="it-IT" dirty="0">
                <a:latin typeface="Garamond" pitchFamily="18" charset="0"/>
                <a:sym typeface="Wingdings" pitchFamily="2" charset="2"/>
              </a:rPr>
              <a:t>Il DSU ammette anche l’intervento discrezionale degli organi dell’OMC, in particolare del Direttore generale, il quale può offrire i suoi </a:t>
            </a:r>
            <a:r>
              <a:rPr lang="it-IT" i="1" dirty="0">
                <a:latin typeface="Garamond" pitchFamily="18" charset="0"/>
                <a:sym typeface="Wingdings" pitchFamily="2" charset="2"/>
              </a:rPr>
              <a:t>buoni uffici</a:t>
            </a:r>
            <a:r>
              <a:rPr lang="it-IT" dirty="0">
                <a:latin typeface="Garamond" pitchFamily="18" charset="0"/>
                <a:sym typeface="Wingdings" pitchFamily="2" charset="2"/>
              </a:rPr>
              <a:t> per la composizione amichevole della controversia, prestando attenzione alla salvaguardia degli interessi del sistema multilaterale del commercio.</a:t>
            </a:r>
            <a:endParaRPr lang="it-IT" dirty="0">
              <a:latin typeface="Garamond"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325562"/>
          </a:xfrm>
        </p:spPr>
        <p:style>
          <a:lnRef idx="1">
            <a:schemeClr val="accent6"/>
          </a:lnRef>
          <a:fillRef idx="2">
            <a:schemeClr val="accent6"/>
          </a:fillRef>
          <a:effectRef idx="1">
            <a:schemeClr val="accent6"/>
          </a:effectRef>
          <a:fontRef idx="minor">
            <a:schemeClr val="dk1"/>
          </a:fontRef>
        </p:style>
        <p:txBody>
          <a:bodyPr>
            <a:noAutofit/>
          </a:bodyPr>
          <a:lstStyle/>
          <a:p>
            <a:r>
              <a:rPr lang="it-IT" sz="3200" cap="small" dirty="0">
                <a:latin typeface="Garamond" pitchFamily="18" charset="0"/>
              </a:rPr>
              <a:t>Il sistema di risoluzione delle controversie nell’OMC </a:t>
            </a:r>
            <a:br>
              <a:rPr lang="it-IT" sz="3200" cap="small" dirty="0">
                <a:latin typeface="Garamond" pitchFamily="18" charset="0"/>
              </a:rPr>
            </a:br>
            <a:r>
              <a:rPr lang="it-IT" sz="3200" b="1" cap="small" dirty="0">
                <a:latin typeface="Garamond" pitchFamily="18" charset="0"/>
              </a:rPr>
              <a:t>Le diverse fasi</a:t>
            </a:r>
            <a:endParaRPr lang="en-GB" sz="3200" b="1" dirty="0"/>
          </a:p>
        </p:txBody>
      </p:sp>
      <p:sp>
        <p:nvSpPr>
          <p:cNvPr id="3" name="Segnaposto contenuto 2"/>
          <p:cNvSpPr>
            <a:spLocks noGrp="1"/>
          </p:cNvSpPr>
          <p:nvPr>
            <p:ph idx="1"/>
          </p:nvPr>
        </p:nvSpPr>
        <p:spPr>
          <a:xfrm>
            <a:off x="457200" y="1772816"/>
            <a:ext cx="8229600" cy="4536504"/>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algn="just"/>
            <a:r>
              <a:rPr lang="it-IT" sz="2800" u="sng" dirty="0">
                <a:latin typeface="Garamond" pitchFamily="18" charset="0"/>
              </a:rPr>
              <a:t>Fase preliminare</a:t>
            </a:r>
            <a:r>
              <a:rPr lang="it-IT" sz="2800" dirty="0">
                <a:latin typeface="Garamond" pitchFamily="18" charset="0"/>
              </a:rPr>
              <a:t> (la consultazione diretta tra le parti della controversia è uno strumento obbligatorio, previsto dalla DSU, per favorire la soluzione amichevole tramite un accordo tra le parti; in caso di fallimento, ciascuna delle parti può chiedere l’istituzione di un </a:t>
            </a:r>
            <a:r>
              <a:rPr lang="it-IT" sz="2800" i="1" dirty="0">
                <a:latin typeface="Garamond" pitchFamily="18" charset="0"/>
              </a:rPr>
              <a:t>panel</a:t>
            </a:r>
            <a:r>
              <a:rPr lang="it-IT" sz="2800" dirty="0">
                <a:latin typeface="Garamond" pitchFamily="18" charset="0"/>
              </a:rPr>
              <a:t> per procedere alla soluzione arbitrale della controversia)</a:t>
            </a:r>
          </a:p>
          <a:p>
            <a:pPr algn="just"/>
            <a:r>
              <a:rPr lang="it-IT" sz="2800" u="sng" dirty="0">
                <a:latin typeface="Garamond" pitchFamily="18" charset="0"/>
              </a:rPr>
              <a:t>Fase giudiziale di primo grado</a:t>
            </a:r>
            <a:r>
              <a:rPr lang="it-IT" sz="2800" dirty="0">
                <a:latin typeface="Garamond" pitchFamily="18" charset="0"/>
              </a:rPr>
              <a:t> (davanti ad un </a:t>
            </a:r>
            <a:r>
              <a:rPr lang="it-IT" sz="2800" i="1" dirty="0">
                <a:latin typeface="Garamond" pitchFamily="18" charset="0"/>
              </a:rPr>
              <a:t>panel </a:t>
            </a:r>
            <a:r>
              <a:rPr lang="it-IT" sz="2800" dirty="0">
                <a:latin typeface="Garamond" pitchFamily="18" charset="0"/>
              </a:rPr>
              <a:t>istituito</a:t>
            </a:r>
            <a:r>
              <a:rPr lang="it-IT" sz="2800" i="1" dirty="0">
                <a:latin typeface="Garamond" pitchFamily="18" charset="0"/>
              </a:rPr>
              <a:t> ad hoc</a:t>
            </a:r>
            <a:r>
              <a:rPr lang="it-IT" sz="2800" dirty="0">
                <a:latin typeface="Garamond" pitchFamily="18" charset="0"/>
              </a:rPr>
              <a:t>) </a:t>
            </a:r>
          </a:p>
          <a:p>
            <a:pPr algn="just"/>
            <a:r>
              <a:rPr lang="it-IT" sz="2800" u="sng" dirty="0">
                <a:latin typeface="Garamond" pitchFamily="18" charset="0"/>
              </a:rPr>
              <a:t>Fase giudiziale di secondo grado</a:t>
            </a:r>
            <a:r>
              <a:rPr lang="it-IT" sz="2800" dirty="0">
                <a:latin typeface="Garamond" pitchFamily="18" charset="0"/>
              </a:rPr>
              <a:t> (davanti all’Organo d’appello)</a:t>
            </a:r>
          </a:p>
          <a:p>
            <a:pPr algn="just"/>
            <a:r>
              <a:rPr lang="it-IT" sz="2800" u="sng" dirty="0">
                <a:latin typeface="Garamond" pitchFamily="18" charset="0"/>
              </a:rPr>
              <a:t>Fase esecutiva</a:t>
            </a:r>
            <a:r>
              <a:rPr lang="it-IT" sz="2800" dirty="0">
                <a:latin typeface="Garamond" pitchFamily="18" charset="0"/>
              </a:rPr>
              <a:t> (si apre con l’approvazione del rapporto da parte del DSB e consiste in una procedura di esecuzione volontaria ed una procedura di carattere coattivo, che comporta l’autorizzazione alle contromisure)</a:t>
            </a:r>
          </a:p>
          <a:p>
            <a:pPr algn="just"/>
            <a:endParaRPr lang="it-IT" dirty="0">
              <a:latin typeface="Garamond" pitchFamily="18" charset="0"/>
            </a:endParaRPr>
          </a:p>
          <a:p>
            <a:pPr marL="0" indent="0">
              <a:buNone/>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26170"/>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it-IT" sz="3200" cap="small" dirty="0">
                <a:latin typeface="Garamond" pitchFamily="18" charset="0"/>
              </a:rPr>
              <a:t>Il sistema di risoluzione delle controversie nell’OMC</a:t>
            </a:r>
            <a:br>
              <a:rPr lang="it-IT" sz="3200" cap="small" dirty="0">
                <a:latin typeface="Garamond" pitchFamily="18" charset="0"/>
              </a:rPr>
            </a:br>
            <a:r>
              <a:rPr lang="it-IT" sz="3200" b="1" cap="small" dirty="0">
                <a:latin typeface="Garamond" pitchFamily="18" charset="0"/>
              </a:rPr>
              <a:t>Il Dispute </a:t>
            </a:r>
            <a:r>
              <a:rPr lang="it-IT" sz="3200" b="1" cap="small" dirty="0" err="1">
                <a:latin typeface="Garamond" pitchFamily="18" charset="0"/>
              </a:rPr>
              <a:t>Settlement</a:t>
            </a:r>
            <a:r>
              <a:rPr lang="it-IT" sz="3200" b="1" cap="small" dirty="0">
                <a:latin typeface="Garamond" pitchFamily="18" charset="0"/>
              </a:rPr>
              <a:t> Body (DSB)</a:t>
            </a:r>
            <a:endParaRPr lang="en-GB" sz="3200" b="1" dirty="0"/>
          </a:p>
        </p:txBody>
      </p:sp>
      <p:sp>
        <p:nvSpPr>
          <p:cNvPr id="3" name="Segnaposto contenuto 2"/>
          <p:cNvSpPr>
            <a:spLocks noGrp="1"/>
          </p:cNvSpPr>
          <p:nvPr>
            <p:ph idx="1"/>
          </p:nvPr>
        </p:nvSpPr>
        <p:spPr>
          <a:xfrm>
            <a:off x="457200" y="1916832"/>
            <a:ext cx="8229600" cy="4666530"/>
          </a:xfrm>
        </p:spPr>
        <p:style>
          <a:lnRef idx="1">
            <a:schemeClr val="accent6"/>
          </a:lnRef>
          <a:fillRef idx="2">
            <a:schemeClr val="accent6"/>
          </a:fillRef>
          <a:effectRef idx="1">
            <a:schemeClr val="accent6"/>
          </a:effectRef>
          <a:fontRef idx="minor">
            <a:schemeClr val="dk1"/>
          </a:fontRef>
        </p:style>
        <p:txBody>
          <a:bodyPr>
            <a:noAutofit/>
          </a:bodyPr>
          <a:lstStyle/>
          <a:p>
            <a:pPr algn="just"/>
            <a:r>
              <a:rPr lang="it-IT" sz="2000" dirty="0">
                <a:latin typeface="Garamond" pitchFamily="18" charset="0"/>
              </a:rPr>
              <a:t>L’organo preposto alla gestione della soluzione arbitrale delle controversie è il Dispute </a:t>
            </a:r>
            <a:r>
              <a:rPr lang="it-IT" sz="2000" dirty="0" err="1">
                <a:latin typeface="Garamond" pitchFamily="18" charset="0"/>
              </a:rPr>
              <a:t>Settlement</a:t>
            </a:r>
            <a:r>
              <a:rPr lang="it-IT" sz="2000" dirty="0">
                <a:latin typeface="Garamond" pitchFamily="18" charset="0"/>
              </a:rPr>
              <a:t> Body (DSB), che è un organo politico coincidente con un’articolazione del Consiglio generale dell’OMC, quindi composto di rappresentanti di tutti gli Stati membri, che presiede: </a:t>
            </a:r>
          </a:p>
          <a:p>
            <a:pPr algn="just">
              <a:buNone/>
            </a:pPr>
            <a:r>
              <a:rPr lang="it-IT" sz="2000" dirty="0">
                <a:latin typeface="Garamond" pitchFamily="18" charset="0"/>
              </a:rPr>
              <a:t>		a) </a:t>
            </a:r>
            <a:r>
              <a:rPr lang="it-IT" sz="2000" dirty="0">
                <a:solidFill>
                  <a:schemeClr val="tx1"/>
                </a:solidFill>
                <a:latin typeface="Garamond" pitchFamily="18" charset="0"/>
              </a:rPr>
              <a:t>all’istituzione</a:t>
            </a:r>
            <a:r>
              <a:rPr lang="it-IT" sz="2000" dirty="0">
                <a:solidFill>
                  <a:srgbClr val="FF0000"/>
                </a:solidFill>
                <a:latin typeface="Garamond" pitchFamily="18" charset="0"/>
              </a:rPr>
              <a:t> </a:t>
            </a:r>
            <a:r>
              <a:rPr lang="it-IT" sz="2000" dirty="0">
                <a:latin typeface="Garamond" pitchFamily="18" charset="0"/>
              </a:rPr>
              <a:t>dei </a:t>
            </a:r>
            <a:r>
              <a:rPr lang="it-IT" sz="2000" i="1" dirty="0">
                <a:latin typeface="Garamond" pitchFamily="18" charset="0"/>
              </a:rPr>
              <a:t>panels</a:t>
            </a:r>
            <a:r>
              <a:rPr lang="it-IT" sz="2000" dirty="0">
                <a:latin typeface="Garamond" pitchFamily="18" charset="0"/>
              </a:rPr>
              <a:t>;</a:t>
            </a:r>
          </a:p>
          <a:p>
            <a:pPr algn="just">
              <a:buNone/>
            </a:pPr>
            <a:r>
              <a:rPr lang="it-IT" sz="2000" dirty="0">
                <a:latin typeface="Garamond" pitchFamily="18" charset="0"/>
              </a:rPr>
              <a:t>		b) </a:t>
            </a:r>
            <a:r>
              <a:rPr lang="it-IT" sz="2000" dirty="0">
                <a:solidFill>
                  <a:schemeClr val="tx1"/>
                </a:solidFill>
                <a:latin typeface="Garamond" pitchFamily="18" charset="0"/>
              </a:rPr>
              <a:t>alla nomina dei membri </a:t>
            </a:r>
            <a:r>
              <a:rPr lang="it-IT" sz="2000" dirty="0">
                <a:latin typeface="Garamond" pitchFamily="18" charset="0"/>
              </a:rPr>
              <a:t>dell’Organo di appello</a:t>
            </a:r>
          </a:p>
          <a:p>
            <a:pPr algn="just"/>
            <a:r>
              <a:rPr lang="it-IT" sz="2000" dirty="0">
                <a:latin typeface="Garamond" pitchFamily="18" charset="0"/>
              </a:rPr>
              <a:t>Il </a:t>
            </a:r>
            <a:r>
              <a:rPr lang="it-IT" sz="2000" u="sng" dirty="0">
                <a:latin typeface="Garamond" pitchFamily="18" charset="0"/>
              </a:rPr>
              <a:t>DSB approva il rapporto </a:t>
            </a:r>
            <a:r>
              <a:rPr lang="it-IT" sz="2000" dirty="0">
                <a:latin typeface="Garamond" pitchFamily="18" charset="0"/>
              </a:rPr>
              <a:t>pubblicato dal </a:t>
            </a:r>
            <a:r>
              <a:rPr lang="it-IT" sz="2000" i="1" dirty="0">
                <a:latin typeface="Garamond" pitchFamily="18" charset="0"/>
              </a:rPr>
              <a:t>panel </a:t>
            </a:r>
            <a:r>
              <a:rPr lang="it-IT" sz="2000" dirty="0">
                <a:latin typeface="Garamond" pitchFamily="18" charset="0"/>
              </a:rPr>
              <a:t>(o, quando è stato presentato ricorso all’Organo d’Appello, il rapporto  dell’Organo d’appello) con la tecnica del </a:t>
            </a:r>
            <a:r>
              <a:rPr lang="it-IT" sz="2000" i="1" dirty="0">
                <a:latin typeface="Garamond" pitchFamily="18" charset="0"/>
              </a:rPr>
              <a:t>consensus </a:t>
            </a:r>
            <a:r>
              <a:rPr lang="it-IT" sz="2000" dirty="0">
                <a:solidFill>
                  <a:schemeClr val="tx1"/>
                </a:solidFill>
                <a:latin typeface="Garamond" pitchFamily="18" charset="0"/>
              </a:rPr>
              <a:t>negativo</a:t>
            </a:r>
            <a:r>
              <a:rPr lang="it-IT" sz="2000" i="1" dirty="0">
                <a:solidFill>
                  <a:schemeClr val="tx1"/>
                </a:solidFill>
                <a:latin typeface="Garamond" pitchFamily="18" charset="0"/>
              </a:rPr>
              <a:t> </a:t>
            </a:r>
            <a:r>
              <a:rPr lang="it-IT" sz="2000" dirty="0">
                <a:solidFill>
                  <a:schemeClr val="tx1"/>
                </a:solidFill>
                <a:latin typeface="Garamond" pitchFamily="18" charset="0"/>
              </a:rPr>
              <a:t>(in sostanza, per </a:t>
            </a:r>
            <a:r>
              <a:rPr lang="it-IT" sz="2000" u="sng" dirty="0">
                <a:solidFill>
                  <a:schemeClr val="tx1"/>
                </a:solidFill>
                <a:latin typeface="Garamond" pitchFamily="18" charset="0"/>
              </a:rPr>
              <a:t>respingere</a:t>
            </a:r>
            <a:r>
              <a:rPr lang="it-IT" sz="2000" dirty="0">
                <a:solidFill>
                  <a:schemeClr val="tx1"/>
                </a:solidFill>
                <a:latin typeface="Garamond" pitchFamily="18" charset="0"/>
              </a:rPr>
              <a:t> il rapporto occorre l’unanimità, quindi anche l’approvazione della parte che ha ottenuto un rapporto a suo favore</a:t>
            </a:r>
            <a:r>
              <a:rPr lang="it-IT" sz="2000" dirty="0">
                <a:latin typeface="Garamond" pitchFamily="18" charset="0"/>
              </a:rPr>
              <a:t>).</a:t>
            </a:r>
          </a:p>
          <a:p>
            <a:pPr algn="just"/>
            <a:r>
              <a:rPr lang="it-IT" sz="2000" dirty="0">
                <a:latin typeface="Garamond" pitchFamily="18" charset="0"/>
              </a:rPr>
              <a:t>Il </a:t>
            </a:r>
            <a:r>
              <a:rPr lang="it-IT" sz="2000" u="sng" dirty="0">
                <a:latin typeface="Garamond" pitchFamily="18" charset="0"/>
              </a:rPr>
              <a:t>DSB approva anche le eventuali contromisure</a:t>
            </a:r>
            <a:r>
              <a:rPr lang="it-IT" sz="2000" dirty="0">
                <a:latin typeface="Garamond" pitchFamily="18" charset="0"/>
              </a:rPr>
              <a:t>, in caso di inottemperanza alle raccomandazioni formulate nel rapporto, sempre tramite la tecnica del </a:t>
            </a:r>
            <a:r>
              <a:rPr lang="it-IT" sz="2000" i="1" dirty="0">
                <a:latin typeface="Garamond" pitchFamily="18" charset="0"/>
              </a:rPr>
              <a:t>consensus</a:t>
            </a:r>
            <a:r>
              <a:rPr lang="it-IT" sz="2000" dirty="0">
                <a:latin typeface="Garamond" pitchFamily="18" charset="0"/>
              </a:rPr>
              <a:t> negativo.</a:t>
            </a:r>
          </a:p>
          <a:p>
            <a:pPr algn="just"/>
            <a:endParaRPr lang="it-IT" sz="2000" dirty="0">
              <a:latin typeface="Garamond" pitchFamily="18" charset="0"/>
            </a:endParaRPr>
          </a:p>
          <a:p>
            <a:pPr algn="just">
              <a:buNone/>
            </a:pPr>
            <a:endParaRPr lang="it-IT" sz="2000" dirty="0">
              <a:latin typeface="Garamond" pitchFamily="18" charset="0"/>
            </a:endParaRPr>
          </a:p>
          <a:p>
            <a:pPr algn="just">
              <a:buNone/>
            </a:pPr>
            <a:endParaRPr lang="it-IT" sz="2000" dirty="0">
              <a:latin typeface="Garamond"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19933B-F02E-46AF-9CA1-0F976F2A4174}"/>
              </a:ext>
            </a:extLst>
          </p:cNvPr>
          <p:cNvSpPr>
            <a:spLocks noGrp="1"/>
          </p:cNvSpPr>
          <p:nvPr>
            <p:ph type="title"/>
          </p:nvPr>
        </p:nvSpPr>
        <p:spPr>
          <a:xfrm>
            <a:off x="683568" y="188640"/>
            <a:ext cx="8003232" cy="1440160"/>
          </a:xfrm>
          <a:solidFill>
            <a:schemeClr val="accent6">
              <a:lumMod val="40000"/>
              <a:lumOff val="60000"/>
            </a:schemeClr>
          </a:solidFill>
        </p:spPr>
        <p:txBody>
          <a:bodyPr>
            <a:normAutofit fontScale="90000"/>
          </a:bodyPr>
          <a:lstStyle/>
          <a:p>
            <a:r>
              <a:rPr lang="it-IT" sz="3200" cap="small" dirty="0">
                <a:latin typeface="Garamond" panose="02020404030301010803" pitchFamily="18" charset="0"/>
              </a:rPr>
              <a:t>Il sistema di soluzione delle controversie dell’OMC</a:t>
            </a:r>
            <a:br>
              <a:rPr lang="it-IT" sz="3200" cap="small" dirty="0">
                <a:latin typeface="Garamond" panose="02020404030301010803" pitchFamily="18" charset="0"/>
              </a:rPr>
            </a:br>
            <a:r>
              <a:rPr lang="it-IT" sz="3200" b="1" cap="small" dirty="0">
                <a:latin typeface="Garamond" panose="02020404030301010803" pitchFamily="18" charset="0"/>
              </a:rPr>
              <a:t>I </a:t>
            </a:r>
            <a:r>
              <a:rPr lang="it-IT" sz="3200" b="1" i="1" cap="small" dirty="0">
                <a:latin typeface="Garamond" panose="02020404030301010803" pitchFamily="18" charset="0"/>
              </a:rPr>
              <a:t>panels</a:t>
            </a:r>
          </a:p>
        </p:txBody>
      </p:sp>
      <p:sp>
        <p:nvSpPr>
          <p:cNvPr id="3" name="Segnaposto contenuto 2">
            <a:extLst>
              <a:ext uri="{FF2B5EF4-FFF2-40B4-BE49-F238E27FC236}">
                <a16:creationId xmlns:a16="http://schemas.microsoft.com/office/drawing/2014/main" id="{C5632191-F7A9-422C-B547-452BCEE3F0C6}"/>
              </a:ext>
            </a:extLst>
          </p:cNvPr>
          <p:cNvSpPr>
            <a:spLocks noGrp="1"/>
          </p:cNvSpPr>
          <p:nvPr>
            <p:ph idx="1"/>
          </p:nvPr>
        </p:nvSpPr>
        <p:spPr>
          <a:xfrm>
            <a:off x="683568" y="1844824"/>
            <a:ext cx="8003232" cy="4281339"/>
          </a:xfrm>
          <a:solidFill>
            <a:schemeClr val="accent6">
              <a:lumMod val="40000"/>
              <a:lumOff val="60000"/>
            </a:schemeClr>
          </a:solidFill>
        </p:spPr>
        <p:txBody>
          <a:bodyPr>
            <a:normAutofit fontScale="85000" lnSpcReduction="20000"/>
          </a:bodyPr>
          <a:lstStyle/>
          <a:p>
            <a:pPr algn="just"/>
            <a:r>
              <a:rPr lang="it-IT" sz="3200" dirty="0">
                <a:latin typeface="Garamond" pitchFamily="18" charset="0"/>
              </a:rPr>
              <a:t>Il </a:t>
            </a:r>
            <a:r>
              <a:rPr lang="it-IT" sz="3200" i="1" dirty="0">
                <a:latin typeface="Garamond" pitchFamily="18" charset="0"/>
              </a:rPr>
              <a:t>panel</a:t>
            </a:r>
            <a:r>
              <a:rPr lang="it-IT" sz="3200" dirty="0">
                <a:latin typeface="Garamond" pitchFamily="18" charset="0"/>
              </a:rPr>
              <a:t> è un organo internazionale ‘quasi giurisdizionale’ composto di tre membri, nominati dal Direttore generale dell’OMC e investiti </a:t>
            </a:r>
            <a:r>
              <a:rPr lang="it-IT" sz="3200" u="sng" dirty="0">
                <a:latin typeface="Garamond" pitchFamily="18" charset="0"/>
              </a:rPr>
              <a:t>soltanto del caso di specie</a:t>
            </a:r>
            <a:r>
              <a:rPr lang="it-IT" sz="3200" dirty="0">
                <a:latin typeface="Garamond" pitchFamily="18" charset="0"/>
              </a:rPr>
              <a:t>.</a:t>
            </a:r>
          </a:p>
          <a:p>
            <a:pPr algn="just"/>
            <a:r>
              <a:rPr lang="it-IT" sz="3200" dirty="0">
                <a:latin typeface="Garamond" pitchFamily="18" charset="0"/>
              </a:rPr>
              <a:t>Il </a:t>
            </a:r>
            <a:r>
              <a:rPr lang="it-IT" sz="3200" i="1" dirty="0">
                <a:latin typeface="Garamond" pitchFamily="18" charset="0"/>
              </a:rPr>
              <a:t>panel</a:t>
            </a:r>
            <a:r>
              <a:rPr lang="it-IT" sz="3200" dirty="0">
                <a:latin typeface="Garamond" pitchFamily="18" charset="0"/>
              </a:rPr>
              <a:t> svolge:</a:t>
            </a:r>
          </a:p>
          <a:p>
            <a:pPr algn="just">
              <a:buNone/>
            </a:pPr>
            <a:r>
              <a:rPr lang="it-IT" sz="3200" b="1" dirty="0">
                <a:latin typeface="Garamond" pitchFamily="18" charset="0"/>
              </a:rPr>
              <a:t>	- </a:t>
            </a:r>
            <a:r>
              <a:rPr lang="it-IT" sz="3200" dirty="0">
                <a:latin typeface="Garamond" pitchFamily="18" charset="0"/>
              </a:rPr>
              <a:t>una funzione conciliativa, mirando a risolvere la controversia temperando gli interessi delle parti e cercando di farle giungere a un accordo;</a:t>
            </a:r>
          </a:p>
          <a:p>
            <a:pPr algn="just">
              <a:buNone/>
            </a:pPr>
            <a:r>
              <a:rPr lang="it-IT" sz="3200" b="1" dirty="0">
                <a:latin typeface="Garamond" pitchFamily="18" charset="0"/>
              </a:rPr>
              <a:t>	- </a:t>
            </a:r>
            <a:r>
              <a:rPr lang="it-IT" sz="3200" dirty="0">
                <a:latin typeface="Garamond" pitchFamily="18" charset="0"/>
              </a:rPr>
              <a:t>una funzione ‘quasi giurisdizionale’, che subentra nel caso di fallimento della conciliazione e implica la risoluzione della controversia con la pubblicazione di </a:t>
            </a:r>
            <a:r>
              <a:rPr lang="en-GB" sz="3200" dirty="0">
                <a:latin typeface="Garamond" pitchFamily="18" charset="0"/>
              </a:rPr>
              <a:t>un </a:t>
            </a:r>
            <a:r>
              <a:rPr lang="it-IT" sz="3200" dirty="0">
                <a:latin typeface="Garamond" pitchFamily="18" charset="0"/>
              </a:rPr>
              <a:t>rapporto non vincolante</a:t>
            </a:r>
            <a:r>
              <a:rPr lang="en-GB" sz="3200" dirty="0">
                <a:latin typeface="Garamond" pitchFamily="18" charset="0"/>
              </a:rPr>
              <a:t>.</a:t>
            </a:r>
          </a:p>
          <a:p>
            <a:endParaRPr lang="it-IT" dirty="0"/>
          </a:p>
        </p:txBody>
      </p:sp>
    </p:spTree>
    <p:extLst>
      <p:ext uri="{BB962C8B-B14F-4D97-AF65-F5344CB8AC3E}">
        <p14:creationId xmlns:p14="http://schemas.microsoft.com/office/powerpoint/2010/main" val="3419180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0648"/>
            <a:ext cx="8219256" cy="1498178"/>
          </a:xfrm>
        </p:spPr>
        <p:style>
          <a:lnRef idx="1">
            <a:schemeClr val="accent6"/>
          </a:lnRef>
          <a:fillRef idx="2">
            <a:schemeClr val="accent6"/>
          </a:fillRef>
          <a:effectRef idx="1">
            <a:schemeClr val="accent6"/>
          </a:effectRef>
          <a:fontRef idx="minor">
            <a:schemeClr val="dk1"/>
          </a:fontRef>
        </p:style>
        <p:txBody>
          <a:bodyPr>
            <a:normAutofit fontScale="90000"/>
          </a:bodyPr>
          <a:lstStyle/>
          <a:p>
            <a:br>
              <a:rPr lang="it-IT" sz="3600" cap="small" dirty="0">
                <a:latin typeface="Garamond" pitchFamily="18" charset="0"/>
              </a:rPr>
            </a:br>
            <a:r>
              <a:rPr lang="it-IT" sz="3600" cap="small" dirty="0">
                <a:latin typeface="Garamond" pitchFamily="18" charset="0"/>
              </a:rPr>
              <a:t>Il sistema di risoluzione delle controversie nell’OMC</a:t>
            </a:r>
            <a:br>
              <a:rPr lang="it-IT" sz="3600" cap="small" dirty="0">
                <a:latin typeface="Garamond" pitchFamily="18" charset="0"/>
              </a:rPr>
            </a:br>
            <a:r>
              <a:rPr lang="it-IT" sz="3600" b="1" cap="small" dirty="0">
                <a:latin typeface="Garamond" pitchFamily="18" charset="0"/>
              </a:rPr>
              <a:t>L’Organo d’Appello</a:t>
            </a:r>
            <a:br>
              <a:rPr lang="it-IT" cap="small" dirty="0">
                <a:latin typeface="Garamond" pitchFamily="18" charset="0"/>
              </a:rPr>
            </a:br>
            <a:endParaRPr lang="en-GB" dirty="0"/>
          </a:p>
        </p:txBody>
      </p:sp>
      <p:sp>
        <p:nvSpPr>
          <p:cNvPr id="3" name="Segnaposto contenuto 2"/>
          <p:cNvSpPr>
            <a:spLocks noGrp="1"/>
          </p:cNvSpPr>
          <p:nvPr>
            <p:ph idx="1"/>
          </p:nvPr>
        </p:nvSpPr>
        <p:spPr>
          <a:xfrm>
            <a:off x="683568" y="1916832"/>
            <a:ext cx="8003232" cy="4512564"/>
          </a:xfrm>
        </p:spPr>
        <p:style>
          <a:lnRef idx="1">
            <a:schemeClr val="accent6"/>
          </a:lnRef>
          <a:fillRef idx="2">
            <a:schemeClr val="accent6"/>
          </a:fillRef>
          <a:effectRef idx="1">
            <a:schemeClr val="accent6"/>
          </a:effectRef>
          <a:fontRef idx="minor">
            <a:schemeClr val="dk1"/>
          </a:fontRef>
        </p:style>
        <p:txBody>
          <a:bodyPr>
            <a:noAutofit/>
          </a:bodyPr>
          <a:lstStyle/>
          <a:p>
            <a:pPr algn="just"/>
            <a:r>
              <a:rPr lang="it-IT" sz="2400" dirty="0">
                <a:latin typeface="Garamond" pitchFamily="18" charset="0"/>
              </a:rPr>
              <a:t>L’Organo d’Appello:</a:t>
            </a:r>
          </a:p>
          <a:p>
            <a:pPr algn="just">
              <a:buNone/>
            </a:pPr>
            <a:r>
              <a:rPr lang="it-IT" sz="2400" dirty="0">
                <a:latin typeface="Garamond" pitchFamily="18" charset="0"/>
              </a:rPr>
              <a:t>	- si compone di sette giudici permanenti, che operano in sezioni composte da tre giudici (</a:t>
            </a:r>
            <a:r>
              <a:rPr lang="it-IT" sz="2400" i="1" dirty="0" err="1">
                <a:latin typeface="Garamond" pitchFamily="18" charset="0"/>
              </a:rPr>
              <a:t>Divisions</a:t>
            </a:r>
            <a:r>
              <a:rPr lang="it-IT" sz="2400" dirty="0">
                <a:latin typeface="Garamond" pitchFamily="18" charset="0"/>
              </a:rPr>
              <a:t>);</a:t>
            </a:r>
          </a:p>
          <a:p>
            <a:pPr algn="just">
              <a:buNone/>
            </a:pPr>
            <a:r>
              <a:rPr lang="it-IT" sz="2400" dirty="0">
                <a:latin typeface="Garamond" pitchFamily="18" charset="0"/>
              </a:rPr>
              <a:t>	- applica le norme del sistema OMC; ma è anche vincolato dalle ‘dichiarazioni interpretative’ di tali accordi fornite dalla Conferenza ministeriale e dal Consiglio generale. </a:t>
            </a:r>
          </a:p>
          <a:p>
            <a:pPr algn="just"/>
            <a:r>
              <a:rPr lang="it-IT" sz="2400" dirty="0">
                <a:latin typeface="Garamond" pitchFamily="18" charset="0"/>
              </a:rPr>
              <a:t>Il rapporto del </a:t>
            </a:r>
            <a:r>
              <a:rPr lang="it-IT" sz="2400" i="1" dirty="0">
                <a:latin typeface="Garamond" pitchFamily="18" charset="0"/>
              </a:rPr>
              <a:t>panel</a:t>
            </a:r>
            <a:r>
              <a:rPr lang="it-IT" sz="2400" dirty="0">
                <a:latin typeface="Garamond" pitchFamily="18" charset="0"/>
              </a:rPr>
              <a:t> può essere impugnato per </a:t>
            </a:r>
            <a:r>
              <a:rPr lang="it-IT" sz="2400" u="sng" dirty="0">
                <a:latin typeface="Garamond" pitchFamily="18" charset="0"/>
              </a:rPr>
              <a:t>mere questioni di legittimità</a:t>
            </a:r>
            <a:r>
              <a:rPr lang="it-IT" sz="2400" dirty="0">
                <a:latin typeface="Garamond" pitchFamily="18" charset="0"/>
              </a:rPr>
              <a:t> davanti all’Organo di appello.</a:t>
            </a:r>
          </a:p>
          <a:p>
            <a:pPr algn="just"/>
            <a:r>
              <a:rPr lang="it-IT" sz="2400" dirty="0">
                <a:latin typeface="Garamond" pitchFamily="18" charset="0"/>
              </a:rPr>
              <a:t>Le decisioni dell’Organo di appello devono essere approvate dal DSB, che può respingerle soltanto </a:t>
            </a:r>
            <a:r>
              <a:rPr lang="it-IT" sz="2400" dirty="0">
                <a:solidFill>
                  <a:schemeClr val="tx1"/>
                </a:solidFill>
                <a:latin typeface="Garamond" pitchFamily="18" charset="0"/>
              </a:rPr>
              <a:t>all’unanimità con il metodo del ‘</a:t>
            </a:r>
            <a:r>
              <a:rPr lang="it-IT" sz="2400" i="1" dirty="0">
                <a:solidFill>
                  <a:schemeClr val="tx1"/>
                </a:solidFill>
                <a:latin typeface="Garamond" pitchFamily="18" charset="0"/>
              </a:rPr>
              <a:t>consensus </a:t>
            </a:r>
            <a:r>
              <a:rPr lang="it-IT" sz="2400" dirty="0">
                <a:solidFill>
                  <a:schemeClr val="tx1"/>
                </a:solidFill>
                <a:latin typeface="Garamond" pitchFamily="18" charset="0"/>
              </a:rPr>
              <a:t>negativo’.</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1439</TotalTime>
  <Words>1149</Words>
  <Application>Microsoft Office PowerPoint</Application>
  <PresentationFormat>Presentazione su schermo (4:3)</PresentationFormat>
  <Paragraphs>62</Paragraphs>
  <Slides>11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Arial</vt:lpstr>
      <vt:lpstr>Calibri</vt:lpstr>
      <vt:lpstr>Garamond</vt:lpstr>
      <vt:lpstr>Wingdings</vt:lpstr>
      <vt:lpstr>Tema di Office</vt:lpstr>
      <vt:lpstr>Università degli Studi di Trieste  Dipartimento di Scienze Politiche e Sociali  Corso di Laurea Magistrale in Diplomazia e Cooperazione Internazionale </vt:lpstr>
      <vt:lpstr>L’Organizzazione Mondiale del Commercio Origini e funzioni</vt:lpstr>
      <vt:lpstr>Cenni sull’OMC  La struttura organizzativa</vt:lpstr>
      <vt:lpstr>Organigramma dell’OMC</vt:lpstr>
      <vt:lpstr>Il sistema di risoluzione delle controversie nell’OMC</vt:lpstr>
      <vt:lpstr>Il sistema di risoluzione delle controversie nell’OMC  Le diverse fasi</vt:lpstr>
      <vt:lpstr>Il sistema di risoluzione delle controversie nell’OMC Il Dispute Settlement Body (DSB)</vt:lpstr>
      <vt:lpstr>Il sistema di soluzione delle controversie dell’OMC I panels</vt:lpstr>
      <vt:lpstr> Il sistema di risoluzione delle controversie nell’OMC L’Organo d’Appello </vt:lpstr>
      <vt:lpstr>Il sistema di risoluzione delle controversie nell’OMC Questioni e problemi attuali</vt:lpstr>
      <vt:lpstr>Il rapporto tra il Diritto dell’OMC e il Diritto Internazionale ‘Esterno’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Introduzione</dc:title>
  <dc:creator>Utente</dc:creator>
  <cp:lastModifiedBy>azzurramuccione@gmail.com</cp:lastModifiedBy>
  <cp:revision>78</cp:revision>
  <dcterms:created xsi:type="dcterms:W3CDTF">2018-11-26T15:29:37Z</dcterms:created>
  <dcterms:modified xsi:type="dcterms:W3CDTF">2021-05-11T20:46:29Z</dcterms:modified>
</cp:coreProperties>
</file>