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58" r:id="rId2"/>
    <p:sldId id="259" r:id="rId3"/>
    <p:sldId id="260" r:id="rId4"/>
    <p:sldId id="261" r:id="rId5"/>
    <p:sldId id="262" r:id="rId6"/>
    <p:sldId id="263" r:id="rId7"/>
    <p:sldId id="265" r:id="rId8"/>
    <p:sldId id="264" r:id="rId9"/>
    <p:sldId id="266" r:id="rId10"/>
    <p:sldId id="267" r:id="rId11"/>
    <p:sldId id="284" r:id="rId12"/>
    <p:sldId id="282" r:id="rId13"/>
    <p:sldId id="283"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0462" autoAdjust="0"/>
  </p:normalViewPr>
  <p:slideViewPr>
    <p:cSldViewPr>
      <p:cViewPr varScale="1">
        <p:scale>
          <a:sx n="86" d="100"/>
          <a:sy n="86" d="100"/>
        </p:scale>
        <p:origin x="135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8F8AD7D-F295-43C6-BA87-67A0200D3C36}" type="datetimeFigureOut">
              <a:rPr lang="it-IT" smtClean="0"/>
              <a:pPr/>
              <a:t>20/05/2021</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CB7E38F-3BA1-4C01-877B-84BC49B91593}" type="slidenum">
              <a:rPr lang="it-IT" smtClean="0"/>
              <a:pPr/>
              <a:t>‹N›</a:t>
            </a:fld>
            <a:endParaRPr lang="it-IT"/>
          </a:p>
        </p:txBody>
      </p:sp>
    </p:spTree>
    <p:extLst>
      <p:ext uri="{BB962C8B-B14F-4D97-AF65-F5344CB8AC3E}">
        <p14:creationId xmlns:p14="http://schemas.microsoft.com/office/powerpoint/2010/main" val="30102297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5FC748-6110-495D-82E4-A352E0A24456}" type="datetimeFigureOut">
              <a:rPr lang="it-IT" smtClean="0"/>
              <a:pPr/>
              <a:t>20/05/2021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29A9F0-15F3-43FD-A34E-DB71226D0F5D}" type="slidenum">
              <a:rPr lang="it-IT" smtClean="0"/>
              <a:pPr/>
              <a:t>‹N›</a:t>
            </a:fld>
            <a:endParaRPr lang="it-IT"/>
          </a:p>
        </p:txBody>
      </p:sp>
    </p:spTree>
    <p:extLst>
      <p:ext uri="{BB962C8B-B14F-4D97-AF65-F5344CB8AC3E}">
        <p14:creationId xmlns:p14="http://schemas.microsoft.com/office/powerpoint/2010/main" val="28120060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Fissare il tasso di cambio non è una</a:t>
            </a:r>
            <a:r>
              <a:rPr lang="it-IT" baseline="0" dirty="0"/>
              <a:t> soluzione magica. Il paese deve convincere gli investitori finanziari che il cambio è fisso non solo oggi, ma che rimarrà fisso anche in futuro. Questo si può fare in due modi. 1) fissare il tasso di cambio come parte di un pacchetto macroeconomico più ampio. 2) rendere simbolicamente o tecnicamente più difficile cambiare la parità, un approccio noto come «hard </a:t>
            </a:r>
            <a:r>
              <a:rPr lang="it-IT" baseline="0" dirty="0" err="1"/>
              <a:t>peg</a:t>
            </a:r>
            <a:r>
              <a:rPr lang="it-IT" baseline="0" dirty="0"/>
              <a:t>».</a:t>
            </a:r>
          </a:p>
          <a:p>
            <a:r>
              <a:rPr lang="it-IT" baseline="0" dirty="0"/>
              <a:t>Una forma estrema di parità fissa è la sostituzione della valuta nazionale con una valuta estera, spesso il dollaro, e per questo motivo si parla di dollarizzazione. Una forma meno estrema è il ricorso ad un </a:t>
            </a:r>
            <a:r>
              <a:rPr lang="it-IT" baseline="0" dirty="0" err="1"/>
              <a:t>currency</a:t>
            </a:r>
            <a:r>
              <a:rPr lang="it-IT" baseline="0" dirty="0"/>
              <a:t> </a:t>
            </a:r>
            <a:r>
              <a:rPr lang="it-IT" baseline="0" dirty="0" err="1"/>
              <a:t>board</a:t>
            </a:r>
            <a:r>
              <a:rPr lang="it-IT" baseline="0" dirty="0"/>
              <a:t>. In questo caso, la banca centrale si impegna a cambiare valuta estera in cambio di valuta locale al tasso di cambio ufficiale; inoltre, non può condurre operazioni di mercato aperto, cioè non può comprare o vendere titoli.</a:t>
            </a:r>
            <a:endParaRPr lang="it-IT" dirty="0"/>
          </a:p>
        </p:txBody>
      </p:sp>
      <p:sp>
        <p:nvSpPr>
          <p:cNvPr id="4" name="Segnaposto numero diapositiva 3"/>
          <p:cNvSpPr>
            <a:spLocks noGrp="1"/>
          </p:cNvSpPr>
          <p:nvPr>
            <p:ph type="sldNum" sz="quarter" idx="10"/>
          </p:nvPr>
        </p:nvSpPr>
        <p:spPr/>
        <p:txBody>
          <a:bodyPr/>
          <a:lstStyle/>
          <a:p>
            <a:fld id="{0729A9F0-15F3-43FD-A34E-DB71226D0F5D}" type="slidenum">
              <a:rPr lang="it-IT" smtClean="0"/>
              <a:pPr/>
              <a:t>25</a:t>
            </a:fld>
            <a:endParaRPr lang="it-IT"/>
          </a:p>
        </p:txBody>
      </p:sp>
    </p:spTree>
    <p:extLst>
      <p:ext uri="{BB962C8B-B14F-4D97-AF65-F5344CB8AC3E}">
        <p14:creationId xmlns:p14="http://schemas.microsoft.com/office/powerpoint/2010/main" val="2241648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a:xfrm>
            <a:off x="457200" y="6356350"/>
            <a:ext cx="2133600" cy="365125"/>
          </a:xfrm>
          <a:prstGeom prst="rect">
            <a:avLst/>
          </a:prstGeom>
        </p:spPr>
        <p:txBody>
          <a:bodyPr/>
          <a:lstStyle/>
          <a:p>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p>
            <a:endParaRPr lang="it-IT"/>
          </a:p>
        </p:txBody>
      </p:sp>
      <p:sp>
        <p:nvSpPr>
          <p:cNvPr id="6" name="Segnaposto numero diapositiva 5"/>
          <p:cNvSpPr>
            <a:spLocks noGrp="1"/>
          </p:cNvSpPr>
          <p:nvPr>
            <p:ph type="sldNum" sz="quarter" idx="12"/>
          </p:nvPr>
        </p:nvSpPr>
        <p:spPr/>
        <p:txBody>
          <a:bodyPr/>
          <a:lstStyle/>
          <a:p>
            <a:fld id="{E3AAEEB7-370C-4CD1-84ED-44A96922B98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a:xfrm>
            <a:off x="457200" y="6356350"/>
            <a:ext cx="2133600" cy="365125"/>
          </a:xfrm>
          <a:prstGeom prst="rect">
            <a:avLst/>
          </a:prstGeom>
        </p:spPr>
        <p:txBody>
          <a:bodyPr/>
          <a:lstStyle/>
          <a:p>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p>
            <a:endParaRPr lang="it-IT"/>
          </a:p>
        </p:txBody>
      </p:sp>
      <p:sp>
        <p:nvSpPr>
          <p:cNvPr id="6" name="Segnaposto numero diapositiva 5"/>
          <p:cNvSpPr>
            <a:spLocks noGrp="1"/>
          </p:cNvSpPr>
          <p:nvPr>
            <p:ph type="sldNum" sz="quarter" idx="12"/>
          </p:nvPr>
        </p:nvSpPr>
        <p:spPr/>
        <p:txBody>
          <a:bodyPr/>
          <a:lstStyle/>
          <a:p>
            <a:fld id="{E3AAEEB7-370C-4CD1-84ED-44A96922B98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a:xfrm>
            <a:off x="457200" y="6356350"/>
            <a:ext cx="2133600" cy="365125"/>
          </a:xfrm>
          <a:prstGeom prst="rect">
            <a:avLst/>
          </a:prstGeom>
        </p:spPr>
        <p:txBody>
          <a:bodyPr/>
          <a:lstStyle/>
          <a:p>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p>
            <a:endParaRPr lang="it-IT"/>
          </a:p>
        </p:txBody>
      </p:sp>
      <p:sp>
        <p:nvSpPr>
          <p:cNvPr id="6" name="Segnaposto numero diapositiva 5"/>
          <p:cNvSpPr>
            <a:spLocks noGrp="1"/>
          </p:cNvSpPr>
          <p:nvPr>
            <p:ph type="sldNum" sz="quarter" idx="12"/>
          </p:nvPr>
        </p:nvSpPr>
        <p:spPr/>
        <p:txBody>
          <a:bodyPr/>
          <a:lstStyle/>
          <a:p>
            <a:fld id="{E3AAEEB7-370C-4CD1-84ED-44A96922B98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10"/>
          </p:nvPr>
        </p:nvSpPr>
        <p:spPr>
          <a:xfrm>
            <a:off x="457200" y="6356350"/>
            <a:ext cx="2133600" cy="365125"/>
          </a:xfrm>
          <a:prstGeom prst="rect">
            <a:avLst/>
          </a:prstGeom>
        </p:spPr>
        <p:txBody>
          <a:bodyPr/>
          <a:lstStyle/>
          <a:p>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p>
            <a:endParaRPr lang="it-IT"/>
          </a:p>
        </p:txBody>
      </p:sp>
      <p:sp>
        <p:nvSpPr>
          <p:cNvPr id="6" name="Segnaposto numero diapositiva 5"/>
          <p:cNvSpPr>
            <a:spLocks noGrp="1"/>
          </p:cNvSpPr>
          <p:nvPr>
            <p:ph type="sldNum" sz="quarter" idx="12"/>
          </p:nvPr>
        </p:nvSpPr>
        <p:spPr/>
        <p:txBody>
          <a:bodyPr/>
          <a:lstStyle/>
          <a:p>
            <a:fld id="{E3AAEEB7-370C-4CD1-84ED-44A96922B98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a:xfrm>
            <a:off x="457200" y="6356350"/>
            <a:ext cx="2133600" cy="365125"/>
          </a:xfrm>
          <a:prstGeom prst="rect">
            <a:avLst/>
          </a:prstGeom>
        </p:spPr>
        <p:txBody>
          <a:bodyPr/>
          <a:lstStyle/>
          <a:p>
            <a:endParaRPr lang="it-IT"/>
          </a:p>
        </p:txBody>
      </p:sp>
      <p:sp>
        <p:nvSpPr>
          <p:cNvPr id="5" name="Segnaposto piè di pagina 4"/>
          <p:cNvSpPr>
            <a:spLocks noGrp="1"/>
          </p:cNvSpPr>
          <p:nvPr>
            <p:ph type="ftr" sz="quarter" idx="11"/>
          </p:nvPr>
        </p:nvSpPr>
        <p:spPr>
          <a:xfrm>
            <a:off x="3124200" y="6356350"/>
            <a:ext cx="2895600" cy="365125"/>
          </a:xfrm>
          <a:prstGeom prst="rect">
            <a:avLst/>
          </a:prstGeom>
        </p:spPr>
        <p:txBody>
          <a:bodyPr/>
          <a:lstStyle/>
          <a:p>
            <a:endParaRPr lang="it-IT"/>
          </a:p>
        </p:txBody>
      </p:sp>
      <p:sp>
        <p:nvSpPr>
          <p:cNvPr id="6" name="Segnaposto numero diapositiva 5"/>
          <p:cNvSpPr>
            <a:spLocks noGrp="1"/>
          </p:cNvSpPr>
          <p:nvPr>
            <p:ph type="sldNum" sz="quarter" idx="12"/>
          </p:nvPr>
        </p:nvSpPr>
        <p:spPr/>
        <p:txBody>
          <a:bodyPr/>
          <a:lstStyle/>
          <a:p>
            <a:fld id="{E3AAEEB7-370C-4CD1-84ED-44A96922B98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a:xfrm>
            <a:off x="457200" y="6356350"/>
            <a:ext cx="2133600" cy="365125"/>
          </a:xfrm>
          <a:prstGeom prst="rect">
            <a:avLst/>
          </a:prstGeom>
        </p:spPr>
        <p:txBody>
          <a:bodyPr/>
          <a:lstStyle/>
          <a:p>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p>
            <a:endParaRPr lang="it-IT"/>
          </a:p>
        </p:txBody>
      </p:sp>
      <p:sp>
        <p:nvSpPr>
          <p:cNvPr id="7" name="Segnaposto numero diapositiva 6"/>
          <p:cNvSpPr>
            <a:spLocks noGrp="1"/>
          </p:cNvSpPr>
          <p:nvPr>
            <p:ph type="sldNum" sz="quarter" idx="12"/>
          </p:nvPr>
        </p:nvSpPr>
        <p:spPr/>
        <p:txBody>
          <a:bodyPr/>
          <a:lstStyle/>
          <a:p>
            <a:fld id="{E3AAEEB7-370C-4CD1-84ED-44A96922B98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a:xfrm>
            <a:off x="457200" y="6356350"/>
            <a:ext cx="2133600" cy="365125"/>
          </a:xfrm>
          <a:prstGeom prst="rect">
            <a:avLst/>
          </a:prstGeom>
        </p:spPr>
        <p:txBody>
          <a:bodyPr/>
          <a:lstStyle/>
          <a:p>
            <a:endParaRPr lang="it-IT"/>
          </a:p>
        </p:txBody>
      </p:sp>
      <p:sp>
        <p:nvSpPr>
          <p:cNvPr id="8" name="Segnaposto piè di pagina 7"/>
          <p:cNvSpPr>
            <a:spLocks noGrp="1"/>
          </p:cNvSpPr>
          <p:nvPr>
            <p:ph type="ftr" sz="quarter" idx="11"/>
          </p:nvPr>
        </p:nvSpPr>
        <p:spPr>
          <a:xfrm>
            <a:off x="3124200" y="6356350"/>
            <a:ext cx="2895600" cy="365125"/>
          </a:xfrm>
          <a:prstGeom prst="rect">
            <a:avLst/>
          </a:prstGeom>
        </p:spPr>
        <p:txBody>
          <a:bodyPr/>
          <a:lstStyle/>
          <a:p>
            <a:endParaRPr lang="it-IT"/>
          </a:p>
        </p:txBody>
      </p:sp>
      <p:sp>
        <p:nvSpPr>
          <p:cNvPr id="9" name="Segnaposto numero diapositiva 8"/>
          <p:cNvSpPr>
            <a:spLocks noGrp="1"/>
          </p:cNvSpPr>
          <p:nvPr>
            <p:ph type="sldNum" sz="quarter" idx="12"/>
          </p:nvPr>
        </p:nvSpPr>
        <p:spPr/>
        <p:txBody>
          <a:bodyPr/>
          <a:lstStyle/>
          <a:p>
            <a:fld id="{E3AAEEB7-370C-4CD1-84ED-44A96922B98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data 2"/>
          <p:cNvSpPr>
            <a:spLocks noGrp="1"/>
          </p:cNvSpPr>
          <p:nvPr>
            <p:ph type="dt" sz="half" idx="10"/>
          </p:nvPr>
        </p:nvSpPr>
        <p:spPr>
          <a:xfrm>
            <a:off x="457200" y="6356350"/>
            <a:ext cx="2133600" cy="365125"/>
          </a:xfrm>
          <a:prstGeom prst="rect">
            <a:avLst/>
          </a:prstGeom>
        </p:spPr>
        <p:txBody>
          <a:bodyPr/>
          <a:lstStyle/>
          <a:p>
            <a:endParaRPr lang="it-IT"/>
          </a:p>
        </p:txBody>
      </p:sp>
      <p:sp>
        <p:nvSpPr>
          <p:cNvPr id="4" name="Segnaposto piè di pagina 3"/>
          <p:cNvSpPr>
            <a:spLocks noGrp="1"/>
          </p:cNvSpPr>
          <p:nvPr>
            <p:ph type="ftr" sz="quarter" idx="11"/>
          </p:nvPr>
        </p:nvSpPr>
        <p:spPr>
          <a:xfrm>
            <a:off x="3124200" y="6356350"/>
            <a:ext cx="2895600" cy="365125"/>
          </a:xfrm>
          <a:prstGeom prst="rect">
            <a:avLst/>
          </a:prstGeom>
        </p:spPr>
        <p:txBody>
          <a:bodyPr/>
          <a:lstStyle/>
          <a:p>
            <a:endParaRPr lang="it-IT"/>
          </a:p>
        </p:txBody>
      </p:sp>
      <p:sp>
        <p:nvSpPr>
          <p:cNvPr id="5" name="Segnaposto numero diapositiva 4"/>
          <p:cNvSpPr>
            <a:spLocks noGrp="1"/>
          </p:cNvSpPr>
          <p:nvPr>
            <p:ph type="sldNum" sz="quarter" idx="12"/>
          </p:nvPr>
        </p:nvSpPr>
        <p:spPr/>
        <p:txBody>
          <a:bodyPr/>
          <a:lstStyle/>
          <a:p>
            <a:fld id="{E3AAEEB7-370C-4CD1-84ED-44A96922B98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457200" y="6356350"/>
            <a:ext cx="2133600" cy="365125"/>
          </a:xfrm>
          <a:prstGeom prst="rect">
            <a:avLst/>
          </a:prstGeom>
        </p:spPr>
        <p:txBody>
          <a:bodyPr/>
          <a:lstStyle/>
          <a:p>
            <a:endParaRPr lang="it-IT"/>
          </a:p>
        </p:txBody>
      </p:sp>
      <p:sp>
        <p:nvSpPr>
          <p:cNvPr id="3" name="Segnaposto piè di pagina 2"/>
          <p:cNvSpPr>
            <a:spLocks noGrp="1"/>
          </p:cNvSpPr>
          <p:nvPr>
            <p:ph type="ftr" sz="quarter" idx="11"/>
          </p:nvPr>
        </p:nvSpPr>
        <p:spPr>
          <a:xfrm>
            <a:off x="3124200" y="6356350"/>
            <a:ext cx="2895600" cy="365125"/>
          </a:xfrm>
          <a:prstGeom prst="rect">
            <a:avLst/>
          </a:prstGeom>
        </p:spPr>
        <p:txBody>
          <a:bodyPr/>
          <a:lstStyle/>
          <a:p>
            <a:endParaRPr lang="it-IT"/>
          </a:p>
        </p:txBody>
      </p:sp>
      <p:sp>
        <p:nvSpPr>
          <p:cNvPr id="4" name="Segnaposto numero diapositiva 3"/>
          <p:cNvSpPr>
            <a:spLocks noGrp="1"/>
          </p:cNvSpPr>
          <p:nvPr>
            <p:ph type="sldNum" sz="quarter" idx="12"/>
          </p:nvPr>
        </p:nvSpPr>
        <p:spPr/>
        <p:txBody>
          <a:bodyPr/>
          <a:lstStyle/>
          <a:p>
            <a:fld id="{E3AAEEB7-370C-4CD1-84ED-44A96922B98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a:xfrm>
            <a:off x="457200" y="6356350"/>
            <a:ext cx="2133600" cy="365125"/>
          </a:xfrm>
          <a:prstGeom prst="rect">
            <a:avLst/>
          </a:prstGeom>
        </p:spPr>
        <p:txBody>
          <a:bodyPr/>
          <a:lstStyle/>
          <a:p>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p>
            <a:endParaRPr lang="it-IT"/>
          </a:p>
        </p:txBody>
      </p:sp>
      <p:sp>
        <p:nvSpPr>
          <p:cNvPr id="7" name="Segnaposto numero diapositiva 6"/>
          <p:cNvSpPr>
            <a:spLocks noGrp="1"/>
          </p:cNvSpPr>
          <p:nvPr>
            <p:ph type="sldNum" sz="quarter" idx="12"/>
          </p:nvPr>
        </p:nvSpPr>
        <p:spPr/>
        <p:txBody>
          <a:bodyPr/>
          <a:lstStyle/>
          <a:p>
            <a:fld id="{E3AAEEB7-370C-4CD1-84ED-44A96922B98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a:xfrm>
            <a:off x="457200" y="6356350"/>
            <a:ext cx="2133600" cy="365125"/>
          </a:xfrm>
          <a:prstGeom prst="rect">
            <a:avLst/>
          </a:prstGeom>
        </p:spPr>
        <p:txBody>
          <a:bodyPr/>
          <a:lstStyle/>
          <a:p>
            <a:endParaRPr lang="it-IT"/>
          </a:p>
        </p:txBody>
      </p:sp>
      <p:sp>
        <p:nvSpPr>
          <p:cNvPr id="6" name="Segnaposto piè di pagina 5"/>
          <p:cNvSpPr>
            <a:spLocks noGrp="1"/>
          </p:cNvSpPr>
          <p:nvPr>
            <p:ph type="ftr" sz="quarter" idx="11"/>
          </p:nvPr>
        </p:nvSpPr>
        <p:spPr>
          <a:xfrm>
            <a:off x="3124200" y="6356350"/>
            <a:ext cx="2895600" cy="365125"/>
          </a:xfrm>
          <a:prstGeom prst="rect">
            <a:avLst/>
          </a:prstGeom>
        </p:spPr>
        <p:txBody>
          <a:bodyPr/>
          <a:lstStyle/>
          <a:p>
            <a:endParaRPr lang="it-IT"/>
          </a:p>
        </p:txBody>
      </p:sp>
      <p:sp>
        <p:nvSpPr>
          <p:cNvPr id="7" name="Segnaposto numero diapositiva 6"/>
          <p:cNvSpPr>
            <a:spLocks noGrp="1"/>
          </p:cNvSpPr>
          <p:nvPr>
            <p:ph type="sldNum" sz="quarter" idx="12"/>
          </p:nvPr>
        </p:nvSpPr>
        <p:spPr/>
        <p:txBody>
          <a:bodyPr/>
          <a:lstStyle/>
          <a:p>
            <a:fld id="{E3AAEEB7-370C-4CD1-84ED-44A96922B98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457200" y="980728"/>
            <a:ext cx="8229600" cy="4525963"/>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AEEB7-370C-4CD1-84ED-44A96922B98A}" type="slidenum">
              <a:rPr lang="it-IT" smtClean="0"/>
              <a:pPr/>
              <a:t>‹N›</a:t>
            </a:fld>
            <a:endParaRPr lang="it-IT"/>
          </a:p>
        </p:txBody>
      </p:sp>
      <p:sp>
        <p:nvSpPr>
          <p:cNvPr id="8" name="Rectangle 8"/>
          <p:cNvSpPr>
            <a:spLocks noChangeArrowheads="1"/>
          </p:cNvSpPr>
          <p:nvPr userDrawn="1"/>
        </p:nvSpPr>
        <p:spPr bwMode="auto">
          <a:xfrm>
            <a:off x="0" y="-99392"/>
            <a:ext cx="9144000" cy="792163"/>
          </a:xfrm>
          <a:prstGeom prst="rect">
            <a:avLst/>
          </a:prstGeom>
          <a:noFill/>
          <a:ln w="9525">
            <a:noFill/>
            <a:miter lim="800000"/>
            <a:headEnd/>
            <a:tailEnd/>
          </a:ln>
          <a:effectLst/>
        </p:spPr>
        <p:txBody>
          <a:bodyPr anchor="ctr"/>
          <a:lstStyle/>
          <a:p>
            <a:pPr algn="ctr"/>
            <a:r>
              <a:rPr lang="it-IT" sz="1200" b="0" i="0" kern="1200" dirty="0">
                <a:solidFill>
                  <a:schemeClr val="tx1"/>
                </a:solidFill>
                <a:effectLst/>
                <a:latin typeface="+mn-lt"/>
                <a:ea typeface="+mn-ea"/>
                <a:cs typeface="+mn-cs"/>
              </a:rPr>
              <a:t>Blanchard O., </a:t>
            </a:r>
            <a:r>
              <a:rPr lang="it-IT" sz="1200" b="0" i="0" kern="1200" dirty="0" err="1">
                <a:solidFill>
                  <a:schemeClr val="tx1"/>
                </a:solidFill>
                <a:effectLst/>
                <a:latin typeface="+mn-lt"/>
                <a:ea typeface="+mn-ea"/>
                <a:cs typeface="+mn-cs"/>
              </a:rPr>
              <a:t>Amighini</a:t>
            </a:r>
            <a:r>
              <a:rPr lang="it-IT" sz="1200" b="0" i="0" kern="1200" dirty="0">
                <a:solidFill>
                  <a:schemeClr val="tx1"/>
                </a:solidFill>
                <a:effectLst/>
                <a:latin typeface="+mn-lt"/>
                <a:ea typeface="+mn-ea"/>
                <a:cs typeface="+mn-cs"/>
              </a:rPr>
              <a:t> A., Giavazzi F.</a:t>
            </a:r>
            <a:r>
              <a:rPr kumimoji="0" lang="it-IT" sz="1200" b="0" i="0" u="none" strike="noStrike" kern="0" cap="none" spc="0" normalizeH="0" baseline="0" noProof="0" dirty="0">
                <a:ln>
                  <a:noFill/>
                </a:ln>
                <a:solidFill>
                  <a:sysClr val="windowText" lastClr="000000"/>
                </a:solidFill>
                <a:effectLst/>
                <a:uLnTx/>
                <a:uFillTx/>
                <a:latin typeface="+mn-lt"/>
              </a:rPr>
              <a:t>, «</a:t>
            </a:r>
            <a:r>
              <a:rPr lang="it-IT" sz="1200" dirty="0">
                <a:latin typeface="+mn-lt"/>
              </a:rPr>
              <a:t>Macroeconomia</a:t>
            </a:r>
            <a:r>
              <a:rPr kumimoji="0" lang="it-IT" sz="1200" b="0" i="0" u="none" strike="noStrike" kern="0" cap="none" spc="0" normalizeH="0" baseline="0" noProof="0" dirty="0">
                <a:ln>
                  <a:noFill/>
                </a:ln>
                <a:solidFill>
                  <a:sysClr val="windowText" lastClr="000000"/>
                </a:solidFill>
                <a:effectLst/>
                <a:uLnTx/>
                <a:uFillTx/>
                <a:latin typeface="+mn-lt"/>
              </a:rPr>
              <a:t>» Il Mulino, 2020</a:t>
            </a:r>
            <a:br>
              <a:rPr kumimoji="0" lang="it-IT" sz="1200" b="0" i="0" u="none" strike="noStrike" kern="0" cap="none" spc="0" normalizeH="0" baseline="0" noProof="0" dirty="0">
                <a:ln>
                  <a:noFill/>
                </a:ln>
                <a:solidFill>
                  <a:sysClr val="windowText" lastClr="000000"/>
                </a:solidFill>
                <a:effectLst/>
                <a:uLnTx/>
                <a:uFillTx/>
                <a:latin typeface="+mn-lt"/>
              </a:rPr>
            </a:br>
            <a:r>
              <a:rPr kumimoji="0" lang="it-IT" sz="1200" b="0" i="0" u="none" strike="noStrike" kern="0" cap="none" spc="0" normalizeH="0" baseline="0" noProof="0" dirty="0">
                <a:ln>
                  <a:noFill/>
                </a:ln>
                <a:solidFill>
                  <a:sysClr val="windowText" lastClr="000000"/>
                </a:solidFill>
                <a:effectLst/>
                <a:uLnTx/>
                <a:uFillTx/>
                <a:latin typeface="+mn-lt"/>
              </a:rPr>
              <a:t>Capitolo XX. Regimi di cambio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10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 lvl="2">
            <p:tnLst>
              <p:par>
                <p:cTn presetID="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 lvl="3">
            <p:tnLst>
              <p:par>
                <p:cTn presetID="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 lvl="4">
            <p:tnLst>
              <p:par>
                <p:cTn presetID="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 lvl="5">
            <p:tnLst>
              <p:par>
                <p:cTn presetID="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1000" fill="hold"/>
                        <p:tgtEl>
                          <p:spTgt spid="3"/>
                        </p:tgtEl>
                        <p:attrNameLst>
                          <p:attrName>ppt_x</p:attrName>
                        </p:attrNameLst>
                      </p:cBhvr>
                      <p:tavLst>
                        <p:tav tm="0">
                          <p:val>
                            <p:strVal val="0-#ppt_w/2"/>
                          </p:val>
                        </p:tav>
                        <p:tav tm="100000">
                          <p:val>
                            <p:strVal val="#ppt_x"/>
                          </p:val>
                        </p:tav>
                      </p:tavLst>
                    </p:anim>
                    <p:anim calcmode="lin" valueType="num">
                      <p:cBhvr additive="base">
                        <p:cTn dur="1000" fill="hold"/>
                        <p:tgtEl>
                          <p:spTgt spid="3"/>
                        </p:tgtEl>
                        <p:attrNameLst>
                          <p:attrName>ppt_y</p:attrName>
                        </p:attrNameLst>
                      </p:cBhvr>
                      <p:tavLst>
                        <p:tav tm="0">
                          <p:val>
                            <p:strVal val="#ppt_y"/>
                          </p:val>
                        </p:tav>
                        <p:tav tm="100000">
                          <p:val>
                            <p:strVal val="#ppt_y"/>
                          </p:val>
                        </p:tav>
                      </p:tavLst>
                    </p:anim>
                  </p:childTnLst>
                </p:cTn>
              </p:par>
            </p:tnLst>
          </p:tmpl>
        </p:tmplLst>
      </p:bldP>
    </p:bld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449A54-6ECD-4E96-85AD-1980B1981C14}"/>
              </a:ext>
            </a:extLst>
          </p:cNvPr>
          <p:cNvSpPr>
            <a:spLocks noGrp="1"/>
          </p:cNvSpPr>
          <p:nvPr>
            <p:ph type="ctrTitle"/>
          </p:nvPr>
        </p:nvSpPr>
        <p:spPr/>
        <p:txBody>
          <a:bodyPr/>
          <a:lstStyle/>
          <a:p>
            <a:r>
              <a:rPr lang="it-IT" dirty="0"/>
              <a:t>Capitolo XX</a:t>
            </a:r>
          </a:p>
        </p:txBody>
      </p:sp>
      <p:sp>
        <p:nvSpPr>
          <p:cNvPr id="3" name="Sottotitolo 2">
            <a:extLst>
              <a:ext uri="{FF2B5EF4-FFF2-40B4-BE49-F238E27FC236}">
                <a16:creationId xmlns:a16="http://schemas.microsoft.com/office/drawing/2014/main" id="{7F1B3640-6E61-4DD6-8D44-1B162E7067D3}"/>
              </a:ext>
            </a:extLst>
          </p:cNvPr>
          <p:cNvSpPr>
            <a:spLocks noGrp="1"/>
          </p:cNvSpPr>
          <p:nvPr>
            <p:ph type="subTitle" idx="1"/>
          </p:nvPr>
        </p:nvSpPr>
        <p:spPr/>
        <p:txBody>
          <a:bodyPr/>
          <a:lstStyle/>
          <a:p>
            <a:r>
              <a:rPr lang="it-IT" dirty="0"/>
              <a:t>Regimi di cambio</a:t>
            </a:r>
          </a:p>
        </p:txBody>
      </p:sp>
      <p:sp>
        <p:nvSpPr>
          <p:cNvPr id="4" name="Segnaposto numero diapositiva 3">
            <a:extLst>
              <a:ext uri="{FF2B5EF4-FFF2-40B4-BE49-F238E27FC236}">
                <a16:creationId xmlns:a16="http://schemas.microsoft.com/office/drawing/2014/main" id="{3C224033-83A8-4635-89E1-A3E52AFAFB72}"/>
              </a:ext>
            </a:extLst>
          </p:cNvPr>
          <p:cNvSpPr>
            <a:spLocks noGrp="1"/>
          </p:cNvSpPr>
          <p:nvPr>
            <p:ph type="sldNum" sz="quarter" idx="12"/>
          </p:nvPr>
        </p:nvSpPr>
        <p:spPr/>
        <p:txBody>
          <a:bodyPr/>
          <a:lstStyle/>
          <a:p>
            <a:fld id="{E3AAEEB7-370C-4CD1-84ED-44A96922B98A}" type="slidenum">
              <a:rPr lang="it-IT" smtClean="0"/>
              <a:pPr/>
              <a:t>1</a:t>
            </a:fld>
            <a:endParaRPr lang="it-IT"/>
          </a:p>
        </p:txBody>
      </p:sp>
    </p:spTree>
    <p:extLst>
      <p:ext uri="{BB962C8B-B14F-4D97-AF65-F5344CB8AC3E}">
        <p14:creationId xmlns:p14="http://schemas.microsoft.com/office/powerpoint/2010/main" val="4254240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2. Crisi del tasso di cambio in regime di cambio fissi</a:t>
            </a:r>
          </a:p>
        </p:txBody>
      </p:sp>
      <mc:AlternateContent xmlns:mc="http://schemas.openxmlformats.org/markup-compatibility/2006" xmlns:a14="http://schemas.microsoft.com/office/drawing/2010/main">
        <mc:Choice Requires="a14">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5387" y="980728"/>
                <a:ext cx="8789101" cy="4896544"/>
              </a:xfrm>
            </p:spPr>
            <p:txBody>
              <a:bodyPr>
                <a:normAutofit lnSpcReduction="10000"/>
              </a:bodyPr>
              <a:lstStyle/>
              <a:p>
                <a:pPr>
                  <a:buFontTx/>
                  <a:buNone/>
                  <a:defRPr/>
                </a:pPr>
                <a:r>
                  <a:rPr lang="it-IT" sz="2400" dirty="0"/>
                  <a:t>Ritorniamo alla parità dei tassi di interesse:</a:t>
                </a:r>
              </a:p>
              <a:p>
                <a:pPr>
                  <a:buFontTx/>
                  <a:buNone/>
                  <a:defRPr/>
                </a:pPr>
                <a:endParaRPr lang="it-IT" sz="2400" i="1" dirty="0">
                  <a:latin typeface="Cambria Math" panose="02040503050406030204" pitchFamily="18" charset="0"/>
                </a:endParaRPr>
              </a:p>
              <a:p>
                <a:pPr>
                  <a:buFontTx/>
                  <a:buNone/>
                  <a:defRPr/>
                </a:pPr>
                <a14:m>
                  <m:oMathPara xmlns:m="http://schemas.openxmlformats.org/officeDocument/2006/math">
                    <m:oMathParaPr>
                      <m:jc m:val="centerGroup"/>
                    </m:oMathParaPr>
                    <m:oMath xmlns:m="http://schemas.openxmlformats.org/officeDocument/2006/math">
                      <m:sSub>
                        <m:sSubPr>
                          <m:ctrlPr>
                            <a:rPr lang="it-IT" sz="2400" i="1" smtClean="0">
                              <a:latin typeface="Cambria Math" panose="02040503050406030204" pitchFamily="18" charset="0"/>
                            </a:rPr>
                          </m:ctrlPr>
                        </m:sSubPr>
                        <m:e>
                          <m:r>
                            <a:rPr lang="it-IT" sz="2400" b="0" i="1" smtClean="0">
                              <a:latin typeface="Cambria Math" panose="02040503050406030204" pitchFamily="18" charset="0"/>
                            </a:rPr>
                            <m:t>𝑖</m:t>
                          </m:r>
                        </m:e>
                        <m:sub>
                          <m:r>
                            <a:rPr lang="it-IT" sz="2400" b="0" i="1" smtClean="0">
                              <a:latin typeface="Cambria Math" panose="02040503050406030204" pitchFamily="18" charset="0"/>
                            </a:rPr>
                            <m:t>𝑡</m:t>
                          </m:r>
                        </m:sub>
                      </m:sSub>
                      <m:r>
                        <a:rPr lang="it-IT" sz="2400" b="0" i="1" smtClean="0">
                          <a:latin typeface="Cambria Math" panose="02040503050406030204" pitchFamily="18" charset="0"/>
                        </a:rPr>
                        <m:t>=</m:t>
                      </m:r>
                      <m:sSubSup>
                        <m:sSubSupPr>
                          <m:ctrlPr>
                            <a:rPr lang="it-IT" sz="2400" b="0" i="1" smtClean="0">
                              <a:latin typeface="Cambria Math" panose="02040503050406030204" pitchFamily="18" charset="0"/>
                            </a:rPr>
                          </m:ctrlPr>
                        </m:sSubSupPr>
                        <m:e>
                          <m:r>
                            <a:rPr lang="it-IT" sz="2400" b="0" i="1" smtClean="0">
                              <a:latin typeface="Cambria Math" panose="02040503050406030204" pitchFamily="18" charset="0"/>
                            </a:rPr>
                            <m:t>𝑖</m:t>
                          </m:r>
                        </m:e>
                        <m:sub>
                          <m:r>
                            <a:rPr lang="it-IT" sz="2400" b="0" i="1" smtClean="0">
                              <a:latin typeface="Cambria Math" panose="02040503050406030204" pitchFamily="18" charset="0"/>
                            </a:rPr>
                            <m:t>𝑡</m:t>
                          </m:r>
                        </m:sub>
                        <m:sup>
                          <m:r>
                            <a:rPr lang="it-IT" sz="2400" b="0" i="1" smtClean="0">
                              <a:latin typeface="Cambria Math" panose="02040503050406030204" pitchFamily="18" charset="0"/>
                            </a:rPr>
                            <m:t>∗</m:t>
                          </m:r>
                        </m:sup>
                      </m:sSubSup>
                      <m:r>
                        <a:rPr lang="it-IT" sz="2400" b="0" i="1" smtClean="0">
                          <a:latin typeface="Cambria Math" panose="02040503050406030204" pitchFamily="18" charset="0"/>
                        </a:rPr>
                        <m:t>−</m:t>
                      </m:r>
                      <m:f>
                        <m:fPr>
                          <m:ctrlPr>
                            <a:rPr lang="it-IT" sz="2400" b="0" i="1" smtClean="0">
                              <a:latin typeface="Cambria Math" panose="02040503050406030204" pitchFamily="18" charset="0"/>
                            </a:rPr>
                          </m:ctrlPr>
                        </m:fPr>
                        <m:num>
                          <m:r>
                            <a:rPr lang="it-IT" sz="2400" b="0" i="1" smtClean="0">
                              <a:latin typeface="Cambria Math" panose="02040503050406030204" pitchFamily="18" charset="0"/>
                            </a:rPr>
                            <m:t>(</m:t>
                          </m:r>
                          <m:sSubSup>
                            <m:sSubSupPr>
                              <m:ctrlPr>
                                <a:rPr lang="it-IT" sz="2400" b="0" i="1" smtClean="0">
                                  <a:latin typeface="Cambria Math" panose="02040503050406030204" pitchFamily="18" charset="0"/>
                                </a:rPr>
                              </m:ctrlPr>
                            </m:sSubSupPr>
                            <m:e>
                              <m:r>
                                <a:rPr lang="it-IT" sz="2400" b="0" i="1" smtClean="0">
                                  <a:latin typeface="Cambria Math" panose="02040503050406030204" pitchFamily="18" charset="0"/>
                                </a:rPr>
                                <m:t>𝐸</m:t>
                              </m:r>
                            </m:e>
                            <m:sub>
                              <m:r>
                                <a:rPr lang="it-IT" sz="2400" b="0" i="1" smtClean="0">
                                  <a:latin typeface="Cambria Math" panose="02040503050406030204" pitchFamily="18" charset="0"/>
                                </a:rPr>
                                <m:t>𝑡</m:t>
                              </m:r>
                              <m:r>
                                <a:rPr lang="it-IT" sz="2400" b="0" i="1" smtClean="0">
                                  <a:latin typeface="Cambria Math" panose="02040503050406030204" pitchFamily="18" charset="0"/>
                                </a:rPr>
                                <m:t>+1</m:t>
                              </m:r>
                            </m:sub>
                            <m:sup>
                              <m:r>
                                <a:rPr lang="it-IT" sz="2400" b="0" i="1" smtClean="0">
                                  <a:latin typeface="Cambria Math" panose="02040503050406030204" pitchFamily="18" charset="0"/>
                                </a:rPr>
                                <m:t>𝑒</m:t>
                              </m:r>
                            </m:sup>
                          </m:sSubSup>
                          <m:r>
                            <a:rPr lang="it-IT" sz="2400" b="0" i="1" smtClean="0">
                              <a:latin typeface="Cambria Math" panose="02040503050406030204" pitchFamily="18" charset="0"/>
                            </a:rPr>
                            <m:t>−</m:t>
                          </m:r>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𝐸</m:t>
                              </m:r>
                            </m:e>
                            <m:sub>
                              <m:r>
                                <a:rPr lang="it-IT" sz="2400" b="0" i="1" smtClean="0">
                                  <a:latin typeface="Cambria Math" panose="02040503050406030204" pitchFamily="18" charset="0"/>
                                </a:rPr>
                                <m:t>𝑡</m:t>
                              </m:r>
                            </m:sub>
                          </m:sSub>
                          <m:r>
                            <a:rPr lang="it-IT" sz="2400" b="0" i="1" smtClean="0">
                              <a:latin typeface="Cambria Math" panose="02040503050406030204" pitchFamily="18" charset="0"/>
                            </a:rPr>
                            <m:t>)</m:t>
                          </m:r>
                        </m:num>
                        <m:den>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𝐸</m:t>
                              </m:r>
                            </m:e>
                            <m:sub>
                              <m:r>
                                <a:rPr lang="it-IT" sz="2400" b="0" i="1" smtClean="0">
                                  <a:latin typeface="Cambria Math" panose="02040503050406030204" pitchFamily="18" charset="0"/>
                                </a:rPr>
                                <m:t>𝑡</m:t>
                              </m:r>
                            </m:sub>
                          </m:sSub>
                        </m:den>
                      </m:f>
                    </m:oMath>
                  </m:oMathPara>
                </a14:m>
                <a:endParaRPr lang="it-IT" sz="2400" i="1" dirty="0"/>
              </a:p>
              <a:p>
                <a:pPr>
                  <a:buFontTx/>
                  <a:buNone/>
                  <a:defRPr/>
                </a:pPr>
                <a:r>
                  <a:rPr lang="it-IT" sz="2400" dirty="0"/>
                  <a:t>In un sistema di tassi di cambi fissi, il tasso di cambio corrente, </a:t>
                </a:r>
                <a14:m>
                  <m:oMath xmlns:m="http://schemas.openxmlformats.org/officeDocument/2006/math">
                    <m:sSub>
                      <m:sSubPr>
                        <m:ctrlPr>
                          <a:rPr lang="it-IT" sz="2400" i="1">
                            <a:latin typeface="Cambria Math" panose="02040503050406030204" pitchFamily="18" charset="0"/>
                          </a:rPr>
                        </m:ctrlPr>
                      </m:sSubPr>
                      <m:e>
                        <m:r>
                          <a:rPr lang="it-IT" sz="2400" i="1">
                            <a:latin typeface="Cambria Math" panose="02040503050406030204" pitchFamily="18" charset="0"/>
                          </a:rPr>
                          <m:t>𝐸</m:t>
                        </m:r>
                      </m:e>
                      <m:sub>
                        <m:r>
                          <a:rPr lang="it-IT" sz="2400" i="1">
                            <a:latin typeface="Cambria Math" panose="02040503050406030204" pitchFamily="18" charset="0"/>
                          </a:rPr>
                          <m:t>𝑡</m:t>
                        </m:r>
                      </m:sub>
                    </m:sSub>
                    <m:r>
                      <a:rPr lang="it-IT" sz="2400" b="0" i="1" smtClean="0">
                        <a:latin typeface="Cambria Math"/>
                      </a:rPr>
                      <m:t>,</m:t>
                    </m:r>
                  </m:oMath>
                </a14:m>
                <a:r>
                  <a:rPr lang="it-IT" sz="2400" dirty="0"/>
                  <a:t> è fissato ad un certo valore, ad esempio </a:t>
                </a:r>
                <a14:m>
                  <m:oMath xmlns:m="http://schemas.openxmlformats.org/officeDocument/2006/math">
                    <m:sSub>
                      <m:sSubPr>
                        <m:ctrlPr>
                          <a:rPr lang="it-IT" sz="2400" i="1">
                            <a:latin typeface="Cambria Math" panose="02040503050406030204" pitchFamily="18" charset="0"/>
                          </a:rPr>
                        </m:ctrlPr>
                      </m:sSubPr>
                      <m:e>
                        <m:r>
                          <a:rPr lang="it-IT" sz="2400" i="1">
                            <a:latin typeface="Cambria Math" panose="02040503050406030204" pitchFamily="18" charset="0"/>
                          </a:rPr>
                          <m:t>𝐸</m:t>
                        </m:r>
                      </m:e>
                      <m:sub>
                        <m:r>
                          <a:rPr lang="it-IT" sz="2400" i="1">
                            <a:latin typeface="Cambria Math" panose="02040503050406030204" pitchFamily="18" charset="0"/>
                          </a:rPr>
                          <m:t>𝑡</m:t>
                        </m:r>
                      </m:sub>
                    </m:sSub>
                    <m:r>
                      <a:rPr lang="it-IT" sz="2400" b="0" i="1" smtClean="0">
                        <a:latin typeface="Cambria Math"/>
                      </a:rPr>
                      <m:t>=</m:t>
                    </m:r>
                    <m:bar>
                      <m:barPr>
                        <m:pos m:val="top"/>
                        <m:ctrlPr>
                          <a:rPr lang="it-IT" sz="2400" b="0" i="1" smtClean="0">
                            <a:latin typeface="Cambria Math" panose="02040503050406030204" pitchFamily="18" charset="0"/>
                          </a:rPr>
                        </m:ctrlPr>
                      </m:barPr>
                      <m:e>
                        <m:r>
                          <a:rPr lang="it-IT" sz="2400" i="1">
                            <a:latin typeface="Cambria Math"/>
                          </a:rPr>
                          <m:t>𝐸</m:t>
                        </m:r>
                        <m:r>
                          <m:rPr>
                            <m:nor/>
                          </m:rPr>
                          <a:rPr lang="it-IT" sz="2400" dirty="0"/>
                          <m:t> </m:t>
                        </m:r>
                      </m:e>
                    </m:bar>
                  </m:oMath>
                </a14:m>
                <a:r>
                  <a:rPr lang="it-IT" sz="2400" dirty="0"/>
                  <a:t>. Se i mercati si aspettano che nel corso del periodo la parità sarà mantenuta, allora, </a:t>
                </a:r>
                <a14:m>
                  <m:oMath xmlns:m="http://schemas.openxmlformats.org/officeDocument/2006/math">
                    <m:sSubSup>
                      <m:sSubSupPr>
                        <m:ctrlPr>
                          <a:rPr lang="it-IT" sz="2400" i="1">
                            <a:latin typeface="Cambria Math" panose="02040503050406030204" pitchFamily="18" charset="0"/>
                          </a:rPr>
                        </m:ctrlPr>
                      </m:sSubSupPr>
                      <m:e>
                        <m:r>
                          <a:rPr lang="it-IT" sz="2400" i="1">
                            <a:latin typeface="Cambria Math" panose="02040503050406030204" pitchFamily="18" charset="0"/>
                          </a:rPr>
                          <m:t>𝐸</m:t>
                        </m:r>
                      </m:e>
                      <m:sub>
                        <m:r>
                          <a:rPr lang="it-IT" sz="2400" i="1">
                            <a:latin typeface="Cambria Math" panose="02040503050406030204" pitchFamily="18" charset="0"/>
                          </a:rPr>
                          <m:t>𝑡</m:t>
                        </m:r>
                        <m:r>
                          <a:rPr lang="it-IT" sz="2400" i="1">
                            <a:latin typeface="Cambria Math" panose="02040503050406030204" pitchFamily="18" charset="0"/>
                          </a:rPr>
                          <m:t>+1</m:t>
                        </m:r>
                      </m:sub>
                      <m:sup>
                        <m:r>
                          <a:rPr lang="it-IT" sz="2400" i="1">
                            <a:latin typeface="Cambria Math" panose="02040503050406030204" pitchFamily="18" charset="0"/>
                          </a:rPr>
                          <m:t>𝑒</m:t>
                        </m:r>
                      </m:sup>
                    </m:sSubSup>
                    <m:r>
                      <a:rPr lang="it-IT" sz="2400" b="0" i="0" smtClean="0">
                        <a:latin typeface="Cambria Math"/>
                      </a:rPr>
                      <m:t>=</m:t>
                    </m:r>
                    <m:bar>
                      <m:barPr>
                        <m:pos m:val="top"/>
                        <m:ctrlPr>
                          <a:rPr lang="it-IT" sz="2400" i="1">
                            <a:latin typeface="Cambria Math" panose="02040503050406030204" pitchFamily="18" charset="0"/>
                          </a:rPr>
                        </m:ctrlPr>
                      </m:barPr>
                      <m:e>
                        <m:r>
                          <a:rPr lang="it-IT" sz="2400" i="1">
                            <a:latin typeface="Cambria Math"/>
                          </a:rPr>
                          <m:t>𝐸</m:t>
                        </m:r>
                        <m:r>
                          <m:rPr>
                            <m:nor/>
                          </m:rPr>
                          <a:rPr lang="it-IT" sz="2400" dirty="0"/>
                          <m:t> </m:t>
                        </m:r>
                      </m:e>
                    </m:bar>
                  </m:oMath>
                </a14:m>
                <a:r>
                  <a:rPr lang="it-IT" sz="2400" dirty="0"/>
                  <a:t>, e la condizione di parità dei tassi di interesse comporta l’uguaglianza tra i tassi di interesse interno ed estero.</a:t>
                </a:r>
              </a:p>
              <a:p>
                <a:pPr>
                  <a:buFontTx/>
                  <a:buNone/>
                  <a:defRPr/>
                </a:pPr>
                <a:r>
                  <a:rPr lang="it-IT" sz="2400" dirty="0"/>
                  <a:t>Supponiamo che i mercati finanziari inizino ad anticipare una svalutazione. Supponiamo che credano che nel corso del mese successivo ci sia il 75% di possibilità che la parità venga mantenuta e il 25% di possibilità che sia invece una svalutazione del 20%</a:t>
                </a:r>
              </a:p>
            </p:txBody>
          </p:sp>
        </mc:Choice>
        <mc:Fallback xmlns="">
          <p:sp>
            <p:nvSpPr>
              <p:cNvPr id="3" name="Segnaposto contenuto 2">
                <a:extLst>
                  <a:ext uri="{FF2B5EF4-FFF2-40B4-BE49-F238E27FC236}">
                    <a16:creationId xmlns="" xmlns:a16="http://schemas.microsoft.com/office/drawing/2014/main" xmlns:a14="http://schemas.microsoft.com/office/drawing/2010/main" id="{C1F799AA-DF35-41AE-BED7-4014E8A000AE}"/>
                  </a:ext>
                </a:extLst>
              </p:cNvPr>
              <p:cNvSpPr>
                <a:spLocks noGrp="1" noRot="1" noChangeAspect="1" noMove="1" noResize="1" noEditPoints="1" noAdjustHandles="1" noChangeArrowheads="1" noChangeShapeType="1" noTextEdit="1"/>
              </p:cNvSpPr>
              <p:nvPr>
                <p:ph idx="1"/>
              </p:nvPr>
            </p:nvSpPr>
            <p:spPr>
              <a:xfrm>
                <a:off x="175387" y="980728"/>
                <a:ext cx="8789101" cy="4896544"/>
              </a:xfrm>
              <a:blipFill rotWithShape="1">
                <a:blip r:embed="rId2"/>
                <a:stretch>
                  <a:fillRect l="-1110" t="-1743" r="-971" b="-498"/>
                </a:stretch>
              </a:blipFill>
            </p:spPr>
            <p:txBody>
              <a:bodyPr/>
              <a:lstStyle/>
              <a:p>
                <a:r>
                  <a:rPr lang="it-IT">
                    <a:noFill/>
                  </a:rPr>
                  <a:t> </a:t>
                </a:r>
              </a:p>
            </p:txBody>
          </p:sp>
        </mc:Fallback>
      </mc:AlternateContent>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10</a:t>
            </a:fld>
            <a:endParaRPr lang="it-IT"/>
          </a:p>
        </p:txBody>
      </p:sp>
    </p:spTree>
    <p:extLst>
      <p:ext uri="{BB962C8B-B14F-4D97-AF65-F5344CB8AC3E}">
        <p14:creationId xmlns:p14="http://schemas.microsoft.com/office/powerpoint/2010/main" val="4228269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2. Crisi del tasso di cambio in regime di cambio fissi</a:t>
            </a:r>
          </a:p>
        </p:txBody>
      </p:sp>
      <mc:AlternateContent xmlns:mc="http://schemas.openxmlformats.org/markup-compatibility/2006" xmlns:a14="http://schemas.microsoft.com/office/drawing/2010/main">
        <mc:Choice Requires="a14">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07505" y="980728"/>
                <a:ext cx="8856984" cy="4896544"/>
              </a:xfrm>
            </p:spPr>
            <p:txBody>
              <a:bodyPr>
                <a:normAutofit/>
              </a:bodyPr>
              <a:lstStyle/>
              <a:p>
                <a:pPr>
                  <a:buFontTx/>
                  <a:buNone/>
                  <a:defRPr/>
                </a:pPr>
                <a:endParaRPr lang="it-IT" sz="2400" dirty="0"/>
              </a:p>
              <a:p>
                <a:pPr>
                  <a:buFontTx/>
                  <a:buNone/>
                  <a:defRPr/>
                </a:pPr>
                <a:r>
                  <a:rPr lang="it-IT" sz="2400" dirty="0"/>
                  <a:t>Il termine </a:t>
                </a:r>
                <a14:m>
                  <m:oMath xmlns:m="http://schemas.openxmlformats.org/officeDocument/2006/math">
                    <m:f>
                      <m:fPr>
                        <m:ctrlPr>
                          <a:rPr lang="it-IT" sz="2400" b="0" i="1" smtClean="0">
                            <a:latin typeface="Cambria Math" panose="02040503050406030204" pitchFamily="18" charset="0"/>
                          </a:rPr>
                        </m:ctrlPr>
                      </m:fPr>
                      <m:num>
                        <m:r>
                          <a:rPr lang="it-IT" sz="2400" b="0" i="1" smtClean="0">
                            <a:latin typeface="Cambria Math" panose="02040503050406030204" pitchFamily="18" charset="0"/>
                          </a:rPr>
                          <m:t>(</m:t>
                        </m:r>
                        <m:sSubSup>
                          <m:sSubSupPr>
                            <m:ctrlPr>
                              <a:rPr lang="it-IT" sz="2400" b="0" i="1" smtClean="0">
                                <a:latin typeface="Cambria Math" panose="02040503050406030204" pitchFamily="18" charset="0"/>
                              </a:rPr>
                            </m:ctrlPr>
                          </m:sSubSupPr>
                          <m:e>
                            <m:r>
                              <a:rPr lang="it-IT" sz="2400" b="0" i="1" smtClean="0">
                                <a:latin typeface="Cambria Math" panose="02040503050406030204" pitchFamily="18" charset="0"/>
                              </a:rPr>
                              <m:t>𝐸</m:t>
                            </m:r>
                          </m:e>
                          <m:sub>
                            <m:r>
                              <a:rPr lang="it-IT" sz="2400" b="0" i="1" smtClean="0">
                                <a:latin typeface="Cambria Math" panose="02040503050406030204" pitchFamily="18" charset="0"/>
                              </a:rPr>
                              <m:t>𝑡</m:t>
                            </m:r>
                            <m:r>
                              <a:rPr lang="it-IT" sz="2400" b="0" i="1" smtClean="0">
                                <a:latin typeface="Cambria Math" panose="02040503050406030204" pitchFamily="18" charset="0"/>
                              </a:rPr>
                              <m:t>+1</m:t>
                            </m:r>
                          </m:sub>
                          <m:sup>
                            <m:r>
                              <a:rPr lang="it-IT" sz="2400" b="0" i="1" smtClean="0">
                                <a:latin typeface="Cambria Math" panose="02040503050406030204" pitchFamily="18" charset="0"/>
                              </a:rPr>
                              <m:t>𝑒</m:t>
                            </m:r>
                          </m:sup>
                        </m:sSubSup>
                        <m:r>
                          <a:rPr lang="it-IT" sz="2400" b="0" i="1" smtClean="0">
                            <a:latin typeface="Cambria Math" panose="02040503050406030204" pitchFamily="18" charset="0"/>
                          </a:rPr>
                          <m:t>−</m:t>
                        </m:r>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𝐸</m:t>
                            </m:r>
                          </m:e>
                          <m:sub>
                            <m:r>
                              <a:rPr lang="it-IT" sz="2400" b="0" i="1" smtClean="0">
                                <a:latin typeface="Cambria Math" panose="02040503050406030204" pitchFamily="18" charset="0"/>
                              </a:rPr>
                              <m:t>𝑡</m:t>
                            </m:r>
                          </m:sub>
                        </m:sSub>
                        <m:r>
                          <a:rPr lang="it-IT" sz="2400" b="0" i="1" smtClean="0">
                            <a:latin typeface="Cambria Math" panose="02040503050406030204" pitchFamily="18" charset="0"/>
                          </a:rPr>
                          <m:t>)</m:t>
                        </m:r>
                      </m:num>
                      <m:den>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𝐸</m:t>
                            </m:r>
                          </m:e>
                          <m:sub>
                            <m:r>
                              <a:rPr lang="it-IT" sz="2400" b="0" i="1" smtClean="0">
                                <a:latin typeface="Cambria Math" panose="02040503050406030204" pitchFamily="18" charset="0"/>
                              </a:rPr>
                              <m:t>𝑡</m:t>
                            </m:r>
                          </m:sub>
                        </m:sSub>
                      </m:den>
                    </m:f>
                  </m:oMath>
                </a14:m>
                <a:r>
                  <a:rPr lang="it-IT" sz="2400" i="1" dirty="0"/>
                  <a:t> </a:t>
                </a:r>
                <a:r>
                  <a:rPr lang="it-IT" sz="2400" dirty="0"/>
                  <a:t> nell’equazione della parità scoperta dei tassi di interesse che prima assumevamo uguale a zero, ora diventa 0,75*0% + 0,25*(-20%), cioè pari a -5%.</a:t>
                </a:r>
              </a:p>
              <a:p>
                <a:pPr>
                  <a:buFontTx/>
                  <a:buNone/>
                  <a:defRPr/>
                </a:pPr>
                <a:r>
                  <a:rPr lang="it-IT" sz="2400" dirty="0"/>
                  <a:t>Questo implica che, se la banca centrale vuole mantenere la parità corrente, ora deve offrire un tasso di interesse mensile più alto del 5%, cioè un tasso annuo più alto del 60% (12 mesi * 5% al mese).</a:t>
                </a:r>
              </a:p>
              <a:p>
                <a:pPr>
                  <a:buFontTx/>
                  <a:buNone/>
                  <a:defRPr/>
                </a:pPr>
                <a:endParaRPr lang="it-IT" sz="2400" dirty="0"/>
              </a:p>
              <a:p>
                <a:pPr>
                  <a:buFontTx/>
                  <a:buNone/>
                  <a:defRPr/>
                </a:pPr>
                <a:r>
                  <a:rPr lang="it-IT" sz="2400" dirty="0"/>
                  <a:t>Quali sono le scelte a disposizione del governo e della banca centrale?</a:t>
                </a:r>
              </a:p>
            </p:txBody>
          </p:sp>
        </mc:Choice>
        <mc:Fallback xmlns="">
          <p:sp>
            <p:nvSpPr>
              <p:cNvPr id="3" name="Segnaposto contenuto 2">
                <a:extLst>
                  <a:ext uri="{FF2B5EF4-FFF2-40B4-BE49-F238E27FC236}">
                    <a16:creationId xmlns="" xmlns:a16="http://schemas.microsoft.com/office/drawing/2014/main" xmlns:a14="http://schemas.microsoft.com/office/drawing/2010/main" id="{C1F799AA-DF35-41AE-BED7-4014E8A000AE}"/>
                  </a:ext>
                </a:extLst>
              </p:cNvPr>
              <p:cNvSpPr>
                <a:spLocks noGrp="1" noRot="1" noChangeAspect="1" noMove="1" noResize="1" noEditPoints="1" noAdjustHandles="1" noChangeArrowheads="1" noChangeShapeType="1" noTextEdit="1"/>
              </p:cNvSpPr>
              <p:nvPr>
                <p:ph idx="1"/>
              </p:nvPr>
            </p:nvSpPr>
            <p:spPr>
              <a:xfrm>
                <a:off x="107505" y="980728"/>
                <a:ext cx="8856984" cy="4896544"/>
              </a:xfrm>
              <a:blipFill rotWithShape="1">
                <a:blip r:embed="rId2"/>
                <a:stretch>
                  <a:fillRect l="-1101" r="-688"/>
                </a:stretch>
              </a:blipFill>
            </p:spPr>
            <p:txBody>
              <a:bodyPr/>
              <a:lstStyle/>
              <a:p>
                <a:r>
                  <a:rPr lang="it-IT">
                    <a:noFill/>
                  </a:rPr>
                  <a:t> </a:t>
                </a:r>
              </a:p>
            </p:txBody>
          </p:sp>
        </mc:Fallback>
      </mc:AlternateContent>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11</a:t>
            </a:fld>
            <a:endParaRPr lang="it-IT"/>
          </a:p>
        </p:txBody>
      </p:sp>
    </p:spTree>
    <p:extLst>
      <p:ext uri="{BB962C8B-B14F-4D97-AF65-F5344CB8AC3E}">
        <p14:creationId xmlns:p14="http://schemas.microsoft.com/office/powerpoint/2010/main" val="978883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2. Crisi del tasso di cambio in regime di cambio fissi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980728"/>
            <a:ext cx="8964488" cy="4896544"/>
          </a:xfrm>
        </p:spPr>
        <p:txBody>
          <a:bodyPr>
            <a:normAutofit/>
          </a:bodyPr>
          <a:lstStyle/>
          <a:p>
            <a:pPr marL="0" indent="0">
              <a:buFontTx/>
              <a:buNone/>
              <a:defRPr/>
            </a:pPr>
            <a:endParaRPr lang="it-IT" sz="2400" dirty="0"/>
          </a:p>
          <a:p>
            <a:pPr marL="0" indent="0">
              <a:buFontTx/>
              <a:buNone/>
              <a:defRPr/>
            </a:pPr>
            <a:endParaRPr lang="it-IT" sz="2400" dirty="0"/>
          </a:p>
          <a:p>
            <a:pPr marL="0" indent="0">
              <a:buFontTx/>
              <a:buNone/>
              <a:defRPr/>
            </a:pPr>
            <a:r>
              <a:rPr lang="it-IT" sz="2400" dirty="0"/>
              <a:t>Di fronte a tali aspettative, il governo ha due opzioni:</a:t>
            </a:r>
          </a:p>
          <a:p>
            <a:pPr marL="0" indent="0">
              <a:defRPr/>
            </a:pPr>
            <a:r>
              <a:rPr lang="it-IT" sz="2400" dirty="0"/>
              <a:t> </a:t>
            </a:r>
            <a:r>
              <a:rPr lang="it-IT" sz="2400" dirty="0">
                <a:solidFill>
                  <a:srgbClr val="FF0000"/>
                </a:solidFill>
              </a:rPr>
              <a:t>arrendersi e svalutare</a:t>
            </a:r>
            <a:r>
              <a:rPr lang="it-IT" sz="2400" dirty="0"/>
              <a:t>;</a:t>
            </a:r>
          </a:p>
          <a:p>
            <a:pPr marL="0" indent="0">
              <a:defRPr/>
            </a:pPr>
            <a:r>
              <a:rPr lang="it-IT" sz="2400" dirty="0"/>
              <a:t> </a:t>
            </a:r>
            <a:r>
              <a:rPr lang="it-IT" sz="2400" dirty="0">
                <a:solidFill>
                  <a:srgbClr val="FF0000"/>
                </a:solidFill>
              </a:rPr>
              <a:t>difendere la parità</a:t>
            </a:r>
            <a:r>
              <a:rPr lang="it-IT" sz="2400" dirty="0"/>
              <a:t>, </a:t>
            </a:r>
            <a:r>
              <a:rPr lang="it-IT" sz="2400" dirty="0">
                <a:solidFill>
                  <a:srgbClr val="FF0000"/>
                </a:solidFill>
              </a:rPr>
              <a:t>al costo di un tasso di interesse molto elevato</a:t>
            </a:r>
            <a:r>
              <a:rPr lang="it-IT" sz="2400" dirty="0"/>
              <a:t> e di una potenziale recessione</a:t>
            </a:r>
            <a:r>
              <a:rPr lang="it-IT" sz="2400" dirty="0">
                <a:solidFill>
                  <a:srgbClr val="002060"/>
                </a:solidFill>
              </a:rPr>
              <a:t>. </a:t>
            </a:r>
            <a:endParaRPr lang="it-IT" sz="2400" dirty="0"/>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12</a:t>
            </a:fld>
            <a:endParaRPr lang="it-IT"/>
          </a:p>
        </p:txBody>
      </p:sp>
    </p:spTree>
    <p:extLst>
      <p:ext uri="{BB962C8B-B14F-4D97-AF65-F5344CB8AC3E}">
        <p14:creationId xmlns:p14="http://schemas.microsoft.com/office/powerpoint/2010/main" val="1320207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2. Crisi del tasso di cambio in regime di cambio fissi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552228"/>
            <a:ext cx="8964488" cy="4325044"/>
          </a:xfrm>
        </p:spPr>
        <p:txBody>
          <a:bodyPr>
            <a:normAutofit/>
          </a:bodyPr>
          <a:lstStyle/>
          <a:p>
            <a:pPr marL="0" indent="0">
              <a:buFontTx/>
              <a:buNone/>
              <a:defRPr/>
            </a:pPr>
            <a:r>
              <a:rPr lang="it-IT" sz="2400" dirty="0"/>
              <a:t>Un punto interessante è che una svalutazione può avvenire anche se </a:t>
            </a:r>
            <a:r>
              <a:rPr lang="it-IT" sz="2400" i="1" dirty="0"/>
              <a:t>l’aspettativa </a:t>
            </a:r>
            <a:r>
              <a:rPr lang="it-IT" sz="2400" dirty="0"/>
              <a:t>iniziale della svalutazione è del tutto </a:t>
            </a:r>
            <a:r>
              <a:rPr lang="it-IT" sz="2400" i="1" dirty="0"/>
              <a:t>infondata</a:t>
            </a:r>
            <a:r>
              <a:rPr lang="it-IT" sz="2400" dirty="0"/>
              <a:t>.</a:t>
            </a:r>
          </a:p>
          <a:p>
            <a:pPr marL="0" indent="0">
              <a:buFontTx/>
              <a:buNone/>
              <a:defRPr/>
            </a:pPr>
            <a:endParaRPr lang="it-IT" sz="2400" i="1" dirty="0"/>
          </a:p>
          <a:p>
            <a:pPr marL="0" indent="0">
              <a:buFontTx/>
              <a:buNone/>
              <a:defRPr/>
            </a:pPr>
            <a:r>
              <a:rPr lang="it-IT" sz="2400" dirty="0"/>
              <a:t>Anche se inizialmente il governo non aveva alcuna intenzione di svalutare, </a:t>
            </a:r>
            <a:r>
              <a:rPr lang="it-IT" sz="2400" dirty="0">
                <a:solidFill>
                  <a:srgbClr val="FF0000"/>
                </a:solidFill>
              </a:rPr>
              <a:t>potrebbe essere costretto a farlo se i mercati finanziari credono che lo farà</a:t>
            </a:r>
            <a:r>
              <a:rPr lang="it-IT" sz="2400" dirty="0"/>
              <a:t>: il costo di mantenere la parità sarebbe un lungo periodo di </a:t>
            </a:r>
            <a:r>
              <a:rPr lang="it-IT" sz="2400" dirty="0">
                <a:solidFill>
                  <a:srgbClr val="FF0000"/>
                </a:solidFill>
              </a:rPr>
              <a:t>alti tassi di interesse e una recessione</a:t>
            </a:r>
            <a:r>
              <a:rPr lang="it-IT" sz="2400" dirty="0"/>
              <a:t>, e il governo in questo caso </a:t>
            </a:r>
            <a:r>
              <a:rPr lang="it-IT" sz="2400" dirty="0">
                <a:solidFill>
                  <a:srgbClr val="FF0000"/>
                </a:solidFill>
              </a:rPr>
              <a:t>potrebbe preferire una svalutazione</a:t>
            </a:r>
            <a:r>
              <a:rPr lang="it-IT" sz="2400" dirty="0"/>
              <a:t>.</a:t>
            </a: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13</a:t>
            </a:fld>
            <a:endParaRPr lang="it-IT"/>
          </a:p>
        </p:txBody>
      </p:sp>
    </p:spTree>
    <p:extLst>
      <p:ext uri="{BB962C8B-B14F-4D97-AF65-F5344CB8AC3E}">
        <p14:creationId xmlns:p14="http://schemas.microsoft.com/office/powerpoint/2010/main" val="3347053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2800" dirty="0"/>
              <a:t>3. Fluttuazioni del tasso di cambio in regime di cambi flessibili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552228"/>
            <a:ext cx="8964488" cy="4325044"/>
          </a:xfrm>
        </p:spPr>
        <p:txBody>
          <a:bodyPr>
            <a:normAutofit/>
          </a:bodyPr>
          <a:lstStyle/>
          <a:p>
            <a:pPr marL="0" indent="0">
              <a:buFontTx/>
              <a:buNone/>
              <a:defRPr/>
            </a:pPr>
            <a:r>
              <a:rPr lang="it-IT" sz="2300" dirty="0">
                <a:solidFill>
                  <a:srgbClr val="FF0000"/>
                </a:solidFill>
              </a:rPr>
              <a:t>La relazione tra tasso di interesse e tasso di cambio</a:t>
            </a:r>
            <a:r>
              <a:rPr lang="it-IT" sz="2300" dirty="0"/>
              <a:t>, indicata nei capitoli precedenti come mera relazione positiva (maggior tasso di interesse equivale a maggior tasso di cambio), in realtà </a:t>
            </a:r>
            <a:r>
              <a:rPr lang="it-IT" sz="2300" dirty="0">
                <a:solidFill>
                  <a:srgbClr val="FF0000"/>
                </a:solidFill>
              </a:rPr>
              <a:t>non è così semplice</a:t>
            </a:r>
            <a:r>
              <a:rPr lang="it-IT" sz="2300" dirty="0"/>
              <a:t>.</a:t>
            </a:r>
          </a:p>
          <a:p>
            <a:pPr marL="0" indent="0">
              <a:buFontTx/>
              <a:buNone/>
              <a:defRPr/>
            </a:pPr>
            <a:endParaRPr lang="it-IT" sz="2300" dirty="0"/>
          </a:p>
          <a:p>
            <a:pPr marL="0" indent="0">
              <a:buFontTx/>
              <a:buNone/>
              <a:defRPr/>
            </a:pPr>
            <a:r>
              <a:rPr lang="it-IT" sz="2300" dirty="0"/>
              <a:t>Difatti, i tassi di cambio si muovono spesso </a:t>
            </a:r>
            <a:r>
              <a:rPr lang="it-IT" sz="2300" dirty="0">
                <a:solidFill>
                  <a:srgbClr val="FF0000"/>
                </a:solidFill>
              </a:rPr>
              <a:t>anche senza</a:t>
            </a:r>
            <a:r>
              <a:rPr lang="it-IT" sz="2300" dirty="0"/>
              <a:t> alcuna variazione dei tassi di interesse.</a:t>
            </a:r>
          </a:p>
          <a:p>
            <a:pPr marL="0" indent="0">
              <a:buFontTx/>
              <a:buNone/>
              <a:defRPr/>
            </a:pPr>
            <a:r>
              <a:rPr lang="it-IT" sz="2300" dirty="0"/>
              <a:t>Inoltre, l’ampiezza in termini di variazione del tasso di cambio al variare del tasso di interesse </a:t>
            </a:r>
            <a:r>
              <a:rPr lang="it-IT" sz="2300" dirty="0">
                <a:solidFill>
                  <a:srgbClr val="FF0000"/>
                </a:solidFill>
              </a:rPr>
              <a:t>non è di facile previsione</a:t>
            </a:r>
            <a:r>
              <a:rPr lang="it-IT" sz="2300" dirty="0"/>
              <a:t>.</a:t>
            </a: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14</a:t>
            </a:fld>
            <a:endParaRPr lang="it-IT"/>
          </a:p>
        </p:txBody>
      </p:sp>
    </p:spTree>
    <p:extLst>
      <p:ext uri="{BB962C8B-B14F-4D97-AF65-F5344CB8AC3E}">
        <p14:creationId xmlns:p14="http://schemas.microsoft.com/office/powerpoint/2010/main" val="13023588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2800" dirty="0"/>
              <a:t>3. Fluttuazioni del tasso di cambio in regime di cambi flessibili</a:t>
            </a:r>
          </a:p>
        </p:txBody>
      </p:sp>
      <mc:AlternateContent xmlns:mc="http://schemas.openxmlformats.org/markup-compatibility/2006" xmlns:a14="http://schemas.microsoft.com/office/drawing/2010/main">
        <mc:Choice Requires="a14">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552228"/>
                <a:ext cx="8964488" cy="4325044"/>
              </a:xfrm>
            </p:spPr>
            <p:txBody>
              <a:bodyPr>
                <a:normAutofit/>
              </a:bodyPr>
              <a:lstStyle/>
              <a:p>
                <a:pPr marL="0" indent="0" algn="just">
                  <a:buFontTx/>
                  <a:buNone/>
                  <a:defRPr/>
                </a:pPr>
                <a:r>
                  <a:rPr lang="it-IT" sz="2400" dirty="0"/>
                  <a:t>Per capire la complessità di questa analisi, ripartiamo dalla parità dei tassi di interesse:</a:t>
                </a:r>
              </a:p>
              <a:p>
                <a:pPr marL="0" indent="0" algn="just">
                  <a:buFontTx/>
                  <a:buNone/>
                  <a:defRPr/>
                </a:pPr>
                <a14:m>
                  <m:oMathPara xmlns:m="http://schemas.openxmlformats.org/officeDocument/2006/math">
                    <m:oMathParaPr>
                      <m:jc m:val="centerGroup"/>
                    </m:oMathParaPr>
                    <m:oMath xmlns:m="http://schemas.openxmlformats.org/officeDocument/2006/math">
                      <m:d>
                        <m:dPr>
                          <m:ctrlPr>
                            <a:rPr lang="it-IT" sz="2400" b="0" i="1" smtClean="0">
                              <a:latin typeface="Cambria Math" panose="02040503050406030204" pitchFamily="18" charset="0"/>
                            </a:rPr>
                          </m:ctrlPr>
                        </m:dPr>
                        <m:e>
                          <m:r>
                            <a:rPr lang="it-IT" sz="2400" b="0" i="1" smtClean="0">
                              <a:latin typeface="Cambria Math" panose="02040503050406030204" pitchFamily="18" charset="0"/>
                            </a:rPr>
                            <m:t>1+</m:t>
                          </m:r>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𝑖</m:t>
                              </m:r>
                            </m:e>
                            <m:sub>
                              <m:r>
                                <a:rPr lang="it-IT" sz="2400" b="0" i="1" smtClean="0">
                                  <a:latin typeface="Cambria Math" panose="02040503050406030204" pitchFamily="18" charset="0"/>
                                </a:rPr>
                                <m:t>𝑡</m:t>
                              </m:r>
                            </m:sub>
                          </m:sSub>
                        </m:e>
                      </m:d>
                      <m:r>
                        <a:rPr lang="it-IT" sz="2400" b="0" i="1" smtClean="0">
                          <a:latin typeface="Cambria Math" panose="02040503050406030204" pitchFamily="18" charset="0"/>
                        </a:rPr>
                        <m:t>=(1+</m:t>
                      </m:r>
                      <m:sSubSup>
                        <m:sSubSupPr>
                          <m:ctrlPr>
                            <a:rPr lang="it-IT" sz="2400" b="0" i="1" smtClean="0">
                              <a:latin typeface="Cambria Math" panose="02040503050406030204" pitchFamily="18" charset="0"/>
                            </a:rPr>
                          </m:ctrlPr>
                        </m:sSubSupPr>
                        <m:e>
                          <m:r>
                            <a:rPr lang="it-IT" sz="2400" b="0" i="1" smtClean="0">
                              <a:latin typeface="Cambria Math" panose="02040503050406030204" pitchFamily="18" charset="0"/>
                            </a:rPr>
                            <m:t>𝑖</m:t>
                          </m:r>
                        </m:e>
                        <m:sub>
                          <m:r>
                            <a:rPr lang="it-IT" sz="2400" b="0" i="1" smtClean="0">
                              <a:latin typeface="Cambria Math" panose="02040503050406030204" pitchFamily="18" charset="0"/>
                            </a:rPr>
                            <m:t>𝑡</m:t>
                          </m:r>
                        </m:sub>
                        <m:sup>
                          <m:r>
                            <a:rPr lang="it-IT" sz="2400" b="0" i="1" smtClean="0">
                              <a:latin typeface="Cambria Math" panose="02040503050406030204" pitchFamily="18" charset="0"/>
                            </a:rPr>
                            <m:t>∗</m:t>
                          </m:r>
                        </m:sup>
                      </m:sSubSup>
                      <m:r>
                        <a:rPr lang="it-IT" sz="2400" b="0" i="1" smtClean="0">
                          <a:latin typeface="Cambria Math" panose="02040503050406030204" pitchFamily="18" charset="0"/>
                        </a:rPr>
                        <m:t>)</m:t>
                      </m:r>
                      <m:d>
                        <m:dPr>
                          <m:ctrlPr>
                            <a:rPr lang="it-IT" sz="2400" b="0" i="1" smtClean="0">
                              <a:latin typeface="Cambria Math" panose="02040503050406030204" pitchFamily="18" charset="0"/>
                            </a:rPr>
                          </m:ctrlPr>
                        </m:dPr>
                        <m:e>
                          <m:f>
                            <m:fPr>
                              <m:ctrlPr>
                                <a:rPr lang="it-IT" sz="2400" i="1">
                                  <a:latin typeface="Cambria Math" panose="02040503050406030204" pitchFamily="18" charset="0"/>
                                </a:rPr>
                              </m:ctrlPr>
                            </m:fPr>
                            <m:num>
                              <m:sSub>
                                <m:sSubPr>
                                  <m:ctrlPr>
                                    <a:rPr lang="it-IT" sz="2400" i="1">
                                      <a:latin typeface="Cambria Math" panose="02040503050406030204" pitchFamily="18" charset="0"/>
                                    </a:rPr>
                                  </m:ctrlPr>
                                </m:sSubPr>
                                <m:e>
                                  <m:r>
                                    <a:rPr lang="it-IT" sz="2400" i="1">
                                      <a:latin typeface="Cambria Math" panose="02040503050406030204" pitchFamily="18" charset="0"/>
                                    </a:rPr>
                                    <m:t>𝐸</m:t>
                                  </m:r>
                                </m:e>
                                <m:sub>
                                  <m:r>
                                    <a:rPr lang="it-IT" sz="2400" i="1">
                                      <a:latin typeface="Cambria Math" panose="02040503050406030204" pitchFamily="18" charset="0"/>
                                    </a:rPr>
                                    <m:t>𝑡</m:t>
                                  </m:r>
                                </m:sub>
                              </m:sSub>
                            </m:num>
                            <m:den>
                              <m:sSubSup>
                                <m:sSubSupPr>
                                  <m:ctrlPr>
                                    <a:rPr lang="it-IT" sz="2400" i="1">
                                      <a:latin typeface="Cambria Math" panose="02040503050406030204" pitchFamily="18" charset="0"/>
                                    </a:rPr>
                                  </m:ctrlPr>
                                </m:sSubSupPr>
                                <m:e>
                                  <m:r>
                                    <a:rPr lang="it-IT" sz="2400" i="1">
                                      <a:latin typeface="Cambria Math" panose="02040503050406030204" pitchFamily="18" charset="0"/>
                                    </a:rPr>
                                    <m:t>𝐸</m:t>
                                  </m:r>
                                </m:e>
                                <m:sub>
                                  <m:r>
                                    <a:rPr lang="it-IT" sz="2400" i="1">
                                      <a:latin typeface="Cambria Math" panose="02040503050406030204" pitchFamily="18" charset="0"/>
                                    </a:rPr>
                                    <m:t>𝑡</m:t>
                                  </m:r>
                                  <m:r>
                                    <a:rPr lang="it-IT" sz="2400" i="1">
                                      <a:latin typeface="Cambria Math" panose="02040503050406030204" pitchFamily="18" charset="0"/>
                                    </a:rPr>
                                    <m:t>+1</m:t>
                                  </m:r>
                                </m:sub>
                                <m:sup>
                                  <m:r>
                                    <a:rPr lang="it-IT" sz="2400" i="1">
                                      <a:latin typeface="Cambria Math" panose="02040503050406030204" pitchFamily="18" charset="0"/>
                                    </a:rPr>
                                    <m:t>𝑒</m:t>
                                  </m:r>
                                </m:sup>
                              </m:sSubSup>
                            </m:den>
                          </m:f>
                        </m:e>
                      </m:d>
                    </m:oMath>
                  </m:oMathPara>
                </a14:m>
                <a:endParaRPr lang="it-IT" sz="2400" dirty="0"/>
              </a:p>
              <a:p>
                <a:pPr marL="0" indent="0" algn="just">
                  <a:buFontTx/>
                  <a:buNone/>
                  <a:defRPr/>
                </a:pPr>
                <a:r>
                  <a:rPr lang="it-IT" sz="2400" dirty="0"/>
                  <a:t>Moltiplicando entrambi i lati per </a:t>
                </a:r>
                <a14:m>
                  <m:oMath xmlns:m="http://schemas.openxmlformats.org/officeDocument/2006/math">
                    <m:sSubSup>
                      <m:sSubSupPr>
                        <m:ctrlPr>
                          <a:rPr lang="it-IT" sz="2400" i="1">
                            <a:latin typeface="Cambria Math" panose="02040503050406030204" pitchFamily="18" charset="0"/>
                          </a:rPr>
                        </m:ctrlPr>
                      </m:sSubSupPr>
                      <m:e>
                        <m:r>
                          <a:rPr lang="it-IT" sz="2400" i="1">
                            <a:latin typeface="Cambria Math" panose="02040503050406030204" pitchFamily="18" charset="0"/>
                          </a:rPr>
                          <m:t>𝐸</m:t>
                        </m:r>
                      </m:e>
                      <m:sub>
                        <m:r>
                          <a:rPr lang="it-IT" sz="2400" i="1">
                            <a:latin typeface="Cambria Math" panose="02040503050406030204" pitchFamily="18" charset="0"/>
                          </a:rPr>
                          <m:t>𝑡</m:t>
                        </m:r>
                        <m:r>
                          <a:rPr lang="it-IT" sz="2400" i="1">
                            <a:latin typeface="Cambria Math" panose="02040503050406030204" pitchFamily="18" charset="0"/>
                          </a:rPr>
                          <m:t>+1</m:t>
                        </m:r>
                      </m:sub>
                      <m:sup>
                        <m:r>
                          <a:rPr lang="it-IT" sz="2400" i="1">
                            <a:latin typeface="Cambria Math" panose="02040503050406030204" pitchFamily="18" charset="0"/>
                          </a:rPr>
                          <m:t>𝑒</m:t>
                        </m:r>
                      </m:sup>
                    </m:sSubSup>
                  </m:oMath>
                </a14:m>
                <a:r>
                  <a:rPr lang="it-IT" sz="2400" dirty="0"/>
                  <a:t>, otteniamo:</a:t>
                </a:r>
              </a:p>
              <a:p>
                <a:pPr marL="0" indent="0" algn="just">
                  <a:buFontTx/>
                  <a:buNone/>
                  <a:defRPr/>
                </a:pPr>
                <a:endParaRPr lang="it-IT" sz="2400" dirty="0"/>
              </a:p>
              <a:p>
                <a:pPr marL="0" indent="0" algn="just">
                  <a:buFontTx/>
                  <a:buNone/>
                  <a:defRPr/>
                </a:pPr>
                <a:endParaRPr lang="it-IT" sz="2400" dirty="0"/>
              </a:p>
              <a:p>
                <a:pPr marL="0" indent="0" algn="just">
                  <a:buFontTx/>
                  <a:buNone/>
                  <a:defRPr/>
                </a:pPr>
                <a:r>
                  <a:rPr lang="it-IT" sz="2400" dirty="0"/>
                  <a:t>Considerando l’anno t+1:</a:t>
                </a:r>
              </a:p>
            </p:txBody>
          </p:sp>
        </mc:Choice>
        <mc:Fallback xmlns="">
          <p:sp>
            <p:nvSpPr>
              <p:cNvPr id="3" name="Segnaposto contenuto 2">
                <a:extLst>
                  <a:ext uri="{FF2B5EF4-FFF2-40B4-BE49-F238E27FC236}">
                    <a16:creationId xmlns:a16="http://schemas.microsoft.com/office/drawing/2014/main" id="{C1F799AA-DF35-41AE-BED7-4014E8A000AE}"/>
                  </a:ext>
                </a:extLst>
              </p:cNvPr>
              <p:cNvSpPr>
                <a:spLocks noGrp="1" noRot="1" noChangeAspect="1" noMove="1" noResize="1" noEditPoints="1" noAdjustHandles="1" noChangeArrowheads="1" noChangeShapeType="1" noTextEdit="1"/>
              </p:cNvSpPr>
              <p:nvPr>
                <p:ph idx="1"/>
              </p:nvPr>
            </p:nvSpPr>
            <p:spPr>
              <a:xfrm>
                <a:off x="179512" y="1552228"/>
                <a:ext cx="8964488" cy="4325044"/>
              </a:xfrm>
              <a:blipFill>
                <a:blip r:embed="rId2"/>
                <a:stretch>
                  <a:fillRect l="-1020" t="-1128" r="-1020"/>
                </a:stretch>
              </a:blipFill>
            </p:spPr>
            <p:txBody>
              <a:bodyPr/>
              <a:lstStyle/>
              <a:p>
                <a:r>
                  <a:rPr lang="it-IT">
                    <a:noFill/>
                  </a:rPr>
                  <a:t> </a:t>
                </a:r>
              </a:p>
            </p:txBody>
          </p:sp>
        </mc:Fallback>
      </mc:AlternateContent>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15</a:t>
            </a:fld>
            <a:endParaRPr lang="it-IT"/>
          </a:p>
        </p:txBody>
      </p:sp>
      <p:pic>
        <p:nvPicPr>
          <p:cNvPr id="5" name="Immagine 4">
            <a:extLst>
              <a:ext uri="{FF2B5EF4-FFF2-40B4-BE49-F238E27FC236}">
                <a16:creationId xmlns:a16="http://schemas.microsoft.com/office/drawing/2014/main" id="{AB559143-94E2-4EF7-A9E5-32E3BD3F356A}"/>
              </a:ext>
            </a:extLst>
          </p:cNvPr>
          <p:cNvPicPr>
            <a:picLocks noChangeAspect="1"/>
          </p:cNvPicPr>
          <p:nvPr/>
        </p:nvPicPr>
        <p:blipFill>
          <a:blip r:embed="rId3"/>
          <a:stretch>
            <a:fillRect/>
          </a:stretch>
        </p:blipFill>
        <p:spPr>
          <a:xfrm>
            <a:off x="3715273" y="3714750"/>
            <a:ext cx="1713453" cy="882094"/>
          </a:xfrm>
          <a:prstGeom prst="rect">
            <a:avLst/>
          </a:prstGeom>
        </p:spPr>
      </p:pic>
      <p:pic>
        <p:nvPicPr>
          <p:cNvPr id="6" name="Immagine 5">
            <a:extLst>
              <a:ext uri="{FF2B5EF4-FFF2-40B4-BE49-F238E27FC236}">
                <a16:creationId xmlns:a16="http://schemas.microsoft.com/office/drawing/2014/main" id="{1A09A889-51F6-4CC4-BB5F-E725E9EA6870}"/>
              </a:ext>
            </a:extLst>
          </p:cNvPr>
          <p:cNvPicPr>
            <a:picLocks noChangeAspect="1"/>
          </p:cNvPicPr>
          <p:nvPr/>
        </p:nvPicPr>
        <p:blipFill>
          <a:blip r:embed="rId4"/>
          <a:stretch>
            <a:fillRect/>
          </a:stretch>
        </p:blipFill>
        <p:spPr>
          <a:xfrm>
            <a:off x="3543021" y="4823803"/>
            <a:ext cx="2057956" cy="963938"/>
          </a:xfrm>
          <a:prstGeom prst="rect">
            <a:avLst/>
          </a:prstGeom>
        </p:spPr>
      </p:pic>
    </p:spTree>
    <p:extLst>
      <p:ext uri="{BB962C8B-B14F-4D97-AF65-F5344CB8AC3E}">
        <p14:creationId xmlns:p14="http://schemas.microsoft.com/office/powerpoint/2010/main" val="413264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2800" dirty="0"/>
              <a:t>3. Fluttuazioni del tasso di cambio in regime di cambi flessibili</a:t>
            </a:r>
          </a:p>
        </p:txBody>
      </p:sp>
      <mc:AlternateContent xmlns:mc="http://schemas.openxmlformats.org/markup-compatibility/2006">
        <mc:Choice xmlns:a14="http://schemas.microsoft.com/office/drawing/2010/main" Requires="a14">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552228"/>
                <a:ext cx="8964488" cy="4325044"/>
              </a:xfrm>
            </p:spPr>
            <p:txBody>
              <a:bodyPr>
                <a:normAutofit/>
              </a:bodyPr>
              <a:lstStyle/>
              <a:p>
                <a:pPr marL="0" indent="0">
                  <a:buFontTx/>
                  <a:buNone/>
                  <a:defRPr/>
                </a:pPr>
                <a:r>
                  <a:rPr lang="it-IT" sz="2400" dirty="0">
                    <a:solidFill>
                      <a:schemeClr val="tx1"/>
                    </a:solidFill>
                  </a:rPr>
                  <a:t>Di conseguenza, l’aspettativa del tasso di cambio nell’anno </a:t>
                </a:r>
                <a:r>
                  <a:rPr lang="it-IT" sz="2400" i="1" dirty="0">
                    <a:solidFill>
                      <a:schemeClr val="tx1"/>
                    </a:solidFill>
                  </a:rPr>
                  <a:t>t+1</a:t>
                </a:r>
                <a:r>
                  <a:rPr lang="it-IT" sz="2400" dirty="0">
                    <a:solidFill>
                      <a:schemeClr val="tx1"/>
                    </a:solidFill>
                  </a:rPr>
                  <a:t>, calcolata nell’anno </a:t>
                </a:r>
                <a:r>
                  <a:rPr lang="it-IT" sz="2400" i="1" dirty="0">
                    <a:solidFill>
                      <a:schemeClr val="tx1"/>
                    </a:solidFill>
                  </a:rPr>
                  <a:t>t</a:t>
                </a:r>
                <a:r>
                  <a:rPr lang="it-IT" sz="2400" dirty="0">
                    <a:solidFill>
                      <a:schemeClr val="tx1"/>
                    </a:solidFill>
                  </a:rPr>
                  <a:t>, è data da:</a:t>
                </a:r>
              </a:p>
              <a:p>
                <a:pPr marL="0" indent="0">
                  <a:buFontTx/>
                  <a:buNone/>
                  <a:defRPr/>
                </a:pPr>
                <a:endParaRPr lang="it-IT" sz="2400" dirty="0">
                  <a:solidFill>
                    <a:schemeClr val="tx1"/>
                  </a:solidFill>
                </a:endParaRPr>
              </a:p>
              <a:p>
                <a:pPr marL="0" indent="0">
                  <a:buFontTx/>
                  <a:buNone/>
                  <a:defRPr/>
                </a:pPr>
                <a:endParaRPr lang="it-IT" sz="2400" dirty="0">
                  <a:solidFill>
                    <a:schemeClr val="tx1"/>
                  </a:solidFill>
                </a:endParaRPr>
              </a:p>
              <a:p>
                <a:pPr marL="0" indent="0">
                  <a:buFontTx/>
                  <a:buNone/>
                  <a:defRPr/>
                </a:pPr>
                <a:endParaRPr lang="it-IT" sz="2400" dirty="0">
                  <a:solidFill>
                    <a:schemeClr val="tx1"/>
                  </a:solidFill>
                </a:endParaRPr>
              </a:p>
              <a:p>
                <a:pPr marL="0" indent="0">
                  <a:buFontTx/>
                  <a:buNone/>
                  <a:defRPr/>
                </a:pPr>
                <a:r>
                  <a:rPr lang="it-IT" sz="2400" dirty="0">
                    <a:solidFill>
                      <a:schemeClr val="tx1"/>
                    </a:solidFill>
                  </a:rPr>
                  <a:t>Sostituendo, si ottiene:</a:t>
                </a:r>
              </a:p>
              <a:p>
                <a:pPr marL="0" indent="0" algn="just">
                  <a:buFontTx/>
                  <a:buNone/>
                  <a:defRPr/>
                </a:pPr>
                <a14:m>
                  <m:oMathPara xmlns:m="http://schemas.openxmlformats.org/officeDocument/2006/math">
                    <m:oMathParaPr>
                      <m:jc m:val="centerGroup"/>
                    </m:oMathParaPr>
                    <m:oMath xmlns:m="http://schemas.openxmlformats.org/officeDocument/2006/math">
                      <m:sSub>
                        <m:sSubPr>
                          <m:ctrlPr>
                            <a:rPr lang="it-IT" sz="2400" i="1" smtClean="0">
                              <a:solidFill>
                                <a:schemeClr val="tx1"/>
                              </a:solidFill>
                              <a:latin typeface="Cambria Math" panose="02040503050406030204" pitchFamily="18" charset="0"/>
                            </a:rPr>
                          </m:ctrlPr>
                        </m:sSubPr>
                        <m:e>
                          <m:r>
                            <a:rPr lang="it-IT" sz="2400" b="0" i="1" smtClean="0">
                              <a:solidFill>
                                <a:schemeClr val="tx1"/>
                              </a:solidFill>
                              <a:latin typeface="Cambria Math" panose="02040503050406030204" pitchFamily="18" charset="0"/>
                            </a:rPr>
                            <m:t>𝐸</m:t>
                          </m:r>
                        </m:e>
                        <m:sub>
                          <m:r>
                            <a:rPr lang="it-IT" sz="2400" b="0" i="1" smtClean="0">
                              <a:solidFill>
                                <a:schemeClr val="tx1"/>
                              </a:solidFill>
                              <a:latin typeface="Cambria Math" panose="02040503050406030204" pitchFamily="18" charset="0"/>
                            </a:rPr>
                            <m:t>𝑡</m:t>
                          </m:r>
                        </m:sub>
                      </m:sSub>
                      <m:r>
                        <a:rPr lang="it-IT" sz="2400" b="0" i="1" smtClean="0">
                          <a:solidFill>
                            <a:schemeClr val="tx1"/>
                          </a:solidFill>
                          <a:latin typeface="Cambria Math" panose="02040503050406030204" pitchFamily="18" charset="0"/>
                        </a:rPr>
                        <m:t>=</m:t>
                      </m:r>
                      <m:f>
                        <m:fPr>
                          <m:ctrlPr>
                            <a:rPr lang="it-IT" sz="2400" b="0" i="1" smtClean="0">
                              <a:solidFill>
                                <a:schemeClr val="tx1"/>
                              </a:solidFill>
                              <a:latin typeface="Cambria Math" panose="02040503050406030204" pitchFamily="18" charset="0"/>
                            </a:rPr>
                          </m:ctrlPr>
                        </m:fPr>
                        <m:num>
                          <m:r>
                            <a:rPr lang="it-IT" sz="2400" b="0" i="1" smtClean="0">
                              <a:solidFill>
                                <a:schemeClr val="tx1"/>
                              </a:solidFill>
                              <a:latin typeface="Cambria Math" panose="02040503050406030204" pitchFamily="18" charset="0"/>
                            </a:rPr>
                            <m:t>(1+</m:t>
                          </m:r>
                          <m:sSub>
                            <m:sSubPr>
                              <m:ctrlPr>
                                <a:rPr lang="it-IT" sz="2400" b="0" i="1" smtClean="0">
                                  <a:solidFill>
                                    <a:schemeClr val="tx1"/>
                                  </a:solidFill>
                                  <a:latin typeface="Cambria Math" panose="02040503050406030204" pitchFamily="18" charset="0"/>
                                </a:rPr>
                              </m:ctrlPr>
                            </m:sSubPr>
                            <m:e>
                              <m:r>
                                <a:rPr lang="it-IT" sz="2400" b="0" i="1" smtClean="0">
                                  <a:solidFill>
                                    <a:schemeClr val="tx1"/>
                                  </a:solidFill>
                                  <a:latin typeface="Cambria Math" panose="02040503050406030204" pitchFamily="18" charset="0"/>
                                </a:rPr>
                                <m:t>𝑖</m:t>
                              </m:r>
                            </m:e>
                            <m:sub>
                              <m:r>
                                <a:rPr lang="it-IT" sz="2400" b="0" i="1" smtClean="0">
                                  <a:solidFill>
                                    <a:schemeClr val="tx1"/>
                                  </a:solidFill>
                                  <a:latin typeface="Cambria Math" panose="02040503050406030204" pitchFamily="18" charset="0"/>
                                </a:rPr>
                                <m:t>𝑡</m:t>
                              </m:r>
                            </m:sub>
                          </m:sSub>
                          <m:r>
                            <a:rPr lang="it-IT" sz="2400" b="0" i="1" smtClean="0">
                              <a:solidFill>
                                <a:schemeClr val="tx1"/>
                              </a:solidFill>
                              <a:latin typeface="Cambria Math" panose="02040503050406030204" pitchFamily="18" charset="0"/>
                            </a:rPr>
                            <m:t>)(1+</m:t>
                          </m:r>
                          <m:sSubSup>
                            <m:sSubSupPr>
                              <m:ctrlPr>
                                <a:rPr lang="it-IT" sz="2400" b="0" i="1" smtClean="0">
                                  <a:solidFill>
                                    <a:schemeClr val="tx1"/>
                                  </a:solidFill>
                                  <a:latin typeface="Cambria Math" panose="02040503050406030204" pitchFamily="18" charset="0"/>
                                </a:rPr>
                              </m:ctrlPr>
                            </m:sSubSupPr>
                            <m:e>
                              <m:r>
                                <a:rPr lang="it-IT" sz="2400" b="0" i="1" smtClean="0">
                                  <a:solidFill>
                                    <a:schemeClr val="tx1"/>
                                  </a:solidFill>
                                  <a:latin typeface="Cambria Math" panose="02040503050406030204" pitchFamily="18" charset="0"/>
                                </a:rPr>
                                <m:t>𝑖</m:t>
                              </m:r>
                            </m:e>
                            <m:sub>
                              <m:r>
                                <a:rPr lang="it-IT" sz="2400" b="0" i="1" smtClean="0">
                                  <a:solidFill>
                                    <a:schemeClr val="tx1"/>
                                  </a:solidFill>
                                  <a:latin typeface="Cambria Math" panose="02040503050406030204" pitchFamily="18" charset="0"/>
                                </a:rPr>
                                <m:t>𝑡</m:t>
                              </m:r>
                              <m:r>
                                <a:rPr lang="it-IT" sz="2400" b="0" i="1" smtClean="0">
                                  <a:solidFill>
                                    <a:schemeClr val="tx1"/>
                                  </a:solidFill>
                                  <a:latin typeface="Cambria Math" panose="02040503050406030204" pitchFamily="18" charset="0"/>
                                </a:rPr>
                                <m:t>+1</m:t>
                              </m:r>
                            </m:sub>
                            <m:sup>
                              <m:r>
                                <a:rPr lang="it-IT" sz="2400" b="0" i="1" smtClean="0">
                                  <a:solidFill>
                                    <a:schemeClr val="tx1"/>
                                  </a:solidFill>
                                  <a:latin typeface="Cambria Math" panose="02040503050406030204" pitchFamily="18" charset="0"/>
                                </a:rPr>
                                <m:t>𝑒</m:t>
                              </m:r>
                            </m:sup>
                          </m:sSubSup>
                          <m:r>
                            <a:rPr lang="it-IT" sz="2400" b="0" i="1" smtClean="0">
                              <a:solidFill>
                                <a:schemeClr val="tx1"/>
                              </a:solidFill>
                              <a:latin typeface="Cambria Math" panose="02040503050406030204" pitchFamily="18" charset="0"/>
                            </a:rPr>
                            <m:t>)</m:t>
                          </m:r>
                        </m:num>
                        <m:den>
                          <m:r>
                            <a:rPr lang="it-IT" sz="2400" b="0" i="1" smtClean="0">
                              <a:solidFill>
                                <a:schemeClr val="tx1"/>
                              </a:solidFill>
                              <a:latin typeface="Cambria Math" panose="02040503050406030204" pitchFamily="18" charset="0"/>
                            </a:rPr>
                            <m:t>(1+</m:t>
                          </m:r>
                          <m:sSubSup>
                            <m:sSubSupPr>
                              <m:ctrlPr>
                                <a:rPr lang="it-IT" sz="2400" b="0" i="1" smtClean="0">
                                  <a:solidFill>
                                    <a:schemeClr val="tx1"/>
                                  </a:solidFill>
                                  <a:latin typeface="Cambria Math" panose="02040503050406030204" pitchFamily="18" charset="0"/>
                                </a:rPr>
                              </m:ctrlPr>
                            </m:sSubSupPr>
                            <m:e>
                              <m:r>
                                <a:rPr lang="it-IT" sz="2400" b="0" i="1" smtClean="0">
                                  <a:solidFill>
                                    <a:schemeClr val="tx1"/>
                                  </a:solidFill>
                                  <a:latin typeface="Cambria Math" panose="02040503050406030204" pitchFamily="18" charset="0"/>
                                </a:rPr>
                                <m:t>𝑖</m:t>
                              </m:r>
                            </m:e>
                            <m:sub>
                              <m:r>
                                <a:rPr lang="it-IT" sz="2400" b="0" i="1" smtClean="0">
                                  <a:solidFill>
                                    <a:schemeClr val="tx1"/>
                                  </a:solidFill>
                                  <a:latin typeface="Cambria Math" panose="02040503050406030204" pitchFamily="18" charset="0"/>
                                </a:rPr>
                                <m:t>𝑡</m:t>
                              </m:r>
                            </m:sub>
                            <m:sup>
                              <m:r>
                                <a:rPr lang="it-IT" sz="2400" b="0" i="1" smtClean="0">
                                  <a:solidFill>
                                    <a:schemeClr val="tx1"/>
                                  </a:solidFill>
                                  <a:latin typeface="Cambria Math" panose="02040503050406030204" pitchFamily="18" charset="0"/>
                                </a:rPr>
                                <m:t>∗</m:t>
                              </m:r>
                            </m:sup>
                          </m:sSubSup>
                          <m:r>
                            <a:rPr lang="it-IT" sz="2400" b="0" i="1" smtClean="0">
                              <a:solidFill>
                                <a:schemeClr val="tx1"/>
                              </a:solidFill>
                              <a:latin typeface="Cambria Math" panose="02040503050406030204" pitchFamily="18" charset="0"/>
                            </a:rPr>
                            <m:t>)(1+</m:t>
                          </m:r>
                          <m:sSubSup>
                            <m:sSubSupPr>
                              <m:ctrlPr>
                                <a:rPr lang="it-IT" sz="2400" b="0" i="1" smtClean="0">
                                  <a:solidFill>
                                    <a:schemeClr val="tx1"/>
                                  </a:solidFill>
                                  <a:latin typeface="Cambria Math" panose="02040503050406030204" pitchFamily="18" charset="0"/>
                                </a:rPr>
                              </m:ctrlPr>
                            </m:sSubSupPr>
                            <m:e>
                              <m:r>
                                <a:rPr lang="it-IT" sz="2400" b="0" i="1" smtClean="0">
                                  <a:solidFill>
                                    <a:schemeClr val="tx1"/>
                                  </a:solidFill>
                                  <a:latin typeface="Cambria Math" panose="02040503050406030204" pitchFamily="18" charset="0"/>
                                </a:rPr>
                                <m:t>𝑖</m:t>
                              </m:r>
                            </m:e>
                            <m:sub>
                              <m:r>
                                <a:rPr lang="it-IT" sz="2400" b="0" i="1" smtClean="0">
                                  <a:solidFill>
                                    <a:schemeClr val="tx1"/>
                                  </a:solidFill>
                                  <a:latin typeface="Cambria Math" panose="02040503050406030204" pitchFamily="18" charset="0"/>
                                </a:rPr>
                                <m:t>𝑡</m:t>
                              </m:r>
                              <m:r>
                                <a:rPr lang="it-IT" sz="2400" b="0" i="1" smtClean="0">
                                  <a:solidFill>
                                    <a:schemeClr val="tx1"/>
                                  </a:solidFill>
                                  <a:latin typeface="Cambria Math" panose="02040503050406030204" pitchFamily="18" charset="0"/>
                                </a:rPr>
                                <m:t>+1</m:t>
                              </m:r>
                            </m:sub>
                            <m:sup>
                              <m:r>
                                <a:rPr lang="it-IT" sz="2400" b="0" i="1" smtClean="0">
                                  <a:solidFill>
                                    <a:schemeClr val="tx1"/>
                                  </a:solidFill>
                                  <a:latin typeface="Cambria Math" panose="02040503050406030204" pitchFamily="18" charset="0"/>
                                </a:rPr>
                                <m:t>∗</m:t>
                              </m:r>
                              <m:r>
                                <a:rPr lang="it-IT" sz="2400" b="0" i="1" smtClean="0">
                                  <a:solidFill>
                                    <a:schemeClr val="tx1"/>
                                  </a:solidFill>
                                  <a:latin typeface="Cambria Math" panose="02040503050406030204" pitchFamily="18" charset="0"/>
                                </a:rPr>
                                <m:t>𝑒</m:t>
                              </m:r>
                            </m:sup>
                          </m:sSubSup>
                          <m:r>
                            <a:rPr lang="it-IT" sz="2400" b="0" i="1" smtClean="0">
                              <a:solidFill>
                                <a:schemeClr val="tx1"/>
                              </a:solidFill>
                              <a:latin typeface="Cambria Math" panose="02040503050406030204" pitchFamily="18" charset="0"/>
                            </a:rPr>
                            <m:t>)</m:t>
                          </m:r>
                        </m:den>
                      </m:f>
                      <m:sSubSup>
                        <m:sSubSupPr>
                          <m:ctrlPr>
                            <a:rPr lang="it-IT" sz="2400" i="1">
                              <a:latin typeface="Cambria Math" panose="02040503050406030204" pitchFamily="18" charset="0"/>
                            </a:rPr>
                          </m:ctrlPr>
                        </m:sSubSupPr>
                        <m:e>
                          <m:r>
                            <a:rPr lang="it-IT" sz="2400" i="1">
                              <a:latin typeface="Cambria Math" panose="02040503050406030204" pitchFamily="18" charset="0"/>
                            </a:rPr>
                            <m:t>𝐸</m:t>
                          </m:r>
                        </m:e>
                        <m:sub>
                          <m:r>
                            <a:rPr lang="it-IT" sz="2400" i="1">
                              <a:latin typeface="Cambria Math" panose="02040503050406030204" pitchFamily="18" charset="0"/>
                            </a:rPr>
                            <m:t>𝑡</m:t>
                          </m:r>
                          <m:r>
                            <a:rPr lang="it-IT" sz="2400" i="1">
                              <a:latin typeface="Cambria Math" panose="02040503050406030204" pitchFamily="18" charset="0"/>
                            </a:rPr>
                            <m:t>+2</m:t>
                          </m:r>
                        </m:sub>
                        <m:sup>
                          <m:r>
                            <a:rPr lang="it-IT" sz="2400" i="1">
                              <a:latin typeface="Cambria Math" panose="02040503050406030204" pitchFamily="18" charset="0"/>
                            </a:rPr>
                            <m:t>𝑒</m:t>
                          </m:r>
                        </m:sup>
                      </m:sSubSup>
                    </m:oMath>
                  </m:oMathPara>
                </a14:m>
                <a:endParaRPr lang="it-IT" sz="2400" dirty="0">
                  <a:solidFill>
                    <a:schemeClr val="tx1"/>
                  </a:solidFill>
                </a:endParaRPr>
              </a:p>
            </p:txBody>
          </p:sp>
        </mc:Choice>
        <mc:Fallback>
          <p:sp>
            <p:nvSpPr>
              <p:cNvPr id="3" name="Segnaposto contenuto 2">
                <a:extLst>
                  <a:ext uri="{FF2B5EF4-FFF2-40B4-BE49-F238E27FC236}">
                    <a16:creationId xmlns:a16="http://schemas.microsoft.com/office/drawing/2014/main" id="{C1F799AA-DF35-41AE-BED7-4014E8A000AE}"/>
                  </a:ext>
                </a:extLst>
              </p:cNvPr>
              <p:cNvSpPr>
                <a:spLocks noGrp="1" noRot="1" noChangeAspect="1" noMove="1" noResize="1" noEditPoints="1" noAdjustHandles="1" noChangeArrowheads="1" noChangeShapeType="1" noTextEdit="1"/>
              </p:cNvSpPr>
              <p:nvPr>
                <p:ph idx="1"/>
              </p:nvPr>
            </p:nvSpPr>
            <p:spPr>
              <a:xfrm>
                <a:off x="179512" y="1552228"/>
                <a:ext cx="8964488" cy="4325044"/>
              </a:xfrm>
              <a:blipFill>
                <a:blip r:embed="rId2"/>
                <a:stretch>
                  <a:fillRect l="-1020" t="-1128"/>
                </a:stretch>
              </a:blipFill>
            </p:spPr>
            <p:txBody>
              <a:bodyPr/>
              <a:lstStyle/>
              <a:p>
                <a:r>
                  <a:rPr lang="it-IT">
                    <a:noFill/>
                  </a:rPr>
                  <a:t> </a:t>
                </a:r>
              </a:p>
            </p:txBody>
          </p:sp>
        </mc:Fallback>
      </mc:AlternateContent>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16</a:t>
            </a:fld>
            <a:endParaRPr lang="it-IT"/>
          </a:p>
        </p:txBody>
      </p:sp>
      <p:pic>
        <p:nvPicPr>
          <p:cNvPr id="7" name="Immagine 6">
            <a:extLst>
              <a:ext uri="{FF2B5EF4-FFF2-40B4-BE49-F238E27FC236}">
                <a16:creationId xmlns:a16="http://schemas.microsoft.com/office/drawing/2014/main" id="{E30C300D-3189-43E4-90BB-DC14281EAAA1}"/>
              </a:ext>
            </a:extLst>
          </p:cNvPr>
          <p:cNvPicPr>
            <a:picLocks noChangeAspect="1"/>
          </p:cNvPicPr>
          <p:nvPr/>
        </p:nvPicPr>
        <p:blipFill>
          <a:blip r:embed="rId3"/>
          <a:stretch>
            <a:fillRect/>
          </a:stretch>
        </p:blipFill>
        <p:spPr>
          <a:xfrm>
            <a:off x="3624615" y="2503863"/>
            <a:ext cx="1894770" cy="873000"/>
          </a:xfrm>
          <a:prstGeom prst="rect">
            <a:avLst/>
          </a:prstGeom>
        </p:spPr>
      </p:pic>
    </p:spTree>
    <p:extLst>
      <p:ext uri="{BB962C8B-B14F-4D97-AF65-F5344CB8AC3E}">
        <p14:creationId xmlns:p14="http://schemas.microsoft.com/office/powerpoint/2010/main" val="2043933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2800" dirty="0"/>
              <a:t>3. Fluttuazioni del tasso di cambio in regime di cambi flessibili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552228"/>
            <a:ext cx="8964488" cy="4325044"/>
          </a:xfrm>
        </p:spPr>
        <p:txBody>
          <a:bodyPr>
            <a:normAutofit/>
          </a:bodyPr>
          <a:lstStyle/>
          <a:p>
            <a:pPr marL="0" indent="0">
              <a:buFontTx/>
              <a:buNone/>
              <a:defRPr/>
            </a:pPr>
            <a:r>
              <a:rPr lang="it-IT" sz="2400" dirty="0">
                <a:solidFill>
                  <a:schemeClr val="tx1"/>
                </a:solidFill>
              </a:rPr>
              <a:t>Continuando a risolvere in avanti nel tempo, si avrà:</a:t>
            </a:r>
          </a:p>
          <a:p>
            <a:pPr marL="0" indent="0">
              <a:buFontTx/>
              <a:buNone/>
              <a:defRPr/>
            </a:pPr>
            <a:endParaRPr lang="it-IT" sz="2400" dirty="0"/>
          </a:p>
          <a:p>
            <a:pPr marL="0" indent="0">
              <a:buFontTx/>
              <a:buNone/>
              <a:defRPr/>
            </a:pPr>
            <a:endParaRPr lang="it-IT" sz="2400" dirty="0">
              <a:solidFill>
                <a:schemeClr val="tx1"/>
              </a:solidFill>
            </a:endParaRPr>
          </a:p>
          <a:p>
            <a:pPr marL="0" indent="0">
              <a:buFontTx/>
              <a:buNone/>
              <a:defRPr/>
            </a:pPr>
            <a:endParaRPr lang="it-IT" sz="2400" dirty="0"/>
          </a:p>
          <a:p>
            <a:pPr marL="0">
              <a:buFontTx/>
              <a:buNone/>
              <a:defRPr/>
            </a:pPr>
            <a:r>
              <a:rPr lang="it-IT" sz="2400" dirty="0"/>
              <a:t>Questa relazione ci dice che </a:t>
            </a:r>
            <a:r>
              <a:rPr lang="it-IT" sz="2400" dirty="0">
                <a:solidFill>
                  <a:srgbClr val="FF0000"/>
                </a:solidFill>
              </a:rPr>
              <a:t>il tasso di cambio dipende da due insiemi di fattori</a:t>
            </a:r>
            <a:r>
              <a:rPr lang="it-IT" sz="2400" dirty="0"/>
              <a:t>:</a:t>
            </a:r>
          </a:p>
          <a:p>
            <a:pPr>
              <a:defRPr/>
            </a:pPr>
            <a:r>
              <a:rPr lang="it-IT" sz="2400" dirty="0">
                <a:solidFill>
                  <a:srgbClr val="FF0000"/>
                </a:solidFill>
              </a:rPr>
              <a:t>i tassi di</a:t>
            </a:r>
            <a:r>
              <a:rPr lang="it-IT" sz="2400" dirty="0"/>
              <a:t> </a:t>
            </a:r>
            <a:r>
              <a:rPr lang="it-IT" sz="2400" dirty="0">
                <a:solidFill>
                  <a:srgbClr val="FF0000"/>
                </a:solidFill>
              </a:rPr>
              <a:t>interesse interni ed esteri correnti e attesi per ciascun anno nei prossimi n anni</a:t>
            </a:r>
            <a:r>
              <a:rPr lang="it-IT" sz="2400" dirty="0"/>
              <a:t>;</a:t>
            </a:r>
          </a:p>
          <a:p>
            <a:pPr>
              <a:defRPr/>
            </a:pPr>
            <a:r>
              <a:rPr lang="it-IT" sz="2400" dirty="0">
                <a:solidFill>
                  <a:srgbClr val="FF0000"/>
                </a:solidFill>
              </a:rPr>
              <a:t>il tasso di cambio atteso tra n+1 anni</a:t>
            </a:r>
            <a:r>
              <a:rPr lang="it-IT" sz="2400" dirty="0"/>
              <a:t>.</a:t>
            </a:r>
          </a:p>
          <a:p>
            <a:pPr marL="0" indent="0">
              <a:buFontTx/>
              <a:buNone/>
              <a:defRPr/>
            </a:pPr>
            <a:endParaRPr lang="it-IT" sz="2400" dirty="0">
              <a:solidFill>
                <a:schemeClr val="tx1"/>
              </a:solidFill>
            </a:endParaRP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17</a:t>
            </a:fld>
            <a:endParaRPr lang="it-IT"/>
          </a:p>
        </p:txBody>
      </p:sp>
      <p:pic>
        <p:nvPicPr>
          <p:cNvPr id="5" name="Immagine 4">
            <a:extLst>
              <a:ext uri="{FF2B5EF4-FFF2-40B4-BE49-F238E27FC236}">
                <a16:creationId xmlns:a16="http://schemas.microsoft.com/office/drawing/2014/main" id="{ABCC757A-DAD4-4A01-AD03-D47E6E7768B2}"/>
              </a:ext>
            </a:extLst>
          </p:cNvPr>
          <p:cNvPicPr>
            <a:picLocks noChangeAspect="1"/>
          </p:cNvPicPr>
          <p:nvPr/>
        </p:nvPicPr>
        <p:blipFill>
          <a:blip r:embed="rId2"/>
          <a:stretch>
            <a:fillRect/>
          </a:stretch>
        </p:blipFill>
        <p:spPr>
          <a:xfrm>
            <a:off x="2595636" y="2031306"/>
            <a:ext cx="3952727" cy="909375"/>
          </a:xfrm>
          <a:prstGeom prst="rect">
            <a:avLst/>
          </a:prstGeom>
        </p:spPr>
      </p:pic>
    </p:spTree>
    <p:extLst>
      <p:ext uri="{BB962C8B-B14F-4D97-AF65-F5344CB8AC3E}">
        <p14:creationId xmlns:p14="http://schemas.microsoft.com/office/powerpoint/2010/main" val="733325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2800" dirty="0"/>
              <a:t>3. Fluttuazioni del tasso di cambio in regime di cambi flessibili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552228"/>
            <a:ext cx="8928992" cy="4325044"/>
          </a:xfrm>
        </p:spPr>
        <p:txBody>
          <a:bodyPr>
            <a:normAutofit/>
          </a:bodyPr>
          <a:lstStyle/>
          <a:p>
            <a:pPr>
              <a:buFontTx/>
              <a:buNone/>
            </a:pPr>
            <a:r>
              <a:rPr lang="it-IT" altLang="it-IT" sz="2400" dirty="0"/>
              <a:t>L’equazione precedente ci permette di fare </a:t>
            </a:r>
            <a:r>
              <a:rPr lang="it-IT" altLang="it-IT" sz="2400" dirty="0">
                <a:solidFill>
                  <a:srgbClr val="FF0000"/>
                </a:solidFill>
              </a:rPr>
              <a:t>tre osservazioni</a:t>
            </a:r>
            <a:r>
              <a:rPr lang="it-IT" altLang="it-IT" sz="2400" dirty="0"/>
              <a:t>:</a:t>
            </a:r>
          </a:p>
          <a:p>
            <a:pPr>
              <a:buFontTx/>
              <a:buNone/>
            </a:pPr>
            <a:endParaRPr lang="it-IT" altLang="it-IT" sz="2400" dirty="0"/>
          </a:p>
          <a:p>
            <a:pPr marL="457200" indent="-457200">
              <a:buFont typeface="+mj-lt"/>
              <a:buAutoNum type="arabicPeriod"/>
            </a:pPr>
            <a:r>
              <a:rPr lang="it-IT" altLang="it-IT" sz="2400" dirty="0"/>
              <a:t>il </a:t>
            </a:r>
            <a:r>
              <a:rPr lang="it-IT" altLang="it-IT" sz="2400" dirty="0">
                <a:solidFill>
                  <a:srgbClr val="FF0000"/>
                </a:solidFill>
              </a:rPr>
              <a:t>livello corrente del tasso di cambio</a:t>
            </a:r>
            <a:r>
              <a:rPr lang="it-IT" altLang="it-IT" sz="2400" dirty="0"/>
              <a:t> si muoverà esattamente con il </a:t>
            </a:r>
            <a:r>
              <a:rPr lang="it-IT" altLang="it-IT" sz="2400" dirty="0">
                <a:solidFill>
                  <a:srgbClr val="FF0000"/>
                </a:solidFill>
              </a:rPr>
              <a:t>tasso di cambio futuro atteso</a:t>
            </a:r>
          </a:p>
          <a:p>
            <a:pPr marL="457200" indent="-457200">
              <a:buFont typeface="+mj-lt"/>
              <a:buAutoNum type="arabicPeriod"/>
            </a:pPr>
            <a:r>
              <a:rPr lang="it-IT" altLang="it-IT" sz="2400" dirty="0"/>
              <a:t>il tasso di cambio corrente si muoverà quando i tassi di interesse futuri attesi si muoveranno in ciascun paese</a:t>
            </a:r>
          </a:p>
          <a:p>
            <a:pPr marL="457200" indent="-457200">
              <a:buFont typeface="+mj-lt"/>
              <a:buAutoNum type="arabicPeriod"/>
            </a:pPr>
            <a:r>
              <a:rPr lang="it-IT" altLang="it-IT" sz="2400" dirty="0"/>
              <a:t>dato che il tasso di cambio corrente si muove con ogni </a:t>
            </a:r>
            <a:r>
              <a:rPr lang="it-IT" altLang="it-IT" sz="2400" dirty="0">
                <a:solidFill>
                  <a:srgbClr val="FF0000"/>
                </a:solidFill>
              </a:rPr>
              <a:t>mutamento delle aspettative</a:t>
            </a:r>
            <a:r>
              <a:rPr lang="it-IT" altLang="it-IT" sz="2400" dirty="0"/>
              <a:t>, </a:t>
            </a:r>
            <a:r>
              <a:rPr lang="it-IT" altLang="it-IT" sz="2400" dirty="0">
                <a:solidFill>
                  <a:srgbClr val="FF0000"/>
                </a:solidFill>
              </a:rPr>
              <a:t>il tasso di cambio sarà volatile</a:t>
            </a:r>
            <a:r>
              <a:rPr lang="it-IT" altLang="it-IT" sz="2400" dirty="0"/>
              <a:t>, si muoverà cioè frequentemente e significativamente</a:t>
            </a:r>
          </a:p>
          <a:p>
            <a:pPr marL="0" indent="0">
              <a:buFontTx/>
              <a:buNone/>
              <a:defRPr/>
            </a:pPr>
            <a:endParaRPr lang="it-IT" sz="2400" dirty="0">
              <a:solidFill>
                <a:schemeClr val="tx1"/>
              </a:solidFill>
            </a:endParaRP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18</a:t>
            </a:fld>
            <a:endParaRPr lang="it-IT"/>
          </a:p>
        </p:txBody>
      </p:sp>
    </p:spTree>
    <p:extLst>
      <p:ext uri="{BB962C8B-B14F-4D97-AF65-F5344CB8AC3E}">
        <p14:creationId xmlns:p14="http://schemas.microsoft.com/office/powerpoint/2010/main" val="1680974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3.1 Tassi di cambio e saldo delle partite correnti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457200" y="1052736"/>
            <a:ext cx="8686800" cy="4824536"/>
          </a:xfrm>
        </p:spPr>
        <p:txBody>
          <a:bodyPr>
            <a:normAutofit/>
          </a:bodyPr>
          <a:lstStyle/>
          <a:p>
            <a:pPr marL="0" indent="0">
              <a:buNone/>
            </a:pPr>
            <a:r>
              <a:rPr lang="it-IT" altLang="it-IT" sz="2400" dirty="0">
                <a:solidFill>
                  <a:srgbClr val="FF0000"/>
                </a:solidFill>
              </a:rPr>
              <a:t>Qualunque fattore che faccia cambiare il tasso di cambio futuro atteso </a:t>
            </a:r>
            <a:r>
              <a:rPr lang="it-IT" altLang="it-IT" sz="2400" i="1" dirty="0" err="1">
                <a:solidFill>
                  <a:srgbClr val="FF0000"/>
                </a:solidFill>
              </a:rPr>
              <a:t>E</a:t>
            </a:r>
            <a:r>
              <a:rPr lang="it-IT" altLang="it-IT" sz="2400" i="1" baseline="30000" dirty="0" err="1">
                <a:solidFill>
                  <a:srgbClr val="FF0000"/>
                </a:solidFill>
              </a:rPr>
              <a:t>e</a:t>
            </a:r>
            <a:r>
              <a:rPr lang="it-IT" altLang="it-IT" sz="2400" i="1" baseline="-25000" dirty="0" err="1">
                <a:solidFill>
                  <a:srgbClr val="FF0000"/>
                </a:solidFill>
              </a:rPr>
              <a:t>t+n</a:t>
            </a:r>
            <a:r>
              <a:rPr lang="it-IT" altLang="it-IT" sz="2400" dirty="0">
                <a:solidFill>
                  <a:srgbClr val="FF0000"/>
                </a:solidFill>
              </a:rPr>
              <a:t> influenza anche il tasso di cambio corrente </a:t>
            </a:r>
            <a:r>
              <a:rPr lang="it-IT" altLang="it-IT" sz="2400" i="1" dirty="0">
                <a:solidFill>
                  <a:srgbClr val="FF0000"/>
                </a:solidFill>
              </a:rPr>
              <a:t>E</a:t>
            </a:r>
            <a:r>
              <a:rPr lang="it-IT" altLang="it-IT" sz="2400" i="1" baseline="-25000" dirty="0">
                <a:solidFill>
                  <a:srgbClr val="FF0000"/>
                </a:solidFill>
              </a:rPr>
              <a:t>t</a:t>
            </a:r>
            <a:r>
              <a:rPr lang="it-IT" altLang="it-IT" sz="2400" dirty="0"/>
              <a:t>. Infatti, se ci si aspetta che il tasso di interesse interno ed estero sarà lo stesso di quello tra </a:t>
            </a:r>
            <a:r>
              <a:rPr lang="it-IT" altLang="it-IT" sz="2400" i="1" dirty="0"/>
              <a:t>t</a:t>
            </a:r>
            <a:r>
              <a:rPr lang="it-IT" altLang="it-IT" sz="2400" dirty="0"/>
              <a:t> e </a:t>
            </a:r>
            <a:r>
              <a:rPr lang="it-IT" altLang="it-IT" sz="2400" i="1" dirty="0"/>
              <a:t>t + n</a:t>
            </a:r>
            <a:r>
              <a:rPr lang="it-IT" altLang="it-IT" sz="2400" dirty="0"/>
              <a:t>, la relazione si riduce a </a:t>
            </a:r>
            <a:r>
              <a:rPr lang="it-IT" altLang="it-IT" sz="2400" i="1" dirty="0"/>
              <a:t>E</a:t>
            </a:r>
            <a:r>
              <a:rPr lang="it-IT" altLang="it-IT" sz="2400" i="1" baseline="-25000" dirty="0"/>
              <a:t>t</a:t>
            </a:r>
            <a:r>
              <a:rPr lang="it-IT" altLang="it-IT" sz="2400" i="1" dirty="0"/>
              <a:t> = </a:t>
            </a:r>
            <a:r>
              <a:rPr lang="it-IT" altLang="it-IT" sz="2400" i="1" dirty="0" err="1"/>
              <a:t>E</a:t>
            </a:r>
            <a:r>
              <a:rPr lang="it-IT" altLang="it-IT" sz="2400" i="1" baseline="30000" dirty="0" err="1"/>
              <a:t>e</a:t>
            </a:r>
            <a:r>
              <a:rPr lang="it-IT" altLang="it-IT" sz="2400" i="1" baseline="-25000" dirty="0" err="1"/>
              <a:t>t+n</a:t>
            </a:r>
            <a:endParaRPr lang="it-IT" altLang="it-IT" sz="2400" dirty="0"/>
          </a:p>
          <a:p>
            <a:pPr marL="0" indent="0">
              <a:buNone/>
            </a:pPr>
            <a:endParaRPr lang="it-IT" altLang="it-IT" sz="2400" dirty="0"/>
          </a:p>
          <a:p>
            <a:pPr marL="0" indent="0">
              <a:buNone/>
            </a:pPr>
            <a:r>
              <a:rPr lang="it-IT" altLang="it-IT" sz="2400" dirty="0"/>
              <a:t>L’effetto di qualunque variazione del tasso di cambio futuro atteso sul tasso di cambio corrente diventa quindi di 1:1.</a:t>
            </a:r>
          </a:p>
          <a:p>
            <a:pPr marL="0" indent="0">
              <a:buNone/>
            </a:pPr>
            <a:endParaRPr lang="it-IT" altLang="it-IT" sz="2400" i="1" dirty="0"/>
          </a:p>
          <a:p>
            <a:pPr marL="0" indent="0">
              <a:buNone/>
            </a:pPr>
            <a:r>
              <a:rPr lang="it-IT" altLang="it-IT" sz="2400" dirty="0"/>
              <a:t>Con un valore di </a:t>
            </a:r>
            <a:r>
              <a:rPr lang="it-IT" altLang="it-IT" sz="2400" i="1" dirty="0"/>
              <a:t>n </a:t>
            </a:r>
            <a:r>
              <a:rPr lang="it-IT" altLang="it-IT" sz="2400" dirty="0"/>
              <a:t>abbastanza grande, </a:t>
            </a:r>
            <a:r>
              <a:rPr lang="it-IT" altLang="it-IT" sz="2400" i="1" dirty="0" err="1"/>
              <a:t>E</a:t>
            </a:r>
            <a:r>
              <a:rPr lang="it-IT" altLang="it-IT" sz="2400" i="1" baseline="30000" dirty="0" err="1"/>
              <a:t>e</a:t>
            </a:r>
            <a:r>
              <a:rPr lang="it-IT" altLang="it-IT" sz="2400" i="1" baseline="-25000" dirty="0" err="1"/>
              <a:t>t+n</a:t>
            </a:r>
            <a:r>
              <a:rPr lang="it-IT" altLang="it-IT" sz="2400" i="1" baseline="-25000" dirty="0"/>
              <a:t> </a:t>
            </a:r>
            <a:r>
              <a:rPr lang="it-IT" altLang="it-IT" sz="2400" i="1" dirty="0"/>
              <a:t> </a:t>
            </a:r>
            <a:r>
              <a:rPr lang="it-IT" altLang="it-IT" sz="2400" dirty="0"/>
              <a:t>può essere pensato come il tasso di cambio richiesto per raggiungere il pareggio di conto corrente.</a:t>
            </a:r>
          </a:p>
          <a:p>
            <a:pPr marL="0" indent="0">
              <a:buFontTx/>
              <a:buNone/>
              <a:defRPr/>
            </a:pPr>
            <a:endParaRPr lang="it-IT" sz="2400" dirty="0">
              <a:solidFill>
                <a:schemeClr val="tx1"/>
              </a:solidFill>
            </a:endParaRP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19</a:t>
            </a:fld>
            <a:endParaRPr lang="it-IT"/>
          </a:p>
        </p:txBody>
      </p:sp>
    </p:spTree>
    <p:extLst>
      <p:ext uri="{BB962C8B-B14F-4D97-AF65-F5344CB8AC3E}">
        <p14:creationId xmlns:p14="http://schemas.microsoft.com/office/powerpoint/2010/main" val="41909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457200" y="409228"/>
            <a:ext cx="8229600" cy="1143000"/>
          </a:xfrm>
        </p:spPr>
        <p:txBody>
          <a:bodyPr/>
          <a:lstStyle/>
          <a:p>
            <a:r>
              <a:rPr lang="it-IT" sz="3200" dirty="0"/>
              <a:t>1. Il medio periodo</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980728"/>
            <a:ext cx="8964488" cy="4896544"/>
          </a:xfrm>
        </p:spPr>
        <p:txBody>
          <a:bodyPr>
            <a:normAutofit fontScale="92500" lnSpcReduction="10000"/>
          </a:bodyPr>
          <a:lstStyle/>
          <a:p>
            <a:pPr marL="0" indent="0">
              <a:buNone/>
              <a:defRPr/>
            </a:pPr>
            <a:r>
              <a:rPr lang="it-IT" sz="2600" dirty="0">
                <a:solidFill>
                  <a:srgbClr val="FF0000"/>
                </a:solidFill>
              </a:rPr>
              <a:t>Nel medio periodo la differenza tra cambi flessibili e cambi fissi svanisce</a:t>
            </a:r>
            <a:r>
              <a:rPr lang="it-IT" sz="2600" dirty="0"/>
              <a:t>. In particolare, nel medio periodo l’economia raggiunge lo stesso livello di tasso di cambio reale e lo stesso livello di produzione, sia che operi in un sistema di cambi flessibili, sia che operi in un sistema di cambi fissi.</a:t>
            </a:r>
          </a:p>
          <a:p>
            <a:pPr marL="0" indent="0">
              <a:buNone/>
              <a:defRPr/>
            </a:pPr>
            <a:endParaRPr lang="it-IT" sz="2600" dirty="0"/>
          </a:p>
          <a:p>
            <a:pPr marL="0" indent="0">
              <a:buNone/>
              <a:defRPr/>
            </a:pPr>
            <a:r>
              <a:rPr lang="it-IT" sz="2600" dirty="0"/>
              <a:t>Dato:</a:t>
            </a:r>
          </a:p>
          <a:p>
            <a:pPr>
              <a:defRPr/>
            </a:pPr>
            <a:endParaRPr lang="it-IT" sz="2600" dirty="0"/>
          </a:p>
          <a:p>
            <a:pPr>
              <a:defRPr/>
            </a:pPr>
            <a:endParaRPr lang="it-IT" sz="2600" dirty="0"/>
          </a:p>
          <a:p>
            <a:pPr marL="0" indent="0">
              <a:buNone/>
              <a:defRPr/>
            </a:pPr>
            <a:r>
              <a:rPr lang="it-IT" sz="2600" dirty="0"/>
              <a:t>abbiamo che il tasso di cambio reale si può aggiustare tramite:</a:t>
            </a:r>
          </a:p>
          <a:p>
            <a:pPr>
              <a:defRPr/>
            </a:pPr>
            <a:r>
              <a:rPr lang="it-IT" sz="2600" dirty="0"/>
              <a:t>una variazione del tasso di cambio nominale;</a:t>
            </a:r>
          </a:p>
          <a:p>
            <a:pPr>
              <a:defRPr/>
            </a:pPr>
            <a:r>
              <a:rPr lang="it-IT" sz="2600" dirty="0"/>
              <a:t>una </a:t>
            </a:r>
            <a:r>
              <a:rPr lang="it-IT" sz="2600" dirty="0">
                <a:solidFill>
                  <a:srgbClr val="FF0000"/>
                </a:solidFill>
              </a:rPr>
              <a:t>variazione del livello dei prezzi relativi tra paese nazionale e paese estero</a:t>
            </a:r>
            <a:r>
              <a:rPr lang="it-IT" sz="2600" dirty="0"/>
              <a:t>.</a:t>
            </a:r>
          </a:p>
          <a:p>
            <a:pPr marL="0" indent="0">
              <a:buNone/>
            </a:pPr>
            <a:endParaRPr lang="it-IT" dirty="0"/>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2</a:t>
            </a:fld>
            <a:endParaRPr lang="it-IT"/>
          </a:p>
        </p:txBody>
      </p:sp>
      <p:pic>
        <p:nvPicPr>
          <p:cNvPr id="5" name="Immagine 4">
            <a:extLst>
              <a:ext uri="{FF2B5EF4-FFF2-40B4-BE49-F238E27FC236}">
                <a16:creationId xmlns:a16="http://schemas.microsoft.com/office/drawing/2014/main" id="{97820D90-6A58-4C1B-9E2F-7C48F2D8309B}"/>
              </a:ext>
            </a:extLst>
          </p:cNvPr>
          <p:cNvPicPr>
            <a:picLocks noChangeAspect="1"/>
          </p:cNvPicPr>
          <p:nvPr/>
        </p:nvPicPr>
        <p:blipFill>
          <a:blip r:embed="rId2"/>
          <a:stretch>
            <a:fillRect/>
          </a:stretch>
        </p:blipFill>
        <p:spPr>
          <a:xfrm>
            <a:off x="4028047" y="3429000"/>
            <a:ext cx="1087906" cy="863906"/>
          </a:xfrm>
          <a:prstGeom prst="rect">
            <a:avLst/>
          </a:prstGeom>
        </p:spPr>
      </p:pic>
    </p:spTree>
    <p:extLst>
      <p:ext uri="{BB962C8B-B14F-4D97-AF65-F5344CB8AC3E}">
        <p14:creationId xmlns:p14="http://schemas.microsoft.com/office/powerpoint/2010/main" val="1672738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3.2 Tassi di cambio e tassi di interesse correnti e futuri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555097"/>
            <a:ext cx="8964487" cy="2952328"/>
          </a:xfrm>
        </p:spPr>
        <p:txBody>
          <a:bodyPr>
            <a:normAutofit/>
          </a:bodyPr>
          <a:lstStyle/>
          <a:p>
            <a:pPr marL="0" indent="0">
              <a:buNone/>
            </a:pPr>
            <a:r>
              <a:rPr lang="it-IT" altLang="it-IT" sz="2400" dirty="0"/>
              <a:t>Qualunque fattore che faccia variare i tassi di interesse interni o esteri, correnti o futuri attesi, tra </a:t>
            </a:r>
            <a:r>
              <a:rPr lang="it-IT" altLang="it-IT" sz="2400" i="1" dirty="0"/>
              <a:t>t e t + n, </a:t>
            </a:r>
            <a:r>
              <a:rPr lang="it-IT" altLang="it-IT" sz="2400" dirty="0"/>
              <a:t>farà cambiare il tasso di cambio corrente.</a:t>
            </a:r>
            <a:endParaRPr lang="it-IT" altLang="it-IT" sz="2400" i="1" dirty="0"/>
          </a:p>
          <a:p>
            <a:pPr marL="0" indent="0">
              <a:buNone/>
            </a:pPr>
            <a:endParaRPr lang="it-IT" altLang="it-IT" sz="2400" dirty="0"/>
          </a:p>
          <a:p>
            <a:pPr marL="0" indent="0">
              <a:buNone/>
            </a:pPr>
            <a:r>
              <a:rPr lang="it-IT" altLang="it-IT" sz="2400" dirty="0"/>
              <a:t>Per esempio, dati i tassi di interesse esteri, </a:t>
            </a:r>
            <a:r>
              <a:rPr lang="it-IT" altLang="it-IT" sz="2400" dirty="0">
                <a:solidFill>
                  <a:srgbClr val="FF0000"/>
                </a:solidFill>
              </a:rPr>
              <a:t>un aumento del tasso di interesse interno, corrente o futuro atteso, porta a un aumento di </a:t>
            </a:r>
            <a:r>
              <a:rPr lang="it-IT" altLang="it-IT" sz="2400" i="1" dirty="0">
                <a:solidFill>
                  <a:srgbClr val="FF0000"/>
                </a:solidFill>
              </a:rPr>
              <a:t>E</a:t>
            </a:r>
            <a:r>
              <a:rPr lang="it-IT" altLang="it-IT" sz="2400" i="1" baseline="-25000" dirty="0">
                <a:solidFill>
                  <a:srgbClr val="FF0000"/>
                </a:solidFill>
              </a:rPr>
              <a:t>t</a:t>
            </a:r>
            <a:r>
              <a:rPr lang="it-IT" altLang="it-IT" sz="2400" i="1" dirty="0">
                <a:solidFill>
                  <a:srgbClr val="FF0000"/>
                </a:solidFill>
              </a:rPr>
              <a:t>, cioè </a:t>
            </a:r>
            <a:r>
              <a:rPr lang="it-IT" altLang="it-IT" sz="2400" dirty="0">
                <a:solidFill>
                  <a:srgbClr val="FF0000"/>
                </a:solidFill>
              </a:rPr>
              <a:t>a un apprezzamento</a:t>
            </a:r>
            <a:r>
              <a:rPr lang="it-IT" altLang="it-IT" sz="2400" dirty="0"/>
              <a:t>.</a:t>
            </a:r>
            <a:endParaRPr lang="it-IT" altLang="it-IT" sz="2400" i="1" dirty="0"/>
          </a:p>
          <a:p>
            <a:pPr marL="0" indent="0">
              <a:buFontTx/>
              <a:buNone/>
              <a:defRPr/>
            </a:pPr>
            <a:endParaRPr lang="it-IT" sz="2400" dirty="0">
              <a:solidFill>
                <a:schemeClr val="tx1"/>
              </a:solidFill>
            </a:endParaRP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20</a:t>
            </a:fld>
            <a:endParaRPr lang="it-IT"/>
          </a:p>
        </p:txBody>
      </p:sp>
    </p:spTree>
    <p:extLst>
      <p:ext uri="{BB962C8B-B14F-4D97-AF65-F5344CB8AC3E}">
        <p14:creationId xmlns:p14="http://schemas.microsoft.com/office/powerpoint/2010/main" val="125934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3.3 Volatilità del tasso di cambio</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268760"/>
            <a:ext cx="8964487" cy="5328592"/>
          </a:xfrm>
        </p:spPr>
        <p:txBody>
          <a:bodyPr>
            <a:normAutofit/>
          </a:bodyPr>
          <a:lstStyle/>
          <a:p>
            <a:pPr marL="0" indent="0">
              <a:buNone/>
            </a:pPr>
            <a:r>
              <a:rPr lang="it-IT" altLang="it-IT" sz="2400" dirty="0">
                <a:solidFill>
                  <a:srgbClr val="FF0000"/>
                </a:solidFill>
              </a:rPr>
              <a:t>Quando la banca centrale taglia i tassi di interesse, i mercati finanziari devono valutare se questa manovra segnali un cambiamento radicale di politica monetaria</a:t>
            </a:r>
            <a:r>
              <a:rPr lang="it-IT" altLang="it-IT" sz="2400" dirty="0"/>
              <a:t> – con ulteriori tagli futuri dei tassi– </a:t>
            </a:r>
            <a:r>
              <a:rPr lang="it-IT" altLang="it-IT" sz="2400" dirty="0">
                <a:solidFill>
                  <a:srgbClr val="FF0000"/>
                </a:solidFill>
              </a:rPr>
              <a:t>oppure se la riduzione dei tassi sia solo temporanea</a:t>
            </a:r>
            <a:r>
              <a:rPr lang="it-IT" altLang="it-IT" sz="2400" dirty="0"/>
              <a:t>. Gli annunci effettuati dalla banca centrale potrebbero non servire a molto: la stessa banca centrale potrebbe non sapere cosa essa stessa farà in futuro.</a:t>
            </a:r>
          </a:p>
          <a:p>
            <a:pPr>
              <a:buFont typeface="Wingdings" panose="05000000000000000000" pitchFamily="2" charset="2"/>
              <a:buChar char="ü"/>
            </a:pPr>
            <a:endParaRPr lang="it-IT" altLang="it-IT" sz="2400" dirty="0"/>
          </a:p>
          <a:p>
            <a:pPr marL="0" indent="0">
              <a:buNone/>
            </a:pPr>
            <a:r>
              <a:rPr lang="it-IT" altLang="it-IT" sz="2400" dirty="0"/>
              <a:t>Tutto ciò rende più difficile prevedere l’effetto della variazione dei tassi di interesse sul tasso di cambio.</a:t>
            </a:r>
            <a:endParaRPr lang="it-IT" altLang="it-IT" sz="2400" i="1" dirty="0"/>
          </a:p>
          <a:p>
            <a:pPr marL="0" indent="0">
              <a:buFontTx/>
              <a:buNone/>
              <a:defRPr/>
            </a:pPr>
            <a:endParaRPr lang="it-IT" sz="2400" dirty="0">
              <a:solidFill>
                <a:schemeClr val="tx1"/>
              </a:solidFill>
            </a:endParaRP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21</a:t>
            </a:fld>
            <a:endParaRPr lang="it-IT"/>
          </a:p>
        </p:txBody>
      </p:sp>
    </p:spTree>
    <p:extLst>
      <p:ext uri="{BB962C8B-B14F-4D97-AF65-F5344CB8AC3E}">
        <p14:creationId xmlns:p14="http://schemas.microsoft.com/office/powerpoint/2010/main" val="1437999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4. La scelta tra cambi fissi e flessibili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895400"/>
            <a:ext cx="8964488" cy="5616624"/>
          </a:xfrm>
        </p:spPr>
        <p:txBody>
          <a:bodyPr>
            <a:normAutofit/>
          </a:bodyPr>
          <a:lstStyle/>
          <a:p>
            <a:pPr marL="0" indent="0">
              <a:buNone/>
            </a:pPr>
            <a:r>
              <a:rPr lang="it-IT" altLang="it-IT" sz="2400" dirty="0"/>
              <a:t>Arrivando al dunque, meglio scegliere un regime di cambi fissi o flessibili?</a:t>
            </a:r>
          </a:p>
          <a:p>
            <a:pPr marL="0" indent="0">
              <a:buNone/>
            </a:pPr>
            <a:endParaRPr lang="it-IT" altLang="it-IT" sz="2400" dirty="0"/>
          </a:p>
          <a:p>
            <a:pPr marL="0" indent="0">
              <a:buNone/>
            </a:pPr>
            <a:r>
              <a:rPr lang="it-IT" altLang="it-IT" sz="2400" dirty="0"/>
              <a:t>Le seguenti tesi sono a favore della scelta del tasso di cambio flessibile:</a:t>
            </a:r>
          </a:p>
          <a:p>
            <a:r>
              <a:rPr lang="it-IT" altLang="it-IT" sz="2400" dirty="0"/>
              <a:t>il regime di cambio nel medio periodo non importa, ma </a:t>
            </a:r>
            <a:r>
              <a:rPr lang="it-IT" altLang="it-IT" sz="2400" dirty="0">
                <a:solidFill>
                  <a:srgbClr val="FF0000"/>
                </a:solidFill>
              </a:rPr>
              <a:t>così non è nel breve periodo</a:t>
            </a:r>
            <a:r>
              <a:rPr lang="it-IT" altLang="it-IT" sz="2400" dirty="0"/>
              <a:t>;</a:t>
            </a:r>
          </a:p>
          <a:p>
            <a:r>
              <a:rPr lang="it-IT" altLang="it-IT" sz="2400" dirty="0"/>
              <a:t>l’anticipazione che un paese con cambi fissi possa dover svalutare </a:t>
            </a:r>
            <a:r>
              <a:rPr lang="it-IT" altLang="it-IT" sz="2400" dirty="0">
                <a:solidFill>
                  <a:srgbClr val="FF0000"/>
                </a:solidFill>
              </a:rPr>
              <a:t>porta gli investitori a chiedere tassi di interesse molto alti</a:t>
            </a:r>
            <a:r>
              <a:rPr lang="it-IT" altLang="it-IT" sz="2400" dirty="0"/>
              <a:t>, peggiorando in tal modo la situazione economica. Questo è uno svantaggio dei cambi fissi;</a:t>
            </a:r>
          </a:p>
          <a:p>
            <a:r>
              <a:rPr lang="it-IT" altLang="it-IT" sz="2400" dirty="0"/>
              <a:t>in un sistema di cambi flessibili il tasso di cambio può fluttuare fortemente e può essere fuori del controllo della politica monetaria. Questo è uno svantaggio dei cambi flessibili.</a:t>
            </a:r>
            <a:endParaRPr lang="it-IT" altLang="it-IT" sz="2400" i="1" dirty="0"/>
          </a:p>
          <a:p>
            <a:pPr marL="0" indent="0">
              <a:buFontTx/>
              <a:buNone/>
              <a:defRPr/>
            </a:pPr>
            <a:endParaRPr lang="it-IT" sz="2400" dirty="0">
              <a:solidFill>
                <a:schemeClr val="tx1"/>
              </a:solidFill>
            </a:endParaRP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22</a:t>
            </a:fld>
            <a:endParaRPr lang="it-IT"/>
          </a:p>
        </p:txBody>
      </p:sp>
    </p:spTree>
    <p:extLst>
      <p:ext uri="{BB962C8B-B14F-4D97-AF65-F5344CB8AC3E}">
        <p14:creationId xmlns:p14="http://schemas.microsoft.com/office/powerpoint/2010/main" val="1878393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4. La scelta tra cambi fissi e flessibili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772816"/>
            <a:ext cx="8964488" cy="2722736"/>
          </a:xfrm>
        </p:spPr>
        <p:txBody>
          <a:bodyPr>
            <a:normAutofit fontScale="92500" lnSpcReduction="10000"/>
          </a:bodyPr>
          <a:lstStyle/>
          <a:p>
            <a:pPr marL="0" indent="0">
              <a:buFontTx/>
              <a:buNone/>
            </a:pPr>
            <a:r>
              <a:rPr lang="it-IT" altLang="it-IT" sz="2400" dirty="0"/>
              <a:t>Quindi, in via generale, </a:t>
            </a:r>
            <a:r>
              <a:rPr lang="it-IT" altLang="it-IT" sz="2400" dirty="0">
                <a:solidFill>
                  <a:srgbClr val="FF0000"/>
                </a:solidFill>
              </a:rPr>
              <a:t>i tassi di cambio flessibili sono preferibili</a:t>
            </a:r>
            <a:r>
              <a:rPr lang="it-IT" altLang="it-IT" sz="2400" dirty="0"/>
              <a:t>, </a:t>
            </a:r>
            <a:r>
              <a:rPr lang="it-IT" altLang="it-IT" sz="2400" dirty="0">
                <a:solidFill>
                  <a:srgbClr val="FF0000"/>
                </a:solidFill>
              </a:rPr>
              <a:t>con due eccezioni</a:t>
            </a:r>
            <a:r>
              <a:rPr lang="it-IT" altLang="it-IT" sz="2400" dirty="0"/>
              <a:t>:</a:t>
            </a:r>
          </a:p>
          <a:p>
            <a:pPr marL="0" indent="0">
              <a:buFontTx/>
              <a:buNone/>
            </a:pPr>
            <a:endParaRPr lang="it-IT" altLang="it-IT" sz="2400" dirty="0"/>
          </a:p>
          <a:p>
            <a:pPr marL="0" indent="0">
              <a:buFontTx/>
              <a:buNone/>
            </a:pPr>
            <a:r>
              <a:rPr lang="it-IT" altLang="it-IT" sz="2400" dirty="0"/>
              <a:t>1. quando un </a:t>
            </a:r>
            <a:r>
              <a:rPr lang="it-IT" altLang="it-IT" sz="2400" dirty="0">
                <a:solidFill>
                  <a:srgbClr val="FF0000"/>
                </a:solidFill>
              </a:rPr>
              <a:t>gruppo di paesi è già fortemente integrato</a:t>
            </a:r>
            <a:r>
              <a:rPr lang="it-IT" altLang="it-IT" sz="2400" dirty="0"/>
              <a:t> dal punto di vista economico, nel qual caso la soluzione giusta potrebbe essere una moneta unica;</a:t>
            </a:r>
          </a:p>
          <a:p>
            <a:pPr marL="0" indent="0">
              <a:buFontTx/>
              <a:buNone/>
            </a:pPr>
            <a:r>
              <a:rPr lang="it-IT" altLang="it-IT" sz="2400" dirty="0"/>
              <a:t>2. quando </a:t>
            </a:r>
            <a:r>
              <a:rPr lang="it-IT" altLang="it-IT" sz="2400" dirty="0">
                <a:solidFill>
                  <a:srgbClr val="FF0000"/>
                </a:solidFill>
              </a:rPr>
              <a:t>la banca centrale non segue una politica monetaria responsabile</a:t>
            </a:r>
            <a:r>
              <a:rPr lang="it-IT" altLang="it-IT" sz="2400" dirty="0"/>
              <a:t> in un sistema di tassi di cambio flessibili.</a:t>
            </a:r>
          </a:p>
          <a:p>
            <a:pPr marL="0" indent="0">
              <a:buFontTx/>
              <a:buNone/>
              <a:defRPr/>
            </a:pPr>
            <a:endParaRPr lang="it-IT" sz="2400" dirty="0">
              <a:solidFill>
                <a:schemeClr val="tx1"/>
              </a:solidFill>
            </a:endParaRP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23</a:t>
            </a:fld>
            <a:endParaRPr lang="it-IT"/>
          </a:p>
        </p:txBody>
      </p:sp>
    </p:spTree>
    <p:extLst>
      <p:ext uri="{BB962C8B-B14F-4D97-AF65-F5344CB8AC3E}">
        <p14:creationId xmlns:p14="http://schemas.microsoft.com/office/powerpoint/2010/main" val="1004344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4.1 Aree valutarie comuni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124744"/>
            <a:ext cx="8964488" cy="4536504"/>
          </a:xfrm>
        </p:spPr>
        <p:txBody>
          <a:bodyPr>
            <a:normAutofit/>
          </a:bodyPr>
          <a:lstStyle/>
          <a:p>
            <a:pPr marL="0">
              <a:buFontTx/>
              <a:buNone/>
            </a:pPr>
            <a:r>
              <a:rPr lang="it-IT" altLang="it-IT" sz="2400" dirty="0"/>
              <a:t>Un gruppo di paesi può potenzialmente formare un’</a:t>
            </a:r>
            <a:r>
              <a:rPr lang="it-IT" altLang="it-IT" sz="2400" i="1" dirty="0">
                <a:solidFill>
                  <a:srgbClr val="FF0000"/>
                </a:solidFill>
              </a:rPr>
              <a:t>area valutaria ottimale</a:t>
            </a:r>
            <a:r>
              <a:rPr lang="it-IT" altLang="it-IT" sz="2400" dirty="0"/>
              <a:t>: una moneta unica per un gruppo di paesi è una forma estrema di tassi di cambio fissi.</a:t>
            </a:r>
          </a:p>
          <a:p>
            <a:pPr marL="0">
              <a:buFontTx/>
              <a:buNone/>
            </a:pPr>
            <a:endParaRPr lang="it-IT" altLang="it-IT" sz="2400" dirty="0"/>
          </a:p>
          <a:p>
            <a:pPr marL="0">
              <a:buFontTx/>
              <a:buNone/>
            </a:pPr>
            <a:r>
              <a:rPr lang="it-IT" altLang="it-IT" sz="2400" dirty="0"/>
              <a:t>Per </a:t>
            </a:r>
            <a:r>
              <a:rPr lang="it-IT" altLang="it-IT" sz="2400" dirty="0" err="1"/>
              <a:t>Mundell</a:t>
            </a:r>
            <a:r>
              <a:rPr lang="it-IT" altLang="it-IT" sz="2400" dirty="0"/>
              <a:t>, affinché i paesi formino un’area valutaria ottima, </a:t>
            </a:r>
            <a:r>
              <a:rPr lang="it-IT" altLang="it-IT" sz="2400" dirty="0">
                <a:solidFill>
                  <a:srgbClr val="FF0000"/>
                </a:solidFill>
              </a:rPr>
              <a:t>devono essere </a:t>
            </a:r>
            <a:r>
              <a:rPr lang="it-IT" altLang="it-IT" sz="2400" i="1" dirty="0">
                <a:solidFill>
                  <a:srgbClr val="FF0000"/>
                </a:solidFill>
              </a:rPr>
              <a:t>soggetti a shock simili</a:t>
            </a:r>
            <a:r>
              <a:rPr lang="it-IT" altLang="it-IT" sz="2400" dirty="0">
                <a:solidFill>
                  <a:srgbClr val="FF0000"/>
                </a:solidFill>
              </a:rPr>
              <a:t>, oppure ci dev’essere una </a:t>
            </a:r>
            <a:r>
              <a:rPr lang="it-IT" altLang="it-IT" sz="2400" i="1" dirty="0">
                <a:solidFill>
                  <a:srgbClr val="FF0000"/>
                </a:solidFill>
              </a:rPr>
              <a:t>forte mobilità dei fattori produttivi </a:t>
            </a:r>
            <a:r>
              <a:rPr lang="it-IT" altLang="it-IT" sz="2400" dirty="0">
                <a:solidFill>
                  <a:srgbClr val="FF0000"/>
                </a:solidFill>
              </a:rPr>
              <a:t>tra un paese e l’altro</a:t>
            </a:r>
            <a:r>
              <a:rPr lang="it-IT" altLang="it-IT" sz="2400" dirty="0"/>
              <a:t>.</a:t>
            </a:r>
            <a:endParaRPr lang="it-IT" altLang="it-IT" sz="2400" i="1" dirty="0"/>
          </a:p>
          <a:p>
            <a:pPr marL="0" indent="0">
              <a:buFontTx/>
              <a:buNone/>
              <a:defRPr/>
            </a:pPr>
            <a:endParaRPr lang="it-IT" sz="2400" dirty="0">
              <a:solidFill>
                <a:schemeClr val="tx1"/>
              </a:solidFill>
            </a:endParaRP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24</a:t>
            </a:fld>
            <a:endParaRPr lang="it-IT"/>
          </a:p>
        </p:txBody>
      </p:sp>
    </p:spTree>
    <p:extLst>
      <p:ext uri="{BB962C8B-B14F-4D97-AF65-F5344CB8AC3E}">
        <p14:creationId xmlns:p14="http://schemas.microsoft.com/office/powerpoint/2010/main" val="3726809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4.2 Parità fisse, «</a:t>
            </a:r>
            <a:r>
              <a:rPr lang="it-IT" sz="3200" dirty="0" err="1"/>
              <a:t>currency</a:t>
            </a:r>
            <a:r>
              <a:rPr lang="it-IT" sz="3200" dirty="0"/>
              <a:t> board» e dollarizzazione</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340768"/>
            <a:ext cx="8928992" cy="4536504"/>
          </a:xfrm>
        </p:spPr>
        <p:txBody>
          <a:bodyPr>
            <a:normAutofit/>
          </a:bodyPr>
          <a:lstStyle/>
          <a:p>
            <a:pPr marL="0">
              <a:buFontTx/>
              <a:buNone/>
            </a:pPr>
            <a:r>
              <a:rPr lang="it-IT" altLang="it-IT" sz="2400" dirty="0"/>
              <a:t>In generale, gli economisti sono concordi nel sostenere che </a:t>
            </a:r>
            <a:r>
              <a:rPr lang="it-IT" altLang="it-IT" sz="2400" dirty="0">
                <a:solidFill>
                  <a:srgbClr val="FF0000"/>
                </a:solidFill>
              </a:rPr>
              <a:t>un sistema di cambi flessibili è preferibile</a:t>
            </a:r>
            <a:r>
              <a:rPr lang="it-IT" altLang="it-IT" sz="2400" dirty="0"/>
              <a:t>.</a:t>
            </a:r>
          </a:p>
          <a:p>
            <a:pPr marL="0">
              <a:buFontTx/>
              <a:buNone/>
            </a:pPr>
            <a:endParaRPr lang="it-IT" altLang="it-IT" sz="2400" dirty="0"/>
          </a:p>
          <a:p>
            <a:pPr marL="0">
              <a:buFontTx/>
              <a:buNone/>
            </a:pPr>
            <a:r>
              <a:rPr lang="it-IT" altLang="it-IT" sz="2400" dirty="0"/>
              <a:t>Tuttavia, quando non si è sicuri che una banca centrale, in un sistema di tassi di cambio flessibili, segua una politica monetaria responsabile, si possono adottare </a:t>
            </a:r>
            <a:r>
              <a:rPr lang="it-IT" altLang="it-IT" sz="2400" dirty="0">
                <a:solidFill>
                  <a:srgbClr val="FF0000"/>
                </a:solidFill>
              </a:rPr>
              <a:t>forme estreme di tassi di cambio fissi</a:t>
            </a:r>
            <a:r>
              <a:rPr lang="it-IT" altLang="it-IT" sz="2400" dirty="0"/>
              <a:t>, come la </a:t>
            </a:r>
            <a:r>
              <a:rPr lang="it-IT" altLang="it-IT" sz="2400" i="1" dirty="0">
                <a:solidFill>
                  <a:srgbClr val="FF0000"/>
                </a:solidFill>
              </a:rPr>
              <a:t>dollarizzazione</a:t>
            </a:r>
            <a:r>
              <a:rPr lang="it-IT" altLang="it-IT" sz="2400" i="1" dirty="0"/>
              <a:t> </a:t>
            </a:r>
            <a:r>
              <a:rPr lang="it-IT" altLang="it-IT" sz="2400" dirty="0"/>
              <a:t>o un “</a:t>
            </a:r>
            <a:r>
              <a:rPr lang="it-IT" altLang="it-IT" sz="2400" i="1" dirty="0" err="1">
                <a:solidFill>
                  <a:srgbClr val="FF0000"/>
                </a:solidFill>
              </a:rPr>
              <a:t>currency</a:t>
            </a:r>
            <a:r>
              <a:rPr lang="it-IT" altLang="it-IT" sz="2400" i="1" dirty="0">
                <a:solidFill>
                  <a:srgbClr val="FF0000"/>
                </a:solidFill>
              </a:rPr>
              <a:t> board</a:t>
            </a:r>
            <a:r>
              <a:rPr lang="it-IT" altLang="it-IT" sz="2400" dirty="0"/>
              <a:t>”: è un buon modo di “legare le mani” alla banca centrale.</a:t>
            </a:r>
            <a:endParaRPr lang="it-IT" altLang="it-IT" sz="2400" i="1" dirty="0"/>
          </a:p>
          <a:p>
            <a:pPr marL="0" indent="0">
              <a:buFontTx/>
              <a:buNone/>
              <a:defRPr/>
            </a:pPr>
            <a:endParaRPr lang="it-IT" sz="2400" dirty="0">
              <a:solidFill>
                <a:schemeClr val="tx1"/>
              </a:solidFill>
            </a:endParaRP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25</a:t>
            </a:fld>
            <a:endParaRPr lang="it-IT"/>
          </a:p>
        </p:txBody>
      </p:sp>
    </p:spTree>
    <p:extLst>
      <p:ext uri="{BB962C8B-B14F-4D97-AF65-F5344CB8AC3E}">
        <p14:creationId xmlns:p14="http://schemas.microsoft.com/office/powerpoint/2010/main" val="1738520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1705893"/>
            <a:ext cx="8964488" cy="2664296"/>
          </a:xfrm>
        </p:spPr>
        <p:txBody>
          <a:bodyPr>
            <a:normAutofit/>
          </a:bodyPr>
          <a:lstStyle/>
          <a:p>
            <a:pPr marL="0" indent="0">
              <a:buNone/>
            </a:pPr>
            <a:r>
              <a:rPr lang="it-IT" sz="3200" dirty="0">
                <a:latin typeface="Calibri Light" panose="020F0302020204030204" pitchFamily="34" charset="0"/>
                <a:cs typeface="Calibri Light" panose="020F0302020204030204" pitchFamily="34" charset="0"/>
              </a:rPr>
              <a:t>Il punto principale di questo capitolo è</a:t>
            </a:r>
            <a:r>
              <a:rPr lang="it-IT" sz="3200" dirty="0">
                <a:latin typeface="+mj-lt"/>
              </a:rPr>
              <a:t>:</a:t>
            </a:r>
          </a:p>
          <a:p>
            <a:pPr marL="0" indent="0">
              <a:buNone/>
            </a:pPr>
            <a:r>
              <a:rPr lang="it-IT" dirty="0">
                <a:latin typeface="+mj-lt"/>
              </a:rPr>
              <a:t>non c’è un regime perfetto di tasso di cambio; sia i tassi di cambio fissi sia quelli flessibili hanno vantaggi e svantaggi</a:t>
            </a:r>
            <a:r>
              <a:rPr lang="it-IT" dirty="0"/>
              <a:t>.</a:t>
            </a:r>
            <a:endParaRPr lang="it-IT" sz="2400" dirty="0">
              <a:solidFill>
                <a:schemeClr val="tx1"/>
              </a:solidFill>
            </a:endParaRP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26</a:t>
            </a:fld>
            <a:endParaRPr lang="it-IT"/>
          </a:p>
        </p:txBody>
      </p:sp>
    </p:spTree>
    <p:extLst>
      <p:ext uri="{BB962C8B-B14F-4D97-AF65-F5344CB8AC3E}">
        <p14:creationId xmlns:p14="http://schemas.microsoft.com/office/powerpoint/2010/main" val="2141642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457200" y="409228"/>
            <a:ext cx="8229600" cy="1143000"/>
          </a:xfrm>
        </p:spPr>
        <p:txBody>
          <a:bodyPr/>
          <a:lstStyle/>
          <a:p>
            <a:r>
              <a:rPr lang="it-IT" sz="3200" dirty="0"/>
              <a:t>1.1 La relazione IS in un sistema di cambi fissi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980728"/>
            <a:ext cx="8964488" cy="4896544"/>
          </a:xfrm>
        </p:spPr>
        <p:txBody>
          <a:bodyPr>
            <a:normAutofit fontScale="92500"/>
          </a:bodyPr>
          <a:lstStyle/>
          <a:p>
            <a:pPr marL="0" indent="0">
              <a:buNone/>
              <a:defRPr/>
            </a:pPr>
            <a:r>
              <a:rPr lang="it-IT" sz="2600" dirty="0"/>
              <a:t>In economia aperta, con tassi di cambio fissi, possiamo scrivere la relazione IS come :</a:t>
            </a:r>
          </a:p>
          <a:p>
            <a:pPr>
              <a:defRPr/>
            </a:pPr>
            <a:endParaRPr lang="it-IT" sz="2600" dirty="0"/>
          </a:p>
          <a:p>
            <a:pPr>
              <a:defRPr/>
            </a:pPr>
            <a:endParaRPr lang="it-IT" sz="2600" dirty="0"/>
          </a:p>
          <a:p>
            <a:pPr>
              <a:defRPr/>
            </a:pPr>
            <a:endParaRPr lang="it-IT" sz="2600" dirty="0"/>
          </a:p>
          <a:p>
            <a:pPr marL="0" indent="0">
              <a:buNone/>
              <a:defRPr/>
            </a:pPr>
            <a:endParaRPr lang="it-IT" sz="2600" dirty="0"/>
          </a:p>
          <a:p>
            <a:pPr marL="0" indent="0">
              <a:buNone/>
              <a:defRPr/>
            </a:pPr>
            <a:r>
              <a:rPr lang="it-IT" sz="2600" dirty="0"/>
              <a:t>La domanda, e a sua volta la produzione, dipende:</a:t>
            </a:r>
          </a:p>
          <a:p>
            <a:pPr marL="514350" indent="-514350">
              <a:buFont typeface="+mj-lt"/>
              <a:buAutoNum type="arabicPeriod"/>
              <a:defRPr/>
            </a:pPr>
            <a:r>
              <a:rPr lang="it-IT" sz="2600" dirty="0"/>
              <a:t>negativamente dal tasso di cambio reale</a:t>
            </a:r>
          </a:p>
          <a:p>
            <a:pPr marL="514350" indent="-514350">
              <a:buFont typeface="+mj-lt"/>
              <a:buAutoNum type="arabicPeriod"/>
              <a:defRPr/>
            </a:pPr>
            <a:r>
              <a:rPr lang="it-IT" sz="2600" dirty="0"/>
              <a:t>positivamente dalla spesa pubblica e negativamente dalle imposte</a:t>
            </a:r>
          </a:p>
          <a:p>
            <a:pPr marL="514350" indent="-514350">
              <a:buFont typeface="+mj-lt"/>
              <a:buAutoNum type="arabicPeriod"/>
              <a:defRPr/>
            </a:pPr>
            <a:r>
              <a:rPr lang="it-IT" sz="2600" dirty="0"/>
              <a:t>negativamente dal tasso di interesse reale nazionale</a:t>
            </a:r>
          </a:p>
          <a:p>
            <a:pPr marL="514350" indent="-514350">
              <a:buFont typeface="+mj-lt"/>
              <a:buAutoNum type="arabicPeriod"/>
              <a:defRPr/>
            </a:pPr>
            <a:r>
              <a:rPr lang="it-IT" sz="2600" dirty="0"/>
              <a:t>positivamente dalla produzione estera</a:t>
            </a:r>
          </a:p>
          <a:p>
            <a:pPr marL="0" indent="0">
              <a:buNone/>
            </a:pPr>
            <a:endParaRPr lang="it-IT" dirty="0"/>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3</a:t>
            </a:fld>
            <a:endParaRPr lang="it-IT"/>
          </a:p>
        </p:txBody>
      </p:sp>
      <p:pic>
        <p:nvPicPr>
          <p:cNvPr id="6" name="Immagine 5">
            <a:extLst>
              <a:ext uri="{FF2B5EF4-FFF2-40B4-BE49-F238E27FC236}">
                <a16:creationId xmlns:a16="http://schemas.microsoft.com/office/drawing/2014/main" id="{CEE669A5-8FE0-44CD-A883-3F981D38B9BE}"/>
              </a:ext>
            </a:extLst>
          </p:cNvPr>
          <p:cNvPicPr>
            <a:picLocks noChangeAspect="1"/>
          </p:cNvPicPr>
          <p:nvPr/>
        </p:nvPicPr>
        <p:blipFill>
          <a:blip r:embed="rId2"/>
          <a:stretch>
            <a:fillRect/>
          </a:stretch>
        </p:blipFill>
        <p:spPr>
          <a:xfrm>
            <a:off x="2854014" y="2090414"/>
            <a:ext cx="3435971" cy="1027594"/>
          </a:xfrm>
          <a:prstGeom prst="rect">
            <a:avLst/>
          </a:prstGeom>
        </p:spPr>
      </p:pic>
    </p:spTree>
    <p:extLst>
      <p:ext uri="{BB962C8B-B14F-4D97-AF65-F5344CB8AC3E}">
        <p14:creationId xmlns:p14="http://schemas.microsoft.com/office/powerpoint/2010/main" val="2026485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457200" y="409228"/>
            <a:ext cx="8229600" cy="1143000"/>
          </a:xfrm>
        </p:spPr>
        <p:txBody>
          <a:bodyPr/>
          <a:lstStyle/>
          <a:p>
            <a:r>
              <a:rPr lang="it-IT" sz="3200" dirty="0"/>
              <a:t>1.2 Equilibrio di breve e di medio periodo</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980728"/>
            <a:ext cx="8964488" cy="4896544"/>
          </a:xfrm>
        </p:spPr>
        <p:txBody>
          <a:bodyPr>
            <a:normAutofit/>
          </a:bodyPr>
          <a:lstStyle/>
          <a:p>
            <a:pPr marL="0">
              <a:buFontTx/>
              <a:buNone/>
            </a:pPr>
            <a:r>
              <a:rPr lang="it-IT" altLang="it-IT" sz="2400" dirty="0"/>
              <a:t>Prendiamo in ipotesi un’economia in cui il </a:t>
            </a:r>
            <a:r>
              <a:rPr lang="it-IT" altLang="it-IT" sz="2400" dirty="0">
                <a:solidFill>
                  <a:srgbClr val="FF0000"/>
                </a:solidFill>
              </a:rPr>
              <a:t>tasso di cambio reale è troppo elevato</a:t>
            </a:r>
            <a:r>
              <a:rPr lang="it-IT" altLang="it-IT" sz="2400" dirty="0"/>
              <a:t>. Di conseguenza, la bilancia commerciale è in disavanzo e la produzione è al di sotto del livello potenziale.</a:t>
            </a:r>
          </a:p>
          <a:p>
            <a:pPr marL="0">
              <a:buFontTx/>
              <a:buNone/>
            </a:pPr>
            <a:endParaRPr lang="it-IT" altLang="it-IT" sz="2400" dirty="0"/>
          </a:p>
          <a:p>
            <a:pPr marL="0">
              <a:buFontTx/>
              <a:buNone/>
            </a:pPr>
            <a:r>
              <a:rPr lang="it-IT" altLang="it-IT" sz="2400" dirty="0"/>
              <a:t>In un sistema di cambi fissi, la banca centrale non può manovrare il tasso di interesse nazionale a suo piacimento e, </a:t>
            </a:r>
            <a:r>
              <a:rPr lang="it-IT" altLang="it-IT" sz="2400" i="1" dirty="0">
                <a:solidFill>
                  <a:srgbClr val="FF0000"/>
                </a:solidFill>
              </a:rPr>
              <a:t>nel breve periodo</a:t>
            </a:r>
            <a:r>
              <a:rPr lang="it-IT" altLang="it-IT" sz="2400" dirty="0">
                <a:solidFill>
                  <a:srgbClr val="FF0000"/>
                </a:solidFill>
              </a:rPr>
              <a:t>, il disavanzo commerciale persiste e il paese rimane in recessione</a:t>
            </a:r>
            <a:r>
              <a:rPr lang="it-IT" altLang="it-IT" sz="2400" dirty="0"/>
              <a:t>.</a:t>
            </a:r>
          </a:p>
          <a:p>
            <a:pPr marL="0" indent="0">
              <a:buNone/>
            </a:pPr>
            <a:endParaRPr lang="it-IT" sz="2400" dirty="0"/>
          </a:p>
          <a:p>
            <a:pPr marL="0" indent="0">
              <a:buNone/>
            </a:pPr>
            <a:r>
              <a:rPr lang="it-IT" sz="2400" dirty="0"/>
              <a:t>Nel </a:t>
            </a:r>
            <a:r>
              <a:rPr lang="it-IT" sz="2400" i="1" dirty="0">
                <a:solidFill>
                  <a:srgbClr val="FF0000"/>
                </a:solidFill>
              </a:rPr>
              <a:t>medio periodo</a:t>
            </a:r>
            <a:r>
              <a:rPr lang="it-IT" sz="2400" dirty="0">
                <a:solidFill>
                  <a:srgbClr val="FF0000"/>
                </a:solidFill>
              </a:rPr>
              <a:t>, tuttavia, i prezzi si aggiustano</a:t>
            </a:r>
            <a:r>
              <a:rPr lang="it-IT" sz="2400" dirty="0"/>
              <a:t>.</a:t>
            </a:r>
            <a:endParaRPr lang="it-IT" dirty="0"/>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4</a:t>
            </a:fld>
            <a:endParaRPr lang="it-IT"/>
          </a:p>
        </p:txBody>
      </p:sp>
    </p:spTree>
    <p:extLst>
      <p:ext uri="{BB962C8B-B14F-4D97-AF65-F5344CB8AC3E}">
        <p14:creationId xmlns:p14="http://schemas.microsoft.com/office/powerpoint/2010/main" val="3074496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457200" y="409228"/>
            <a:ext cx="8229600" cy="1143000"/>
          </a:xfrm>
        </p:spPr>
        <p:txBody>
          <a:bodyPr/>
          <a:lstStyle/>
          <a:p>
            <a:r>
              <a:rPr lang="it-IT" sz="3200" dirty="0"/>
              <a:t>1.2 Equilibrio di breve e di medio periodo</a:t>
            </a:r>
          </a:p>
        </p:txBody>
      </p:sp>
      <mc:AlternateContent xmlns:mc="http://schemas.openxmlformats.org/markup-compatibility/2006" xmlns:a14="http://schemas.microsoft.com/office/drawing/2010/main">
        <mc:Choice Requires="a14">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980728"/>
                <a:ext cx="8964488" cy="4896544"/>
              </a:xfrm>
            </p:spPr>
            <p:txBody>
              <a:bodyPr>
                <a:normAutofit/>
              </a:bodyPr>
              <a:lstStyle/>
              <a:p>
                <a:pPr marL="0">
                  <a:buFontTx/>
                  <a:buNone/>
                </a:pPr>
                <a:r>
                  <a:rPr lang="it-IT" altLang="it-IT" sz="2400" dirty="0">
                    <a:solidFill>
                      <a:srgbClr val="FF0000"/>
                    </a:solidFill>
                  </a:rPr>
                  <a:t>Assumendo inflazione attesa costante</a:t>
                </a:r>
                <a:r>
                  <a:rPr lang="it-IT" altLang="it-IT" sz="2400" dirty="0">
                    <a:solidFill>
                      <a:schemeClr val="tx1"/>
                    </a:solidFill>
                  </a:rPr>
                  <a:t>, la curva di Phillips è data da:</a:t>
                </a:r>
              </a:p>
              <a:p>
                <a:pPr marL="0">
                  <a:buFontTx/>
                  <a:buNone/>
                </a:pPr>
                <a:endParaRPr lang="it-IT" altLang="it-IT" sz="2400" dirty="0">
                  <a:solidFill>
                    <a:schemeClr val="tx1"/>
                  </a:solidFill>
                </a:endParaRPr>
              </a:p>
              <a:p>
                <a:pPr marL="0">
                  <a:buFontTx/>
                  <a:buNone/>
                </a:pPr>
                <a:r>
                  <a:rPr lang="it-IT" altLang="it-IT" sz="2400" dirty="0">
                    <a:solidFill>
                      <a:schemeClr val="tx1"/>
                    </a:solidFill>
                  </a:rPr>
                  <a:t>Supponiamo inoltre che, se la produzione fosse al livello potenziale, i tassi di inflazione </a:t>
                </a:r>
                <a:r>
                  <a:rPr lang="it-IT" altLang="it-IT" sz="2400" dirty="0">
                    <a:solidFill>
                      <a:srgbClr val="FF0000"/>
                    </a:solidFill>
                  </a:rPr>
                  <a:t>nazionale ed estero sarebbero uguali</a:t>
                </a:r>
                <a:r>
                  <a:rPr lang="it-IT" altLang="it-IT" sz="2400" dirty="0">
                    <a:solidFill>
                      <a:schemeClr val="tx1"/>
                    </a:solidFill>
                  </a:rPr>
                  <a:t> ed entrambi pari a </a:t>
                </a:r>
              </a:p>
              <a:p>
                <a:pPr marL="0">
                  <a:buFontTx/>
                  <a:buNone/>
                </a:pPr>
                <a:endParaRPr lang="it-IT" altLang="it-IT" sz="2400" dirty="0">
                  <a:solidFill>
                    <a:schemeClr val="tx1"/>
                  </a:solidFill>
                </a:endParaRPr>
              </a:p>
              <a:p>
                <a:pPr marL="0">
                  <a:buFontTx/>
                  <a:buNone/>
                </a:pPr>
                <a:r>
                  <a:rPr lang="it-IT" altLang="it-IT" sz="2400" dirty="0">
                    <a:solidFill>
                      <a:srgbClr val="FF0000"/>
                    </a:solidFill>
                  </a:rPr>
                  <a:t>Dato che la produzione è al di sotto del suo livello potenziale</a:t>
                </a:r>
                <a:r>
                  <a:rPr lang="it-IT" altLang="it-IT" sz="2400" dirty="0">
                    <a:solidFill>
                      <a:schemeClr val="tx1"/>
                    </a:solidFill>
                  </a:rPr>
                  <a:t> (per ipotesi), </a:t>
                </a:r>
                <a:r>
                  <a:rPr lang="it-IT" altLang="it-IT" sz="2400" dirty="0">
                    <a:solidFill>
                      <a:srgbClr val="FF0000"/>
                    </a:solidFill>
                  </a:rPr>
                  <a:t>l’inflazione nazionale è minore di quella estera</a:t>
                </a:r>
                <a:r>
                  <a:rPr lang="it-IT" altLang="it-IT" sz="2400" dirty="0">
                    <a:solidFill>
                      <a:schemeClr val="tx1"/>
                    </a:solidFill>
                  </a:rPr>
                  <a:t>, così che:</a:t>
                </a:r>
              </a:p>
              <a:p>
                <a:pPr marL="0">
                  <a:buFontTx/>
                  <a:buNone/>
                </a:pPr>
                <a14:m>
                  <m:oMathPara xmlns:m="http://schemas.openxmlformats.org/officeDocument/2006/math">
                    <m:oMathParaPr>
                      <m:jc m:val="centerGroup"/>
                    </m:oMathParaPr>
                    <m:oMath xmlns:m="http://schemas.openxmlformats.org/officeDocument/2006/math">
                      <m:r>
                        <a:rPr lang="it-IT" altLang="it-IT" sz="2400" i="1" smtClean="0">
                          <a:solidFill>
                            <a:schemeClr val="tx1"/>
                          </a:solidFill>
                          <a:latin typeface="Cambria Math" panose="02040503050406030204" pitchFamily="18" charset="0"/>
                          <a:ea typeface="Cambria Math" panose="02040503050406030204" pitchFamily="18" charset="0"/>
                        </a:rPr>
                        <m:t>𝜋</m:t>
                      </m:r>
                      <m:r>
                        <a:rPr lang="it-IT" altLang="it-IT" sz="2400" b="0" i="1" smtClean="0">
                          <a:solidFill>
                            <a:schemeClr val="tx1"/>
                          </a:solidFill>
                          <a:latin typeface="Cambria Math" panose="02040503050406030204" pitchFamily="18" charset="0"/>
                          <a:ea typeface="Cambria Math" panose="02040503050406030204" pitchFamily="18" charset="0"/>
                        </a:rPr>
                        <m:t>&lt;</m:t>
                      </m:r>
                      <m:acc>
                        <m:accPr>
                          <m:chr m:val="̅"/>
                          <m:ctrlPr>
                            <a:rPr lang="it-IT" altLang="it-IT" sz="2400" b="0" i="1" smtClean="0">
                              <a:solidFill>
                                <a:schemeClr val="tx1"/>
                              </a:solidFill>
                              <a:latin typeface="Cambria Math" panose="02040503050406030204" pitchFamily="18" charset="0"/>
                              <a:ea typeface="Cambria Math" panose="02040503050406030204" pitchFamily="18" charset="0"/>
                            </a:rPr>
                          </m:ctrlPr>
                        </m:accPr>
                        <m:e>
                          <m:r>
                            <a:rPr lang="it-IT" altLang="it-IT" sz="2400" b="0" i="1" smtClean="0">
                              <a:solidFill>
                                <a:schemeClr val="tx1"/>
                              </a:solidFill>
                              <a:latin typeface="Cambria Math" panose="02040503050406030204" pitchFamily="18" charset="0"/>
                              <a:ea typeface="Cambria Math" panose="02040503050406030204" pitchFamily="18" charset="0"/>
                            </a:rPr>
                            <m:t>𝜋</m:t>
                          </m:r>
                        </m:e>
                      </m:acc>
                    </m:oMath>
                  </m:oMathPara>
                </a14:m>
                <a:endParaRPr lang="it-IT" altLang="it-IT" sz="2400" dirty="0">
                  <a:solidFill>
                    <a:schemeClr val="tx1"/>
                  </a:solidFill>
                </a:endParaRPr>
              </a:p>
            </p:txBody>
          </p:sp>
        </mc:Choice>
        <mc:Fallback xmlns="">
          <p:sp>
            <p:nvSpPr>
              <p:cNvPr id="3" name="Segnaposto contenuto 2">
                <a:extLst>
                  <a:ext uri="{FF2B5EF4-FFF2-40B4-BE49-F238E27FC236}">
                    <a16:creationId xmlns:a16="http://schemas.microsoft.com/office/drawing/2014/main" xmlns:a14="http://schemas.microsoft.com/office/drawing/2010/main" xmlns="" id="{C1F799AA-DF35-41AE-BED7-4014E8A000AE}"/>
                  </a:ext>
                </a:extLst>
              </p:cNvPr>
              <p:cNvSpPr>
                <a:spLocks noGrp="1" noRot="1" noChangeAspect="1" noMove="1" noResize="1" noEditPoints="1" noAdjustHandles="1" noChangeArrowheads="1" noChangeShapeType="1" noTextEdit="1"/>
              </p:cNvSpPr>
              <p:nvPr>
                <p:ph idx="1"/>
              </p:nvPr>
            </p:nvSpPr>
            <p:spPr>
              <a:xfrm>
                <a:off x="179512" y="980728"/>
                <a:ext cx="8964488" cy="4896544"/>
              </a:xfrm>
              <a:blipFill rotWithShape="1">
                <a:blip r:embed="rId2"/>
                <a:stretch>
                  <a:fillRect l="-1020" t="-996"/>
                </a:stretch>
              </a:blipFill>
            </p:spPr>
            <p:txBody>
              <a:bodyPr/>
              <a:lstStyle/>
              <a:p>
                <a:r>
                  <a:rPr lang="it-IT">
                    <a:noFill/>
                  </a:rPr>
                  <a:t> </a:t>
                </a:r>
              </a:p>
            </p:txBody>
          </p:sp>
        </mc:Fallback>
      </mc:AlternateContent>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5</a:t>
            </a:fld>
            <a:endParaRPr lang="it-IT"/>
          </a:p>
        </p:txBody>
      </p:sp>
      <p:pic>
        <p:nvPicPr>
          <p:cNvPr id="5" name="Immagine 4">
            <a:extLst>
              <a:ext uri="{FF2B5EF4-FFF2-40B4-BE49-F238E27FC236}">
                <a16:creationId xmlns:a16="http://schemas.microsoft.com/office/drawing/2014/main" id="{FED00381-174B-4987-A64D-789B58A81D13}"/>
              </a:ext>
            </a:extLst>
          </p:cNvPr>
          <p:cNvPicPr>
            <a:picLocks noChangeAspect="1"/>
          </p:cNvPicPr>
          <p:nvPr/>
        </p:nvPicPr>
        <p:blipFill>
          <a:blip r:embed="rId3"/>
          <a:stretch>
            <a:fillRect/>
          </a:stretch>
        </p:blipFill>
        <p:spPr>
          <a:xfrm>
            <a:off x="3123863" y="1484784"/>
            <a:ext cx="2896273" cy="452647"/>
          </a:xfrm>
          <a:prstGeom prst="rect">
            <a:avLst/>
          </a:prstGeom>
        </p:spPr>
      </p:pic>
      <p:pic>
        <p:nvPicPr>
          <p:cNvPr id="6" name="Immagine 5">
            <a:extLst>
              <a:ext uri="{FF2B5EF4-FFF2-40B4-BE49-F238E27FC236}">
                <a16:creationId xmlns:a16="http://schemas.microsoft.com/office/drawing/2014/main" id="{C91C9FCB-A480-4E7A-A953-BD7424A6FBD9}"/>
              </a:ext>
            </a:extLst>
          </p:cNvPr>
          <p:cNvPicPr>
            <a:picLocks noChangeAspect="1"/>
          </p:cNvPicPr>
          <p:nvPr/>
        </p:nvPicPr>
        <p:blipFill>
          <a:blip r:embed="rId4"/>
          <a:stretch>
            <a:fillRect/>
          </a:stretch>
        </p:blipFill>
        <p:spPr>
          <a:xfrm>
            <a:off x="4443520" y="2852936"/>
            <a:ext cx="344504" cy="336469"/>
          </a:xfrm>
          <a:prstGeom prst="rect">
            <a:avLst/>
          </a:prstGeom>
        </p:spPr>
      </p:pic>
    </p:spTree>
    <p:extLst>
      <p:ext uri="{BB962C8B-B14F-4D97-AF65-F5344CB8AC3E}">
        <p14:creationId xmlns:p14="http://schemas.microsoft.com/office/powerpoint/2010/main" val="2857516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457200" y="409228"/>
            <a:ext cx="8229600" cy="1143000"/>
          </a:xfrm>
        </p:spPr>
        <p:txBody>
          <a:bodyPr/>
          <a:lstStyle/>
          <a:p>
            <a:r>
              <a:rPr lang="it-IT" sz="3200" dirty="0"/>
              <a:t>1.2 Equilibrio di breve e di medio periodo</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980728"/>
            <a:ext cx="8964488" cy="4896544"/>
          </a:xfrm>
        </p:spPr>
        <p:txBody>
          <a:bodyPr>
            <a:normAutofit/>
          </a:bodyPr>
          <a:lstStyle/>
          <a:p>
            <a:pPr>
              <a:buFontTx/>
              <a:buNone/>
            </a:pPr>
            <a:r>
              <a:rPr lang="it-IT" altLang="it-IT" sz="2400" dirty="0"/>
              <a:t>Riassumendo:</a:t>
            </a:r>
          </a:p>
          <a:p>
            <a:pPr>
              <a:buFontTx/>
              <a:buNone/>
            </a:pPr>
            <a:endParaRPr lang="it-IT" altLang="it-IT" sz="2400" dirty="0"/>
          </a:p>
          <a:p>
            <a:r>
              <a:rPr lang="it-IT" altLang="it-IT" sz="2400" dirty="0"/>
              <a:t>nel </a:t>
            </a:r>
            <a:r>
              <a:rPr lang="it-IT" altLang="it-IT" sz="2400" dirty="0">
                <a:solidFill>
                  <a:srgbClr val="FF0000"/>
                </a:solidFill>
              </a:rPr>
              <a:t>breve periodo</a:t>
            </a:r>
            <a:r>
              <a:rPr lang="it-IT" altLang="it-IT" sz="2400" dirty="0"/>
              <a:t>, un tasso di cambio nominale fisso comporta un tasso di cambio reale fisso, dato che i prezzi sono rigidi;</a:t>
            </a:r>
          </a:p>
          <a:p>
            <a:r>
              <a:rPr lang="it-IT" altLang="it-IT" sz="2400" dirty="0"/>
              <a:t>nel </a:t>
            </a:r>
            <a:r>
              <a:rPr lang="it-IT" altLang="it-IT" sz="2400" dirty="0">
                <a:solidFill>
                  <a:srgbClr val="FF0000"/>
                </a:solidFill>
              </a:rPr>
              <a:t>medio periodo</a:t>
            </a:r>
            <a:r>
              <a:rPr lang="it-IT" altLang="it-IT" sz="2400" dirty="0"/>
              <a:t>, un tasso di cambio nominale fisso è compatibile con un aggiustamento del tasso di cambio reale. </a:t>
            </a:r>
            <a:r>
              <a:rPr lang="it-IT" altLang="it-IT" sz="2400" dirty="0">
                <a:solidFill>
                  <a:srgbClr val="FF0000"/>
                </a:solidFill>
              </a:rPr>
              <a:t>L’aggiustamento è raggiunto attraverso variazioni del livello dei prezzi</a:t>
            </a:r>
            <a:r>
              <a:rPr lang="it-IT" altLang="it-IT" sz="2400" dirty="0"/>
              <a:t>.</a:t>
            </a: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6</a:t>
            </a:fld>
            <a:endParaRPr lang="it-IT"/>
          </a:p>
        </p:txBody>
      </p:sp>
    </p:spTree>
    <p:extLst>
      <p:ext uri="{BB962C8B-B14F-4D97-AF65-F5344CB8AC3E}">
        <p14:creationId xmlns:p14="http://schemas.microsoft.com/office/powerpoint/2010/main" val="266481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457200" y="409228"/>
            <a:ext cx="8229600" cy="1143000"/>
          </a:xfrm>
        </p:spPr>
        <p:txBody>
          <a:bodyPr/>
          <a:lstStyle/>
          <a:p>
            <a:r>
              <a:rPr lang="it-IT" sz="3200" dirty="0"/>
              <a:t>1.3 Vantaggi e svantaggi di una svalutazione</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980728"/>
            <a:ext cx="8964488" cy="4896544"/>
          </a:xfrm>
        </p:spPr>
        <p:txBody>
          <a:bodyPr>
            <a:normAutofit/>
          </a:bodyPr>
          <a:lstStyle/>
          <a:p>
            <a:pPr marL="0" indent="0">
              <a:buNone/>
            </a:pPr>
            <a:r>
              <a:rPr lang="it-IT" altLang="it-IT" sz="2400" dirty="0"/>
              <a:t>Il risultato appena analizzato per cui, anche con tassi di cambio fissi, il livello di produzione nel medio periodo torna al suo livello naturale.</a:t>
            </a:r>
          </a:p>
          <a:p>
            <a:pPr marL="0" indent="0">
              <a:buNone/>
            </a:pPr>
            <a:endParaRPr lang="it-IT" altLang="it-IT" sz="2400" dirty="0"/>
          </a:p>
          <a:p>
            <a:pPr marL="0" indent="0">
              <a:buNone/>
            </a:pPr>
            <a:r>
              <a:rPr lang="it-IT" altLang="it-IT" sz="2400" dirty="0"/>
              <a:t>Ciononostante, l’aggiustamento che porta al risultato indicato può talvolta essere </a:t>
            </a:r>
            <a:r>
              <a:rPr lang="it-IT" altLang="it-IT" sz="2400" dirty="0">
                <a:solidFill>
                  <a:srgbClr val="FF0000"/>
                </a:solidFill>
              </a:rPr>
              <a:t>lungo e doloroso</a:t>
            </a:r>
            <a:r>
              <a:rPr lang="it-IT" altLang="it-IT" sz="2400" dirty="0"/>
              <a:t>.</a:t>
            </a:r>
          </a:p>
          <a:p>
            <a:pPr marL="0" indent="0">
              <a:buNone/>
            </a:pPr>
            <a:endParaRPr lang="it-IT" altLang="it-IT" sz="2400" dirty="0"/>
          </a:p>
          <a:p>
            <a:pPr marL="0" indent="0">
              <a:buNone/>
            </a:pPr>
            <a:r>
              <a:rPr lang="it-IT" altLang="it-IT" sz="2400" dirty="0"/>
              <a:t>Ci sono modi più rapidi e più efficaci per far tornare la produzione al livello naturale, e li vediamo nella slide successiva.</a:t>
            </a:r>
          </a:p>
          <a:p>
            <a:pPr marL="0">
              <a:buFontTx/>
              <a:buNone/>
            </a:pPr>
            <a:endParaRPr lang="it-IT" altLang="it-IT" sz="2400" dirty="0"/>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7</a:t>
            </a:fld>
            <a:endParaRPr lang="it-IT"/>
          </a:p>
        </p:txBody>
      </p:sp>
    </p:spTree>
    <p:extLst>
      <p:ext uri="{BB962C8B-B14F-4D97-AF65-F5344CB8AC3E}">
        <p14:creationId xmlns:p14="http://schemas.microsoft.com/office/powerpoint/2010/main" val="1305044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457200" y="409228"/>
            <a:ext cx="8229600" cy="1143000"/>
          </a:xfrm>
        </p:spPr>
        <p:txBody>
          <a:bodyPr/>
          <a:lstStyle/>
          <a:p>
            <a:r>
              <a:rPr lang="it-IT" sz="3200" dirty="0"/>
              <a:t>1.3 Vantaggi e svantaggi di una svalutazione</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251520" y="980728"/>
            <a:ext cx="8892480" cy="4896544"/>
          </a:xfrm>
        </p:spPr>
        <p:txBody>
          <a:bodyPr>
            <a:normAutofit/>
          </a:bodyPr>
          <a:lstStyle/>
          <a:p>
            <a:pPr marL="0" indent="0">
              <a:buNone/>
            </a:pPr>
            <a:r>
              <a:rPr lang="it-IT" altLang="it-IT" sz="2400" dirty="0"/>
              <a:t>Supponiamo che venga intrapresa la decisione di attuare una </a:t>
            </a:r>
            <a:r>
              <a:rPr lang="it-IT" altLang="it-IT" sz="2400" dirty="0">
                <a:solidFill>
                  <a:srgbClr val="FF0000"/>
                </a:solidFill>
              </a:rPr>
              <a:t>svalutazione</a:t>
            </a:r>
          </a:p>
          <a:p>
            <a:pPr marL="0" indent="0">
              <a:buNone/>
            </a:pPr>
            <a:r>
              <a:rPr lang="it-IT" altLang="it-IT" sz="2400" dirty="0">
                <a:solidFill>
                  <a:srgbClr val="FF0000"/>
                </a:solidFill>
              </a:rPr>
              <a:t>Per un dato livello dei prezzi</a:t>
            </a:r>
            <a:r>
              <a:rPr lang="it-IT" altLang="it-IT" sz="2400" dirty="0"/>
              <a:t>, una svalutazione porta a un deprezzamento reale (cioè una riduzione del tasso di cambio reale) e quindi fa aumentare la produzione.</a:t>
            </a:r>
          </a:p>
          <a:p>
            <a:pPr marL="0" indent="0">
              <a:buNone/>
            </a:pPr>
            <a:r>
              <a:rPr lang="it-IT" altLang="it-IT" sz="2400" dirty="0"/>
              <a:t>Ciò ha un’implicazione immediata: </a:t>
            </a:r>
            <a:r>
              <a:rPr lang="it-IT" altLang="it-IT" sz="2400" dirty="0">
                <a:solidFill>
                  <a:srgbClr val="FF0000"/>
                </a:solidFill>
              </a:rPr>
              <a:t>una svalutazione della giusta misura può ottenere nel breve periodo ciò che altrimenti può essere raggiunto solamente nel medio periodo</a:t>
            </a:r>
            <a:r>
              <a:rPr lang="it-IT" altLang="it-IT" sz="2400" dirty="0"/>
              <a:t>. </a:t>
            </a:r>
          </a:p>
          <a:p>
            <a:pPr marL="0" indent="0">
              <a:buNone/>
            </a:pPr>
            <a:r>
              <a:rPr lang="it-IT" altLang="it-IT" sz="2400" dirty="0"/>
              <a:t>Tuttavia, la disponibilità del governo a svalutare porta a far aumentare la probabilità di </a:t>
            </a:r>
            <a:r>
              <a:rPr lang="it-IT" altLang="it-IT" sz="2400" dirty="0">
                <a:solidFill>
                  <a:srgbClr val="FF0000"/>
                </a:solidFill>
              </a:rPr>
              <a:t>crisi del tasso di cambio</a:t>
            </a:r>
            <a:r>
              <a:rPr lang="it-IT" altLang="it-IT" sz="2400" dirty="0"/>
              <a:t>.</a:t>
            </a:r>
          </a:p>
          <a:p>
            <a:pPr marL="0">
              <a:buFontTx/>
              <a:buNone/>
            </a:pPr>
            <a:endParaRPr lang="it-IT" altLang="it-IT" sz="2400" dirty="0"/>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8</a:t>
            </a:fld>
            <a:endParaRPr lang="it-IT"/>
          </a:p>
        </p:txBody>
      </p:sp>
    </p:spTree>
    <p:extLst>
      <p:ext uri="{BB962C8B-B14F-4D97-AF65-F5344CB8AC3E}">
        <p14:creationId xmlns:p14="http://schemas.microsoft.com/office/powerpoint/2010/main" val="687404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BEDE4B-80A1-4987-8282-04DF7257E539}"/>
              </a:ext>
            </a:extLst>
          </p:cNvPr>
          <p:cNvSpPr>
            <a:spLocks noGrp="1"/>
          </p:cNvSpPr>
          <p:nvPr>
            <p:ph type="title"/>
          </p:nvPr>
        </p:nvSpPr>
        <p:spPr>
          <a:xfrm>
            <a:off x="0" y="409228"/>
            <a:ext cx="9144000" cy="1143000"/>
          </a:xfrm>
        </p:spPr>
        <p:txBody>
          <a:bodyPr/>
          <a:lstStyle/>
          <a:p>
            <a:r>
              <a:rPr lang="it-IT" sz="3200" dirty="0"/>
              <a:t>2. Crisi del tasso di cambio in regime di cambio fissi</a:t>
            </a:r>
          </a:p>
        </p:txBody>
      </p:sp>
      <p:sp>
        <p:nvSpPr>
          <p:cNvPr id="3" name="Segnaposto contenuto 2">
            <a:extLst>
              <a:ext uri="{FF2B5EF4-FFF2-40B4-BE49-F238E27FC236}">
                <a16:creationId xmlns:a16="http://schemas.microsoft.com/office/drawing/2014/main" id="{C1F799AA-DF35-41AE-BED7-4014E8A000AE}"/>
              </a:ext>
            </a:extLst>
          </p:cNvPr>
          <p:cNvSpPr>
            <a:spLocks noGrp="1"/>
          </p:cNvSpPr>
          <p:nvPr>
            <p:ph idx="1"/>
          </p:nvPr>
        </p:nvSpPr>
        <p:spPr>
          <a:xfrm>
            <a:off x="179512" y="980728"/>
            <a:ext cx="8964488" cy="4896544"/>
          </a:xfrm>
        </p:spPr>
        <p:txBody>
          <a:bodyPr>
            <a:normAutofit/>
          </a:bodyPr>
          <a:lstStyle/>
          <a:p>
            <a:pPr marL="0" indent="0">
              <a:buNone/>
            </a:pPr>
            <a:r>
              <a:rPr lang="it-IT" altLang="it-IT" sz="2400" dirty="0"/>
              <a:t>Supponiamo che un paese operi in un </a:t>
            </a:r>
            <a:r>
              <a:rPr lang="it-IT" altLang="it-IT" sz="2400" i="1" dirty="0"/>
              <a:t>sistema di cambi fissi </a:t>
            </a:r>
            <a:r>
              <a:rPr lang="it-IT" altLang="it-IT" sz="2400" dirty="0"/>
              <a:t>e che i mercati finanziari inizino ad </a:t>
            </a:r>
            <a:r>
              <a:rPr lang="it-IT" altLang="it-IT" sz="2400" i="1" dirty="0"/>
              <a:t>aspettare</a:t>
            </a:r>
            <a:r>
              <a:rPr lang="it-IT" altLang="it-IT" sz="2400" dirty="0"/>
              <a:t> un </a:t>
            </a:r>
            <a:r>
              <a:rPr lang="it-IT" altLang="it-IT" sz="2400" i="1" dirty="0"/>
              <a:t>aggiustamento</a:t>
            </a:r>
            <a:r>
              <a:rPr lang="it-IT" altLang="it-IT" sz="2400" dirty="0"/>
              <a:t> del </a:t>
            </a:r>
            <a:r>
              <a:rPr lang="it-IT" altLang="it-IT" sz="2400" i="1" dirty="0"/>
              <a:t>tasso di cambio</a:t>
            </a:r>
            <a:r>
              <a:rPr lang="it-IT" altLang="it-IT" sz="2400" dirty="0"/>
              <a:t>, in termini di svalutazione o passaggio a sistema di cambi flessibili.</a:t>
            </a:r>
          </a:p>
          <a:p>
            <a:pPr marL="0" indent="0">
              <a:buNone/>
            </a:pPr>
            <a:r>
              <a:rPr lang="it-IT" altLang="it-IT" sz="2400" dirty="0"/>
              <a:t>Le ragioni potrebbero essere:</a:t>
            </a:r>
          </a:p>
          <a:p>
            <a:r>
              <a:rPr lang="it-IT" altLang="it-IT" sz="2400" dirty="0"/>
              <a:t>un </a:t>
            </a:r>
            <a:r>
              <a:rPr lang="it-IT" altLang="it-IT" sz="2400" dirty="0">
                <a:solidFill>
                  <a:srgbClr val="FF0000"/>
                </a:solidFill>
              </a:rPr>
              <a:t>tasso di cambio reale troppo elevato</a:t>
            </a:r>
            <a:r>
              <a:rPr lang="it-IT" altLang="it-IT" sz="2400" dirty="0"/>
              <a:t>;</a:t>
            </a:r>
          </a:p>
          <a:p>
            <a:r>
              <a:rPr lang="it-IT" altLang="it-IT" sz="2400" dirty="0"/>
              <a:t>la </a:t>
            </a:r>
            <a:r>
              <a:rPr lang="it-IT" altLang="it-IT" sz="2400" dirty="0">
                <a:solidFill>
                  <a:srgbClr val="FF0000"/>
                </a:solidFill>
              </a:rPr>
              <a:t>necessità di diminuire il tasso di interesse nazionale per ragioni interne</a:t>
            </a:r>
            <a:r>
              <a:rPr lang="it-IT" altLang="it-IT" sz="2400" dirty="0"/>
              <a:t>.</a:t>
            </a:r>
          </a:p>
          <a:p>
            <a:pPr marL="0" indent="0">
              <a:buNone/>
            </a:pPr>
            <a:endParaRPr lang="it-IT" altLang="it-IT" sz="2400" dirty="0"/>
          </a:p>
          <a:p>
            <a:pPr marL="0" indent="0">
              <a:buNone/>
            </a:pPr>
            <a:r>
              <a:rPr lang="it-IT" altLang="it-IT" sz="2400" dirty="0">
                <a:solidFill>
                  <a:srgbClr val="FF0000"/>
                </a:solidFill>
              </a:rPr>
              <a:t>In presenza di aspettative di svalutazione, mantenere il tasso di cambio </a:t>
            </a:r>
            <a:r>
              <a:rPr lang="it-IT" altLang="it-IT" sz="2400" b="1" dirty="0">
                <a:solidFill>
                  <a:srgbClr val="FF0000"/>
                </a:solidFill>
              </a:rPr>
              <a:t>richiede un aumento notevole</a:t>
            </a:r>
            <a:r>
              <a:rPr lang="it-IT" altLang="it-IT" sz="2400" dirty="0">
                <a:solidFill>
                  <a:srgbClr val="FF0000"/>
                </a:solidFill>
              </a:rPr>
              <a:t> del tasso di interesse interno</a:t>
            </a:r>
            <a:r>
              <a:rPr lang="it-IT" altLang="it-IT" sz="2400" dirty="0"/>
              <a:t>. </a:t>
            </a:r>
          </a:p>
        </p:txBody>
      </p:sp>
      <p:sp>
        <p:nvSpPr>
          <p:cNvPr id="4" name="Segnaposto numero diapositiva 3">
            <a:extLst>
              <a:ext uri="{FF2B5EF4-FFF2-40B4-BE49-F238E27FC236}">
                <a16:creationId xmlns:a16="http://schemas.microsoft.com/office/drawing/2014/main" id="{23EC4D36-2A21-4566-94D7-C3C697BBB303}"/>
              </a:ext>
            </a:extLst>
          </p:cNvPr>
          <p:cNvSpPr>
            <a:spLocks noGrp="1"/>
          </p:cNvSpPr>
          <p:nvPr>
            <p:ph type="sldNum" sz="quarter" idx="12"/>
          </p:nvPr>
        </p:nvSpPr>
        <p:spPr/>
        <p:txBody>
          <a:bodyPr/>
          <a:lstStyle/>
          <a:p>
            <a:fld id="{E3AAEEB7-370C-4CD1-84ED-44A96922B98A}" type="slidenum">
              <a:rPr lang="it-IT" smtClean="0"/>
              <a:pPr/>
              <a:t>9</a:t>
            </a:fld>
            <a:endParaRPr lang="it-IT"/>
          </a:p>
        </p:txBody>
      </p:sp>
    </p:spTree>
    <p:extLst>
      <p:ext uri="{BB962C8B-B14F-4D97-AF65-F5344CB8AC3E}">
        <p14:creationId xmlns:p14="http://schemas.microsoft.com/office/powerpoint/2010/main" val="198665186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792</TotalTime>
  <Words>2249</Words>
  <Application>Microsoft Office PowerPoint</Application>
  <PresentationFormat>Presentazione su schermo (4:3)</PresentationFormat>
  <Paragraphs>178</Paragraphs>
  <Slides>26</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26</vt:i4>
      </vt:variant>
    </vt:vector>
  </HeadingPairs>
  <TitlesOfParts>
    <vt:vector size="32" baseType="lpstr">
      <vt:lpstr>Arial</vt:lpstr>
      <vt:lpstr>Calibri</vt:lpstr>
      <vt:lpstr>Calibri Light</vt:lpstr>
      <vt:lpstr>Cambria Math</vt:lpstr>
      <vt:lpstr>Wingdings</vt:lpstr>
      <vt:lpstr>Tema di Office</vt:lpstr>
      <vt:lpstr>Capitolo XX</vt:lpstr>
      <vt:lpstr>1. Il medio periodo</vt:lpstr>
      <vt:lpstr>1.1 La relazione IS in un sistema di cambi fissi</vt:lpstr>
      <vt:lpstr>1.2 Equilibrio di breve e di medio periodo</vt:lpstr>
      <vt:lpstr>1.2 Equilibrio di breve e di medio periodo</vt:lpstr>
      <vt:lpstr>1.2 Equilibrio di breve e di medio periodo</vt:lpstr>
      <vt:lpstr>1.3 Vantaggi e svantaggi di una svalutazione</vt:lpstr>
      <vt:lpstr>1.3 Vantaggi e svantaggi di una svalutazione</vt:lpstr>
      <vt:lpstr>2. Crisi del tasso di cambio in regime di cambio fissi</vt:lpstr>
      <vt:lpstr>2. Crisi del tasso di cambio in regime di cambio fissi</vt:lpstr>
      <vt:lpstr>2. Crisi del tasso di cambio in regime di cambio fissi</vt:lpstr>
      <vt:lpstr>2. Crisi del tasso di cambio in regime di cambio fissi</vt:lpstr>
      <vt:lpstr>2. Crisi del tasso di cambio in regime di cambio fissi</vt:lpstr>
      <vt:lpstr>3. Fluttuazioni del tasso di cambio in regime di cambi flessibili</vt:lpstr>
      <vt:lpstr>3. Fluttuazioni del tasso di cambio in regime di cambi flessibili</vt:lpstr>
      <vt:lpstr>3. Fluttuazioni del tasso di cambio in regime di cambi flessibili</vt:lpstr>
      <vt:lpstr>3. Fluttuazioni del tasso di cambio in regime di cambi flessibili</vt:lpstr>
      <vt:lpstr>3. Fluttuazioni del tasso di cambio in regime di cambi flessibili</vt:lpstr>
      <vt:lpstr>3.1 Tassi di cambio e saldo delle partite correnti</vt:lpstr>
      <vt:lpstr>3.2 Tassi di cambio e tassi di interesse correnti e futuri</vt:lpstr>
      <vt:lpstr>3.3 Volatilità del tasso di cambio</vt:lpstr>
      <vt:lpstr>4. La scelta tra cambi fissi e flessibili</vt:lpstr>
      <vt:lpstr>4. La scelta tra cambi fissi e flessibili</vt:lpstr>
      <vt:lpstr>4.1 Aree valutarie comuni</vt:lpstr>
      <vt:lpstr>4.2 Parità fisse, «currency board» e dollarizzazione</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ILARIA MARTINI</dc:creator>
  <cp:lastModifiedBy>GIANSOLDATI MARCO</cp:lastModifiedBy>
  <cp:revision>74</cp:revision>
  <dcterms:created xsi:type="dcterms:W3CDTF">2014-07-28T14:21:47Z</dcterms:created>
  <dcterms:modified xsi:type="dcterms:W3CDTF">2021-05-20T15:19:20Z</dcterms:modified>
</cp:coreProperties>
</file>