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62" r:id="rId4"/>
    <p:sldId id="287" r:id="rId5"/>
    <p:sldId id="263" r:id="rId6"/>
    <p:sldId id="288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69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29"/>
  </p:normalViewPr>
  <p:slideViewPr>
    <p:cSldViewPr snapToGrid="0" snapToObjects="1">
      <p:cViewPr>
        <p:scale>
          <a:sx n="94" d="100"/>
          <a:sy n="94" d="100"/>
        </p:scale>
        <p:origin x="117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1D9FA5-BE5C-1B42-A8A8-E82FC89C8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748" y="1420838"/>
            <a:ext cx="9478865" cy="3356544"/>
          </a:xfrm>
        </p:spPr>
        <p:txBody>
          <a:bodyPr>
            <a:normAutofit/>
          </a:bodyPr>
          <a:lstStyle/>
          <a:p>
            <a:pPr algn="ctr"/>
            <a:r>
              <a:rPr lang="it-IT" sz="6700" b="1" cap="small" dirty="0"/>
              <a:t>Territorio e Società</a:t>
            </a:r>
            <a:r>
              <a:rPr lang="it-IT" sz="6700" dirty="0"/>
              <a:t> </a:t>
            </a:r>
            <a:br>
              <a:rPr lang="it-IT" sz="6700" dirty="0"/>
            </a:br>
            <a:r>
              <a:rPr lang="it-IT" sz="3100" dirty="0"/>
              <a:t>(LE225) </a:t>
            </a:r>
            <a:br>
              <a:rPr lang="it-IT" dirty="0"/>
            </a:br>
            <a:r>
              <a:rPr lang="it-IT" b="1" dirty="0"/>
              <a:t>Sergio Zilli</a:t>
            </a:r>
            <a:br>
              <a:rPr lang="it-IT" dirty="0"/>
            </a:br>
            <a:r>
              <a:rPr lang="it-IT" sz="3200" dirty="0" err="1"/>
              <a:t>a.a</a:t>
            </a:r>
            <a:r>
              <a:rPr lang="it-IT" sz="3200" dirty="0"/>
              <a:t>. 2020-2021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66E90C-C239-E84C-ADB8-0D6D2F3EF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8966" y="5171274"/>
            <a:ext cx="9509759" cy="638683"/>
          </a:xfrm>
        </p:spPr>
        <p:txBody>
          <a:bodyPr>
            <a:normAutofit/>
          </a:bodyPr>
          <a:lstStyle/>
          <a:p>
            <a:r>
              <a:rPr lang="it-IT" sz="2000" dirty="0"/>
              <a:t>Corso di Studio </a:t>
            </a:r>
            <a:r>
              <a:rPr lang="it-IT" sz="2000" b="1" dirty="0"/>
              <a:t>LE07 – Lettere antiche e moderne, arti, comunicazione</a:t>
            </a:r>
            <a:endParaRPr lang="it-IT" sz="2000" dirty="0"/>
          </a:p>
          <a:p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C9AC7C-D72E-2943-9B87-6BBB87A926ED}"/>
              </a:ext>
            </a:extLst>
          </p:cNvPr>
          <p:cNvSpPr txBox="1"/>
          <p:nvPr/>
        </p:nvSpPr>
        <p:spPr>
          <a:xfrm>
            <a:off x="9791114" y="6105378"/>
            <a:ext cx="171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Ppt</a:t>
            </a:r>
            <a:r>
              <a:rPr lang="it-IT" dirty="0"/>
              <a:t> 27</a:t>
            </a:r>
          </a:p>
        </p:txBody>
      </p:sp>
    </p:spTree>
    <p:extLst>
      <p:ext uri="{BB962C8B-B14F-4D97-AF65-F5344CB8AC3E}">
        <p14:creationId xmlns:p14="http://schemas.microsoft.com/office/powerpoint/2010/main" val="3041265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2FFDFB-8FC5-8A44-BF82-173E96C11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516" y="202215"/>
            <a:ext cx="4547228" cy="714360"/>
          </a:xfrm>
        </p:spPr>
        <p:txBody>
          <a:bodyPr/>
          <a:lstStyle/>
          <a:p>
            <a:r>
              <a:rPr lang="it-IT" dirty="0"/>
              <a:t>Telecomunicazioni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E10906-361E-6341-A827-E3C571F7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18" y="1039405"/>
            <a:ext cx="6405152" cy="51333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La circolazione non soltanto di merci ma anche di informazioni, sotto forma di denaro, dati, notizie, immagini, resa possibile dalle reti di telecomunicazione e relative tecnologie (ICT, </a:t>
            </a:r>
            <a:r>
              <a:rPr lang="it-IT" i="1" dirty="0"/>
              <a:t>Information and </a:t>
            </a:r>
            <a:r>
              <a:rPr lang="it-IT" i="1" dirty="0" err="1"/>
              <a:t>Communication</a:t>
            </a:r>
            <a:r>
              <a:rPr lang="it-IT" i="1" dirty="0"/>
              <a:t> Technologies).</a:t>
            </a:r>
          </a:p>
          <a:p>
            <a:pPr marL="0" indent="0">
              <a:buNone/>
            </a:pPr>
            <a:r>
              <a:rPr lang="it-IT" dirty="0"/>
              <a:t>ICT fondamentali anche per:</a:t>
            </a:r>
          </a:p>
          <a:p>
            <a:pPr lvl="2"/>
            <a:r>
              <a:rPr lang="it-IT" dirty="0"/>
              <a:t>Salute Cultura</a:t>
            </a:r>
          </a:p>
          <a:p>
            <a:pPr lvl="2"/>
            <a:r>
              <a:rPr lang="it-IT" dirty="0"/>
              <a:t>Ricerca</a:t>
            </a:r>
          </a:p>
          <a:p>
            <a:pPr lvl="2"/>
            <a:r>
              <a:rPr lang="it-IT" dirty="0"/>
              <a:t>Istruzione</a:t>
            </a:r>
          </a:p>
          <a:p>
            <a:pPr lvl="2"/>
            <a:r>
              <a:rPr lang="it-IT" dirty="0"/>
              <a:t>Sociale</a:t>
            </a:r>
          </a:p>
          <a:p>
            <a:pPr marL="365125" indent="-354013">
              <a:buNone/>
            </a:pPr>
            <a:r>
              <a:rPr lang="it-IT" i="1" dirty="0" err="1"/>
              <a:t>Ict</a:t>
            </a:r>
            <a:r>
              <a:rPr lang="it-IT" i="1" dirty="0"/>
              <a:t> </a:t>
            </a:r>
            <a:r>
              <a:rPr lang="it-IT" i="1" dirty="0" err="1"/>
              <a:t>devolepment</a:t>
            </a:r>
            <a:r>
              <a:rPr lang="it-IT" i="1" dirty="0"/>
              <a:t> </a:t>
            </a:r>
            <a:r>
              <a:rPr lang="it-IT" i="1" dirty="0" err="1"/>
              <a:t>index</a:t>
            </a:r>
            <a:r>
              <a:rPr lang="it-IT" i="1" dirty="0"/>
              <a:t> 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i="1" dirty="0"/>
              <a:t>Digital divide </a:t>
            </a:r>
            <a:r>
              <a:rPr lang="it-IT" dirty="0"/>
              <a:t>(ineguaglianze nella distribuzione delle possibilità date dalle nuove tecnologie), dipende da due ordini di fattori</a:t>
            </a:r>
          </a:p>
          <a:p>
            <a:pPr lvl="2"/>
            <a:r>
              <a:rPr lang="it-IT" dirty="0"/>
              <a:t>Soggettivo (possesso di strumenti personali necessari e capacità d’uso)</a:t>
            </a:r>
          </a:p>
          <a:p>
            <a:pPr lvl="2"/>
            <a:r>
              <a:rPr lang="it-IT" dirty="0"/>
              <a:t>Oggettivo (presenza infrastrutture fisiche, ampiezza di banda e affidabilità, costi)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8A1BF19-C572-604B-A872-B9C8B82C1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370" y="-7732"/>
            <a:ext cx="4999630" cy="685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AD2E7BA-BB69-8245-8CF3-E9D165739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918" y="5937356"/>
            <a:ext cx="3043451" cy="92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7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BA0E72-CB46-754A-BFE4-234CCEEF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804" y="624110"/>
            <a:ext cx="8911687" cy="1280890"/>
          </a:xfrm>
        </p:spPr>
        <p:txBody>
          <a:bodyPr/>
          <a:lstStyle/>
          <a:p>
            <a:r>
              <a:rPr lang="it-IT" dirty="0"/>
              <a:t>Circolazione delle merci e commercio internazionale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67FC88-5D4E-C24B-8208-97AE008A6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804" y="2343873"/>
            <a:ext cx="10205568" cy="4276846"/>
          </a:xfrm>
        </p:spPr>
        <p:txBody>
          <a:bodyPr>
            <a:normAutofit/>
          </a:bodyPr>
          <a:lstStyle/>
          <a:p>
            <a:pPr marL="11113" indent="-11113">
              <a:buNone/>
            </a:pPr>
            <a:r>
              <a:rPr lang="it-IT" sz="2000" dirty="0"/>
              <a:t>La rivoluzione dei traffici e delle merci ha imposto una gestione differente degli scambi commerciali </a:t>
            </a:r>
          </a:p>
          <a:p>
            <a:pPr marL="720725" indent="-709613">
              <a:buNone/>
            </a:pPr>
            <a:r>
              <a:rPr lang="it-IT" sz="2000" b="1" dirty="0"/>
              <a:t>Logistica</a:t>
            </a:r>
            <a:r>
              <a:rPr lang="it-IT" sz="2000" dirty="0"/>
              <a:t>: è l’insieme delle attività organizzative, gestionali e strategiche che governano i flussi materiali, dalle origini presso i fornitori di materie prime fino alla consegna dei prodotti finiti ai clienti e al servizio di post vendita</a:t>
            </a:r>
          </a:p>
          <a:p>
            <a:pPr marL="720725" indent="-709613">
              <a:buNone/>
            </a:pPr>
            <a:r>
              <a:rPr lang="it-IT" sz="2000" b="1" dirty="0"/>
              <a:t>Trasporto multimodale</a:t>
            </a:r>
            <a:r>
              <a:rPr lang="it-IT" sz="2000" dirty="0"/>
              <a:t>: metodo di trasporto merci (spesso in container) su lunghe e lunghissime distanze, combinando diverse tipologie di mezzi (corridoi multimodali)</a:t>
            </a:r>
          </a:p>
          <a:p>
            <a:pPr marL="720725" indent="-709613">
              <a:buNone/>
            </a:pPr>
            <a:r>
              <a:rPr lang="it-IT" sz="2000" b="1" dirty="0"/>
              <a:t>Piattaforme logistiche</a:t>
            </a:r>
            <a:r>
              <a:rPr lang="it-IT" sz="2000" dirty="0"/>
              <a:t>: vaste aree in cui convergono reti di trasporto diverse le cui merci sono ricevute immagazzinate, trattate e poi smistate</a:t>
            </a:r>
          </a:p>
        </p:txBody>
      </p:sp>
    </p:spTree>
    <p:extLst>
      <p:ext uri="{BB962C8B-B14F-4D97-AF65-F5344CB8AC3E}">
        <p14:creationId xmlns:p14="http://schemas.microsoft.com/office/powerpoint/2010/main" val="862725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B0A5B-D454-E74A-BAEA-BFEE38F0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Commercio mondiale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93A6F0-72D6-C242-9C7C-02E27E80C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740060"/>
            <a:ext cx="9355861" cy="4926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Prima trasformazione da commercio locale a grande dimensione  si ha con a rivoluzione industriale (XIX secolo)</a:t>
            </a:r>
          </a:p>
          <a:p>
            <a:pPr marL="0" indent="0">
              <a:buNone/>
            </a:pPr>
            <a:r>
              <a:rPr lang="it-IT" sz="2000" dirty="0"/>
              <a:t>Seconda con la rivoluzione dei trasporti della seconda metà del Novecento (dal 1945 i traffici commerciali mondiali crescono del 7,4% annuo)</a:t>
            </a:r>
          </a:p>
          <a:p>
            <a:pPr marL="0" indent="0">
              <a:buNone/>
            </a:pPr>
            <a:r>
              <a:rPr lang="it-IT" sz="2000" dirty="0"/>
              <a:t>Terza fase con la globalizzazione, con interdipendenza delle economie di tutti gli Stati (primato del mercato), legata a tre fattori:</a:t>
            </a:r>
          </a:p>
          <a:p>
            <a:pPr lvl="1"/>
            <a:r>
              <a:rPr lang="it-IT" sz="1800" dirty="0"/>
              <a:t>Innovazioni tecnologiche (maggior velocità, minori costi)</a:t>
            </a:r>
          </a:p>
          <a:p>
            <a:pPr lvl="1"/>
            <a:r>
              <a:rPr lang="it-IT" sz="1800" dirty="0"/>
              <a:t>Divisione internazionale del lavoro (diverso costo unitario, delocalizzazione nel Sud produzioni minori, lavori qualificati al Nord)</a:t>
            </a:r>
          </a:p>
          <a:p>
            <a:pPr lvl="1"/>
            <a:r>
              <a:rPr lang="it-IT" sz="1800" dirty="0"/>
              <a:t>Liberalizzazione del commercio (abbattimento di barriere al trasferimento di beni e servizi)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8471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54E6D4-4B34-5B40-940F-94CA4267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72" y="184754"/>
            <a:ext cx="6133959" cy="891692"/>
          </a:xfrm>
        </p:spPr>
        <p:txBody>
          <a:bodyPr/>
          <a:lstStyle/>
          <a:p>
            <a:r>
              <a:rPr lang="it-IT" dirty="0"/>
              <a:t>I corridoi paneuropei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0CC5875B-26E3-CE49-9E44-BA580C9E1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384" y="1643606"/>
            <a:ext cx="7890623" cy="4438891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FCA8A3-7F2F-E444-8EAA-7AB0859B248A}"/>
              </a:ext>
            </a:extLst>
          </p:cNvPr>
          <p:cNvSpPr txBox="1"/>
          <p:nvPr/>
        </p:nvSpPr>
        <p:spPr>
          <a:xfrm>
            <a:off x="8183302" y="1558182"/>
            <a:ext cx="40086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1</a:t>
            </a:r>
            <a:r>
              <a:rPr lang="it-IT" sz="1600" dirty="0"/>
              <a:t> Helsinki- Varsavia; Riga Kaliningrad, Danzica</a:t>
            </a:r>
          </a:p>
          <a:p>
            <a:r>
              <a:rPr lang="it-IT" sz="1600" b="1" dirty="0"/>
              <a:t>2</a:t>
            </a:r>
            <a:r>
              <a:rPr lang="it-IT" sz="1600" dirty="0"/>
              <a:t> Berlino - Varsavia - </a:t>
            </a:r>
            <a:r>
              <a:rPr lang="it-IT" sz="1600" dirty="0" err="1"/>
              <a:t>Niznij</a:t>
            </a:r>
            <a:r>
              <a:rPr lang="it-IT" sz="1600" dirty="0"/>
              <a:t> Novgorod</a:t>
            </a:r>
          </a:p>
          <a:p>
            <a:r>
              <a:rPr lang="it-IT" sz="1600" b="1" dirty="0"/>
              <a:t>3</a:t>
            </a:r>
            <a:r>
              <a:rPr lang="it-IT" sz="1600" dirty="0"/>
              <a:t> Bruxelles - Kiev</a:t>
            </a:r>
          </a:p>
          <a:p>
            <a:r>
              <a:rPr lang="it-IT" sz="1600" b="1" dirty="0"/>
              <a:t>4</a:t>
            </a:r>
            <a:r>
              <a:rPr lang="it-IT" sz="1600" dirty="0"/>
              <a:t> Dresda- Norimberga – Bratislava – Costanza – </a:t>
            </a:r>
            <a:r>
              <a:rPr lang="it-IT" sz="1600" dirty="0" err="1"/>
              <a:t>Istambul</a:t>
            </a:r>
            <a:r>
              <a:rPr lang="it-IT" sz="1600" dirty="0"/>
              <a:t> - Salonicco</a:t>
            </a:r>
          </a:p>
          <a:p>
            <a:r>
              <a:rPr lang="it-IT" sz="1600" b="1" dirty="0"/>
              <a:t>5</a:t>
            </a:r>
            <a:r>
              <a:rPr lang="it-IT" sz="1600" dirty="0"/>
              <a:t> Venezia (Rijeka, </a:t>
            </a:r>
            <a:r>
              <a:rPr lang="it-IT" sz="1600" dirty="0" err="1"/>
              <a:t>Ploce</a:t>
            </a:r>
            <a:r>
              <a:rPr lang="it-IT" sz="1600" dirty="0"/>
              <a:t> -) Budapest - Kiev</a:t>
            </a:r>
          </a:p>
          <a:p>
            <a:r>
              <a:rPr lang="it-IT" sz="1600" b="1" dirty="0"/>
              <a:t>6 </a:t>
            </a:r>
            <a:r>
              <a:rPr lang="it-IT" sz="1600" dirty="0" err="1"/>
              <a:t>Danzika</a:t>
            </a:r>
            <a:r>
              <a:rPr lang="it-IT" sz="1600" dirty="0"/>
              <a:t> </a:t>
            </a:r>
            <a:r>
              <a:rPr lang="it-IT" sz="1600" dirty="0" err="1"/>
              <a:t>Zijna</a:t>
            </a:r>
            <a:endParaRPr lang="it-IT" sz="1600" dirty="0"/>
          </a:p>
          <a:p>
            <a:r>
              <a:rPr lang="it-IT" sz="1600" b="1" dirty="0"/>
              <a:t>7</a:t>
            </a:r>
            <a:r>
              <a:rPr lang="it-IT" sz="1600" dirty="0"/>
              <a:t> Baviera – Vienna- Budapest – Bratislava – Belgrado – Mar Nero (Danubio)</a:t>
            </a:r>
          </a:p>
          <a:p>
            <a:r>
              <a:rPr lang="it-IT" sz="1600" b="1" dirty="0"/>
              <a:t>8 </a:t>
            </a:r>
            <a:r>
              <a:rPr lang="it-IT" sz="1600" dirty="0"/>
              <a:t>(Bari) Durazzo - Varna</a:t>
            </a:r>
          </a:p>
          <a:p>
            <a:r>
              <a:rPr lang="it-IT" sz="1600" b="1" dirty="0"/>
              <a:t>9</a:t>
            </a:r>
            <a:r>
              <a:rPr lang="it-IT" sz="1600" dirty="0"/>
              <a:t> Helsinki / Kaliningrad – San Pietroburgo – Mosca – Kiev – Odessa - </a:t>
            </a:r>
            <a:r>
              <a:rPr lang="it-IT" sz="1600" dirty="0" err="1"/>
              <a:t>Alessandropoli</a:t>
            </a:r>
            <a:endParaRPr lang="it-IT" sz="1600" dirty="0"/>
          </a:p>
          <a:p>
            <a:r>
              <a:rPr lang="it-IT" sz="1600" b="1" dirty="0"/>
              <a:t>10</a:t>
            </a:r>
            <a:r>
              <a:rPr lang="it-IT" sz="1600" dirty="0"/>
              <a:t> Salisburgo / Budapest – Belgrado -  Salonicco - </a:t>
            </a:r>
            <a:r>
              <a:rPr lang="it-IT" sz="1600" dirty="0" err="1"/>
              <a:t>Igoumenissa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04465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47EEB1-47AC-2041-895B-AFFCF011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064" y="612536"/>
            <a:ext cx="8911687" cy="822725"/>
          </a:xfrm>
        </p:spPr>
        <p:txBody>
          <a:bodyPr/>
          <a:lstStyle/>
          <a:p>
            <a:r>
              <a:rPr lang="it-IT" dirty="0"/>
              <a:t>Commercio mondiale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AAEE68-B149-ED47-8AEA-38919D702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063" y="1905000"/>
            <a:ext cx="9803561" cy="4565248"/>
          </a:xfrm>
        </p:spPr>
        <p:txBody>
          <a:bodyPr>
            <a:normAutofit/>
          </a:bodyPr>
          <a:lstStyle/>
          <a:p>
            <a:pPr marL="720725" indent="-676275">
              <a:buNone/>
            </a:pPr>
            <a:r>
              <a:rPr lang="it-IT" dirty="0"/>
              <a:t>Tutta una serie di accordi fra singoli Paesi per facilitare scambi fra aree senza aggravi fiscali in funzione di un incremento del commercio</a:t>
            </a:r>
          </a:p>
          <a:p>
            <a:pPr marL="720725" indent="-676275">
              <a:buNone/>
            </a:pPr>
            <a:r>
              <a:rPr lang="it-IT" dirty="0"/>
              <a:t>Con la globalizzazione, all’incremento dei flussi commerciali si è affiancato il cambiamento all’interno delle direzioni dei flussi.</a:t>
            </a:r>
          </a:p>
          <a:p>
            <a:pPr marL="720725" indent="-676275">
              <a:buNone/>
            </a:pPr>
            <a:r>
              <a:rPr lang="it-IT" dirty="0"/>
              <a:t>Materie prime e risorse primarie mantengono il passaggio da paesi produttori a industrializzati, ma i manufatti e i semilavorati seguono percorsi più complessi, in quando la loro produzione, a causa della scomposizione verticale del processo produttivo, è delocalizzata dove i costi del lavoro (manodopera) sono più convenienti.</a:t>
            </a:r>
          </a:p>
          <a:p>
            <a:pPr marL="720725" indent="-676275">
              <a:buNone/>
            </a:pPr>
            <a:r>
              <a:rPr lang="it-IT" dirty="0"/>
              <a:t>In pratica le varie fasi della produzione di un manufatto sono distribuite in diverse parti del mondo, al cui interno si sviluppa una parte della filiera.</a:t>
            </a:r>
          </a:p>
          <a:p>
            <a:pPr marL="720725" indent="-676275">
              <a:buNone/>
            </a:pPr>
            <a:r>
              <a:rPr lang="it-IT" dirty="0"/>
              <a:t>Questo influisce sull’organizzazione della società locale, in tutti i suoi aspetti, dalla struttura sociale, ai consumi, agli stili di vita (e-commerce, acquisto di beni agricoli extra stagionali)</a:t>
            </a:r>
          </a:p>
        </p:txBody>
      </p:sp>
    </p:spTree>
    <p:extLst>
      <p:ext uri="{BB962C8B-B14F-4D97-AF65-F5344CB8AC3E}">
        <p14:creationId xmlns:p14="http://schemas.microsoft.com/office/powerpoint/2010/main" val="2676314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6F88EC-52EC-7F4D-AADC-BFF8C7DAA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5875"/>
          </a:xfrm>
        </p:spPr>
        <p:txBody>
          <a:bodyPr>
            <a:normAutofit/>
          </a:bodyPr>
          <a:lstStyle/>
          <a:p>
            <a:r>
              <a:rPr lang="it-IT" sz="4000" dirty="0"/>
              <a:t>Turismo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A95447-51E7-A648-93A4-EF6989CC4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832658"/>
            <a:ext cx="9467895" cy="4556567"/>
          </a:xfrm>
        </p:spPr>
        <p:txBody>
          <a:bodyPr>
            <a:noAutofit/>
          </a:bodyPr>
          <a:lstStyle/>
          <a:p>
            <a:pPr marL="674688" indent="-663575">
              <a:buNone/>
            </a:pPr>
            <a:r>
              <a:rPr lang="it-IT" sz="2000" dirty="0"/>
              <a:t>Spostamento dal luogo di residenza a altre località per svago, interesse culturale, salute, riposo o desiderio di conoscenza .</a:t>
            </a:r>
          </a:p>
          <a:p>
            <a:pPr marL="674688" indent="-663575">
              <a:buNone/>
            </a:pPr>
            <a:r>
              <a:rPr lang="it-IT" sz="2000" dirty="0"/>
              <a:t>XVIII secolo, usanza del </a:t>
            </a:r>
            <a:r>
              <a:rPr lang="it-IT" sz="2000" i="1" dirty="0" err="1"/>
              <a:t>Grand</a:t>
            </a:r>
            <a:r>
              <a:rPr lang="it-IT" sz="2000" i="1" dirty="0"/>
              <a:t> Tour</a:t>
            </a:r>
            <a:r>
              <a:rPr lang="it-IT" sz="2000" dirty="0"/>
              <a:t>, per l’istruzione dei giovani nobili</a:t>
            </a:r>
          </a:p>
          <a:p>
            <a:pPr marL="674688" indent="-663575">
              <a:buNone/>
            </a:pPr>
            <a:r>
              <a:rPr lang="it-IT" sz="2000" dirty="0"/>
              <a:t>Rivoluzione industriale </a:t>
            </a:r>
            <a:r>
              <a:rPr lang="it-IT" sz="2000" dirty="0">
                <a:sym typeface="Wingdings" pitchFamily="2" charset="2"/>
              </a:rPr>
              <a:t> crescita borghesia, volontà di «riposo» (turismo d’élite)</a:t>
            </a:r>
          </a:p>
          <a:p>
            <a:pPr marL="674688" indent="-663575">
              <a:buNone/>
            </a:pPr>
            <a:r>
              <a:rPr lang="it-IT" sz="2000" dirty="0">
                <a:sym typeface="Wingdings" pitchFamily="2" charset="2"/>
              </a:rPr>
              <a:t>Secondo Novecento: turismo di massa</a:t>
            </a:r>
          </a:p>
          <a:p>
            <a:pPr marL="674688" indent="-663575">
              <a:buNone/>
            </a:pPr>
            <a:r>
              <a:rPr lang="it-IT" sz="2000" dirty="0">
                <a:sym typeface="Wingdings" pitchFamily="2" charset="2"/>
              </a:rPr>
              <a:t>Turista è «chiunque viaggi in paesi diversi da quello in cui ha la sua residenza abituale, o al di fuori del proprio ambiente quotidiano, per un periodo di almeno una notte ma non superiore all’anno, per svago, riposo e vacanza, visita di amici e parenti, motivi di affari e professionali, di salute, religiosi, di pellegrinaggio o altro» (definizione dell’Organizzazione mondiale del turismo)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675180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E9E795-9F1E-E445-9082-ACEA16EB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Turismo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B15979-27DF-D140-A3A5-329E4E4F2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4688" indent="-663575">
              <a:buNone/>
            </a:pPr>
            <a:r>
              <a:rPr lang="it-IT" sz="2000" dirty="0"/>
              <a:t>E’ l’attività del terziario con il maggior numero di addetti</a:t>
            </a:r>
          </a:p>
          <a:p>
            <a:pPr marL="674688" indent="-663575">
              <a:buNone/>
            </a:pPr>
            <a:r>
              <a:rPr lang="it-IT" sz="2000" dirty="0"/>
              <a:t>In crescita progressiva: nel 2013 superato il miliardo di turisti (patrimonio storico europeo)</a:t>
            </a:r>
          </a:p>
          <a:p>
            <a:pPr marL="674688" indent="-663575">
              <a:buNone/>
            </a:pPr>
            <a:r>
              <a:rPr lang="it-IT" sz="2000" dirty="0"/>
              <a:t>Fonte notevole di reddito: Italia 13% PIL </a:t>
            </a:r>
            <a:r>
              <a:rPr lang="it-IT" sz="2000" dirty="0">
                <a:sym typeface="Wingdings" pitchFamily="2" charset="2"/>
              </a:rPr>
              <a:t> effetto sul territorio</a:t>
            </a:r>
            <a:endParaRPr lang="it-IT" sz="2000" dirty="0"/>
          </a:p>
          <a:p>
            <a:pPr marL="674688" indent="-663575">
              <a:buNone/>
            </a:pPr>
            <a:r>
              <a:rPr lang="it-IT" sz="2000" dirty="0"/>
              <a:t>Turismo e viaggi: costruzione dell’immagine, disponibilità di servizi di accoglienza</a:t>
            </a:r>
          </a:p>
          <a:p>
            <a:pPr marL="674688" indent="-663575">
              <a:buNone/>
            </a:pPr>
            <a:r>
              <a:rPr lang="it-IT" sz="2000" dirty="0"/>
              <a:t>Turismo culturale: interesse per diversità e specificità dei singoli luoghi (che escono dalla globalizzazione). Interesse nei confronti di ciò che riguarda l’identità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605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3547A5B7-B1FE-8240-ACCE-C0E30A673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/>
              <a:t>Presentazione n. 27</a:t>
            </a:r>
          </a:p>
        </p:txBody>
      </p:sp>
      <p:sp>
        <p:nvSpPr>
          <p:cNvPr id="16386" name="Segnaposto contenuto 2">
            <a:extLst>
              <a:ext uri="{FF2B5EF4-FFF2-40B4-BE49-F238E27FC236}">
                <a16:creationId xmlns:a16="http://schemas.microsoft.com/office/drawing/2014/main" id="{DC71834C-5331-3D44-AFA9-6F096DB71E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2810" y="4039564"/>
            <a:ext cx="9131802" cy="1871657"/>
          </a:xfrm>
        </p:spPr>
        <p:txBody>
          <a:bodyPr/>
          <a:lstStyle/>
          <a:p>
            <a:pPr marL="0" indent="0">
              <a:buNone/>
            </a:pPr>
            <a:r>
              <a:rPr lang="it-IT" sz="3600" dirty="0">
                <a:solidFill>
                  <a:srgbClr val="FF0000"/>
                </a:solidFill>
              </a:rPr>
              <a:t>La circolazione: flussi reti e nodi</a:t>
            </a:r>
          </a:p>
          <a:p>
            <a:pPr marL="0" indent="0">
              <a:buNone/>
            </a:pPr>
            <a:r>
              <a:rPr lang="it-IT" sz="3600">
                <a:solidFill>
                  <a:srgbClr val="FF0000"/>
                </a:solidFill>
              </a:rPr>
              <a:t>2</a:t>
            </a:r>
            <a:endParaRPr lang="it-IT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altLang="it-IT" sz="2100" dirty="0"/>
          </a:p>
        </p:txBody>
      </p:sp>
    </p:spTree>
    <p:extLst>
      <p:ext uri="{BB962C8B-B14F-4D97-AF65-F5344CB8AC3E}">
        <p14:creationId xmlns:p14="http://schemas.microsoft.com/office/powerpoint/2010/main" val="19102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3FFE7C-56DE-E647-8434-9D720904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15323"/>
          </a:xfrm>
        </p:spPr>
        <p:txBody>
          <a:bodyPr>
            <a:normAutofit/>
          </a:bodyPr>
          <a:lstStyle/>
          <a:p>
            <a:r>
              <a:rPr lang="it-IT" sz="4000" dirty="0"/>
              <a:t>Ferrovie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2EB679-7E15-DB4D-953A-ED91A693D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2258" y="1724629"/>
            <a:ext cx="9062353" cy="5023412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/>
              <a:t>Prime linee costruite in Gran Bretagna (Rivoluzione industriale): 1825 – 1830</a:t>
            </a:r>
          </a:p>
          <a:p>
            <a:pPr marL="0" indent="0">
              <a:buNone/>
            </a:pPr>
            <a:r>
              <a:rPr lang="it-IT" sz="2000" dirty="0"/>
              <a:t>Spostamento di materie prime e di prodotti finiti</a:t>
            </a:r>
          </a:p>
          <a:p>
            <a:pPr marL="0" indent="0">
              <a:buNone/>
            </a:pPr>
            <a:r>
              <a:rPr lang="it-IT" sz="2000" dirty="0"/>
              <a:t>A cavallo del secolo tutta Europa attraversata (1888 </a:t>
            </a:r>
            <a:r>
              <a:rPr lang="it-IT" sz="2000" dirty="0" err="1"/>
              <a:t>Orient</a:t>
            </a:r>
            <a:r>
              <a:rPr lang="it-IT" sz="2000" dirty="0"/>
              <a:t> Express; 1903 Transiberiana)</a:t>
            </a:r>
          </a:p>
          <a:p>
            <a:pPr marL="0" indent="0">
              <a:buNone/>
            </a:pPr>
            <a:r>
              <a:rPr lang="it-IT" sz="2000" dirty="0"/>
              <a:t>Ferrovie di penetrazione (Africa, India e territori coloniali) da inizio 900, per collegare porto a regine produttrice di materie prime </a:t>
            </a:r>
          </a:p>
          <a:p>
            <a:pPr marL="0" indent="0">
              <a:buNone/>
            </a:pPr>
            <a:r>
              <a:rPr lang="it-IT" sz="2000" dirty="0"/>
              <a:t>Oggi convenienti per trasporto merci a lunga distanza e in zone più densamente popolate e urbanizzate (pendolari)</a:t>
            </a:r>
          </a:p>
          <a:p>
            <a:pPr marL="0" indent="0">
              <a:buNone/>
            </a:pPr>
            <a:r>
              <a:rPr lang="it-IT" sz="2000" dirty="0"/>
              <a:t>Treni ad alta velocità </a:t>
            </a:r>
            <a:r>
              <a:rPr lang="it-IT" sz="2000" dirty="0">
                <a:sym typeface="Wingdings" pitchFamily="2" charset="2"/>
              </a:rPr>
              <a:t> nuovi impatti (trafori)</a:t>
            </a:r>
            <a:endParaRPr lang="it-IT" sz="20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800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0776EA-B91A-B94A-A5B8-B1E04BDB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893" y="624110"/>
            <a:ext cx="4409759" cy="811151"/>
          </a:xfrm>
        </p:spPr>
        <p:txBody>
          <a:bodyPr/>
          <a:lstStyle/>
          <a:p>
            <a:r>
              <a:rPr lang="it-IT" dirty="0"/>
              <a:t>Ferrovie italiche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0456031-DDFC-5440-AA7C-339536334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9964" y="1804894"/>
            <a:ext cx="4244934" cy="4827400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293B015-ECDD-9346-B5A3-701E2756A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763" y="1804894"/>
            <a:ext cx="3414533" cy="498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5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48ABB0-50E1-2643-B5DC-548AECBE2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Vie d’acqua interne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B95D74-01CB-BA43-9816-79B0A441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2133600"/>
            <a:ext cx="8911687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Corsi d’acqua naturali</a:t>
            </a:r>
          </a:p>
          <a:p>
            <a:pPr marL="44450" indent="0">
              <a:buNone/>
            </a:pPr>
            <a:r>
              <a:rPr lang="it-IT" sz="2000" dirty="0"/>
              <a:t>Interventi per favorire imbarcazioni di maggiori dimensioni </a:t>
            </a:r>
          </a:p>
          <a:p>
            <a:pPr marL="574802" lvl="1" indent="0">
              <a:buNone/>
            </a:pPr>
            <a:r>
              <a:rPr lang="it-IT" sz="2000" dirty="0"/>
              <a:t>drenaggio, regimazione portate, rettificazione percorsi / canalizzazione, costruzione di chiuse per superare dislivelli</a:t>
            </a:r>
          </a:p>
          <a:p>
            <a:pPr marL="0" indent="0">
              <a:buNone/>
            </a:pPr>
            <a:r>
              <a:rPr lang="it-IT" sz="2000" dirty="0"/>
              <a:t>Trasporto lento </a:t>
            </a:r>
            <a:r>
              <a:rPr lang="it-IT" sz="2000" dirty="0">
                <a:sym typeface="Wingdings" pitchFamily="2" charset="2"/>
              </a:rPr>
              <a:t> merci pesanti e non deperibili e turismo</a:t>
            </a:r>
          </a:p>
          <a:p>
            <a:pPr marL="0" indent="0">
              <a:buNone/>
            </a:pPr>
            <a:r>
              <a:rPr lang="it-IT" sz="2000" dirty="0">
                <a:sym typeface="Wingdings" pitchFamily="2" charset="2"/>
              </a:rPr>
              <a:t>Europa pianure interne </a:t>
            </a:r>
          </a:p>
          <a:p>
            <a:pPr marL="0" indent="0">
              <a:buNone/>
            </a:pPr>
            <a:r>
              <a:rPr lang="it-IT" sz="2000" dirty="0">
                <a:sym typeface="Wingdings" pitchFamily="2" charset="2"/>
              </a:rPr>
              <a:t>	Rete del fiume Reno: </a:t>
            </a:r>
          </a:p>
          <a:p>
            <a:pPr marL="530352" lvl="1" indent="0">
              <a:buNone/>
            </a:pPr>
            <a:r>
              <a:rPr lang="it-IT" sz="1800" dirty="0">
                <a:sym typeface="Wingdings" pitchFamily="2" charset="2"/>
              </a:rPr>
              <a:t>dalla Svizzera (Basilea)  all’Olanda (Rotterdam) passando per Germania e Francia – tramite altri canali: 900 km navigabili e 50 porti</a:t>
            </a:r>
          </a:p>
          <a:p>
            <a:pPr marL="530352" lvl="1" indent="0">
              <a:buNone/>
            </a:pPr>
            <a:endParaRPr lang="it-IT" sz="1800" dirty="0">
              <a:sym typeface="Wingdings" pitchFamily="2" charset="2"/>
            </a:endParaRPr>
          </a:p>
          <a:p>
            <a:pPr marL="530352" lvl="1" indent="0">
              <a:buNone/>
            </a:pPr>
            <a:r>
              <a:rPr lang="it-IT" sz="1800" dirty="0">
                <a:sym typeface="Wingdings" pitchFamily="2" charset="2"/>
              </a:rPr>
              <a:t>Idrovia Isonzo Sava Danubio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66507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342C0-86D1-5B4A-82B5-62E141A0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FCB61FC-8C57-C847-B0E7-93D4BB507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2" y="493585"/>
            <a:ext cx="8915400" cy="3278777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CD60911-877F-8A43-B7DD-4552B502A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370" y="3902887"/>
            <a:ext cx="4603242" cy="29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6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8A9E67-5C93-094F-8F86-C5B27BFA9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Porti e rotte marittime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25C49D-D748-234A-8F5D-CE9F4501E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412111"/>
            <a:ext cx="9329000" cy="5139160"/>
          </a:xfrm>
        </p:spPr>
        <p:txBody>
          <a:bodyPr>
            <a:normAutofit/>
          </a:bodyPr>
          <a:lstStyle/>
          <a:p>
            <a:pPr marL="720725" indent="-709613">
              <a:buNone/>
            </a:pPr>
            <a:r>
              <a:rPr lang="it-IT" sz="2000" dirty="0"/>
              <a:t>Porti: nodi di traffico in cui convergono rotte marittime, strade e altre vie di comunicazione</a:t>
            </a:r>
          </a:p>
          <a:p>
            <a:pPr marL="720725" indent="-709613">
              <a:buNone/>
            </a:pPr>
            <a:r>
              <a:rPr lang="it-IT" sz="2000" dirty="0"/>
              <a:t>Dopo la rivoluzione dei trasporti: porti non più </a:t>
            </a:r>
            <a:r>
              <a:rPr lang="it-IT" sz="2000" b="1" dirty="0"/>
              <a:t>Polivalenti</a:t>
            </a:r>
            <a:r>
              <a:rPr lang="it-IT" sz="2000" dirty="0"/>
              <a:t>, in gradi di gestire passeggeri e qualunque tipo di merci (bisogno non di soli fondali profondi, ma di terminali estesi – se serve </a:t>
            </a:r>
            <a:r>
              <a:rPr lang="it-IT" sz="2000" i="1" dirty="0"/>
              <a:t>offshore </a:t>
            </a:r>
            <a:r>
              <a:rPr lang="it-IT" sz="2000" dirty="0"/>
              <a:t>-  e attrezzature specifiche di sostegno) ma </a:t>
            </a:r>
            <a:r>
              <a:rPr lang="it-IT" sz="2000" b="1" dirty="0"/>
              <a:t>specializzati </a:t>
            </a:r>
            <a:r>
              <a:rPr lang="it-IT" sz="2000" dirty="0"/>
              <a:t>su singoli prodotti</a:t>
            </a:r>
          </a:p>
          <a:p>
            <a:pPr marL="720725" indent="-709613">
              <a:buNone/>
            </a:pPr>
            <a:r>
              <a:rPr lang="it-IT" sz="2000" dirty="0"/>
              <a:t>Poche realtà polivalenti di riferimento (in Europa: Rotterdam, Anversa, Amburgo, Marsiglia)</a:t>
            </a:r>
          </a:p>
          <a:p>
            <a:pPr marL="11112" indent="0">
              <a:buNone/>
            </a:pPr>
            <a:r>
              <a:rPr lang="it-IT" sz="2000" dirty="0"/>
              <a:t>Europa atlantica, Giappone orientale e Usa orientale/Golfo Messico: </a:t>
            </a:r>
          </a:p>
          <a:p>
            <a:pPr marL="11112" indent="0">
              <a:buNone/>
            </a:pPr>
            <a:r>
              <a:rPr lang="it-IT" sz="2000" dirty="0">
                <a:sym typeface="Wingdings" pitchFamily="2" charset="2"/>
              </a:rPr>
              <a:t>	</a:t>
            </a:r>
            <a:r>
              <a:rPr lang="it-IT" sz="2000" dirty="0"/>
              <a:t>60% traffico mondiale (fino a crescita Cina </a:t>
            </a:r>
            <a:r>
              <a:rPr lang="it-IT" sz="2000" dirty="0">
                <a:sym typeface="Wingdings" pitchFamily="2" charset="2"/>
              </a:rPr>
              <a:t> </a:t>
            </a:r>
            <a:r>
              <a:rPr lang="it-IT" sz="2000" dirty="0" err="1">
                <a:sym typeface="Wingdings" pitchFamily="2" charset="2"/>
              </a:rPr>
              <a:t>Belt</a:t>
            </a:r>
            <a:r>
              <a:rPr lang="it-IT" sz="2000" dirty="0">
                <a:sym typeface="Wingdings" pitchFamily="2" charset="2"/>
              </a:rPr>
              <a:t> and Road </a:t>
            </a:r>
            <a:r>
              <a:rPr lang="it-IT" sz="2000" dirty="0" err="1">
                <a:sym typeface="Wingdings" pitchFamily="2" charset="2"/>
              </a:rPr>
              <a:t>Initiative</a:t>
            </a:r>
            <a:r>
              <a:rPr lang="it-IT" sz="2000" dirty="0">
                <a:sym typeface="Wingdings" pitchFamily="2" charset="2"/>
              </a:rPr>
              <a:t>)</a:t>
            </a:r>
            <a:r>
              <a:rPr lang="it-IT" sz="2000" dirty="0"/>
              <a:t> </a:t>
            </a:r>
          </a:p>
          <a:p>
            <a:pPr marL="11112" indent="0">
              <a:buNone/>
            </a:pPr>
            <a:endParaRPr lang="it-IT" sz="2000" dirty="0"/>
          </a:p>
          <a:p>
            <a:pPr marL="11112" indent="0">
              <a:buNone/>
            </a:pPr>
            <a:r>
              <a:rPr lang="it-IT" sz="2000" dirty="0"/>
              <a:t>Nord mondo vs. sud mondo</a:t>
            </a:r>
          </a:p>
        </p:txBody>
      </p:sp>
    </p:spTree>
    <p:extLst>
      <p:ext uri="{BB962C8B-B14F-4D97-AF65-F5344CB8AC3E}">
        <p14:creationId xmlns:p14="http://schemas.microsoft.com/office/powerpoint/2010/main" val="341164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8C4A40-C8E4-CB4E-B04D-F35D735BD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Porti e rotte marittime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3A055A-A48C-8B42-B819-77D2F43FB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387" y="1585731"/>
            <a:ext cx="4583575" cy="4965539"/>
          </a:xfrm>
        </p:spPr>
        <p:txBody>
          <a:bodyPr>
            <a:normAutofit/>
          </a:bodyPr>
          <a:lstStyle/>
          <a:p>
            <a:pPr marL="628650" indent="-617538">
              <a:buNone/>
            </a:pPr>
            <a:r>
              <a:rPr lang="it-IT" sz="2000" dirty="0"/>
              <a:t>Porti oggi strutture fondamentali nell’organizzazione del territorio in quanto punti di entrata/uscita di regioni più o meno vaste e punto di collegamento tra le vie di comunicazione di mare e terraferma. Quindi condizionano distribuzione delle attività produttive.</a:t>
            </a:r>
          </a:p>
          <a:p>
            <a:pPr marL="674688" indent="-630238">
              <a:buNone/>
            </a:pPr>
            <a:r>
              <a:rPr lang="it-IT" sz="2000" dirty="0"/>
              <a:t>Invenzione dei container (porti trasbordo)</a:t>
            </a:r>
          </a:p>
          <a:p>
            <a:pPr marL="0" indent="0">
              <a:buNone/>
            </a:pPr>
            <a:r>
              <a:rPr lang="it-IT" sz="2000" dirty="0"/>
              <a:t>Creazione di sistemi portuali</a:t>
            </a:r>
          </a:p>
          <a:p>
            <a:pPr marL="0" indent="0">
              <a:buNone/>
            </a:pPr>
            <a:r>
              <a:rPr lang="it-IT" sz="2000" dirty="0"/>
              <a:t>Italia e Trieste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35AA8F3-F606-524D-9125-511317102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494" y="2286000"/>
            <a:ext cx="576452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4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FE2C1D-B7F4-8D49-9C94-FFBE3B42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796564" cy="735915"/>
          </a:xfrm>
        </p:spPr>
        <p:txBody>
          <a:bodyPr/>
          <a:lstStyle/>
          <a:p>
            <a:r>
              <a:rPr lang="it-IT" dirty="0"/>
              <a:t>Trasporto aereo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BCBEB3-4F2E-6E44-9C59-C4AF303B3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360025"/>
            <a:ext cx="6904299" cy="1969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Il mezzo più veloce e il più costoso</a:t>
            </a:r>
          </a:p>
          <a:p>
            <a:pPr marL="530352" lvl="1" indent="0">
              <a:buNone/>
            </a:pPr>
            <a:r>
              <a:rPr lang="it-IT" dirty="0">
                <a:sym typeface="Wingdings" pitchFamily="2" charset="2"/>
              </a:rPr>
              <a:t>Persone e merci deperibili di valore (pesce…)</a:t>
            </a:r>
          </a:p>
          <a:p>
            <a:pPr marL="530352" lvl="1" indent="0">
              <a:buNone/>
            </a:pPr>
            <a:r>
              <a:rPr lang="it-IT" dirty="0">
                <a:sym typeface="Wingdings" pitchFamily="2" charset="2"/>
              </a:rPr>
              <a:t>Merci in «deposito centralizzato» (evoluzione del Taylorismo)</a:t>
            </a:r>
          </a:p>
          <a:p>
            <a:pPr marL="530352" lvl="1" indent="0">
              <a:buNone/>
            </a:pPr>
            <a:r>
              <a:rPr lang="it-IT" dirty="0">
                <a:sym typeface="Wingdings" pitchFamily="2" charset="2"/>
              </a:rPr>
              <a:t>Globalizzazione / acquisti on line</a:t>
            </a:r>
          </a:p>
          <a:p>
            <a:pPr marL="0" indent="0">
              <a:buNone/>
            </a:pPr>
            <a:r>
              <a:rPr lang="it-IT" dirty="0">
                <a:sym typeface="Wingdings" pitchFamily="2" charset="2"/>
              </a:rPr>
              <a:t>Centralità di aeroporti intercontinentali / HUB nazionali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689A7BC-AA8E-3148-BE20-C51BE3A05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879" y="3462277"/>
            <a:ext cx="6877903" cy="339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61151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651</TotalTime>
  <Words>1217</Words>
  <Application>Microsoft Macintosh PowerPoint</Application>
  <PresentationFormat>Widescreen</PresentationFormat>
  <Paragraphs>94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Filo</vt:lpstr>
      <vt:lpstr>Territorio e Società  (LE225)  Sergio Zilli a.a. 2020-2021</vt:lpstr>
      <vt:lpstr>Presentazione n. 27</vt:lpstr>
      <vt:lpstr>Ferrovie</vt:lpstr>
      <vt:lpstr>Ferrovie italiche</vt:lpstr>
      <vt:lpstr>Vie d’acqua interne</vt:lpstr>
      <vt:lpstr>Presentazione standard di PowerPoint</vt:lpstr>
      <vt:lpstr>Porti e rotte marittime</vt:lpstr>
      <vt:lpstr>Porti e rotte marittime</vt:lpstr>
      <vt:lpstr>Trasporto aereo</vt:lpstr>
      <vt:lpstr>Telecomunicazioni</vt:lpstr>
      <vt:lpstr>Circolazione delle merci e commercio internazionale</vt:lpstr>
      <vt:lpstr>Commercio mondiale</vt:lpstr>
      <vt:lpstr>I corridoi paneuropei</vt:lpstr>
      <vt:lpstr>Commercio mondiale</vt:lpstr>
      <vt:lpstr>Turismo</vt:lpstr>
      <vt:lpstr>Turismo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Territorio e Società (LE225)   Corso di Studio LE07 – Lettere antiche e moderne, arti, comunicazione</dc:title>
  <dc:creator>sergio zilli</dc:creator>
  <cp:lastModifiedBy>sergio zilli</cp:lastModifiedBy>
  <cp:revision>32</cp:revision>
  <dcterms:created xsi:type="dcterms:W3CDTF">2021-03-01T07:19:48Z</dcterms:created>
  <dcterms:modified xsi:type="dcterms:W3CDTF">2021-05-11T14:28:36Z</dcterms:modified>
</cp:coreProperties>
</file>