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87" r:id="rId9"/>
    <p:sldId id="288" r:id="rId10"/>
    <p:sldId id="289" r:id="rId11"/>
    <p:sldId id="290" r:id="rId12"/>
    <p:sldId id="29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729"/>
  </p:normalViewPr>
  <p:slideViewPr>
    <p:cSldViewPr snapToGrid="0" snapToObjects="1">
      <p:cViewPr varScale="1">
        <p:scale>
          <a:sx n="111" d="100"/>
          <a:sy n="111" d="100"/>
        </p:scale>
        <p:origin x="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5/17/21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D9FA5-BE5C-1B42-A8A8-E82FC89C8E8E}"/>
              </a:ext>
            </a:extLst>
          </p:cNvPr>
          <p:cNvSpPr>
            <a:spLocks noGrp="1"/>
          </p:cNvSpPr>
          <p:nvPr>
            <p:ph type="ctrTitle"/>
          </p:nvPr>
        </p:nvSpPr>
        <p:spPr>
          <a:xfrm>
            <a:off x="2025748" y="1420838"/>
            <a:ext cx="9478865" cy="3356544"/>
          </a:xfrm>
        </p:spPr>
        <p:txBody>
          <a:bodyPr>
            <a:normAutofit/>
          </a:bodyPr>
          <a:lstStyle/>
          <a:p>
            <a:pPr algn="ctr"/>
            <a:r>
              <a:rPr lang="it-IT" sz="6700" b="1" cap="small" dirty="0"/>
              <a:t>Territorio e Società</a:t>
            </a:r>
            <a:r>
              <a:rPr lang="it-IT" sz="6700" dirty="0"/>
              <a:t> </a:t>
            </a:r>
            <a:br>
              <a:rPr lang="it-IT" sz="6700" dirty="0"/>
            </a:br>
            <a:r>
              <a:rPr lang="it-IT" sz="3100" dirty="0"/>
              <a:t>(LE225) </a:t>
            </a:r>
            <a:br>
              <a:rPr lang="it-IT" dirty="0"/>
            </a:br>
            <a:r>
              <a:rPr lang="it-IT" b="1" dirty="0"/>
              <a:t>Sergio Zilli</a:t>
            </a:r>
            <a:br>
              <a:rPr lang="it-IT" dirty="0"/>
            </a:br>
            <a:r>
              <a:rPr lang="it-IT" sz="3200" dirty="0" err="1"/>
              <a:t>a.a</a:t>
            </a:r>
            <a:r>
              <a:rPr lang="it-IT" sz="3200" dirty="0"/>
              <a:t>. 2020-2021</a:t>
            </a:r>
          </a:p>
        </p:txBody>
      </p:sp>
      <p:sp>
        <p:nvSpPr>
          <p:cNvPr id="3" name="Sottotitolo 2">
            <a:extLst>
              <a:ext uri="{FF2B5EF4-FFF2-40B4-BE49-F238E27FC236}">
                <a16:creationId xmlns:a16="http://schemas.microsoft.com/office/drawing/2014/main" id="{8166E90C-C239-E84C-ADB8-0D6D2F3EF29A}"/>
              </a:ext>
            </a:extLst>
          </p:cNvPr>
          <p:cNvSpPr>
            <a:spLocks noGrp="1"/>
          </p:cNvSpPr>
          <p:nvPr>
            <p:ph type="subTitle" idx="1"/>
          </p:nvPr>
        </p:nvSpPr>
        <p:spPr>
          <a:xfrm>
            <a:off x="2278966" y="5171274"/>
            <a:ext cx="9509759" cy="638683"/>
          </a:xfrm>
        </p:spPr>
        <p:txBody>
          <a:bodyPr>
            <a:normAutofit/>
          </a:bodyPr>
          <a:lstStyle/>
          <a:p>
            <a:r>
              <a:rPr lang="it-IT" sz="2000" dirty="0"/>
              <a:t>Corso di Studio </a:t>
            </a:r>
            <a:r>
              <a:rPr lang="it-IT" sz="2000" b="1" dirty="0"/>
              <a:t>LE07 – Lettere antiche e moderne, arti, comunicazione</a:t>
            </a:r>
            <a:endParaRPr lang="it-IT" sz="2000" dirty="0"/>
          </a:p>
          <a:p>
            <a:endParaRPr lang="it-IT" sz="2400" dirty="0"/>
          </a:p>
        </p:txBody>
      </p:sp>
      <p:sp>
        <p:nvSpPr>
          <p:cNvPr id="4" name="CasellaDiTesto 3">
            <a:extLst>
              <a:ext uri="{FF2B5EF4-FFF2-40B4-BE49-F238E27FC236}">
                <a16:creationId xmlns:a16="http://schemas.microsoft.com/office/drawing/2014/main" id="{92C9AC7C-D72E-2943-9B87-6BBB87A926ED}"/>
              </a:ext>
            </a:extLst>
          </p:cNvPr>
          <p:cNvSpPr txBox="1"/>
          <p:nvPr/>
        </p:nvSpPr>
        <p:spPr>
          <a:xfrm>
            <a:off x="9791114" y="6105378"/>
            <a:ext cx="1713499" cy="369332"/>
          </a:xfrm>
          <a:prstGeom prst="rect">
            <a:avLst/>
          </a:prstGeom>
          <a:noFill/>
        </p:spPr>
        <p:txBody>
          <a:bodyPr wrap="square" rtlCol="0">
            <a:spAutoFit/>
          </a:bodyPr>
          <a:lstStyle/>
          <a:p>
            <a:pPr algn="r"/>
            <a:r>
              <a:rPr lang="it-IT" dirty="0" err="1"/>
              <a:t>Ppt</a:t>
            </a:r>
            <a:r>
              <a:rPr lang="it-IT" dirty="0"/>
              <a:t> 28</a:t>
            </a:r>
          </a:p>
        </p:txBody>
      </p:sp>
    </p:spTree>
    <p:extLst>
      <p:ext uri="{BB962C8B-B14F-4D97-AF65-F5344CB8AC3E}">
        <p14:creationId xmlns:p14="http://schemas.microsoft.com/office/powerpoint/2010/main" val="3041265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FFE776-FEEA-314F-831B-1B2C696075AD}"/>
              </a:ext>
            </a:extLst>
          </p:cNvPr>
          <p:cNvSpPr>
            <a:spLocks noGrp="1"/>
          </p:cNvSpPr>
          <p:nvPr>
            <p:ph type="title"/>
          </p:nvPr>
        </p:nvSpPr>
        <p:spPr>
          <a:xfrm>
            <a:off x="1852145" y="612535"/>
            <a:ext cx="8911687" cy="1280890"/>
          </a:xfrm>
        </p:spPr>
        <p:txBody>
          <a:bodyPr/>
          <a:lstStyle/>
          <a:p>
            <a:r>
              <a:rPr lang="it-IT" dirty="0"/>
              <a:t>Urbano, rurale e città diffusa</a:t>
            </a:r>
          </a:p>
        </p:txBody>
      </p:sp>
      <p:sp>
        <p:nvSpPr>
          <p:cNvPr id="3" name="Segnaposto contenuto 2">
            <a:extLst>
              <a:ext uri="{FF2B5EF4-FFF2-40B4-BE49-F238E27FC236}">
                <a16:creationId xmlns:a16="http://schemas.microsoft.com/office/drawing/2014/main" id="{843E1047-7E8F-6942-82C0-90F985D965EE}"/>
              </a:ext>
            </a:extLst>
          </p:cNvPr>
          <p:cNvSpPr>
            <a:spLocks noGrp="1"/>
          </p:cNvSpPr>
          <p:nvPr>
            <p:ph idx="1"/>
          </p:nvPr>
        </p:nvSpPr>
        <p:spPr>
          <a:xfrm>
            <a:off x="1979271" y="1724627"/>
            <a:ext cx="9549114" cy="4618299"/>
          </a:xfrm>
        </p:spPr>
        <p:txBody>
          <a:bodyPr>
            <a:normAutofit/>
          </a:bodyPr>
          <a:lstStyle/>
          <a:p>
            <a:pPr marL="0" indent="0">
              <a:buNone/>
            </a:pPr>
            <a:r>
              <a:rPr lang="it-IT" sz="2000" dirty="0"/>
              <a:t>Urbano vs rurale </a:t>
            </a:r>
            <a:r>
              <a:rPr lang="it-IT" sz="2000" dirty="0">
                <a:sym typeface="Wingdings" pitchFamily="2" charset="2"/>
              </a:rPr>
              <a:t> alta densità abitativa vs bassa densità abitativa (campagna)</a:t>
            </a:r>
          </a:p>
          <a:p>
            <a:pPr marL="0" indent="0">
              <a:buNone/>
            </a:pPr>
            <a:r>
              <a:rPr lang="it-IT" sz="2000" dirty="0">
                <a:sym typeface="Wingdings" pitchFamily="2" charset="2"/>
              </a:rPr>
              <a:t>Nei paesi a economia avanzata, la città si allarga nei territori rurali, urbanizzandola in due modi</a:t>
            </a:r>
          </a:p>
          <a:p>
            <a:pPr marL="457200" indent="-457200">
              <a:buAutoNum type="alphaLcParenR"/>
            </a:pPr>
            <a:r>
              <a:rPr lang="it-IT" sz="2000" dirty="0"/>
              <a:t>Coprendoli di edifici e infrastrutture</a:t>
            </a:r>
          </a:p>
          <a:p>
            <a:pPr marL="457200" indent="-457200">
              <a:buAutoNum type="alphaLcParenR"/>
            </a:pPr>
            <a:r>
              <a:rPr lang="it-IT" sz="2000" dirty="0"/>
              <a:t>Trasformando i modi di vita della popolazione</a:t>
            </a:r>
          </a:p>
          <a:p>
            <a:pPr marL="720725" indent="-355600">
              <a:buNone/>
            </a:pPr>
            <a:r>
              <a:rPr lang="it-IT" sz="2000" b="1" i="1" dirty="0"/>
              <a:t>Urban </a:t>
            </a:r>
            <a:r>
              <a:rPr lang="it-IT" sz="2000" b="1" i="1" dirty="0" err="1"/>
              <a:t>sprawl</a:t>
            </a:r>
            <a:r>
              <a:rPr lang="it-IT" sz="2000" b="1" i="1" dirty="0"/>
              <a:t> (dispersione edilizia)</a:t>
            </a:r>
            <a:r>
              <a:rPr lang="it-IT" sz="2000" dirty="0"/>
              <a:t> quando il tasso di suolo dovuto alla espansione dell’area urbanizzata (per scopi residenziali, commerciali o industriali) supera quello della crescita della popolazione. Questo porta alla</a:t>
            </a:r>
            <a:r>
              <a:rPr lang="it-IT" sz="2000" b="1" i="1" dirty="0">
                <a:sym typeface="Wingdings" pitchFamily="2" charset="2"/>
              </a:rPr>
              <a:t> Città diffusa</a:t>
            </a:r>
            <a:r>
              <a:rPr lang="it-IT" sz="2000" dirty="0">
                <a:sym typeface="Wingdings" pitchFamily="2" charset="2"/>
              </a:rPr>
              <a:t>, caratterizzata  una bassa densità di popolazione e dalla presenza di capannoni, allineamenti commerciali, case unifamiliari intervallati da spazi destinati a agricoltura o usi ricreativi o tutelati</a:t>
            </a:r>
            <a:endParaRPr lang="it-IT" sz="2000" b="1" i="1" dirty="0"/>
          </a:p>
        </p:txBody>
      </p:sp>
    </p:spTree>
    <p:extLst>
      <p:ext uri="{BB962C8B-B14F-4D97-AF65-F5344CB8AC3E}">
        <p14:creationId xmlns:p14="http://schemas.microsoft.com/office/powerpoint/2010/main" val="3865305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6DAEC-513F-F740-98E2-632032BA3259}"/>
              </a:ext>
            </a:extLst>
          </p:cNvPr>
          <p:cNvSpPr>
            <a:spLocks noGrp="1"/>
          </p:cNvSpPr>
          <p:nvPr>
            <p:ph type="title"/>
          </p:nvPr>
        </p:nvSpPr>
        <p:spPr>
          <a:xfrm>
            <a:off x="1863720" y="635684"/>
            <a:ext cx="8911687" cy="857450"/>
          </a:xfrm>
        </p:spPr>
        <p:txBody>
          <a:bodyPr/>
          <a:lstStyle/>
          <a:p>
            <a:r>
              <a:rPr lang="it-IT" dirty="0"/>
              <a:t>Problemi della città diffusa</a:t>
            </a:r>
          </a:p>
        </p:txBody>
      </p:sp>
      <p:sp>
        <p:nvSpPr>
          <p:cNvPr id="3" name="Segnaposto contenuto 2">
            <a:extLst>
              <a:ext uri="{FF2B5EF4-FFF2-40B4-BE49-F238E27FC236}">
                <a16:creationId xmlns:a16="http://schemas.microsoft.com/office/drawing/2014/main" id="{2A10E8D0-0F8F-604E-922E-6E4FBEEC9010}"/>
              </a:ext>
            </a:extLst>
          </p:cNvPr>
          <p:cNvSpPr>
            <a:spLocks noGrp="1"/>
          </p:cNvSpPr>
          <p:nvPr>
            <p:ph idx="1"/>
          </p:nvPr>
        </p:nvSpPr>
        <p:spPr>
          <a:xfrm>
            <a:off x="1863719" y="2002419"/>
            <a:ext cx="9803561" cy="4514127"/>
          </a:xfrm>
        </p:spPr>
        <p:txBody>
          <a:bodyPr>
            <a:normAutofit/>
          </a:bodyPr>
          <a:lstStyle/>
          <a:p>
            <a:pPr marL="0" indent="0">
              <a:buNone/>
            </a:pPr>
            <a:r>
              <a:rPr lang="it-IT" sz="2000" dirty="0"/>
              <a:t>La città diffusa favorisce i bisogni dei singoli contro le esigenze collettive.</a:t>
            </a:r>
          </a:p>
          <a:p>
            <a:pPr>
              <a:buFont typeface="Arial" panose="020B0604020202020204" pitchFamily="34" charset="0"/>
              <a:buChar char="•"/>
            </a:pPr>
            <a:r>
              <a:rPr lang="it-IT" sz="2000" dirty="0"/>
              <a:t>Meno spazi per agricoltura</a:t>
            </a:r>
          </a:p>
          <a:p>
            <a:pPr>
              <a:buFont typeface="Arial" panose="020B0604020202020204" pitchFamily="34" charset="0"/>
              <a:buChar char="•"/>
            </a:pPr>
            <a:r>
              <a:rPr lang="it-IT" sz="2000" dirty="0"/>
              <a:t>Ingenti spese pubbliche infrastrutturali (reti)</a:t>
            </a:r>
          </a:p>
          <a:p>
            <a:pPr>
              <a:buFont typeface="Arial" panose="020B0604020202020204" pitchFamily="34" charset="0"/>
              <a:buChar char="•"/>
            </a:pPr>
            <a:r>
              <a:rPr lang="it-IT" sz="2000" dirty="0"/>
              <a:t>Scarsi servizi pubblici di trasporto (</a:t>
            </a:r>
            <a:r>
              <a:rPr lang="it-IT" sz="2000" dirty="0">
                <a:sym typeface="Wingdings" pitchFamily="2" charset="2"/>
              </a:rPr>
              <a:t> traffico privato, inquinamento)</a:t>
            </a:r>
          </a:p>
          <a:p>
            <a:pPr>
              <a:buFont typeface="Arial" panose="020B0604020202020204" pitchFamily="34" charset="0"/>
              <a:buChar char="•"/>
            </a:pPr>
            <a:r>
              <a:rPr lang="it-IT" sz="2000" dirty="0">
                <a:sym typeface="Wingdings" pitchFamily="2" charset="2"/>
              </a:rPr>
              <a:t>Incremento copertura suoli (meno penetrazione nel sottosuolo, danni idraulici)</a:t>
            </a:r>
          </a:p>
          <a:p>
            <a:pPr>
              <a:buFont typeface="Arial" panose="020B0604020202020204" pitchFamily="34" charset="0"/>
              <a:buChar char="•"/>
            </a:pPr>
            <a:r>
              <a:rPr lang="it-IT" sz="2000" dirty="0">
                <a:sym typeface="Wingdings" pitchFamily="2" charset="2"/>
              </a:rPr>
              <a:t>Minori socialità</a:t>
            </a:r>
          </a:p>
          <a:p>
            <a:pPr marL="0" indent="0">
              <a:buNone/>
            </a:pPr>
            <a:r>
              <a:rPr lang="it-IT" sz="2000" dirty="0">
                <a:sym typeface="Wingdings" pitchFamily="2" charset="2"/>
              </a:rPr>
              <a:t>Tipica degli Stati Uniti, ma anche in Italia (Milano, Padova-Treviso-Venezia)</a:t>
            </a:r>
            <a:endParaRPr lang="it-IT" sz="2000" dirty="0"/>
          </a:p>
        </p:txBody>
      </p:sp>
    </p:spTree>
    <p:extLst>
      <p:ext uri="{BB962C8B-B14F-4D97-AF65-F5344CB8AC3E}">
        <p14:creationId xmlns:p14="http://schemas.microsoft.com/office/powerpoint/2010/main" val="4209379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E1F45-5FF9-0B41-A68D-4320B65A11E7}"/>
              </a:ext>
            </a:extLst>
          </p:cNvPr>
          <p:cNvSpPr>
            <a:spLocks noGrp="1"/>
          </p:cNvSpPr>
          <p:nvPr>
            <p:ph type="title"/>
          </p:nvPr>
        </p:nvSpPr>
        <p:spPr>
          <a:xfrm>
            <a:off x="1716356" y="612535"/>
            <a:ext cx="2878793" cy="788002"/>
          </a:xfrm>
        </p:spPr>
        <p:txBody>
          <a:bodyPr/>
          <a:lstStyle/>
          <a:p>
            <a:r>
              <a:rPr lang="it-IT" dirty="0"/>
              <a:t>Mega-città</a:t>
            </a:r>
          </a:p>
        </p:txBody>
      </p:sp>
      <p:sp>
        <p:nvSpPr>
          <p:cNvPr id="3" name="Segnaposto contenuto 2">
            <a:extLst>
              <a:ext uri="{FF2B5EF4-FFF2-40B4-BE49-F238E27FC236}">
                <a16:creationId xmlns:a16="http://schemas.microsoft.com/office/drawing/2014/main" id="{4DC0BB51-4FA2-D945-99C6-B744730C5415}"/>
              </a:ext>
            </a:extLst>
          </p:cNvPr>
          <p:cNvSpPr>
            <a:spLocks noGrp="1"/>
          </p:cNvSpPr>
          <p:nvPr>
            <p:ph idx="1"/>
          </p:nvPr>
        </p:nvSpPr>
        <p:spPr>
          <a:xfrm>
            <a:off x="1716356" y="1400537"/>
            <a:ext cx="10101396" cy="5254906"/>
          </a:xfrm>
        </p:spPr>
        <p:txBody>
          <a:bodyPr>
            <a:normAutofit/>
          </a:bodyPr>
          <a:lstStyle/>
          <a:p>
            <a:pPr marL="0" indent="0">
              <a:buNone/>
            </a:pPr>
            <a:r>
              <a:rPr lang="it-IT" dirty="0"/>
              <a:t>Due le circostanze necessari per la nascita delle città:</a:t>
            </a:r>
          </a:p>
          <a:p>
            <a:pPr lvl="1">
              <a:buFont typeface="Arial" panose="020B0604020202020204" pitchFamily="34" charset="0"/>
              <a:buChar char="•"/>
            </a:pPr>
            <a:r>
              <a:rPr lang="it-IT" i="0" dirty="0"/>
              <a:t>Lo sviluppo di un sistema agricolo con un surplus nella produzione e conservazione dei prodotti </a:t>
            </a:r>
          </a:p>
          <a:p>
            <a:pPr lvl="1">
              <a:buFont typeface="Arial" panose="020B0604020202020204" pitchFamily="34" charset="0"/>
              <a:buChar char="•"/>
            </a:pPr>
            <a:r>
              <a:rPr lang="it-IT" i="0" dirty="0"/>
              <a:t>Un sistema di scambi commerciali per i surplus controllato e gestito da </a:t>
            </a:r>
            <a:r>
              <a:rPr lang="it-IT" i="0" dirty="0" err="1"/>
              <a:t>un’élite</a:t>
            </a:r>
            <a:r>
              <a:rPr lang="it-IT" i="0" dirty="0"/>
              <a:t> (religiosa, politica o militare)</a:t>
            </a:r>
          </a:p>
          <a:p>
            <a:pPr marL="0" indent="0">
              <a:buNone/>
            </a:pPr>
            <a:r>
              <a:rPr lang="it-IT" dirty="0"/>
              <a:t>La combinazione di questi elementi trasforma un luogo agricolo in un riferimento dal punto di vista funzionale, quindi più complesso</a:t>
            </a:r>
          </a:p>
          <a:p>
            <a:pPr marL="0" indent="0">
              <a:buNone/>
            </a:pPr>
            <a:r>
              <a:rPr lang="it-IT" dirty="0"/>
              <a:t>Post rivoluzione industriale, urbanizzazione progressiva, accompagnata da una crescita economica. Cemento e acciaio (e ascensori) consentono sviluppo rapido città</a:t>
            </a:r>
          </a:p>
          <a:p>
            <a:pPr marL="0" indent="0">
              <a:buNone/>
            </a:pPr>
            <a:r>
              <a:rPr lang="it-IT" dirty="0"/>
              <a:t>Mega-città come centri con + di 10 milioni di abitanti (fenomeno recente)</a:t>
            </a:r>
          </a:p>
          <a:p>
            <a:pPr marL="976440" lvl="1" indent="0">
              <a:buNone/>
            </a:pPr>
            <a:r>
              <a:rPr lang="it-IT" dirty="0"/>
              <a:t>1975: 3 (Tokyo 25,6; New York-Newark 15,8; Città del Messico 10,7)</a:t>
            </a:r>
          </a:p>
          <a:p>
            <a:pPr marL="976440" lvl="1" indent="0">
              <a:buNone/>
            </a:pPr>
            <a:r>
              <a:rPr lang="it-IT" dirty="0"/>
              <a:t>2010: 21 (Tokyo 36 … Parigi 10,5)</a:t>
            </a:r>
          </a:p>
          <a:p>
            <a:pPr marL="976440" lvl="1" indent="0">
              <a:buNone/>
            </a:pPr>
            <a:r>
              <a:rPr lang="it-IT" dirty="0"/>
              <a:t>2025 (previsione) : 29 (Tokyo 37…. Parigi 10,8… Mosca 10.6)</a:t>
            </a:r>
          </a:p>
          <a:p>
            <a:pPr marL="90488" lvl="1" indent="0">
              <a:buNone/>
            </a:pPr>
            <a:r>
              <a:rPr lang="it-IT" i="0" dirty="0"/>
              <a:t>Problemi di gestione</a:t>
            </a:r>
          </a:p>
        </p:txBody>
      </p:sp>
    </p:spTree>
    <p:extLst>
      <p:ext uri="{BB962C8B-B14F-4D97-AF65-F5344CB8AC3E}">
        <p14:creationId xmlns:p14="http://schemas.microsoft.com/office/powerpoint/2010/main" val="193189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7039B7-E4D8-2A45-83E3-3AB18BD7DA91}"/>
              </a:ext>
            </a:extLst>
          </p:cNvPr>
          <p:cNvSpPr>
            <a:spLocks noGrp="1"/>
          </p:cNvSpPr>
          <p:nvPr>
            <p:ph type="title"/>
          </p:nvPr>
        </p:nvSpPr>
        <p:spPr/>
        <p:txBody>
          <a:bodyPr/>
          <a:lstStyle/>
          <a:p>
            <a:r>
              <a:rPr lang="it-IT" altLang="it-IT" b="1" dirty="0"/>
              <a:t>Presentazione n. 28</a:t>
            </a:r>
            <a:endParaRPr lang="it-IT" dirty="0"/>
          </a:p>
        </p:txBody>
      </p:sp>
      <p:sp>
        <p:nvSpPr>
          <p:cNvPr id="3" name="Segnaposto contenuto 2">
            <a:extLst>
              <a:ext uri="{FF2B5EF4-FFF2-40B4-BE49-F238E27FC236}">
                <a16:creationId xmlns:a16="http://schemas.microsoft.com/office/drawing/2014/main" id="{B2136BA2-DAF9-A24E-857E-23D318595084}"/>
              </a:ext>
            </a:extLst>
          </p:cNvPr>
          <p:cNvSpPr>
            <a:spLocks noGrp="1"/>
          </p:cNvSpPr>
          <p:nvPr>
            <p:ph idx="1"/>
          </p:nvPr>
        </p:nvSpPr>
        <p:spPr/>
        <p:txBody>
          <a:bodyPr>
            <a:normAutofit/>
          </a:bodyPr>
          <a:lstStyle/>
          <a:p>
            <a:pPr marL="0" indent="0">
              <a:buNone/>
            </a:pPr>
            <a:endParaRPr lang="it-IT" sz="4800" dirty="0">
              <a:solidFill>
                <a:srgbClr val="FF0000"/>
              </a:solidFill>
            </a:endParaRPr>
          </a:p>
          <a:p>
            <a:pPr marL="0" indent="0">
              <a:buNone/>
            </a:pPr>
            <a:r>
              <a:rPr lang="it-IT" sz="4800" dirty="0">
                <a:solidFill>
                  <a:srgbClr val="FF0000"/>
                </a:solidFill>
              </a:rPr>
              <a:t>Geografia urbana</a:t>
            </a:r>
          </a:p>
          <a:p>
            <a:pPr marL="0" indent="0">
              <a:buNone/>
            </a:pPr>
            <a:endParaRPr lang="it-IT" sz="4800" dirty="0">
              <a:solidFill>
                <a:srgbClr val="FF0000"/>
              </a:solidFill>
            </a:endParaRPr>
          </a:p>
          <a:p>
            <a:pPr marL="0" indent="0">
              <a:buNone/>
            </a:pPr>
            <a:endParaRPr lang="it-IT" sz="4800" dirty="0">
              <a:solidFill>
                <a:srgbClr val="FF0000"/>
              </a:solidFill>
            </a:endParaRPr>
          </a:p>
        </p:txBody>
      </p:sp>
    </p:spTree>
    <p:extLst>
      <p:ext uri="{BB962C8B-B14F-4D97-AF65-F5344CB8AC3E}">
        <p14:creationId xmlns:p14="http://schemas.microsoft.com/office/powerpoint/2010/main" val="336902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CACDF0-1994-A140-A305-5502ED81B279}"/>
              </a:ext>
            </a:extLst>
          </p:cNvPr>
          <p:cNvSpPr>
            <a:spLocks noGrp="1"/>
          </p:cNvSpPr>
          <p:nvPr>
            <p:ph type="title"/>
          </p:nvPr>
        </p:nvSpPr>
        <p:spPr>
          <a:xfrm>
            <a:off x="1691777" y="624110"/>
            <a:ext cx="2575423" cy="727612"/>
          </a:xfrm>
        </p:spPr>
        <p:txBody>
          <a:bodyPr>
            <a:normAutofit/>
          </a:bodyPr>
          <a:lstStyle/>
          <a:p>
            <a:r>
              <a:rPr lang="it-IT" dirty="0"/>
              <a:t>Le città</a:t>
            </a:r>
          </a:p>
        </p:txBody>
      </p:sp>
      <p:sp>
        <p:nvSpPr>
          <p:cNvPr id="3" name="Segnaposto contenuto 2">
            <a:extLst>
              <a:ext uri="{FF2B5EF4-FFF2-40B4-BE49-F238E27FC236}">
                <a16:creationId xmlns:a16="http://schemas.microsoft.com/office/drawing/2014/main" id="{E46682BD-52F6-0648-9D58-87175176F6D9}"/>
              </a:ext>
            </a:extLst>
          </p:cNvPr>
          <p:cNvSpPr>
            <a:spLocks noGrp="1"/>
          </p:cNvSpPr>
          <p:nvPr>
            <p:ph idx="1"/>
          </p:nvPr>
        </p:nvSpPr>
        <p:spPr>
          <a:xfrm>
            <a:off x="1824299" y="1470990"/>
            <a:ext cx="10023144" cy="5387009"/>
          </a:xfrm>
        </p:spPr>
        <p:txBody>
          <a:bodyPr>
            <a:normAutofit/>
          </a:bodyPr>
          <a:lstStyle/>
          <a:p>
            <a:pPr marL="720725" indent="-676275">
              <a:buNone/>
            </a:pPr>
            <a:r>
              <a:rPr lang="it-IT" sz="2200" dirty="0"/>
              <a:t>Sono una delle componenti fondamentali del mondo contemporaneo (1/2 della popolazione mondiale vive in un’area urbana)</a:t>
            </a:r>
          </a:p>
          <a:p>
            <a:pPr marL="720725" indent="-676275">
              <a:buNone/>
            </a:pPr>
            <a:r>
              <a:rPr lang="it-IT" sz="2200" dirty="0"/>
              <a:t>I luoghi principali dell’interazione  sociale, dello scambio, della produzione culturale</a:t>
            </a:r>
          </a:p>
          <a:p>
            <a:pPr marL="720725" indent="-676275">
              <a:buNone/>
            </a:pPr>
            <a:r>
              <a:rPr lang="it-IT" sz="2200" dirty="0"/>
              <a:t>I motori dell’economia globale</a:t>
            </a:r>
          </a:p>
          <a:p>
            <a:pPr marL="720725" indent="-676275">
              <a:buNone/>
            </a:pPr>
            <a:r>
              <a:rPr lang="it-IT" sz="2200" dirty="0"/>
              <a:t>Definizione di città cambia a seconda del Paese, ma tutte svolgono la funzione di località centrale al servizio di un proprio hinterland o area di gravitazione</a:t>
            </a:r>
          </a:p>
          <a:p>
            <a:pPr marL="720725" indent="-676275">
              <a:buNone/>
            </a:pPr>
            <a:r>
              <a:rPr lang="it-IT" sz="2200" dirty="0"/>
              <a:t>Per </a:t>
            </a:r>
            <a:r>
              <a:rPr lang="it-IT" sz="2200" b="1" dirty="0"/>
              <a:t>località centrale </a:t>
            </a:r>
            <a:r>
              <a:rPr lang="it-IT" sz="2200" dirty="0"/>
              <a:t>si intende un centro abitato al cui interno è concentrata l’offerta di beni e servizi rivolta a soddisfare la domanda di utenti distribuita nel territorio circostante, detto hinterland o area di gravitazione</a:t>
            </a:r>
          </a:p>
          <a:p>
            <a:pPr marL="0" indent="0">
              <a:buNone/>
            </a:pPr>
            <a:endParaRPr lang="it-IT" dirty="0"/>
          </a:p>
        </p:txBody>
      </p:sp>
    </p:spTree>
    <p:extLst>
      <p:ext uri="{BB962C8B-B14F-4D97-AF65-F5344CB8AC3E}">
        <p14:creationId xmlns:p14="http://schemas.microsoft.com/office/powerpoint/2010/main" val="45300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C858B3-54F3-8B44-A718-C1C74DBE3109}"/>
              </a:ext>
            </a:extLst>
          </p:cNvPr>
          <p:cNvSpPr>
            <a:spLocks noGrp="1"/>
          </p:cNvSpPr>
          <p:nvPr>
            <p:ph type="title"/>
          </p:nvPr>
        </p:nvSpPr>
        <p:spPr>
          <a:xfrm>
            <a:off x="2054087" y="637362"/>
            <a:ext cx="6498066" cy="780620"/>
          </a:xfrm>
        </p:spPr>
        <p:txBody>
          <a:bodyPr/>
          <a:lstStyle/>
          <a:p>
            <a:r>
              <a:rPr lang="it-IT" dirty="0"/>
              <a:t>Caratteristiche di una città</a:t>
            </a:r>
          </a:p>
        </p:txBody>
      </p:sp>
      <p:sp>
        <p:nvSpPr>
          <p:cNvPr id="3" name="Segnaposto contenuto 2">
            <a:extLst>
              <a:ext uri="{FF2B5EF4-FFF2-40B4-BE49-F238E27FC236}">
                <a16:creationId xmlns:a16="http://schemas.microsoft.com/office/drawing/2014/main" id="{8ED16F19-E8A7-624E-9D36-FEB168F2DC80}"/>
              </a:ext>
            </a:extLst>
          </p:cNvPr>
          <p:cNvSpPr>
            <a:spLocks noGrp="1"/>
          </p:cNvSpPr>
          <p:nvPr>
            <p:ph idx="1"/>
          </p:nvPr>
        </p:nvSpPr>
        <p:spPr>
          <a:xfrm>
            <a:off x="2054087" y="1603513"/>
            <a:ext cx="9899374" cy="5254487"/>
          </a:xfrm>
        </p:spPr>
        <p:txBody>
          <a:bodyPr>
            <a:normAutofit/>
          </a:bodyPr>
          <a:lstStyle/>
          <a:p>
            <a:r>
              <a:rPr lang="it-IT" sz="2200" dirty="0"/>
              <a:t>Elevata </a:t>
            </a:r>
            <a:r>
              <a:rPr lang="it-IT" sz="2200" u="sng" dirty="0"/>
              <a:t>densità</a:t>
            </a:r>
            <a:r>
              <a:rPr lang="it-IT" sz="2200" dirty="0"/>
              <a:t> di popolazione</a:t>
            </a:r>
          </a:p>
          <a:p>
            <a:r>
              <a:rPr lang="it-IT" sz="2200" dirty="0"/>
              <a:t>Una certa </a:t>
            </a:r>
            <a:r>
              <a:rPr lang="it-IT" sz="2200" u="sng" dirty="0"/>
              <a:t>dimensione demografica </a:t>
            </a:r>
            <a:r>
              <a:rPr lang="it-IT" sz="2200" dirty="0"/>
              <a:t>che la distingue dai centri rurali</a:t>
            </a:r>
          </a:p>
          <a:p>
            <a:r>
              <a:rPr lang="it-IT" sz="2200" dirty="0"/>
              <a:t>Una </a:t>
            </a:r>
            <a:r>
              <a:rPr lang="it-IT" sz="2200" u="sng" dirty="0"/>
              <a:t>complessità di funzioni </a:t>
            </a:r>
            <a:r>
              <a:rPr lang="it-IT" sz="2200" dirty="0"/>
              <a:t>culturali, sociali, economiche a cui corrispondono usi del suolo specializzati</a:t>
            </a:r>
          </a:p>
          <a:p>
            <a:r>
              <a:rPr lang="it-IT" sz="2200" dirty="0"/>
              <a:t>L’essere </a:t>
            </a:r>
            <a:r>
              <a:rPr lang="it-IT" sz="2200" u="sng" dirty="0"/>
              <a:t>centri di poteri </a:t>
            </a:r>
            <a:r>
              <a:rPr lang="it-IT" sz="2200" dirty="0"/>
              <a:t>connessi all’esercizio di queste varie funzioni</a:t>
            </a:r>
          </a:p>
          <a:p>
            <a:r>
              <a:rPr lang="it-IT" sz="2200" dirty="0"/>
              <a:t>L’essere ambienti </a:t>
            </a:r>
            <a:r>
              <a:rPr lang="it-IT" sz="2200" u="sng" dirty="0"/>
              <a:t>dinamici e creativi</a:t>
            </a:r>
          </a:p>
          <a:p>
            <a:r>
              <a:rPr lang="it-IT" sz="2200" dirty="0"/>
              <a:t>L’essere </a:t>
            </a:r>
            <a:r>
              <a:rPr lang="it-IT" sz="2200" u="sng" dirty="0"/>
              <a:t>connessi a altri </a:t>
            </a:r>
            <a:r>
              <a:rPr lang="it-IT" sz="2200" dirty="0"/>
              <a:t>luoghi urbani e rurali attraverso una fitta rete di relazioni e flussi di persone, beni, servizi, informazioni e denaro</a:t>
            </a:r>
          </a:p>
          <a:p>
            <a:r>
              <a:rPr lang="it-IT" sz="2200" dirty="0"/>
              <a:t>L’essere luoghi di grandi </a:t>
            </a:r>
            <a:r>
              <a:rPr lang="it-IT" sz="2200" u="sng" dirty="0"/>
              <a:t>contraddizioni e conflitti</a:t>
            </a:r>
            <a:r>
              <a:rPr lang="it-IT" sz="2200" dirty="0"/>
              <a:t>. Offrono opportunità e speranze, ma anche sono luoghi di povertà, privazioni, disperazioni e rivolte</a:t>
            </a:r>
          </a:p>
        </p:txBody>
      </p:sp>
    </p:spTree>
    <p:extLst>
      <p:ext uri="{BB962C8B-B14F-4D97-AF65-F5344CB8AC3E}">
        <p14:creationId xmlns:p14="http://schemas.microsoft.com/office/powerpoint/2010/main" val="404876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4BFA1D-4262-4B4B-8EC2-81E56124B8F9}"/>
              </a:ext>
            </a:extLst>
          </p:cNvPr>
          <p:cNvSpPr>
            <a:spLocks noGrp="1"/>
          </p:cNvSpPr>
          <p:nvPr>
            <p:ph type="title"/>
          </p:nvPr>
        </p:nvSpPr>
        <p:spPr>
          <a:xfrm>
            <a:off x="2106593" y="624111"/>
            <a:ext cx="4466485" cy="807124"/>
          </a:xfrm>
        </p:spPr>
        <p:txBody>
          <a:bodyPr/>
          <a:lstStyle/>
          <a:p>
            <a:r>
              <a:rPr lang="it-IT" dirty="0"/>
              <a:t>Definire una città</a:t>
            </a:r>
          </a:p>
        </p:txBody>
      </p:sp>
      <p:sp>
        <p:nvSpPr>
          <p:cNvPr id="3" name="Segnaposto contenuto 2">
            <a:extLst>
              <a:ext uri="{FF2B5EF4-FFF2-40B4-BE49-F238E27FC236}">
                <a16:creationId xmlns:a16="http://schemas.microsoft.com/office/drawing/2014/main" id="{33D10F74-3BA2-ED44-811E-73EABD0803CC}"/>
              </a:ext>
            </a:extLst>
          </p:cNvPr>
          <p:cNvSpPr>
            <a:spLocks noGrp="1"/>
          </p:cNvSpPr>
          <p:nvPr>
            <p:ph idx="1"/>
          </p:nvPr>
        </p:nvSpPr>
        <p:spPr>
          <a:xfrm>
            <a:off x="2001078" y="1431235"/>
            <a:ext cx="9596755" cy="5328380"/>
          </a:xfrm>
        </p:spPr>
        <p:txBody>
          <a:bodyPr>
            <a:normAutofit/>
          </a:bodyPr>
          <a:lstStyle/>
          <a:p>
            <a:r>
              <a:rPr lang="it-IT" sz="2200" dirty="0"/>
              <a:t>«Dimensione, densità, varietà» Louis Wirth, 1938</a:t>
            </a:r>
          </a:p>
          <a:p>
            <a:r>
              <a:rPr lang="it-IT" sz="2200" dirty="0"/>
              <a:t>Oggi la si misura con la sola dimensione (numero di abitanti) </a:t>
            </a:r>
            <a:r>
              <a:rPr lang="it-IT" sz="2200" dirty="0" err="1"/>
              <a:t>perchè</a:t>
            </a:r>
            <a:r>
              <a:rPr lang="it-IT" sz="2200" dirty="0"/>
              <a:t> il più facile da ottenere, ma tale soglia varia a seconda delle scelte e della conformazione dei Paesi (poco abitati, legislazione, riferimento a addetti in attività non agricole). In Italia in genere da sopra i 10.000 abitanti</a:t>
            </a:r>
          </a:p>
          <a:p>
            <a:r>
              <a:rPr lang="it-IT" sz="2200" dirty="0"/>
              <a:t>Dipende da quali siano i limiti considerati, ovvero le mura urbane (presenti dal Medioevo alla fine Ottocento), oppure l’unione di più aree unite dal progressivo allargamento.</a:t>
            </a:r>
          </a:p>
          <a:p>
            <a:r>
              <a:rPr lang="it-IT" sz="2200" dirty="0"/>
              <a:t>Fase contemporanea allarga lo spazio e raccoglie in una superficie ampia quelle presenze (caratteristiche) che in precedenza erano concentrate in aree centrali ridotte</a:t>
            </a:r>
          </a:p>
        </p:txBody>
      </p:sp>
    </p:spTree>
    <p:extLst>
      <p:ext uri="{BB962C8B-B14F-4D97-AF65-F5344CB8AC3E}">
        <p14:creationId xmlns:p14="http://schemas.microsoft.com/office/powerpoint/2010/main" val="1790810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89113F-8792-394F-B102-95C3E1C964A6}"/>
              </a:ext>
            </a:extLst>
          </p:cNvPr>
          <p:cNvSpPr>
            <a:spLocks noGrp="1"/>
          </p:cNvSpPr>
          <p:nvPr>
            <p:ph type="title"/>
          </p:nvPr>
        </p:nvSpPr>
        <p:spPr>
          <a:xfrm>
            <a:off x="1730414" y="584354"/>
            <a:ext cx="4696889" cy="727612"/>
          </a:xfrm>
        </p:spPr>
        <p:txBody>
          <a:bodyPr/>
          <a:lstStyle/>
          <a:p>
            <a:r>
              <a:rPr lang="it-IT" dirty="0"/>
              <a:t>Definire una città</a:t>
            </a:r>
          </a:p>
        </p:txBody>
      </p:sp>
      <p:sp>
        <p:nvSpPr>
          <p:cNvPr id="3" name="Segnaposto contenuto 2">
            <a:extLst>
              <a:ext uri="{FF2B5EF4-FFF2-40B4-BE49-F238E27FC236}">
                <a16:creationId xmlns:a16="http://schemas.microsoft.com/office/drawing/2014/main" id="{C78BBE5E-BB82-2448-B6BA-1F289DD79B00}"/>
              </a:ext>
            </a:extLst>
          </p:cNvPr>
          <p:cNvSpPr>
            <a:spLocks noGrp="1"/>
          </p:cNvSpPr>
          <p:nvPr>
            <p:ph idx="1"/>
          </p:nvPr>
        </p:nvSpPr>
        <p:spPr>
          <a:xfrm>
            <a:off x="1730415" y="1811438"/>
            <a:ext cx="10214657" cy="4820856"/>
          </a:xfrm>
        </p:spPr>
        <p:txBody>
          <a:bodyPr>
            <a:normAutofit/>
          </a:bodyPr>
          <a:lstStyle/>
          <a:p>
            <a:pPr marL="0" indent="0">
              <a:buNone/>
            </a:pPr>
            <a:r>
              <a:rPr lang="it-IT" dirty="0"/>
              <a:t>Centri storici</a:t>
            </a:r>
            <a:r>
              <a:rPr lang="it-IT" dirty="0">
                <a:sym typeface="Wingdings" pitchFamily="2" charset="2"/>
              </a:rPr>
              <a:t> città vecchia  città centrale (oggi </a:t>
            </a:r>
            <a:r>
              <a:rPr lang="it-IT" i="1" dirty="0">
                <a:sym typeface="Wingdings" pitchFamily="2" charset="2"/>
              </a:rPr>
              <a:t>Central Business </a:t>
            </a:r>
            <a:r>
              <a:rPr lang="it-IT" i="1" dirty="0" err="1">
                <a:sym typeface="Wingdings" pitchFamily="2" charset="2"/>
              </a:rPr>
              <a:t>District</a:t>
            </a:r>
            <a:r>
              <a:rPr lang="it-IT" dirty="0">
                <a:sym typeface="Wingdings" pitchFamily="2" charset="2"/>
              </a:rPr>
              <a:t>), luogo di uffici e servizi  corone periferiche (con spazi industriali, commerciali e di servizi intercalati da zone residenziali)  luoghi del pendolarismo quotidiano, anche di lunga portata</a:t>
            </a:r>
          </a:p>
          <a:p>
            <a:endParaRPr lang="it-IT" sz="800" dirty="0">
              <a:sym typeface="Wingdings" pitchFamily="2" charset="2"/>
            </a:endParaRPr>
          </a:p>
          <a:p>
            <a:pPr marL="0" indent="0">
              <a:buNone/>
            </a:pPr>
            <a:r>
              <a:rPr lang="it-IT" b="1" dirty="0">
                <a:sym typeface="Wingdings" pitchFamily="2" charset="2"/>
              </a:rPr>
              <a:t>Città nucleari</a:t>
            </a:r>
            <a:r>
              <a:rPr lang="it-IT" dirty="0">
                <a:sym typeface="Wingdings" pitchFamily="2" charset="2"/>
              </a:rPr>
              <a:t>: addensamenti urbani i cui confini coincidono con i confini municipali</a:t>
            </a:r>
          </a:p>
          <a:p>
            <a:pPr marL="0" indent="0">
              <a:buNone/>
            </a:pPr>
            <a:r>
              <a:rPr lang="it-IT" b="1" dirty="0">
                <a:sym typeface="Wingdings" pitchFamily="2" charset="2"/>
              </a:rPr>
              <a:t>Città estese</a:t>
            </a:r>
            <a:r>
              <a:rPr lang="it-IT" dirty="0">
                <a:sym typeface="Wingdings" pitchFamily="2" charset="2"/>
              </a:rPr>
              <a:t>: sistemi territoriali di vario tipo, per lo più multicentrici, formati da più municipalità vicine</a:t>
            </a:r>
          </a:p>
          <a:p>
            <a:pPr marL="0" indent="0">
              <a:buNone/>
            </a:pPr>
            <a:r>
              <a:rPr lang="it-IT" b="1" dirty="0">
                <a:sym typeface="Wingdings" pitchFamily="2" charset="2"/>
              </a:rPr>
              <a:t>Agglomerato urbano</a:t>
            </a:r>
            <a:r>
              <a:rPr lang="it-IT" dirty="0">
                <a:sym typeface="Wingdings" pitchFamily="2" charset="2"/>
              </a:rPr>
              <a:t>: è la zona urbanizzata formata dall’espansione a macchia d’olio di un centro urbano</a:t>
            </a:r>
          </a:p>
          <a:p>
            <a:pPr marL="0" indent="0">
              <a:buNone/>
            </a:pPr>
            <a:r>
              <a:rPr lang="it-IT" b="1" dirty="0">
                <a:sym typeface="Wingdings" pitchFamily="2" charset="2"/>
              </a:rPr>
              <a:t>Conurbazione</a:t>
            </a:r>
            <a:r>
              <a:rPr lang="it-IT" dirty="0">
                <a:sym typeface="Wingdings" pitchFamily="2" charset="2"/>
              </a:rPr>
              <a:t>: espansione a macchia d’olio di più agglomerati urbani vicini che si sono fusi tra loro</a:t>
            </a:r>
          </a:p>
          <a:p>
            <a:pPr marL="0" indent="0">
              <a:buNone/>
            </a:pPr>
            <a:r>
              <a:rPr lang="it-IT" b="1" dirty="0">
                <a:sym typeface="Wingdings" pitchFamily="2" charset="2"/>
              </a:rPr>
              <a:t>Aree metropolitane</a:t>
            </a:r>
            <a:r>
              <a:rPr lang="it-IT" dirty="0">
                <a:sym typeface="Wingdings" pitchFamily="2" charset="2"/>
              </a:rPr>
              <a:t>: più agglomerati vicini, separati da spazi non urbanizzati, che hanno intense relazioni fra loro</a:t>
            </a:r>
          </a:p>
          <a:p>
            <a:pPr marL="0" indent="0">
              <a:buNone/>
            </a:pPr>
            <a:r>
              <a:rPr lang="it-IT" b="1" dirty="0">
                <a:sym typeface="Wingdings" pitchFamily="2" charset="2"/>
              </a:rPr>
              <a:t>Megalopoli</a:t>
            </a:r>
            <a:r>
              <a:rPr lang="it-IT" dirty="0">
                <a:sym typeface="Wingdings" pitchFamily="2" charset="2"/>
              </a:rPr>
              <a:t>: insieme di aree urbane e metropolitane prossime e collegate fra loro</a:t>
            </a:r>
            <a:endParaRPr lang="it-IT" dirty="0"/>
          </a:p>
        </p:txBody>
      </p:sp>
    </p:spTree>
    <p:extLst>
      <p:ext uri="{BB962C8B-B14F-4D97-AF65-F5344CB8AC3E}">
        <p14:creationId xmlns:p14="http://schemas.microsoft.com/office/powerpoint/2010/main" val="379972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406D7C-FDE5-5F42-925E-F14435E2AA3A}"/>
              </a:ext>
            </a:extLst>
          </p:cNvPr>
          <p:cNvSpPr>
            <a:spLocks noGrp="1"/>
          </p:cNvSpPr>
          <p:nvPr>
            <p:ph type="title"/>
          </p:nvPr>
        </p:nvSpPr>
        <p:spPr>
          <a:xfrm>
            <a:off x="1805651" y="523124"/>
            <a:ext cx="7974453" cy="682824"/>
          </a:xfrm>
        </p:spPr>
        <p:txBody>
          <a:bodyPr/>
          <a:lstStyle/>
          <a:p>
            <a:r>
              <a:rPr lang="it-IT" dirty="0"/>
              <a:t>Reti urbane e aree metropolitane</a:t>
            </a:r>
          </a:p>
        </p:txBody>
      </p:sp>
      <p:sp>
        <p:nvSpPr>
          <p:cNvPr id="3" name="Segnaposto contenuto 2">
            <a:extLst>
              <a:ext uri="{FF2B5EF4-FFF2-40B4-BE49-F238E27FC236}">
                <a16:creationId xmlns:a16="http://schemas.microsoft.com/office/drawing/2014/main" id="{8230633E-679D-5F4E-BF85-1F6B177F224C}"/>
              </a:ext>
            </a:extLst>
          </p:cNvPr>
          <p:cNvSpPr>
            <a:spLocks noGrp="1"/>
          </p:cNvSpPr>
          <p:nvPr>
            <p:ph idx="1"/>
          </p:nvPr>
        </p:nvSpPr>
        <p:spPr>
          <a:xfrm>
            <a:off x="1709531" y="1497496"/>
            <a:ext cx="10270266" cy="5123223"/>
          </a:xfrm>
        </p:spPr>
        <p:txBody>
          <a:bodyPr>
            <a:normAutofit/>
          </a:bodyPr>
          <a:lstStyle/>
          <a:p>
            <a:pPr marL="720725" indent="-709613">
              <a:buNone/>
            </a:pPr>
            <a:r>
              <a:rPr lang="it-IT" sz="1900" dirty="0"/>
              <a:t>Città come luoghi di scambio con l’esterno di materia, energia, popolazione, beni , servizi, denaro, informazioni</a:t>
            </a:r>
          </a:p>
          <a:p>
            <a:pPr marL="720725" indent="-709613">
              <a:buNone/>
            </a:pPr>
            <a:r>
              <a:rPr lang="it-IT" sz="1900" dirty="0"/>
              <a:t>Il loro collegamento forma reti, che sono il tessuto connettivo dei territori, di diversa densità</a:t>
            </a:r>
          </a:p>
          <a:p>
            <a:pPr marL="720725" indent="-709613">
              <a:buNone/>
            </a:pPr>
            <a:r>
              <a:rPr lang="it-IT" sz="1900" dirty="0"/>
              <a:t>Dato che i beni e servizi prodotti da una città servono, oltre ai propri abitanti, al territorio circostante (</a:t>
            </a:r>
            <a:r>
              <a:rPr lang="it-IT" sz="1900" b="1" dirty="0"/>
              <a:t>area di gravitazione urbana</a:t>
            </a:r>
            <a:r>
              <a:rPr lang="it-IT" sz="1900" dirty="0"/>
              <a:t>) oppure a altre città e territori anche non contigui. </a:t>
            </a:r>
          </a:p>
          <a:p>
            <a:pPr marL="720725" indent="-709613">
              <a:buNone/>
            </a:pPr>
            <a:r>
              <a:rPr lang="it-IT" sz="1900" dirty="0">
                <a:sym typeface="Wingdings" pitchFamily="2" charset="2"/>
              </a:rPr>
              <a:t>La loro circolazione porta alla produzione di </a:t>
            </a:r>
            <a:r>
              <a:rPr lang="it-IT" sz="1900" u="sng" dirty="0">
                <a:sym typeface="Wingdings" pitchFamily="2" charset="2"/>
              </a:rPr>
              <a:t>flussi</a:t>
            </a:r>
            <a:r>
              <a:rPr lang="it-IT" sz="1900" dirty="0">
                <a:sym typeface="Wingdings" pitchFamily="2" charset="2"/>
              </a:rPr>
              <a:t> che costruiscono </a:t>
            </a:r>
            <a:r>
              <a:rPr lang="it-IT" sz="1900" u="sng" dirty="0">
                <a:sym typeface="Wingdings" pitchFamily="2" charset="2"/>
              </a:rPr>
              <a:t>reti</a:t>
            </a:r>
            <a:r>
              <a:rPr lang="it-IT" sz="1900" dirty="0">
                <a:sym typeface="Wingdings" pitchFamily="2" charset="2"/>
              </a:rPr>
              <a:t> urbane, di cui le città sono i </a:t>
            </a:r>
            <a:r>
              <a:rPr lang="it-IT" sz="1900" u="sng" dirty="0">
                <a:sym typeface="Wingdings" pitchFamily="2" charset="2"/>
              </a:rPr>
              <a:t>nodi</a:t>
            </a:r>
            <a:r>
              <a:rPr lang="it-IT" sz="1900" dirty="0">
                <a:sym typeface="Wingdings" pitchFamily="2" charset="2"/>
              </a:rPr>
              <a:t>.</a:t>
            </a:r>
          </a:p>
          <a:p>
            <a:pPr marL="720725" indent="-709613">
              <a:buNone/>
            </a:pPr>
            <a:r>
              <a:rPr lang="it-IT" sz="1900" dirty="0">
                <a:sym typeface="Wingdings" pitchFamily="2" charset="2"/>
              </a:rPr>
              <a:t>La dimensione delle maglie e la densità dei flussi della rete variano a seconda dell’economia dell’area considerata (larghe per economie agricole, strettissime per postindustriali). Città-rete come luogo allargato di differenziazione delle funzioni</a:t>
            </a:r>
          </a:p>
          <a:p>
            <a:pPr marL="720725" indent="-709613">
              <a:buNone/>
            </a:pPr>
            <a:r>
              <a:rPr lang="it-IT" sz="1900" dirty="0">
                <a:sym typeface="Wingdings" pitchFamily="2" charset="2"/>
              </a:rPr>
              <a:t>Aree metropolitane e città metropolitane come enti – definiti per legge – con specifiche funzioni dirigenziali per il territorio</a:t>
            </a:r>
            <a:endParaRPr lang="it-IT" sz="1900" dirty="0"/>
          </a:p>
        </p:txBody>
      </p:sp>
    </p:spTree>
    <p:extLst>
      <p:ext uri="{BB962C8B-B14F-4D97-AF65-F5344CB8AC3E}">
        <p14:creationId xmlns:p14="http://schemas.microsoft.com/office/powerpoint/2010/main" val="1612098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66334-9DCE-844C-91C5-10C30745752B}"/>
              </a:ext>
            </a:extLst>
          </p:cNvPr>
          <p:cNvSpPr>
            <a:spLocks noGrp="1"/>
          </p:cNvSpPr>
          <p:nvPr>
            <p:ph type="title"/>
          </p:nvPr>
        </p:nvSpPr>
        <p:spPr>
          <a:xfrm>
            <a:off x="1956317" y="554662"/>
            <a:ext cx="9548295" cy="1280890"/>
          </a:xfrm>
        </p:spPr>
        <p:txBody>
          <a:bodyPr/>
          <a:lstStyle/>
          <a:p>
            <a:r>
              <a:rPr lang="it-IT" dirty="0"/>
              <a:t>Crescita e decrescita della popolazione urbana</a:t>
            </a:r>
          </a:p>
        </p:txBody>
      </p:sp>
      <p:sp>
        <p:nvSpPr>
          <p:cNvPr id="3" name="Segnaposto contenuto 2">
            <a:extLst>
              <a:ext uri="{FF2B5EF4-FFF2-40B4-BE49-F238E27FC236}">
                <a16:creationId xmlns:a16="http://schemas.microsoft.com/office/drawing/2014/main" id="{71CDD535-E376-5A4C-9597-816177E5D746}"/>
              </a:ext>
            </a:extLst>
          </p:cNvPr>
          <p:cNvSpPr>
            <a:spLocks noGrp="1"/>
          </p:cNvSpPr>
          <p:nvPr>
            <p:ph idx="1"/>
          </p:nvPr>
        </p:nvSpPr>
        <p:spPr>
          <a:xfrm>
            <a:off x="2314937" y="2133600"/>
            <a:ext cx="9189675" cy="4371372"/>
          </a:xfrm>
        </p:spPr>
        <p:txBody>
          <a:bodyPr>
            <a:normAutofit/>
          </a:bodyPr>
          <a:lstStyle/>
          <a:p>
            <a:pPr marL="0" indent="0">
              <a:buNone/>
            </a:pPr>
            <a:r>
              <a:rPr lang="it-IT" sz="2000" b="1" dirty="0"/>
              <a:t>Urbanizzazione</a:t>
            </a:r>
            <a:r>
              <a:rPr lang="it-IT" sz="2000" dirty="0"/>
              <a:t>:</a:t>
            </a:r>
          </a:p>
          <a:p>
            <a:pPr marL="530352" lvl="1" indent="0">
              <a:buNone/>
            </a:pPr>
            <a:r>
              <a:rPr lang="it-IT" sz="2000" dirty="0">
                <a:sym typeface="Wingdings" pitchFamily="2" charset="2"/>
              </a:rPr>
              <a:t> </a:t>
            </a:r>
            <a:r>
              <a:rPr lang="it-IT" sz="2000" dirty="0"/>
              <a:t>Il processo che porta imprese e popolazione a concentrarsi in aree urbane</a:t>
            </a:r>
          </a:p>
          <a:p>
            <a:pPr marL="530352" lvl="1" indent="0">
              <a:buNone/>
            </a:pPr>
            <a:r>
              <a:rPr lang="it-IT" sz="2000" dirty="0">
                <a:sym typeface="Wingdings" pitchFamily="2" charset="2"/>
              </a:rPr>
              <a:t> </a:t>
            </a:r>
            <a:r>
              <a:rPr lang="it-IT" sz="2000" dirty="0"/>
              <a:t>L’estendersi delle caratteristiche e dei modi di vita delle città a territori sempre più vasti</a:t>
            </a:r>
          </a:p>
          <a:p>
            <a:pPr marL="0" indent="0">
              <a:buNone/>
            </a:pPr>
            <a:r>
              <a:rPr lang="it-IT" sz="2000" b="1" dirty="0"/>
              <a:t>Grado di urbanizzazione</a:t>
            </a:r>
            <a:r>
              <a:rPr lang="it-IT" sz="2000" dirty="0"/>
              <a:t>: percentuale della popolazione residente in città rispetto alla totale dell’area, la popolazione urbana</a:t>
            </a:r>
          </a:p>
          <a:p>
            <a:pPr marL="0" indent="0">
              <a:buNone/>
            </a:pPr>
            <a:r>
              <a:rPr lang="it-IT" sz="2000" b="1" dirty="0"/>
              <a:t>Tasso di crescita urbana</a:t>
            </a:r>
            <a:r>
              <a:rPr lang="it-IT" sz="2000" dirty="0"/>
              <a:t>: incremento anno della popolazione  delle città</a:t>
            </a:r>
          </a:p>
          <a:p>
            <a:pPr marL="0" indent="0">
              <a:buNone/>
            </a:pPr>
            <a:r>
              <a:rPr lang="it-IT" sz="2000" dirty="0"/>
              <a:t>Oltre la metà della popolazione mondiale vive in città, nel 2050 si prevede i ¾</a:t>
            </a:r>
          </a:p>
        </p:txBody>
      </p:sp>
    </p:spTree>
    <p:extLst>
      <p:ext uri="{BB962C8B-B14F-4D97-AF65-F5344CB8AC3E}">
        <p14:creationId xmlns:p14="http://schemas.microsoft.com/office/powerpoint/2010/main" val="330553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6F8CCA-735B-954F-BEBF-5439FE30BDDA}"/>
              </a:ext>
            </a:extLst>
          </p:cNvPr>
          <p:cNvSpPr>
            <a:spLocks noGrp="1"/>
          </p:cNvSpPr>
          <p:nvPr>
            <p:ph type="title"/>
          </p:nvPr>
        </p:nvSpPr>
        <p:spPr>
          <a:xfrm>
            <a:off x="1817225" y="624110"/>
            <a:ext cx="9687387" cy="1280890"/>
          </a:xfrm>
        </p:spPr>
        <p:txBody>
          <a:bodyPr/>
          <a:lstStyle/>
          <a:p>
            <a:r>
              <a:rPr lang="it-IT" dirty="0"/>
              <a:t>Crescita e decrescita della popolazione urbana</a:t>
            </a:r>
          </a:p>
        </p:txBody>
      </p:sp>
      <p:sp>
        <p:nvSpPr>
          <p:cNvPr id="3" name="Segnaposto contenuto 2">
            <a:extLst>
              <a:ext uri="{FF2B5EF4-FFF2-40B4-BE49-F238E27FC236}">
                <a16:creationId xmlns:a16="http://schemas.microsoft.com/office/drawing/2014/main" id="{57D9C02C-1A58-7E4E-AAFD-06E1809EBABC}"/>
              </a:ext>
            </a:extLst>
          </p:cNvPr>
          <p:cNvSpPr>
            <a:spLocks noGrp="1"/>
          </p:cNvSpPr>
          <p:nvPr>
            <p:ph idx="1"/>
          </p:nvPr>
        </p:nvSpPr>
        <p:spPr>
          <a:xfrm>
            <a:off x="1817225" y="2133600"/>
            <a:ext cx="9687387" cy="4579716"/>
          </a:xfrm>
        </p:spPr>
        <p:txBody>
          <a:bodyPr>
            <a:normAutofit/>
          </a:bodyPr>
          <a:lstStyle/>
          <a:p>
            <a:pPr marL="720725" indent="-709613">
              <a:buNone/>
            </a:pPr>
            <a:r>
              <a:rPr lang="it-IT" dirty="0"/>
              <a:t>L’urbanizzazione è fenomeno legato alla differenza fra Nord e Sud del mondo: 75% nei paesi economicamente sviluppati, 44% negli altri</a:t>
            </a:r>
          </a:p>
          <a:p>
            <a:pPr marL="720725" indent="-709613">
              <a:buNone/>
            </a:pPr>
            <a:r>
              <a:rPr lang="it-IT" dirty="0"/>
              <a:t>È legato anche alle modalità di sviluppo: più un’economia è avanzata e terziarizzata, più lenta è la crescita urbana </a:t>
            </a:r>
          </a:p>
          <a:p>
            <a:pPr marL="720725" indent="-274638">
              <a:buFont typeface="Wingdings" pitchFamily="2" charset="2"/>
              <a:buChar char="à"/>
            </a:pPr>
            <a:r>
              <a:rPr lang="it-IT" b="1" dirty="0">
                <a:sym typeface="Wingdings" pitchFamily="2" charset="2"/>
              </a:rPr>
              <a:t>contro-urbanizzazion</a:t>
            </a:r>
            <a:r>
              <a:rPr lang="it-IT" dirty="0">
                <a:sym typeface="Wingdings" pitchFamily="2" charset="2"/>
              </a:rPr>
              <a:t>e, ultimo quarto XX secolo, inversione di tendenza alla concentrazione urbana avviata con la Rivoluzione industriale, legata ai nuovi modelli di organizzazione industriale, alla delocalizzazione (in centri minori, con minor costo della </a:t>
            </a:r>
            <a:r>
              <a:rPr lang="it-IT" dirty="0" err="1">
                <a:sym typeface="Wingdings" pitchFamily="2" charset="2"/>
              </a:rPr>
              <a:t>cvita</a:t>
            </a:r>
            <a:r>
              <a:rPr lang="it-IT" dirty="0">
                <a:sym typeface="Wingdings" pitchFamily="2" charset="2"/>
              </a:rPr>
              <a:t> quindi salari più bassi, minori tutele sindacali) e alla globalizzazione (distinzione fra centri direzionali e luoghi di produzione manifatturiera). </a:t>
            </a:r>
          </a:p>
          <a:p>
            <a:pPr marL="720725" indent="-274638">
              <a:buFont typeface="Wingdings" pitchFamily="2" charset="2"/>
              <a:buChar char="à"/>
            </a:pPr>
            <a:r>
              <a:rPr lang="it-IT" dirty="0">
                <a:sym typeface="Wingdings" pitchFamily="2" charset="2"/>
              </a:rPr>
              <a:t>Il tutto porta a una </a:t>
            </a:r>
            <a:r>
              <a:rPr lang="it-IT" b="1" dirty="0" err="1">
                <a:sym typeface="Wingdings" pitchFamily="2" charset="2"/>
              </a:rPr>
              <a:t>disubanizzazione</a:t>
            </a:r>
            <a:r>
              <a:rPr lang="it-IT" dirty="0">
                <a:sym typeface="Wingdings" pitchFamily="2" charset="2"/>
              </a:rPr>
              <a:t>, cioè uscita della città</a:t>
            </a:r>
          </a:p>
          <a:p>
            <a:pPr marL="720725" indent="-709613">
              <a:buNone/>
            </a:pPr>
            <a:r>
              <a:rPr lang="it-IT" dirty="0">
                <a:sym typeface="Wingdings" pitchFamily="2" charset="2"/>
              </a:rPr>
              <a:t>E’ fenomeno avvenuto anche in Italia, con leggero ritardo, distinguendo fra Nord (calo), Mezzogiorno (crescita zero) e Centro (andamento intermedio)</a:t>
            </a:r>
            <a:endParaRPr lang="it-IT" dirty="0"/>
          </a:p>
        </p:txBody>
      </p:sp>
    </p:spTree>
    <p:extLst>
      <p:ext uri="{BB962C8B-B14F-4D97-AF65-F5344CB8AC3E}">
        <p14:creationId xmlns:p14="http://schemas.microsoft.com/office/powerpoint/2010/main" val="3743950031"/>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Filo</Template>
  <TotalTime>333</TotalTime>
  <Words>1230</Words>
  <Application>Microsoft Macintosh PowerPoint</Application>
  <PresentationFormat>Widescreen</PresentationFormat>
  <Paragraphs>79</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Century Gothic</vt:lpstr>
      <vt:lpstr>Wingdings</vt:lpstr>
      <vt:lpstr>Wingdings 3</vt:lpstr>
      <vt:lpstr>Filo</vt:lpstr>
      <vt:lpstr>Territorio e Società  (LE225)  Sergio Zilli a.a. 2020-2021</vt:lpstr>
      <vt:lpstr>Presentazione n. 28</vt:lpstr>
      <vt:lpstr>Le città</vt:lpstr>
      <vt:lpstr>Caratteristiche di una città</vt:lpstr>
      <vt:lpstr>Definire una città</vt:lpstr>
      <vt:lpstr>Definire una città</vt:lpstr>
      <vt:lpstr>Reti urbane e aree metropolitane</vt:lpstr>
      <vt:lpstr>Crescita e decrescita della popolazione urbana</vt:lpstr>
      <vt:lpstr>Crescita e decrescita della popolazione urbana</vt:lpstr>
      <vt:lpstr>Urbano, rurale e città diffusa</vt:lpstr>
      <vt:lpstr>Problemi della città diffusa</vt:lpstr>
      <vt:lpstr>Mega-città</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Territorio e Società (LE225)   Corso di Studio LE07 – Lettere antiche e moderne, arti, comunicazione</dc:title>
  <dc:creator>sergio zilli</dc:creator>
  <cp:lastModifiedBy>sergio zilli</cp:lastModifiedBy>
  <cp:revision>30</cp:revision>
  <dcterms:created xsi:type="dcterms:W3CDTF">2021-03-01T07:19:48Z</dcterms:created>
  <dcterms:modified xsi:type="dcterms:W3CDTF">2021-05-17T14:34:32Z</dcterms:modified>
</cp:coreProperties>
</file>