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6"/>
  </p:notesMasterIdLst>
  <p:sldIdLst>
    <p:sldId id="264" r:id="rId3"/>
    <p:sldId id="458" r:id="rId4"/>
    <p:sldId id="389" r:id="rId5"/>
    <p:sldId id="456" r:id="rId6"/>
    <p:sldId id="463" r:id="rId7"/>
    <p:sldId id="484" r:id="rId8"/>
    <p:sldId id="457" r:id="rId9"/>
    <p:sldId id="462" r:id="rId10"/>
    <p:sldId id="461" r:id="rId11"/>
    <p:sldId id="460" r:id="rId12"/>
    <p:sldId id="464" r:id="rId13"/>
    <p:sldId id="465" r:id="rId14"/>
    <p:sldId id="468" r:id="rId15"/>
    <p:sldId id="466" r:id="rId16"/>
    <p:sldId id="459" r:id="rId17"/>
    <p:sldId id="467" r:id="rId18"/>
    <p:sldId id="469" r:id="rId19"/>
    <p:sldId id="470" r:id="rId20"/>
    <p:sldId id="471" r:id="rId21"/>
    <p:sldId id="472" r:id="rId22"/>
    <p:sldId id="473" r:id="rId23"/>
    <p:sldId id="481" r:id="rId24"/>
    <p:sldId id="474" r:id="rId25"/>
    <p:sldId id="475" r:id="rId26"/>
    <p:sldId id="476" r:id="rId27"/>
    <p:sldId id="477" r:id="rId28"/>
    <p:sldId id="479" r:id="rId29"/>
    <p:sldId id="480" r:id="rId30"/>
    <p:sldId id="478" r:id="rId31"/>
    <p:sldId id="482" r:id="rId32"/>
    <p:sldId id="485" r:id="rId33"/>
    <p:sldId id="486" r:id="rId34"/>
    <p:sldId id="4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ECEA7-5419-490F-9E8F-2698CDEDD68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64E6-6652-45D5-9475-B9AEE6C748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22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9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5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471600"/>
            <a:ext cx="12192000" cy="5004000"/>
          </a:xfrm>
          <a:solidFill>
            <a:srgbClr val="CDD7E5"/>
          </a:solidFill>
        </p:spPr>
        <p:txBody>
          <a:bodyPr anchor="b" anchorCtr="0"/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7693" y="5517290"/>
            <a:ext cx="8064000" cy="45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888000" y="6007020"/>
            <a:ext cx="4032000" cy="468000"/>
          </a:xfrm>
        </p:spPr>
        <p:txBody>
          <a:bodyPr anchor="b" anchorCtr="0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 or author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5200" y="6007020"/>
            <a:ext cx="2400000" cy="468000"/>
          </a:xfrm>
        </p:spPr>
        <p:txBody>
          <a:bodyPr anchor="b" anchorCtr="0"/>
          <a:lstStyle>
            <a:lvl1pPr>
              <a:defRPr sz="1400" baseline="0"/>
            </a:lvl1pPr>
          </a:lstStyle>
          <a:p>
            <a:pPr lvl="0"/>
            <a:r>
              <a:rPr lang="en-GB" dirty="0" smtClean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471600"/>
            <a:ext cx="12192000" cy="4291200"/>
          </a:xfrm>
          <a:solidFill>
            <a:srgbClr val="CDD7E5"/>
          </a:solidFill>
        </p:spPr>
        <p:txBody>
          <a:bodyPr anchor="b" anchorCtr="0"/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8000" y="5085230"/>
            <a:ext cx="8064000" cy="450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888000" y="5661310"/>
            <a:ext cx="8064000" cy="647415"/>
          </a:xfrm>
        </p:spPr>
        <p:txBody>
          <a:bodyPr anchor="t" anchorCtr="0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subtitle, author or date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08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 2 column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693" y="1268700"/>
            <a:ext cx="3936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813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8016813" y="1268700"/>
            <a:ext cx="3936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2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755" y="1617951"/>
            <a:ext cx="3936000" cy="46799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87755" y="1257950"/>
            <a:ext cx="3936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13" y="1257950"/>
            <a:ext cx="3936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 hasCustomPrompt="1"/>
          </p:nvPr>
        </p:nvSpPr>
        <p:spPr>
          <a:xfrm>
            <a:off x="8016813" y="1617951"/>
            <a:ext cx="3936000" cy="46799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98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w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755" y="1268700"/>
            <a:ext cx="8064000" cy="24476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3887693" y="3861736"/>
            <a:ext cx="8064000" cy="244766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42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w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755" y="1628750"/>
            <a:ext cx="8064000" cy="20875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87755" y="1268700"/>
            <a:ext cx="8064000" cy="3600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7693" y="3861060"/>
            <a:ext cx="8064000" cy="3600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1600"/>
            <a:ext cx="3648000" cy="6148800"/>
          </a:xfrm>
          <a:noFill/>
        </p:spPr>
        <p:txBody>
          <a:bodyPr anchor="b" anchorCtr="0"/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 hasCustomPrompt="1"/>
          </p:nvPr>
        </p:nvSpPr>
        <p:spPr>
          <a:xfrm>
            <a:off x="3887693" y="4221110"/>
            <a:ext cx="8064000" cy="208761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749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4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9" name="Rechteck 8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2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ictur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0" name="Rechteck 9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2813" y="1268700"/>
            <a:ext cx="11040000" cy="5040000"/>
          </a:xfrm>
          <a:solidFill>
            <a:srgbClr val="CDD7E5"/>
          </a:solidFill>
        </p:spPr>
        <p:txBody>
          <a:bodyPr anchor="b" anchorCtr="0"/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Use QuickSlide tab to insert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536000" y="3141140"/>
            <a:ext cx="4416000" cy="1296000"/>
          </a:xfrm>
          <a:solidFill>
            <a:srgbClr val="FFFFFF">
              <a:alpha val="50196"/>
            </a:srgbClr>
          </a:solidFill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7" name="Rechteck 6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11040000" cy="5040000"/>
          </a:xfrm>
        </p:spPr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9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8" name="Rechteck 7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5424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528813" y="1268700"/>
            <a:ext cx="5424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7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0" name="Rechteck 9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628700"/>
            <a:ext cx="5424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280" y="126870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28813" y="126870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 hasCustomPrompt="1"/>
          </p:nvPr>
        </p:nvSpPr>
        <p:spPr>
          <a:xfrm>
            <a:off x="6528813" y="1628750"/>
            <a:ext cx="5424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2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2" name="Rechteck 11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542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911280" y="3861400"/>
            <a:ext cx="542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528813" y="3861400"/>
            <a:ext cx="542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6528813" y="1268700"/>
            <a:ext cx="542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50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628700"/>
            <a:ext cx="542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280" y="126870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28000" y="126870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7" hasCustomPrompt="1"/>
          </p:nvPr>
        </p:nvSpPr>
        <p:spPr>
          <a:xfrm>
            <a:off x="911280" y="4221110"/>
            <a:ext cx="542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 hasCustomPrompt="1"/>
          </p:nvPr>
        </p:nvSpPr>
        <p:spPr>
          <a:xfrm>
            <a:off x="6528813" y="4221110"/>
            <a:ext cx="542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1280" y="386111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527280" y="3861110"/>
            <a:ext cx="5424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 hasCustomPrompt="1"/>
          </p:nvPr>
        </p:nvSpPr>
        <p:spPr>
          <a:xfrm>
            <a:off x="6528813" y="1628750"/>
            <a:ext cx="542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with comm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4" name="Rechteck 13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542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7" hasCustomPrompt="1"/>
          </p:nvPr>
        </p:nvSpPr>
        <p:spPr>
          <a:xfrm>
            <a:off x="911280" y="3861060"/>
            <a:ext cx="542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1280" y="5805400"/>
            <a:ext cx="5424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5" name="Inhaltsplatzhalter 2"/>
          <p:cNvSpPr>
            <a:spLocks noGrp="1"/>
          </p:cNvSpPr>
          <p:nvPr>
            <p:ph idx="21" hasCustomPrompt="1"/>
          </p:nvPr>
        </p:nvSpPr>
        <p:spPr>
          <a:xfrm>
            <a:off x="6528813" y="1268700"/>
            <a:ext cx="542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8813" y="3213040"/>
            <a:ext cx="5424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7" name="Inhaltsplatzhalter 2"/>
          <p:cNvSpPr>
            <a:spLocks noGrp="1"/>
          </p:cNvSpPr>
          <p:nvPr>
            <p:ph idx="23" hasCustomPrompt="1"/>
          </p:nvPr>
        </p:nvSpPr>
        <p:spPr>
          <a:xfrm>
            <a:off x="6528813" y="3861060"/>
            <a:ext cx="542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28813" y="5805400"/>
            <a:ext cx="5424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280" y="3213040"/>
            <a:ext cx="5424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9" name="Rechteck 8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3552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8400813" y="1268700"/>
            <a:ext cx="3552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 hasCustomPrompt="1"/>
          </p:nvPr>
        </p:nvSpPr>
        <p:spPr>
          <a:xfrm>
            <a:off x="4656047" y="1268700"/>
            <a:ext cx="3552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96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628700"/>
            <a:ext cx="3552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280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400813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7" hasCustomPrompt="1"/>
          </p:nvPr>
        </p:nvSpPr>
        <p:spPr>
          <a:xfrm>
            <a:off x="4656047" y="1628700"/>
            <a:ext cx="3552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56047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9" hasCustomPrompt="1"/>
          </p:nvPr>
        </p:nvSpPr>
        <p:spPr>
          <a:xfrm>
            <a:off x="8400813" y="1628700"/>
            <a:ext cx="3552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72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2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4" name="Rechteck 13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911280" y="38614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8400813" y="38614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4656047" y="12687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4656047" y="38614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8400813" y="1268700"/>
            <a:ext cx="3552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4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9" name="Rechteck 18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162870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280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400813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7" hasCustomPrompt="1"/>
          </p:nvPr>
        </p:nvSpPr>
        <p:spPr>
          <a:xfrm>
            <a:off x="911280" y="422106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 hasCustomPrompt="1"/>
          </p:nvPr>
        </p:nvSpPr>
        <p:spPr>
          <a:xfrm>
            <a:off x="8400000" y="422106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1280" y="386106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400813" y="386106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5" name="Inhaltsplatzhalter 2"/>
          <p:cNvSpPr>
            <a:spLocks noGrp="1"/>
          </p:cNvSpPr>
          <p:nvPr>
            <p:ph idx="21" hasCustomPrompt="1"/>
          </p:nvPr>
        </p:nvSpPr>
        <p:spPr>
          <a:xfrm>
            <a:off x="4656000" y="162870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56047" y="126870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17" name="Inhaltsplatzhalter 2"/>
          <p:cNvSpPr>
            <a:spLocks noGrp="1"/>
          </p:cNvSpPr>
          <p:nvPr>
            <p:ph idx="23" hasCustomPrompt="1"/>
          </p:nvPr>
        </p:nvSpPr>
        <p:spPr>
          <a:xfrm>
            <a:off x="4655640" y="422106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56047" y="3861060"/>
            <a:ext cx="3552000" cy="360000"/>
          </a:xfrm>
        </p:spPr>
        <p:txBody>
          <a:bodyPr anchor="ctr" anchorCtr="0"/>
          <a:lstStyle>
            <a:lvl1pPr>
              <a:defRPr baseline="0"/>
            </a:lvl1pPr>
          </a:lstStyle>
          <a:p>
            <a:pPr lvl="0"/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25" hasCustomPrompt="1"/>
          </p:nvPr>
        </p:nvSpPr>
        <p:spPr>
          <a:xfrm>
            <a:off x="8400000" y="1628700"/>
            <a:ext cx="3552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8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 with comm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>
          <a:xfrm>
            <a:off x="0" y="471486"/>
            <a:ext cx="3657600" cy="6148800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3" name="Rechteck 22"/>
          <p:cNvSpPr/>
          <p:nvPr userDrawn="1"/>
        </p:nvSpPr>
        <p:spPr>
          <a:xfrm>
            <a:off x="720000" y="1112400"/>
            <a:ext cx="2937600" cy="52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280" y="126870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Ingenuity Pathway Analysis – Finding The Connections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4346-5F76-40D0-9BC1-ECCF6BA4DB79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8000" y="795600"/>
            <a:ext cx="8064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7" hasCustomPrompt="1"/>
          </p:nvPr>
        </p:nvSpPr>
        <p:spPr>
          <a:xfrm>
            <a:off x="911280" y="386106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1280" y="580540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5" name="Inhaltsplatzhalter 2"/>
          <p:cNvSpPr>
            <a:spLocks noGrp="1"/>
          </p:cNvSpPr>
          <p:nvPr>
            <p:ph idx="21" hasCustomPrompt="1"/>
          </p:nvPr>
        </p:nvSpPr>
        <p:spPr>
          <a:xfrm>
            <a:off x="8400813" y="126870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400000" y="321304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7" name="Inhaltsplatzhalter 2"/>
          <p:cNvSpPr>
            <a:spLocks noGrp="1"/>
          </p:cNvSpPr>
          <p:nvPr>
            <p:ph idx="23" hasCustomPrompt="1"/>
          </p:nvPr>
        </p:nvSpPr>
        <p:spPr>
          <a:xfrm>
            <a:off x="8400813" y="386106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400000" y="580540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280" y="321304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4" name="Inhaltsplatzhalter 2"/>
          <p:cNvSpPr>
            <a:spLocks noGrp="1"/>
          </p:cNvSpPr>
          <p:nvPr>
            <p:ph idx="27" hasCustomPrompt="1"/>
          </p:nvPr>
        </p:nvSpPr>
        <p:spPr>
          <a:xfrm>
            <a:off x="4656047" y="126870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19" name="Inhaltsplatzhalter 2"/>
          <p:cNvSpPr>
            <a:spLocks noGrp="1"/>
          </p:cNvSpPr>
          <p:nvPr>
            <p:ph idx="28" hasCustomPrompt="1"/>
          </p:nvPr>
        </p:nvSpPr>
        <p:spPr>
          <a:xfrm>
            <a:off x="4656047" y="3861060"/>
            <a:ext cx="3552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655640" y="580540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655640" y="3213040"/>
            <a:ext cx="3552000" cy="504000"/>
          </a:xfrm>
        </p:spPr>
        <p:txBody>
          <a:bodyPr anchor="t" anchorCtr="0"/>
          <a:lstStyle>
            <a:lvl1pPr>
              <a:defRPr sz="1000" baseline="0"/>
            </a:lvl1pPr>
          </a:lstStyle>
          <a:p>
            <a:pPr lvl="0"/>
            <a:r>
              <a:rPr lang="en-GB" dirty="0" smtClean="0"/>
              <a:t>Comment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7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9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4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5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01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97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7694" y="0"/>
            <a:ext cx="8065124" cy="45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87694" y="1269089"/>
            <a:ext cx="8065124" cy="5040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88587" y="6642000"/>
            <a:ext cx="64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Ingenuity Pathway Analysis – Finding The Connections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38413" y="6642000"/>
            <a:ext cx="614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8D1E4346-5F76-40D0-9BC1-ECCF6BA4DB79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7" name="Picture 8" descr="Q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gray">
          <a:xfrm>
            <a:off x="0" y="0"/>
            <a:ext cx="7112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715200" y="0"/>
            <a:ext cx="2942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 smtClean="0">
                <a:solidFill>
                  <a:srgbClr val="97AAC8"/>
                </a:solidFill>
              </a:rPr>
              <a:t>Sample &amp; Assay Technologies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6631200"/>
            <a:ext cx="3657600" cy="2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000" b="1" dirty="0">
              <a:solidFill>
                <a:srgbClr val="97AAC8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6631200"/>
            <a:ext cx="12192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457200"/>
            <a:ext cx="12192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 Internal Use Only" hidden="1"/>
          <p:cNvSpPr txBox="1"/>
          <p:nvPr>
            <p:custDataLst>
              <p:tags r:id="rId23"/>
            </p:custDataLst>
          </p:nvPr>
        </p:nvSpPr>
        <p:spPr>
          <a:xfrm>
            <a:off x="912283" y="6642000"/>
            <a:ext cx="2745316" cy="21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 dirty="0" smtClean="0">
                <a:solidFill>
                  <a:schemeClr val="bg1"/>
                </a:solidFill>
              </a:rPr>
              <a:t>For Internal Use Only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3240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2700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400" indent="-241200" algn="l" defTabSz="914400" rtl="0" eaLnBrk="1" latinLnBrk="0" hangingPunct="1">
        <a:spcBef>
          <a:spcPts val="336"/>
        </a:spcBef>
        <a:buClr>
          <a:schemeClr val="accent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eb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eb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983" y="4097085"/>
            <a:ext cx="9601200" cy="931025"/>
          </a:xfrm>
        </p:spPr>
        <p:txBody>
          <a:bodyPr/>
          <a:lstStyle/>
          <a:p>
            <a:r>
              <a:rPr lang="it-IT" sz="4800" dirty="0" smtClean="0"/>
              <a:t>LEZIONE 10</a:t>
            </a:r>
            <a:br>
              <a:rPr lang="it-IT" sz="4800" dirty="0" smtClean="0"/>
            </a:br>
            <a:r>
              <a:rPr lang="it-IT" sz="4800" dirty="0" smtClean="0"/>
              <a:t>Altre tecniche </a:t>
            </a:r>
            <a:r>
              <a:rPr lang="it-IT" sz="4800" dirty="0" err="1" smtClean="0"/>
              <a:t>omiche</a:t>
            </a:r>
            <a:r>
              <a:rPr lang="it-IT" sz="4800" dirty="0" smtClean="0"/>
              <a:t> avanzate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632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Autofit/>
          </a:bodyPr>
          <a:lstStyle/>
          <a:p>
            <a:r>
              <a:rPr lang="it-IT" sz="2800" dirty="0" smtClean="0"/>
              <a:t>Come scoprire quali sono gli </a:t>
            </a:r>
            <a:r>
              <a:rPr lang="it-IT" sz="2800" dirty="0" err="1" smtClean="0"/>
              <a:t>mRNA</a:t>
            </a:r>
            <a:r>
              <a:rPr lang="it-IT" sz="2800" dirty="0" smtClean="0"/>
              <a:t> codificanti ed i </a:t>
            </a:r>
            <a:r>
              <a:rPr lang="it-IT" sz="2800" dirty="0" err="1" smtClean="0"/>
              <a:t>lincRNA</a:t>
            </a:r>
            <a:r>
              <a:rPr lang="it-IT" sz="2800" dirty="0" smtClean="0"/>
              <a:t> attivamente trascritti e/o in fase di degradazione?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1"/>
            <a:ext cx="10515599" cy="43596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300" dirty="0" smtClean="0"/>
              <a:t>La tecnica dell’RNA-</a:t>
            </a:r>
            <a:r>
              <a:rPr lang="it-IT" sz="2300" dirty="0" err="1" smtClean="0"/>
              <a:t>seq</a:t>
            </a:r>
            <a:r>
              <a:rPr lang="it-IT" sz="2300" dirty="0" smtClean="0"/>
              <a:t> offre la possibilità di ottenere una «fotografia istantanea» delle molecole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presenti in un determinato momento in una cellula o in un tessuto</a:t>
            </a:r>
          </a:p>
          <a:p>
            <a:pPr algn="just"/>
            <a:r>
              <a:rPr lang="it-IT" sz="2300" dirty="0" smtClean="0"/>
              <a:t>Tuttavia non ci da la possibilità di sapere se queste molecole sono il risultato di una trascrizione avvenuta minuti, ore o addirittura giorni prima, visto che l’emivita degli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è molto variabile ed è determinata dal 3’UTR e dalle modificazioni </a:t>
            </a:r>
            <a:r>
              <a:rPr lang="it-IT" sz="2300" dirty="0" err="1" smtClean="0"/>
              <a:t>epitrascrittomiche</a:t>
            </a:r>
            <a:endParaRPr lang="it-IT" sz="2300" dirty="0" smtClean="0"/>
          </a:p>
          <a:p>
            <a:pPr algn="just"/>
            <a:r>
              <a:rPr lang="it-IT" sz="2300" dirty="0" smtClean="0"/>
              <a:t>Può essere dunque utile stabilire con maggior dettaglio quali sono (i) le molecole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attivamente trascritte dalla RNA polimerasi e (ii) quali sono quelle che invece sono già state indirizzate alla degradazione con il normale turnover cellulare dei trascritti</a:t>
            </a:r>
          </a:p>
          <a:p>
            <a:pPr algn="just"/>
            <a:r>
              <a:rPr lang="it-IT" sz="2300" dirty="0" smtClean="0"/>
              <a:t>N.B.!</a:t>
            </a:r>
            <a:r>
              <a:rPr lang="it-IT" sz="2300" b="1" dirty="0" smtClean="0"/>
              <a:t> </a:t>
            </a:r>
            <a:r>
              <a:rPr lang="it-IT" sz="2300" b="1" dirty="0"/>
              <a:t>queste tecniche sono complementari, ma non sono necessariamente delle alternative al </a:t>
            </a:r>
            <a:r>
              <a:rPr lang="it-IT" sz="2300" b="1" dirty="0" err="1"/>
              <a:t>ribosome</a:t>
            </a:r>
            <a:r>
              <a:rPr lang="it-IT" sz="2300" b="1" dirty="0"/>
              <a:t> </a:t>
            </a:r>
            <a:r>
              <a:rPr lang="it-IT" sz="2300" b="1" dirty="0" err="1" smtClean="0"/>
              <a:t>profiling</a:t>
            </a:r>
            <a:r>
              <a:rPr lang="it-IT" sz="2300" b="1" dirty="0" smtClean="0"/>
              <a:t>!</a:t>
            </a:r>
            <a:r>
              <a:rPr lang="it-IT" sz="2300" dirty="0" smtClean="0"/>
              <a:t> Il </a:t>
            </a:r>
            <a:r>
              <a:rPr lang="it-IT" sz="2300" dirty="0" err="1" smtClean="0"/>
              <a:t>ribosome</a:t>
            </a:r>
            <a:r>
              <a:rPr lang="it-IT" sz="2300" dirty="0" smtClean="0"/>
              <a:t> </a:t>
            </a:r>
            <a:r>
              <a:rPr lang="it-IT" sz="2300" dirty="0" err="1" smtClean="0"/>
              <a:t>profiling</a:t>
            </a:r>
            <a:r>
              <a:rPr lang="it-IT" sz="2300" dirty="0" smtClean="0"/>
              <a:t> ci dice cosa sta venendo tradotto, mentre le tecniche che stiamo per descrivere ci dicono cosa viene attivamente trascritto</a:t>
            </a:r>
          </a:p>
        </p:txBody>
      </p:sp>
    </p:spTree>
    <p:extLst>
      <p:ext uri="{BB962C8B-B14F-4D97-AF65-F5344CB8AC3E}">
        <p14:creationId xmlns:p14="http://schemas.microsoft.com/office/powerpoint/2010/main" val="14353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550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Gro-seq</a:t>
            </a:r>
            <a:r>
              <a:rPr lang="it-IT" sz="3200" dirty="0" smtClean="0"/>
              <a:t> – Global </a:t>
            </a:r>
            <a:r>
              <a:rPr lang="it-IT" sz="3200" dirty="0" err="1" smtClean="0"/>
              <a:t>Run</a:t>
            </a:r>
            <a:r>
              <a:rPr lang="it-IT" sz="3200" dirty="0" smtClean="0"/>
              <a:t>-On-</a:t>
            </a:r>
            <a:r>
              <a:rPr lang="it-IT" sz="3200" dirty="0" err="1" smtClean="0"/>
              <a:t>Sequencing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4989" y="1492468"/>
            <a:ext cx="10515599" cy="435969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N.B. tecnica limitata a sistemi </a:t>
            </a:r>
            <a:r>
              <a:rPr lang="it-IT" i="1" dirty="0" smtClean="0"/>
              <a:t>in vitro </a:t>
            </a:r>
            <a:r>
              <a:rPr lang="it-IT" dirty="0" smtClean="0"/>
              <a:t>a causa dell’utilizzo di nucleotidi marcati!</a:t>
            </a:r>
          </a:p>
          <a:p>
            <a:pPr algn="just"/>
            <a:r>
              <a:rPr lang="it-IT" dirty="0" smtClean="0"/>
              <a:t>Individua i siti attivi di incorporazione di nucleotidi da parte della RNA polimerasi II, che viene fatta lavorare in presenza di 5-bromouridina-5-trifosfato (Br-UTP)</a:t>
            </a:r>
          </a:p>
          <a:p>
            <a:pPr algn="just"/>
            <a:r>
              <a:rPr lang="it-IT" dirty="0" smtClean="0"/>
              <a:t>Gli RNA frammentati vengono isolati tramite immunoprecipitazione, utilizzando anticorpi anti-5-bromo-2-deossiuridina -&gt; tecnica chiamata pertanto anche </a:t>
            </a:r>
            <a:r>
              <a:rPr lang="it-IT" dirty="0" err="1" smtClean="0"/>
              <a:t>Bru-seq</a:t>
            </a:r>
            <a:endParaRPr lang="it-IT" dirty="0" smtClean="0"/>
          </a:p>
          <a:p>
            <a:pPr algn="just"/>
            <a:r>
              <a:rPr lang="it-IT" dirty="0" smtClean="0"/>
              <a:t>All’incorporazione segue una normale preparazione della libreria RNA-</a:t>
            </a:r>
            <a:r>
              <a:rPr lang="it-IT" dirty="0" err="1" smtClean="0"/>
              <a:t>seq</a:t>
            </a:r>
            <a:endParaRPr lang="it-IT" dirty="0" smtClean="0"/>
          </a:p>
          <a:p>
            <a:pPr algn="just"/>
            <a:r>
              <a:rPr lang="it-IT" dirty="0" smtClean="0"/>
              <a:t>Tecnica che richiede un genoma di riferimento (con il massimo di informazione ottenibile se appaiata ad un RNA-</a:t>
            </a:r>
            <a:r>
              <a:rPr lang="it-IT" dirty="0" err="1" smtClean="0"/>
              <a:t>seq</a:t>
            </a:r>
            <a:r>
              <a:rPr lang="it-IT" dirty="0" smtClean="0"/>
              <a:t> classico)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254147"/>
            <a:ext cx="10058400" cy="10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550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Gro-seq</a:t>
            </a:r>
            <a:r>
              <a:rPr lang="it-IT" sz="3200" dirty="0" smtClean="0"/>
              <a:t> – Global </a:t>
            </a:r>
            <a:r>
              <a:rPr lang="it-IT" sz="3200" dirty="0" err="1" smtClean="0"/>
              <a:t>Run</a:t>
            </a:r>
            <a:r>
              <a:rPr lang="it-IT" sz="3200" dirty="0" smtClean="0"/>
              <a:t>-On-</a:t>
            </a:r>
            <a:r>
              <a:rPr lang="it-IT" sz="3200" dirty="0" err="1" smtClean="0"/>
              <a:t>Sequencing</a:t>
            </a:r>
            <a:endParaRPr lang="en-US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87276" y="3672160"/>
            <a:ext cx="5721935" cy="4343400"/>
          </a:xfrm>
        </p:spPr>
        <p:txBody>
          <a:bodyPr/>
          <a:lstStyle/>
          <a:p>
            <a:pPr algn="just"/>
            <a:r>
              <a:rPr lang="it-IT" dirty="0" smtClean="0"/>
              <a:t>N.B. In un </a:t>
            </a:r>
            <a:r>
              <a:rPr lang="it-IT" dirty="0" err="1" smtClean="0"/>
              <a:t>Gro-seq</a:t>
            </a:r>
            <a:r>
              <a:rPr lang="it-IT" dirty="0" smtClean="0"/>
              <a:t> si sequenziano le catene di </a:t>
            </a:r>
            <a:r>
              <a:rPr lang="it-IT" dirty="0" err="1" smtClean="0"/>
              <a:t>mRNA</a:t>
            </a:r>
            <a:r>
              <a:rPr lang="it-IT" dirty="0" smtClean="0"/>
              <a:t> nascente, ovvero </a:t>
            </a:r>
            <a:r>
              <a:rPr lang="it-IT" dirty="0" err="1" smtClean="0"/>
              <a:t>pre-mRNA</a:t>
            </a:r>
            <a:r>
              <a:rPr lang="it-IT" dirty="0" smtClean="0"/>
              <a:t> prima dello </a:t>
            </a:r>
            <a:r>
              <a:rPr lang="it-IT" dirty="0" err="1" smtClean="0"/>
              <a:t>splicing</a:t>
            </a:r>
            <a:endParaRPr lang="it-IT" dirty="0" smtClean="0"/>
          </a:p>
          <a:p>
            <a:pPr algn="just"/>
            <a:r>
              <a:rPr lang="it-IT" dirty="0" smtClean="0"/>
              <a:t>Le </a:t>
            </a:r>
            <a:r>
              <a:rPr lang="it-IT" dirty="0" err="1" smtClean="0"/>
              <a:t>reads</a:t>
            </a:r>
            <a:r>
              <a:rPr lang="it-IT" dirty="0" smtClean="0"/>
              <a:t> verranno a distribuirsi dunque lungo l’intera lunghezza del gene e non solo sugli esoni (come atteso invece in un RNA-</a:t>
            </a:r>
            <a:r>
              <a:rPr lang="it-IT" dirty="0" err="1" smtClean="0"/>
              <a:t>seq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5" y="1622646"/>
            <a:ext cx="6045481" cy="17824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0" y="1361388"/>
            <a:ext cx="5664250" cy="49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550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smtClean="0"/>
              <a:t>NET-</a:t>
            </a:r>
            <a:r>
              <a:rPr lang="it-IT" sz="3200" dirty="0" err="1" smtClean="0"/>
              <a:t>seq</a:t>
            </a:r>
            <a:r>
              <a:rPr lang="it-IT" sz="3200" dirty="0" smtClean="0"/>
              <a:t> – un’alternativa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778" y="1323847"/>
            <a:ext cx="5797731" cy="4359691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 smtClean="0"/>
              <a:t>Native </a:t>
            </a:r>
            <a:r>
              <a:rPr lang="it-IT" sz="2400" dirty="0" err="1" smtClean="0"/>
              <a:t>Elongating</a:t>
            </a:r>
            <a:r>
              <a:rPr lang="it-IT" sz="2400" dirty="0" smtClean="0"/>
              <a:t> </a:t>
            </a:r>
            <a:r>
              <a:rPr lang="it-IT" sz="2400" dirty="0" err="1" smtClean="0"/>
              <a:t>Transcript</a:t>
            </a:r>
            <a:r>
              <a:rPr lang="it-IT" sz="2400" dirty="0" smtClean="0"/>
              <a:t> </a:t>
            </a:r>
            <a:r>
              <a:rPr lang="it-IT" sz="2400" dirty="0" err="1"/>
              <a:t>sequencing</a:t>
            </a:r>
            <a:endParaRPr lang="it-IT" sz="2400" dirty="0"/>
          </a:p>
          <a:p>
            <a:pPr algn="just"/>
            <a:r>
              <a:rPr lang="it-IT" sz="2400" dirty="0" smtClean="0"/>
              <a:t>A differenza del GRO-</a:t>
            </a:r>
            <a:r>
              <a:rPr lang="it-IT" sz="2400" dirty="0" err="1" smtClean="0"/>
              <a:t>seq</a:t>
            </a:r>
            <a:r>
              <a:rPr lang="it-IT" sz="2400" dirty="0" smtClean="0"/>
              <a:t>, applicazione non limitata ai soli modelli </a:t>
            </a:r>
            <a:r>
              <a:rPr lang="it-IT" sz="2400" i="1" dirty="0" smtClean="0"/>
              <a:t>in vitro</a:t>
            </a:r>
            <a:r>
              <a:rPr lang="it-IT" sz="2400" dirty="0" smtClean="0"/>
              <a:t> (ma richiede anch’essa un genoma di riferimento per una interpretazione completa)</a:t>
            </a:r>
          </a:p>
          <a:p>
            <a:pPr algn="just"/>
            <a:r>
              <a:rPr lang="it-IT" sz="2400" dirty="0" smtClean="0"/>
              <a:t>Utilizza anticorpi in grado di riconoscere specificamente componenti del complesso di elongazione della RNA polimerasi II per isolare le molecole di </a:t>
            </a:r>
            <a:r>
              <a:rPr lang="it-IT" sz="2400" dirty="0" err="1" smtClean="0"/>
              <a:t>mRNA</a:t>
            </a:r>
            <a:r>
              <a:rPr lang="it-IT" sz="2400" dirty="0" smtClean="0"/>
              <a:t> nascente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5628322"/>
            <a:ext cx="10058400" cy="5861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06" y="727763"/>
            <a:ext cx="5455987" cy="9546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06" y="1682403"/>
            <a:ext cx="5455987" cy="36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550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BruChase-seq</a:t>
            </a:r>
            <a:r>
              <a:rPr lang="it-IT" sz="3200" dirty="0" smtClean="0"/>
              <a:t>: un’alternativa per studiare i trascritti a lunga vita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4989" y="1405382"/>
            <a:ext cx="10515599" cy="4359691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/>
              <a:t>Sfrutta una tecnica </a:t>
            </a:r>
            <a:r>
              <a:rPr lang="it-IT" sz="2400" b="1" dirty="0" err="1" smtClean="0"/>
              <a:t>pulse-chase</a:t>
            </a:r>
            <a:r>
              <a:rPr lang="it-IT" sz="2400" dirty="0" smtClean="0"/>
              <a:t> (ovvero l’incubazione con nucleotidi marcati, seguita all’incubazione di nucleotidi non marcati)</a:t>
            </a:r>
          </a:p>
          <a:p>
            <a:pPr algn="just"/>
            <a:r>
              <a:rPr lang="it-IT" sz="2400" dirty="0" smtClean="0"/>
              <a:t>Fondamentale il setup delle tempistiche di analisi per lo studio delle dinamiche temporali di trascrizione</a:t>
            </a:r>
          </a:p>
          <a:p>
            <a:pPr algn="just"/>
            <a:r>
              <a:rPr lang="it-IT" sz="2400" dirty="0" smtClean="0"/>
              <a:t>Nella prima fase i trascritti incorporeranno Br-UTP, ma nell’intervallo temporale successivo, fino all’estrazione, tutti gli </a:t>
            </a:r>
            <a:r>
              <a:rPr lang="it-IT" sz="2400" dirty="0" err="1" smtClean="0"/>
              <a:t>mRNA</a:t>
            </a:r>
            <a:r>
              <a:rPr lang="it-IT" sz="2400" dirty="0" smtClean="0"/>
              <a:t> nascenti ingloberanno UTP -&gt; solo i trascritti più «vecchi» che si ritroveranno nel mix potranno essere isolati e sequenziati. I trascritti a vita breve saranno invece già stati degradati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" y="5428794"/>
            <a:ext cx="10058400" cy="8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>Mappatura dei siti di </a:t>
            </a:r>
            <a:r>
              <a:rPr lang="it-IT" dirty="0" err="1" smtClean="0"/>
              <a:t>poliadenilazione</a:t>
            </a:r>
            <a:r>
              <a:rPr lang="it-IT" dirty="0" smtClean="0"/>
              <a:t> e dei </a:t>
            </a:r>
            <a:r>
              <a:rPr lang="it-IT" dirty="0" err="1" smtClean="0"/>
              <a:t>transcription</a:t>
            </a:r>
            <a:r>
              <a:rPr lang="it-IT" dirty="0" smtClean="0"/>
              <a:t> start </a:t>
            </a:r>
            <a:r>
              <a:rPr lang="it-IT" dirty="0" err="1" smtClean="0"/>
              <a:t>sites</a:t>
            </a:r>
            <a:r>
              <a:rPr lang="it-IT" dirty="0" smtClean="0"/>
              <a:t> (TSS)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1"/>
            <a:ext cx="5371011" cy="4673199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Abbiamo già precedentemente parlato della tecnica del </a:t>
            </a:r>
            <a:r>
              <a:rPr lang="it-IT" sz="2300" b="1" dirty="0" smtClean="0"/>
              <a:t>3’-tag-seq</a:t>
            </a:r>
            <a:r>
              <a:rPr lang="it-IT" sz="2300" dirty="0" smtClean="0"/>
              <a:t>, che oltre a rappresentare una valida alternativa in termini di costi ad un RNA-</a:t>
            </a:r>
            <a:r>
              <a:rPr lang="it-IT" sz="2300" dirty="0" err="1" smtClean="0"/>
              <a:t>seq</a:t>
            </a:r>
            <a:r>
              <a:rPr lang="it-IT" sz="2300" dirty="0" smtClean="0"/>
              <a:t> classico, permette anche di mappare i siti di </a:t>
            </a:r>
            <a:r>
              <a:rPr lang="it-IT" sz="2300" dirty="0" err="1" smtClean="0"/>
              <a:t>poliadenilazione</a:t>
            </a:r>
            <a:r>
              <a:rPr lang="it-IT" sz="2300" dirty="0" smtClean="0"/>
              <a:t> alternativi, grazie all’arricchimento delle </a:t>
            </a:r>
            <a:r>
              <a:rPr lang="it-IT" sz="2300" dirty="0" err="1" smtClean="0"/>
              <a:t>reads</a:t>
            </a:r>
            <a:r>
              <a:rPr lang="it-IT" sz="2300" dirty="0" smtClean="0"/>
              <a:t> nel 3’UTR in prossimità della coda di </a:t>
            </a:r>
            <a:r>
              <a:rPr lang="it-IT" sz="2300" dirty="0" err="1" smtClean="0"/>
              <a:t>poly</a:t>
            </a:r>
            <a:r>
              <a:rPr lang="it-IT" sz="2300" dirty="0" smtClean="0"/>
              <a:t>-A</a:t>
            </a:r>
          </a:p>
          <a:p>
            <a:pPr algn="just"/>
            <a:r>
              <a:rPr lang="it-IT" sz="2300" dirty="0" smtClean="0"/>
              <a:t>Una tecnica simile viene utilizzata per mappare i siti di 5’-capping alternativi: </a:t>
            </a:r>
            <a:r>
              <a:rPr lang="it-IT" sz="2300" b="1" u="sng" dirty="0" smtClean="0"/>
              <a:t>CAGE-</a:t>
            </a:r>
            <a:r>
              <a:rPr lang="it-IT" sz="2300" b="1" u="sng" dirty="0" err="1" smtClean="0"/>
              <a:t>seq</a:t>
            </a:r>
            <a:endParaRPr lang="it-IT" sz="2300" b="1" u="sng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82" y="1416496"/>
            <a:ext cx="5364431" cy="51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>Mappatura dei siti di </a:t>
            </a:r>
            <a:r>
              <a:rPr lang="it-IT" dirty="0" err="1" smtClean="0"/>
              <a:t>poliadenilazione</a:t>
            </a:r>
            <a:r>
              <a:rPr lang="it-IT" dirty="0" smtClean="0"/>
              <a:t> e dei </a:t>
            </a:r>
            <a:r>
              <a:rPr lang="it-IT" dirty="0" err="1" smtClean="0"/>
              <a:t>transcription</a:t>
            </a:r>
            <a:r>
              <a:rPr lang="it-IT" dirty="0" smtClean="0"/>
              <a:t> start </a:t>
            </a:r>
            <a:r>
              <a:rPr lang="it-IT" dirty="0" err="1" smtClean="0"/>
              <a:t>sites</a:t>
            </a:r>
            <a:r>
              <a:rPr lang="it-IT" dirty="0" smtClean="0"/>
              <a:t> (TSS)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1"/>
            <a:ext cx="5371011" cy="46731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300" dirty="0" err="1" smtClean="0"/>
              <a:t>Tenica</a:t>
            </a:r>
            <a:r>
              <a:rPr lang="it-IT" sz="2300" dirty="0" smtClean="0"/>
              <a:t> ispirata alla 5’RACE, che risolveva il problema dell’assenza di una sequenza conservata al 5’ degli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con l’aggiunta di adattatori a sequenza nota</a:t>
            </a:r>
          </a:p>
          <a:p>
            <a:pPr algn="just"/>
            <a:r>
              <a:rPr lang="it-IT" sz="2300" dirty="0" smtClean="0"/>
              <a:t>La tecnica del CAGE-</a:t>
            </a:r>
            <a:r>
              <a:rPr lang="it-IT" sz="2300" dirty="0" err="1" smtClean="0"/>
              <a:t>seq</a:t>
            </a:r>
            <a:r>
              <a:rPr lang="it-IT" sz="2300" dirty="0" smtClean="0"/>
              <a:t> prevede il </a:t>
            </a:r>
            <a:r>
              <a:rPr lang="it-IT" sz="2300" dirty="0" err="1" smtClean="0"/>
              <a:t>decapping</a:t>
            </a:r>
            <a:r>
              <a:rPr lang="it-IT" sz="2300" dirty="0" smtClean="0"/>
              <a:t> degli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e l’aggiunta di un adattatore </a:t>
            </a:r>
            <a:r>
              <a:rPr lang="it-IT" sz="2300" dirty="0" err="1" smtClean="0"/>
              <a:t>biotinilato</a:t>
            </a:r>
            <a:r>
              <a:rPr lang="it-IT" sz="2300" dirty="0" smtClean="0"/>
              <a:t> al 5’ per la selezione del doppio filamento </a:t>
            </a:r>
            <a:r>
              <a:rPr lang="it-IT" sz="2300" dirty="0" err="1" smtClean="0"/>
              <a:t>mRNA</a:t>
            </a:r>
            <a:r>
              <a:rPr lang="it-IT" sz="2300" dirty="0" smtClean="0"/>
              <a:t>/</a:t>
            </a:r>
            <a:r>
              <a:rPr lang="it-IT" sz="2300" dirty="0" err="1" smtClean="0"/>
              <a:t>cDNA</a:t>
            </a:r>
            <a:r>
              <a:rPr lang="it-IT" sz="2300" dirty="0" smtClean="0"/>
              <a:t> che viene a crearsi a seguito della </a:t>
            </a:r>
            <a:r>
              <a:rPr lang="it-IT" sz="2300" dirty="0" err="1" smtClean="0"/>
              <a:t>retrotrascrizione</a:t>
            </a:r>
            <a:r>
              <a:rPr lang="it-IT" sz="2300" dirty="0" smtClean="0"/>
              <a:t> con random </a:t>
            </a:r>
            <a:r>
              <a:rPr lang="it-IT" sz="2300" dirty="0" err="1" smtClean="0"/>
              <a:t>priming</a:t>
            </a:r>
            <a:endParaRPr lang="it-IT" sz="2300" dirty="0" smtClean="0"/>
          </a:p>
          <a:p>
            <a:pPr algn="just"/>
            <a:r>
              <a:rPr lang="it-IT" sz="2300" dirty="0" smtClean="0"/>
              <a:t>Gli RNA privi di </a:t>
            </a:r>
            <a:r>
              <a:rPr lang="it-IT" sz="2300" dirty="0" err="1" smtClean="0"/>
              <a:t>cap</a:t>
            </a:r>
            <a:r>
              <a:rPr lang="it-IT" sz="2300" dirty="0" smtClean="0"/>
              <a:t> o non </a:t>
            </a:r>
            <a:r>
              <a:rPr lang="it-IT" sz="2300" dirty="0" err="1" smtClean="0"/>
              <a:t>retrotrascritti</a:t>
            </a:r>
            <a:r>
              <a:rPr lang="it-IT" sz="2300" dirty="0" smtClean="0"/>
              <a:t> vengono degradati con </a:t>
            </a:r>
            <a:r>
              <a:rPr lang="it-IT" sz="2300" dirty="0" err="1" smtClean="0"/>
              <a:t>RNasi</a:t>
            </a:r>
            <a:endParaRPr lang="it-IT" sz="2300" dirty="0" smtClean="0"/>
          </a:p>
          <a:p>
            <a:pPr algn="just"/>
            <a:r>
              <a:rPr lang="it-IT" sz="2300" dirty="0" smtClean="0"/>
              <a:t>Le </a:t>
            </a:r>
            <a:r>
              <a:rPr lang="it-IT" sz="2300" dirty="0" err="1" smtClean="0"/>
              <a:t>reads</a:t>
            </a:r>
            <a:r>
              <a:rPr lang="it-IT" sz="2300" dirty="0" smtClean="0"/>
              <a:t> vengono mappate contro il genoma di riferimento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39" y="2395920"/>
            <a:ext cx="4807810" cy="27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PARE-</a:t>
            </a:r>
            <a:r>
              <a:rPr lang="it-IT" dirty="0" err="1" smtClean="0"/>
              <a:t>seq</a:t>
            </a:r>
            <a:r>
              <a:rPr lang="it-IT" dirty="0" smtClean="0"/>
              <a:t> – «</a:t>
            </a:r>
            <a:r>
              <a:rPr lang="it-IT" dirty="0" err="1" smtClean="0"/>
              <a:t>degradome-seq</a:t>
            </a:r>
            <a:r>
              <a:rPr lang="it-IT" dirty="0" smtClean="0"/>
              <a:t>»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1"/>
            <a:ext cx="6180909" cy="4673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300" dirty="0" err="1" smtClean="0"/>
              <a:t>Parallel</a:t>
            </a:r>
            <a:r>
              <a:rPr lang="it-IT" sz="2300" dirty="0" smtClean="0"/>
              <a:t> Analysis of RNA </a:t>
            </a:r>
            <a:r>
              <a:rPr lang="it-IT" sz="2300" dirty="0" err="1" smtClean="0"/>
              <a:t>Ends</a:t>
            </a:r>
            <a:endParaRPr lang="it-IT" sz="2300" dirty="0" smtClean="0"/>
          </a:p>
          <a:p>
            <a:pPr algn="just"/>
            <a:r>
              <a:rPr lang="it-IT" sz="2300" dirty="0" smtClean="0"/>
              <a:t>Si tratta di una tecnica in grado di mappare 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bersaglio di degradazione da parte di particolari </a:t>
            </a:r>
            <a:r>
              <a:rPr lang="it-IT" sz="2300" dirty="0" err="1" smtClean="0"/>
              <a:t>miRNA</a:t>
            </a:r>
            <a:endParaRPr lang="it-IT" sz="2300" dirty="0" smtClean="0"/>
          </a:p>
          <a:p>
            <a:pPr algn="just"/>
            <a:r>
              <a:rPr lang="it-IT" sz="2300" dirty="0" smtClean="0"/>
              <a:t>La frammentazione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da parte di Ago (guidata da specifici </a:t>
            </a:r>
            <a:r>
              <a:rPr lang="it-IT" sz="2300" dirty="0" err="1" smtClean="0"/>
              <a:t>miRNA</a:t>
            </a:r>
            <a:r>
              <a:rPr lang="it-IT" sz="2300" dirty="0" smtClean="0"/>
              <a:t>) lascia un prodotto parziale con un </a:t>
            </a:r>
            <a:r>
              <a:rPr lang="it-IT" sz="2300" dirty="0"/>
              <a:t>g</a:t>
            </a:r>
            <a:r>
              <a:rPr lang="it-IT" sz="2300" dirty="0" smtClean="0"/>
              <a:t>ruppo fosfato al 5’, che può essere sfruttato per inserire un adattatore</a:t>
            </a:r>
          </a:p>
          <a:p>
            <a:pPr algn="just"/>
            <a:r>
              <a:rPr lang="it-IT" sz="2300" dirty="0" smtClean="0"/>
              <a:t>Questo serve per la trascrizione inversa e per inserire un sito di taglio per </a:t>
            </a:r>
            <a:r>
              <a:rPr lang="it-IT" sz="2300" dirty="0" err="1" smtClean="0"/>
              <a:t>MmeI</a:t>
            </a:r>
            <a:r>
              <a:rPr lang="it-IT" sz="2300" dirty="0" smtClean="0"/>
              <a:t> (che taglia 20nt al 3’), producendo frammenti di lunghezza definita, ai quali vanno legati gli adattatori al 3’</a:t>
            </a:r>
          </a:p>
          <a:p>
            <a:pPr algn="just"/>
            <a:r>
              <a:rPr lang="it-IT" sz="2300" dirty="0" smtClean="0"/>
              <a:t>I frammenti da sequenziare si localizzeranno all’estremità 3’ dei frammenti di molecole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in fase di degradazione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08" y="293567"/>
            <a:ext cx="4563047" cy="57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PARE-</a:t>
            </a:r>
            <a:r>
              <a:rPr lang="it-IT" dirty="0" err="1" smtClean="0"/>
              <a:t>seq</a:t>
            </a:r>
            <a:r>
              <a:rPr lang="it-IT" dirty="0" smtClean="0"/>
              <a:t> – «</a:t>
            </a:r>
            <a:r>
              <a:rPr lang="it-IT" dirty="0" err="1" smtClean="0"/>
              <a:t>degradome-seq</a:t>
            </a:r>
            <a:r>
              <a:rPr lang="it-IT" dirty="0" smtClean="0"/>
              <a:t>»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9" y="1587409"/>
            <a:ext cx="4857906" cy="1329879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85" y="1587409"/>
            <a:ext cx="6391275" cy="43624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4" y="3187287"/>
            <a:ext cx="1928027" cy="57917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07279" y="4036456"/>
            <a:ext cx="4552698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Notate il sito di riconoscimento per </a:t>
            </a:r>
            <a:r>
              <a:rPr lang="it-IT" dirty="0" err="1" smtClean="0"/>
              <a:t>MmeI</a:t>
            </a:r>
            <a:r>
              <a:rPr lang="it-IT" dirty="0" smtClean="0"/>
              <a:t>: il taglio avviene sempre a 20 nt di distanza dal sito (inserito con l’adattatore), indipendentemente dalla sequenza che segue. Sono sufficienti short </a:t>
            </a:r>
            <a:r>
              <a:rPr lang="it-IT" dirty="0" err="1" smtClean="0"/>
              <a:t>reads</a:t>
            </a:r>
            <a:r>
              <a:rPr lang="it-IT" dirty="0" smtClean="0"/>
              <a:t> per generare dei «</a:t>
            </a:r>
            <a:r>
              <a:rPr lang="it-IT" dirty="0" err="1" smtClean="0"/>
              <a:t>tag</a:t>
            </a:r>
            <a:r>
              <a:rPr lang="it-IT" dirty="0" smtClean="0"/>
              <a:t>» da mappare su un genoma di riferimento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Genomica di popolazioni: RAD-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1"/>
            <a:ext cx="10630989" cy="4673199"/>
          </a:xfrm>
        </p:spPr>
        <p:txBody>
          <a:bodyPr>
            <a:normAutofit/>
          </a:bodyPr>
          <a:lstStyle/>
          <a:p>
            <a:pPr algn="just"/>
            <a:r>
              <a:rPr lang="it-IT" b="1" dirty="0"/>
              <a:t>RAD: </a:t>
            </a:r>
            <a:r>
              <a:rPr lang="it-IT" b="1" dirty="0" err="1"/>
              <a:t>Restriction</a:t>
            </a:r>
            <a:r>
              <a:rPr lang="it-IT" b="1" dirty="0"/>
              <a:t>-site </a:t>
            </a:r>
            <a:r>
              <a:rPr lang="it-IT" b="1" dirty="0" err="1"/>
              <a:t>associated</a:t>
            </a:r>
            <a:r>
              <a:rPr lang="it-IT" b="1" dirty="0"/>
              <a:t> </a:t>
            </a:r>
            <a:r>
              <a:rPr lang="it-IT" b="1" dirty="0" smtClean="0"/>
              <a:t>DNA </a:t>
            </a:r>
            <a:r>
              <a:rPr lang="it-IT" b="1" dirty="0" err="1" smtClean="0"/>
              <a:t>sequencing</a:t>
            </a:r>
            <a:endParaRPr lang="it-IT" b="1" dirty="0" smtClean="0"/>
          </a:p>
          <a:p>
            <a:pPr algn="just"/>
            <a:r>
              <a:rPr lang="it-IT" dirty="0" smtClean="0"/>
              <a:t>Approccio iniziale, come vedremo poi «superato» da altri metodi più pratici</a:t>
            </a:r>
          </a:p>
          <a:p>
            <a:pPr algn="just"/>
            <a:r>
              <a:rPr lang="it-IT" dirty="0" smtClean="0"/>
              <a:t>Gli studi di genetica di popolazione venivano tipicamente condotti utilizzando un numero ridotto di marker molecolari (nucleari o mitocondriali) noti</a:t>
            </a:r>
          </a:p>
          <a:p>
            <a:pPr algn="just"/>
            <a:r>
              <a:rPr lang="it-IT" dirty="0" smtClean="0"/>
              <a:t>Come sfruttare le potenzialità del NGS?</a:t>
            </a:r>
          </a:p>
          <a:p>
            <a:pPr algn="just"/>
            <a:r>
              <a:rPr lang="it-IT" dirty="0" smtClean="0"/>
              <a:t>Il DNA genomico può essere trattato con enzimi di restrizione, che riconoscono sequenze di taglio presenti con una frequenza stimabile all’interno di un genoma -&gt; posso prevedere il numero di loci analizzabili con RAD-</a:t>
            </a:r>
            <a:r>
              <a:rPr lang="it-IT" dirty="0" err="1" smtClean="0"/>
              <a:t>seq</a:t>
            </a:r>
            <a:r>
              <a:rPr lang="it-IT" dirty="0" smtClean="0"/>
              <a:t> in un genoma target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503136"/>
            <a:ext cx="10058400" cy="6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Interazione RNA/proteine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2"/>
            <a:ext cx="10515599" cy="35846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300" dirty="0" smtClean="0"/>
              <a:t>Come il DNA genomico, anche l’RNA può interagire con le proteine, anche se in modo decisamente meno stabile</a:t>
            </a:r>
          </a:p>
          <a:p>
            <a:pPr algn="just"/>
            <a:r>
              <a:rPr lang="it-IT" sz="2300" dirty="0" smtClean="0"/>
              <a:t>Qualora fossero disponibili anticorpi specifici per riconoscere la proteina di interesse, sarebbe possibile adottare tecniche simili a quelle descritte nelle precedenti lezioni per il </a:t>
            </a:r>
            <a:r>
              <a:rPr lang="it-IT" sz="2300" dirty="0" err="1" smtClean="0"/>
              <a:t>ChIP-seq</a:t>
            </a:r>
            <a:r>
              <a:rPr lang="it-IT" sz="2300" dirty="0" smtClean="0"/>
              <a:t> e metodi affini</a:t>
            </a:r>
          </a:p>
          <a:p>
            <a:pPr algn="just"/>
            <a:r>
              <a:rPr lang="it-IT" sz="2300" dirty="0" smtClean="0"/>
              <a:t>Tuttavia una delle applicazioni più interessanti riguarda l’interazione tra RNA messaggeri e ribosoma, in quanto è possibile studiare in modo dettagliato </a:t>
            </a:r>
            <a:r>
              <a:rPr lang="it-IT" sz="2300" u="sng" dirty="0" smtClean="0"/>
              <a:t>l’appaiamento tra trascrizione e traduzione (che spesso non avvengo in modo sincrono e con proporzionalità diretta</a:t>
            </a:r>
            <a:r>
              <a:rPr lang="it-IT" sz="2300" dirty="0" smtClean="0"/>
              <a:t>)</a:t>
            </a:r>
          </a:p>
          <a:p>
            <a:pPr algn="just"/>
            <a:r>
              <a:rPr lang="it-IT" sz="2300" dirty="0" smtClean="0"/>
              <a:t>Si parla dunque di studi del </a:t>
            </a:r>
            <a:r>
              <a:rPr lang="it-IT" sz="2300" b="1" dirty="0" err="1" smtClean="0"/>
              <a:t>traslatoma</a:t>
            </a:r>
            <a:r>
              <a:rPr lang="it-IT" sz="2300" dirty="0" smtClean="0"/>
              <a:t>, e non più del </a:t>
            </a:r>
            <a:r>
              <a:rPr lang="it-IT" sz="2300" dirty="0" err="1" smtClean="0"/>
              <a:t>trascrittoma</a:t>
            </a:r>
            <a:endParaRPr lang="en-US" sz="2300" dirty="0"/>
          </a:p>
          <a:p>
            <a:pPr marL="4572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00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16596" cy="18060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6096"/>
            <a:ext cx="5119713" cy="50519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12" y="1806095"/>
            <a:ext cx="4563291" cy="50220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688183" y="235131"/>
            <a:ext cx="542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L’adattatore P1 include un </a:t>
            </a:r>
            <a:r>
              <a:rPr lang="it-IT" dirty="0" err="1" smtClean="0"/>
              <a:t>primer</a:t>
            </a:r>
            <a:r>
              <a:rPr lang="it-IT" dirty="0" smtClean="0"/>
              <a:t> per il sequenziamento Illumina, un </a:t>
            </a:r>
            <a:r>
              <a:rPr lang="it-IT" dirty="0" err="1" smtClean="0"/>
              <a:t>barcode</a:t>
            </a:r>
            <a:r>
              <a:rPr lang="it-IT" dirty="0" smtClean="0"/>
              <a:t> ed un </a:t>
            </a:r>
            <a:r>
              <a:rPr lang="it-IT" dirty="0" err="1" smtClean="0"/>
              <a:t>primer</a:t>
            </a:r>
            <a:r>
              <a:rPr lang="it-IT" dirty="0" smtClean="0"/>
              <a:t> per l’amplificazione della libreria.</a:t>
            </a:r>
          </a:p>
          <a:p>
            <a:pPr algn="just"/>
            <a:r>
              <a:rPr lang="it-IT" dirty="0" smtClean="0"/>
              <a:t>Solo i frammenti con P1 possono essere amplificati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945189" y="2325189"/>
            <a:ext cx="1924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frammenti ottenuti contengono il sito di restrizione al loro inizio e di conseguenza le </a:t>
            </a:r>
            <a:r>
              <a:rPr lang="it-IT" dirty="0" err="1" smtClean="0"/>
              <a:t>reads</a:t>
            </a:r>
            <a:r>
              <a:rPr lang="it-IT" dirty="0" smtClean="0"/>
              <a:t> iniziano tutte nello stesso punto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RAD-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298" y="1475051"/>
            <a:ext cx="5608320" cy="467319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300" dirty="0" smtClean="0"/>
              <a:t>Il sequenziamento è effettuato su piattaforme Illumina in modalità single-end, ma può essere anche effettuato in modalità PE</a:t>
            </a:r>
          </a:p>
          <a:p>
            <a:pPr algn="just"/>
            <a:r>
              <a:rPr lang="it-IT" sz="2300" dirty="0" smtClean="0"/>
              <a:t>In questo caso, in seguito alla rimozione dei </a:t>
            </a:r>
            <a:r>
              <a:rPr lang="it-IT" sz="2300" dirty="0" err="1" smtClean="0"/>
              <a:t>barcodes</a:t>
            </a:r>
            <a:r>
              <a:rPr lang="it-IT" sz="2300" dirty="0" smtClean="0"/>
              <a:t> e del sito di restrizione, è possibile mappare le </a:t>
            </a:r>
            <a:r>
              <a:rPr lang="it-IT" sz="2300" dirty="0" err="1" smtClean="0"/>
              <a:t>reads</a:t>
            </a:r>
            <a:r>
              <a:rPr lang="it-IT" sz="2300" dirty="0" smtClean="0"/>
              <a:t> contro un genoma di riferimento</a:t>
            </a:r>
          </a:p>
          <a:p>
            <a:pPr algn="just"/>
            <a:r>
              <a:rPr lang="it-IT" sz="2300" dirty="0" smtClean="0"/>
              <a:t>Le </a:t>
            </a:r>
            <a:r>
              <a:rPr lang="it-IT" sz="2300" dirty="0" err="1" smtClean="0"/>
              <a:t>read</a:t>
            </a:r>
            <a:r>
              <a:rPr lang="it-IT" sz="2300" dirty="0" smtClean="0"/>
              <a:t> 1 saranno tutte allineate tra loro, mentre le </a:t>
            </a:r>
            <a:r>
              <a:rPr lang="it-IT" sz="2300" dirty="0" err="1" smtClean="0"/>
              <a:t>read</a:t>
            </a:r>
            <a:r>
              <a:rPr lang="it-IT" sz="2300" dirty="0" smtClean="0"/>
              <a:t> 2 saranno leggermente sfasate a seconda del </a:t>
            </a:r>
            <a:r>
              <a:rPr lang="it-IT" sz="2300" dirty="0" err="1" smtClean="0"/>
              <a:t>range</a:t>
            </a:r>
            <a:r>
              <a:rPr lang="it-IT" sz="2300" dirty="0" smtClean="0"/>
              <a:t> di dimensioni dei frammenti selezionati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88" y="0"/>
            <a:ext cx="6034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5003" y="56362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RAD-</a:t>
            </a:r>
            <a:r>
              <a:rPr lang="it-IT" dirty="0" err="1" smtClean="0"/>
              <a:t>seq</a:t>
            </a:r>
            <a:r>
              <a:rPr lang="it-IT" dirty="0" smtClean="0"/>
              <a:t> vs WGR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3244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44" y="1855694"/>
            <a:ext cx="5943490" cy="43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err="1" smtClean="0"/>
              <a:t>ddRAD-seq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3840" y="1232413"/>
            <a:ext cx="11556273" cy="40929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300" dirty="0" err="1" smtClean="0"/>
              <a:t>Dd</a:t>
            </a:r>
            <a:r>
              <a:rPr lang="it-IT" sz="2300" dirty="0" smtClean="0"/>
              <a:t> = double </a:t>
            </a:r>
            <a:r>
              <a:rPr lang="it-IT" sz="2300" dirty="0" err="1" smtClean="0"/>
              <a:t>digestion</a:t>
            </a:r>
            <a:endParaRPr lang="it-IT" sz="2300" dirty="0" smtClean="0"/>
          </a:p>
          <a:p>
            <a:pPr algn="just"/>
            <a:r>
              <a:rPr lang="it-IT" sz="2300" dirty="0" smtClean="0"/>
              <a:t>In questo caso lo </a:t>
            </a:r>
            <a:r>
              <a:rPr lang="it-IT" sz="2300" dirty="0" err="1" smtClean="0"/>
              <a:t>step</a:t>
            </a:r>
            <a:r>
              <a:rPr lang="it-IT" sz="2300" dirty="0" smtClean="0"/>
              <a:t> di frammentazione del DNA è sostituito dalla digestione con un secondo enzima di restrizione (che taglia con frequenza molto più elevata del primo)</a:t>
            </a:r>
          </a:p>
          <a:p>
            <a:pPr algn="just"/>
            <a:r>
              <a:rPr lang="it-IT" sz="2300" dirty="0" smtClean="0"/>
              <a:t>Non richiede un genoma di riferimento (le </a:t>
            </a:r>
            <a:r>
              <a:rPr lang="it-IT" sz="2300" dirty="0" err="1" smtClean="0"/>
              <a:t>reads</a:t>
            </a:r>
            <a:r>
              <a:rPr lang="it-IT" sz="2300" dirty="0" smtClean="0"/>
              <a:t> possono essere raggruppate in «</a:t>
            </a:r>
            <a:r>
              <a:rPr lang="it-IT" sz="2300" dirty="0" err="1" smtClean="0"/>
              <a:t>stacks</a:t>
            </a:r>
            <a:r>
              <a:rPr lang="it-IT" sz="2300" dirty="0" smtClean="0"/>
              <a:t>» a seconda della loro similarità (ci si attende che la loro lunghezza sia sufficiente per rappresentare regioni presenti una singola volta nel genoma) -&gt; è applicabile anche a specie non modello</a:t>
            </a:r>
          </a:p>
          <a:p>
            <a:pPr algn="just"/>
            <a:r>
              <a:rPr lang="it-IT" sz="2300" dirty="0" smtClean="0"/>
              <a:t>Il confronto tra popolazioni/individui diversi può portare a scoprire SNP che possono fungere da marker per studi di genetica di popolazioni</a:t>
            </a:r>
          </a:p>
          <a:p>
            <a:pPr algn="just"/>
            <a:r>
              <a:rPr lang="it-IT" sz="2300" dirty="0" smtClean="0"/>
              <a:t>Se un genoma di riferimento è disponibile, queste possono essere mappate ed investigate funzionalmente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" y="5568043"/>
            <a:ext cx="10058400" cy="6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err="1" smtClean="0"/>
              <a:t>ddRAD-seq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7" y="1184285"/>
            <a:ext cx="6408975" cy="18594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7" y="3043726"/>
            <a:ext cx="6425582" cy="30000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flipH="1">
            <a:off x="7326085" y="356418"/>
            <a:ext cx="424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Ha il vantaggio di essere una tecnica a rappresentazione ridotta e dunque molto meno costosa di un WGR.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Sono sufficienti </a:t>
            </a:r>
            <a:r>
              <a:rPr lang="it-IT" dirty="0" err="1" smtClean="0"/>
              <a:t>reads</a:t>
            </a:r>
            <a:r>
              <a:rPr lang="it-IT" dirty="0" smtClean="0"/>
              <a:t> corte e sequenziate in single-end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Ovviamente non può rappresentare una mappa completa di tutte le SNP presenti in un genoma -&gt; il numero di loci dipende dalla frequenza con cui ci attendiamo possano essere presenti i siti di taglio nel genoma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La scelta degli enzimi di restrizione è fondamentale! Vanno scelti (assieme al numero di </a:t>
            </a:r>
            <a:r>
              <a:rPr lang="it-IT" dirty="0" err="1" smtClean="0"/>
              <a:t>reads</a:t>
            </a:r>
            <a:r>
              <a:rPr lang="it-IT" dirty="0" smtClean="0"/>
              <a:t>) sulla base della dimensione del genoma (vedi le prossime </a:t>
            </a:r>
            <a:r>
              <a:rPr lang="it-IT" dirty="0" err="1" smtClean="0"/>
              <a:t>slides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RAD-</a:t>
            </a:r>
            <a:r>
              <a:rPr lang="it-IT" dirty="0" err="1" smtClean="0"/>
              <a:t>seq</a:t>
            </a:r>
            <a:r>
              <a:rPr lang="it-IT" dirty="0" smtClean="0"/>
              <a:t> vs </a:t>
            </a:r>
            <a:r>
              <a:rPr lang="it-IT" dirty="0" err="1" smtClean="0"/>
              <a:t>ddRAD-seq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56" y="1171654"/>
            <a:ext cx="9987771" cy="49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>L’importanza della scelta degli enzimi di restrizione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42" y="1124800"/>
            <a:ext cx="8801863" cy="54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2b-RAD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3840" y="1232413"/>
            <a:ext cx="11556273" cy="4092992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Approccio simile a </a:t>
            </a:r>
            <a:r>
              <a:rPr lang="it-IT" sz="2300" dirty="0" err="1" smtClean="0"/>
              <a:t>ddRAD</a:t>
            </a:r>
            <a:r>
              <a:rPr lang="it-IT" sz="2300" dirty="0" smtClean="0"/>
              <a:t>, ma utilizza enzimi di restrizione di tipo IIB</a:t>
            </a:r>
          </a:p>
          <a:p>
            <a:pPr algn="just"/>
            <a:r>
              <a:rPr lang="it-IT" sz="2300" dirty="0" smtClean="0"/>
              <a:t>Questi effettuano un taglio a monte e a valle del sito di restrizione, generando dei frammenti di lunghezza definita</a:t>
            </a:r>
          </a:p>
          <a:p>
            <a:pPr algn="just"/>
            <a:r>
              <a:rPr lang="it-IT" sz="2300" dirty="0" smtClean="0"/>
              <a:t>33nt nel caso si usi </a:t>
            </a:r>
            <a:r>
              <a:rPr lang="it-IT" sz="2300" dirty="0" err="1" smtClean="0"/>
              <a:t>BsaXI</a:t>
            </a:r>
            <a:r>
              <a:rPr lang="it-IT" sz="2300" dirty="0"/>
              <a:t> </a:t>
            </a:r>
            <a:r>
              <a:rPr lang="it-IT" sz="2300" dirty="0" smtClean="0"/>
              <a:t>o 36nt nel caso si usi </a:t>
            </a:r>
            <a:r>
              <a:rPr lang="it-IT" sz="2300" dirty="0" err="1" smtClean="0"/>
              <a:t>AlfI</a:t>
            </a:r>
            <a:endParaRPr lang="it-IT" sz="2300" dirty="0" smtClean="0"/>
          </a:p>
          <a:p>
            <a:pPr algn="just"/>
            <a:r>
              <a:rPr lang="it-IT" sz="2300" dirty="0" smtClean="0"/>
              <a:t>Si generano mappe di SNP molto dense che permettono di analizzare molti loci simultaneamente e che richiedono una bassa copertura di sequenziamento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" y="5223767"/>
            <a:ext cx="10058400" cy="6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2b-RAD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69" y="0"/>
            <a:ext cx="4373531" cy="19812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572"/>
            <a:ext cx="7849280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L’importanza della selezione dei loci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7" y="1054034"/>
            <a:ext cx="6721422" cy="57078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01989" y="1201783"/>
            <a:ext cx="44239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Solo una parte dei dati prodotti da approcci RAD/</a:t>
            </a:r>
            <a:r>
              <a:rPr lang="it-IT" dirty="0" err="1" smtClean="0"/>
              <a:t>ddRAD</a:t>
            </a:r>
            <a:r>
              <a:rPr lang="it-IT" dirty="0" smtClean="0"/>
              <a:t>/2b-RAD sono utili per fare studi di genetica di popolazioni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Alcune </a:t>
            </a:r>
            <a:r>
              <a:rPr lang="it-IT" dirty="0" err="1" smtClean="0"/>
              <a:t>reads</a:t>
            </a:r>
            <a:r>
              <a:rPr lang="it-IT" dirty="0" smtClean="0"/>
              <a:t> appartengono a siti scarsamente rappresentati a causa del fenomeno di </a:t>
            </a:r>
            <a:r>
              <a:rPr lang="it-IT" dirty="0" err="1" smtClean="0"/>
              <a:t>fragment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 (i frammenti sono troppo lunghi o troppo corti e dunque spesso esclusi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Alcuni loci possono mancare in alcuni individui (perché una SNP cade sul sito di taglio)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Molti loci sono poli-allelici -&gt; la selezione ricade solitamente sui soli siti </a:t>
            </a:r>
            <a:r>
              <a:rPr lang="it-IT" dirty="0" err="1" smtClean="0"/>
              <a:t>biallelici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Ribo-</a:t>
            </a:r>
            <a:r>
              <a:rPr lang="it-IT" dirty="0" err="1" smtClean="0"/>
              <a:t>Seq</a:t>
            </a:r>
            <a:r>
              <a:rPr lang="it-IT" dirty="0" smtClean="0"/>
              <a:t>/ART-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2"/>
            <a:ext cx="10515599" cy="35846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2300" b="1" dirty="0" err="1" smtClean="0"/>
              <a:t>Ribosome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profiling</a:t>
            </a:r>
            <a:r>
              <a:rPr lang="it-IT" sz="2300" dirty="0" smtClean="0"/>
              <a:t>, tecnica </a:t>
            </a:r>
            <a:r>
              <a:rPr lang="it-IT" sz="2300" dirty="0"/>
              <a:t>detta anche  </a:t>
            </a:r>
            <a:r>
              <a:rPr lang="it-IT" sz="2300" b="1" dirty="0" err="1"/>
              <a:t>active</a:t>
            </a:r>
            <a:r>
              <a:rPr lang="it-IT" sz="2300" b="1" dirty="0"/>
              <a:t> </a:t>
            </a:r>
            <a:r>
              <a:rPr lang="it-IT" sz="2300" b="1" dirty="0" err="1"/>
              <a:t>mRNA</a:t>
            </a:r>
            <a:r>
              <a:rPr lang="it-IT" sz="2300" b="1" dirty="0"/>
              <a:t> </a:t>
            </a:r>
            <a:r>
              <a:rPr lang="it-IT" sz="2300" b="1" dirty="0" err="1"/>
              <a:t>translation</a:t>
            </a:r>
            <a:r>
              <a:rPr lang="it-IT" sz="2300" b="1" dirty="0"/>
              <a:t> </a:t>
            </a:r>
            <a:r>
              <a:rPr lang="it-IT" sz="2300" b="1" dirty="0" err="1" smtClean="0"/>
              <a:t>sequencing</a:t>
            </a:r>
            <a:endParaRPr lang="it-IT" sz="2300" b="1" dirty="0" smtClean="0"/>
          </a:p>
          <a:p>
            <a:pPr algn="just"/>
            <a:r>
              <a:rPr lang="it-IT" sz="2300" dirty="0" smtClean="0"/>
              <a:t>Prevede l’estrazione di molecole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associate a ribosomi in fase di attiva traduzione</a:t>
            </a:r>
          </a:p>
          <a:p>
            <a:pPr algn="just"/>
            <a:r>
              <a:rPr lang="it-IT" sz="2300" dirty="0" smtClean="0"/>
              <a:t>Una digestione con </a:t>
            </a:r>
            <a:r>
              <a:rPr lang="it-IT" sz="2300" dirty="0" err="1" smtClean="0"/>
              <a:t>RNasi</a:t>
            </a:r>
            <a:r>
              <a:rPr lang="it-IT" sz="2300" dirty="0" smtClean="0"/>
              <a:t> digerisce tutte le molecole di RNA, ad eccezione delle parti «protette» grazie all’attacco del ribosoma</a:t>
            </a:r>
          </a:p>
          <a:p>
            <a:pPr algn="just"/>
            <a:r>
              <a:rPr lang="it-IT" sz="2300" dirty="0" smtClean="0"/>
              <a:t>Segue </a:t>
            </a:r>
            <a:r>
              <a:rPr lang="it-IT" sz="2300" dirty="0" err="1" smtClean="0"/>
              <a:t>rRNA</a:t>
            </a:r>
            <a:r>
              <a:rPr lang="it-IT" sz="2300" dirty="0" smtClean="0"/>
              <a:t> </a:t>
            </a:r>
            <a:r>
              <a:rPr lang="it-IT" sz="2300" dirty="0" err="1" smtClean="0"/>
              <a:t>depletion</a:t>
            </a:r>
            <a:r>
              <a:rPr lang="it-IT" sz="2300" dirty="0" smtClean="0"/>
              <a:t> e preparazione della libreria di sequenziamento come in un approccio RNA-</a:t>
            </a:r>
            <a:r>
              <a:rPr lang="it-IT" sz="2300" dirty="0" err="1" smtClean="0"/>
              <a:t>seq</a:t>
            </a:r>
            <a:endParaRPr lang="it-IT" sz="2300" dirty="0" smtClean="0"/>
          </a:p>
          <a:p>
            <a:pPr algn="just"/>
            <a:r>
              <a:rPr lang="it-IT" sz="2300" dirty="0" smtClean="0"/>
              <a:t>Si ottengono </a:t>
            </a:r>
            <a:r>
              <a:rPr lang="it-IT" sz="2300" dirty="0" err="1" smtClean="0"/>
              <a:t>reads</a:t>
            </a:r>
            <a:r>
              <a:rPr lang="it-IT" sz="2300" dirty="0" smtClean="0"/>
              <a:t> relative alle sole molecole di </a:t>
            </a:r>
            <a:r>
              <a:rPr lang="it-IT" sz="2300" dirty="0" err="1" smtClean="0"/>
              <a:t>mRNA</a:t>
            </a:r>
            <a:r>
              <a:rPr lang="it-IT" sz="2300" dirty="0" smtClean="0"/>
              <a:t> attivamente trascritte</a:t>
            </a:r>
          </a:p>
          <a:p>
            <a:pPr algn="just"/>
            <a:r>
              <a:rPr lang="it-IT" sz="2300" dirty="0" smtClean="0"/>
              <a:t>Riflette meglio il tasso di traduzione rispetto alla sola abbondanza degli </a:t>
            </a:r>
            <a:r>
              <a:rPr lang="it-IT" sz="2300" dirty="0" err="1" smtClean="0"/>
              <a:t>mRNA</a:t>
            </a:r>
            <a:endParaRPr lang="it-IT" sz="2300" dirty="0" smtClean="0"/>
          </a:p>
          <a:p>
            <a:pPr algn="just"/>
            <a:r>
              <a:rPr lang="it-IT" sz="2300" dirty="0" smtClean="0"/>
              <a:t>Richiede però una preparazione particolarmente laboriosa ed </a:t>
            </a:r>
            <a:r>
              <a:rPr lang="it-IT" sz="2300" b="1" dirty="0" smtClean="0"/>
              <a:t>è applicabile solo a specie che abbiano un genoma di riferimento disponibile</a:t>
            </a:r>
            <a:endParaRPr lang="en-US" sz="2300" b="1" dirty="0"/>
          </a:p>
          <a:p>
            <a:pPr marL="45720" indent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440318"/>
            <a:ext cx="10058400" cy="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concetto di «</a:t>
            </a:r>
            <a:r>
              <a:rPr lang="it-IT" dirty="0" err="1" smtClean="0"/>
              <a:t>stacks</a:t>
            </a:r>
            <a:r>
              <a:rPr lang="it-IT" dirty="0" smtClean="0"/>
              <a:t>»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7" y="1377431"/>
            <a:ext cx="6241969" cy="47838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08519" y="912182"/>
            <a:ext cx="4600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Le </a:t>
            </a:r>
            <a:r>
              <a:rPr lang="it-IT" dirty="0" err="1" smtClean="0"/>
              <a:t>reads</a:t>
            </a:r>
            <a:r>
              <a:rPr lang="it-IT" dirty="0" smtClean="0"/>
              <a:t> generate da questi approcci sono dei «</a:t>
            </a:r>
            <a:r>
              <a:rPr lang="it-IT" dirty="0" err="1" smtClean="0"/>
              <a:t>tag</a:t>
            </a:r>
            <a:r>
              <a:rPr lang="it-IT" dirty="0" smtClean="0"/>
              <a:t>» che tendono ad allinearsi in loci ben definiti, con il medesimo punto di inizio ed il medesimo punti di fine (determinato dalla lunghezza delle </a:t>
            </a:r>
            <a:r>
              <a:rPr lang="it-IT" dirty="0" err="1" smtClean="0"/>
              <a:t>reads</a:t>
            </a:r>
            <a:r>
              <a:rPr lang="it-IT" dirty="0" smtClean="0"/>
              <a:t> o dalla lunghezza dell’inserto)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Possono, in individui o popolazioni differenti, includere o meno una singola SNP informativa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L’algoritmo deve dunque raggrupparli in «</a:t>
            </a:r>
            <a:r>
              <a:rPr lang="it-IT" dirty="0" err="1" smtClean="0"/>
              <a:t>stacks</a:t>
            </a:r>
            <a:r>
              <a:rPr lang="it-IT" dirty="0" smtClean="0"/>
              <a:t>», ovvero gruppi riconducibili a singoli loci, discriminando reali SNP da errori di sequenziamento e soprattutto evitando di mescolare tra loro </a:t>
            </a:r>
            <a:r>
              <a:rPr lang="it-IT" dirty="0" err="1" smtClean="0"/>
              <a:t>reads</a:t>
            </a:r>
            <a:r>
              <a:rPr lang="it-IT" dirty="0" smtClean="0"/>
              <a:t> derivanti da loci diversi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interpretazione dei risultati, un esempio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9" y="1118368"/>
            <a:ext cx="4731205" cy="23941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52" y="1341120"/>
            <a:ext cx="5154276" cy="50835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47" y="3512541"/>
            <a:ext cx="5173939" cy="33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interpretazione dei risultati, un esempio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" y="1151964"/>
            <a:ext cx="4392377" cy="55730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97" y="1151963"/>
            <a:ext cx="4223659" cy="562095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856618" y="1489165"/>
            <a:ext cx="3021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C’è la possibilità di comparare i dati di </a:t>
            </a:r>
            <a:r>
              <a:rPr lang="it-IT" dirty="0" err="1" smtClean="0"/>
              <a:t>markers</a:t>
            </a:r>
            <a:r>
              <a:rPr lang="it-IT" dirty="0" smtClean="0"/>
              <a:t> «classici» (ad esempio COI) con approcci RAD, </a:t>
            </a:r>
            <a:r>
              <a:rPr lang="it-IT" dirty="0" err="1" smtClean="0"/>
              <a:t>ddRAD</a:t>
            </a:r>
            <a:r>
              <a:rPr lang="it-IT" dirty="0" smtClean="0"/>
              <a:t> o 2bRAD.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Solitamente si individua, sulla base della diversità dei dati di sequenziamento, un numero ottimale (ma pur sempre arbitrario) di popolazioni sulla base delle quali organizzare i risultati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7" y="356418"/>
            <a:ext cx="10515600" cy="6333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RAD/</a:t>
            </a:r>
            <a:r>
              <a:rPr lang="it-IT" dirty="0" err="1" smtClean="0"/>
              <a:t>ddRAD</a:t>
            </a:r>
            <a:r>
              <a:rPr lang="it-IT" dirty="0" smtClean="0"/>
              <a:t>/2b-RAD – vantaggi e limitazioni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3840" y="1232413"/>
            <a:ext cx="11556273" cy="509871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300" dirty="0" smtClean="0"/>
              <a:t>Richiedono un numero di </a:t>
            </a:r>
            <a:r>
              <a:rPr lang="it-IT" sz="2300" dirty="0" err="1" smtClean="0"/>
              <a:t>reads</a:t>
            </a:r>
            <a:r>
              <a:rPr lang="it-IT" sz="2300" dirty="0" smtClean="0"/>
              <a:t> più basso rispetto ad approcci WGR (2bRAD &lt; </a:t>
            </a:r>
            <a:r>
              <a:rPr lang="it-IT" sz="2300" dirty="0" err="1" smtClean="0"/>
              <a:t>ddRAD</a:t>
            </a:r>
            <a:r>
              <a:rPr lang="it-IT" sz="2300" dirty="0" smtClean="0"/>
              <a:t> &lt; RAD)</a:t>
            </a:r>
          </a:p>
          <a:p>
            <a:pPr algn="just"/>
            <a:r>
              <a:rPr lang="it-IT" sz="2300" dirty="0" smtClean="0"/>
              <a:t>Alta versatilità (scelta del numero di loci da analizzare sulla base del numero di individui/popolazioni e sulla dimensione del genoma)</a:t>
            </a:r>
          </a:p>
          <a:p>
            <a:pPr algn="just"/>
            <a:r>
              <a:rPr lang="it-IT" sz="2300" dirty="0" err="1" smtClean="0"/>
              <a:t>ddRAD</a:t>
            </a:r>
            <a:r>
              <a:rPr lang="it-IT" sz="2300" dirty="0" smtClean="0"/>
              <a:t> e 2b-RAD applicabili senza bisogno di un genoma di riferimento -&gt; costo limitato per specie non modello</a:t>
            </a:r>
          </a:p>
          <a:p>
            <a:pPr algn="just"/>
            <a:r>
              <a:rPr lang="it-IT" sz="2300" dirty="0" smtClean="0"/>
              <a:t>Di difficile applicazione per genomi molto grandi, con un numero di </a:t>
            </a:r>
            <a:r>
              <a:rPr lang="it-IT" sz="2300" dirty="0" err="1" smtClean="0"/>
              <a:t>repeats</a:t>
            </a:r>
            <a:r>
              <a:rPr lang="it-IT" sz="2300" dirty="0" smtClean="0"/>
              <a:t> molto elevato, poliploidi o con elevata eterozigosi</a:t>
            </a:r>
          </a:p>
          <a:p>
            <a:pPr algn="just"/>
            <a:r>
              <a:rPr lang="it-IT" sz="2300" dirty="0" smtClean="0"/>
              <a:t>Analisi bioinformatiche complesse</a:t>
            </a:r>
          </a:p>
          <a:p>
            <a:pPr algn="just"/>
            <a:r>
              <a:rPr lang="it-IT" sz="2300" dirty="0" smtClean="0"/>
              <a:t>Tecniche soggette a </a:t>
            </a:r>
            <a:r>
              <a:rPr lang="it-IT" sz="2300" dirty="0" err="1" smtClean="0"/>
              <a:t>bias</a:t>
            </a:r>
            <a:r>
              <a:rPr lang="it-IT" sz="2300" dirty="0" smtClean="0"/>
              <a:t> di amplificazione in PCR nella preparazione delle </a:t>
            </a:r>
            <a:r>
              <a:rPr lang="it-IT" sz="2300" dirty="0" smtClean="0"/>
              <a:t>librerie</a:t>
            </a:r>
          </a:p>
          <a:p>
            <a:pPr algn="just"/>
            <a:r>
              <a:rPr lang="it-IT" sz="2300" dirty="0" smtClean="0"/>
              <a:t>Molti dei dati di sequenziamento prodotti non sono utilizzabili o informativi</a:t>
            </a:r>
            <a:endParaRPr lang="it-IT" sz="2300" dirty="0" smtClean="0"/>
          </a:p>
        </p:txBody>
      </p:sp>
    </p:spTree>
    <p:extLst>
      <p:ext uri="{BB962C8B-B14F-4D97-AF65-F5344CB8AC3E}">
        <p14:creationId xmlns:p14="http://schemas.microsoft.com/office/powerpoint/2010/main" val="3254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83138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Ribo-</a:t>
            </a:r>
            <a:r>
              <a:rPr lang="it-IT" dirty="0" err="1" smtClean="0"/>
              <a:t>Seq</a:t>
            </a:r>
            <a:r>
              <a:rPr lang="it-IT" dirty="0" smtClean="0"/>
              <a:t>/ART-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7932"/>
            <a:ext cx="10515599" cy="3584628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E’ necessaria una estrazione che mantenga associati ribosomi e </a:t>
            </a:r>
            <a:r>
              <a:rPr lang="it-IT" sz="2300" dirty="0" err="1" smtClean="0"/>
              <a:t>mRNA</a:t>
            </a:r>
            <a:endParaRPr lang="it-IT" sz="2300" dirty="0" smtClean="0"/>
          </a:p>
          <a:p>
            <a:pPr algn="just"/>
            <a:r>
              <a:rPr lang="it-IT" sz="2300" dirty="0" smtClean="0"/>
              <a:t>Viene aggiunta </a:t>
            </a:r>
            <a:r>
              <a:rPr lang="it-IT" sz="2300" dirty="0" err="1" smtClean="0"/>
              <a:t>cicloesimide</a:t>
            </a:r>
            <a:r>
              <a:rPr lang="it-IT" sz="2300" dirty="0" smtClean="0"/>
              <a:t> per bloccare l’interazione al sito di inizio traduzione (viene mandato in stallo l’ingresso e l’uscita dei </a:t>
            </a:r>
            <a:r>
              <a:rPr lang="it-IT" sz="2300" dirty="0" err="1" smtClean="0"/>
              <a:t>tRNA</a:t>
            </a:r>
            <a:r>
              <a:rPr lang="it-IT" sz="2300" dirty="0" smtClean="0"/>
              <a:t>)</a:t>
            </a:r>
          </a:p>
          <a:p>
            <a:pPr algn="just"/>
            <a:r>
              <a:rPr lang="it-IT" sz="2300" dirty="0" smtClean="0"/>
              <a:t>In seguito alla digestione con </a:t>
            </a:r>
            <a:r>
              <a:rPr lang="it-IT" sz="2300" dirty="0" err="1" smtClean="0"/>
              <a:t>RNasi</a:t>
            </a:r>
            <a:r>
              <a:rPr lang="it-IT" sz="2300" dirty="0"/>
              <a:t> </a:t>
            </a:r>
            <a:r>
              <a:rPr lang="it-IT" sz="2300" dirty="0" smtClean="0"/>
              <a:t>è necessario recuperare i complessi ribosoma/</a:t>
            </a:r>
            <a:r>
              <a:rPr lang="it-IT" sz="2300" dirty="0" err="1" smtClean="0"/>
              <a:t>mRNA</a:t>
            </a:r>
            <a:r>
              <a:rPr lang="it-IT" sz="2300" dirty="0" smtClean="0"/>
              <a:t> con speciali colonne cromatografiche o centrifugazione in gradiente di saccarosio</a:t>
            </a:r>
          </a:p>
          <a:p>
            <a:pPr algn="just"/>
            <a:r>
              <a:rPr lang="it-IT" sz="2300" dirty="0" smtClean="0"/>
              <a:t>Segue estrazione in fenolo/cloroformio per eliminare le proteine </a:t>
            </a:r>
            <a:r>
              <a:rPr lang="it-IT" sz="2300" dirty="0" err="1" smtClean="0"/>
              <a:t>ribosomali</a:t>
            </a:r>
            <a:r>
              <a:rPr lang="it-IT" sz="2300" dirty="0" smtClean="0"/>
              <a:t> co-purificate</a:t>
            </a:r>
            <a:endParaRPr lang="en-US" sz="23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018903" y="5242560"/>
            <a:ext cx="1042416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E’ possibile tentare combinare il Ribo-</a:t>
            </a:r>
            <a:r>
              <a:rPr lang="it-IT" dirty="0" err="1" smtClean="0"/>
              <a:t>seq</a:t>
            </a:r>
            <a:r>
              <a:rPr lang="it-IT" dirty="0" smtClean="0"/>
              <a:t> come metodi simili a quelli alla base del </a:t>
            </a:r>
            <a:r>
              <a:rPr lang="it-IT" dirty="0" err="1" smtClean="0"/>
              <a:t>ChIP-seq</a:t>
            </a:r>
            <a:r>
              <a:rPr lang="it-IT" dirty="0" smtClean="0"/>
              <a:t>, utilizzando anticorpi anti-</a:t>
            </a:r>
            <a:r>
              <a:rPr lang="it-IT" dirty="0" err="1" smtClean="0"/>
              <a:t>chaperonine</a:t>
            </a:r>
            <a:r>
              <a:rPr lang="it-IT" dirty="0" smtClean="0"/>
              <a:t> per studiare il </a:t>
            </a:r>
            <a:r>
              <a:rPr lang="it-IT" dirty="0" err="1" smtClean="0"/>
              <a:t>folding</a:t>
            </a:r>
            <a:r>
              <a:rPr lang="it-IT" dirty="0" smtClean="0"/>
              <a:t> di proteine di </a:t>
            </a:r>
            <a:r>
              <a:rPr lang="it-IT" dirty="0" err="1" smtClean="0"/>
              <a:t>neosintesi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12632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TRAP-</a:t>
            </a:r>
            <a:r>
              <a:rPr lang="it-IT" dirty="0" err="1" smtClean="0"/>
              <a:t>seq</a:t>
            </a:r>
            <a:r>
              <a:rPr lang="it-IT" dirty="0" smtClean="0"/>
              <a:t>: una alternativa al Ribo-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399583"/>
            <a:ext cx="10515599" cy="3584628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In questo caso si utilizzano anticorpi (immobilizzati su biglie magnetiche) per isolare 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legati da ribosomi, sfruttando la presenza di proteine </a:t>
            </a:r>
            <a:r>
              <a:rPr lang="it-IT" sz="2300" dirty="0" err="1" smtClean="0"/>
              <a:t>ribosomali</a:t>
            </a:r>
            <a:r>
              <a:rPr lang="it-IT" sz="2300" dirty="0" smtClean="0"/>
              <a:t> accessorie</a:t>
            </a:r>
          </a:p>
          <a:p>
            <a:pPr algn="just"/>
            <a:r>
              <a:rPr lang="it-IT" sz="2300" dirty="0" smtClean="0"/>
              <a:t>La tecnica può permettere, utilizzando diversi anticorpi, di isolare 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in attiva fase di trascrizione da parte di ribosomi legati a varie proteine accessorie</a:t>
            </a:r>
            <a:endParaRPr lang="en-US" sz="23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33086"/>
            <a:ext cx="10058400" cy="5768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1" y="3675017"/>
            <a:ext cx="5442362" cy="1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12632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err="1" smtClean="0"/>
              <a:t>Trascrittoma</a:t>
            </a:r>
            <a:r>
              <a:rPr lang="it-IT" dirty="0" smtClean="0"/>
              <a:t> vs </a:t>
            </a:r>
            <a:r>
              <a:rPr lang="it-IT" dirty="0" err="1" smtClean="0"/>
              <a:t>traslatoma</a:t>
            </a:r>
            <a:r>
              <a:rPr lang="it-IT" dirty="0" smtClean="0"/>
              <a:t> vs </a:t>
            </a:r>
            <a:r>
              <a:rPr lang="it-IT" dirty="0" err="1" smtClean="0"/>
              <a:t>proteoma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47" y="1967549"/>
            <a:ext cx="3463835" cy="35846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300" dirty="0" smtClean="0"/>
              <a:t>Solitamente c’è una maggiore correlazione tra </a:t>
            </a:r>
            <a:r>
              <a:rPr lang="it-IT" sz="2300" dirty="0" err="1" smtClean="0"/>
              <a:t>traslatoma</a:t>
            </a:r>
            <a:r>
              <a:rPr lang="it-IT" sz="2300" dirty="0" smtClean="0"/>
              <a:t> e </a:t>
            </a:r>
            <a:r>
              <a:rPr lang="it-IT" sz="2300" dirty="0" err="1" smtClean="0"/>
              <a:t>proteoma</a:t>
            </a:r>
            <a:r>
              <a:rPr lang="it-IT" sz="2300" dirty="0" smtClean="0"/>
              <a:t> rispetto a quella che troviamo tra </a:t>
            </a:r>
            <a:r>
              <a:rPr lang="it-IT" sz="2300" dirty="0" err="1" smtClean="0"/>
              <a:t>trascrittoma</a:t>
            </a:r>
            <a:r>
              <a:rPr lang="it-IT" sz="2300" dirty="0" smtClean="0"/>
              <a:t> e </a:t>
            </a:r>
            <a:r>
              <a:rPr lang="it-IT" sz="2300" dirty="0" err="1" smtClean="0"/>
              <a:t>proteoma</a:t>
            </a:r>
            <a:endParaRPr lang="it-IT" sz="2300" dirty="0" smtClean="0"/>
          </a:p>
          <a:p>
            <a:pPr algn="just"/>
            <a:r>
              <a:rPr lang="it-IT" sz="2300" dirty="0" smtClean="0"/>
              <a:t>La correlazione tuttavia non è perfetta, perché anche le proteine hanno un turnover che viene regolato in modo moto fine</a:t>
            </a:r>
            <a:endParaRPr lang="en-US" sz="23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37" y="2381667"/>
            <a:ext cx="4147338" cy="41149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53" y="2381667"/>
            <a:ext cx="4160442" cy="41149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0" y="1159343"/>
            <a:ext cx="4302036" cy="12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26087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RIP-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327006"/>
            <a:ext cx="10515599" cy="3584628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Serve per studiare complessi RNA-proteine</a:t>
            </a:r>
            <a:endParaRPr lang="it-IT" sz="2300" dirty="0"/>
          </a:p>
          <a:p>
            <a:pPr algn="just"/>
            <a:r>
              <a:rPr lang="it-IT" sz="2300" dirty="0" smtClean="0"/>
              <a:t>Avviene immunoprecipitazione con anticorpi specifici contro le proteine di interesse</a:t>
            </a:r>
          </a:p>
          <a:p>
            <a:pPr algn="just"/>
            <a:r>
              <a:rPr lang="it-IT" sz="2300" dirty="0" smtClean="0"/>
              <a:t>Segue digestione con </a:t>
            </a:r>
            <a:r>
              <a:rPr lang="it-IT" sz="2300" dirty="0" err="1" smtClean="0"/>
              <a:t>RNasi</a:t>
            </a:r>
            <a:r>
              <a:rPr lang="it-IT" sz="2300" dirty="0" smtClean="0"/>
              <a:t> ed estrazione dei frammenti protetti</a:t>
            </a:r>
          </a:p>
          <a:p>
            <a:pPr algn="just"/>
            <a:r>
              <a:rPr lang="it-IT" sz="2300" dirty="0" smtClean="0"/>
              <a:t>Le </a:t>
            </a:r>
            <a:r>
              <a:rPr lang="it-IT" sz="2300" dirty="0" err="1" smtClean="0"/>
              <a:t>reads</a:t>
            </a:r>
            <a:r>
              <a:rPr lang="it-IT" sz="2300" dirty="0" smtClean="0"/>
              <a:t> generate dalla libreria possono essere mappate contro un genoma di riferimento</a:t>
            </a:r>
          </a:p>
          <a:p>
            <a:pPr algn="just"/>
            <a:r>
              <a:rPr lang="it-IT" sz="2300" dirty="0" smtClean="0"/>
              <a:t>La tecnica permette di mappare ad alta risoluzione i siti di legame degli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riconosciuti dalle proteine di interesse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483996"/>
            <a:ext cx="10058400" cy="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4464"/>
            <a:ext cx="10515600" cy="633358"/>
          </a:xfrm>
        </p:spPr>
        <p:txBody>
          <a:bodyPr>
            <a:normAutofit/>
          </a:bodyPr>
          <a:lstStyle/>
          <a:p>
            <a:r>
              <a:rPr lang="it-IT" dirty="0" smtClean="0"/>
              <a:t>CLIP-</a:t>
            </a:r>
            <a:r>
              <a:rPr lang="it-IT" dirty="0" err="1" smtClean="0"/>
              <a:t>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427598"/>
            <a:ext cx="10515599" cy="358462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300" dirty="0" smtClean="0"/>
              <a:t>Simile al RIP-</a:t>
            </a:r>
            <a:r>
              <a:rPr lang="it-IT" sz="2300" dirty="0" err="1" smtClean="0"/>
              <a:t>seq</a:t>
            </a:r>
            <a:r>
              <a:rPr lang="it-IT" sz="2300" dirty="0" smtClean="0"/>
              <a:t>, ma adotta uno </a:t>
            </a:r>
            <a:r>
              <a:rPr lang="it-IT" sz="2300" dirty="0" err="1" smtClean="0"/>
              <a:t>step</a:t>
            </a:r>
            <a:r>
              <a:rPr lang="it-IT" sz="2300" dirty="0" smtClean="0"/>
              <a:t> di </a:t>
            </a:r>
            <a:r>
              <a:rPr lang="it-IT" sz="2300" dirty="0" err="1" smtClean="0"/>
              <a:t>crosslinking</a:t>
            </a:r>
            <a:r>
              <a:rPr lang="it-IT" sz="2300" dirty="0" smtClean="0"/>
              <a:t> tramite UV tra proteine e </a:t>
            </a:r>
            <a:r>
              <a:rPr lang="it-IT" sz="2300" dirty="0" err="1" smtClean="0"/>
              <a:t>mRNA</a:t>
            </a:r>
            <a:endParaRPr lang="it-IT" sz="2300" dirty="0" smtClean="0"/>
          </a:p>
          <a:p>
            <a:pPr algn="just"/>
            <a:r>
              <a:rPr lang="it-IT" sz="2300" dirty="0" smtClean="0"/>
              <a:t>Al </a:t>
            </a:r>
            <a:r>
              <a:rPr lang="it-IT" sz="2300" dirty="0" err="1" smtClean="0"/>
              <a:t>crosslinking</a:t>
            </a:r>
            <a:r>
              <a:rPr lang="it-IT" sz="2300" dirty="0" smtClean="0"/>
              <a:t> seguono (i) immunoprecipitazione; (ii) digestione degli </a:t>
            </a:r>
            <a:r>
              <a:rPr lang="it-IT" sz="2300" dirty="0" err="1" smtClean="0"/>
              <a:t>mRNA</a:t>
            </a:r>
            <a:r>
              <a:rPr lang="it-IT" sz="2300" dirty="0" smtClean="0"/>
              <a:t> tramite </a:t>
            </a:r>
            <a:r>
              <a:rPr lang="it-IT" sz="2300" dirty="0" err="1" smtClean="0"/>
              <a:t>RNase</a:t>
            </a:r>
            <a:r>
              <a:rPr lang="it-IT" sz="2300" dirty="0" smtClean="0"/>
              <a:t> T1; (iii) eliminazione della proteina </a:t>
            </a:r>
            <a:r>
              <a:rPr lang="it-IT" sz="2300" dirty="0" err="1" smtClean="0"/>
              <a:t>crosslinkata</a:t>
            </a:r>
            <a:r>
              <a:rPr lang="it-IT" sz="2300" dirty="0" smtClean="0"/>
              <a:t> tramite trattamento con proteinasi K; (iv) </a:t>
            </a:r>
            <a:r>
              <a:rPr lang="it-IT" sz="2300" dirty="0" err="1" smtClean="0"/>
              <a:t>retrotrascrizione</a:t>
            </a:r>
            <a:r>
              <a:rPr lang="it-IT" sz="2300" dirty="0" smtClean="0"/>
              <a:t> in </a:t>
            </a:r>
            <a:r>
              <a:rPr lang="it-IT" sz="2300" dirty="0" err="1" smtClean="0"/>
              <a:t>cDNA</a:t>
            </a:r>
            <a:endParaRPr lang="it-IT" sz="2300" dirty="0" smtClean="0"/>
          </a:p>
          <a:p>
            <a:pPr algn="just"/>
            <a:r>
              <a:rPr lang="it-IT" sz="2300" dirty="0" smtClean="0"/>
              <a:t>La libreria così preparata originerà </a:t>
            </a:r>
            <a:r>
              <a:rPr lang="it-IT" sz="2300" dirty="0" err="1" smtClean="0"/>
              <a:t>reads</a:t>
            </a:r>
            <a:r>
              <a:rPr lang="it-IT" sz="2300" dirty="0" smtClean="0"/>
              <a:t> che mapperanno soltanto in corrispondenza dei siti legati dalle proteine</a:t>
            </a:r>
          </a:p>
          <a:p>
            <a:pPr algn="just"/>
            <a:r>
              <a:rPr lang="it-IT" sz="2300" dirty="0" smtClean="0"/>
              <a:t>Il </a:t>
            </a:r>
            <a:r>
              <a:rPr lang="it-IT" sz="2300" dirty="0" err="1" smtClean="0"/>
              <a:t>crosslinking</a:t>
            </a:r>
            <a:r>
              <a:rPr lang="it-IT" sz="2300" dirty="0" smtClean="0"/>
              <a:t> non è sempre efficiente ed i frammenti generati per la libreria sono tipicamente molto corti -&gt; sono state sviluppate diverse migliorie (</a:t>
            </a:r>
            <a:r>
              <a:rPr lang="it-IT" sz="2300" dirty="0" err="1" smtClean="0"/>
              <a:t>iCLIP</a:t>
            </a:r>
            <a:r>
              <a:rPr lang="it-IT" sz="2300" dirty="0" smtClean="0"/>
              <a:t>, </a:t>
            </a:r>
            <a:r>
              <a:rPr lang="it-IT" sz="2300" dirty="0" err="1" smtClean="0"/>
              <a:t>erCLIP</a:t>
            </a:r>
            <a:r>
              <a:rPr lang="it-IT" sz="2300" dirty="0" smtClean="0"/>
              <a:t>, </a:t>
            </a:r>
            <a:r>
              <a:rPr lang="it-IT" sz="2300" dirty="0" err="1" smtClean="0"/>
              <a:t>BrduCLIP</a:t>
            </a:r>
            <a:r>
              <a:rPr lang="it-IT" sz="2300" dirty="0" smtClean="0"/>
              <a:t>, ecc.)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4" y="5455663"/>
            <a:ext cx="10058400" cy="8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08967"/>
            <a:ext cx="873252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Interazioni tra </a:t>
            </a:r>
            <a:r>
              <a:rPr lang="it-IT" dirty="0" err="1" smtClean="0"/>
              <a:t>ncRNAs</a:t>
            </a:r>
            <a:r>
              <a:rPr lang="it-IT" dirty="0" smtClean="0"/>
              <a:t> e DNA genomico: </a:t>
            </a:r>
            <a:r>
              <a:rPr lang="it-IT" dirty="0" err="1" smtClean="0"/>
              <a:t>ChIRP-seq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6034"/>
            <a:ext cx="8732520" cy="35846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300" dirty="0" err="1"/>
              <a:t>ChIRP</a:t>
            </a:r>
            <a:r>
              <a:rPr lang="it-IT" sz="2300" dirty="0"/>
              <a:t> = </a:t>
            </a:r>
            <a:r>
              <a:rPr lang="it-IT" sz="2300" dirty="0" err="1"/>
              <a:t>Chromatin</a:t>
            </a:r>
            <a:r>
              <a:rPr lang="it-IT" sz="2300" dirty="0"/>
              <a:t> </a:t>
            </a:r>
            <a:r>
              <a:rPr lang="it-IT" sz="2300" dirty="0" err="1"/>
              <a:t>Isolation</a:t>
            </a:r>
            <a:r>
              <a:rPr lang="it-IT" sz="2300" dirty="0"/>
              <a:t> by RNA </a:t>
            </a:r>
            <a:r>
              <a:rPr lang="it-IT" sz="2300" dirty="0" err="1"/>
              <a:t>Purification</a:t>
            </a:r>
            <a:endParaRPr lang="it-IT" sz="2300" dirty="0"/>
          </a:p>
          <a:p>
            <a:pPr algn="just"/>
            <a:r>
              <a:rPr lang="it-IT" sz="2300" dirty="0" smtClean="0"/>
              <a:t>Tecnica dedicata allo </a:t>
            </a:r>
            <a:r>
              <a:rPr lang="it-IT" sz="2300" b="1" dirty="0" smtClean="0"/>
              <a:t>studio dei siti di interazione tra un </a:t>
            </a:r>
            <a:r>
              <a:rPr lang="it-IT" sz="2300" b="1" dirty="0" err="1" smtClean="0"/>
              <a:t>lincRNA</a:t>
            </a:r>
            <a:r>
              <a:rPr lang="it-IT" sz="2300" b="1" dirty="0" smtClean="0"/>
              <a:t> (o altri </a:t>
            </a:r>
            <a:r>
              <a:rPr lang="it-IT" sz="2300" b="1" dirty="0" err="1" smtClean="0"/>
              <a:t>ncRNA</a:t>
            </a:r>
            <a:r>
              <a:rPr lang="it-IT" sz="2300" b="1" dirty="0" smtClean="0"/>
              <a:t>) a sequenza nota e le sue regioni genomiche </a:t>
            </a:r>
            <a:r>
              <a:rPr lang="it-IT" sz="2300" b="1" dirty="0"/>
              <a:t>b</a:t>
            </a:r>
            <a:r>
              <a:rPr lang="it-IT" sz="2300" b="1" dirty="0" smtClean="0"/>
              <a:t>ersaglio </a:t>
            </a:r>
            <a:r>
              <a:rPr lang="it-IT" sz="2300" dirty="0" smtClean="0"/>
              <a:t>(la sequenza del </a:t>
            </a:r>
            <a:r>
              <a:rPr lang="it-IT" sz="2300" dirty="0" err="1" smtClean="0"/>
              <a:t>lincRNA</a:t>
            </a:r>
            <a:r>
              <a:rPr lang="it-IT" sz="2300" dirty="0" smtClean="0"/>
              <a:t> deve essere nota!)</a:t>
            </a:r>
            <a:endParaRPr lang="it-IT" sz="2300" dirty="0"/>
          </a:p>
          <a:p>
            <a:pPr algn="just"/>
            <a:r>
              <a:rPr lang="it-IT" sz="2300" dirty="0" smtClean="0"/>
              <a:t>Il </a:t>
            </a:r>
            <a:r>
              <a:rPr lang="it-IT" sz="2300" dirty="0" err="1" smtClean="0"/>
              <a:t>lincRNA</a:t>
            </a:r>
            <a:r>
              <a:rPr lang="it-IT" sz="2300" dirty="0" smtClean="0"/>
              <a:t>, che può o meno interagire con il </a:t>
            </a:r>
            <a:r>
              <a:rPr lang="it-IT" sz="2300" dirty="0" err="1" smtClean="0"/>
              <a:t>gDNA</a:t>
            </a:r>
            <a:r>
              <a:rPr lang="it-IT" sz="2300" dirty="0" smtClean="0"/>
              <a:t> grazie ad una o più proteine accessorie, viene sottoposto a </a:t>
            </a:r>
            <a:r>
              <a:rPr lang="it-IT" sz="2300" dirty="0" err="1" smtClean="0"/>
              <a:t>crosslinking</a:t>
            </a:r>
            <a:r>
              <a:rPr lang="it-IT" sz="2300" dirty="0" smtClean="0"/>
              <a:t>. Il complesso viene poi sonicato e l’aggiunta di sonde specifiche per il </a:t>
            </a:r>
            <a:r>
              <a:rPr lang="it-IT" sz="2300" dirty="0" err="1" smtClean="0"/>
              <a:t>ncRNA</a:t>
            </a:r>
            <a:r>
              <a:rPr lang="it-IT" sz="2300" dirty="0" smtClean="0"/>
              <a:t> </a:t>
            </a:r>
            <a:r>
              <a:rPr lang="it-IT" sz="2300" dirty="0" err="1" smtClean="0"/>
              <a:t>biotinilate</a:t>
            </a:r>
            <a:r>
              <a:rPr lang="it-IT" sz="2300" dirty="0" smtClean="0"/>
              <a:t> permettono di isolare i frammenti</a:t>
            </a:r>
          </a:p>
          <a:p>
            <a:pPr algn="just"/>
            <a:r>
              <a:rPr lang="it-IT" sz="2300" dirty="0" smtClean="0"/>
              <a:t>Ciò che viene incluso nella libreria e sequenziato (in seguito a digestione del </a:t>
            </a:r>
            <a:r>
              <a:rPr lang="it-IT" sz="2300" dirty="0" err="1" smtClean="0"/>
              <a:t>lincRNA</a:t>
            </a:r>
            <a:r>
              <a:rPr lang="it-IT" sz="2300" dirty="0" smtClean="0"/>
              <a:t> con </a:t>
            </a:r>
            <a:r>
              <a:rPr lang="it-IT" sz="2300" dirty="0" err="1" smtClean="0"/>
              <a:t>RNase</a:t>
            </a:r>
            <a:r>
              <a:rPr lang="it-IT" sz="2300" dirty="0" smtClean="0"/>
              <a:t> H) sono i frammenti di </a:t>
            </a:r>
            <a:r>
              <a:rPr lang="it-IT" sz="2300" dirty="0" err="1" smtClean="0"/>
              <a:t>gDNA</a:t>
            </a:r>
            <a:r>
              <a:rPr lang="it-IT" sz="2300" dirty="0" smtClean="0"/>
              <a:t> legati dalla proteina </a:t>
            </a:r>
            <a:r>
              <a:rPr lang="it-IT" sz="2300" dirty="0" err="1" smtClean="0"/>
              <a:t>interattrice</a:t>
            </a:r>
            <a:r>
              <a:rPr lang="it-IT" sz="2300" dirty="0" smtClean="0"/>
              <a:t> -&gt; otterrò picchi di </a:t>
            </a:r>
            <a:r>
              <a:rPr lang="it-IT" sz="2300" dirty="0" err="1" smtClean="0"/>
              <a:t>mapping</a:t>
            </a:r>
            <a:r>
              <a:rPr lang="it-IT" sz="2300" dirty="0" smtClean="0"/>
              <a:t> in </a:t>
            </a:r>
            <a:r>
              <a:rPr lang="it-IT" sz="2300" dirty="0" err="1" smtClean="0"/>
              <a:t>corrpispondenza</a:t>
            </a:r>
            <a:r>
              <a:rPr lang="it-IT" sz="2300" dirty="0" smtClean="0"/>
              <a:t> delle regioni legate dal </a:t>
            </a:r>
            <a:r>
              <a:rPr lang="it-IT" sz="2300" dirty="0" err="1" smtClean="0"/>
              <a:t>ncRNA</a:t>
            </a:r>
            <a:endParaRPr lang="it-IT" sz="23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0669"/>
            <a:ext cx="10058400" cy="9490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6"/>
          <a:stretch/>
        </p:blipFill>
        <p:spPr>
          <a:xfrm>
            <a:off x="9813789" y="87876"/>
            <a:ext cx="1995034" cy="49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fidentialMark"/>
</p:tagLst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QIAGEN">
      <a:dk1>
        <a:srgbClr val="000000"/>
      </a:dk1>
      <a:lt1>
        <a:srgbClr val="FFFFFF"/>
      </a:lt1>
      <a:dk2>
        <a:srgbClr val="4B6791"/>
      </a:dk2>
      <a:lt2>
        <a:srgbClr val="5F5F5F"/>
      </a:lt2>
      <a:accent1>
        <a:srgbClr val="1B3067"/>
      </a:accent1>
      <a:accent2>
        <a:srgbClr val="5472A1"/>
      </a:accent2>
      <a:accent3>
        <a:srgbClr val="BDCADD"/>
      </a:accent3>
      <a:accent4>
        <a:srgbClr val="909090"/>
      </a:accent4>
      <a:accent5>
        <a:srgbClr val="C0C0C0"/>
      </a:accent5>
      <a:accent6>
        <a:srgbClr val="E0003C"/>
      </a:accent6>
      <a:hlink>
        <a:srgbClr val="1B3067"/>
      </a:hlink>
      <a:folHlink>
        <a:srgbClr val="5472A1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spcBef>
            <a:spcPct val="20000"/>
          </a:spcBef>
          <a:buClr>
            <a:srgbClr val="000000"/>
          </a:buClr>
          <a:buSzPct val="100000"/>
          <a:defRPr sz="1600" dirty="0" smtClean="0">
            <a:solidFill>
              <a:schemeClr val="tx1"/>
            </a:solidFill>
            <a:latin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/>
        </a:defPPr>
      </a:lstStyle>
    </a:txDef>
  </a:objectDefaults>
  <a:extraClrSchemeLst/>
  <a:custClrLst>
    <a:custClr name="Black 100%">
      <a:srgbClr val="000000"/>
    </a:custClr>
    <a:custClr name="Black 65%">
      <a:srgbClr val="595959"/>
    </a:custClr>
    <a:custClr name="Black 40%">
      <a:srgbClr val="999999"/>
    </a:custClr>
    <a:custClr name="Black 25%">
      <a:srgbClr val="BFBFBF"/>
    </a:custClr>
    <a:custClr name="Black 10%">
      <a:srgbClr val="E5E5E5"/>
    </a:custClr>
    <a:custClr name="Dark blue 100%">
      <a:srgbClr val="1B3067"/>
    </a:custClr>
    <a:custClr name="Dark blue 65%">
      <a:srgbClr val="6B789C"/>
    </a:custClr>
    <a:custClr name="Dark blue 40%">
      <a:srgbClr val="A4ACC2"/>
    </a:custClr>
    <a:custClr name="Dark blue 25%">
      <a:srgbClr val="C6CBD9"/>
    </a:custClr>
    <a:custClr name="Dark blue 10%">
      <a:srgbClr val="E8EAF0"/>
    </a:custClr>
    <a:custClr name="Purple 100%">
      <a:srgbClr val="6E3E6D"/>
    </a:custClr>
    <a:custClr name="Purple 65%">
      <a:srgbClr val="A181A0"/>
    </a:custClr>
    <a:custClr name="Purple 40%">
      <a:srgbClr val="C5B2C5"/>
    </a:custClr>
    <a:custClr name="Purple 25%">
      <a:srgbClr val="DBCFDA"/>
    </a:custClr>
    <a:custClr name="Purple 10%">
      <a:srgbClr val="F0EBF0"/>
    </a:custClr>
    <a:custClr name="Red 100%">
      <a:srgbClr val="AD1525"/>
    </a:custClr>
    <a:custClr name="Red 65%">
      <a:srgbClr val="CA6771"/>
    </a:custClr>
    <a:custClr name="Red 40%">
      <a:srgbClr val="DEA1A8"/>
    </a:custClr>
    <a:custClr name="Red 25%">
      <a:srgbClr val="EAC4C8"/>
    </a:custClr>
    <a:custClr name="Red 10%">
      <a:srgbClr val="F7E7E9"/>
    </a:custClr>
    <a:custClr name="Yellow 100%">
      <a:srgbClr val="FFCC1A"/>
    </a:custClr>
    <a:custClr name="Yellow 65%">
      <a:srgbClr val="FFDE6A"/>
    </a:custClr>
    <a:custClr name="Yellow 40%">
      <a:srgbClr val="FFEBA3"/>
    </a:custClr>
    <a:custClr name="Yellow 25%">
      <a:srgbClr val="FFF2C6"/>
    </a:custClr>
    <a:custClr name="Yellow 10%">
      <a:srgbClr val="FFFAE8"/>
    </a:custClr>
    <a:custClr name="Green 100%">
      <a:srgbClr val="007045"/>
    </a:custClr>
    <a:custClr name="Green 65%">
      <a:srgbClr val="59A286"/>
    </a:custClr>
    <a:custClr name="Green 40%">
      <a:srgbClr val="99C6B5"/>
    </a:custClr>
    <a:custClr name="Green 25%">
      <a:srgbClr val="BFDBD0"/>
    </a:custClr>
    <a:custClr name="Green 10%">
      <a:srgbClr val="E5F0EC"/>
    </a:custClr>
    <a:custClr name="Blue 100%">
      <a:srgbClr val="004D9F"/>
    </a:custClr>
    <a:custClr name="Blue 65%">
      <a:srgbClr val="598BC1"/>
    </a:custClr>
    <a:custClr name="Blue 40%">
      <a:srgbClr val="99B8D9"/>
    </a:custClr>
    <a:custClr name="Blue 25%">
      <a:srgbClr val="BFD2E7"/>
    </a:custClr>
    <a:custClr name="Blue 10%">
      <a:srgbClr val="E5EDF5"/>
    </a:custClr>
  </a:custClr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2375</Words>
  <Application>Microsoft Office PowerPoint</Application>
  <PresentationFormat>Widescreen</PresentationFormat>
  <Paragraphs>141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Sheer Green 16x9</vt:lpstr>
      <vt:lpstr>Default Theme</vt:lpstr>
      <vt:lpstr>LEZIONE 10 Altre tecniche omiche avanzate</vt:lpstr>
      <vt:lpstr>Interazione RNA/proteine</vt:lpstr>
      <vt:lpstr>Ribo-Seq/ART-Seq</vt:lpstr>
      <vt:lpstr>Ribo-Seq/ART-Seq</vt:lpstr>
      <vt:lpstr>TRAP-seq: una alternativa al Ribo-seq</vt:lpstr>
      <vt:lpstr>Trascrittoma vs traslatoma vs proteoma</vt:lpstr>
      <vt:lpstr>RIP-seq</vt:lpstr>
      <vt:lpstr>CLIP-seq</vt:lpstr>
      <vt:lpstr>Interazioni tra ncRNAs e DNA genomico: ChIRP-seq</vt:lpstr>
      <vt:lpstr>Come scoprire quali sono gli mRNA codificanti ed i lincRNA attivamente trascritti e/o in fase di degradazione?</vt:lpstr>
      <vt:lpstr>Gro-seq – Global Run-On-Sequencing</vt:lpstr>
      <vt:lpstr>Gro-seq – Global Run-On-Sequencing</vt:lpstr>
      <vt:lpstr>NET-seq – un’alternativa</vt:lpstr>
      <vt:lpstr>BruChase-seq: un’alternativa per studiare i trascritti a lunga vita</vt:lpstr>
      <vt:lpstr>Mappatura dei siti di poliadenilazione e dei transcription start sites (TSS)</vt:lpstr>
      <vt:lpstr>Mappatura dei siti di poliadenilazione e dei transcription start sites (TSS)</vt:lpstr>
      <vt:lpstr>PARE-seq – «degradome-seq»</vt:lpstr>
      <vt:lpstr>PARE-seq – «degradome-seq»</vt:lpstr>
      <vt:lpstr>Genomica di popolazioni: RAD-seq</vt:lpstr>
      <vt:lpstr>Presentazione standard di PowerPoint</vt:lpstr>
      <vt:lpstr>RAD-seq</vt:lpstr>
      <vt:lpstr>RAD-seq vs WGR</vt:lpstr>
      <vt:lpstr>ddRAD-seq</vt:lpstr>
      <vt:lpstr>ddRAD-seq</vt:lpstr>
      <vt:lpstr>RAD-seq vs ddRAD-seq</vt:lpstr>
      <vt:lpstr>L’importanza della scelta degli enzimi di restrizione</vt:lpstr>
      <vt:lpstr>2b-RAD</vt:lpstr>
      <vt:lpstr>2b-RAD</vt:lpstr>
      <vt:lpstr>L’importanza della selezione dei loci</vt:lpstr>
      <vt:lpstr>Il concetto di «stacks»</vt:lpstr>
      <vt:lpstr>interpretazione dei risultati, un esempio</vt:lpstr>
      <vt:lpstr>interpretazione dei risultati, un esempio</vt:lpstr>
      <vt:lpstr>RAD/ddRAD/2b-RAD – vantaggi e limitazioni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gerdol</dc:creator>
  <cp:lastModifiedBy>marco gerdol</cp:lastModifiedBy>
  <cp:revision>189</cp:revision>
  <dcterms:created xsi:type="dcterms:W3CDTF">2021-04-22T22:45:48Z</dcterms:created>
  <dcterms:modified xsi:type="dcterms:W3CDTF">2021-05-17T00:31:51Z</dcterms:modified>
</cp:coreProperties>
</file>