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3" r:id="rId5"/>
    <p:sldId id="264" r:id="rId6"/>
    <p:sldId id="265" r:id="rId7"/>
    <p:sldId id="266" r:id="rId8"/>
    <p:sldId id="267" r:id="rId9"/>
    <p:sldId id="268" r:id="rId10"/>
    <p:sldId id="296" r:id="rId11"/>
    <p:sldId id="297" r:id="rId12"/>
    <p:sldId id="298" r:id="rId13"/>
    <p:sldId id="299" r:id="rId14"/>
    <p:sldId id="269" r:id="rId15"/>
    <p:sldId id="270" r:id="rId16"/>
    <p:sldId id="259" r:id="rId17"/>
    <p:sldId id="271" r:id="rId18"/>
    <p:sldId id="272" r:id="rId19"/>
    <p:sldId id="300" r:id="rId20"/>
    <p:sldId id="301" r:id="rId21"/>
    <p:sldId id="260" r:id="rId22"/>
    <p:sldId id="304" r:id="rId23"/>
    <p:sldId id="336" r:id="rId24"/>
    <p:sldId id="302" r:id="rId25"/>
    <p:sldId id="303" r:id="rId26"/>
    <p:sldId id="276" r:id="rId27"/>
    <p:sldId id="273" r:id="rId28"/>
    <p:sldId id="274" r:id="rId29"/>
    <p:sldId id="275" r:id="rId30"/>
    <p:sldId id="277" r:id="rId31"/>
    <p:sldId id="280" r:id="rId32"/>
    <p:sldId id="281" r:id="rId33"/>
    <p:sldId id="282" r:id="rId34"/>
    <p:sldId id="278" r:id="rId35"/>
    <p:sldId id="279" r:id="rId36"/>
    <p:sldId id="305" r:id="rId37"/>
    <p:sldId id="306" r:id="rId38"/>
    <p:sldId id="286" r:id="rId39"/>
    <p:sldId id="285" r:id="rId40"/>
    <p:sldId id="307" r:id="rId41"/>
    <p:sldId id="308" r:id="rId42"/>
    <p:sldId id="309" r:id="rId43"/>
    <p:sldId id="310" r:id="rId44"/>
    <p:sldId id="311" r:id="rId45"/>
    <p:sldId id="335" r:id="rId46"/>
    <p:sldId id="284" r:id="rId47"/>
    <p:sldId id="283" r:id="rId48"/>
    <p:sldId id="312" r:id="rId49"/>
    <p:sldId id="287" r:id="rId50"/>
    <p:sldId id="288" r:id="rId51"/>
    <p:sldId id="337" r:id="rId52"/>
    <p:sldId id="313" r:id="rId53"/>
    <p:sldId id="289" r:id="rId54"/>
    <p:sldId id="314" r:id="rId55"/>
    <p:sldId id="315" r:id="rId56"/>
    <p:sldId id="316" r:id="rId57"/>
    <p:sldId id="317" r:id="rId58"/>
    <p:sldId id="318" r:id="rId59"/>
    <p:sldId id="319" r:id="rId60"/>
    <p:sldId id="290" r:id="rId61"/>
    <p:sldId id="291" r:id="rId62"/>
    <p:sldId id="320" r:id="rId63"/>
    <p:sldId id="321" r:id="rId64"/>
    <p:sldId id="322" r:id="rId65"/>
    <p:sldId id="323" r:id="rId66"/>
    <p:sldId id="324" r:id="rId67"/>
    <p:sldId id="325" r:id="rId68"/>
    <p:sldId id="326" r:id="rId69"/>
    <p:sldId id="327" r:id="rId70"/>
    <p:sldId id="328" r:id="rId71"/>
    <p:sldId id="331" r:id="rId72"/>
    <p:sldId id="332" r:id="rId73"/>
    <p:sldId id="293" r:id="rId74"/>
    <p:sldId id="333" r:id="rId75"/>
    <p:sldId id="334" r:id="rId76"/>
    <p:sldId id="292" r:id="rId77"/>
    <p:sldId id="295" r:id="rId78"/>
    <p:sldId id="330" r:id="rId79"/>
    <p:sldId id="338" r:id="rId8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0" y="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37F727B-3484-4A31-9C9D-E0FDDFEF9B96}" type="datetimeFigureOut">
              <a:rPr lang="it-IT" smtClean="0"/>
              <a:t>10/05/2021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262882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37F727B-3484-4A31-9C9D-E0FDDFEF9B96}" type="datetimeFigureOut">
              <a:rPr lang="it-IT" smtClean="0"/>
              <a:t>10/05/2021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187316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37F727B-3484-4A31-9C9D-E0FDDFEF9B96}" type="datetimeFigureOut">
              <a:rPr lang="it-IT" smtClean="0"/>
              <a:t>10/05/2021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868507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37F727B-3484-4A31-9C9D-E0FDDFEF9B96}" type="datetimeFigureOut">
              <a:rPr lang="it-IT" smtClean="0"/>
              <a:t>10/05/2021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287059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37F727B-3484-4A31-9C9D-E0FDDFEF9B96}" type="datetimeFigureOut">
              <a:rPr lang="it-IT" smtClean="0"/>
              <a:t>10/05/2021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31784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37F727B-3484-4A31-9C9D-E0FDDFEF9B96}" type="datetimeFigureOut">
              <a:rPr lang="it-IT" smtClean="0"/>
              <a:t>10/05/2021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250341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37F727B-3484-4A31-9C9D-E0FDDFEF9B96}" type="datetimeFigureOut">
              <a:rPr lang="it-IT" smtClean="0"/>
              <a:t>10/05/2021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381906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37F727B-3484-4A31-9C9D-E0FDDFEF9B96}" type="datetimeFigureOut">
              <a:rPr lang="it-IT" smtClean="0"/>
              <a:t>10/05/2021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118909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37F727B-3484-4A31-9C9D-E0FDDFEF9B96}" type="datetimeFigureOut">
              <a:rPr lang="it-IT" smtClean="0"/>
              <a:t>10/05/2021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202524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37F727B-3484-4A31-9C9D-E0FDDFEF9B96}" type="datetimeFigureOut">
              <a:rPr lang="it-IT" smtClean="0"/>
              <a:t>10/05/2021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125657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37F727B-3484-4A31-9C9D-E0FDDFEF9B96}" type="datetimeFigureOut">
              <a:rPr lang="it-IT" smtClean="0"/>
              <a:t>10/05/2021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550A569-DB08-44F1-A662-B78F75B7FF49}" type="slidenum">
              <a:rPr lang="it-IT" smtClean="0"/>
              <a:t>‹N›</a:t>
            </a:fld>
            <a:endParaRPr lang="it-IT"/>
          </a:p>
        </p:txBody>
      </p:sp>
    </p:spTree>
    <p:extLst>
      <p:ext uri="{BB962C8B-B14F-4D97-AF65-F5344CB8AC3E}">
        <p14:creationId xmlns:p14="http://schemas.microsoft.com/office/powerpoint/2010/main" val="2590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F727B-3484-4A31-9C9D-E0FDDFEF9B96}" type="datetimeFigureOut">
              <a:rPr lang="it-IT" smtClean="0"/>
              <a:t>10/05/2021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0A569-DB08-44F1-A662-B78F75B7FF49}" type="slidenum">
              <a:rPr lang="it-IT" smtClean="0"/>
              <a:t>‹N›</a:t>
            </a:fld>
            <a:endParaRPr lang="it-IT"/>
          </a:p>
        </p:txBody>
      </p:sp>
    </p:spTree>
    <p:extLst>
      <p:ext uri="{BB962C8B-B14F-4D97-AF65-F5344CB8AC3E}">
        <p14:creationId xmlns:p14="http://schemas.microsoft.com/office/powerpoint/2010/main" val="2114118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it/url?sa=i&amp;rct=j&amp;q=&amp;esrc=s&amp;source=images&amp;cd=&amp;cad=rja&amp;uact=8&amp;ved=2ahUKEwiew_TogLDaAhWIPBQKHdsLAgsQjRx6BAgAEAU&amp;url=http://artesenzaconfini.myblog.it/2010/09/29/mario-botta/&amp;psig=AOvVaw14H3xecuJAVkNaiiLmr9i-&amp;ust=152345995287842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it/url?sa=i&amp;rct=j&amp;q=&amp;esrc=s&amp;source=images&amp;cd=&amp;ved=2ahUKEwi63syFgrDaAhXG7BQKHXT6AUEQjRx6BAgAEAU&amp;url=https://www.disegnoepittura.it/colori-tramonto/&amp;psig=AOvVaw157VBzO2EAt1mpmO4YdRgt&amp;ust=1523460256959620"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09396" y="332656"/>
            <a:ext cx="8928993" cy="5647700"/>
          </a:xfrm>
          <a:prstGeom prst="rect">
            <a:avLst/>
          </a:prstGeom>
          <a:noFill/>
        </p:spPr>
        <p:txBody>
          <a:bodyPr wrap="square" rtlCol="0">
            <a:spAutoFit/>
          </a:bodyPr>
          <a:lstStyle/>
          <a:p>
            <a:endParaRPr lang="it-IT" sz="3200" b="1" dirty="0">
              <a:solidFill>
                <a:schemeClr val="bg1"/>
              </a:solidFill>
              <a:latin typeface="Times New Roman" panose="02020603050405020304" pitchFamily="18" charset="0"/>
              <a:cs typeface="Times New Roman" panose="02020603050405020304" pitchFamily="18" charset="0"/>
            </a:endParaRPr>
          </a:p>
          <a:p>
            <a:endParaRPr lang="it-IT" sz="3200" b="1" dirty="0">
              <a:solidFill>
                <a:schemeClr val="bg1"/>
              </a:solidFill>
              <a:latin typeface="Times New Roman" panose="02020603050405020304" pitchFamily="18" charset="0"/>
              <a:cs typeface="Times New Roman" panose="02020603050405020304" pitchFamily="18" charset="0"/>
            </a:endParaRPr>
          </a:p>
          <a:p>
            <a:r>
              <a:rPr lang="it-IT" sz="3400" b="1" dirty="0">
                <a:solidFill>
                  <a:srgbClr val="FFFF00"/>
                </a:solidFill>
                <a:latin typeface="Times New Roman" panose="02020603050405020304" pitchFamily="18" charset="0"/>
                <a:cs typeface="Times New Roman" panose="02020603050405020304" pitchFamily="18" charset="0"/>
              </a:rPr>
              <a:t>PAESAGGIO  E RETI</a:t>
            </a:r>
          </a:p>
          <a:p>
            <a:r>
              <a:rPr lang="it-IT" sz="3400" b="1" dirty="0">
                <a:solidFill>
                  <a:schemeClr val="bg1"/>
                </a:solidFill>
                <a:latin typeface="Times New Roman" panose="02020603050405020304" pitchFamily="18" charset="0"/>
                <a:cs typeface="Times New Roman" panose="02020603050405020304" pitchFamily="18" charset="0"/>
              </a:rPr>
              <a:t>Ecologia della </a:t>
            </a:r>
            <a:r>
              <a:rPr lang="it-IT" sz="3400" b="1" dirty="0">
                <a:solidFill>
                  <a:srgbClr val="FF0000"/>
                </a:solidFill>
                <a:latin typeface="Times New Roman" panose="02020603050405020304" pitchFamily="18" charset="0"/>
                <a:cs typeface="Times New Roman" panose="02020603050405020304" pitchFamily="18" charset="0"/>
              </a:rPr>
              <a:t>funzione</a:t>
            </a:r>
            <a:r>
              <a:rPr lang="it-IT" sz="3400" b="1" dirty="0">
                <a:solidFill>
                  <a:schemeClr val="bg1"/>
                </a:solidFill>
                <a:latin typeface="Times New Roman" panose="02020603050405020304" pitchFamily="18" charset="0"/>
                <a:cs typeface="Times New Roman" panose="02020603050405020304" pitchFamily="18" charset="0"/>
              </a:rPr>
              <a:t> e della </a:t>
            </a:r>
            <a:r>
              <a:rPr lang="it-IT" sz="3400" b="1" dirty="0">
                <a:solidFill>
                  <a:srgbClr val="FF0000"/>
                </a:solidFill>
                <a:latin typeface="Times New Roman" panose="02020603050405020304" pitchFamily="18" charset="0"/>
                <a:cs typeface="Times New Roman" panose="02020603050405020304" pitchFamily="18" charset="0"/>
              </a:rPr>
              <a:t>percezione</a:t>
            </a:r>
          </a:p>
          <a:p>
            <a:endParaRPr lang="it-IT" sz="3200" b="1" dirty="0">
              <a:solidFill>
                <a:schemeClr val="bg1"/>
              </a:solidFill>
              <a:latin typeface="Times New Roman" panose="02020603050405020304" pitchFamily="18" charset="0"/>
              <a:cs typeface="Times New Roman" panose="02020603050405020304" pitchFamily="18" charset="0"/>
            </a:endParaRPr>
          </a:p>
          <a:p>
            <a:r>
              <a:rPr lang="it-IT" sz="3300" b="1" dirty="0">
                <a:solidFill>
                  <a:srgbClr val="FFFF00"/>
                </a:solidFill>
                <a:latin typeface="Times New Roman" panose="02020603050405020304" pitchFamily="18" charset="0"/>
                <a:cs typeface="Times New Roman" panose="02020603050405020304" pitchFamily="18" charset="0"/>
              </a:rPr>
              <a:t>Pompeo Fabbri</a:t>
            </a:r>
          </a:p>
          <a:p>
            <a:endParaRPr lang="it-IT" sz="3300" b="1" dirty="0">
              <a:solidFill>
                <a:schemeClr val="bg1"/>
              </a:solidFill>
              <a:latin typeface="Times New Roman" panose="02020603050405020304" pitchFamily="18" charset="0"/>
              <a:cs typeface="Times New Roman" panose="02020603050405020304" pitchFamily="18" charset="0"/>
            </a:endParaRPr>
          </a:p>
          <a:p>
            <a:endParaRPr lang="it-IT" sz="3300" b="1" dirty="0">
              <a:solidFill>
                <a:schemeClr val="bg1"/>
              </a:solidFill>
              <a:latin typeface="Times New Roman" panose="02020603050405020304" pitchFamily="18" charset="0"/>
              <a:cs typeface="Times New Roman" panose="02020603050405020304" pitchFamily="18" charset="0"/>
            </a:endParaRPr>
          </a:p>
          <a:p>
            <a:r>
              <a:rPr lang="it-IT" sz="3300" b="1" dirty="0">
                <a:solidFill>
                  <a:schemeClr val="bg1"/>
                </a:solidFill>
                <a:latin typeface="Times New Roman" panose="02020603050405020304" pitchFamily="18" charset="0"/>
                <a:cs typeface="Times New Roman" panose="02020603050405020304" pitchFamily="18" charset="0"/>
              </a:rPr>
              <a:t>Collana Il Paesaggio</a:t>
            </a:r>
          </a:p>
          <a:p>
            <a:r>
              <a:rPr lang="it-IT" sz="3300" b="1" dirty="0">
                <a:solidFill>
                  <a:schemeClr val="bg1"/>
                </a:solidFill>
                <a:latin typeface="Times New Roman" panose="02020603050405020304" pitchFamily="18" charset="0"/>
                <a:cs typeface="Times New Roman" panose="02020603050405020304" pitchFamily="18" charset="0"/>
              </a:rPr>
              <a:t>Franco Angeli, Milano, 2010</a:t>
            </a:r>
          </a:p>
          <a:p>
            <a:endParaRPr lang="it-IT"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14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88640"/>
            <a:ext cx="8928992" cy="6555641"/>
          </a:xfrm>
          <a:prstGeom prst="rect">
            <a:avLst/>
          </a:prstGeom>
          <a:noFill/>
        </p:spPr>
        <p:txBody>
          <a:bodyPr wrap="square" rtlCol="0">
            <a:spAutoFit/>
          </a:bodyPr>
          <a:lstStyle/>
          <a:p>
            <a:pPr lvl="0"/>
            <a:r>
              <a:rPr lang="it-IT" sz="2800" b="1" dirty="0">
                <a:solidFill>
                  <a:prstClr val="white"/>
                </a:solidFill>
                <a:latin typeface="Times New Roman" panose="02020603050405020304" pitchFamily="18" charset="0"/>
                <a:cs typeface="Times New Roman" panose="02020603050405020304" pitchFamily="18" charset="0"/>
              </a:rPr>
              <a:t>In questa rivoluzione culturale risiede, ancor oggi, la diversità concettuale, forse ancora non del tutto compresa, tra le due diverse forme di architettura.</a:t>
            </a:r>
          </a:p>
          <a:p>
            <a:pPr lvl="0"/>
            <a:r>
              <a:rPr lang="it-IT" sz="2800" b="1" dirty="0">
                <a:solidFill>
                  <a:srgbClr val="FFFF00"/>
                </a:solidFill>
                <a:latin typeface="Times New Roman" panose="02020603050405020304" pitchFamily="18" charset="0"/>
                <a:cs typeface="Times New Roman" panose="02020603050405020304" pitchFamily="18" charset="0"/>
              </a:rPr>
              <a:t>L'essere indotti ad allontanarsi, per riuscire ad abbracciare uno spazio più ampio, costringe automaticamente a vedere l'insieme di più oggetti ed a cogliere quindi la relazione tra gli oggetti stessi, cioè l'organizzazione stessa</a:t>
            </a:r>
            <a:r>
              <a:rPr lang="it-IT" sz="2800" b="1" dirty="0">
                <a:solidFill>
                  <a:prstClr val="white"/>
                </a:solidFill>
                <a:latin typeface="Times New Roman" panose="02020603050405020304" pitchFamily="18" charset="0"/>
                <a:cs typeface="Times New Roman" panose="02020603050405020304" pitchFamily="18" charset="0"/>
              </a:rPr>
              <a:t>.</a:t>
            </a:r>
          </a:p>
          <a:p>
            <a:pPr lvl="0"/>
            <a:endParaRPr lang="it-IT" sz="28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prstClr val="white"/>
                </a:solidFill>
                <a:latin typeface="Times New Roman" panose="02020603050405020304" pitchFamily="18" charset="0"/>
                <a:cs typeface="Times New Roman" panose="02020603050405020304" pitchFamily="18" charset="0"/>
              </a:rPr>
              <a:t>Così come, osservando l'architettura di un edificio, cogliamo la relazione tra gli elementi che la definiscono (cortine murarie, finestre, tetti, cornicioni, ecc.) altrettanto, osservando un insieme di oggetti paesistici, per es. edifici, nel caso di un paesaggio urbano, cogliamo un altro tipo di relazione, sicuramente diversa da quella</a:t>
            </a:r>
            <a:endParaRPr lang="it-IT" dirty="0">
              <a:solidFill>
                <a:prstClr val="black"/>
              </a:solidFill>
            </a:endParaRPr>
          </a:p>
        </p:txBody>
      </p:sp>
    </p:spTree>
    <p:extLst>
      <p:ext uri="{BB962C8B-B14F-4D97-AF65-F5344CB8AC3E}">
        <p14:creationId xmlns:p14="http://schemas.microsoft.com/office/powerpoint/2010/main" val="365385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188640"/>
            <a:ext cx="8856984" cy="6555641"/>
          </a:xfrm>
          <a:prstGeom prst="rect">
            <a:avLst/>
          </a:prstGeom>
          <a:noFill/>
        </p:spPr>
        <p:txBody>
          <a:bodyPr wrap="square" rtlCol="0">
            <a:spAutoFit/>
          </a:bodyPr>
          <a:lstStyle/>
          <a:p>
            <a:pPr lvl="0"/>
            <a:r>
              <a:rPr lang="it-IT" sz="2800" b="1" dirty="0">
                <a:solidFill>
                  <a:prstClr val="white"/>
                </a:solidFill>
                <a:latin typeface="Times New Roman" panose="02020603050405020304" pitchFamily="18" charset="0"/>
                <a:cs typeface="Times New Roman" panose="02020603050405020304" pitchFamily="18" charset="0"/>
              </a:rPr>
              <a:t>precedente, proprio perché esse appartengono a diverse scale spaziali (</a:t>
            </a:r>
            <a:r>
              <a:rPr lang="it-IT" sz="2800" b="1" dirty="0">
                <a:solidFill>
                  <a:srgbClr val="FFFF00"/>
                </a:solidFill>
                <a:latin typeface="Times New Roman" panose="02020603050405020304" pitchFamily="18" charset="0"/>
                <a:cs typeface="Times New Roman" panose="02020603050405020304" pitchFamily="18" charset="0"/>
              </a:rPr>
              <a:t>paesaggio come sistema di relazioni</a:t>
            </a:r>
            <a:r>
              <a:rPr lang="it-IT" sz="2800" b="1" dirty="0">
                <a:solidFill>
                  <a:prstClr val="white"/>
                </a:solidFill>
                <a:latin typeface="Times New Roman" panose="02020603050405020304" pitchFamily="18" charset="0"/>
                <a:cs typeface="Times New Roman" panose="02020603050405020304" pitchFamily="18" charset="0"/>
              </a:rPr>
              <a:t>).</a:t>
            </a:r>
          </a:p>
          <a:p>
            <a:pPr lvl="0"/>
            <a:endParaRPr lang="it-IT" sz="28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prstClr val="white"/>
                </a:solidFill>
                <a:latin typeface="Times New Roman" panose="02020603050405020304" pitchFamily="18" charset="0"/>
                <a:cs typeface="Times New Roman" panose="02020603050405020304" pitchFamily="18" charset="0"/>
              </a:rPr>
              <a:t>Pertanto la </a:t>
            </a:r>
            <a:r>
              <a:rPr lang="it-IT" sz="2800" b="1" dirty="0">
                <a:solidFill>
                  <a:srgbClr val="FFFF00"/>
                </a:solidFill>
                <a:latin typeface="Times New Roman" panose="02020603050405020304" pitchFamily="18" charset="0"/>
                <a:cs typeface="Times New Roman" panose="02020603050405020304" pitchFamily="18" charset="0"/>
              </a:rPr>
              <a:t>definizione </a:t>
            </a:r>
            <a:r>
              <a:rPr lang="it-IT" sz="2800" b="1" dirty="0">
                <a:solidFill>
                  <a:prstClr val="white"/>
                </a:solidFill>
                <a:latin typeface="Times New Roman" panose="02020603050405020304" pitchFamily="18" charset="0"/>
                <a:cs typeface="Times New Roman" panose="02020603050405020304" pitchFamily="18" charset="0"/>
              </a:rPr>
              <a:t>di </a:t>
            </a:r>
            <a:r>
              <a:rPr lang="it-IT" sz="2800" b="1" dirty="0">
                <a:solidFill>
                  <a:srgbClr val="FFFF00"/>
                </a:solidFill>
                <a:latin typeface="Times New Roman" panose="02020603050405020304" pitchFamily="18" charset="0"/>
                <a:cs typeface="Times New Roman" panose="02020603050405020304" pitchFamily="18" charset="0"/>
              </a:rPr>
              <a:t>paesaggio </a:t>
            </a:r>
            <a:r>
              <a:rPr lang="it-IT" sz="2800" b="1" dirty="0">
                <a:solidFill>
                  <a:prstClr val="white"/>
                </a:solidFill>
                <a:latin typeface="Times New Roman" panose="02020603050405020304" pitchFamily="18" charset="0"/>
                <a:cs typeface="Times New Roman" panose="02020603050405020304" pitchFamily="18" charset="0"/>
              </a:rPr>
              <a:t>come </a:t>
            </a:r>
            <a:r>
              <a:rPr lang="it-IT" sz="2800" b="1" i="1" dirty="0">
                <a:solidFill>
                  <a:srgbClr val="FFFF00"/>
                </a:solidFill>
                <a:latin typeface="Times New Roman" panose="02020603050405020304" pitchFamily="18" charset="0"/>
                <a:cs typeface="Times New Roman" panose="02020603050405020304" pitchFamily="18" charset="0"/>
              </a:rPr>
              <a:t>struttura di segni </a:t>
            </a:r>
            <a:r>
              <a:rPr lang="it-IT" sz="2800" b="1" dirty="0">
                <a:solidFill>
                  <a:prstClr val="white"/>
                </a:solidFill>
                <a:latin typeface="Times New Roman" panose="02020603050405020304" pitchFamily="18" charset="0"/>
                <a:cs typeface="Times New Roman" panose="02020603050405020304" pitchFamily="18" charset="0"/>
              </a:rPr>
              <a:t>può dimostrarsi molto utile, per il fatto che, </a:t>
            </a:r>
            <a:r>
              <a:rPr lang="it-IT" sz="2800" b="1" dirty="0">
                <a:solidFill>
                  <a:srgbClr val="FF0000"/>
                </a:solidFill>
                <a:latin typeface="Times New Roman" panose="02020603050405020304" pitchFamily="18" charset="0"/>
                <a:cs typeface="Times New Roman" panose="02020603050405020304" pitchFamily="18" charset="0"/>
              </a:rPr>
              <a:t>non esistendo segno senza significato</a:t>
            </a:r>
            <a:r>
              <a:rPr lang="it-IT" sz="2800" b="1" dirty="0">
                <a:solidFill>
                  <a:prstClr val="white"/>
                </a:solidFill>
                <a:latin typeface="Times New Roman" panose="02020603050405020304" pitchFamily="18" charset="0"/>
                <a:cs typeface="Times New Roman" panose="02020603050405020304" pitchFamily="18" charset="0"/>
              </a:rPr>
              <a:t>, permette, come logica conseguenza, di analizzare il paesaggio secondo un processo di tipo razionalista.</a:t>
            </a:r>
          </a:p>
          <a:p>
            <a:pPr lvl="0"/>
            <a:endParaRPr lang="it-IT" sz="28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prstClr val="white"/>
                </a:solidFill>
                <a:latin typeface="Times New Roman" panose="02020603050405020304" pitchFamily="18" charset="0"/>
                <a:cs typeface="Times New Roman" panose="02020603050405020304" pitchFamily="18" charset="0"/>
              </a:rPr>
              <a:t>In tal modo, nella </a:t>
            </a:r>
            <a:r>
              <a:rPr lang="it-IT" sz="2800" b="1" dirty="0" err="1">
                <a:solidFill>
                  <a:prstClr val="white"/>
                </a:solidFill>
                <a:latin typeface="Times New Roman" panose="02020603050405020304" pitchFamily="18" charset="0"/>
                <a:cs typeface="Times New Roman" panose="02020603050405020304" pitchFamily="18" charset="0"/>
              </a:rPr>
              <a:t>pluri</a:t>
            </a:r>
            <a:r>
              <a:rPr lang="it-IT" sz="2800" b="1" dirty="0">
                <a:solidFill>
                  <a:prstClr val="white"/>
                </a:solidFill>
                <a:latin typeface="Times New Roman" panose="02020603050405020304" pitchFamily="18" charset="0"/>
                <a:cs typeface="Times New Roman" panose="02020603050405020304" pitchFamily="18" charset="0"/>
              </a:rPr>
              <a:t>-significazione di un termine ambiguo, la definizione di </a:t>
            </a:r>
            <a:r>
              <a:rPr lang="it-IT" sz="2800" b="1" i="1" dirty="0">
                <a:solidFill>
                  <a:srgbClr val="FFFF00"/>
                </a:solidFill>
                <a:latin typeface="Times New Roman" panose="02020603050405020304" pitchFamily="18" charset="0"/>
                <a:cs typeface="Times New Roman" panose="02020603050405020304" pitchFamily="18" charset="0"/>
              </a:rPr>
              <a:t>struttura di segni </a:t>
            </a:r>
            <a:r>
              <a:rPr lang="it-IT" sz="2800" b="1" dirty="0">
                <a:solidFill>
                  <a:prstClr val="white"/>
                </a:solidFill>
                <a:latin typeface="Times New Roman" panose="02020603050405020304" pitchFamily="18" charset="0"/>
                <a:cs typeface="Times New Roman" panose="02020603050405020304" pitchFamily="18" charset="0"/>
              </a:rPr>
              <a:t>sembra essere una delle più duttili e </a:t>
            </a:r>
            <a:r>
              <a:rPr lang="it-IT" sz="2800" b="1" i="1" dirty="0">
                <a:solidFill>
                  <a:prstClr val="white"/>
                </a:solidFill>
                <a:latin typeface="Times New Roman" panose="02020603050405020304" pitchFamily="18" charset="0"/>
                <a:cs typeface="Times New Roman" panose="02020603050405020304" pitchFamily="18" charset="0"/>
              </a:rPr>
              <a:t>onnicomprensive</a:t>
            </a:r>
            <a:r>
              <a:rPr lang="it-IT" sz="2800" b="1" dirty="0">
                <a:solidFill>
                  <a:prstClr val="white"/>
                </a:solidFill>
                <a:latin typeface="Times New Roman" panose="02020603050405020304" pitchFamily="18" charset="0"/>
                <a:cs typeface="Times New Roman" panose="02020603050405020304" pitchFamily="18" charset="0"/>
              </a:rPr>
              <a:t>.</a:t>
            </a:r>
          </a:p>
          <a:p>
            <a:pPr lvl="0"/>
            <a:endParaRPr lang="it-IT" sz="28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prstClr val="white"/>
                </a:solidFill>
                <a:latin typeface="Times New Roman" panose="02020603050405020304" pitchFamily="18" charset="0"/>
                <a:cs typeface="Times New Roman" panose="02020603050405020304" pitchFamily="18" charset="0"/>
              </a:rPr>
              <a:t>Considerare il </a:t>
            </a:r>
            <a:r>
              <a:rPr lang="it-IT" sz="2800" b="1" dirty="0">
                <a:solidFill>
                  <a:srgbClr val="FF0000"/>
                </a:solidFill>
                <a:latin typeface="Times New Roman" panose="02020603050405020304" pitchFamily="18" charset="0"/>
                <a:cs typeface="Times New Roman" panose="02020603050405020304" pitchFamily="18" charset="0"/>
              </a:rPr>
              <a:t>paesaggio</a:t>
            </a:r>
            <a:r>
              <a:rPr lang="it-IT" sz="2800" b="1" dirty="0">
                <a:solidFill>
                  <a:prstClr val="white"/>
                </a:solidFill>
                <a:latin typeface="Times New Roman" panose="02020603050405020304" pitchFamily="18" charset="0"/>
                <a:cs typeface="Times New Roman" panose="02020603050405020304" pitchFamily="18" charset="0"/>
              </a:rPr>
              <a:t> come una </a:t>
            </a:r>
            <a:r>
              <a:rPr lang="it-IT" sz="2800" b="1" i="1" dirty="0">
                <a:solidFill>
                  <a:srgbClr val="FF0000"/>
                </a:solidFill>
                <a:latin typeface="Times New Roman" panose="02020603050405020304" pitchFamily="18" charset="0"/>
                <a:cs typeface="Times New Roman" panose="02020603050405020304" pitchFamily="18" charset="0"/>
              </a:rPr>
              <a:t>struttura di segni</a:t>
            </a:r>
            <a:r>
              <a:rPr lang="it-IT" sz="2800" b="1" dirty="0">
                <a:solidFill>
                  <a:prstClr val="white"/>
                </a:solidFill>
                <a:latin typeface="Times New Roman" panose="02020603050405020304" pitchFamily="18" charset="0"/>
                <a:cs typeface="Times New Roman" panose="02020603050405020304" pitchFamily="18" charset="0"/>
              </a:rPr>
              <a:t>, può aiutare a capirne la complessità, in linea generale; la  </a:t>
            </a:r>
            <a:endParaRPr lang="it-IT" dirty="0"/>
          </a:p>
        </p:txBody>
      </p:sp>
    </p:spTree>
    <p:extLst>
      <p:ext uri="{BB962C8B-B14F-4D97-AF65-F5344CB8AC3E}">
        <p14:creationId xmlns:p14="http://schemas.microsoft.com/office/powerpoint/2010/main" val="2225927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332656"/>
            <a:ext cx="8856984" cy="5001369"/>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definizione di </a:t>
            </a:r>
            <a:r>
              <a:rPr lang="it-IT" sz="2900" b="1" i="1" dirty="0">
                <a:solidFill>
                  <a:srgbClr val="FFFF00"/>
                </a:solidFill>
                <a:latin typeface="Times New Roman" panose="02020603050405020304" pitchFamily="18" charset="0"/>
                <a:cs typeface="Times New Roman" panose="02020603050405020304" pitchFamily="18" charset="0"/>
              </a:rPr>
              <a:t>struttura dei segni </a:t>
            </a:r>
            <a:r>
              <a:rPr lang="it-IT" sz="2900" b="1" dirty="0">
                <a:solidFill>
                  <a:prstClr val="white"/>
                </a:solidFill>
                <a:latin typeface="Times New Roman" panose="02020603050405020304" pitchFamily="18" charset="0"/>
                <a:cs typeface="Times New Roman" panose="02020603050405020304" pitchFamily="18" charset="0"/>
              </a:rPr>
              <a:t>del </a:t>
            </a:r>
            <a:r>
              <a:rPr lang="it-IT" sz="2900" b="1" dirty="0">
                <a:solidFill>
                  <a:srgbClr val="FFFF00"/>
                </a:solidFill>
                <a:latin typeface="Times New Roman" panose="02020603050405020304" pitchFamily="18" charset="0"/>
                <a:cs typeface="Times New Roman" panose="02020603050405020304" pitchFamily="18" charset="0"/>
              </a:rPr>
              <a:t>territorio</a:t>
            </a:r>
            <a:r>
              <a:rPr lang="it-IT" sz="2900" b="1" dirty="0">
                <a:solidFill>
                  <a:prstClr val="white"/>
                </a:solidFill>
                <a:latin typeface="Times New Roman" panose="02020603050405020304" pitchFamily="18" charset="0"/>
                <a:cs typeface="Times New Roman" panose="02020603050405020304" pitchFamily="18" charset="0"/>
              </a:rPr>
              <a:t> permette di analizzare il paesaggio nelle sue </a:t>
            </a:r>
            <a:r>
              <a:rPr lang="it-IT" sz="2900" b="1" dirty="0">
                <a:solidFill>
                  <a:srgbClr val="FFFF00"/>
                </a:solidFill>
                <a:latin typeface="Times New Roman" panose="02020603050405020304" pitchFamily="18" charset="0"/>
                <a:cs typeface="Times New Roman" panose="02020603050405020304" pitchFamily="18" charset="0"/>
              </a:rPr>
              <a:t>componenti essenziali</a:t>
            </a:r>
            <a:r>
              <a:rPr lang="it-IT" sz="2900" b="1" dirty="0">
                <a:solidFill>
                  <a:prstClr val="white"/>
                </a:solidFill>
                <a:latin typeface="Times New Roman" panose="02020603050405020304" pitchFamily="18" charset="0"/>
                <a:cs typeface="Times New Roman" panose="02020603050405020304" pitchFamily="18" charset="0"/>
              </a:rPr>
              <a:t>, cercandone il significato, attraverso le metodologie scientifiche di altre discipline.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chemeClr val="bg1"/>
                </a:solidFill>
                <a:latin typeface="Times New Roman" panose="02020603050405020304" pitchFamily="18" charset="0"/>
                <a:cs typeface="Times New Roman" panose="02020603050405020304" pitchFamily="18" charset="0"/>
              </a:rPr>
              <a:t>N.B. </a:t>
            </a:r>
            <a:r>
              <a:rPr lang="it-IT" sz="2900" b="1" dirty="0">
                <a:solidFill>
                  <a:srgbClr val="FFFF00"/>
                </a:solidFill>
                <a:latin typeface="Times New Roman" panose="02020603050405020304" pitchFamily="18" charset="0"/>
                <a:cs typeface="Times New Roman" panose="02020603050405020304" pitchFamily="18" charset="0"/>
              </a:rPr>
              <a:t>È qui che risulta evidente il pericolo, segnalato da qualcuno, di sostituire … «</a:t>
            </a:r>
            <a:r>
              <a:rPr lang="it-IT" sz="2900" b="1" dirty="0">
                <a:solidFill>
                  <a:srgbClr val="FF0000"/>
                </a:solidFill>
                <a:latin typeface="Times New Roman" panose="02020603050405020304" pitchFamily="18" charset="0"/>
                <a:cs typeface="Times New Roman" panose="02020603050405020304" pitchFamily="18" charset="0"/>
              </a:rPr>
              <a:t>una struttura con una sovrastruttura scambiando una funzione con un fine</a:t>
            </a:r>
            <a:r>
              <a:rPr lang="it-IT" sz="2900" b="1" dirty="0">
                <a:solidFill>
                  <a:srgbClr val="FFFF00"/>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(Fabbri P., 2010)</a:t>
            </a:r>
          </a:p>
          <a:p>
            <a:pPr lvl="0"/>
            <a:endParaRPr lang="it-IT" sz="2900" dirty="0">
              <a:solidFill>
                <a:prstClr val="black"/>
              </a:solidFill>
            </a:endParaRPr>
          </a:p>
        </p:txBody>
      </p:sp>
    </p:spTree>
    <p:extLst>
      <p:ext uri="{BB962C8B-B14F-4D97-AF65-F5344CB8AC3E}">
        <p14:creationId xmlns:p14="http://schemas.microsoft.com/office/powerpoint/2010/main" val="2225927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9403" y="188640"/>
            <a:ext cx="8928992" cy="6201698"/>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E dunque, , il concetto di </a:t>
            </a:r>
            <a:r>
              <a:rPr lang="it-IT" sz="2900" b="1" dirty="0">
                <a:solidFill>
                  <a:srgbClr val="FFFF00"/>
                </a:solidFill>
                <a:latin typeface="Times New Roman" panose="02020603050405020304" pitchFamily="18" charset="0"/>
                <a:cs typeface="Times New Roman" panose="02020603050405020304" pitchFamily="18" charset="0"/>
              </a:rPr>
              <a:t>paesaggio</a:t>
            </a:r>
            <a:r>
              <a:rPr lang="it-IT" sz="2900" b="1" dirty="0">
                <a:solidFill>
                  <a:prstClr val="white"/>
                </a:solidFill>
                <a:latin typeface="Times New Roman" panose="02020603050405020304" pitchFamily="18" charset="0"/>
                <a:cs typeface="Times New Roman" panose="02020603050405020304" pitchFamily="18" charset="0"/>
              </a:rPr>
              <a:t>, come </a:t>
            </a:r>
            <a:r>
              <a:rPr lang="it-IT" sz="2900" b="1" dirty="0">
                <a:solidFill>
                  <a:srgbClr val="FFFF00"/>
                </a:solidFill>
                <a:latin typeface="Times New Roman" panose="02020603050405020304" pitchFamily="18" charset="0"/>
                <a:cs typeface="Times New Roman" panose="02020603050405020304" pitchFamily="18" charset="0"/>
              </a:rPr>
              <a:t>struttura di segni</a:t>
            </a:r>
            <a:r>
              <a:rPr lang="it-IT" sz="2900" b="1" dirty="0">
                <a:solidFill>
                  <a:prstClr val="white"/>
                </a:solidFill>
                <a:latin typeface="Times New Roman" panose="02020603050405020304" pitchFamily="18" charset="0"/>
                <a:cs typeface="Times New Roman" panose="02020603050405020304" pitchFamily="18" charset="0"/>
              </a:rPr>
              <a:t>, offre la possibilità di poter procedere, sul </a:t>
            </a:r>
            <a:r>
              <a:rPr lang="it-IT" sz="2900" b="1" dirty="0">
                <a:solidFill>
                  <a:srgbClr val="FFFF00"/>
                </a:solidFill>
                <a:latin typeface="Times New Roman" panose="02020603050405020304" pitchFamily="18" charset="0"/>
                <a:cs typeface="Times New Roman" panose="02020603050405020304" pitchFamily="18" charset="0"/>
              </a:rPr>
              <a:t>piano sistematico</a:t>
            </a:r>
            <a:r>
              <a:rPr lang="it-IT" sz="2900" b="1" dirty="0">
                <a:solidFill>
                  <a:prstClr val="white"/>
                </a:solidFill>
                <a:latin typeface="Times New Roman" panose="02020603050405020304" pitchFamily="18" charset="0"/>
                <a:cs typeface="Times New Roman" panose="02020603050405020304" pitchFamily="18" charset="0"/>
              </a:rPr>
              <a:t>, nella </a:t>
            </a:r>
            <a:r>
              <a:rPr lang="it-IT" sz="2900" b="1" dirty="0">
                <a:solidFill>
                  <a:srgbClr val="FFFF00"/>
                </a:solidFill>
                <a:latin typeface="Times New Roman" panose="02020603050405020304" pitchFamily="18" charset="0"/>
                <a:cs typeface="Times New Roman" panose="02020603050405020304" pitchFamily="18" charset="0"/>
              </a:rPr>
              <a:t>scomposizione degli elementi </a:t>
            </a:r>
            <a:r>
              <a:rPr lang="it-IT" sz="2900" b="1" dirty="0">
                <a:solidFill>
                  <a:prstClr val="white"/>
                </a:solidFill>
                <a:latin typeface="Times New Roman" panose="02020603050405020304" pitchFamily="18" charset="0"/>
                <a:cs typeface="Times New Roman" panose="02020603050405020304" pitchFamily="18" charset="0"/>
              </a:rPr>
              <a:t>(individuazione dei segni) e poi sul </a:t>
            </a:r>
            <a:r>
              <a:rPr lang="it-IT" sz="2900" b="1" dirty="0">
                <a:solidFill>
                  <a:srgbClr val="FFFF00"/>
                </a:solidFill>
                <a:latin typeface="Times New Roman" panose="02020603050405020304" pitchFamily="18" charset="0"/>
                <a:cs typeface="Times New Roman" panose="02020603050405020304" pitchFamily="18" charset="0"/>
              </a:rPr>
              <a:t>piano sintagmatico </a:t>
            </a:r>
            <a:r>
              <a:rPr lang="it-IT" sz="2900" b="1" dirty="0">
                <a:solidFill>
                  <a:prstClr val="white"/>
                </a:solidFill>
                <a:latin typeface="Times New Roman" panose="02020603050405020304" pitchFamily="18" charset="0"/>
                <a:cs typeface="Times New Roman" panose="02020603050405020304" pitchFamily="18" charset="0"/>
              </a:rPr>
              <a:t>nella ricerca delle </a:t>
            </a:r>
            <a:r>
              <a:rPr lang="it-IT" sz="2900" b="1" dirty="0">
                <a:solidFill>
                  <a:srgbClr val="FFFF00"/>
                </a:solidFill>
                <a:latin typeface="Times New Roman" panose="02020603050405020304" pitchFamily="18" charset="0"/>
                <a:cs typeface="Times New Roman" panose="02020603050405020304" pitchFamily="18" charset="0"/>
              </a:rPr>
              <a:t>combinazioni </a:t>
            </a:r>
            <a:r>
              <a:rPr lang="it-IT" sz="2900" b="1" dirty="0">
                <a:solidFill>
                  <a:prstClr val="white"/>
                </a:solidFill>
                <a:latin typeface="Times New Roman" panose="02020603050405020304" pitchFamily="18" charset="0"/>
                <a:cs typeface="Times New Roman" panose="02020603050405020304" pitchFamily="18" charset="0"/>
              </a:rPr>
              <a:t>e delle varie relazioni tra i segni stessi.</a:t>
            </a:r>
          </a:p>
          <a:p>
            <a:pPr lvl="0"/>
            <a:endParaRPr lang="it-IT" sz="3000" b="1" dirty="0">
              <a:solidFill>
                <a:prstClr val="white"/>
              </a:solidFill>
              <a:latin typeface="Times New Roman" panose="02020603050405020304" pitchFamily="18" charset="0"/>
              <a:cs typeface="Times New Roman" panose="02020603050405020304" pitchFamily="18" charset="0"/>
            </a:endParaRPr>
          </a:p>
          <a:p>
            <a:pPr lvl="0"/>
            <a:endParaRPr lang="it-IT" sz="3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N. B. </a:t>
            </a:r>
            <a:r>
              <a:rPr lang="it-IT" sz="2900" b="1" dirty="0">
                <a:solidFill>
                  <a:srgbClr val="FFFF00"/>
                </a:solidFill>
                <a:latin typeface="Times New Roman" panose="02020603050405020304" pitchFamily="18" charset="0"/>
                <a:cs typeface="Times New Roman" panose="02020603050405020304" pitchFamily="18" charset="0"/>
              </a:rPr>
              <a:t>il progetto di paesaggio </a:t>
            </a:r>
            <a:r>
              <a:rPr lang="it-IT" sz="2900" b="1" dirty="0">
                <a:solidFill>
                  <a:schemeClr val="bg1"/>
                </a:solidFill>
                <a:latin typeface="Times New Roman" panose="02020603050405020304" pitchFamily="18" charset="0"/>
                <a:cs typeface="Times New Roman" panose="02020603050405020304" pitchFamily="18" charset="0"/>
              </a:rPr>
              <a:t>come già quello</a:t>
            </a:r>
          </a:p>
          <a:p>
            <a:r>
              <a:rPr lang="it-IT" sz="2900" b="1" dirty="0">
                <a:solidFill>
                  <a:srgbClr val="FFFF00"/>
                </a:solidFill>
                <a:latin typeface="Times New Roman" panose="02020603050405020304" pitchFamily="18" charset="0"/>
                <a:cs typeface="Times New Roman" panose="02020603050405020304" pitchFamily="18" charset="0"/>
              </a:rPr>
              <a:t>architettonico </a:t>
            </a:r>
            <a:r>
              <a:rPr lang="it-IT" sz="2900" b="1" dirty="0">
                <a:solidFill>
                  <a:schemeClr val="bg1"/>
                </a:solidFill>
                <a:latin typeface="Times New Roman" panose="02020603050405020304" pitchFamily="18" charset="0"/>
                <a:cs typeface="Times New Roman" panose="02020603050405020304" pitchFamily="18" charset="0"/>
              </a:rPr>
              <a:t>diviene</a:t>
            </a:r>
            <a:r>
              <a:rPr lang="it-IT" sz="2900" b="1" dirty="0">
                <a:solidFill>
                  <a:srgbClr val="FFFF00"/>
                </a:solidFill>
                <a:latin typeface="Times New Roman" panose="02020603050405020304" pitchFamily="18" charset="0"/>
                <a:cs typeface="Times New Roman" panose="02020603050405020304" pitchFamily="18" charset="0"/>
              </a:rPr>
              <a:t> </a:t>
            </a:r>
            <a:r>
              <a:rPr lang="it-IT" sz="2900" b="1" i="1" dirty="0">
                <a:solidFill>
                  <a:srgbClr val="FF0000"/>
                </a:solidFill>
                <a:latin typeface="Times New Roman" panose="02020603050405020304" pitchFamily="18" charset="0"/>
                <a:cs typeface="Times New Roman" panose="02020603050405020304" pitchFamily="18" charset="0"/>
              </a:rPr>
              <a:t>sintesi dialettica </a:t>
            </a:r>
            <a:r>
              <a:rPr lang="it-IT" sz="2900" b="1" dirty="0">
                <a:solidFill>
                  <a:srgbClr val="FF0000"/>
                </a:solidFill>
                <a:latin typeface="Times New Roman" panose="02020603050405020304" pitchFamily="18" charset="0"/>
                <a:cs typeface="Times New Roman" panose="02020603050405020304" pitchFamily="18" charset="0"/>
              </a:rPr>
              <a:t>tra istanze e componenti </a:t>
            </a:r>
            <a:r>
              <a:rPr lang="it-IT" sz="2900" b="1" dirty="0">
                <a:solidFill>
                  <a:schemeClr val="bg1"/>
                </a:solidFill>
                <a:latin typeface="Times New Roman" panose="02020603050405020304" pitchFamily="18" charset="0"/>
                <a:cs typeface="Times New Roman" panose="02020603050405020304" pitchFamily="18" charset="0"/>
              </a:rPr>
              <a:t>(Fabbri P., 2010)</a:t>
            </a:r>
            <a:r>
              <a:rPr lang="it-IT" sz="2900" b="1" dirty="0">
                <a:solidFill>
                  <a:srgbClr val="FFFF00"/>
                </a:solidFill>
                <a:latin typeface="Times New Roman" panose="02020603050405020304" pitchFamily="18" charset="0"/>
                <a:cs typeface="Times New Roman" panose="02020603050405020304" pitchFamily="18" charset="0"/>
              </a:rPr>
              <a:t>, </a:t>
            </a:r>
            <a:r>
              <a:rPr lang="it-IT" sz="2900" b="1" dirty="0">
                <a:solidFill>
                  <a:schemeClr val="bg1"/>
                </a:solidFill>
                <a:latin typeface="Times New Roman" panose="02020603050405020304" pitchFamily="18" charset="0"/>
                <a:cs typeface="Times New Roman" panose="02020603050405020304" pitchFamily="18" charset="0"/>
              </a:rPr>
              <a:t>nei termini del </a:t>
            </a:r>
            <a:r>
              <a:rPr lang="it-IT" sz="2900" b="1" dirty="0">
                <a:solidFill>
                  <a:srgbClr val="FFFF00"/>
                </a:solidFill>
                <a:latin typeface="Times New Roman" panose="02020603050405020304" pitchFamily="18" charset="0"/>
                <a:cs typeface="Times New Roman" panose="02020603050405020304" pitchFamily="18" charset="0"/>
              </a:rPr>
              <a:t>percorso di analisi, valutazione, scelta e controllo dei risultati.</a:t>
            </a:r>
          </a:p>
          <a:p>
            <a:pPr lvl="0"/>
            <a:endParaRPr lang="it-IT" dirty="0"/>
          </a:p>
          <a:p>
            <a:pPr lvl="0"/>
            <a:endParaRPr lang="it-IT" sz="2900" dirty="0">
              <a:solidFill>
                <a:prstClr val="black"/>
              </a:solidFill>
            </a:endParaRPr>
          </a:p>
        </p:txBody>
      </p:sp>
    </p:spTree>
    <p:extLst>
      <p:ext uri="{BB962C8B-B14F-4D97-AF65-F5344CB8AC3E}">
        <p14:creationId xmlns:p14="http://schemas.microsoft.com/office/powerpoint/2010/main" val="2225927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8964"/>
            <a:ext cx="8856984" cy="6771084"/>
          </a:xfrm>
          <a:prstGeom prst="rect">
            <a:avLst/>
          </a:prstGeom>
          <a:noFill/>
        </p:spPr>
        <p:txBody>
          <a:bodyPr wrap="square" rtlCol="0">
            <a:spAutoFit/>
          </a:bodyPr>
          <a:lstStyle/>
          <a:p>
            <a:pPr algn="just"/>
            <a:r>
              <a:rPr lang="it-IT" sz="2900" b="1" dirty="0">
                <a:solidFill>
                  <a:srgbClr val="FFFF00"/>
                </a:solidFill>
                <a:latin typeface="Times New Roman" panose="02020603050405020304" pitchFamily="18" charset="0"/>
                <a:cs typeface="Times New Roman" panose="02020603050405020304" pitchFamily="18" charset="0"/>
              </a:rPr>
              <a:t>PAESAGGIO COME LIVELLO DI </a:t>
            </a:r>
            <a:r>
              <a:rPr lang="it-IT" sz="2900" b="1" dirty="0">
                <a:solidFill>
                  <a:srgbClr val="FF0000"/>
                </a:solidFill>
                <a:latin typeface="Times New Roman" panose="02020603050405020304" pitchFamily="18" charset="0"/>
                <a:cs typeface="Times New Roman" panose="02020603050405020304" pitchFamily="18" charset="0"/>
              </a:rPr>
              <a:t>ORGANIZZAZIONE</a:t>
            </a:r>
            <a:r>
              <a:rPr lang="it-IT" sz="2900" b="1" dirty="0">
                <a:solidFill>
                  <a:srgbClr val="FFFF00"/>
                </a:solidFill>
                <a:latin typeface="Times New Roman" panose="02020603050405020304" pitchFamily="18" charset="0"/>
                <a:cs typeface="Times New Roman" panose="02020603050405020304" pitchFamily="18" charset="0"/>
              </a:rPr>
              <a:t> DELLA VITA</a:t>
            </a:r>
          </a:p>
          <a:p>
            <a:endParaRPr lang="it-IT" sz="2500" b="1" dirty="0">
              <a:solidFill>
                <a:schemeClr val="bg1"/>
              </a:solidFill>
              <a:latin typeface="Times New Roman" panose="02020603050405020304" pitchFamily="18" charset="0"/>
              <a:cs typeface="Times New Roman" panose="02020603050405020304" pitchFamily="18" charset="0"/>
            </a:endParaRPr>
          </a:p>
          <a:p>
            <a:r>
              <a:rPr lang="it-IT" sz="2700" b="1" dirty="0">
                <a:solidFill>
                  <a:schemeClr val="bg1"/>
                </a:solidFill>
                <a:latin typeface="Times New Roman" panose="02020603050405020304" pitchFamily="18" charset="0"/>
                <a:cs typeface="Times New Roman" panose="02020603050405020304" pitchFamily="18" charset="0"/>
              </a:rPr>
              <a:t>La vita del nostro pianeta è organizzata secondo livelli gerarchici: la molecola è un'organizzazione di atomi, la cellula un'organizzazione di molecole, i tessuti un'organizzazione di cellule e così via sino al livello più alto, delineato appunto da ciò che noi chiamiamo </a:t>
            </a:r>
            <a:r>
              <a:rPr lang="it-IT" sz="2700" b="1" dirty="0">
                <a:solidFill>
                  <a:srgbClr val="FFFF00"/>
                </a:solidFill>
                <a:latin typeface="Times New Roman" panose="02020603050405020304" pitchFamily="18" charset="0"/>
                <a:cs typeface="Times New Roman" panose="02020603050405020304" pitchFamily="18" charset="0"/>
              </a:rPr>
              <a:t>paesaggio</a:t>
            </a:r>
            <a:r>
              <a:rPr lang="it-IT" sz="2700" b="1" dirty="0">
                <a:solidFill>
                  <a:schemeClr val="bg1"/>
                </a:solidFill>
                <a:latin typeface="Times New Roman" panose="02020603050405020304" pitchFamily="18" charset="0"/>
                <a:cs typeface="Times New Roman" panose="02020603050405020304" pitchFamily="18" charset="0"/>
              </a:rPr>
              <a:t> (</a:t>
            </a:r>
            <a:r>
              <a:rPr lang="it-IT" sz="2700" b="1" dirty="0">
                <a:solidFill>
                  <a:srgbClr val="FFFF00"/>
                </a:solidFill>
                <a:latin typeface="Times New Roman" panose="02020603050405020304" pitchFamily="18" charset="0"/>
                <a:cs typeface="Times New Roman" panose="02020603050405020304" pitchFamily="18" charset="0"/>
              </a:rPr>
              <a:t>figura 1</a:t>
            </a:r>
            <a:r>
              <a:rPr lang="it-IT" sz="2700" b="1" dirty="0">
                <a:solidFill>
                  <a:schemeClr val="bg1"/>
                </a:solidFill>
                <a:latin typeface="Times New Roman" panose="02020603050405020304" pitchFamily="18" charset="0"/>
                <a:cs typeface="Times New Roman" panose="02020603050405020304" pitchFamily="18" charset="0"/>
              </a:rPr>
              <a:t>).</a:t>
            </a:r>
          </a:p>
          <a:p>
            <a:r>
              <a:rPr lang="it-IT" sz="2700" b="1" dirty="0">
                <a:solidFill>
                  <a:schemeClr val="bg1"/>
                </a:solidFill>
                <a:latin typeface="Times New Roman" panose="02020603050405020304" pitchFamily="18" charset="0"/>
                <a:cs typeface="Times New Roman" panose="02020603050405020304" pitchFamily="18" charset="0"/>
              </a:rPr>
              <a:t>Il paesaggio, in senso lato, è quindi </a:t>
            </a:r>
            <a:r>
              <a:rPr lang="it-IT" sz="2700" b="1" dirty="0">
                <a:solidFill>
                  <a:srgbClr val="FFFF00"/>
                </a:solidFill>
                <a:latin typeface="Times New Roman" panose="02020603050405020304" pitchFamily="18" charset="0"/>
                <a:cs typeface="Times New Roman" panose="02020603050405020304" pitchFamily="18" charset="0"/>
              </a:rPr>
              <a:t>un tutto</a:t>
            </a:r>
            <a:r>
              <a:rPr lang="it-IT" sz="2700" b="1" dirty="0">
                <a:solidFill>
                  <a:schemeClr val="bg1"/>
                </a:solidFill>
                <a:latin typeface="Times New Roman" panose="02020603050405020304" pitchFamily="18" charset="0"/>
                <a:cs typeface="Times New Roman" panose="02020603050405020304" pitchFamily="18" charset="0"/>
              </a:rPr>
              <a:t>, rappresentando appunto l'organizzazione di tutte le organizzazioni inferiori a lui sottostanti.</a:t>
            </a:r>
          </a:p>
          <a:p>
            <a:r>
              <a:rPr lang="it-IT" sz="2700" b="1" dirty="0">
                <a:solidFill>
                  <a:srgbClr val="FF0000"/>
                </a:solidFill>
                <a:latin typeface="Times New Roman" panose="02020603050405020304" pitchFamily="18" charset="0"/>
                <a:cs typeface="Times New Roman" panose="02020603050405020304" pitchFamily="18" charset="0"/>
              </a:rPr>
              <a:t>In tal senso, costituisce un livello gerarchico capace di controllare un sistema composto di numerosi </a:t>
            </a:r>
            <a:r>
              <a:rPr lang="it-IT" sz="2700" b="1" dirty="0">
                <a:solidFill>
                  <a:srgbClr val="FFFF00"/>
                </a:solidFill>
                <a:latin typeface="Times New Roman" panose="02020603050405020304" pitchFamily="18" charset="0"/>
                <a:cs typeface="Times New Roman" panose="02020603050405020304" pitchFamily="18" charset="0"/>
              </a:rPr>
              <a:t>sotto-sistemi interagenti</a:t>
            </a:r>
            <a:r>
              <a:rPr lang="it-IT" sz="2700" b="1" dirty="0">
                <a:solidFill>
                  <a:schemeClr val="bg1"/>
                </a:solidFill>
                <a:latin typeface="Times New Roman" panose="02020603050405020304" pitchFamily="18" charset="0"/>
                <a:cs typeface="Times New Roman" panose="02020603050405020304" pitchFamily="18" charset="0"/>
              </a:rPr>
              <a:t> </a:t>
            </a:r>
            <a:r>
              <a:rPr lang="it-IT" sz="2700" b="1" dirty="0">
                <a:solidFill>
                  <a:srgbClr val="FF0000"/>
                </a:solidFill>
                <a:latin typeface="Times New Roman" panose="02020603050405020304" pitchFamily="18" charset="0"/>
                <a:cs typeface="Times New Roman" panose="02020603050405020304" pitchFamily="18" charset="0"/>
              </a:rPr>
              <a:t>che operano in modo più o meno coordinato ed armonioso</a:t>
            </a:r>
            <a:r>
              <a:rPr lang="it-IT" sz="27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871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3025" y="35280"/>
            <a:ext cx="5979097" cy="675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1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7104" y="260648"/>
            <a:ext cx="8856984" cy="6340197"/>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N.B. </a:t>
            </a:r>
            <a:r>
              <a:rPr lang="it-IT" sz="2900" b="1" dirty="0">
                <a:solidFill>
                  <a:schemeClr val="bg1"/>
                </a:solidFill>
                <a:latin typeface="Times New Roman" panose="02020603050405020304" pitchFamily="18" charset="0"/>
                <a:cs typeface="Times New Roman" panose="02020603050405020304" pitchFamily="18" charset="0"/>
              </a:rPr>
              <a:t>Sottolineo ancora questa </a:t>
            </a:r>
            <a:r>
              <a:rPr lang="it-IT" sz="2900" b="1" dirty="0">
                <a:solidFill>
                  <a:srgbClr val="FFFF00"/>
                </a:solidFill>
                <a:latin typeface="Times New Roman" panose="02020603050405020304" pitchFamily="18" charset="0"/>
                <a:cs typeface="Times New Roman" panose="02020603050405020304" pitchFamily="18" charset="0"/>
              </a:rPr>
              <a:t>caratteristica del paesaggio: quella di </a:t>
            </a:r>
            <a:r>
              <a:rPr lang="it-IT" sz="2900" b="1" dirty="0">
                <a:solidFill>
                  <a:srgbClr val="FF0000"/>
                </a:solidFill>
                <a:latin typeface="Times New Roman" panose="02020603050405020304" pitchFamily="18" charset="0"/>
                <a:cs typeface="Times New Roman" panose="02020603050405020304" pitchFamily="18" charset="0"/>
              </a:rPr>
              <a:t>rappresentare</a:t>
            </a:r>
            <a:r>
              <a:rPr lang="it-IT" sz="2900" b="1" dirty="0">
                <a:solidFill>
                  <a:srgbClr val="FFFF00"/>
                </a:solidFill>
                <a:latin typeface="Times New Roman" panose="02020603050405020304" pitchFamily="18" charset="0"/>
                <a:cs typeface="Times New Roman" panose="02020603050405020304" pitchFamily="18" charset="0"/>
              </a:rPr>
              <a:t>, sempre e comunque, </a:t>
            </a:r>
            <a:r>
              <a:rPr lang="it-IT" sz="2900" b="1" dirty="0">
                <a:solidFill>
                  <a:srgbClr val="FF0000"/>
                </a:solidFill>
                <a:latin typeface="Times New Roman" panose="02020603050405020304" pitchFamily="18" charset="0"/>
                <a:cs typeface="Times New Roman" panose="02020603050405020304" pitchFamily="18" charset="0"/>
              </a:rPr>
              <a:t>un'organizzazione</a:t>
            </a:r>
            <a:r>
              <a:rPr lang="it-IT" sz="2900" b="1" dirty="0">
                <a:solidFill>
                  <a:schemeClr val="bg1"/>
                </a:solidFill>
                <a:latin typeface="Times New Roman" panose="02020603050405020304" pitchFamily="18" charset="0"/>
                <a:cs typeface="Times New Roman" panose="02020603050405020304" pitchFamily="18" charset="0"/>
              </a:rPr>
              <a:t>, in questo caso, di sotto-sistemi che sono, a loro volta, organizzazione di altri sotto-sistemi, </a:t>
            </a:r>
            <a:r>
              <a:rPr lang="it-IT" sz="2900" b="1" dirty="0">
                <a:solidFill>
                  <a:srgbClr val="FFFF00"/>
                </a:solidFill>
                <a:latin typeface="Times New Roman" panose="02020603050405020304" pitchFamily="18" charset="0"/>
                <a:cs typeface="Times New Roman" panose="02020603050405020304" pitchFamily="18" charset="0"/>
              </a:rPr>
              <a:t>organizzati su livelli gerarchici ascendenti che conducono al paesaggio</a:t>
            </a:r>
            <a:r>
              <a:rPr lang="it-IT" sz="2900" b="1" dirty="0">
                <a:solidFill>
                  <a:schemeClr val="bg1"/>
                </a:solidFill>
                <a:latin typeface="Times New Roman" panose="02020603050405020304" pitchFamily="18" charset="0"/>
                <a:cs typeface="Times New Roman" panose="02020603050405020304" pitchFamily="18" charset="0"/>
              </a:rPr>
              <a:t>. </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Quindi </a:t>
            </a:r>
            <a:r>
              <a:rPr lang="it-IT" sz="2900" b="1" dirty="0">
                <a:solidFill>
                  <a:srgbClr val="FFFF00"/>
                </a:solidFill>
                <a:latin typeface="Times New Roman" panose="02020603050405020304" pitchFamily="18" charset="0"/>
                <a:cs typeface="Times New Roman" panose="02020603050405020304" pitchFamily="18" charset="0"/>
              </a:rPr>
              <a:t>non un semplice insieme di elementi, ma un'organizzazione o, se si preferisce, </a:t>
            </a:r>
            <a:r>
              <a:rPr lang="it-IT" sz="2900" b="1" dirty="0">
                <a:solidFill>
                  <a:srgbClr val="FF0000"/>
                </a:solidFill>
                <a:latin typeface="Times New Roman" panose="02020603050405020304" pitchFamily="18" charset="0"/>
                <a:cs typeface="Times New Roman" panose="02020603050405020304" pitchFamily="18" charset="0"/>
              </a:rPr>
              <a:t>una struttura</a:t>
            </a:r>
            <a:r>
              <a:rPr lang="it-IT" sz="2900" b="1" dirty="0">
                <a:solidFill>
                  <a:srgbClr val="FFFF00"/>
                </a:solidFill>
                <a:latin typeface="Times New Roman" panose="02020603050405020304" pitchFamily="18" charset="0"/>
                <a:cs typeface="Times New Roman" panose="02020603050405020304" pitchFamily="18" charset="0"/>
              </a:rPr>
              <a:t>, e questa caratteristica è così sostanziale che è proprio nella possibilità di </a:t>
            </a:r>
            <a:r>
              <a:rPr lang="it-IT" sz="2900" b="1" dirty="0">
                <a:solidFill>
                  <a:srgbClr val="FF0000"/>
                </a:solidFill>
                <a:latin typeface="Times New Roman" panose="02020603050405020304" pitchFamily="18" charset="0"/>
                <a:cs typeface="Times New Roman" panose="02020603050405020304" pitchFamily="18" charset="0"/>
              </a:rPr>
              <a:t>riconoscere una forma di organizzazione</a:t>
            </a:r>
            <a:r>
              <a:rPr lang="it-IT" sz="2900" b="1" dirty="0">
                <a:solidFill>
                  <a:schemeClr val="bg1"/>
                </a:solidFill>
                <a:latin typeface="Times New Roman" panose="02020603050405020304" pitchFamily="18" charset="0"/>
                <a:cs typeface="Times New Roman" panose="02020603050405020304" pitchFamily="18" charset="0"/>
              </a:rPr>
              <a:t> che risiede l'essenza stessa di paesaggio.</a:t>
            </a:r>
          </a:p>
          <a:p>
            <a:endParaRPr lang="it-IT" sz="29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1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9036496" cy="6724918"/>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Data la complessità della struttura del paesaggio,  è possibile farne  emergere una serie di caratteristiche importanti:</a:t>
            </a:r>
          </a:p>
          <a:p>
            <a:pPr lvl="0"/>
            <a:endParaRPr lang="it-IT" sz="2500" b="1" dirty="0">
              <a:solidFill>
                <a:prstClr val="white"/>
              </a:solidFill>
              <a:latin typeface="Times New Roman" panose="02020603050405020304" pitchFamily="18" charset="0"/>
              <a:cs typeface="Times New Roman" panose="02020603050405020304" pitchFamily="18" charset="0"/>
            </a:endParaRPr>
          </a:p>
          <a:p>
            <a:pPr marL="457200" lvl="0" indent="-457200">
              <a:buFontTx/>
              <a:buChar char="-"/>
            </a:pPr>
            <a:r>
              <a:rPr lang="it-IT" sz="2900" b="1" dirty="0">
                <a:solidFill>
                  <a:srgbClr val="FFFF00"/>
                </a:solidFill>
                <a:latin typeface="Times New Roman" panose="02020603050405020304" pitchFamily="18" charset="0"/>
                <a:cs typeface="Times New Roman" panose="02020603050405020304" pitchFamily="18" charset="0"/>
              </a:rPr>
              <a:t>è una struttura adattativa</a:t>
            </a:r>
            <a:r>
              <a:rPr lang="it-IT" sz="2900" b="1" dirty="0">
                <a:solidFill>
                  <a:prstClr val="white"/>
                </a:solidFill>
                <a:latin typeface="Times New Roman" panose="02020603050405020304" pitchFamily="18" charset="0"/>
                <a:cs typeface="Times New Roman" panose="02020603050405020304" pitchFamily="18" charset="0"/>
              </a:rPr>
              <a:t>, cioè aperta, formata da elementi interagenti che costituiscono un unico organismo dinamico in grado di </a:t>
            </a:r>
            <a:r>
              <a:rPr lang="it-IT" sz="2900" b="1" dirty="0">
                <a:solidFill>
                  <a:srgbClr val="FF0000"/>
                </a:solidFill>
                <a:latin typeface="Times New Roman" panose="02020603050405020304" pitchFamily="18" charset="0"/>
                <a:cs typeface="Times New Roman" panose="02020603050405020304" pitchFamily="18" charset="0"/>
              </a:rPr>
              <a:t>evolversi</a:t>
            </a:r>
            <a:r>
              <a:rPr lang="it-IT" sz="2900" b="1" dirty="0">
                <a:solidFill>
                  <a:prstClr val="white"/>
                </a:solidFill>
                <a:latin typeface="Times New Roman" panose="02020603050405020304" pitchFamily="18" charset="0"/>
                <a:cs typeface="Times New Roman" panose="02020603050405020304" pitchFamily="18" charset="0"/>
              </a:rPr>
              <a:t> e di </a:t>
            </a:r>
            <a:r>
              <a:rPr lang="it-IT" sz="2900" b="1" dirty="0">
                <a:solidFill>
                  <a:srgbClr val="FF0000"/>
                </a:solidFill>
                <a:latin typeface="Times New Roman" panose="02020603050405020304" pitchFamily="18" charset="0"/>
                <a:cs typeface="Times New Roman" panose="02020603050405020304" pitchFamily="18" charset="0"/>
              </a:rPr>
              <a:t>adattarsi</a:t>
            </a:r>
            <a:r>
              <a:rPr lang="it-IT" sz="2900" b="1" dirty="0">
                <a:solidFill>
                  <a:prstClr val="white"/>
                </a:solidFill>
                <a:latin typeface="Times New Roman" panose="02020603050405020304" pitchFamily="18" charset="0"/>
                <a:cs typeface="Times New Roman" panose="02020603050405020304" pitchFamily="18" charset="0"/>
              </a:rPr>
              <a:t> all'ambiente. È quindi formata da una rete di sotto-sistemi che si influenzano reciprocamente. Poiché non esiste un elemento centrale di controllo, il comportamento coerente del sistema è affidato alla collaborazione e/o competizione degli elementi componenti;</a:t>
            </a:r>
          </a:p>
          <a:p>
            <a:pPr marL="457200" lvl="0" indent="-457200">
              <a:buFontTx/>
              <a:buChar char="-"/>
            </a:pPr>
            <a:r>
              <a:rPr lang="it-IT" sz="2900" b="1" dirty="0">
                <a:solidFill>
                  <a:srgbClr val="FFFF00"/>
                </a:solidFill>
                <a:latin typeface="Times New Roman" panose="02020603050405020304" pitchFamily="18" charset="0"/>
                <a:cs typeface="Times New Roman" panose="02020603050405020304" pitchFamily="18" charset="0"/>
              </a:rPr>
              <a:t>è un sistema aperto</a:t>
            </a:r>
            <a:r>
              <a:rPr lang="it-IT" sz="2900" b="1" dirty="0">
                <a:solidFill>
                  <a:prstClr val="white"/>
                </a:solidFill>
                <a:latin typeface="Times New Roman" panose="02020603050405020304" pitchFamily="18" charset="0"/>
                <a:cs typeface="Times New Roman" panose="02020603050405020304" pitchFamily="18" charset="0"/>
              </a:rPr>
              <a:t>. Infatti è in comunicazione con un ambiente esterno. La terra, per esempio, è un</a:t>
            </a:r>
            <a:endParaRPr lang="it-IT" dirty="0"/>
          </a:p>
        </p:txBody>
      </p:sp>
    </p:spTree>
    <p:extLst>
      <p:ext uri="{BB962C8B-B14F-4D97-AF65-F5344CB8AC3E}">
        <p14:creationId xmlns:p14="http://schemas.microsoft.com/office/powerpoint/2010/main" val="12871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07767"/>
            <a:ext cx="8928992" cy="6786473"/>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	sistema aperto in quanto riceve energia dal sole e 	cede calore a bassa temperatura allo spazio 	esterno: dato che i sistemi aperti hanno tutti un 	input energetico, sia pur sotto diverse forme 	possibili, in mancanza di questo input il sistema è 	destinato a scomparire;</a:t>
            </a:r>
          </a:p>
          <a:p>
            <a:pPr marL="457200" lvl="0" indent="-457200">
              <a:buFontTx/>
              <a:buChar char="-"/>
            </a:pPr>
            <a:r>
              <a:rPr lang="it-IT" sz="2900" b="1" dirty="0">
                <a:solidFill>
                  <a:srgbClr val="FFFF00"/>
                </a:solidFill>
                <a:latin typeface="Times New Roman" panose="02020603050405020304" pitchFamily="18" charset="0"/>
                <a:cs typeface="Times New Roman" panose="02020603050405020304" pitchFamily="18" charset="0"/>
              </a:rPr>
              <a:t>è un sistema auto-organizzato</a:t>
            </a:r>
            <a:r>
              <a:rPr lang="it-IT" sz="2900" b="1" dirty="0">
                <a:solidFill>
                  <a:prstClr val="white"/>
                </a:solidFill>
                <a:latin typeface="Times New Roman" panose="02020603050405020304" pitchFamily="18" charset="0"/>
                <a:cs typeface="Times New Roman" panose="02020603050405020304" pitchFamily="18" charset="0"/>
              </a:rPr>
              <a:t>. Questa è una caratteristica fondamentale molto chiara per i </a:t>
            </a:r>
            <a:r>
              <a:rPr lang="it-IT" sz="2900" b="1" dirty="0">
                <a:solidFill>
                  <a:srgbClr val="FFFF00"/>
                </a:solidFill>
                <a:latin typeface="Times New Roman" panose="02020603050405020304" pitchFamily="18" charset="0"/>
                <a:cs typeface="Times New Roman" panose="02020603050405020304" pitchFamily="18" charset="0"/>
              </a:rPr>
              <a:t>sistemi naturali </a:t>
            </a:r>
            <a:r>
              <a:rPr lang="it-IT" sz="2900" b="1" dirty="0">
                <a:solidFill>
                  <a:prstClr val="white"/>
                </a:solidFill>
                <a:latin typeface="Times New Roman" panose="02020603050405020304" pitchFamily="18" charset="0"/>
                <a:cs typeface="Times New Roman" panose="02020603050405020304" pitchFamily="18" charset="0"/>
              </a:rPr>
              <a:t>ma più discutibile per i sistemi culturali (antropici).</a:t>
            </a: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L'</a:t>
            </a:r>
            <a:r>
              <a:rPr lang="it-IT" sz="2900" b="1" dirty="0">
                <a:solidFill>
                  <a:srgbClr val="FF0000"/>
                </a:solidFill>
                <a:latin typeface="Times New Roman" panose="02020603050405020304" pitchFamily="18" charset="0"/>
                <a:cs typeface="Times New Roman" panose="02020603050405020304" pitchFamily="18" charset="0"/>
              </a:rPr>
              <a:t>auto-organizzazion</a:t>
            </a:r>
            <a:r>
              <a:rPr lang="it-IT" sz="2900" b="1" dirty="0">
                <a:solidFill>
                  <a:srgbClr val="FFFF00"/>
                </a:solidFill>
                <a:latin typeface="Times New Roman" panose="02020603050405020304" pitchFamily="18" charset="0"/>
                <a:cs typeface="Times New Roman" panose="02020603050405020304" pitchFamily="18" charset="0"/>
              </a:rPr>
              <a:t>e è la capacità che gli elementi componenti possiedono di riorganizzarsi continuamente, mentre proseguono ad immagazzinare informazione</a:t>
            </a:r>
            <a:r>
              <a:rPr lang="it-IT" sz="2900" b="1" dirty="0">
                <a:solidFill>
                  <a:prstClr val="white"/>
                </a:solidFill>
                <a:latin typeface="Times New Roman" panose="02020603050405020304" pitchFamily="18" charset="0"/>
                <a:cs typeface="Times New Roman" panose="02020603050405020304" pitchFamily="18" charset="0"/>
              </a:rPr>
              <a:t>. E ancora, si noti che:</a:t>
            </a:r>
          </a:p>
        </p:txBody>
      </p:sp>
    </p:spTree>
    <p:extLst>
      <p:ext uri="{BB962C8B-B14F-4D97-AF65-F5344CB8AC3E}">
        <p14:creationId xmlns:p14="http://schemas.microsoft.com/office/powerpoint/2010/main" val="12871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33082"/>
            <a:ext cx="8856984" cy="6340197"/>
          </a:xfrm>
          <a:prstGeom prst="rect">
            <a:avLst/>
          </a:prstGeom>
          <a:noFill/>
        </p:spPr>
        <p:txBody>
          <a:bodyPr wrap="square" rtlCol="0">
            <a:spAutoFit/>
          </a:bodyPr>
          <a:lstStyle/>
          <a:p>
            <a:pPr marL="457200" lvl="0" indent="-457200">
              <a:buFontTx/>
              <a:buChar char="-"/>
            </a:pPr>
            <a:r>
              <a:rPr lang="it-IT" sz="2900" b="1" dirty="0">
                <a:solidFill>
                  <a:prstClr val="white"/>
                </a:solidFill>
                <a:latin typeface="Times New Roman" panose="02020603050405020304" pitchFamily="18" charset="0"/>
                <a:cs typeface="Times New Roman" panose="02020603050405020304" pitchFamily="18" charset="0"/>
              </a:rPr>
              <a:t>i diversi livelli sono tra loro distinti per una differente </a:t>
            </a:r>
            <a:r>
              <a:rPr lang="it-IT" sz="2900" b="1" dirty="0" err="1">
                <a:solidFill>
                  <a:prstClr val="white"/>
                </a:solidFill>
                <a:latin typeface="Times New Roman" panose="02020603050405020304" pitchFamily="18" charset="0"/>
                <a:cs typeface="Times New Roman" panose="02020603050405020304" pitchFamily="18" charset="0"/>
              </a:rPr>
              <a:t>scalarità</a:t>
            </a:r>
            <a:r>
              <a:rPr lang="it-IT" sz="2900" b="1" dirty="0">
                <a:solidFill>
                  <a:prstClr val="white"/>
                </a:solidFill>
                <a:latin typeface="Times New Roman" panose="02020603050405020304" pitchFamily="18" charset="0"/>
                <a:cs typeface="Times New Roman" panose="02020603050405020304" pitchFamily="18" charset="0"/>
              </a:rPr>
              <a:t> spazio-temporale;</a:t>
            </a:r>
          </a:p>
          <a:p>
            <a:pPr marL="457200" lvl="0" indent="-457200">
              <a:buFontTx/>
              <a:buChar char="-"/>
            </a:pPr>
            <a:r>
              <a:rPr lang="it-IT" sz="2900" b="1" dirty="0">
                <a:solidFill>
                  <a:prstClr val="white"/>
                </a:solidFill>
                <a:latin typeface="Times New Roman" panose="02020603050405020304" pitchFamily="18" charset="0"/>
                <a:cs typeface="Times New Roman" panose="02020603050405020304" pitchFamily="18" charset="0"/>
              </a:rPr>
              <a:t>i livelli superiori sono sistemi lontani dall'equilibrio; hanno un'evoluzione non lineare; possono come i sistemi aperti importare </a:t>
            </a:r>
            <a:r>
              <a:rPr lang="it-IT" sz="2900" b="1" dirty="0" err="1">
                <a:solidFill>
                  <a:prstClr val="white"/>
                </a:solidFill>
                <a:latin typeface="Times New Roman" panose="02020603050405020304" pitchFamily="18" charset="0"/>
                <a:cs typeface="Times New Roman" panose="02020603050405020304" pitchFamily="18" charset="0"/>
              </a:rPr>
              <a:t>neghentropia</a:t>
            </a:r>
            <a:r>
              <a:rPr lang="it-IT" sz="2900" b="1" dirty="0">
                <a:solidFill>
                  <a:prstClr val="white"/>
                </a:solidFill>
                <a:latin typeface="Times New Roman" panose="02020603050405020304" pitchFamily="18" charset="0"/>
                <a:cs typeface="Times New Roman" panose="02020603050405020304" pitchFamily="18" charset="0"/>
              </a:rPr>
              <a:t> (entropia negativa, ordine) ed esportare entropia (a spese dell’ambiente: es. gli esseri viventi);</a:t>
            </a:r>
          </a:p>
          <a:p>
            <a:pPr marL="457200" lvl="0" indent="-457200">
              <a:buFontTx/>
              <a:buChar char="-"/>
            </a:pPr>
            <a:r>
              <a:rPr lang="it-IT" sz="2900" b="1" dirty="0">
                <a:solidFill>
                  <a:srgbClr val="FFFF00"/>
                </a:solidFill>
                <a:latin typeface="Times New Roman" panose="02020603050405020304" pitchFamily="18" charset="0"/>
                <a:cs typeface="Times New Roman" panose="02020603050405020304" pitchFamily="18" charset="0"/>
              </a:rPr>
              <a:t>un sistema in equilibrio non produce entropia</a:t>
            </a:r>
            <a:r>
              <a:rPr lang="it-IT" sz="2900" b="1" dirty="0">
                <a:solidFill>
                  <a:prstClr val="white"/>
                </a:solidFill>
                <a:latin typeface="Times New Roman" panose="02020603050405020304" pitchFamily="18" charset="0"/>
                <a:cs typeface="Times New Roman" panose="02020603050405020304" pitchFamily="18" charset="0"/>
              </a:rPr>
              <a:t>;</a:t>
            </a:r>
          </a:p>
          <a:p>
            <a:pPr marL="457200" lvl="0" indent="-457200">
              <a:buFontTx/>
              <a:buChar char="-"/>
            </a:pPr>
            <a:r>
              <a:rPr lang="it-IT" sz="2900" b="1" dirty="0">
                <a:solidFill>
                  <a:prstClr val="white"/>
                </a:solidFill>
                <a:latin typeface="Times New Roman" panose="02020603050405020304" pitchFamily="18" charset="0"/>
                <a:cs typeface="Times New Roman" panose="02020603050405020304" pitchFamily="18" charset="0"/>
              </a:rPr>
              <a:t>i livelli gerarchicamente superiori presentano una maggior indeterminatezza del loro comportamento rispetto a quelli inferiori; ogni livello possiede un proprio comportamento dettato dalla propria auto-organizzazione; </a:t>
            </a:r>
            <a:r>
              <a:rPr lang="it-IT" sz="2900" b="1" dirty="0">
                <a:solidFill>
                  <a:srgbClr val="FFFF00"/>
                </a:solidFill>
                <a:latin typeface="Times New Roman" panose="02020603050405020304" pitchFamily="18" charset="0"/>
                <a:cs typeface="Times New Roman" panose="02020603050405020304" pitchFamily="18" charset="0"/>
              </a:rPr>
              <a:t>i livelli inferiori sono prossimi all'equilibrio</a:t>
            </a:r>
            <a:r>
              <a:rPr lang="it-IT" sz="2900" b="1"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3856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302359"/>
            <a:ext cx="8928992" cy="6432530"/>
          </a:xfrm>
          <a:prstGeom prst="rect">
            <a:avLst/>
          </a:prstGeom>
          <a:noFill/>
        </p:spPr>
        <p:txBody>
          <a:bodyPr wrap="square" rtlCol="0">
            <a:spAutoFit/>
          </a:bodyPr>
          <a:lstStyle/>
          <a:p>
            <a:r>
              <a:rPr lang="it-IT" sz="3000" b="1" dirty="0">
                <a:solidFill>
                  <a:srgbClr val="FFFF00"/>
                </a:solidFill>
                <a:latin typeface="Times New Roman" panose="02020603050405020304" pitchFamily="18" charset="0"/>
                <a:cs typeface="Times New Roman" panose="02020603050405020304" pitchFamily="18" charset="0"/>
              </a:rPr>
              <a:t>CONCETTI CHIAVE</a:t>
            </a: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3000" b="1" dirty="0">
                <a:solidFill>
                  <a:schemeClr val="bg1"/>
                </a:solidFill>
                <a:latin typeface="Times New Roman" panose="02020603050405020304" pitchFamily="18" charset="0"/>
                <a:cs typeface="Times New Roman" panose="02020603050405020304" pitchFamily="18" charset="0"/>
              </a:rPr>
              <a:t>Imprescindibile rapporto tra </a:t>
            </a:r>
            <a:r>
              <a:rPr lang="it-IT" sz="3000" b="1" dirty="0">
                <a:solidFill>
                  <a:srgbClr val="FFFF00"/>
                </a:solidFill>
                <a:latin typeface="Times New Roman" panose="02020603050405020304" pitchFamily="18" charset="0"/>
                <a:cs typeface="Times New Roman" panose="02020603050405020304" pitchFamily="18" charset="0"/>
              </a:rPr>
              <a:t>uomo </a:t>
            </a:r>
            <a:r>
              <a:rPr lang="it-IT" sz="3000" b="1" dirty="0">
                <a:solidFill>
                  <a:schemeClr val="bg1"/>
                </a:solidFill>
                <a:latin typeface="Times New Roman" panose="02020603050405020304" pitchFamily="18" charset="0"/>
                <a:cs typeface="Times New Roman" panose="02020603050405020304" pitchFamily="18" charset="0"/>
              </a:rPr>
              <a:t>e </a:t>
            </a:r>
            <a:r>
              <a:rPr lang="it-IT" sz="3000" b="1" dirty="0">
                <a:solidFill>
                  <a:srgbClr val="FFFF00"/>
                </a:solidFill>
                <a:latin typeface="Times New Roman" panose="02020603050405020304" pitchFamily="18" charset="0"/>
                <a:cs typeface="Times New Roman" panose="02020603050405020304" pitchFamily="18" charset="0"/>
              </a:rPr>
              <a:t>ambiente</a:t>
            </a:r>
            <a:r>
              <a:rPr lang="it-IT" sz="3000" b="1" dirty="0">
                <a:solidFill>
                  <a:schemeClr val="bg1"/>
                </a:solidFill>
                <a:latin typeface="Times New Roman" panose="02020603050405020304" pitchFamily="18" charset="0"/>
                <a:cs typeface="Times New Roman" panose="02020603050405020304" pitchFamily="18" charset="0"/>
              </a:rPr>
              <a:t> (CEP)</a:t>
            </a: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3000" b="1" dirty="0">
                <a:solidFill>
                  <a:srgbClr val="FFFF00"/>
                </a:solidFill>
                <a:latin typeface="Times New Roman" panose="02020603050405020304" pitchFamily="18" charset="0"/>
                <a:cs typeface="Times New Roman" panose="02020603050405020304" pitchFamily="18" charset="0"/>
              </a:rPr>
              <a:t>Gesto progettuale </a:t>
            </a:r>
            <a:r>
              <a:rPr lang="it-IT" sz="3000" b="1" dirty="0">
                <a:solidFill>
                  <a:schemeClr val="bg1"/>
                </a:solidFill>
                <a:latin typeface="Times New Roman" panose="02020603050405020304" pitchFamily="18" charset="0"/>
                <a:cs typeface="Times New Roman" panose="02020603050405020304" pitchFamily="18" charset="0"/>
              </a:rPr>
              <a:t>come </a:t>
            </a:r>
            <a:r>
              <a:rPr lang="it-IT" sz="3000" b="1" dirty="0">
                <a:solidFill>
                  <a:srgbClr val="FFFF00"/>
                </a:solidFill>
                <a:latin typeface="Times New Roman" panose="02020603050405020304" pitchFamily="18" charset="0"/>
                <a:cs typeface="Times New Roman" panose="02020603050405020304" pitchFamily="18" charset="0"/>
              </a:rPr>
              <a:t>elemento mediatore dinamico</a:t>
            </a:r>
            <a:r>
              <a:rPr lang="it-IT" sz="3000" b="1" dirty="0">
                <a:solidFill>
                  <a:schemeClr val="bg1"/>
                </a:solidFill>
                <a:latin typeface="Times New Roman" panose="02020603050405020304" pitchFamily="18" charset="0"/>
                <a:cs typeface="Times New Roman" panose="02020603050405020304" pitchFamily="18" charset="0"/>
              </a:rPr>
              <a:t> tra </a:t>
            </a:r>
            <a:r>
              <a:rPr lang="it-IT" sz="3000" b="1" dirty="0">
                <a:solidFill>
                  <a:srgbClr val="FFFF00"/>
                </a:solidFill>
                <a:latin typeface="Times New Roman" panose="02020603050405020304" pitchFamily="18" charset="0"/>
                <a:cs typeface="Times New Roman" panose="02020603050405020304" pitchFamily="18" charset="0"/>
              </a:rPr>
              <a:t>ambiente</a:t>
            </a:r>
            <a:r>
              <a:rPr lang="it-IT" sz="3000" b="1" dirty="0">
                <a:solidFill>
                  <a:schemeClr val="bg1"/>
                </a:solidFill>
                <a:latin typeface="Times New Roman" panose="02020603050405020304" pitchFamily="18" charset="0"/>
                <a:cs typeface="Times New Roman" panose="02020603050405020304" pitchFamily="18" charset="0"/>
              </a:rPr>
              <a:t> e </a:t>
            </a:r>
            <a:r>
              <a:rPr lang="it-IT" sz="3000" b="1" dirty="0">
                <a:solidFill>
                  <a:srgbClr val="FFFF00"/>
                </a:solidFill>
                <a:latin typeface="Times New Roman" panose="02020603050405020304" pitchFamily="18" charset="0"/>
                <a:cs typeface="Times New Roman" panose="02020603050405020304" pitchFamily="18" charset="0"/>
              </a:rPr>
              <a:t>componenti antropiche</a:t>
            </a: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3000" b="1" dirty="0">
                <a:solidFill>
                  <a:schemeClr val="bg1"/>
                </a:solidFill>
                <a:latin typeface="Times New Roman" panose="02020603050405020304" pitchFamily="18" charset="0"/>
                <a:cs typeface="Times New Roman" panose="02020603050405020304" pitchFamily="18" charset="0"/>
              </a:rPr>
              <a:t>Rapporto con il </a:t>
            </a:r>
            <a:r>
              <a:rPr lang="it-IT" sz="3000" b="1" dirty="0">
                <a:solidFill>
                  <a:srgbClr val="FFFF00"/>
                </a:solidFill>
                <a:latin typeface="Times New Roman" panose="02020603050405020304" pitchFamily="18" charset="0"/>
                <a:cs typeface="Times New Roman" panose="02020603050405020304" pitchFamily="18" charset="0"/>
              </a:rPr>
              <a:t>paesaggio </a:t>
            </a:r>
            <a:r>
              <a:rPr lang="it-IT" sz="3000" b="1" dirty="0">
                <a:solidFill>
                  <a:schemeClr val="bg1"/>
                </a:solidFill>
                <a:latin typeface="Times New Roman" panose="02020603050405020304" pitchFamily="18" charset="0"/>
                <a:cs typeface="Times New Roman" panose="02020603050405020304" pitchFamily="18" charset="0"/>
              </a:rPr>
              <a:t>nella sue </a:t>
            </a:r>
            <a:r>
              <a:rPr lang="it-IT" sz="3000" b="1" dirty="0">
                <a:solidFill>
                  <a:srgbClr val="FFFF00"/>
                </a:solidFill>
                <a:latin typeface="Times New Roman" panose="02020603050405020304" pitchFamily="18" charset="0"/>
                <a:cs typeface="Times New Roman" panose="02020603050405020304" pitchFamily="18" charset="0"/>
              </a:rPr>
              <a:t>dimensioni definitoria</a:t>
            </a:r>
            <a:r>
              <a:rPr lang="it-IT" sz="3000" b="1" dirty="0">
                <a:solidFill>
                  <a:schemeClr val="bg1"/>
                </a:solidFill>
                <a:latin typeface="Times New Roman" panose="02020603050405020304" pitchFamily="18" charset="0"/>
                <a:cs typeface="Times New Roman" panose="02020603050405020304" pitchFamily="18" charset="0"/>
              </a:rPr>
              <a:t> e </a:t>
            </a:r>
            <a:r>
              <a:rPr lang="it-IT" sz="3000" b="1" dirty="0">
                <a:solidFill>
                  <a:srgbClr val="FFFF00"/>
                </a:solidFill>
                <a:latin typeface="Times New Roman" panose="02020603050405020304" pitchFamily="18" charset="0"/>
                <a:cs typeface="Times New Roman" panose="02020603050405020304" pitchFamily="18" charset="0"/>
              </a:rPr>
              <a:t>funzionale</a:t>
            </a: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3000" b="1" dirty="0">
                <a:solidFill>
                  <a:srgbClr val="FFFF00"/>
                </a:solidFill>
                <a:latin typeface="Times New Roman" panose="02020603050405020304" pitchFamily="18" charset="0"/>
                <a:cs typeface="Times New Roman" panose="02020603050405020304" pitchFamily="18" charset="0"/>
              </a:rPr>
              <a:t>Obiettivo</a:t>
            </a:r>
            <a:r>
              <a:rPr lang="it-IT" sz="3000" b="1" dirty="0">
                <a:solidFill>
                  <a:schemeClr val="bg1"/>
                </a:solidFill>
                <a:latin typeface="Times New Roman" panose="02020603050405020304" pitchFamily="18" charset="0"/>
                <a:cs typeface="Times New Roman" panose="02020603050405020304" pitchFamily="18" charset="0"/>
              </a:rPr>
              <a:t>: … «dimostrare come la </a:t>
            </a:r>
            <a:r>
              <a:rPr lang="it-IT" sz="3000" b="1" dirty="0">
                <a:solidFill>
                  <a:srgbClr val="FFFF00"/>
                </a:solidFill>
                <a:latin typeface="Times New Roman" panose="02020603050405020304" pitchFamily="18" charset="0"/>
                <a:cs typeface="Times New Roman" panose="02020603050405020304" pitchFamily="18" charset="0"/>
              </a:rPr>
              <a:t>funzione</a:t>
            </a:r>
            <a:r>
              <a:rPr lang="it-IT" sz="3000" b="1" dirty="0">
                <a:solidFill>
                  <a:schemeClr val="bg1"/>
                </a:solidFill>
                <a:latin typeface="Times New Roman" panose="02020603050405020304" pitchFamily="18" charset="0"/>
                <a:cs typeface="Times New Roman" panose="02020603050405020304" pitchFamily="18" charset="0"/>
              </a:rPr>
              <a:t> del paesaggio in quanto</a:t>
            </a:r>
            <a:r>
              <a:rPr lang="it-IT" sz="3000" b="1" dirty="0">
                <a:solidFill>
                  <a:srgbClr val="FFFF00"/>
                </a:solidFill>
                <a:latin typeface="Times New Roman" panose="02020603050405020304" pitchFamily="18" charset="0"/>
                <a:cs typeface="Times New Roman" panose="02020603050405020304" pitchFamily="18" charset="0"/>
              </a:rPr>
              <a:t> </a:t>
            </a:r>
            <a:r>
              <a:rPr lang="it-IT" sz="3000" b="1" i="1" dirty="0">
                <a:solidFill>
                  <a:srgbClr val="FFFF00"/>
                </a:solidFill>
                <a:latin typeface="Times New Roman" panose="02020603050405020304" pitchFamily="18" charset="0"/>
                <a:cs typeface="Times New Roman" panose="02020603050405020304" pitchFamily="18" charset="0"/>
              </a:rPr>
              <a:t>soggetto </a:t>
            </a:r>
            <a:r>
              <a:rPr lang="it-IT" sz="3000" b="1" dirty="0">
                <a:solidFill>
                  <a:schemeClr val="bg1"/>
                </a:solidFill>
                <a:latin typeface="Times New Roman" panose="02020603050405020304" pitchFamily="18" charset="0"/>
                <a:cs typeface="Times New Roman" panose="02020603050405020304" pitchFamily="18" charset="0"/>
              </a:rPr>
              <a:t>e la </a:t>
            </a:r>
            <a:r>
              <a:rPr lang="it-IT" sz="3000" b="1" dirty="0">
                <a:solidFill>
                  <a:srgbClr val="FFFF00"/>
                </a:solidFill>
                <a:latin typeface="Times New Roman" panose="02020603050405020304" pitchFamily="18" charset="0"/>
                <a:cs typeface="Times New Roman" panose="02020603050405020304" pitchFamily="18" charset="0"/>
              </a:rPr>
              <a:t>percezione</a:t>
            </a:r>
            <a:r>
              <a:rPr lang="it-IT" sz="3000" b="1" dirty="0">
                <a:solidFill>
                  <a:schemeClr val="bg1"/>
                </a:solidFill>
                <a:latin typeface="Times New Roman" panose="02020603050405020304" pitchFamily="18" charset="0"/>
                <a:cs typeface="Times New Roman" panose="02020603050405020304" pitchFamily="18" charset="0"/>
              </a:rPr>
              <a:t> del paesaggio in quanto </a:t>
            </a:r>
            <a:r>
              <a:rPr lang="it-IT" sz="3000" b="1" i="1" dirty="0">
                <a:solidFill>
                  <a:srgbClr val="FFFF00"/>
                </a:solidFill>
                <a:latin typeface="Times New Roman" panose="02020603050405020304" pitchFamily="18" charset="0"/>
                <a:cs typeface="Times New Roman" panose="02020603050405020304" pitchFamily="18" charset="0"/>
              </a:rPr>
              <a:t>oggetto</a:t>
            </a:r>
            <a:r>
              <a:rPr lang="it-IT" sz="3000" b="1" dirty="0">
                <a:solidFill>
                  <a:schemeClr val="bg1"/>
                </a:solidFill>
                <a:latin typeface="Times New Roman" panose="02020603050405020304" pitchFamily="18" charset="0"/>
                <a:cs typeface="Times New Roman" panose="02020603050405020304" pitchFamily="18" charset="0"/>
              </a:rPr>
              <a:t> hanno un </a:t>
            </a:r>
            <a:r>
              <a:rPr lang="it-IT" sz="3000" b="1" dirty="0">
                <a:solidFill>
                  <a:srgbClr val="FFFF00"/>
                </a:solidFill>
                <a:latin typeface="Times New Roman" panose="02020603050405020304" pitchFamily="18" charset="0"/>
                <a:cs typeface="Times New Roman" panose="02020603050405020304" pitchFamily="18" charset="0"/>
              </a:rPr>
              <a:t>fondamento ecologico </a:t>
            </a:r>
            <a:r>
              <a:rPr lang="it-IT" sz="3000" b="1" dirty="0">
                <a:solidFill>
                  <a:schemeClr val="bg1"/>
                </a:solidFill>
                <a:latin typeface="Times New Roman" panose="02020603050405020304" pitchFamily="18" charset="0"/>
                <a:cs typeface="Times New Roman" panose="02020603050405020304" pitchFamily="18" charset="0"/>
              </a:rPr>
              <a:t>comune» …</a:t>
            </a:r>
          </a:p>
        </p:txBody>
      </p:sp>
    </p:spTree>
    <p:extLst>
      <p:ext uri="{BB962C8B-B14F-4D97-AF65-F5344CB8AC3E}">
        <p14:creationId xmlns:p14="http://schemas.microsoft.com/office/powerpoint/2010/main" val="128718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476672"/>
            <a:ext cx="8784976" cy="5555367"/>
          </a:xfrm>
          <a:prstGeom prst="rect">
            <a:avLst/>
          </a:prstGeom>
          <a:noFill/>
        </p:spPr>
        <p:txBody>
          <a:bodyPr wrap="square" rtlCol="0">
            <a:spAutoFit/>
          </a:bodyPr>
          <a:lstStyle/>
          <a:p>
            <a:pPr marL="457200" lvl="0" indent="-457200">
              <a:buFontTx/>
              <a:buChar char="-"/>
            </a:pPr>
            <a:r>
              <a:rPr lang="it-IT" sz="2900" b="1" dirty="0">
                <a:solidFill>
                  <a:prstClr val="white"/>
                </a:solidFill>
                <a:latin typeface="Times New Roman" panose="02020603050405020304" pitchFamily="18" charset="0"/>
                <a:cs typeface="Times New Roman" panose="02020603050405020304" pitchFamily="18" charset="0"/>
              </a:rPr>
              <a:t>i sistemi reali, per es. i paesaggi, sono sistemi aperti che importano energia che crea informazione (</a:t>
            </a:r>
            <a:r>
              <a:rPr lang="it-IT" sz="2900" b="1" dirty="0" err="1">
                <a:solidFill>
                  <a:prstClr val="white"/>
                </a:solidFill>
                <a:latin typeface="Times New Roman" panose="02020603050405020304" pitchFamily="18" charset="0"/>
                <a:cs typeface="Times New Roman" panose="02020603050405020304" pitchFamily="18" charset="0"/>
              </a:rPr>
              <a:t>neghentropia</a:t>
            </a:r>
            <a:r>
              <a:rPr lang="it-IT" sz="2900" b="1" dirty="0">
                <a:solidFill>
                  <a:prstClr val="white"/>
                </a:solidFill>
                <a:latin typeface="Times New Roman" panose="02020603050405020304" pitchFamily="18" charset="0"/>
                <a:cs typeface="Times New Roman" panose="02020603050405020304" pitchFamily="18" charset="0"/>
              </a:rPr>
              <a:t>) ed esportano entropia, cioè disordine;</a:t>
            </a:r>
          </a:p>
          <a:p>
            <a:pPr marL="457200" lvl="0" indent="-457200">
              <a:buFontTx/>
              <a:buChar char="-"/>
            </a:pPr>
            <a:r>
              <a:rPr lang="it-IT" sz="2900" b="1" dirty="0">
                <a:solidFill>
                  <a:prstClr val="white"/>
                </a:solidFill>
                <a:latin typeface="Times New Roman" panose="02020603050405020304" pitchFamily="18" charset="0"/>
                <a:cs typeface="Times New Roman" panose="02020603050405020304" pitchFamily="18" charset="0"/>
              </a:rPr>
              <a:t>i sistemi ecologici in equilibrio sono auto-catalitici (aumentano l'ordine interno) e si evolvono assumendo forme più complesse (es. ciclo della biosfera);</a:t>
            </a:r>
          </a:p>
          <a:p>
            <a:pPr marL="457200" lvl="0" indent="-457200">
              <a:buFontTx/>
              <a:buChar char="-"/>
            </a:pPr>
            <a:r>
              <a:rPr lang="it-IT" sz="2900" b="1" dirty="0">
                <a:solidFill>
                  <a:prstClr val="white"/>
                </a:solidFill>
                <a:latin typeface="Times New Roman" panose="02020603050405020304" pitchFamily="18" charset="0"/>
                <a:cs typeface="Times New Roman" panose="02020603050405020304" pitchFamily="18" charset="0"/>
              </a:rPr>
              <a:t>al crescere del livello gerarchico cresce l'indeterminatezza del sistema perché ogni livello incorpora la complessità del livello inferiore.</a:t>
            </a:r>
          </a:p>
          <a:p>
            <a:pPr lvl="0"/>
            <a:endParaRPr lang="it-IT" dirty="0">
              <a:solidFill>
                <a:prstClr val="black"/>
              </a:solidFill>
            </a:endParaRPr>
          </a:p>
          <a:p>
            <a:pPr lvl="0"/>
            <a:endParaRPr lang="it-IT" dirty="0">
              <a:solidFill>
                <a:prstClr val="black"/>
              </a:solidFill>
            </a:endParaRPr>
          </a:p>
        </p:txBody>
      </p:sp>
    </p:spTree>
    <p:extLst>
      <p:ext uri="{BB962C8B-B14F-4D97-AF65-F5344CB8AC3E}">
        <p14:creationId xmlns:p14="http://schemas.microsoft.com/office/powerpoint/2010/main" val="2056447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784976" cy="5909310"/>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PAESAGGIO COME SISTEMA AMBIENTALE</a:t>
            </a:r>
          </a:p>
          <a:p>
            <a:endParaRPr lang="it-IT" sz="30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Premesso che </a:t>
            </a:r>
            <a:r>
              <a:rPr lang="it-IT" sz="2900" b="1" dirty="0">
                <a:solidFill>
                  <a:srgbClr val="FFFF00"/>
                </a:solidFill>
                <a:latin typeface="Times New Roman" panose="02020603050405020304" pitchFamily="18" charset="0"/>
                <a:cs typeface="Times New Roman" panose="02020603050405020304" pitchFamily="18" charset="0"/>
              </a:rPr>
              <a:t>questo concetto di paesaggio come struttura</a:t>
            </a:r>
            <a:r>
              <a:rPr lang="it-IT" sz="2900" b="1" dirty="0">
                <a:solidFill>
                  <a:schemeClr val="bg1"/>
                </a:solidFill>
                <a:latin typeface="Times New Roman" panose="02020603050405020304" pitchFamily="18" charset="0"/>
                <a:cs typeface="Times New Roman" panose="02020603050405020304" pitchFamily="18" charset="0"/>
              </a:rPr>
              <a:t>, e non come semplice insieme, dovrebbe costituire il riferimento centrale per qualsiasi approccio anche di tipo percettivo, </a:t>
            </a:r>
            <a:r>
              <a:rPr lang="it-IT" sz="2900" b="1" dirty="0">
                <a:solidFill>
                  <a:srgbClr val="FFFF00"/>
                </a:solidFill>
                <a:latin typeface="Times New Roman" panose="02020603050405020304" pitchFamily="18" charset="0"/>
                <a:cs typeface="Times New Roman" panose="02020603050405020304" pitchFamily="18" charset="0"/>
              </a:rPr>
              <a:t>esiste un altro aspetto che merita di essere analizzato</a:t>
            </a:r>
            <a:r>
              <a:rPr lang="it-IT" sz="2900" b="1" dirty="0">
                <a:solidFill>
                  <a:schemeClr val="bg1"/>
                </a:solidFill>
                <a:latin typeface="Times New Roman" panose="02020603050405020304" pitchFamily="18" charset="0"/>
                <a:cs typeface="Times New Roman" panose="02020603050405020304" pitchFamily="18" charset="0"/>
              </a:rPr>
              <a:t>.</a:t>
            </a:r>
          </a:p>
          <a:p>
            <a:r>
              <a:rPr lang="it-IT" sz="2900" b="1" dirty="0">
                <a:solidFill>
                  <a:schemeClr val="bg1"/>
                </a:solidFill>
                <a:latin typeface="Times New Roman" panose="02020603050405020304" pitchFamily="18" charset="0"/>
                <a:cs typeface="Times New Roman" panose="02020603050405020304" pitchFamily="18" charset="0"/>
              </a:rPr>
              <a:t>Il tema del funzionamento di questa organizzazione è affrontato dall'</a:t>
            </a:r>
            <a:r>
              <a:rPr lang="it-IT" sz="2900" b="1" dirty="0">
                <a:solidFill>
                  <a:srgbClr val="FFFF00"/>
                </a:solidFill>
                <a:latin typeface="Times New Roman" panose="02020603050405020304" pitchFamily="18" charset="0"/>
                <a:cs typeface="Times New Roman" panose="02020603050405020304" pitchFamily="18" charset="0"/>
              </a:rPr>
              <a:t>Ecologia del paesaggio</a:t>
            </a:r>
            <a:r>
              <a:rPr lang="it-IT" sz="2900" b="1" dirty="0">
                <a:solidFill>
                  <a:schemeClr val="bg1"/>
                </a:solidFill>
                <a:latin typeface="Times New Roman" panose="02020603050405020304" pitchFamily="18" charset="0"/>
                <a:cs typeface="Times New Roman" panose="02020603050405020304" pitchFamily="18" charset="0"/>
              </a:rPr>
              <a:t>.</a:t>
            </a:r>
          </a:p>
          <a:p>
            <a:r>
              <a:rPr lang="it-IT" sz="2900" b="1" dirty="0">
                <a:solidFill>
                  <a:schemeClr val="bg1"/>
                </a:solidFill>
                <a:latin typeface="Times New Roman" panose="02020603050405020304" pitchFamily="18" charset="0"/>
                <a:cs typeface="Times New Roman" panose="02020603050405020304" pitchFamily="18" charset="0"/>
              </a:rPr>
              <a:t>Il termine originale di </a:t>
            </a:r>
            <a:r>
              <a:rPr lang="it-IT" sz="2900" b="1" dirty="0" err="1">
                <a:solidFill>
                  <a:schemeClr val="bg1"/>
                </a:solidFill>
                <a:latin typeface="Times New Roman" panose="02020603050405020304" pitchFamily="18" charset="0"/>
                <a:cs typeface="Times New Roman" panose="02020603050405020304" pitchFamily="18" charset="0"/>
              </a:rPr>
              <a:t>Landshaftsocólogie</a:t>
            </a:r>
            <a:r>
              <a:rPr lang="it-IT" sz="2900" b="1" dirty="0">
                <a:solidFill>
                  <a:schemeClr val="bg1"/>
                </a:solidFill>
                <a:latin typeface="Times New Roman" panose="02020603050405020304" pitchFamily="18" charset="0"/>
                <a:cs typeface="Times New Roman" panose="02020603050405020304" pitchFamily="18" charset="0"/>
              </a:rPr>
              <a:t> di </a:t>
            </a:r>
            <a:r>
              <a:rPr lang="it-IT" sz="2900" b="1" dirty="0" err="1">
                <a:solidFill>
                  <a:schemeClr val="bg1"/>
                </a:solidFill>
                <a:latin typeface="Times New Roman" panose="02020603050405020304" pitchFamily="18" charset="0"/>
                <a:cs typeface="Times New Roman" panose="02020603050405020304" pitchFamily="18" charset="0"/>
              </a:rPr>
              <a:t>Tróll</a:t>
            </a:r>
            <a:r>
              <a:rPr lang="it-IT" sz="2900" b="1" dirty="0">
                <a:solidFill>
                  <a:schemeClr val="bg1"/>
                </a:solidFill>
                <a:latin typeface="Times New Roman" panose="02020603050405020304" pitchFamily="18" charset="0"/>
                <a:cs typeface="Times New Roman" panose="02020603050405020304" pitchFamily="18" charset="0"/>
              </a:rPr>
              <a:t> (1937) è diventato in lingua inglese </a:t>
            </a:r>
            <a:r>
              <a:rPr lang="it-IT" sz="2900" b="1" i="1" dirty="0" err="1">
                <a:solidFill>
                  <a:schemeClr val="bg1"/>
                </a:solidFill>
                <a:latin typeface="Times New Roman" panose="02020603050405020304" pitchFamily="18" charset="0"/>
                <a:cs typeface="Times New Roman" panose="02020603050405020304" pitchFamily="18" charset="0"/>
              </a:rPr>
              <a:t>Landscape</a:t>
            </a:r>
            <a:r>
              <a:rPr lang="it-IT" sz="2900" b="1" i="1" dirty="0">
                <a:solidFill>
                  <a:schemeClr val="bg1"/>
                </a:solidFill>
                <a:latin typeface="Times New Roman" panose="02020603050405020304" pitchFamily="18" charset="0"/>
                <a:cs typeface="Times New Roman" panose="02020603050405020304" pitchFamily="18" charset="0"/>
              </a:rPr>
              <a:t> </a:t>
            </a:r>
            <a:r>
              <a:rPr lang="it-IT" sz="2900" b="1" i="1" dirty="0" err="1">
                <a:solidFill>
                  <a:schemeClr val="bg1"/>
                </a:solidFill>
                <a:latin typeface="Times New Roman" panose="02020603050405020304" pitchFamily="18" charset="0"/>
                <a:cs typeface="Times New Roman" panose="02020603050405020304" pitchFamily="18" charset="0"/>
              </a:rPr>
              <a:t>Ecology</a:t>
            </a:r>
            <a:r>
              <a:rPr lang="it-IT" sz="2900" b="1" i="1" dirty="0">
                <a:solidFill>
                  <a:schemeClr val="bg1"/>
                </a:solidFill>
                <a:latin typeface="Times New Roman" panose="02020603050405020304" pitchFamily="18" charset="0"/>
                <a:cs typeface="Times New Roman" panose="02020603050405020304" pitchFamily="18" charset="0"/>
              </a:rPr>
              <a:t> </a:t>
            </a:r>
            <a:r>
              <a:rPr lang="it-IT" sz="2900" b="1" dirty="0">
                <a:solidFill>
                  <a:schemeClr val="bg1"/>
                </a:solidFill>
                <a:latin typeface="Times New Roman" panose="02020603050405020304" pitchFamily="18" charset="0"/>
                <a:cs typeface="Times New Roman" panose="02020603050405020304" pitchFamily="18" charset="0"/>
              </a:rPr>
              <a:t>e con questa dicitura la disciplina è oggi conosciuta in ambito internazionale;</a:t>
            </a:r>
          </a:p>
        </p:txBody>
      </p:sp>
    </p:spTree>
    <p:extLst>
      <p:ext uri="{BB962C8B-B14F-4D97-AF65-F5344CB8AC3E}">
        <p14:creationId xmlns:p14="http://schemas.microsoft.com/office/powerpoint/2010/main" val="128718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784976" cy="6447919"/>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Il paesaggio non è tanto un oggetto di studio quanto uno strumento per lo stu­dio, possiede cioè le dimensioni di un concetto operativo.</a:t>
            </a: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Questa affermazio­ne vuol sostenere che, come in tutte le analisi di tipo formale (per esempio quelle tipologiche) </a:t>
            </a:r>
            <a:r>
              <a:rPr lang="it-IT" sz="2900" b="1" dirty="0">
                <a:solidFill>
                  <a:srgbClr val="FFFF00"/>
                </a:solidFill>
                <a:latin typeface="Times New Roman" panose="02020603050405020304" pitchFamily="18" charset="0"/>
                <a:cs typeface="Times New Roman" panose="02020603050405020304" pitchFamily="18" charset="0"/>
              </a:rPr>
              <a:t>si può partire dai segni visibili per risalire alla struttura del loro significato, </a:t>
            </a:r>
            <a:r>
              <a:rPr lang="it-IT" sz="2900" b="1" dirty="0">
                <a:solidFill>
                  <a:schemeClr val="bg1"/>
                </a:solidFill>
                <a:latin typeface="Times New Roman" panose="02020603050405020304" pitchFamily="18" charset="0"/>
                <a:cs typeface="Times New Roman" panose="02020603050405020304" pitchFamily="18" charset="0"/>
              </a:rPr>
              <a:t>come dalla </a:t>
            </a:r>
            <a:r>
              <a:rPr lang="it-IT" sz="2900" b="1" dirty="0">
                <a:solidFill>
                  <a:srgbClr val="FFFF00"/>
                </a:solidFill>
                <a:latin typeface="Times New Roman" panose="02020603050405020304" pitchFamily="18" charset="0"/>
                <a:cs typeface="Times New Roman" panose="02020603050405020304" pitchFamily="18" charset="0"/>
              </a:rPr>
              <a:t>forma </a:t>
            </a:r>
            <a:r>
              <a:rPr lang="it-IT" sz="2900" b="1" dirty="0">
                <a:solidFill>
                  <a:schemeClr val="bg1"/>
                </a:solidFill>
                <a:latin typeface="Times New Roman" panose="02020603050405020304" pitchFamily="18" charset="0"/>
                <a:cs typeface="Times New Roman" panose="02020603050405020304" pitchFamily="18" charset="0"/>
              </a:rPr>
              <a:t>si può risalire ai </a:t>
            </a:r>
            <a:r>
              <a:rPr lang="it-IT" sz="2900" b="1" dirty="0">
                <a:solidFill>
                  <a:srgbClr val="FFFF00"/>
                </a:solidFill>
                <a:latin typeface="Times New Roman" panose="02020603050405020304" pitchFamily="18" charset="0"/>
                <a:cs typeface="Times New Roman" panose="02020603050405020304" pitchFamily="18" charset="0"/>
              </a:rPr>
              <a:t>contenuti</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1000" b="1" dirty="0">
              <a:solidFill>
                <a:prstClr val="white"/>
              </a:solidFill>
              <a:latin typeface="Times New Roman" panose="02020603050405020304" pitchFamily="18" charset="0"/>
              <a:cs typeface="Times New Roman" panose="02020603050405020304" pitchFamily="18" charset="0"/>
            </a:endParaRPr>
          </a:p>
          <a:p>
            <a:pPr lvl="0"/>
            <a:endParaRPr lang="it-IT" sz="1000" b="1" dirty="0">
              <a:solidFill>
                <a:prstClr val="white"/>
              </a:solidFill>
              <a:latin typeface="Times New Roman" panose="02020603050405020304" pitchFamily="18" charset="0"/>
              <a:cs typeface="Times New Roman" panose="02020603050405020304" pitchFamily="18" charset="0"/>
            </a:endParaRPr>
          </a:p>
          <a:p>
            <a:pPr lvl="0"/>
            <a:endParaRPr lang="it-IT" sz="1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0000"/>
                </a:solidFill>
                <a:latin typeface="Times New Roman" panose="02020603050405020304" pitchFamily="18" charset="0"/>
                <a:cs typeface="Times New Roman" panose="02020603050405020304" pitchFamily="18" charset="0"/>
              </a:rPr>
              <a:t>Esempi in architettura:</a:t>
            </a:r>
          </a:p>
          <a:p>
            <a:pPr lvl="0"/>
            <a:endParaRPr lang="it-IT" sz="1000" b="1" dirty="0">
              <a:solidFill>
                <a:srgbClr val="FFFF00"/>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 BAUHAUS  (1919): … </a:t>
            </a:r>
            <a:r>
              <a:rPr lang="it-IT" sz="2900" b="1" dirty="0">
                <a:solidFill>
                  <a:srgbClr val="FF0000"/>
                </a:solidFill>
                <a:latin typeface="Times New Roman" panose="02020603050405020304" pitchFamily="18" charset="0"/>
                <a:cs typeface="Times New Roman" panose="02020603050405020304" pitchFamily="18" charset="0"/>
              </a:rPr>
              <a:t>la forma deriva dalla funzione </a:t>
            </a:r>
            <a:r>
              <a:rPr lang="it-IT" sz="2900" b="1" dirty="0">
                <a:solidFill>
                  <a:srgbClr val="FFFF00"/>
                </a:solidFill>
                <a:latin typeface="Times New Roman" panose="02020603050405020304" pitchFamily="18" charset="0"/>
                <a:cs typeface="Times New Roman" panose="02020603050405020304" pitchFamily="18" charset="0"/>
              </a:rPr>
              <a:t>…</a:t>
            </a:r>
          </a:p>
          <a:p>
            <a:pPr lvl="0"/>
            <a:r>
              <a:rPr lang="it-IT" sz="2900" b="1" dirty="0">
                <a:solidFill>
                  <a:srgbClr val="FFFF00"/>
                </a:solidFill>
                <a:latin typeface="Times New Roman" panose="02020603050405020304" pitchFamily="18" charset="0"/>
                <a:cs typeface="Times New Roman" panose="02020603050405020304" pitchFamily="18" charset="0"/>
              </a:rPr>
              <a:t>-  BOTTA (2009): … </a:t>
            </a:r>
            <a:r>
              <a:rPr lang="it-IT" sz="2900" b="1" dirty="0">
                <a:solidFill>
                  <a:srgbClr val="FF0000"/>
                </a:solidFill>
                <a:latin typeface="Times New Roman" panose="02020603050405020304" pitchFamily="18" charset="0"/>
                <a:cs typeface="Times New Roman" panose="02020603050405020304" pitchFamily="18" charset="0"/>
              </a:rPr>
              <a:t>stessa forma, funzioni diverse </a:t>
            </a:r>
            <a:r>
              <a:rPr lang="it-IT" sz="29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56447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Mimg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82" y="357941"/>
            <a:ext cx="4029386" cy="316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Mimg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57941"/>
            <a:ext cx="4032448" cy="316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254582" y="4365104"/>
            <a:ext cx="5397538" cy="1631216"/>
          </a:xfrm>
          <a:prstGeom prst="rect">
            <a:avLst/>
          </a:prstGeom>
          <a:noFill/>
        </p:spPr>
        <p:txBody>
          <a:bodyPr wrap="square" rtlCol="0">
            <a:spAutoFit/>
          </a:bodyPr>
          <a:lstStyle/>
          <a:p>
            <a:r>
              <a:rPr lang="it-IT" sz="2000" b="1" dirty="0">
                <a:solidFill>
                  <a:schemeClr val="bg1"/>
                </a:solidFill>
                <a:latin typeface="Times New Roman" panose="02020603050405020304" pitchFamily="18" charset="0"/>
                <a:cs typeface="Times New Roman" panose="02020603050405020304" pitchFamily="18" charset="0"/>
              </a:rPr>
              <a:t>Mario Botta</a:t>
            </a:r>
          </a:p>
          <a:p>
            <a:r>
              <a:rPr lang="it-IT" sz="2000" b="1" dirty="0">
                <a:solidFill>
                  <a:schemeClr val="bg1"/>
                </a:solidFill>
                <a:latin typeface="Times New Roman" panose="02020603050405020304" pitchFamily="18" charset="0"/>
                <a:cs typeface="Times New Roman" panose="02020603050405020304" pitchFamily="18" charset="0"/>
              </a:rPr>
              <a:t>Sinagoga e sala conferenze</a:t>
            </a:r>
          </a:p>
          <a:p>
            <a:r>
              <a:rPr lang="it-IT" sz="2000" b="1" dirty="0">
                <a:solidFill>
                  <a:schemeClr val="bg1"/>
                </a:solidFill>
                <a:latin typeface="Times New Roman" panose="02020603050405020304" pitchFamily="18" charset="0"/>
                <a:cs typeface="Times New Roman" panose="02020603050405020304" pitchFamily="18" charset="0"/>
              </a:rPr>
              <a:t>Progetto:</a:t>
            </a:r>
            <a:r>
              <a:rPr lang="it-IT" sz="2000" dirty="0">
                <a:solidFill>
                  <a:schemeClr val="bg1"/>
                </a:solidFill>
                <a:latin typeface="Times New Roman" panose="02020603050405020304" pitchFamily="18" charset="0"/>
                <a:cs typeface="Times New Roman" panose="02020603050405020304" pitchFamily="18" charset="0"/>
              </a:rPr>
              <a:t> 1996</a:t>
            </a:r>
            <a:br>
              <a:rPr lang="it-IT" sz="2000" dirty="0">
                <a:solidFill>
                  <a:schemeClr val="bg1"/>
                </a:solidFill>
                <a:latin typeface="Times New Roman" panose="02020603050405020304" pitchFamily="18" charset="0"/>
                <a:cs typeface="Times New Roman" panose="02020603050405020304" pitchFamily="18" charset="0"/>
              </a:rPr>
            </a:br>
            <a:r>
              <a:rPr lang="it-IT" sz="2000" b="1" dirty="0">
                <a:solidFill>
                  <a:schemeClr val="bg1"/>
                </a:solidFill>
                <a:latin typeface="Times New Roman" panose="02020603050405020304" pitchFamily="18" charset="0"/>
                <a:cs typeface="Times New Roman" panose="02020603050405020304" pitchFamily="18" charset="0"/>
              </a:rPr>
              <a:t>Realizzazione:</a:t>
            </a:r>
            <a:r>
              <a:rPr lang="it-IT" sz="2000" dirty="0">
                <a:solidFill>
                  <a:schemeClr val="bg1"/>
                </a:solidFill>
                <a:latin typeface="Times New Roman" panose="02020603050405020304" pitchFamily="18" charset="0"/>
                <a:cs typeface="Times New Roman" panose="02020603050405020304" pitchFamily="18" charset="0"/>
              </a:rPr>
              <a:t>: 1997-1998</a:t>
            </a:r>
            <a:br>
              <a:rPr lang="it-IT" sz="2000" dirty="0">
                <a:solidFill>
                  <a:schemeClr val="bg1"/>
                </a:solidFill>
                <a:latin typeface="Times New Roman" panose="02020603050405020304" pitchFamily="18" charset="0"/>
                <a:cs typeface="Times New Roman" panose="02020603050405020304" pitchFamily="18" charset="0"/>
              </a:rPr>
            </a:br>
            <a:r>
              <a:rPr lang="it-IT" sz="2000" b="1" dirty="0">
                <a:solidFill>
                  <a:schemeClr val="bg1"/>
                </a:solidFill>
                <a:latin typeface="Times New Roman" panose="02020603050405020304" pitchFamily="18" charset="0"/>
                <a:cs typeface="Times New Roman" panose="02020603050405020304" pitchFamily="18" charset="0"/>
              </a:rPr>
              <a:t>Luogo:</a:t>
            </a:r>
            <a:r>
              <a:rPr lang="it-IT" sz="2000" dirty="0">
                <a:solidFill>
                  <a:schemeClr val="bg1"/>
                </a:solidFill>
                <a:latin typeface="Times New Roman" panose="02020603050405020304" pitchFamily="18" charset="0"/>
                <a:cs typeface="Times New Roman" panose="02020603050405020304" pitchFamily="18" charset="0"/>
              </a:rPr>
              <a:t> Campus dell'Università di </a:t>
            </a:r>
            <a:r>
              <a:rPr lang="it-IT" sz="2000" dirty="0" err="1">
                <a:solidFill>
                  <a:schemeClr val="bg1"/>
                </a:solidFill>
                <a:latin typeface="Times New Roman" panose="02020603050405020304" pitchFamily="18" charset="0"/>
                <a:cs typeface="Times New Roman" panose="02020603050405020304" pitchFamily="18" charset="0"/>
              </a:rPr>
              <a:t>Tel</a:t>
            </a:r>
            <a:r>
              <a:rPr lang="it-IT" sz="2000" dirty="0">
                <a:solidFill>
                  <a:schemeClr val="bg1"/>
                </a:solidFill>
                <a:latin typeface="Times New Roman" panose="02020603050405020304" pitchFamily="18" charset="0"/>
                <a:cs typeface="Times New Roman" panose="02020603050405020304" pitchFamily="18" charset="0"/>
              </a:rPr>
              <a:t> Aviv, Israele</a:t>
            </a:r>
            <a:endParaRPr lang="it-IT" sz="2000" b="1"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Immagine correlat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4183128"/>
            <a:ext cx="3168352" cy="233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624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856984" cy="6340197"/>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PAESAGGIO COME CATEGORIA QUANTIFICABILE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Nella coscienza comune e, quindi, anche a livello di linguaggio, </a:t>
            </a:r>
            <a:r>
              <a:rPr lang="it-IT" sz="2900" b="1" dirty="0">
                <a:solidFill>
                  <a:srgbClr val="FFFF00"/>
                </a:solidFill>
                <a:latin typeface="Times New Roman" panose="02020603050405020304" pitchFamily="18" charset="0"/>
                <a:cs typeface="Times New Roman" panose="02020603050405020304" pitchFamily="18" charset="0"/>
              </a:rPr>
              <a:t>il termine paesaggio assume una dimensione qualitativa</a:t>
            </a:r>
            <a:r>
              <a:rPr lang="it-IT" sz="2900" b="1" dirty="0">
                <a:solidFill>
                  <a:prstClr val="white"/>
                </a:solidFill>
                <a:latin typeface="Times New Roman" panose="02020603050405020304" pitchFamily="18" charset="0"/>
                <a:cs typeface="Times New Roman" panose="02020603050405020304" pitchFamily="18" charset="0"/>
              </a:rPr>
              <a:t>: un </a:t>
            </a:r>
            <a:r>
              <a:rPr lang="it-IT" sz="2900" b="1" dirty="0">
                <a:solidFill>
                  <a:srgbClr val="FFFF00"/>
                </a:solidFill>
                <a:latin typeface="Times New Roman" panose="02020603050405020304" pitchFamily="18" charset="0"/>
                <a:cs typeface="Times New Roman" panose="02020603050405020304" pitchFamily="18" charset="0"/>
              </a:rPr>
              <a:t>bel paesaggio</a:t>
            </a:r>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un paesaggio degradato</a:t>
            </a:r>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un paesaggio verde</a:t>
            </a:r>
            <a:r>
              <a:rPr lang="it-IT" sz="2900" b="1" dirty="0">
                <a:solidFill>
                  <a:prstClr val="white"/>
                </a:solidFill>
                <a:latin typeface="Times New Roman" panose="02020603050405020304" pitchFamily="18" charset="0"/>
                <a:cs typeface="Times New Roman" panose="02020603050405020304" pitchFamily="18" charset="0"/>
              </a:rPr>
              <a:t>, ecc. Difficilmente e raramente, questa aggettivazione qualificante – bello, degradato, verde – si trasforma in un' aggettivazione quantitativa: un paesaggio verde, ad esempio, è un paesaggio in cui il colore verde predomina percentualmente su tutti gli altri colori, cioè è riscontrabile in quantità maggiore degli altri, un bosco è un paesaggio caratterizzato da un tipo di copertura </a:t>
            </a:r>
            <a:endParaRPr lang="it-IT" dirty="0"/>
          </a:p>
        </p:txBody>
      </p:sp>
    </p:spTree>
    <p:extLst>
      <p:ext uri="{BB962C8B-B14F-4D97-AF65-F5344CB8AC3E}">
        <p14:creationId xmlns:p14="http://schemas.microsoft.com/office/powerpoint/2010/main" val="2056447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6632"/>
            <a:ext cx="8856984" cy="6555641"/>
          </a:xfrm>
          <a:prstGeom prst="rect">
            <a:avLst/>
          </a:prstGeom>
          <a:noFill/>
        </p:spPr>
        <p:txBody>
          <a:bodyPr wrap="square" rtlCol="0">
            <a:spAutoFit/>
          </a:bodyPr>
          <a:lstStyle/>
          <a:p>
            <a:pPr lvl="0"/>
            <a:r>
              <a:rPr lang="it-IT" sz="2800" b="1" dirty="0">
                <a:solidFill>
                  <a:prstClr val="white"/>
                </a:solidFill>
                <a:latin typeface="Times New Roman" panose="02020603050405020304" pitchFamily="18" charset="0"/>
                <a:cs typeface="Times New Roman" panose="02020603050405020304" pitchFamily="18" charset="0"/>
              </a:rPr>
              <a:t>del suolo predominante su gli altri tipi, e così via.</a:t>
            </a:r>
          </a:p>
          <a:p>
            <a:pPr lvl="0"/>
            <a:endParaRPr lang="it-IT" sz="28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prstClr val="white"/>
                </a:solidFill>
                <a:latin typeface="Times New Roman" panose="02020603050405020304" pitchFamily="18" charset="0"/>
                <a:cs typeface="Times New Roman" panose="02020603050405020304" pitchFamily="18" charset="0"/>
              </a:rPr>
              <a:t>L' immagine cartografica, in quanto simbolica, non vuole e non può racchiudere nei suoi segni tutta la realtà.</a:t>
            </a:r>
          </a:p>
          <a:p>
            <a:pPr lvl="0"/>
            <a:endParaRPr lang="it-IT" sz="28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srgbClr val="FFFF00"/>
                </a:solidFill>
                <a:latin typeface="Times New Roman" panose="02020603050405020304" pitchFamily="18" charset="0"/>
                <a:cs typeface="Times New Roman" panose="02020603050405020304" pitchFamily="18" charset="0"/>
              </a:rPr>
              <a:t>Tornando al problema, sostanziale, della quantificazione</a:t>
            </a:r>
            <a:r>
              <a:rPr lang="it-IT" sz="2800" b="1" dirty="0">
                <a:solidFill>
                  <a:prstClr val="white"/>
                </a:solidFill>
                <a:latin typeface="Times New Roman" panose="02020603050405020304" pitchFamily="18" charset="0"/>
                <a:cs typeface="Times New Roman" panose="02020603050405020304" pitchFamily="18" charset="0"/>
              </a:rPr>
              <a:t>, si può dire che se la qualità è principalmente una quantità difficilmente assoggettabile a misurazione o, comunque, difficilmente riducibile a parametri rigorosamente misurabili, l'avvicinamento probabilistico e la metodologia statistica sono strumenti fondamentali per un approccio corretto e sistematico, potenziato da apporti metodologici attinti da discipline di ordine geometrico e matematico, ancora e spesso scarsamente usate.</a:t>
            </a:r>
          </a:p>
        </p:txBody>
      </p:sp>
    </p:spTree>
    <p:extLst>
      <p:ext uri="{BB962C8B-B14F-4D97-AF65-F5344CB8AC3E}">
        <p14:creationId xmlns:p14="http://schemas.microsoft.com/office/powerpoint/2010/main" val="2056447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28992" cy="6571030"/>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IL PAESAGGIO COME CONCETTO OPERATIVO</a:t>
            </a: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Il </a:t>
            </a:r>
            <a:r>
              <a:rPr lang="it-IT" sz="2800" b="1" dirty="0">
                <a:solidFill>
                  <a:srgbClr val="FFFF00"/>
                </a:solidFill>
                <a:latin typeface="Times New Roman" panose="02020603050405020304" pitchFamily="18" charset="0"/>
                <a:cs typeface="Times New Roman" panose="02020603050405020304" pitchFamily="18" charset="0"/>
              </a:rPr>
              <a:t>termine paesaggio </a:t>
            </a:r>
            <a:r>
              <a:rPr lang="it-IT" sz="2800" b="1" dirty="0">
                <a:solidFill>
                  <a:schemeClr val="bg1"/>
                </a:solidFill>
                <a:latin typeface="Times New Roman" panose="02020603050405020304" pitchFamily="18" charset="0"/>
                <a:cs typeface="Times New Roman" panose="02020603050405020304" pitchFamily="18" charset="0"/>
              </a:rPr>
              <a:t>sembra contenere una </a:t>
            </a:r>
            <a:r>
              <a:rPr lang="it-IT" sz="2800" b="1" dirty="0">
                <a:solidFill>
                  <a:srgbClr val="FFFF00"/>
                </a:solidFill>
                <a:latin typeface="Times New Roman" panose="02020603050405020304" pitchFamily="18" charset="0"/>
                <a:cs typeface="Times New Roman" panose="02020603050405020304" pitchFamily="18" charset="0"/>
              </a:rPr>
              <a:t>molteplicità di finalità</a:t>
            </a:r>
            <a:r>
              <a:rPr lang="it-IT" sz="2800" b="1" dirty="0">
                <a:solidFill>
                  <a:schemeClr val="bg1"/>
                </a:solidFill>
                <a:latin typeface="Times New Roman" panose="02020603050405020304" pitchFamily="18" charset="0"/>
                <a:cs typeface="Times New Roman" panose="02020603050405020304" pitchFamily="18" charset="0"/>
              </a:rPr>
              <a:t>, tante quante sono le possibili </a:t>
            </a:r>
            <a:r>
              <a:rPr lang="it-IT" sz="2800" b="1" dirty="0">
                <a:solidFill>
                  <a:srgbClr val="FFFF00"/>
                </a:solidFill>
                <a:latin typeface="Times New Roman" panose="02020603050405020304" pitchFamily="18" charset="0"/>
                <a:cs typeface="Times New Roman" panose="02020603050405020304" pitchFamily="18" charset="0"/>
              </a:rPr>
              <a:t>angolazioni da cui lo si guarda</a:t>
            </a:r>
            <a:r>
              <a:rPr lang="it-IT" sz="2800" b="1" dirty="0">
                <a:solidFill>
                  <a:schemeClr val="bg1"/>
                </a:solidFill>
                <a:latin typeface="Times New Roman" panose="02020603050405020304" pitchFamily="18" charset="0"/>
                <a:cs typeface="Times New Roman" panose="02020603050405020304" pitchFamily="18" charset="0"/>
              </a:rPr>
              <a:t>; ciò a prima vista può suscitare alcune perplessità, soprattutto nel campo operativo, perplessità che aumentano notevolmente quando, come spesso avviene, esso viene identifica- to e confuso, tout court, con il termine ambiente.</a:t>
            </a:r>
          </a:p>
          <a:p>
            <a:r>
              <a:rPr lang="it-IT" sz="2800" b="1" dirty="0">
                <a:solidFill>
                  <a:schemeClr val="bg1"/>
                </a:solidFill>
                <a:latin typeface="Times New Roman" panose="02020603050405020304" pitchFamily="18" charset="0"/>
                <a:cs typeface="Times New Roman" panose="02020603050405020304" pitchFamily="18" charset="0"/>
              </a:rPr>
              <a:t>Quindi, per quanto si è già detto a proposito delle molteplicità delle definizioni, </a:t>
            </a:r>
            <a:r>
              <a:rPr lang="it-IT" sz="2800" b="1" dirty="0">
                <a:solidFill>
                  <a:srgbClr val="FFFF00"/>
                </a:solidFill>
                <a:latin typeface="Times New Roman" panose="02020603050405020304" pitchFamily="18" charset="0"/>
                <a:cs typeface="Times New Roman" panose="02020603050405020304" pitchFamily="18" charset="0"/>
              </a:rPr>
              <a:t>il paesaggio più che una nozione sembra un meta-concetto</a:t>
            </a:r>
            <a:r>
              <a:rPr lang="it-IT" sz="2800" b="1" dirty="0">
                <a:solidFill>
                  <a:schemeClr val="bg1"/>
                </a:solidFill>
                <a:latin typeface="Times New Roman" panose="02020603050405020304" pitchFamily="18" charset="0"/>
                <a:cs typeface="Times New Roman" panose="02020603050405020304" pitchFamily="18" charset="0"/>
              </a:rPr>
              <a:t>, </a:t>
            </a:r>
            <a:r>
              <a:rPr lang="it-IT" sz="2800" b="1" dirty="0">
                <a:solidFill>
                  <a:srgbClr val="FFFF00"/>
                </a:solidFill>
                <a:latin typeface="Times New Roman" panose="02020603050405020304" pitchFamily="18" charset="0"/>
                <a:cs typeface="Times New Roman" panose="02020603050405020304" pitchFamily="18" charset="0"/>
              </a:rPr>
              <a:t>un concetto cioè difficilmente circoscrivibile in un ambito ristretto</a:t>
            </a:r>
            <a:r>
              <a:rPr lang="it-IT" sz="2800" b="1" dirty="0">
                <a:solidFill>
                  <a:schemeClr val="bg1"/>
                </a:solidFill>
                <a:latin typeface="Times New Roman" panose="02020603050405020304" pitchFamily="18" charset="0"/>
                <a:cs typeface="Times New Roman" panose="02020603050405020304" pitchFamily="18" charset="0"/>
              </a:rPr>
              <a:t>, risultando più da idee assunte a priori che da un'analisi sistematica.</a:t>
            </a:r>
          </a:p>
        </p:txBody>
      </p:sp>
    </p:spTree>
    <p:extLst>
      <p:ext uri="{BB962C8B-B14F-4D97-AF65-F5344CB8AC3E}">
        <p14:creationId xmlns:p14="http://schemas.microsoft.com/office/powerpoint/2010/main" val="2688738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928992" cy="6463308"/>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Il paesaggio più che un oggetto di studio ha le dimensioni di un concetto operativo</a:t>
            </a:r>
            <a:r>
              <a:rPr lang="it-IT" sz="2900" b="1" dirty="0">
                <a:solidFill>
                  <a:prstClr val="white"/>
                </a:solidFill>
                <a:latin typeface="Times New Roman" panose="02020603050405020304" pitchFamily="18" charset="0"/>
                <a:cs typeface="Times New Roman" panose="02020603050405020304" pitchFamily="18" charset="0"/>
              </a:rPr>
              <a:t>; in questa definizione, sembra sia racchiuso ed esplicitato un modo particolare di guardare il paesaggio. Questo modo può ritenersi molto vicino agli interessi del- l’architetto, </a:t>
            </a:r>
            <a:r>
              <a:rPr lang="it-IT" sz="2900" b="1" dirty="0">
                <a:solidFill>
                  <a:srgbClr val="FFFF00"/>
                </a:solidFill>
                <a:latin typeface="Times New Roman" panose="02020603050405020304" pitchFamily="18" charset="0"/>
                <a:cs typeface="Times New Roman" panose="02020603050405020304" pitchFamily="18" charset="0"/>
              </a:rPr>
              <a:t>cioè risalire dai segni e dalle loro relazioni ad un significato che li spiega </a:t>
            </a:r>
            <a:r>
              <a:rPr lang="it-IT" sz="2900" b="1" dirty="0">
                <a:solidFill>
                  <a:schemeClr val="bg1"/>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significato</a:t>
            </a:r>
            <a:r>
              <a:rPr lang="it-IT" sz="2900" b="1" dirty="0">
                <a:solidFill>
                  <a:schemeClr val="bg1"/>
                </a:solidFill>
                <a:latin typeface="Times New Roman" panose="02020603050405020304" pitchFamily="18" charset="0"/>
                <a:cs typeface="Times New Roman" panose="02020603050405020304" pitchFamily="18" charset="0"/>
              </a:rPr>
              <a:t>)</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La realtà fisica si mostra attraverso una sua forma: il paesaggio può essere inteso come un modo di guardare questa forma; si può affermare, per esempio, che il paesaggio è il modo di risalire dagli elementi fisici, che compongono un determinato ambito, alla strutturazione dei loro significati.</a:t>
            </a:r>
          </a:p>
          <a:p>
            <a:pPr lvl="0"/>
            <a:endParaRPr lang="it-IT" sz="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18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28992" cy="6786473"/>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Una strada o una piazza, un filare d' alberi o di lampioni, un ponte o delle strisce pedonali, hanno una valenza che va al di là del loro puro esistere: o meglio, </a:t>
            </a:r>
            <a:r>
              <a:rPr lang="it-IT" sz="2900" b="1" dirty="0">
                <a:solidFill>
                  <a:srgbClr val="FFFF00"/>
                </a:solidFill>
                <a:latin typeface="Times New Roman" panose="02020603050405020304" pitchFamily="18" charset="0"/>
                <a:cs typeface="Times New Roman" panose="02020603050405020304" pitchFamily="18" charset="0"/>
              </a:rPr>
              <a:t>esistendo, significano, ordinano, funzionano</a:t>
            </a:r>
            <a:r>
              <a:rPr lang="it-IT" sz="2900" b="1" dirty="0">
                <a:solidFill>
                  <a:prstClr val="white"/>
                </a:solidFill>
                <a:latin typeface="Times New Roman" panose="02020603050405020304" pitchFamily="18" charset="0"/>
                <a:cs typeface="Times New Roman" panose="02020603050405020304" pitchFamily="18" charset="0"/>
              </a:rPr>
              <a:t>. Ed il loro significato è anche la spiegazione del loro esistere.</a:t>
            </a: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In altri termini, </a:t>
            </a:r>
            <a:r>
              <a:rPr lang="it-IT" sz="2900" b="1" dirty="0">
                <a:solidFill>
                  <a:srgbClr val="FFFF00"/>
                </a:solidFill>
                <a:latin typeface="Times New Roman" panose="02020603050405020304" pitchFamily="18" charset="0"/>
                <a:cs typeface="Times New Roman" panose="02020603050405020304" pitchFamily="18" charset="0"/>
              </a:rPr>
              <a:t>il ruolo che ricoprono funzione-bisogno-uso è un tutt'uno con la loro forma ed il loro stesso strutturarsi costituisce un paesaggio</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 scanso di equivoci, tutto questo non significa guardare la forma (urbana o territoriale) con intenzioni puramente estetiche, ma concrete.</a:t>
            </a:r>
          </a:p>
          <a:p>
            <a:pPr lvl="0"/>
            <a:endParaRPr lang="it-IT" sz="1500" b="1" dirty="0">
              <a:solidFill>
                <a:prstClr val="white"/>
              </a:solidFill>
              <a:latin typeface="Times New Roman" panose="02020603050405020304" pitchFamily="18" charset="0"/>
              <a:cs typeface="Times New Roman" panose="02020603050405020304" pitchFamily="18" charset="0"/>
            </a:endParaRPr>
          </a:p>
          <a:p>
            <a:pPr lvl="0" algn="ctr"/>
            <a:r>
              <a:rPr lang="it-IT" sz="2900" b="1" dirty="0">
                <a:solidFill>
                  <a:srgbClr val="FF0000"/>
                </a:solidFill>
                <a:latin typeface="Times New Roman" panose="02020603050405020304" pitchFamily="18" charset="0"/>
                <a:cs typeface="Times New Roman" panose="02020603050405020304" pitchFamily="18" charset="0"/>
              </a:rPr>
              <a:t>Paesaggio ≠ Ambiente</a:t>
            </a:r>
          </a:p>
          <a:p>
            <a:pPr lvl="0"/>
            <a:endParaRPr lang="it-IT" sz="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18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856984" cy="5909310"/>
          </a:xfrm>
          <a:prstGeom prst="rect">
            <a:avLst/>
          </a:prstGeom>
          <a:noFill/>
        </p:spPr>
        <p:txBody>
          <a:bodyPr wrap="square" rtlCol="0">
            <a:spAutoFit/>
          </a:bodyPr>
          <a:lstStyle/>
          <a:p>
            <a:pPr lvl="0"/>
            <a:r>
              <a:rPr lang="it-IT" sz="2900" b="1" dirty="0">
                <a:solidFill>
                  <a:srgbClr val="FF0000"/>
                </a:solidFill>
                <a:latin typeface="Times New Roman" panose="02020603050405020304" pitchFamily="18" charset="0"/>
                <a:cs typeface="Times New Roman" panose="02020603050405020304" pitchFamily="18" charset="0"/>
              </a:rPr>
              <a:t>N.B. </a:t>
            </a:r>
            <a:r>
              <a:rPr lang="it-IT" sz="2900" b="1" dirty="0">
                <a:solidFill>
                  <a:srgbClr val="FFFF00"/>
                </a:solidFill>
                <a:latin typeface="Times New Roman" panose="02020603050405020304" pitchFamily="18" charset="0"/>
                <a:cs typeface="Times New Roman" panose="02020603050405020304" pitchFamily="18" charset="0"/>
              </a:rPr>
              <a:t>Mentre il paesaggio può ritenersi il modo di essere dei vari elementi, l'ambiente nasce soprattutto dal loro modo d'uso</a:t>
            </a:r>
            <a:r>
              <a:rPr lang="it-IT" sz="2900" b="1" dirty="0">
                <a:solidFill>
                  <a:prstClr val="white"/>
                </a:solidFill>
                <a:latin typeface="Times New Roman" panose="02020603050405020304" pitchFamily="18" charset="0"/>
                <a:cs typeface="Times New Roman" panose="02020603050405020304" pitchFamily="18" charset="0"/>
              </a:rPr>
              <a:t>. Uso che, evolvendosi nel tempo, può essere anche totalmente diverso da quello ipotizzato al momento della materializzazione del segno stesso</a:t>
            </a: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ne è esempio il caso del recupero</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32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Quindi capire la forma, cioè trovare il significato del segno, vuol dire considerare quest'ultimo nel suo contesto, contesto in cui perde l'ambiguità di una possibile </a:t>
            </a:r>
            <a:r>
              <a:rPr lang="it-IT" sz="2900" b="1" dirty="0" err="1">
                <a:solidFill>
                  <a:prstClr val="white"/>
                </a:solidFill>
                <a:latin typeface="Times New Roman" panose="02020603050405020304" pitchFamily="18" charset="0"/>
                <a:cs typeface="Times New Roman" panose="02020603050405020304" pitchFamily="18" charset="0"/>
              </a:rPr>
              <a:t>pluri</a:t>
            </a:r>
            <a:r>
              <a:rPr lang="it-IT" sz="2900" b="1" dirty="0">
                <a:solidFill>
                  <a:prstClr val="white"/>
                </a:solidFill>
                <a:latin typeface="Times New Roman" panose="02020603050405020304" pitchFamily="18" charset="0"/>
                <a:cs typeface="Times New Roman" panose="02020603050405020304" pitchFamily="18" charset="0"/>
              </a:rPr>
              <a:t>-significazione. </a:t>
            </a:r>
            <a:r>
              <a:rPr lang="it-IT" sz="2900" b="1" dirty="0">
                <a:solidFill>
                  <a:srgbClr val="FFFF00"/>
                </a:solidFill>
                <a:latin typeface="Times New Roman" panose="02020603050405020304" pitchFamily="18" charset="0"/>
                <a:cs typeface="Times New Roman" panose="02020603050405020304" pitchFamily="18" charset="0"/>
              </a:rPr>
              <a:t>Questo contesto, lo si ripete, è l'uso</a:t>
            </a:r>
            <a:r>
              <a:rPr lang="it-IT" sz="2900" b="1" dirty="0">
                <a:solidFill>
                  <a:schemeClr val="bg1"/>
                </a:solidFill>
                <a:latin typeface="Times New Roman" panose="02020603050405020304" pitchFamily="18" charset="0"/>
                <a:cs typeface="Times New Roman" panose="02020603050405020304" pitchFamily="18" charset="0"/>
              </a:rPr>
              <a:t>.</a:t>
            </a:r>
          </a:p>
          <a:p>
            <a:pPr lvl="0"/>
            <a:endParaRPr lang="it-IT" sz="27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1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28992" cy="6663363"/>
          </a:xfrm>
          <a:prstGeom prst="rect">
            <a:avLst/>
          </a:prstGeom>
          <a:noFill/>
        </p:spPr>
        <p:txBody>
          <a:bodyPr wrap="square" rtlCol="0">
            <a:spAutoFit/>
          </a:bodyPr>
          <a:lstStyle/>
          <a:p>
            <a:r>
              <a:rPr lang="it-IT" sz="2900" b="1" dirty="0">
                <a:solidFill>
                  <a:schemeClr val="bg1"/>
                </a:solidFill>
                <a:latin typeface="Times New Roman" panose="02020603050405020304" pitchFamily="18" charset="0"/>
                <a:cs typeface="Times New Roman" panose="02020603050405020304" pitchFamily="18" charset="0"/>
              </a:rPr>
              <a:t>Antinomia (contraddizione) concettuale tra </a:t>
            </a:r>
            <a:r>
              <a:rPr lang="it-IT" sz="2900" b="1" dirty="0">
                <a:solidFill>
                  <a:srgbClr val="FFFF00"/>
                </a:solidFill>
                <a:latin typeface="Times New Roman" panose="02020603050405020304" pitchFamily="18" charset="0"/>
                <a:cs typeface="Times New Roman" panose="02020603050405020304" pitchFamily="18" charset="0"/>
              </a:rPr>
              <a:t>paesaggio fisico </a:t>
            </a:r>
            <a:r>
              <a:rPr lang="it-IT" sz="2900" b="1" dirty="0">
                <a:solidFill>
                  <a:schemeClr val="bg1"/>
                </a:solidFill>
                <a:latin typeface="Times New Roman" panose="02020603050405020304" pitchFamily="18" charset="0"/>
                <a:cs typeface="Times New Roman" panose="02020603050405020304" pitchFamily="18" charset="0"/>
              </a:rPr>
              <a:t>(geo-ecologico), inteso come struttura e funzionamento (controllo della sua evoluzione nel tempo) e </a:t>
            </a:r>
            <a:r>
              <a:rPr lang="it-IT" sz="2900" b="1" dirty="0">
                <a:solidFill>
                  <a:srgbClr val="FFFF00"/>
                </a:solidFill>
                <a:latin typeface="Times New Roman" panose="02020603050405020304" pitchFamily="18" charset="0"/>
                <a:cs typeface="Times New Roman" panose="02020603050405020304" pitchFamily="18" charset="0"/>
              </a:rPr>
              <a:t>paesaggio sensibile</a:t>
            </a:r>
            <a:r>
              <a:rPr lang="it-IT" sz="2900" b="1" dirty="0">
                <a:solidFill>
                  <a:schemeClr val="bg1"/>
                </a:solidFill>
                <a:latin typeface="Times New Roman" panose="02020603050405020304" pitchFamily="18" charset="0"/>
                <a:cs typeface="Times New Roman" panose="02020603050405020304" pitchFamily="18" charset="0"/>
              </a:rPr>
              <a:t> (aspetti estetici, percezione, soggettività di giudizio)</a:t>
            </a:r>
          </a:p>
          <a:p>
            <a:endParaRPr lang="it-IT" sz="2500" b="1" dirty="0">
              <a:solidFill>
                <a:schemeClr val="bg1"/>
              </a:solidFill>
              <a:latin typeface="Times New Roman" panose="02020603050405020304" pitchFamily="18" charset="0"/>
              <a:cs typeface="Times New Roman" panose="02020603050405020304" pitchFamily="18" charset="0"/>
            </a:endParaRPr>
          </a:p>
          <a:p>
            <a:r>
              <a:rPr lang="it-IT" sz="2900" b="1" dirty="0">
                <a:solidFill>
                  <a:srgbClr val="FFFF00"/>
                </a:solidFill>
                <a:latin typeface="Times New Roman" panose="02020603050405020304" pitchFamily="18" charset="0"/>
                <a:cs typeface="Times New Roman" panose="02020603050405020304" pitchFamily="18" charset="0"/>
              </a:rPr>
              <a:t>Paesaggio </a:t>
            </a:r>
            <a:r>
              <a:rPr lang="it-IT" sz="2900" b="1" dirty="0">
                <a:solidFill>
                  <a:schemeClr val="bg1"/>
                </a:solidFill>
                <a:latin typeface="Times New Roman" panose="02020603050405020304" pitchFamily="18" charset="0"/>
                <a:cs typeface="Times New Roman" panose="02020603050405020304" pitchFamily="18" charset="0"/>
              </a:rPr>
              <a:t>come </a:t>
            </a:r>
            <a:r>
              <a:rPr lang="it-IT" sz="2900" b="1" dirty="0">
                <a:solidFill>
                  <a:srgbClr val="FFFF00"/>
                </a:solidFill>
                <a:latin typeface="Times New Roman" panose="02020603050405020304" pitchFamily="18" charset="0"/>
                <a:cs typeface="Times New Roman" panose="02020603050405020304" pitchFamily="18" charset="0"/>
              </a:rPr>
              <a:t>ricerca </a:t>
            </a:r>
            <a:r>
              <a:rPr lang="it-IT" sz="2900" b="1" dirty="0">
                <a:solidFill>
                  <a:schemeClr val="bg1"/>
                </a:solidFill>
                <a:latin typeface="Times New Roman" panose="02020603050405020304" pitchFamily="18" charset="0"/>
                <a:cs typeface="Times New Roman" panose="02020603050405020304" pitchFamily="18" charset="0"/>
              </a:rPr>
              <a:t>di una </a:t>
            </a:r>
            <a:r>
              <a:rPr lang="it-IT" sz="2900" b="1" dirty="0">
                <a:solidFill>
                  <a:srgbClr val="FFFF00"/>
                </a:solidFill>
                <a:latin typeface="Times New Roman" panose="02020603050405020304" pitchFamily="18" charset="0"/>
                <a:cs typeface="Times New Roman" panose="02020603050405020304" pitchFamily="18" charset="0"/>
              </a:rPr>
              <a:t>sintesi</a:t>
            </a:r>
            <a:r>
              <a:rPr lang="it-IT" sz="2900" b="1" dirty="0">
                <a:solidFill>
                  <a:schemeClr val="bg1"/>
                </a:solidFill>
                <a:latin typeface="Times New Roman" panose="02020603050405020304" pitchFamily="18" charset="0"/>
                <a:cs typeface="Times New Roman" panose="02020603050405020304" pitchFamily="18" charset="0"/>
              </a:rPr>
              <a:t> per una sua </a:t>
            </a:r>
            <a:r>
              <a:rPr lang="it-IT" sz="2900" b="1" dirty="0">
                <a:solidFill>
                  <a:srgbClr val="FFFF00"/>
                </a:solidFill>
                <a:latin typeface="Times New Roman" panose="02020603050405020304" pitchFamily="18" charset="0"/>
                <a:cs typeface="Times New Roman" panose="02020603050405020304" pitchFamily="18" charset="0"/>
              </a:rPr>
              <a:t>comprensione globale </a:t>
            </a:r>
            <a:r>
              <a:rPr lang="it-IT" sz="2900" b="1" dirty="0">
                <a:solidFill>
                  <a:schemeClr val="bg1"/>
                </a:solidFill>
                <a:latin typeface="Times New Roman" panose="02020603050405020304" pitchFamily="18" charset="0"/>
                <a:cs typeface="Times New Roman" panose="02020603050405020304" pitchFamily="18" charset="0"/>
              </a:rPr>
              <a:t>(paesaggio come forma di organizzazione in cui esiste e si manifesta dinamicamente un’</a:t>
            </a:r>
            <a:r>
              <a:rPr lang="it-IT" sz="2900" b="1" dirty="0">
                <a:solidFill>
                  <a:srgbClr val="FFFF00"/>
                </a:solidFill>
                <a:latin typeface="Times New Roman" panose="02020603050405020304" pitchFamily="18" charset="0"/>
                <a:cs typeface="Times New Roman" panose="02020603050405020304" pitchFamily="18" charset="0"/>
              </a:rPr>
              <a:t>implicita relazione</a:t>
            </a:r>
            <a:r>
              <a:rPr lang="it-IT" sz="2900" b="1" dirty="0">
                <a:solidFill>
                  <a:schemeClr val="bg1"/>
                </a:solidFill>
                <a:latin typeface="Times New Roman" panose="02020603050405020304" pitchFamily="18" charset="0"/>
                <a:cs typeface="Times New Roman" panose="02020603050405020304" pitchFamily="18" charset="0"/>
              </a:rPr>
              <a:t> tra i suoi elementi)</a:t>
            </a:r>
          </a:p>
          <a:p>
            <a:endParaRPr lang="it-IT" sz="2500" b="1" dirty="0">
              <a:solidFill>
                <a:schemeClr val="bg1"/>
              </a:solidFill>
              <a:latin typeface="Times New Roman" panose="02020603050405020304" pitchFamily="18" charset="0"/>
              <a:cs typeface="Times New Roman" panose="02020603050405020304" pitchFamily="18" charset="0"/>
            </a:endParaRPr>
          </a:p>
          <a:p>
            <a:r>
              <a:rPr lang="it-IT" sz="2900" b="1" dirty="0">
                <a:solidFill>
                  <a:srgbClr val="FFFF00"/>
                </a:solidFill>
                <a:latin typeface="Times New Roman" panose="02020603050405020304" pitchFamily="18" charset="0"/>
                <a:cs typeface="Times New Roman" panose="02020603050405020304" pitchFamily="18" charset="0"/>
              </a:rPr>
              <a:t>Paesaggio</a:t>
            </a:r>
            <a:r>
              <a:rPr lang="it-IT" sz="2900" b="1" dirty="0">
                <a:solidFill>
                  <a:schemeClr val="bg1"/>
                </a:solidFill>
                <a:latin typeface="Times New Roman" panose="02020603050405020304" pitchFamily="18" charset="0"/>
                <a:cs typeface="Times New Roman" panose="02020603050405020304" pitchFamily="18" charset="0"/>
              </a:rPr>
              <a:t>: riconoscimento delle sue </a:t>
            </a:r>
            <a:r>
              <a:rPr lang="it-IT" sz="2900" b="1" dirty="0">
                <a:solidFill>
                  <a:srgbClr val="FFFF00"/>
                </a:solidFill>
                <a:latin typeface="Times New Roman" panose="02020603050405020304" pitchFamily="18" charset="0"/>
                <a:cs typeface="Times New Roman" panose="02020603050405020304" pitchFamily="18" charset="0"/>
              </a:rPr>
              <a:t>componenti di valore</a:t>
            </a:r>
            <a:r>
              <a:rPr lang="it-IT" sz="2900" b="1" dirty="0">
                <a:solidFill>
                  <a:schemeClr val="bg1"/>
                </a:solidFill>
                <a:latin typeface="Times New Roman" panose="02020603050405020304" pitchFamily="18" charset="0"/>
                <a:cs typeface="Times New Roman" panose="02020603050405020304" pitchFamily="18" charset="0"/>
              </a:rPr>
              <a:t> (</a:t>
            </a:r>
            <a:r>
              <a:rPr lang="it-IT" sz="2900" b="1" dirty="0">
                <a:solidFill>
                  <a:srgbClr val="FF0000"/>
                </a:solidFill>
                <a:latin typeface="Times New Roman" panose="02020603050405020304" pitchFamily="18" charset="0"/>
                <a:cs typeface="Times New Roman" panose="02020603050405020304" pitchFamily="18" charset="0"/>
              </a:rPr>
              <a:t>ecologico, economico, culturale, sociale …  CEP</a:t>
            </a:r>
            <a:r>
              <a:rPr lang="it-IT" sz="29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8718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404664"/>
            <a:ext cx="8856984" cy="5447645"/>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Quindi, se </a:t>
            </a:r>
            <a:r>
              <a:rPr lang="it-IT" sz="2900" b="1" dirty="0">
                <a:solidFill>
                  <a:schemeClr val="bg1"/>
                </a:solidFill>
                <a:latin typeface="Times New Roman" panose="02020603050405020304" pitchFamily="18" charset="0"/>
                <a:cs typeface="Times New Roman" panose="02020603050405020304" pitchFamily="18" charset="0"/>
              </a:rPr>
              <a:t>il controllo del paesaggio </a:t>
            </a:r>
            <a:r>
              <a:rPr lang="it-IT" sz="2900" b="1" dirty="0">
                <a:solidFill>
                  <a:srgbClr val="FFFF00"/>
                </a:solidFill>
                <a:latin typeface="Times New Roman" panose="02020603050405020304" pitchFamily="18" charset="0"/>
                <a:cs typeface="Times New Roman" panose="02020603050405020304" pitchFamily="18" charset="0"/>
              </a:rPr>
              <a:t>è soprattutto il controllo e la progettazione dell'organizzazione degli</a:t>
            </a:r>
            <a:endParaRPr lang="it-IT" sz="3200" dirty="0">
              <a:solidFill>
                <a:srgbClr val="FFFF00"/>
              </a:solidFill>
            </a:endParaRPr>
          </a:p>
          <a:p>
            <a:pPr lvl="0"/>
            <a:r>
              <a:rPr lang="it-IT" sz="2900" b="1" dirty="0">
                <a:solidFill>
                  <a:srgbClr val="FFFF00"/>
                </a:solidFill>
                <a:latin typeface="Times New Roman" panose="02020603050405020304" pitchFamily="18" charset="0"/>
                <a:cs typeface="Times New Roman" panose="02020603050405020304" pitchFamily="18" charset="0"/>
              </a:rPr>
              <a:t>elementi (</a:t>
            </a:r>
            <a:r>
              <a:rPr lang="it-IT" sz="2900" b="1" dirty="0">
                <a:solidFill>
                  <a:schemeClr val="bg1"/>
                </a:solidFill>
                <a:latin typeface="Times New Roman" panose="02020603050405020304" pitchFamily="18" charset="0"/>
                <a:cs typeface="Times New Roman" panose="02020603050405020304" pitchFamily="18" charset="0"/>
              </a:rPr>
              <a:t>segni</a:t>
            </a:r>
            <a:r>
              <a:rPr lang="it-IT" sz="2900" b="1" dirty="0">
                <a:solidFill>
                  <a:srgbClr val="FFFF00"/>
                </a:solidFill>
                <a:latin typeface="Times New Roman" panose="02020603050405020304" pitchFamily="18" charset="0"/>
                <a:cs typeface="Times New Roman" panose="02020603050405020304" pitchFamily="18" charset="0"/>
              </a:rPr>
              <a:t>) che lo compongono, </a:t>
            </a:r>
            <a:r>
              <a:rPr lang="it-IT" sz="2900" b="1" dirty="0">
                <a:solidFill>
                  <a:schemeClr val="bg1"/>
                </a:solidFill>
                <a:latin typeface="Times New Roman" panose="02020603050405020304" pitchFamily="18" charset="0"/>
                <a:cs typeface="Times New Roman" panose="02020603050405020304" pitchFamily="18" charset="0"/>
              </a:rPr>
              <a:t>il controllo dell'ambiente</a:t>
            </a:r>
            <a:r>
              <a:rPr lang="it-IT" sz="2900" b="1" dirty="0">
                <a:solidFill>
                  <a:srgbClr val="FFFF00"/>
                </a:solidFill>
                <a:latin typeface="Times New Roman" panose="02020603050405020304" pitchFamily="18" charset="0"/>
                <a:cs typeface="Times New Roman" panose="02020603050405020304" pitchFamily="18" charset="0"/>
              </a:rPr>
              <a:t> sembra essere soprattutto quello della padronanza dei segni, cioè dell'uso del complesso dei suoi elementi costitutivi</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costruzione dell’intervento e/o del non-intervento nello spazio</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404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784976" cy="6340197"/>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IL PAESAGGIO COME RETE</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WWW/Rete: elementi in relazione e connessione globale spazio-temporale (persone, cose, beni, servizi, rapporti , idee, elementi, luoghi …)</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rgbClr val="FFFF00"/>
                </a:solidFill>
                <a:latin typeface="Times New Roman" panose="02020603050405020304" pitchFamily="18" charset="0"/>
                <a:cs typeface="Times New Roman" panose="02020603050405020304" pitchFamily="18" charset="0"/>
              </a:rPr>
              <a:t>È possibile applicare il concetto di rete anche al paesaggio</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È necessario sapere: a) come funziona il paesaggio; b) come viene percepito</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Presenza e/o assenza di </a:t>
            </a:r>
            <a:r>
              <a:rPr lang="it-IT" sz="2900" b="1" dirty="0" err="1">
                <a:solidFill>
                  <a:srgbClr val="FFFF00"/>
                </a:solidFill>
                <a:latin typeface="Times New Roman" panose="02020603050405020304" pitchFamily="18" charset="0"/>
                <a:cs typeface="Times New Roman" panose="02020603050405020304" pitchFamily="18" charset="0"/>
              </a:rPr>
              <a:t>hub</a:t>
            </a:r>
            <a:r>
              <a:rPr lang="it-IT" sz="2900" b="1" dirty="0">
                <a:solidFill>
                  <a:srgbClr val="FFFF00"/>
                </a:solidFill>
                <a:latin typeface="Times New Roman" panose="02020603050405020304" pitchFamily="18" charset="0"/>
                <a:cs typeface="Times New Roman" panose="02020603050405020304" pitchFamily="18" charset="0"/>
              </a:rPr>
              <a:t> </a:t>
            </a:r>
            <a:r>
              <a:rPr lang="it-IT" sz="2900" b="1" dirty="0">
                <a:solidFill>
                  <a:schemeClr val="bg1"/>
                </a:solidFill>
                <a:latin typeface="Times New Roman" panose="02020603050405020304" pitchFamily="18" charset="0"/>
                <a:cs typeface="Times New Roman" panose="02020603050405020304" pitchFamily="18" charset="0"/>
              </a:rPr>
              <a:t>( centro/nodo) più importante e/o  connesso</a:t>
            </a:r>
          </a:p>
        </p:txBody>
      </p:sp>
    </p:spTree>
    <p:extLst>
      <p:ext uri="{BB962C8B-B14F-4D97-AF65-F5344CB8AC3E}">
        <p14:creationId xmlns:p14="http://schemas.microsoft.com/office/powerpoint/2010/main" val="2237761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44" y="344800"/>
            <a:ext cx="4032448" cy="4867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72816"/>
            <a:ext cx="4032448" cy="484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4932040" y="476672"/>
            <a:ext cx="3888432" cy="538609"/>
          </a:xfrm>
          <a:prstGeom prst="rect">
            <a:avLst/>
          </a:prstGeom>
          <a:noFill/>
        </p:spPr>
        <p:txBody>
          <a:bodyPr wrap="square" rtlCol="0">
            <a:spAutoFit/>
          </a:bodyPr>
          <a:lstStyle/>
          <a:p>
            <a:r>
              <a:rPr lang="it-IT" sz="2900" b="1" dirty="0">
                <a:solidFill>
                  <a:schemeClr val="bg1"/>
                </a:solidFill>
                <a:latin typeface="Times New Roman" panose="02020603050405020304" pitchFamily="18" charset="0"/>
                <a:cs typeface="Times New Roman" panose="02020603050405020304" pitchFamily="18" charset="0"/>
              </a:rPr>
              <a:t>Due esempi per capire</a:t>
            </a:r>
          </a:p>
        </p:txBody>
      </p:sp>
    </p:spTree>
    <p:extLst>
      <p:ext uri="{BB962C8B-B14F-4D97-AF65-F5344CB8AC3E}">
        <p14:creationId xmlns:p14="http://schemas.microsoft.com/office/powerpoint/2010/main" val="2237761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3594" y="194637"/>
            <a:ext cx="8912901" cy="6663363"/>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BELLEZZA ESTETICA O BONTÀ PERCETTIVA</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Perché di fronte allo spettacolo di un bel tramonto, per esempio, un sole rosso che si tuffa nel mare forando nuvole grigie, tutti, uomini moderni o antichi, dell'anno Duemila o dell'Ottocento, antichi romani o greci, sono stati concordi nel giudicare </a:t>
            </a:r>
            <a:r>
              <a:rPr lang="it-IT" sz="2900" b="1" i="1" dirty="0">
                <a:solidFill>
                  <a:srgbClr val="FFFF00"/>
                </a:solidFill>
                <a:latin typeface="Times New Roman" panose="02020603050405020304" pitchFamily="18" charset="0"/>
                <a:cs typeface="Times New Roman" panose="02020603050405020304" pitchFamily="18" charset="0"/>
              </a:rPr>
              <a:t>bella la scena che si presentava ai loro occhi</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5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Guarda che bel tramonto è, come presumibilmente è stato sempre, l'espressione di un </a:t>
            </a:r>
            <a:r>
              <a:rPr lang="it-IT" sz="2900" b="1" i="1" dirty="0">
                <a:solidFill>
                  <a:srgbClr val="FFFF00"/>
                </a:solidFill>
                <a:latin typeface="Times New Roman" panose="02020603050405020304" pitchFamily="18" charset="0"/>
                <a:cs typeface="Times New Roman" panose="02020603050405020304" pitchFamily="18" charset="0"/>
              </a:rPr>
              <a:t>giudizio unanime</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500" b="1" dirty="0">
              <a:solidFill>
                <a:schemeClr val="bg1"/>
              </a:solidFill>
              <a:latin typeface="Times New Roman" panose="02020603050405020304" pitchFamily="18" charset="0"/>
              <a:cs typeface="Times New Roman" panose="02020603050405020304" pitchFamily="18" charset="0"/>
            </a:endParaRPr>
          </a:p>
          <a:p>
            <a:r>
              <a:rPr lang="it-IT" sz="2900" b="1" dirty="0">
                <a:solidFill>
                  <a:prstClr val="white"/>
                </a:solidFill>
                <a:latin typeface="Times New Roman" panose="02020603050405020304" pitchFamily="18" charset="0"/>
                <a:cs typeface="Times New Roman" panose="02020603050405020304" pitchFamily="18" charset="0"/>
              </a:rPr>
              <a:t>Sorge il dubbio, quindi, che dietro ad un aggettivo tanto usato e comune come </a:t>
            </a:r>
            <a:r>
              <a:rPr lang="it-IT" sz="2900" b="1" dirty="0">
                <a:solidFill>
                  <a:srgbClr val="FF0000"/>
                </a:solidFill>
                <a:latin typeface="Times New Roman" panose="02020603050405020304" pitchFamily="18" charset="0"/>
                <a:cs typeface="Times New Roman" panose="02020603050405020304" pitchFamily="18" charset="0"/>
              </a:rPr>
              <a:t>bello</a:t>
            </a:r>
            <a:r>
              <a:rPr lang="it-IT" sz="2900" b="1" dirty="0">
                <a:solidFill>
                  <a:prstClr val="white"/>
                </a:solidFill>
                <a:latin typeface="Times New Roman" panose="02020603050405020304" pitchFamily="18" charset="0"/>
                <a:cs typeface="Times New Roman" panose="02020603050405020304" pitchFamily="18" charset="0"/>
              </a:rPr>
              <a:t>, quando riferito alla visione di ciò che ci circonda, si si possa nascondere</a:t>
            </a:r>
          </a:p>
        </p:txBody>
      </p:sp>
    </p:spTree>
    <p:extLst>
      <p:ext uri="{BB962C8B-B14F-4D97-AF65-F5344CB8AC3E}">
        <p14:creationId xmlns:p14="http://schemas.microsoft.com/office/powerpoint/2010/main" val="2237761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10178"/>
            <a:ext cx="8856984"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una </a:t>
            </a:r>
            <a:r>
              <a:rPr lang="it-IT" sz="2900" b="1" dirty="0">
                <a:solidFill>
                  <a:srgbClr val="FFFF00"/>
                </a:solidFill>
                <a:latin typeface="Times New Roman" panose="02020603050405020304" pitchFamily="18" charset="0"/>
                <a:cs typeface="Times New Roman" panose="02020603050405020304" pitchFamily="18" charset="0"/>
              </a:rPr>
              <a:t>pluralità di significati </a:t>
            </a:r>
            <a:r>
              <a:rPr lang="it-IT" sz="2900" b="1" dirty="0">
                <a:solidFill>
                  <a:prstClr val="white"/>
                </a:solidFill>
                <a:latin typeface="Times New Roman" panose="02020603050405020304" pitchFamily="18" charset="0"/>
                <a:cs typeface="Times New Roman" panose="02020603050405020304" pitchFamily="18" charset="0"/>
              </a:rPr>
              <a:t>diversi; cioè che </a:t>
            </a:r>
            <a:r>
              <a:rPr lang="it-IT" sz="2900" b="1" dirty="0">
                <a:solidFill>
                  <a:srgbClr val="FFFF00"/>
                </a:solidFill>
                <a:latin typeface="Times New Roman" panose="02020603050405020304" pitchFamily="18" charset="0"/>
                <a:cs typeface="Times New Roman" panose="02020603050405020304" pitchFamily="18" charset="0"/>
              </a:rPr>
              <a:t>l'aggettivo bello</a:t>
            </a:r>
            <a:r>
              <a:rPr lang="it-IT" sz="2900" b="1" dirty="0">
                <a:solidFill>
                  <a:prstClr val="white"/>
                </a:solidFill>
                <a:latin typeface="Times New Roman" panose="02020603050405020304" pitchFamily="18" charset="0"/>
                <a:cs typeface="Times New Roman" panose="02020603050405020304" pitchFamily="18" charset="0"/>
              </a:rPr>
              <a:t>, normalmente usato come espressione di un giudizio estetico, possa in realtà riguardare, tanto un fatto artistico vero e proprio, quanto un qualcosa di per sé non artistico, ma che giudichiamo comunque piacevole, interessante, gradevole o emozionante a vedersi.</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Sembra chiaro, quindi, che l'aggettivo bello riferito a un tramonto ha un significato ben diverso dal bello riferito ad un'opera d'arte</a:t>
            </a:r>
            <a:r>
              <a:rPr lang="it-IT" sz="2900" b="1" dirty="0">
                <a:solidFill>
                  <a:prstClr val="white"/>
                </a:solidFill>
                <a:latin typeface="Times New Roman" panose="02020603050405020304" pitchFamily="18" charset="0"/>
                <a:cs typeface="Times New Roman" panose="02020603050405020304" pitchFamily="18" charset="0"/>
              </a:rPr>
              <a:t>. Le due bellezze sono diverse perché sono originate da meccanismi diversi: la bellezza estetica è qualcosa di ben altro da ciò che è già stato definito come bontà figurale.</a:t>
            </a:r>
          </a:p>
        </p:txBody>
      </p:sp>
    </p:spTree>
    <p:extLst>
      <p:ext uri="{BB962C8B-B14F-4D97-AF65-F5344CB8AC3E}">
        <p14:creationId xmlns:p14="http://schemas.microsoft.com/office/powerpoint/2010/main" val="2237761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928992" cy="6340197"/>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Relazionare fattori culturali, di carattere non percettivo, al primitivo giudizio, può costituire un momento successivo e può conferire, soltanto, un ulteriore apprezzamento e comprensione</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Per esempio, alcuni paesaggi della Toscana sono universalmente giudicati belli (basta pensare al loro successo turistico), anche se non tutti i turisti conoscono la differenza tra un ciglione e un gradone, le loro implicazioni idrogeologiche, agronomiche ed ecologiche, la storia degli insediamenti medioevali toscani ed i rapporti economici propri della mezzadria…..</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761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94637"/>
            <a:ext cx="8928992" cy="6663363"/>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LE FALSE BELLEZZE DEL PAESAGGIO</a:t>
            </a: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I principi estetici che guidano la valutazione di un'opera d'arte possono essere applicati anche al paesaggio?</a:t>
            </a: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L’opera d'arte, ovviamente del genere figurativo, è sempre qualcosa di altro da noi, e fuori di noi, è un oggetto estraneo sul quale esercitiamo un'</a:t>
            </a:r>
            <a:r>
              <a:rPr lang="it-IT" sz="2900" b="1" dirty="0" err="1">
                <a:solidFill>
                  <a:prstClr val="white"/>
                </a:solidFill>
                <a:latin typeface="Times New Roman" panose="02020603050405020304" pitchFamily="18" charset="0"/>
                <a:cs typeface="Times New Roman" panose="02020603050405020304" pitchFamily="18" charset="0"/>
              </a:rPr>
              <a:t>azio¬ne</a:t>
            </a:r>
            <a:r>
              <a:rPr lang="it-IT" sz="2900" b="1" dirty="0">
                <a:solidFill>
                  <a:prstClr val="white"/>
                </a:solidFill>
                <a:latin typeface="Times New Roman" panose="02020603050405020304" pitchFamily="18" charset="0"/>
                <a:cs typeface="Times New Roman" panose="02020603050405020304" pitchFamily="18" charset="0"/>
              </a:rPr>
              <a:t> percettiva. </a:t>
            </a:r>
            <a:r>
              <a:rPr lang="it-IT" sz="2900" b="1" dirty="0">
                <a:solidFill>
                  <a:srgbClr val="FFFF00"/>
                </a:solidFill>
                <a:latin typeface="Times New Roman" panose="02020603050405020304" pitchFamily="18" charset="0"/>
                <a:cs typeface="Times New Roman" panose="02020603050405020304" pitchFamily="18" charset="0"/>
              </a:rPr>
              <a:t>Nel caso del paesaggio si perde quest'estraneità perché noi ne facciamo parte</a:t>
            </a:r>
            <a:r>
              <a:rPr lang="it-IT" sz="2900" b="1" dirty="0">
                <a:solidFill>
                  <a:prstClr val="white"/>
                </a:solidFill>
                <a:latin typeface="Times New Roman" panose="02020603050405020304" pitchFamily="18" charset="0"/>
                <a:cs typeface="Times New Roman" panose="02020603050405020304" pitchFamily="18" charset="0"/>
              </a:rPr>
              <a:t>. Noi ed il nostro ambiente, di cui il paesaggio è l'espressione visibile, siamo un tutt'uno, siamo una parte di ciò che ci circonda, siamo il soggetto che, attraverso comportamento ed azione, scambia informazioni con</a:t>
            </a:r>
          </a:p>
        </p:txBody>
      </p:sp>
    </p:spTree>
    <p:extLst>
      <p:ext uri="{BB962C8B-B14F-4D97-AF65-F5344CB8AC3E}">
        <p14:creationId xmlns:p14="http://schemas.microsoft.com/office/powerpoint/2010/main" val="1861948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88640"/>
            <a:ext cx="8856984"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l'ambiente stesso condizionandolo e restandone condizionato (CEP).</a:t>
            </a:r>
          </a:p>
          <a:p>
            <a:pPr lvl="0"/>
            <a:endParaRPr lang="it-IT" sz="2900" b="1" dirty="0">
              <a:solidFill>
                <a:prstClr val="white"/>
              </a:solidFill>
              <a:latin typeface="Times New Roman" panose="02020603050405020304" pitchFamily="18" charset="0"/>
              <a:cs typeface="Times New Roman" panose="02020603050405020304" pitchFamily="18" charset="0"/>
            </a:endParaRPr>
          </a:p>
          <a:p>
            <a:r>
              <a:rPr lang="it-IT" sz="2900" b="1" dirty="0">
                <a:solidFill>
                  <a:srgbClr val="FFFF00"/>
                </a:solidFill>
                <a:latin typeface="Times New Roman" panose="02020603050405020304" pitchFamily="18" charset="0"/>
                <a:cs typeface="Times New Roman" panose="02020603050405020304" pitchFamily="18" charset="0"/>
              </a:rPr>
              <a:t>Da questo continuo, reciproco rapporto scaturisce il paesaggio dinamico e culturale che rappresenta il teatro delle nostre azioni </a:t>
            </a:r>
            <a:r>
              <a:rPr lang="it-IT" sz="2900" b="1" dirty="0">
                <a:solidFill>
                  <a:prstClr val="white"/>
                </a:solidFill>
                <a:latin typeface="Times New Roman" panose="02020603050405020304" pitchFamily="18" charset="0"/>
                <a:cs typeface="Times New Roman" panose="02020603050405020304" pitchFamily="18" charset="0"/>
              </a:rPr>
              <a:t>(Fabbri P., 2010).</a:t>
            </a:r>
          </a:p>
          <a:p>
            <a:endParaRPr lang="it-IT" sz="2900" b="1" dirty="0">
              <a:solidFill>
                <a:prstClr val="white"/>
              </a:solidFill>
              <a:latin typeface="Times New Roman" panose="02020603050405020304" pitchFamily="18" charset="0"/>
              <a:cs typeface="Times New Roman" panose="02020603050405020304" pitchFamily="18" charset="0"/>
            </a:endParaRPr>
          </a:p>
          <a:p>
            <a:r>
              <a:rPr lang="it-IT" sz="2900" b="1" dirty="0">
                <a:solidFill>
                  <a:prstClr val="white"/>
                </a:solidFill>
                <a:latin typeface="Times New Roman" panose="02020603050405020304" pitchFamily="18" charset="0"/>
                <a:cs typeface="Times New Roman" panose="02020603050405020304" pitchFamily="18" charset="0"/>
              </a:rPr>
              <a:t>In questo senso, esso non è qualcosa al di fuori di noi e ciò comporta una serie di ineludibili conseguenze; ma è altrettanto e, contemporaneamente, vero che la storia dell'uomo è quella di un animale che ha avuto, sempre, nel corso della sua evoluzione, un </a:t>
            </a:r>
            <a:r>
              <a:rPr lang="it-IT" sz="2900" b="1" dirty="0">
                <a:solidFill>
                  <a:srgbClr val="FFFF00"/>
                </a:solidFill>
                <a:latin typeface="Times New Roman" panose="02020603050405020304" pitchFamily="18" charset="0"/>
                <a:cs typeface="Times New Roman" panose="02020603050405020304" pitchFamily="18" charset="0"/>
              </a:rPr>
              <a:t>rapporto conflittuale con l'ambiente</a:t>
            </a:r>
            <a:r>
              <a:rPr lang="it-IT" sz="2900" b="1" dirty="0">
                <a:solidFill>
                  <a:prstClr val="white"/>
                </a:solidFill>
                <a:latin typeface="Times New Roman" panose="02020603050405020304" pitchFamily="18" charset="0"/>
                <a:cs typeface="Times New Roman" panose="02020603050405020304" pitchFamily="18" charset="0"/>
              </a:rPr>
              <a:t>. </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455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6632"/>
            <a:ext cx="8856984" cy="6647974"/>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IL COINVOLGIMENTO EMOTIVO</a:t>
            </a:r>
          </a:p>
          <a:p>
            <a:pPr lvl="0"/>
            <a:endParaRPr lang="it-IT" sz="2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Il paesaggio è il campo dell'azione quotidiana dell'uomo ed è, pertanto, in </a:t>
            </a:r>
            <a:r>
              <a:rPr lang="it-IT" sz="2900" b="1" dirty="0">
                <a:solidFill>
                  <a:srgbClr val="FFFF00"/>
                </a:solidFill>
                <a:latin typeface="Times New Roman" panose="02020603050405020304" pitchFamily="18" charset="0"/>
                <a:cs typeface="Times New Roman" panose="02020603050405020304" pitchFamily="18" charset="0"/>
              </a:rPr>
              <a:t>continuo e perenne contatto con l'atto della percezione di cui</a:t>
            </a:r>
            <a:r>
              <a:rPr lang="it-IT" sz="2900" b="1" dirty="0">
                <a:solidFill>
                  <a:prstClr val="white"/>
                </a:solidFill>
                <a:latin typeface="Times New Roman" panose="02020603050405020304" pitchFamily="18" charset="0"/>
                <a:cs typeface="Times New Roman" panose="02020603050405020304" pitchFamily="18" charset="0"/>
              </a:rPr>
              <a:t>, almeno ad una certa scala, </a:t>
            </a:r>
            <a:r>
              <a:rPr lang="it-IT" sz="2900" b="1" dirty="0">
                <a:solidFill>
                  <a:srgbClr val="FFFF00"/>
                </a:solidFill>
                <a:latin typeface="Times New Roman" panose="02020603050405020304" pitchFamily="18" charset="0"/>
                <a:cs typeface="Times New Roman" panose="02020603050405020304" pitchFamily="18" charset="0"/>
              </a:rPr>
              <a:t>ne costituisce l'oggetto</a:t>
            </a:r>
            <a:r>
              <a:rPr lang="it-IT" sz="2900" b="1" dirty="0">
                <a:solidFill>
                  <a:prstClr val="white"/>
                </a:solidFill>
                <a:latin typeface="Times New Roman" panose="02020603050405020304" pitchFamily="18" charset="0"/>
                <a:cs typeface="Times New Roman" panose="02020603050405020304" pitchFamily="18" charset="0"/>
              </a:rPr>
              <a:t>. Un paesaggio sempre più modellato, specialmente in paesi come l'Italia, dal suo diffuso intervento e diventato, per questo motivo, il testimone stesso della sua azione:</a:t>
            </a:r>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	- l'emozione generata dall'ampiezza di veduta, 	propria di una vista panoramica, è largamente 	condivisa ed ha una </a:t>
            </a:r>
            <a:r>
              <a:rPr lang="it-IT" sz="2900" b="1" dirty="0">
                <a:solidFill>
                  <a:srgbClr val="FFFF00"/>
                </a:solidFill>
                <a:latin typeface="Times New Roman" panose="02020603050405020304" pitchFamily="18" charset="0"/>
                <a:cs typeface="Times New Roman" panose="02020603050405020304" pitchFamily="18" charset="0"/>
              </a:rPr>
              <a:t>doppia spiegazione storica e 	fisiologica</a:t>
            </a:r>
            <a:r>
              <a:rPr lang="it-IT" sz="2900" b="1" dirty="0">
                <a:solidFill>
                  <a:prstClr val="white"/>
                </a:solidFill>
                <a:latin typeface="Times New Roman" panose="02020603050405020304" pitchFamily="18" charset="0"/>
                <a:cs typeface="Times New Roman" panose="02020603050405020304" pitchFamily="18" charset="0"/>
              </a:rPr>
              <a:t>. La prima è legata alla posizione 	dominante dell'osservatore che, stando in alto, 	vede tutto, quindi, non potendo essere sorpreso,</a:t>
            </a:r>
          </a:p>
        </p:txBody>
      </p:sp>
    </p:spTree>
    <p:extLst>
      <p:ext uri="{BB962C8B-B14F-4D97-AF65-F5344CB8AC3E}">
        <p14:creationId xmlns:p14="http://schemas.microsoft.com/office/powerpoint/2010/main" val="2237761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9390" y="203109"/>
            <a:ext cx="8937106"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tiene la situazione sotto controllo e si difende meglio; la seconda nasce dalle caratteristiche del nostro occhio che nelle viste lontane è in posizione di riposo in quanto i muscoli di accomodamento del cristallino sono rilassati;</a:t>
            </a:r>
          </a:p>
          <a:p>
            <a:pPr marL="457200" lvl="0" indent="-457200">
              <a:buFontTx/>
              <a:buChar char="-"/>
            </a:pPr>
            <a:r>
              <a:rPr lang="it-IT" sz="2900" b="1" dirty="0">
                <a:solidFill>
                  <a:prstClr val="white"/>
                </a:solidFill>
                <a:latin typeface="Times New Roman" panose="02020603050405020304" pitchFamily="18" charset="0"/>
                <a:cs typeface="Times New Roman" panose="02020603050405020304" pitchFamily="18" charset="0"/>
              </a:rPr>
              <a:t>la sensazione di </a:t>
            </a:r>
            <a:r>
              <a:rPr lang="it-IT" sz="2900" b="1" dirty="0">
                <a:solidFill>
                  <a:srgbClr val="FFFF00"/>
                </a:solidFill>
                <a:latin typeface="Times New Roman" panose="02020603050405020304" pitchFamily="18" charset="0"/>
                <a:cs typeface="Times New Roman" panose="02020603050405020304" pitchFamily="18" charset="0"/>
              </a:rPr>
              <a:t>agorafobia </a:t>
            </a:r>
            <a:r>
              <a:rPr lang="it-IT" sz="2900" b="1" dirty="0">
                <a:solidFill>
                  <a:prstClr val="white"/>
                </a:solidFill>
                <a:latin typeface="Times New Roman" panose="02020603050405020304" pitchFamily="18" charset="0"/>
                <a:cs typeface="Times New Roman" panose="02020603050405020304" pitchFamily="18" charset="0"/>
              </a:rPr>
              <a:t>di cui alcune persone soffrono nasce, invece, quasi nella stessa situazione spaziale, ma trae motivazioni opposte a quella che genera la sensazione di rifugio;</a:t>
            </a:r>
          </a:p>
          <a:p>
            <a:pPr marL="457200" lvl="0" indent="-457200">
              <a:buFontTx/>
              <a:buChar char="-"/>
            </a:pPr>
            <a:r>
              <a:rPr lang="it-IT" sz="2900" b="1" dirty="0">
                <a:solidFill>
                  <a:prstClr val="white"/>
                </a:solidFill>
                <a:latin typeface="Times New Roman" panose="02020603050405020304" pitchFamily="18" charset="0"/>
                <a:cs typeface="Times New Roman" panose="02020603050405020304" pitchFamily="18" charset="0"/>
              </a:rPr>
              <a:t>la </a:t>
            </a:r>
            <a:r>
              <a:rPr lang="it-IT" sz="2900" b="1" dirty="0">
                <a:solidFill>
                  <a:srgbClr val="FFFF00"/>
                </a:solidFill>
                <a:latin typeface="Times New Roman" panose="02020603050405020304" pitchFamily="18" charset="0"/>
                <a:cs typeface="Times New Roman" panose="02020603050405020304" pitchFamily="18" charset="0"/>
              </a:rPr>
              <a:t>claustrofobia </a:t>
            </a:r>
            <a:r>
              <a:rPr lang="it-IT" sz="2900" b="1" dirty="0">
                <a:solidFill>
                  <a:prstClr val="white"/>
                </a:solidFill>
                <a:latin typeface="Times New Roman" panose="02020603050405020304" pitchFamily="18" charset="0"/>
                <a:cs typeface="Times New Roman" panose="02020603050405020304" pitchFamily="18" charset="0"/>
              </a:rPr>
              <a:t>è una sensazione opposta tipica dei paesaggi definibili tecnicamente a vista sbarrata, cioè </a:t>
            </a:r>
            <a:r>
              <a:rPr lang="it-IT" sz="2900" b="1" dirty="0">
                <a:solidFill>
                  <a:srgbClr val="FFFF00"/>
                </a:solidFill>
                <a:latin typeface="Times New Roman" panose="02020603050405020304" pitchFamily="18" charset="0"/>
                <a:cs typeface="Times New Roman" panose="02020603050405020304" pitchFamily="18" charset="0"/>
              </a:rPr>
              <a:t>paesaggi conclusi </a:t>
            </a:r>
            <a:r>
              <a:rPr lang="it-IT" sz="2900" b="1" dirty="0">
                <a:solidFill>
                  <a:prstClr val="white"/>
                </a:solidFill>
                <a:latin typeface="Times New Roman" panose="02020603050405020304" pitchFamily="18" charset="0"/>
                <a:cs typeface="Times New Roman" panose="02020603050405020304" pitchFamily="18" charset="0"/>
              </a:rPr>
              <a:t>alla piccolissima scala; ma la stessa situazione spaziale può dare la sensazione di intimità e protezione.</a:t>
            </a:r>
          </a:p>
        </p:txBody>
      </p:sp>
    </p:spTree>
    <p:extLst>
      <p:ext uri="{BB962C8B-B14F-4D97-AF65-F5344CB8AC3E}">
        <p14:creationId xmlns:p14="http://schemas.microsoft.com/office/powerpoint/2010/main" val="223776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28992" cy="6555641"/>
          </a:xfrm>
          <a:prstGeom prst="rect">
            <a:avLst/>
          </a:prstGeom>
          <a:noFill/>
        </p:spPr>
        <p:txBody>
          <a:bodyPr wrap="square" rtlCol="0">
            <a:spAutoFit/>
          </a:bodyPr>
          <a:lstStyle/>
          <a:p>
            <a:r>
              <a:rPr lang="it-IT" sz="3000" b="1" dirty="0">
                <a:solidFill>
                  <a:schemeClr val="bg1"/>
                </a:solidFill>
                <a:latin typeface="Times New Roman" panose="02020603050405020304" pitchFamily="18" charset="0"/>
                <a:cs typeface="Times New Roman" panose="02020603050405020304" pitchFamily="18" charset="0"/>
              </a:rPr>
              <a:t>Dilemma: </a:t>
            </a:r>
            <a:r>
              <a:rPr lang="it-IT" sz="3000" b="1" dirty="0">
                <a:solidFill>
                  <a:srgbClr val="FFFF00"/>
                </a:solidFill>
                <a:latin typeface="Times New Roman" panose="02020603050405020304" pitchFamily="18" charset="0"/>
                <a:cs typeface="Times New Roman" panose="02020603050405020304" pitchFamily="18" charset="0"/>
              </a:rPr>
              <a:t>paesaggio</a:t>
            </a:r>
            <a:r>
              <a:rPr lang="it-IT" sz="3000" b="1" dirty="0">
                <a:solidFill>
                  <a:schemeClr val="bg1"/>
                </a:solidFill>
                <a:latin typeface="Times New Roman" panose="02020603050405020304" pitchFamily="18" charset="0"/>
                <a:cs typeface="Times New Roman" panose="02020603050405020304" pitchFamily="18" charset="0"/>
              </a:rPr>
              <a:t> come sommatoria razionale/analitica di </a:t>
            </a:r>
            <a:r>
              <a:rPr lang="it-IT" sz="3000" b="1" i="1" dirty="0">
                <a:solidFill>
                  <a:schemeClr val="bg1"/>
                </a:solidFill>
                <a:latin typeface="Times New Roman" panose="02020603050405020304" pitchFamily="18" charset="0"/>
                <a:cs typeface="Times New Roman" panose="02020603050405020304" pitchFamily="18" charset="0"/>
              </a:rPr>
              <a:t>elementi fisici/reali </a:t>
            </a:r>
            <a:r>
              <a:rPr lang="it-IT" sz="3000" b="1" dirty="0">
                <a:solidFill>
                  <a:schemeClr val="bg1"/>
                </a:solidFill>
                <a:latin typeface="Times New Roman" panose="02020603050405020304" pitchFamily="18" charset="0"/>
                <a:cs typeface="Times New Roman" panose="02020603050405020304" pitchFamily="18" charset="0"/>
              </a:rPr>
              <a:t>(elementi connessi a rete) e/o </a:t>
            </a:r>
            <a:r>
              <a:rPr lang="it-IT" sz="3000" b="1" dirty="0">
                <a:solidFill>
                  <a:srgbClr val="FFFF00"/>
                </a:solidFill>
                <a:latin typeface="Times New Roman" panose="02020603050405020304" pitchFamily="18" charset="0"/>
                <a:cs typeface="Times New Roman" panose="02020603050405020304" pitchFamily="18" charset="0"/>
              </a:rPr>
              <a:t>paesaggio </a:t>
            </a:r>
            <a:r>
              <a:rPr lang="it-IT" sz="3000" b="1" dirty="0">
                <a:solidFill>
                  <a:schemeClr val="bg1"/>
                </a:solidFill>
                <a:latin typeface="Times New Roman" panose="02020603050405020304" pitchFamily="18" charset="0"/>
                <a:cs typeface="Times New Roman" panose="02020603050405020304" pitchFamily="18" charset="0"/>
              </a:rPr>
              <a:t>come ’’</a:t>
            </a:r>
            <a:r>
              <a:rPr lang="it-IT" sz="3000" b="1" i="1" dirty="0">
                <a:solidFill>
                  <a:srgbClr val="FFFF00"/>
                </a:solidFill>
                <a:latin typeface="Times New Roman" panose="02020603050405020304" pitchFamily="18" charset="0"/>
                <a:cs typeface="Times New Roman" panose="02020603050405020304" pitchFamily="18" charset="0"/>
              </a:rPr>
              <a:t>manto</a:t>
            </a:r>
            <a:r>
              <a:rPr lang="it-IT" sz="3000" b="1" dirty="0">
                <a:solidFill>
                  <a:schemeClr val="bg1"/>
                </a:solidFill>
                <a:latin typeface="Times New Roman" panose="02020603050405020304" pitchFamily="18" charset="0"/>
                <a:cs typeface="Times New Roman" panose="02020603050405020304" pitchFamily="18" charset="0"/>
              </a:rPr>
              <a:t>’’ di </a:t>
            </a:r>
            <a:r>
              <a:rPr lang="it-IT" sz="3000" b="1" i="1" dirty="0">
                <a:solidFill>
                  <a:schemeClr val="bg1"/>
                </a:solidFill>
                <a:latin typeface="Times New Roman" panose="02020603050405020304" pitchFamily="18" charset="0"/>
                <a:cs typeface="Times New Roman" panose="02020603050405020304" pitchFamily="18" charset="0"/>
              </a:rPr>
              <a:t>simboli </a:t>
            </a:r>
            <a:r>
              <a:rPr lang="it-IT" sz="3000" b="1" dirty="0">
                <a:solidFill>
                  <a:schemeClr val="bg1"/>
                </a:solidFill>
                <a:latin typeface="Times New Roman" panose="02020603050405020304" pitchFamily="18" charset="0"/>
                <a:cs typeface="Times New Roman" panose="02020603050405020304" pitchFamily="18" charset="0"/>
              </a:rPr>
              <a:t>e </a:t>
            </a:r>
            <a:r>
              <a:rPr lang="it-IT" sz="3000" b="1" i="1" dirty="0">
                <a:solidFill>
                  <a:schemeClr val="bg1"/>
                </a:solidFill>
                <a:latin typeface="Times New Roman" panose="02020603050405020304" pitchFamily="18" charset="0"/>
                <a:cs typeface="Times New Roman" panose="02020603050405020304" pitchFamily="18" charset="0"/>
              </a:rPr>
              <a:t>valori </a:t>
            </a:r>
            <a:r>
              <a:rPr lang="it-IT" sz="3000" b="1" dirty="0">
                <a:solidFill>
                  <a:schemeClr val="bg1"/>
                </a:solidFill>
                <a:latin typeface="Times New Roman" panose="02020603050405020304" pitchFamily="18" charset="0"/>
                <a:cs typeface="Times New Roman" panose="02020603050405020304" pitchFamily="18" charset="0"/>
              </a:rPr>
              <a:t>da condividere (approccio sociale)</a:t>
            </a:r>
          </a:p>
          <a:p>
            <a:endParaRPr lang="it-IT" sz="3000" b="1" dirty="0">
              <a:solidFill>
                <a:schemeClr val="bg1"/>
              </a:solidFill>
              <a:latin typeface="Times New Roman" panose="02020603050405020304" pitchFamily="18" charset="0"/>
              <a:cs typeface="Times New Roman" panose="02020603050405020304" pitchFamily="18" charset="0"/>
            </a:endParaRPr>
          </a:p>
          <a:p>
            <a:r>
              <a:rPr lang="it-IT" sz="3000" b="1" dirty="0">
                <a:solidFill>
                  <a:schemeClr val="bg1"/>
                </a:solidFill>
                <a:latin typeface="Times New Roman" panose="02020603050405020304" pitchFamily="18" charset="0"/>
                <a:cs typeface="Times New Roman" panose="02020603050405020304" pitchFamily="18" charset="0"/>
              </a:rPr>
              <a:t>In tal senso, emergono alcuni elementi di criticità:</a:t>
            </a:r>
          </a:p>
          <a:p>
            <a:pPr marL="457200" indent="-457200">
              <a:buFontTx/>
              <a:buChar char="-"/>
            </a:pPr>
            <a:r>
              <a:rPr lang="it-IT" sz="3000" b="1" dirty="0">
                <a:solidFill>
                  <a:srgbClr val="FFFF00"/>
                </a:solidFill>
                <a:latin typeface="Times New Roman" panose="02020603050405020304" pitchFamily="18" charset="0"/>
                <a:cs typeface="Times New Roman" panose="02020603050405020304" pitchFamily="18" charset="0"/>
              </a:rPr>
              <a:t>Percezione sociale del paesaggio</a:t>
            </a:r>
            <a:r>
              <a:rPr lang="it-IT" sz="3000" b="1" dirty="0">
                <a:solidFill>
                  <a:schemeClr val="bg1"/>
                </a:solidFill>
                <a:latin typeface="Times New Roman" panose="02020603050405020304" pitchFamily="18" charset="0"/>
                <a:cs typeface="Times New Roman" panose="02020603050405020304" pitchFamily="18" charset="0"/>
              </a:rPr>
              <a:t>: comunità locale vs comunità globale (es. piazza S. Pietro, le Dolomiti, Venezia, le coste italiane… patrimoni delle comunità locali di appartenenza o piuttosto patrimoni dell’umanità?)</a:t>
            </a:r>
          </a:p>
          <a:p>
            <a:pPr marL="457200" indent="-457200">
              <a:buFontTx/>
              <a:buChar char="-"/>
            </a:pPr>
            <a:r>
              <a:rPr lang="it-IT" sz="3000" b="1" dirty="0">
                <a:solidFill>
                  <a:srgbClr val="FFFF00"/>
                </a:solidFill>
                <a:latin typeface="Times New Roman" panose="02020603050405020304" pitchFamily="18" charset="0"/>
                <a:cs typeface="Times New Roman" panose="02020603050405020304" pitchFamily="18" charset="0"/>
              </a:rPr>
              <a:t>Soggettivo vs collettivo</a:t>
            </a:r>
            <a:r>
              <a:rPr lang="it-IT" sz="3000" b="1" dirty="0">
                <a:solidFill>
                  <a:schemeClr val="bg1"/>
                </a:solidFill>
                <a:latin typeface="Times New Roman" panose="02020603050405020304" pitchFamily="18" charset="0"/>
                <a:cs typeface="Times New Roman" panose="02020603050405020304" pitchFamily="18" charset="0"/>
              </a:rPr>
              <a:t>: è possibile oggettivare la percezione sociale (approccio di partecipazione) a fini progettuali?</a:t>
            </a:r>
          </a:p>
        </p:txBody>
      </p:sp>
    </p:spTree>
    <p:extLst>
      <p:ext uri="{BB962C8B-B14F-4D97-AF65-F5344CB8AC3E}">
        <p14:creationId xmlns:p14="http://schemas.microsoft.com/office/powerpoint/2010/main" val="128718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928992" cy="6340197"/>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LA PREGNANZA STORICA</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Il paesaggio europeo, e in particolare quello italiano, è sostanzialmente un paesaggio culturale.</a:t>
            </a:r>
          </a:p>
          <a:p>
            <a:pPr lvl="0"/>
            <a:r>
              <a:rPr lang="it-IT" sz="2900" b="1" dirty="0">
                <a:solidFill>
                  <a:prstClr val="white"/>
                </a:solidFill>
                <a:latin typeface="Times New Roman" panose="02020603050405020304" pitchFamily="18" charset="0"/>
                <a:cs typeface="Times New Roman" panose="02020603050405020304" pitchFamily="18" charset="0"/>
              </a:rPr>
              <a:t>Nel nostro paese la storia ha lasciato tracce profonde, tanto nel paesaggio urbano, quanto nel paesaggio agrario e rurale.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Il paesaggio storico</a:t>
            </a:r>
            <a:r>
              <a:rPr lang="it-IT" sz="2900" b="1" dirty="0">
                <a:solidFill>
                  <a:prstClr val="white"/>
                </a:solidFill>
                <a:latin typeface="Times New Roman" panose="02020603050405020304" pitchFamily="18" charset="0"/>
                <a:cs typeface="Times New Roman" panose="02020603050405020304" pitchFamily="18" charset="0"/>
              </a:rPr>
              <a:t>, tanto alla scala urbana che territoriale, viene giudicato generalmente bello: il flusso ininterrotto di turisti, attirato non solo dalle città d'arte, ma anche da molti paesaggi territoriali, sembra dimostrarlo abbondantemente.</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571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856984"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Ancora un'altra considerazione, ormai acquisita nella cultura attuale: </a:t>
            </a:r>
            <a:r>
              <a:rPr lang="it-IT" sz="2900" b="1" dirty="0">
                <a:solidFill>
                  <a:srgbClr val="FFFF00"/>
                </a:solidFill>
                <a:latin typeface="Times New Roman" panose="02020603050405020304" pitchFamily="18" charset="0"/>
                <a:cs typeface="Times New Roman" panose="02020603050405020304" pitchFamily="18" charset="0"/>
              </a:rPr>
              <a:t>la bellezza del paesaggio non dipende dalla bellezza dei singoli elementi componenti, ma dal grado di reciproca armonia e congruenza</a:t>
            </a:r>
            <a:r>
              <a:rPr lang="it-IT" sz="2900" b="1" dirty="0">
                <a:solidFill>
                  <a:prstClr val="white"/>
                </a:solidFill>
                <a:latin typeface="Times New Roman" panose="02020603050405020304" pitchFamily="18" charset="0"/>
                <a:cs typeface="Times New Roman" panose="02020603050405020304" pitchFamily="18" charset="0"/>
              </a:rPr>
              <a:t>; il che presuppone, implicitamente, </a:t>
            </a:r>
            <a:r>
              <a:rPr lang="it-IT" sz="2900" b="1" dirty="0">
                <a:solidFill>
                  <a:srgbClr val="FFFF00"/>
                </a:solidFill>
                <a:latin typeface="Times New Roman" panose="02020603050405020304" pitchFamily="18" charset="0"/>
                <a:cs typeface="Times New Roman" panose="02020603050405020304" pitchFamily="18" charset="0"/>
              </a:rPr>
              <a:t>l'assenza d'elementi di disturbo</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È più facile sentire un suono nel silenzio che isolare lo stesso suono in mezzo ad un rumore di fondo. A fronte soggiungo che, trasferendo questa semplice verità ai paesaggi prodotti dall'uomo ed al ruolo che l'architettura gioca in essi, emerge, immediata un'osservazione non scevra di criticità.</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571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2710" y="260648"/>
            <a:ext cx="8856984" cy="6340197"/>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L'occhio umano non riesce mai, se non surrettiziamente come nelle foto delle riviste specializzate, ad isolare un oggetto edilizio, prodotto dell'architettura, da ciò che lo circonda, quindi dal paesaggio. Esso confronta automaticamente tutti gli elementi dell'insieme e, se questi non si esibiscono in una corrispondente associazione e successione, anche l'eventuale bellezza di una singola parte si perde</a:t>
            </a:r>
            <a:r>
              <a:rPr lang="it-IT" sz="2900" b="1" dirty="0">
                <a:solidFill>
                  <a:prstClr val="white"/>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In sintesi, da quanto detto sin qui, l'ipotesi teorica che affiora è che </a:t>
            </a:r>
            <a:r>
              <a:rPr lang="it-IT" sz="2900" b="1" dirty="0">
                <a:solidFill>
                  <a:srgbClr val="FFFF00"/>
                </a:solidFill>
                <a:latin typeface="Times New Roman" panose="02020603050405020304" pitchFamily="18" charset="0"/>
                <a:cs typeface="Times New Roman" panose="02020603050405020304" pitchFamily="18" charset="0"/>
              </a:rPr>
              <a:t>la valutazione di un paesaggio,</a:t>
            </a:r>
            <a:r>
              <a:rPr lang="it-IT" sz="2900" b="1" dirty="0">
                <a:solidFill>
                  <a:srgbClr val="FF0000"/>
                </a:solidFill>
                <a:latin typeface="Times New Roman" panose="02020603050405020304" pitchFamily="18" charset="0"/>
                <a:cs typeface="Times New Roman" panose="02020603050405020304" pitchFamily="18" charset="0"/>
              </a:rPr>
              <a:t> inteso come organizzazione percettiva e percepibile di una serie d'oggetti compresi in una determinata area d'</a:t>
            </a:r>
            <a:r>
              <a:rPr lang="it-IT" sz="2900" b="1" dirty="0" err="1">
                <a:solidFill>
                  <a:srgbClr val="FF0000"/>
                </a:solidFill>
                <a:latin typeface="Times New Roman" panose="02020603050405020304" pitchFamily="18" charset="0"/>
                <a:cs typeface="Times New Roman" panose="02020603050405020304" pitchFamily="18" charset="0"/>
              </a:rPr>
              <a:t>intervisibilità</a:t>
            </a:r>
            <a:r>
              <a:rPr lang="it-IT" sz="2900" b="1" dirty="0">
                <a:solidFill>
                  <a:srgbClr val="FFFF00"/>
                </a:solidFill>
                <a:latin typeface="Times New Roman" panose="02020603050405020304" pitchFamily="18" charset="0"/>
                <a:cs typeface="Times New Roman" panose="02020603050405020304" pitchFamily="18" charset="0"/>
              </a:rPr>
              <a:t>, sia condizionata </a:t>
            </a:r>
            <a:r>
              <a:rPr lang="it-IT" sz="2900" b="1" dirty="0">
                <a:solidFill>
                  <a:prstClr val="white"/>
                </a:solidFill>
                <a:latin typeface="Times New Roman" panose="02020603050405020304" pitchFamily="18" charset="0"/>
                <a:cs typeface="Times New Roman" panose="02020603050405020304" pitchFamily="18" charset="0"/>
              </a:rPr>
              <a:t>sostanzialmente da </a:t>
            </a:r>
            <a:r>
              <a:rPr lang="it-IT" sz="2900" b="1" dirty="0">
                <a:solidFill>
                  <a:srgbClr val="FFFF00"/>
                </a:solidFill>
                <a:latin typeface="Times New Roman" panose="02020603050405020304" pitchFamily="18" charset="0"/>
                <a:cs typeface="Times New Roman" panose="02020603050405020304" pitchFamily="18" charset="0"/>
              </a:rPr>
              <a:t>due meccanismi </a:t>
            </a:r>
            <a:r>
              <a:rPr lang="it-IT" sz="2900" b="1" dirty="0">
                <a:solidFill>
                  <a:prstClr val="white"/>
                </a:solidFill>
                <a:latin typeface="Times New Roman" panose="02020603050405020304" pitchFamily="18" charset="0"/>
                <a:cs typeface="Times New Roman" panose="02020603050405020304" pitchFamily="18" charset="0"/>
              </a:rPr>
              <a:t>diversi:</a:t>
            </a:r>
          </a:p>
        </p:txBody>
      </p:sp>
    </p:spTree>
    <p:extLst>
      <p:ext uri="{BB962C8B-B14F-4D97-AF65-F5344CB8AC3E}">
        <p14:creationId xmlns:p14="http://schemas.microsoft.com/office/powerpoint/2010/main" val="4182571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856984" cy="6340197"/>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·il primo</a:t>
            </a:r>
            <a:r>
              <a:rPr lang="it-IT" sz="2900" b="1" dirty="0">
                <a:solidFill>
                  <a:prstClr val="white"/>
                </a:solidFill>
                <a:latin typeface="Times New Roman" panose="02020603050405020304" pitchFamily="18" charset="0"/>
                <a:cs typeface="Times New Roman" panose="02020603050405020304" pitchFamily="18" charset="0"/>
              </a:rPr>
              <a:t>, che possiamo chiamare una </a:t>
            </a:r>
            <a:r>
              <a:rPr lang="it-IT" sz="2900" b="1" dirty="0">
                <a:solidFill>
                  <a:srgbClr val="FFFF00"/>
                </a:solidFill>
                <a:latin typeface="Times New Roman" panose="02020603050405020304" pitchFamily="18" charset="0"/>
                <a:cs typeface="Times New Roman" panose="02020603050405020304" pitchFamily="18" charset="0"/>
              </a:rPr>
              <a:t>percezione elementare</a:t>
            </a:r>
            <a:r>
              <a:rPr lang="it-IT" sz="2900" b="1" dirty="0">
                <a:solidFill>
                  <a:prstClr val="white"/>
                </a:solidFill>
                <a:latin typeface="Times New Roman" panose="02020603050405020304" pitchFamily="18" charset="0"/>
                <a:cs typeface="Times New Roman" panose="02020603050405020304" pitchFamily="18" charset="0"/>
              </a:rPr>
              <a:t>, la cui valutazione dovrebbe essere abbastanza uniforme, da individuo a individuo, essendo legata a precisi meccanismi neurobiologici del cervello umano. Esattamente come tutti gli uomini percepiscono, per esempio, il verde come verde, il rosso come rosso, ecc.;</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·il secondo </a:t>
            </a:r>
            <a:r>
              <a:rPr lang="it-IT" sz="2900" b="1" dirty="0">
                <a:solidFill>
                  <a:prstClr val="white"/>
                </a:solidFill>
                <a:latin typeface="Times New Roman" panose="02020603050405020304" pitchFamily="18" charset="0"/>
                <a:cs typeface="Times New Roman" panose="02020603050405020304" pitchFamily="18" charset="0"/>
              </a:rPr>
              <a:t>produce una </a:t>
            </a:r>
            <a:r>
              <a:rPr lang="it-IT" sz="2900" b="1" dirty="0">
                <a:solidFill>
                  <a:srgbClr val="FFFF00"/>
                </a:solidFill>
                <a:latin typeface="Times New Roman" panose="02020603050405020304" pitchFamily="18" charset="0"/>
                <a:cs typeface="Times New Roman" panose="02020603050405020304" pitchFamily="18" charset="0"/>
              </a:rPr>
              <a:t>percezione culturale </a:t>
            </a:r>
            <a:r>
              <a:rPr lang="it-IT" sz="2900" b="1" dirty="0">
                <a:solidFill>
                  <a:prstClr val="white"/>
                </a:solidFill>
                <a:latin typeface="Times New Roman" panose="02020603050405020304" pitchFamily="18" charset="0"/>
                <a:cs typeface="Times New Roman" panose="02020603050405020304" pitchFamily="18" charset="0"/>
              </a:rPr>
              <a:t>dipendendo dalla cultura del soggetto e dalle qualità aggiuntive che diversi paesaggi possono eventualmente possedere: il valore storico, affettivo, ecologico, ecc. In queste si possono far rientrare anche quelle di tipo estetico (</a:t>
            </a:r>
            <a:r>
              <a:rPr lang="it-IT" sz="2900" b="1" dirty="0">
                <a:solidFill>
                  <a:srgbClr val="FF0000"/>
                </a:solidFill>
                <a:latin typeface="Times New Roman" panose="02020603050405020304" pitchFamily="18" charset="0"/>
                <a:cs typeface="Times New Roman" panose="02020603050405020304" pitchFamily="18" charset="0"/>
              </a:rPr>
              <a:t>dell’arte e del bello</a:t>
            </a:r>
            <a:r>
              <a:rPr lang="it-IT" sz="2900" b="1"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2571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0431" y="404664"/>
            <a:ext cx="8928992" cy="5001369"/>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In sintesi, il </a:t>
            </a:r>
            <a:r>
              <a:rPr lang="it-IT" sz="2900" b="1" dirty="0">
                <a:solidFill>
                  <a:srgbClr val="FF0000"/>
                </a:solidFill>
                <a:latin typeface="Times New Roman" panose="02020603050405020304" pitchFamily="18" charset="0"/>
                <a:cs typeface="Times New Roman" panose="02020603050405020304" pitchFamily="18" charset="0"/>
              </a:rPr>
              <a:t>funzionamento</a:t>
            </a:r>
            <a:r>
              <a:rPr lang="it-IT" sz="2900" b="1" dirty="0">
                <a:solidFill>
                  <a:srgbClr val="FFFF00"/>
                </a:solidFill>
                <a:latin typeface="Times New Roman" panose="02020603050405020304" pitchFamily="18" charset="0"/>
                <a:cs typeface="Times New Roman" panose="02020603050405020304" pitchFamily="18" charset="0"/>
              </a:rPr>
              <a:t> del paesaggio, quindi il paesaggio come soggetto, quanto la sua </a:t>
            </a:r>
            <a:r>
              <a:rPr lang="it-IT" sz="2900" b="1" dirty="0">
                <a:solidFill>
                  <a:srgbClr val="FF0000"/>
                </a:solidFill>
                <a:latin typeface="Times New Roman" panose="02020603050405020304" pitchFamily="18" charset="0"/>
                <a:cs typeface="Times New Roman" panose="02020603050405020304" pitchFamily="18" charset="0"/>
              </a:rPr>
              <a:t>percezione</a:t>
            </a:r>
            <a:r>
              <a:rPr lang="it-IT" sz="2900" b="1" dirty="0">
                <a:solidFill>
                  <a:srgbClr val="FFFF00"/>
                </a:solidFill>
                <a:latin typeface="Times New Roman" panose="02020603050405020304" pitchFamily="18" charset="0"/>
                <a:cs typeface="Times New Roman" panose="02020603050405020304" pitchFamily="18" charset="0"/>
              </a:rPr>
              <a:t>, quindi il paesaggio come oggetto</a:t>
            </a:r>
            <a:r>
              <a:rPr lang="it-IT" sz="2900" b="1" dirty="0">
                <a:solidFill>
                  <a:prstClr val="white"/>
                </a:solidFill>
                <a:latin typeface="Times New Roman" panose="02020603050405020304" pitchFamily="18" charset="0"/>
                <a:cs typeface="Times New Roman" panose="02020603050405020304" pitchFamily="18" charset="0"/>
              </a:rPr>
              <a:t>, si basano sullo stesso principio: </a:t>
            </a:r>
            <a:r>
              <a:rPr lang="it-IT" sz="2900" b="1" dirty="0">
                <a:solidFill>
                  <a:srgbClr val="FF0000"/>
                </a:solidFill>
                <a:latin typeface="Times New Roman" panose="02020603050405020304" pitchFamily="18" charset="0"/>
                <a:cs typeface="Times New Roman" panose="02020603050405020304" pitchFamily="18" charset="0"/>
              </a:rPr>
              <a:t>sono sistemi aperti che vivono, sfuggendo alla morte termica</a:t>
            </a:r>
            <a:r>
              <a:rPr lang="it-IT" sz="2900" b="1" dirty="0">
                <a:solidFill>
                  <a:srgbClr val="FFFF00"/>
                </a:solidFill>
                <a:latin typeface="Times New Roman" panose="02020603050405020304" pitchFamily="18" charset="0"/>
                <a:cs typeface="Times New Roman" panose="02020603050405020304" pitchFamily="18" charset="0"/>
              </a:rPr>
              <a:t>,</a:t>
            </a:r>
            <a:r>
              <a:rPr lang="it-IT" sz="2900" b="1" dirty="0">
                <a:solidFill>
                  <a:srgbClr val="FF0000"/>
                </a:solidFill>
                <a:latin typeface="Times New Roman" panose="02020603050405020304" pitchFamily="18" charset="0"/>
                <a:cs typeface="Times New Roman" panose="02020603050405020304" pitchFamily="18" charset="0"/>
              </a:rPr>
              <a:t> solo perché alimentati dall'informazione fornita dall'energia radiante solare</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Il rapporto tra la </a:t>
            </a:r>
            <a:r>
              <a:rPr lang="it-IT" sz="2900" b="1" dirty="0">
                <a:solidFill>
                  <a:srgbClr val="FFFF00"/>
                </a:solidFill>
                <a:latin typeface="Times New Roman" panose="02020603050405020304" pitchFamily="18" charset="0"/>
                <a:cs typeface="Times New Roman" panose="02020603050405020304" pitchFamily="18" charset="0"/>
              </a:rPr>
              <a:t>percezione elementare  </a:t>
            </a:r>
            <a:r>
              <a:rPr lang="it-IT" sz="2900" b="1" dirty="0">
                <a:solidFill>
                  <a:prstClr val="white"/>
                </a:solidFill>
                <a:latin typeface="Times New Roman" panose="02020603050405020304" pitchFamily="18" charset="0"/>
                <a:cs typeface="Times New Roman" panose="02020603050405020304" pitchFamily="18" charset="0"/>
              </a:rPr>
              <a:t>di base e la </a:t>
            </a:r>
            <a:r>
              <a:rPr lang="it-IT" sz="2900" b="1" dirty="0">
                <a:solidFill>
                  <a:srgbClr val="FFFF00"/>
                </a:solidFill>
                <a:latin typeface="Times New Roman" panose="02020603050405020304" pitchFamily="18" charset="0"/>
                <a:cs typeface="Times New Roman" panose="02020603050405020304" pitchFamily="18" charset="0"/>
              </a:rPr>
              <a:t>percezione culturale </a:t>
            </a:r>
            <a:r>
              <a:rPr lang="it-IT" sz="2900" b="1" dirty="0">
                <a:solidFill>
                  <a:prstClr val="white"/>
                </a:solidFill>
                <a:latin typeface="Times New Roman" panose="02020603050405020304" pitchFamily="18" charset="0"/>
                <a:cs typeface="Times New Roman" panose="02020603050405020304" pitchFamily="18" charset="0"/>
              </a:rPr>
              <a:t>è  visualizzato dalla figura 1 che segue.</a:t>
            </a:r>
          </a:p>
        </p:txBody>
      </p:sp>
    </p:spTree>
    <p:extLst>
      <p:ext uri="{BB962C8B-B14F-4D97-AF65-F5344CB8AC3E}">
        <p14:creationId xmlns:p14="http://schemas.microsoft.com/office/powerpoint/2010/main" val="4182571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0" y="1340768"/>
            <a:ext cx="8924935" cy="3824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345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2202" y="188640"/>
            <a:ext cx="8784976" cy="6694140"/>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PAESAGGIO E PERCEZIONE</a:t>
            </a:r>
          </a:p>
          <a:p>
            <a:endParaRPr lang="it-IT" sz="27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Paesaggio: </a:t>
            </a:r>
            <a:r>
              <a:rPr lang="it-IT" sz="2900" b="1" dirty="0">
                <a:solidFill>
                  <a:srgbClr val="FFFF00"/>
                </a:solidFill>
                <a:latin typeface="Times New Roman" panose="02020603050405020304" pitchFamily="18" charset="0"/>
                <a:cs typeface="Times New Roman" panose="02020603050405020304" pitchFamily="18" charset="0"/>
              </a:rPr>
              <a:t>un'innumerevole serie di elementi, di scala e di importanza diversa, di natura fissa o transitoria, che determinano la forma del territorio, cioè il suo aspetto sensibile</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7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Modello: </a:t>
            </a:r>
            <a:r>
              <a:rPr lang="it-IT" sz="2900" b="1" dirty="0">
                <a:solidFill>
                  <a:srgbClr val="FFFF00"/>
                </a:solidFill>
                <a:latin typeface="Times New Roman" panose="02020603050405020304" pitchFamily="18" charset="0"/>
                <a:cs typeface="Times New Roman" panose="02020603050405020304" pitchFamily="18" charset="0"/>
              </a:rPr>
              <a:t>un modo di analizzare una realtà complessa riducendola a pochi elementi rappresentativi</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7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A questo proposito sottolineo che, contrariamente a quanto si crede, la fotografia, proprio per la sua vicinanza alla realtà, è relativamente utile; è, in un certo qual senso, tautologica (</a:t>
            </a:r>
            <a:r>
              <a:rPr lang="it-IT" sz="2900" b="1" dirty="0">
                <a:solidFill>
                  <a:srgbClr val="FF0000"/>
                </a:solidFill>
                <a:latin typeface="Times New Roman" panose="02020603050405020304" pitchFamily="18" charset="0"/>
                <a:cs typeface="Times New Roman" panose="02020603050405020304" pitchFamily="18" charset="0"/>
              </a:rPr>
              <a:t>ripetitiva</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9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761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02332"/>
            <a:ext cx="8784976" cy="6340197"/>
          </a:xfrm>
          <a:prstGeom prst="rect">
            <a:avLst/>
          </a:prstGeom>
          <a:noFill/>
        </p:spPr>
        <p:txBody>
          <a:bodyPr wrap="square" rtlCol="0">
            <a:spAutoFit/>
          </a:bodyPr>
          <a:lstStyle/>
          <a:p>
            <a:r>
              <a:rPr lang="it-IT" sz="2900" b="1" dirty="0">
                <a:solidFill>
                  <a:schemeClr val="bg1"/>
                </a:solidFill>
                <a:latin typeface="Times New Roman" panose="02020603050405020304" pitchFamily="18" charset="0"/>
                <a:cs typeface="Times New Roman" panose="02020603050405020304" pitchFamily="18" charset="0"/>
              </a:rPr>
              <a:t>Il </a:t>
            </a:r>
            <a:r>
              <a:rPr lang="it-IT" sz="2900" b="1" dirty="0">
                <a:solidFill>
                  <a:srgbClr val="FFFF00"/>
                </a:solidFill>
                <a:latin typeface="Times New Roman" panose="02020603050405020304" pitchFamily="18" charset="0"/>
                <a:cs typeface="Times New Roman" panose="02020603050405020304" pitchFamily="18" charset="0"/>
              </a:rPr>
              <a:t>disegno</a:t>
            </a:r>
            <a:r>
              <a:rPr lang="it-IT" sz="2900" b="1" dirty="0">
                <a:solidFill>
                  <a:schemeClr val="bg1"/>
                </a:solidFill>
                <a:latin typeface="Times New Roman" panose="02020603050405020304" pitchFamily="18" charset="0"/>
                <a:cs typeface="Times New Roman" panose="02020603050405020304" pitchFamily="18" charset="0"/>
              </a:rPr>
              <a:t>, al contrario, </a:t>
            </a:r>
            <a:r>
              <a:rPr lang="it-IT" sz="2900" b="1" dirty="0">
                <a:solidFill>
                  <a:prstClr val="white"/>
                </a:solidFill>
                <a:latin typeface="Times New Roman" panose="02020603050405020304" pitchFamily="18" charset="0"/>
                <a:cs typeface="Times New Roman" panose="02020603050405020304" pitchFamily="18" charset="0"/>
              </a:rPr>
              <a:t>può rivelarsi un </a:t>
            </a:r>
            <a:r>
              <a:rPr lang="it-IT" sz="2900" b="1" dirty="0">
                <a:solidFill>
                  <a:srgbClr val="FFFF00"/>
                </a:solidFill>
                <a:latin typeface="Times New Roman" panose="02020603050405020304" pitchFamily="18" charset="0"/>
                <a:cs typeface="Times New Roman" panose="02020603050405020304" pitchFamily="18" charset="0"/>
              </a:rPr>
              <a:t>mezzo di analisi </a:t>
            </a:r>
            <a:r>
              <a:rPr lang="it-IT" sz="2900" b="1" dirty="0">
                <a:solidFill>
                  <a:prstClr val="white"/>
                </a:solidFill>
                <a:latin typeface="Times New Roman" panose="02020603050405020304" pitchFamily="18" charset="0"/>
                <a:cs typeface="Times New Roman" panose="02020603050405020304" pitchFamily="18" charset="0"/>
              </a:rPr>
              <a:t>più efficace, mentre la fotografia ci permette anche un'attenzione distratta, il disegno ci costringe, e nel tipo (artistico, cartografico, ecc.) e nel mezzo (a mano libera piuttosto che con il computer) e nella finalità (procurare un'emozione o dare un'informazione), a compiere delle scelte e delle selezioni mirate.</a:t>
            </a:r>
          </a:p>
          <a:p>
            <a:pPr lvl="0"/>
            <a:endParaRPr lang="it-IT" sz="33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Queste considerazioni fanno subito capire perché l'utilizzo della fotografia può avere un valore documentario illustrativo, ma non può costituire un mezzo sufficiente per l'analisi</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761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8504" y="260648"/>
            <a:ext cx="8856984" cy="6032421"/>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OBIETTIVI PER LA VALUTAZIONE DEL PAESAGGIO </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3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riuscire ad individuare i vari elementi componenti il paesaggio</a:t>
            </a:r>
            <a:r>
              <a:rPr lang="it-IT" sz="2900" b="1" dirty="0">
                <a:solidFill>
                  <a:prstClr val="white"/>
                </a:solidFill>
                <a:latin typeface="Times New Roman" panose="02020603050405020304" pitchFamily="18" charset="0"/>
                <a:cs typeface="Times New Roman" panose="02020603050405020304" pitchFamily="18" charset="0"/>
              </a:rPr>
              <a:t>, sia pur limitatamente al suo aspetto sensibile, per capirne le specifiche </a:t>
            </a:r>
            <a:r>
              <a:rPr lang="it-IT" sz="2900" b="1" dirty="0">
                <a:solidFill>
                  <a:srgbClr val="FFFF00"/>
                </a:solidFill>
                <a:latin typeface="Times New Roman" panose="02020603050405020304" pitchFamily="18" charset="0"/>
                <a:cs typeface="Times New Roman" panose="02020603050405020304" pitchFamily="18" charset="0"/>
              </a:rPr>
              <a:t>valenze sceniche</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3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distinguere</a:t>
            </a:r>
            <a:r>
              <a:rPr lang="it-IT" sz="2900" b="1" dirty="0">
                <a:solidFill>
                  <a:prstClr val="white"/>
                </a:solidFill>
                <a:latin typeface="Times New Roman" panose="02020603050405020304" pitchFamily="18" charset="0"/>
                <a:cs typeface="Times New Roman" panose="02020603050405020304" pitchFamily="18" charset="0"/>
              </a:rPr>
              <a:t> nel complesso degli elementi, quelli sui </a:t>
            </a:r>
            <a:r>
              <a:rPr lang="it-IT" sz="2900" b="1" dirty="0">
                <a:solidFill>
                  <a:srgbClr val="FFFF00"/>
                </a:solidFill>
                <a:latin typeface="Times New Roman" panose="02020603050405020304" pitchFamily="18" charset="0"/>
                <a:cs typeface="Times New Roman" panose="02020603050405020304" pitchFamily="18" charset="0"/>
              </a:rPr>
              <a:t>quali </a:t>
            </a:r>
            <a:r>
              <a:rPr lang="it-IT" sz="2900" b="1" dirty="0">
                <a:solidFill>
                  <a:prstClr val="white"/>
                </a:solidFill>
                <a:latin typeface="Times New Roman" panose="02020603050405020304" pitchFamily="18" charset="0"/>
                <a:cs typeface="Times New Roman" panose="02020603050405020304" pitchFamily="18" charset="0"/>
              </a:rPr>
              <a:t>è possibile un certo </a:t>
            </a:r>
            <a:r>
              <a:rPr lang="it-IT" sz="2900" b="1" dirty="0">
                <a:solidFill>
                  <a:srgbClr val="FFFF00"/>
                </a:solidFill>
                <a:latin typeface="Times New Roman" panose="02020603050405020304" pitchFamily="18" charset="0"/>
                <a:cs typeface="Times New Roman" panose="02020603050405020304" pitchFamily="18" charset="0"/>
              </a:rPr>
              <a:t>grado di operatività</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In quest'ottica </a:t>
            </a:r>
            <a:r>
              <a:rPr lang="it-IT" sz="2900" b="1" dirty="0">
                <a:solidFill>
                  <a:srgbClr val="FFFF00"/>
                </a:solidFill>
                <a:latin typeface="Times New Roman" panose="02020603050405020304" pitchFamily="18" charset="0"/>
                <a:cs typeface="Times New Roman" panose="02020603050405020304" pitchFamily="18" charset="0"/>
              </a:rPr>
              <a:t>la funzione analitica del disegno </a:t>
            </a:r>
            <a:r>
              <a:rPr lang="it-IT" sz="2900" b="1" dirty="0">
                <a:solidFill>
                  <a:prstClr val="white"/>
                </a:solidFill>
                <a:latin typeface="Times New Roman" panose="02020603050405020304" pitchFamily="18" charset="0"/>
                <a:cs typeface="Times New Roman" panose="02020603050405020304" pitchFamily="18" charset="0"/>
              </a:rPr>
              <a:t>risulta insopprimibile, almeno in alcuni passaggi metodologici.</a:t>
            </a:r>
          </a:p>
          <a:p>
            <a:pPr lvl="0"/>
            <a:endParaRPr lang="it-IT" dirty="0">
              <a:solidFill>
                <a:prstClr val="black"/>
              </a:solidFill>
            </a:endParaRPr>
          </a:p>
          <a:p>
            <a:endParaRPr lang="it-IT" dirty="0"/>
          </a:p>
        </p:txBody>
      </p:sp>
    </p:spTree>
    <p:extLst>
      <p:ext uri="{BB962C8B-B14F-4D97-AF65-F5344CB8AC3E}">
        <p14:creationId xmlns:p14="http://schemas.microsoft.com/office/powerpoint/2010/main" val="4182571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8216"/>
            <a:ext cx="7228174" cy="658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76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856984" cy="6555641"/>
          </a:xfrm>
          <a:prstGeom prst="rect">
            <a:avLst/>
          </a:prstGeom>
          <a:noFill/>
        </p:spPr>
        <p:txBody>
          <a:bodyPr wrap="square" rtlCol="0">
            <a:spAutoFit/>
          </a:bodyPr>
          <a:lstStyle/>
          <a:p>
            <a:pPr marL="457200" indent="-457200">
              <a:buFontTx/>
              <a:buChar char="-"/>
            </a:pPr>
            <a:r>
              <a:rPr lang="it-IT" sz="3000" b="1" dirty="0">
                <a:solidFill>
                  <a:srgbClr val="FFFF00"/>
                </a:solidFill>
                <a:latin typeface="Times New Roman" panose="02020603050405020304" pitchFamily="18" charset="0"/>
                <a:cs typeface="Times New Roman" panose="02020603050405020304" pitchFamily="18" charset="0"/>
              </a:rPr>
              <a:t>Aspirazioni sociali vs cultura scientifica</a:t>
            </a:r>
            <a:r>
              <a:rPr lang="it-IT" sz="3000" b="1" dirty="0">
                <a:solidFill>
                  <a:schemeClr val="bg1"/>
                </a:solidFill>
                <a:latin typeface="Times New Roman" panose="02020603050405020304" pitchFamily="18" charset="0"/>
                <a:cs typeface="Times New Roman" panose="02020603050405020304" pitchFamily="18" charset="0"/>
              </a:rPr>
              <a:t>: scontro tra istanze progettuali condivise e sperate ed i limiti fisico/tecnici/normativi esistenti che limitano l’azione di progetto/intervento</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3000" b="1" dirty="0">
                <a:solidFill>
                  <a:srgbClr val="FFFF00"/>
                </a:solidFill>
                <a:latin typeface="Times New Roman" panose="02020603050405020304" pitchFamily="18" charset="0"/>
                <a:cs typeface="Times New Roman" panose="02020603050405020304" pitchFamily="18" charset="0"/>
              </a:rPr>
              <a:t>Paesaggio oggi</a:t>
            </a:r>
            <a:r>
              <a:rPr lang="it-IT" sz="3000" b="1" dirty="0">
                <a:solidFill>
                  <a:schemeClr val="bg1"/>
                </a:solidFill>
                <a:latin typeface="Times New Roman" panose="02020603050405020304" pitchFamily="18" charset="0"/>
                <a:cs typeface="Times New Roman" panose="02020603050405020304" pitchFamily="18" charset="0"/>
              </a:rPr>
              <a:t>: eccessivamente vario e complesso per poter essere rappresentato nella sua totalità</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3000" b="1" dirty="0">
                <a:solidFill>
                  <a:schemeClr val="bg1"/>
                </a:solidFill>
                <a:latin typeface="Times New Roman" panose="02020603050405020304" pitchFamily="18" charset="0"/>
                <a:cs typeface="Times New Roman" panose="02020603050405020304" pitchFamily="18" charset="0"/>
              </a:rPr>
              <a:t>Si impone l’uso di </a:t>
            </a:r>
            <a:r>
              <a:rPr lang="it-IT" sz="3000" b="1" dirty="0">
                <a:solidFill>
                  <a:srgbClr val="FFFF00"/>
                </a:solidFill>
                <a:latin typeface="Times New Roman" panose="02020603050405020304" pitchFamily="18" charset="0"/>
                <a:cs typeface="Times New Roman" panose="02020603050405020304" pitchFamily="18" charset="0"/>
              </a:rPr>
              <a:t>modelli</a:t>
            </a:r>
            <a:r>
              <a:rPr lang="it-IT" sz="3000" b="1" dirty="0">
                <a:solidFill>
                  <a:schemeClr val="bg1"/>
                </a:solidFill>
                <a:latin typeface="Times New Roman" panose="02020603050405020304" pitchFamily="18" charset="0"/>
                <a:cs typeface="Times New Roman" panose="02020603050405020304" pitchFamily="18" charset="0"/>
              </a:rPr>
              <a:t> per indagarne gli aspetti e l’uso della </a:t>
            </a:r>
            <a:r>
              <a:rPr lang="it-IT" sz="3000" b="1" dirty="0">
                <a:solidFill>
                  <a:srgbClr val="FFFF00"/>
                </a:solidFill>
                <a:latin typeface="Times New Roman" panose="02020603050405020304" pitchFamily="18" charset="0"/>
                <a:cs typeface="Times New Roman" panose="02020603050405020304" pitchFamily="18" charset="0"/>
              </a:rPr>
              <a:t>simulazione</a:t>
            </a:r>
            <a:r>
              <a:rPr lang="it-IT" sz="3000" b="1" dirty="0">
                <a:solidFill>
                  <a:schemeClr val="bg1"/>
                </a:solidFill>
                <a:latin typeface="Times New Roman" panose="02020603050405020304" pitchFamily="18" charset="0"/>
                <a:cs typeface="Times New Roman" panose="02020603050405020304" pitchFamily="18" charset="0"/>
              </a:rPr>
              <a:t> (costruzione di scenari di sostenibilità in condizioni di dinamica temporale)</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3000" b="1" dirty="0">
                <a:solidFill>
                  <a:srgbClr val="FFFF00"/>
                </a:solidFill>
                <a:latin typeface="Times New Roman" panose="02020603050405020304" pitchFamily="18" charset="0"/>
                <a:cs typeface="Times New Roman" panose="02020603050405020304" pitchFamily="18" charset="0"/>
              </a:rPr>
              <a:t>Paesaggio</a:t>
            </a:r>
            <a:r>
              <a:rPr lang="it-IT" sz="3000" b="1" dirty="0">
                <a:solidFill>
                  <a:schemeClr val="bg1"/>
                </a:solidFill>
                <a:latin typeface="Times New Roman" panose="02020603050405020304" pitchFamily="18" charset="0"/>
                <a:cs typeface="Times New Roman" panose="02020603050405020304" pitchFamily="18" charset="0"/>
              </a:rPr>
              <a:t> come </a:t>
            </a:r>
            <a:r>
              <a:rPr lang="it-IT" sz="3000" b="1" dirty="0">
                <a:solidFill>
                  <a:srgbClr val="FFFF00"/>
                </a:solidFill>
                <a:latin typeface="Times New Roman" panose="02020603050405020304" pitchFamily="18" charset="0"/>
                <a:cs typeface="Times New Roman" panose="02020603050405020304" pitchFamily="18" charset="0"/>
              </a:rPr>
              <a:t>sistema complesso</a:t>
            </a:r>
            <a:r>
              <a:rPr lang="it-IT" sz="3000" b="1" dirty="0">
                <a:solidFill>
                  <a:schemeClr val="bg1"/>
                </a:solidFill>
                <a:latin typeface="Times New Roman" panose="02020603050405020304" pitchFamily="18" charset="0"/>
                <a:cs typeface="Times New Roman" panose="02020603050405020304" pitchFamily="18" charset="0"/>
              </a:rPr>
              <a:t>,</a:t>
            </a:r>
            <a:r>
              <a:rPr lang="it-IT" sz="3000" b="1" dirty="0">
                <a:solidFill>
                  <a:srgbClr val="FFFF00"/>
                </a:solidFill>
                <a:latin typeface="Times New Roman" panose="02020603050405020304" pitchFamily="18" charset="0"/>
                <a:cs typeface="Times New Roman" panose="02020603050405020304" pitchFamily="18" charset="0"/>
              </a:rPr>
              <a:t> dinamico</a:t>
            </a:r>
            <a:r>
              <a:rPr lang="it-IT" sz="3000" b="1" dirty="0">
                <a:solidFill>
                  <a:schemeClr val="bg1"/>
                </a:solidFill>
                <a:latin typeface="Times New Roman" panose="02020603050405020304" pitchFamily="18" charset="0"/>
                <a:cs typeface="Times New Roman" panose="02020603050405020304" pitchFamily="18" charset="0"/>
              </a:rPr>
              <a:t>, </a:t>
            </a:r>
            <a:r>
              <a:rPr lang="it-IT" sz="3000" b="1" dirty="0">
                <a:solidFill>
                  <a:srgbClr val="FFFF00"/>
                </a:solidFill>
                <a:latin typeface="Times New Roman" panose="02020603050405020304" pitchFamily="18" charset="0"/>
                <a:cs typeface="Times New Roman" panose="02020603050405020304" pitchFamily="18" charset="0"/>
              </a:rPr>
              <a:t>non lineare </a:t>
            </a:r>
            <a:r>
              <a:rPr lang="it-IT" sz="3000" b="1" dirty="0">
                <a:solidFill>
                  <a:schemeClr val="bg1"/>
                </a:solidFill>
                <a:latin typeface="Times New Roman" panose="02020603050405020304" pitchFamily="18" charset="0"/>
                <a:cs typeface="Times New Roman" panose="02020603050405020304" pitchFamily="18" charset="0"/>
              </a:rPr>
              <a:t>e le cui direttrici di sviluppo appaiono solo parzialmente </a:t>
            </a:r>
            <a:r>
              <a:rPr lang="it-IT" sz="3000" b="1" dirty="0">
                <a:solidFill>
                  <a:srgbClr val="FF0000"/>
                </a:solidFill>
                <a:latin typeface="Times New Roman" panose="02020603050405020304" pitchFamily="18" charset="0"/>
                <a:cs typeface="Times New Roman" panose="02020603050405020304" pitchFamily="18" charset="0"/>
              </a:rPr>
              <a:t>prevedibili/determinabili/gestibili</a:t>
            </a:r>
          </a:p>
        </p:txBody>
      </p:sp>
    </p:spTree>
    <p:extLst>
      <p:ext uri="{BB962C8B-B14F-4D97-AF65-F5344CB8AC3E}">
        <p14:creationId xmlns:p14="http://schemas.microsoft.com/office/powerpoint/2010/main" val="128718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404664"/>
            <a:ext cx="8784976" cy="5447645"/>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POSIZIONE DELL'OSSERVATORE</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Lo stesso paesaggio, per esempio una vallata, offre visioni del tutto diverse a chi percorre la strada di fondo valle o a chi è in cima al suo crinale o, addirittura, a chi è su un aereo.</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La posizione dell'osservatore rispetto a ciò che osserva può variare in funzione della distanza e dell'altezza relativa rispetto a ciò che vede.</a:t>
            </a:r>
          </a:p>
          <a:p>
            <a:endParaRPr lang="it-IT" sz="2900" b="1" dirty="0">
              <a:solidFill>
                <a:schemeClr val="bg1"/>
              </a:solidFill>
              <a:latin typeface="Times New Roman" panose="02020603050405020304" pitchFamily="18" charset="0"/>
              <a:cs typeface="Times New Roman" panose="02020603050405020304" pitchFamily="18" charset="0"/>
            </a:endParaRPr>
          </a:p>
          <a:p>
            <a:endParaRPr lang="it-IT" sz="29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761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magine correlat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57" y="836712"/>
            <a:ext cx="8513688" cy="503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413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856984" cy="6340197"/>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DISTANZA DELL'OSSERVATORE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Ritenere che il paesaggio abbia una caratteristica scenica, significa implicitamente accettare l'esistenza di </a:t>
            </a:r>
            <a:r>
              <a:rPr lang="it-IT" sz="2900" b="1" dirty="0">
                <a:solidFill>
                  <a:srgbClr val="FFFF00"/>
                </a:solidFill>
                <a:latin typeface="Times New Roman" panose="02020603050405020304" pitchFamily="18" charset="0"/>
                <a:cs typeface="Times New Roman" panose="02020603050405020304" pitchFamily="18" charset="0"/>
              </a:rPr>
              <a:t>un rapporto, tra lo spazio del paesaggio, o parti di esso, e la posizione dell'osservatore</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Primo piano</a:t>
            </a:r>
            <a:r>
              <a:rPr lang="it-IT" sz="2900" b="1" dirty="0">
                <a:solidFill>
                  <a:prstClr val="white"/>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corrisponde alla situazione di </a:t>
            </a:r>
            <a:r>
              <a:rPr lang="it-IT" sz="2900" b="1" dirty="0">
                <a:solidFill>
                  <a:srgbClr val="FFFF00"/>
                </a:solidFill>
                <a:latin typeface="Times New Roman" panose="02020603050405020304" pitchFamily="18" charset="0"/>
                <a:cs typeface="Times New Roman" panose="02020603050405020304" pitchFamily="18" charset="0"/>
              </a:rPr>
              <a:t>vista bloccata</a:t>
            </a:r>
            <a:r>
              <a:rPr lang="it-IT" sz="2900" b="1" dirty="0">
                <a:solidFill>
                  <a:prstClr val="white"/>
                </a:solidFill>
                <a:latin typeface="Times New Roman" panose="02020603050405020304" pitchFamily="18" charset="0"/>
                <a:cs typeface="Times New Roman" panose="02020603050405020304" pitchFamily="18" charset="0"/>
              </a:rPr>
              <a:t>. Questo blocco può dipendere da fattori naturali o artificiali. La vista bloccata dai due lati introduce i paesaggi focali, dei quali dirò in seguito. </a:t>
            </a:r>
            <a:r>
              <a:rPr lang="it-IT" sz="2900" b="1" dirty="0">
                <a:solidFill>
                  <a:srgbClr val="FFFF00"/>
                </a:solidFill>
                <a:latin typeface="Times New Roman" panose="02020603050405020304" pitchFamily="18" charset="0"/>
                <a:cs typeface="Times New Roman" panose="02020603050405020304" pitchFamily="18" charset="0"/>
              </a:rPr>
              <a:t>Il paesaggio urbano è, in genere, formato da viste bloccate, date dagli edifici disposti lungo le strade</a:t>
            </a:r>
            <a:r>
              <a:rPr lang="it-IT" sz="2900" b="1"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2571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39"/>
            <a:ext cx="8856984" cy="6786473"/>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N.B. </a:t>
            </a:r>
            <a:r>
              <a:rPr lang="it-IT" sz="2900" b="1" dirty="0">
                <a:solidFill>
                  <a:prstClr val="white"/>
                </a:solidFill>
                <a:latin typeface="Times New Roman" panose="02020603050405020304" pitchFamily="18" charset="0"/>
                <a:cs typeface="Times New Roman" panose="02020603050405020304" pitchFamily="18" charset="0"/>
              </a:rPr>
              <a:t>Nella percezione del paesaggio, la vista bloccata, </a:t>
            </a:r>
            <a:r>
              <a:rPr lang="it-IT" sz="2900" b="1" dirty="0">
                <a:solidFill>
                  <a:srgbClr val="FFFF00"/>
                </a:solidFill>
                <a:latin typeface="Times New Roman" panose="02020603050405020304" pitchFamily="18" charset="0"/>
                <a:cs typeface="Times New Roman" panose="02020603050405020304" pitchFamily="18" charset="0"/>
              </a:rPr>
              <a:t>antitetica </a:t>
            </a:r>
            <a:r>
              <a:rPr lang="it-IT" sz="2900" b="1" dirty="0">
                <a:solidFill>
                  <a:prstClr val="white"/>
                </a:solidFill>
                <a:latin typeface="Times New Roman" panose="02020603050405020304" pitchFamily="18" charset="0"/>
                <a:cs typeface="Times New Roman" panose="02020603050405020304" pitchFamily="18" charset="0"/>
              </a:rPr>
              <a:t>alla vista panoramica, è quella in cui non si vede nulla di ciò che si trova alla media o grande distanza.</a:t>
            </a: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Piccola distanza</a:t>
            </a:r>
            <a:r>
              <a:rPr lang="it-IT" sz="2900" b="1" dirty="0">
                <a:solidFill>
                  <a:prstClr val="white"/>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definiamo come paesaggio alla piccola distanza, quel paesaggio che ha una chiarezza di definizione non riscontrabile nelle altre. Ne fanno parte tutte le zone spaziali che, dal primo piano, giungono sino alle situazioni in cui l'osservatore ha ancora la sensazione di far parte del paesaggio stesso; di essere, cioè, </a:t>
            </a:r>
            <a:r>
              <a:rPr lang="it-IT" sz="2900" b="1" dirty="0">
                <a:solidFill>
                  <a:srgbClr val="FFFF00"/>
                </a:solidFill>
                <a:latin typeface="Times New Roman" panose="02020603050405020304" pitchFamily="18" charset="0"/>
                <a:cs typeface="Times New Roman" panose="02020603050405020304" pitchFamily="18" charset="0"/>
              </a:rPr>
              <a:t>immerso in esso</a:t>
            </a:r>
            <a:r>
              <a:rPr lang="it-IT" sz="2900" b="1" dirty="0">
                <a:solidFill>
                  <a:prstClr val="white"/>
                </a:solidFill>
                <a:latin typeface="Times New Roman" panose="02020603050405020304" pitchFamily="18" charset="0"/>
                <a:cs typeface="Times New Roman" panose="02020603050405020304" pitchFamily="18" charset="0"/>
              </a:rPr>
              <a:t>. La quantità dei dettagli che può essere vista è solo in funzione del tempo e della velocità di percorrenza del canale in cui si muove l’osservatore.</a:t>
            </a:r>
          </a:p>
        </p:txBody>
      </p:sp>
    </p:spTree>
    <p:extLst>
      <p:ext uri="{BB962C8B-B14F-4D97-AF65-F5344CB8AC3E}">
        <p14:creationId xmlns:p14="http://schemas.microsoft.com/office/powerpoint/2010/main" val="22377613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4393" y="260648"/>
            <a:ext cx="8856984"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Le fasce visuali comprese, perciò, nella zona di piccola distanza costituiscono una parte rilevante dell'aspetto paesaggistico.</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Diciamo anche che, per questo motivo, la fascia di paesaggio compresa tra la piccola e media distanza è quella più facilmente controllabile alla scala architettonica.</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Media distanza </a:t>
            </a:r>
            <a:r>
              <a:rPr lang="it-IT" sz="2900" b="1" dirty="0">
                <a:solidFill>
                  <a:schemeClr val="bg1"/>
                </a:solidFill>
                <a:latin typeface="Times New Roman" panose="02020603050405020304" pitchFamily="18" charset="0"/>
                <a:cs typeface="Times New Roman" panose="02020603050405020304" pitchFamily="18" charset="0"/>
              </a:rPr>
              <a:t>o </a:t>
            </a:r>
            <a:r>
              <a:rPr lang="it-IT" sz="2900" b="1" dirty="0">
                <a:solidFill>
                  <a:srgbClr val="FFFF00"/>
                </a:solidFill>
                <a:latin typeface="Times New Roman" panose="02020603050405020304" pitchFamily="18" charset="0"/>
                <a:cs typeface="Times New Roman" panose="02020603050405020304" pitchFamily="18" charset="0"/>
              </a:rPr>
              <a:t>Apertura visiva limitata</a:t>
            </a:r>
            <a:r>
              <a:rPr lang="it-IT" sz="2900" b="1" dirty="0">
                <a:solidFill>
                  <a:prstClr val="white"/>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la media distanza è quella più critica, in quanto si colgono già i collegamenti tra le varie parti e gli elementi che formano il paesaggio e, quindi, attraverso un vista complessiva, l'organizzazione paesaggistica.</a:t>
            </a:r>
          </a:p>
        </p:txBody>
      </p:sp>
    </p:spTree>
    <p:extLst>
      <p:ext uri="{BB962C8B-B14F-4D97-AF65-F5344CB8AC3E}">
        <p14:creationId xmlns:p14="http://schemas.microsoft.com/office/powerpoint/2010/main" val="1837017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26163"/>
            <a:ext cx="8784976" cy="6494085"/>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Grande distanza o vista infinita</a:t>
            </a:r>
            <a:r>
              <a:rPr lang="it-IT" sz="2900" b="1" dirty="0">
                <a:solidFill>
                  <a:prstClr val="white"/>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possiamo dire che la semplificazione è l'elemento distintivo della grande distanza, in quanto </a:t>
            </a:r>
            <a:r>
              <a:rPr lang="it-IT" sz="2900" b="1" dirty="0">
                <a:solidFill>
                  <a:srgbClr val="FFFF00"/>
                </a:solidFill>
                <a:latin typeface="Times New Roman" panose="02020603050405020304" pitchFamily="18" charset="0"/>
                <a:cs typeface="Times New Roman" panose="02020603050405020304" pitchFamily="18" charset="0"/>
              </a:rPr>
              <a:t>la vista infinita riduce spesso la forma ad una semplice linea di contorno</a:t>
            </a:r>
            <a:r>
              <a:rPr lang="it-IT" sz="2900" b="1" dirty="0">
                <a:solidFill>
                  <a:prstClr val="white"/>
                </a:solidFill>
                <a:latin typeface="Times New Roman" panose="02020603050405020304" pitchFamily="18" charset="0"/>
                <a:cs typeface="Times New Roman" panose="02020603050405020304" pitchFamily="18" charset="0"/>
              </a:rPr>
              <a:t> facendo decadere automaticamente, o quasi, la possibilità di leggere le caratteristiche delle superfici degli elementi. Anche il colore perde importanza e tutte le sfumature tendono al grigio ed al blu.</a:t>
            </a:r>
          </a:p>
          <a:p>
            <a:pPr lvl="0"/>
            <a:endParaRPr lang="it-IT" sz="1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Questa semplificazione conferisce alla parte del </a:t>
            </a:r>
            <a:r>
              <a:rPr lang="it-IT" sz="2900" b="1" dirty="0">
                <a:solidFill>
                  <a:srgbClr val="FFFF00"/>
                </a:solidFill>
                <a:latin typeface="Times New Roman" panose="02020603050405020304" pitchFamily="18" charset="0"/>
                <a:cs typeface="Times New Roman" panose="02020603050405020304" pitchFamily="18" charset="0"/>
              </a:rPr>
              <a:t>paesaggio alla grande distanza una specie di valore di scena fissa </a:t>
            </a:r>
            <a:r>
              <a:rPr lang="it-IT" sz="2900" b="1" dirty="0">
                <a:solidFill>
                  <a:prstClr val="white"/>
                </a:solidFill>
                <a:latin typeface="Times New Roman" panose="02020603050405020304" pitchFamily="18" charset="0"/>
                <a:cs typeface="Times New Roman" panose="02020603050405020304" pitchFamily="18" charset="0"/>
              </a:rPr>
              <a:t>per cui, gli elementi alla media e piccola distanza assumono, per contrasto, un maggior valore.</a:t>
            </a:r>
          </a:p>
          <a:p>
            <a:pPr lvl="0"/>
            <a:r>
              <a:rPr lang="it-IT" sz="2900" b="1" dirty="0">
                <a:solidFill>
                  <a:prstClr val="white"/>
                </a:solidFill>
                <a:latin typeface="Times New Roman" panose="02020603050405020304" pitchFamily="18" charset="0"/>
                <a:cs typeface="Times New Roman" panose="02020603050405020304" pitchFamily="18" charset="0"/>
              </a:rPr>
              <a:t>Nelle zone alla grande distanza sono fondamentali le quinte, date, in genere, dallo skyline delle catene</a:t>
            </a:r>
            <a:endParaRPr lang="it-IT" dirty="0">
              <a:solidFill>
                <a:prstClr val="black"/>
              </a:solidFill>
            </a:endParaRPr>
          </a:p>
        </p:txBody>
      </p:sp>
    </p:spTree>
    <p:extLst>
      <p:ext uri="{BB962C8B-B14F-4D97-AF65-F5344CB8AC3E}">
        <p14:creationId xmlns:p14="http://schemas.microsoft.com/office/powerpoint/2010/main" val="524352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1013" y="260648"/>
            <a:ext cx="8784976" cy="5893921"/>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collinare o montuose, che costituiscono, attraverso la serie dei piani diversi, una possibile ricchezza di questa scena fissa.</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Altezza dell'osservatore</a:t>
            </a:r>
            <a:r>
              <a:rPr lang="it-IT" sz="2900" b="1" dirty="0">
                <a:solidFill>
                  <a:schemeClr val="bg1"/>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Le categorie sopra citate, che rendono evidenti, attraverso le loro possibili articolazioni, i caratteri generali della visibilità del paesaggio rispetto all'osservatore, possono essere ulteriormente disaggregate tenendo conto dell'altezza dello stesso osservatore rispetto al territorio osservato; altezza che può essere riassunta sotto tre posizioni fondamentali.</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020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60648"/>
            <a:ext cx="8928992"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Osservazione inferiore</a:t>
            </a:r>
            <a:r>
              <a:rPr lang="it-IT" sz="2900" b="1" dirty="0">
                <a:solidFill>
                  <a:prstClr val="white"/>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questa posizione d'osservazione inferiore si verifica quando l'osservatore è situato ad un livello inferiore al fenomeno osservato. Dicendo livello inferiore bisogna essere realistici, in quanto, se usiamo il termine in senso letterale, c'è sempre qualcosa in più al dì sotto dell'osservatore medesimo.</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Questo tipo di posizione è legato frequentemente alla </a:t>
            </a:r>
            <a:r>
              <a:rPr lang="it-IT" sz="2900" b="1" dirty="0">
                <a:solidFill>
                  <a:srgbClr val="FFFF00"/>
                </a:solidFill>
                <a:latin typeface="Times New Roman" panose="02020603050405020304" pitchFamily="18" charset="0"/>
                <a:cs typeface="Times New Roman" panose="02020603050405020304" pitchFamily="18" charset="0"/>
              </a:rPr>
              <a:t>piccola distanza o, addirittura, alla situazione di vista bloccata</a:t>
            </a:r>
            <a:r>
              <a:rPr lang="it-IT" sz="2900" b="1" dirty="0">
                <a:solidFill>
                  <a:prstClr val="white"/>
                </a:solidFill>
                <a:latin typeface="Times New Roman" panose="02020603050405020304" pitchFamily="18" charset="0"/>
                <a:cs typeface="Times New Roman" panose="02020603050405020304" pitchFamily="18" charset="0"/>
              </a:rPr>
              <a:t> per cui assumono importanza le unità di paesaggio dette: Paesaggio di dettaglio, </a:t>
            </a:r>
            <a:r>
              <a:rPr lang="it-IT" sz="2900" b="1" dirty="0" err="1">
                <a:solidFill>
                  <a:prstClr val="white"/>
                </a:solidFill>
                <a:latin typeface="Times New Roman" panose="02020603050405020304" pitchFamily="18" charset="0"/>
                <a:cs typeface="Times New Roman" panose="02020603050405020304" pitchFamily="18" charset="0"/>
              </a:rPr>
              <a:t>Enclosure</a:t>
            </a:r>
            <a:r>
              <a:rPr lang="it-IT" sz="2900" b="1" dirty="0">
                <a:solidFill>
                  <a:prstClr val="white"/>
                </a:solidFill>
                <a:latin typeface="Times New Roman" panose="02020603050405020304" pitchFamily="18" charset="0"/>
                <a:cs typeface="Times New Roman" panose="02020603050405020304" pitchFamily="18" charset="0"/>
              </a:rPr>
              <a:t> e Paesaggio focale.</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78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1973" y="213994"/>
            <a:ext cx="8856984"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Osservazione radente</a:t>
            </a:r>
            <a:r>
              <a:rPr lang="it-IT" sz="2900" b="1" dirty="0">
                <a:solidFill>
                  <a:prstClr val="white"/>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si ha quando la linea visuale dell'orizzonte coincide con gli elementi dominanti del paesaggio. A questa posizione può corrispondere sia la situazione di </a:t>
            </a:r>
            <a:r>
              <a:rPr lang="it-IT" sz="2900" b="1" dirty="0">
                <a:solidFill>
                  <a:srgbClr val="FFFF00"/>
                </a:solidFill>
                <a:latin typeface="Times New Roman" panose="02020603050405020304" pitchFamily="18" charset="0"/>
                <a:cs typeface="Times New Roman" panose="02020603050405020304" pitchFamily="18" charset="0"/>
              </a:rPr>
              <a:t>vista limitata</a:t>
            </a:r>
            <a:r>
              <a:rPr lang="it-IT" sz="2900" b="1" dirty="0">
                <a:solidFill>
                  <a:prstClr val="white"/>
                </a:solidFill>
                <a:latin typeface="Times New Roman" panose="02020603050405020304" pitchFamily="18" charset="0"/>
                <a:cs typeface="Times New Roman" panose="02020603050405020304" pitchFamily="18" charset="0"/>
              </a:rPr>
              <a:t>, nel caso di situazione orografica ben delineata, sia la </a:t>
            </a:r>
            <a:r>
              <a:rPr lang="it-IT" sz="2900" b="1" dirty="0">
                <a:solidFill>
                  <a:srgbClr val="FFFF00"/>
                </a:solidFill>
                <a:latin typeface="Times New Roman" panose="02020603050405020304" pitchFamily="18" charset="0"/>
                <a:cs typeface="Times New Roman" panose="02020603050405020304" pitchFamily="18" charset="0"/>
              </a:rPr>
              <a:t>vista infinita </a:t>
            </a:r>
            <a:r>
              <a:rPr lang="it-IT" sz="2900" b="1" dirty="0">
                <a:solidFill>
                  <a:prstClr val="white"/>
                </a:solidFill>
                <a:latin typeface="Times New Roman" panose="02020603050405020304" pitchFamily="18" charset="0"/>
                <a:cs typeface="Times New Roman" panose="02020603050405020304" pitchFamily="18" charset="0"/>
              </a:rPr>
              <a:t>nel caso in cui l'osservatore si trovi, per esempio, su una vasta pianura o in mezzo al mare.</a:t>
            </a:r>
          </a:p>
          <a:p>
            <a:pPr lvl="0"/>
            <a:endParaRPr lang="it-IT" sz="3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Osservazione superiore</a:t>
            </a:r>
            <a:r>
              <a:rPr lang="it-IT" sz="2900" b="1" dirty="0">
                <a:solidFill>
                  <a:prstClr val="white"/>
                </a:solidFill>
                <a:latin typeface="Times New Roman" panose="02020603050405020304" pitchFamily="18" charset="0"/>
                <a:cs typeface="Times New Roman" panose="02020603050405020304" pitchFamily="18" charset="0"/>
              </a:rPr>
              <a:t>:</a:t>
            </a:r>
          </a:p>
          <a:p>
            <a:pPr lvl="0"/>
            <a:r>
              <a:rPr lang="it-IT" sz="2900" b="1" dirty="0">
                <a:solidFill>
                  <a:prstClr val="white"/>
                </a:solidFill>
                <a:latin typeface="Times New Roman" panose="02020603050405020304" pitchFamily="18" charset="0"/>
                <a:cs typeface="Times New Roman" panose="02020603050405020304" pitchFamily="18" charset="0"/>
              </a:rPr>
              <a:t>è la classica posizione che genera la vista infinita o panoramica. Si ha quando la linea dell'orizzonte è al di sotto del piano orizzontale in cui è situato il </a:t>
            </a:r>
            <a:r>
              <a:rPr lang="it-IT" sz="2900" b="1" dirty="0">
                <a:solidFill>
                  <a:srgbClr val="FFFF00"/>
                </a:solidFill>
                <a:latin typeface="Times New Roman" panose="02020603050405020304" pitchFamily="18" charset="0"/>
                <a:cs typeface="Times New Roman" panose="02020603050405020304" pitchFamily="18" charset="0"/>
              </a:rPr>
              <a:t>punto di vista dell'osservatore</a:t>
            </a:r>
            <a:r>
              <a:rPr lang="it-IT" sz="2900" b="1"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85735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60648"/>
            <a:ext cx="8712968" cy="555536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È questa la posizione di gran lunga preferita da chi osserva il paesaggio, perché permette di abbracciare la vista di una gran parte di territorio e capire, quasi come in una mappa, ma in modo molto più realistico, la vera forma del paesaggio in cui si muove: il senso dei tracciati stradali, la reciproca posizione dei centri abitati, i vari ordinamenti colturali, ecc.</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In altre parole, anche se in un modo, a volte, poco cosciente, si coglie il </a:t>
            </a:r>
            <a:r>
              <a:rPr lang="it-IT" sz="2900" b="1" dirty="0">
                <a:solidFill>
                  <a:srgbClr val="FF0000"/>
                </a:solidFill>
                <a:latin typeface="Times New Roman" panose="02020603050405020304" pitchFamily="18" charset="0"/>
                <a:cs typeface="Times New Roman" panose="02020603050405020304" pitchFamily="18" charset="0"/>
              </a:rPr>
              <a:t>senso strutturale </a:t>
            </a:r>
            <a:r>
              <a:rPr lang="it-IT" sz="2900" b="1" dirty="0">
                <a:solidFill>
                  <a:srgbClr val="FFFF00"/>
                </a:solidFill>
                <a:latin typeface="Times New Roman" panose="02020603050405020304" pitchFamily="18" charset="0"/>
                <a:cs typeface="Times New Roman" panose="02020603050405020304" pitchFamily="18" charset="0"/>
              </a:rPr>
              <a:t>del</a:t>
            </a:r>
            <a:r>
              <a:rPr lang="it-IT" sz="2900" b="1" dirty="0">
                <a:solidFill>
                  <a:srgbClr val="FF0000"/>
                </a:solidFill>
                <a:latin typeface="Times New Roman" panose="02020603050405020304" pitchFamily="18" charset="0"/>
                <a:cs typeface="Times New Roman" panose="02020603050405020304" pitchFamily="18" charset="0"/>
              </a:rPr>
              <a:t> paesaggio</a:t>
            </a:r>
            <a:r>
              <a:rPr lang="it-IT" sz="2900" b="1" dirty="0">
                <a:solidFill>
                  <a:srgbClr val="FFFF00"/>
                </a:solidFill>
                <a:latin typeface="Times New Roman" panose="02020603050405020304" pitchFamily="18" charset="0"/>
                <a:cs typeface="Times New Roman" panose="02020603050405020304" pitchFamily="18" charset="0"/>
              </a:rPr>
              <a:t>.</a:t>
            </a:r>
          </a:p>
          <a:p>
            <a:pPr lvl="0"/>
            <a:endParaRPr lang="it-IT" sz="2900" b="1" dirty="0">
              <a:solidFill>
                <a:srgbClr val="FFFF00"/>
              </a:solidFill>
              <a:latin typeface="Times New Roman" panose="02020603050405020304" pitchFamily="18" charset="0"/>
              <a:cs typeface="Times New Roman" panose="02020603050405020304" pitchFamily="18" charset="0"/>
            </a:endParaRPr>
          </a:p>
          <a:p>
            <a:pPr lvl="0"/>
            <a:endParaRPr lang="it-IT" dirty="0">
              <a:solidFill>
                <a:prstClr val="black"/>
              </a:solidFill>
            </a:endParaRPr>
          </a:p>
          <a:p>
            <a:pPr lvl="0"/>
            <a:endParaRPr lang="it-IT" dirty="0">
              <a:solidFill>
                <a:prstClr val="black"/>
              </a:solidFill>
            </a:endParaRPr>
          </a:p>
        </p:txBody>
      </p:sp>
    </p:spTree>
    <p:extLst>
      <p:ext uri="{BB962C8B-B14F-4D97-AF65-F5344CB8AC3E}">
        <p14:creationId xmlns:p14="http://schemas.microsoft.com/office/powerpoint/2010/main" val="339935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6632"/>
            <a:ext cx="8856984" cy="6647974"/>
          </a:xfrm>
          <a:prstGeom prst="rect">
            <a:avLst/>
          </a:prstGeom>
          <a:noFill/>
        </p:spPr>
        <p:txBody>
          <a:bodyPr wrap="square" rtlCol="0">
            <a:spAutoFit/>
          </a:bodyPr>
          <a:lstStyle/>
          <a:p>
            <a:r>
              <a:rPr lang="it-IT" sz="2900" b="1" dirty="0">
                <a:solidFill>
                  <a:schemeClr val="bg1"/>
                </a:solidFill>
                <a:latin typeface="Times New Roman" panose="02020603050405020304" pitchFamily="18" charset="0"/>
                <a:cs typeface="Times New Roman" panose="02020603050405020304" pitchFamily="18" charset="0"/>
              </a:rPr>
              <a:t>(uso delle risorse, emergenze ambientali, cambiamenti climatici …)</a:t>
            </a:r>
          </a:p>
          <a:p>
            <a:endParaRPr lang="it-IT" sz="3000" b="1" dirty="0">
              <a:solidFill>
                <a:schemeClr val="bg1"/>
              </a:solidFill>
              <a:latin typeface="Times New Roman" panose="02020603050405020304" pitchFamily="18" charset="0"/>
              <a:cs typeface="Times New Roman" panose="02020603050405020304" pitchFamily="18" charset="0"/>
            </a:endParaRPr>
          </a:p>
          <a:p>
            <a:r>
              <a:rPr lang="it-IT" sz="3000" b="1" dirty="0">
                <a:solidFill>
                  <a:srgbClr val="FFFF00"/>
                </a:solidFill>
                <a:latin typeface="Times New Roman" panose="02020603050405020304" pitchFamily="18" charset="0"/>
                <a:cs typeface="Times New Roman" panose="02020603050405020304" pitchFamily="18" charset="0"/>
              </a:rPr>
              <a:t>METONIMIE DEL PAESAGGIO</a:t>
            </a:r>
            <a:endParaRPr lang="it-IT" sz="2000" b="1" dirty="0">
              <a:solidFill>
                <a:srgbClr val="FFFF00"/>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(Figura retorica che consiste nella sostituzione di un termine ad un altro secondo una relazione di </a:t>
            </a:r>
            <a:r>
              <a:rPr lang="it-IT" sz="2000" b="1" i="1" dirty="0">
                <a:solidFill>
                  <a:schemeClr val="bg1"/>
                </a:solidFill>
                <a:latin typeface="Times New Roman" panose="02020603050405020304" pitchFamily="18" charset="0"/>
                <a:cs typeface="Times New Roman" panose="02020603050405020304" pitchFamily="18" charset="0"/>
              </a:rPr>
              <a:t>contiguità logica</a:t>
            </a:r>
            <a:r>
              <a:rPr lang="it-IT" sz="2000" b="1" dirty="0">
                <a:solidFill>
                  <a:schemeClr val="bg1"/>
                </a:solidFill>
                <a:latin typeface="Times New Roman" panose="02020603050405020304" pitchFamily="18" charset="0"/>
                <a:cs typeface="Times New Roman" panose="02020603050405020304" pitchFamily="18" charset="0"/>
              </a:rPr>
              <a:t>)</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Nella nostra lingua parlata al termine </a:t>
            </a:r>
            <a:r>
              <a:rPr lang="it-IT" sz="2800" b="1" dirty="0">
                <a:solidFill>
                  <a:srgbClr val="FFFF00"/>
                </a:solidFill>
                <a:latin typeface="Times New Roman" panose="02020603050405020304" pitchFamily="18" charset="0"/>
                <a:cs typeface="Times New Roman" panose="02020603050405020304" pitchFamily="18" charset="0"/>
              </a:rPr>
              <a:t>paesaggio</a:t>
            </a:r>
            <a:r>
              <a:rPr lang="it-IT" sz="2800" b="1" dirty="0">
                <a:solidFill>
                  <a:schemeClr val="bg1"/>
                </a:solidFill>
                <a:latin typeface="Times New Roman" panose="02020603050405020304" pitchFamily="18" charset="0"/>
                <a:cs typeface="Times New Roman" panose="02020603050405020304" pitchFamily="18" charset="0"/>
              </a:rPr>
              <a:t> si annette una </a:t>
            </a:r>
            <a:r>
              <a:rPr lang="it-IT" sz="2800" b="1" dirty="0">
                <a:solidFill>
                  <a:srgbClr val="FFFF00"/>
                </a:solidFill>
                <a:latin typeface="Times New Roman" panose="02020603050405020304" pitchFamily="18" charset="0"/>
                <a:cs typeface="Times New Roman" panose="02020603050405020304" pitchFamily="18" charset="0"/>
              </a:rPr>
              <a:t>dimensione</a:t>
            </a:r>
            <a:r>
              <a:rPr lang="it-IT" sz="2800" b="1" dirty="0">
                <a:solidFill>
                  <a:schemeClr val="bg1"/>
                </a:solidFill>
                <a:latin typeface="Times New Roman" panose="02020603050405020304" pitchFamily="18" charset="0"/>
                <a:cs typeface="Times New Roman" panose="02020603050405020304" pitchFamily="18" charset="0"/>
              </a:rPr>
              <a:t> quasi esclusivamente </a:t>
            </a:r>
            <a:r>
              <a:rPr lang="it-IT" sz="2800" b="1" dirty="0">
                <a:solidFill>
                  <a:srgbClr val="FFFF00"/>
                </a:solidFill>
                <a:latin typeface="Times New Roman" panose="02020603050405020304" pitchFamily="18" charset="0"/>
                <a:cs typeface="Times New Roman" panose="02020603050405020304" pitchFamily="18" charset="0"/>
              </a:rPr>
              <a:t>estetica</a:t>
            </a:r>
            <a:r>
              <a:rPr lang="it-IT" sz="2800" b="1" dirty="0">
                <a:solidFill>
                  <a:schemeClr val="bg1"/>
                </a:solidFill>
                <a:latin typeface="Times New Roman" panose="02020603050405020304" pitchFamily="18" charset="0"/>
                <a:cs typeface="Times New Roman" panose="02020603050405020304" pitchFamily="18" charset="0"/>
              </a:rPr>
              <a:t>, in conseguenza delle sue origini pittoriche, intendendolo come </a:t>
            </a:r>
            <a:r>
              <a:rPr lang="it-IT" sz="2800" b="1" dirty="0">
                <a:solidFill>
                  <a:srgbClr val="FFFF00"/>
                </a:solidFill>
                <a:latin typeface="Times New Roman" panose="02020603050405020304" pitchFamily="18" charset="0"/>
                <a:cs typeface="Times New Roman" panose="02020603050405020304" pitchFamily="18" charset="0"/>
              </a:rPr>
              <a:t>luogo esterno ed aperto</a:t>
            </a:r>
            <a:r>
              <a:rPr lang="it-IT" sz="2800" b="1" dirty="0">
                <a:solidFill>
                  <a:schemeClr val="bg1"/>
                </a:solidFill>
                <a:latin typeface="Times New Roman" panose="02020603050405020304" pitchFamily="18" charset="0"/>
                <a:cs typeface="Times New Roman" panose="02020603050405020304" pitchFamily="18" charset="0"/>
              </a:rPr>
              <a:t>, in cui «</a:t>
            </a:r>
            <a:r>
              <a:rPr lang="it-IT" sz="2800" b="1" dirty="0">
                <a:solidFill>
                  <a:srgbClr val="FF0000"/>
                </a:solidFill>
                <a:latin typeface="Times New Roman" panose="02020603050405020304" pitchFamily="18" charset="0"/>
                <a:cs typeface="Times New Roman" panose="02020603050405020304" pitchFamily="18" charset="0"/>
              </a:rPr>
              <a:t>lo spazio diventa luogo</a:t>
            </a:r>
            <a:r>
              <a:rPr lang="it-IT" sz="2800" b="1" dirty="0">
                <a:solidFill>
                  <a:schemeClr val="bg1"/>
                </a:solidFill>
                <a:latin typeface="Times New Roman" panose="02020603050405020304" pitchFamily="18" charset="0"/>
                <a:cs typeface="Times New Roman" panose="02020603050405020304" pitchFamily="18" charset="0"/>
              </a:rPr>
              <a:t>», come dice R. Assunto, «</a:t>
            </a:r>
            <a:r>
              <a:rPr lang="it-IT" sz="2800" b="1" dirty="0">
                <a:solidFill>
                  <a:srgbClr val="FF0000"/>
                </a:solidFill>
                <a:latin typeface="Times New Roman" panose="02020603050405020304" pitchFamily="18" charset="0"/>
                <a:cs typeface="Times New Roman" panose="02020603050405020304" pitchFamily="18" charset="0"/>
              </a:rPr>
              <a:t>per la forma specifica ad esso data dalla natura, montagne, corsi d'acqua e vegetazione e dalla storia, gli abitati, gli uomini e gli animali</a:t>
            </a:r>
            <a:r>
              <a:rPr lang="it-IT" sz="2800" b="1" dirty="0">
                <a:solidFill>
                  <a:schemeClr val="bg1"/>
                </a:solidFill>
                <a:latin typeface="Times New Roman" panose="02020603050405020304" pitchFamily="18" charset="0"/>
                <a:cs typeface="Times New Roman" panose="02020603050405020304" pitchFamily="18" charset="0"/>
              </a:rPr>
              <a:t>» </a:t>
            </a:r>
            <a:r>
              <a:rPr lang="it-IT" sz="2600" b="1" dirty="0">
                <a:solidFill>
                  <a:schemeClr val="bg1"/>
                </a:solidFill>
                <a:latin typeface="Times New Roman" panose="02020603050405020304" pitchFamily="18" charset="0"/>
                <a:cs typeface="Times New Roman" panose="02020603050405020304" pitchFamily="18" charset="0"/>
              </a:rPr>
              <a:t>(Cfr. Assunto R., Il paesaggio e l'estetica, pp. fuori testo, vol. I, Natura e Storia, Giannini, Napoli, 1973).</a:t>
            </a:r>
          </a:p>
        </p:txBody>
      </p:sp>
    </p:spTree>
    <p:extLst>
      <p:ext uri="{BB962C8B-B14F-4D97-AF65-F5344CB8AC3E}">
        <p14:creationId xmlns:p14="http://schemas.microsoft.com/office/powerpoint/2010/main" val="128718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88" y="764704"/>
            <a:ext cx="878094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761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90601"/>
            <a:ext cx="8856984" cy="5893921"/>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IL PATTERN</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Il pattern è importante perché quando noi osserviamo un determinato paesaggio vediamo, innanzitutto, l'insieme formato da un certo numero di elementi, dell'orografia, della copertura del suolo, degli insediamenti, ecc. che, fatalmente, entrano in relazione e generano </a:t>
            </a:r>
            <a:r>
              <a:rPr lang="it-IT" sz="2900" b="1" dirty="0">
                <a:solidFill>
                  <a:srgbClr val="FFFF00"/>
                </a:solidFill>
                <a:latin typeface="Times New Roman" panose="02020603050405020304" pitchFamily="18" charset="0"/>
                <a:cs typeface="Times New Roman" panose="02020603050405020304" pitchFamily="18" charset="0"/>
              </a:rPr>
              <a:t>organizzazioni di livello diverso</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9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Per </a:t>
            </a:r>
            <a:r>
              <a:rPr lang="it-IT" sz="2900" b="1" dirty="0">
                <a:solidFill>
                  <a:srgbClr val="FFFF00"/>
                </a:solidFill>
                <a:latin typeface="Times New Roman" panose="02020603050405020304" pitchFamily="18" charset="0"/>
                <a:cs typeface="Times New Roman" panose="02020603050405020304" pitchFamily="18" charset="0"/>
              </a:rPr>
              <a:t>livello di organizzazione </a:t>
            </a:r>
            <a:r>
              <a:rPr lang="it-IT" sz="2900" b="1" dirty="0">
                <a:solidFill>
                  <a:schemeClr val="bg1"/>
                </a:solidFill>
                <a:latin typeface="Times New Roman" panose="02020603050405020304" pitchFamily="18" charset="0"/>
                <a:cs typeface="Times New Roman" panose="02020603050405020304" pitchFamily="18" charset="0"/>
              </a:rPr>
              <a:t>si intende il grado di congruenza percettiva trai vari componenti secondo i parametri, di </a:t>
            </a:r>
            <a:r>
              <a:rPr lang="it-IT" sz="2900" b="1" dirty="0">
                <a:solidFill>
                  <a:srgbClr val="FFFF00"/>
                </a:solidFill>
                <a:latin typeface="Times New Roman" panose="02020603050405020304" pitchFamily="18" charset="0"/>
                <a:cs typeface="Times New Roman" panose="02020603050405020304" pitchFamily="18" charset="0"/>
              </a:rPr>
              <a:t>scala</a:t>
            </a:r>
            <a:r>
              <a:rPr lang="it-IT" sz="2900" b="1" dirty="0">
                <a:solidFill>
                  <a:schemeClr val="bg1"/>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forma</a:t>
            </a:r>
            <a:r>
              <a:rPr lang="it-IT" sz="2900" b="1" dirty="0">
                <a:solidFill>
                  <a:schemeClr val="bg1"/>
                </a:solidFill>
                <a:latin typeface="Times New Roman" panose="02020603050405020304" pitchFamily="18" charset="0"/>
                <a:cs typeface="Times New Roman" panose="02020603050405020304" pitchFamily="18" charset="0"/>
              </a:rPr>
              <a:t> e </a:t>
            </a:r>
            <a:r>
              <a:rPr lang="it-IT" sz="2900" b="1" dirty="0" err="1">
                <a:solidFill>
                  <a:srgbClr val="FFFF00"/>
                </a:solidFill>
                <a:latin typeface="Times New Roman" panose="02020603050405020304" pitchFamily="18" charset="0"/>
                <a:cs typeface="Times New Roman" panose="02020603050405020304" pitchFamily="18" charset="0"/>
              </a:rPr>
              <a:t>texture</a:t>
            </a:r>
            <a:r>
              <a:rPr lang="it-IT" sz="2900" b="1" dirty="0">
                <a:solidFill>
                  <a:schemeClr val="bg1"/>
                </a:solidFill>
                <a:latin typeface="Times New Roman" panose="02020603050405020304" pitchFamily="18" charset="0"/>
                <a:cs typeface="Times New Roman" panose="02020603050405020304" pitchFamily="18" charset="0"/>
              </a:rPr>
              <a:t>.</a:t>
            </a:r>
          </a:p>
          <a:p>
            <a:endParaRPr lang="it-IT" sz="29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580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35766"/>
            <a:ext cx="8856984"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Questa </a:t>
            </a:r>
            <a:r>
              <a:rPr lang="it-IT" sz="2900" b="1" dirty="0">
                <a:solidFill>
                  <a:srgbClr val="FFFF00"/>
                </a:solidFill>
                <a:latin typeface="Times New Roman" panose="02020603050405020304" pitchFamily="18" charset="0"/>
                <a:cs typeface="Times New Roman" panose="02020603050405020304" pitchFamily="18" charset="0"/>
              </a:rPr>
              <a:t>organizzazione</a:t>
            </a:r>
            <a:r>
              <a:rPr lang="it-IT" sz="2900" b="1" dirty="0">
                <a:solidFill>
                  <a:prstClr val="white"/>
                </a:solidFill>
                <a:latin typeface="Times New Roman" panose="02020603050405020304" pitchFamily="18" charset="0"/>
                <a:cs typeface="Times New Roman" panose="02020603050405020304" pitchFamily="18" charset="0"/>
              </a:rPr>
              <a:t> può essere colta a più scale, secondo l'ampiezza visuale che noi abbiamo scelto; quella che ci interessa è riferita ad un'unità di paesaggio osservabile alla media distanza.</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E dunque, </a:t>
            </a:r>
            <a:r>
              <a:rPr lang="it-IT" sz="2900" b="1" dirty="0">
                <a:solidFill>
                  <a:schemeClr val="bg1"/>
                </a:solidFill>
                <a:latin typeface="Times New Roman" panose="02020603050405020304" pitchFamily="18" charset="0"/>
                <a:cs typeface="Times New Roman" panose="02020603050405020304" pitchFamily="18" charset="0"/>
              </a:rPr>
              <a:t>il</a:t>
            </a:r>
            <a:r>
              <a:rPr lang="it-IT" sz="2900" b="1" dirty="0">
                <a:solidFill>
                  <a:srgbClr val="FFFF00"/>
                </a:solidFill>
                <a:latin typeface="Times New Roman" panose="02020603050405020304" pitchFamily="18" charset="0"/>
                <a:cs typeface="Times New Roman" panose="02020603050405020304" pitchFamily="18" charset="0"/>
              </a:rPr>
              <a:t> pattern è definibile come l' insieme (tendente a infinito) dei segni, caratterizzanti un determinato paesaggio, considerati nella loro disposizione spaziale.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Senza alcuna pretesa di completezza, ma con il solo fine di chiarire i concetti prima espressi, è opportuno analizzare le categorie dei segni principali:</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778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60648"/>
            <a:ext cx="8784976"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la morfologia</a:t>
            </a:r>
            <a:r>
              <a:rPr lang="it-IT" sz="2900" b="1" dirty="0">
                <a:solidFill>
                  <a:prstClr val="white"/>
                </a:solidFill>
                <a:latin typeface="Times New Roman" panose="02020603050405020304" pitchFamily="18" charset="0"/>
                <a:cs typeface="Times New Roman" panose="02020603050405020304" pitchFamily="18" charset="0"/>
              </a:rPr>
              <a:t>. E qualificata soprattutto dal grado di acclività, dalla sua uniformità o </a:t>
            </a:r>
            <a:r>
              <a:rPr lang="it-IT" sz="2900" b="1" dirty="0" err="1">
                <a:solidFill>
                  <a:prstClr val="white"/>
                </a:solidFill>
                <a:latin typeface="Times New Roman" panose="02020603050405020304" pitchFamily="18" charset="0"/>
                <a:cs typeface="Times New Roman" panose="02020603050405020304" pitchFamily="18" charset="0"/>
              </a:rPr>
              <a:t>disuniformità</a:t>
            </a:r>
            <a:r>
              <a:rPr lang="it-IT" sz="2900" b="1" dirty="0">
                <a:solidFill>
                  <a:prstClr val="white"/>
                </a:solidFill>
                <a:latin typeface="Times New Roman" panose="02020603050405020304" pitchFamily="18" charset="0"/>
                <a:cs typeface="Times New Roman" panose="02020603050405020304" pitchFamily="18" charset="0"/>
              </a:rPr>
              <a:t>, dall'andamento delle curve di livello, dalla presenza di elementi geomorfologici caratterizzanti, dalla presenza di rocce affioranti, da loro colore, ecc.</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la vegetazione naturale o </a:t>
            </a:r>
            <a:r>
              <a:rPr lang="it-IT" sz="2900" b="1" dirty="0" err="1">
                <a:solidFill>
                  <a:srgbClr val="FFFF00"/>
                </a:solidFill>
                <a:latin typeface="Times New Roman" panose="02020603050405020304" pitchFamily="18" charset="0"/>
                <a:cs typeface="Times New Roman" panose="02020603050405020304" pitchFamily="18" charset="0"/>
              </a:rPr>
              <a:t>naturaliforme</a:t>
            </a:r>
            <a:r>
              <a:rPr lang="it-IT" sz="2900" b="1" dirty="0">
                <a:solidFill>
                  <a:prstClr val="white"/>
                </a:solidFill>
                <a:latin typeface="Times New Roman" panose="02020603050405020304" pitchFamily="18" charset="0"/>
                <a:cs typeface="Times New Roman" panose="02020603050405020304" pitchFamily="18" charset="0"/>
              </a:rPr>
              <a:t>. Ha un proprio pattern prodotto tanto dalla sua struttura che dalla disposizione sul territorio: a grandi macchie alternate a radure, a corridoio lineare, per esempio lungo i corsi d'acqua, ameboide, secondo l'andamento degli impluvi, a piccole macchie isolate in vaste praterie ove il pascolo intenso ha prodotto i suoi effetti, ecc.</a:t>
            </a:r>
          </a:p>
        </p:txBody>
      </p:sp>
    </p:spTree>
    <p:extLst>
      <p:ext uri="{BB962C8B-B14F-4D97-AF65-F5344CB8AC3E}">
        <p14:creationId xmlns:p14="http://schemas.microsoft.com/office/powerpoint/2010/main" val="3773324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60648"/>
            <a:ext cx="8856984"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la tessitura agraria</a:t>
            </a:r>
            <a:r>
              <a:rPr lang="it-IT" sz="2900" b="1" dirty="0">
                <a:solidFill>
                  <a:prstClr val="white"/>
                </a:solidFill>
                <a:latin typeface="Times New Roman" panose="02020603050405020304" pitchFamily="18" charset="0"/>
                <a:cs typeface="Times New Roman" panose="02020603050405020304" pitchFamily="18" charset="0"/>
              </a:rPr>
              <a:t>: il pattern è dato da:</a:t>
            </a: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la trama di appoderamento</a:t>
            </a:r>
            <a:r>
              <a:rPr lang="it-IT" sz="2900" b="1" dirty="0">
                <a:solidFill>
                  <a:prstClr val="white"/>
                </a:solidFill>
                <a:latin typeface="Times New Roman" panose="02020603050405020304" pitchFamily="18" charset="0"/>
                <a:cs typeface="Times New Roman" panose="02020603050405020304" pitchFamily="18" charset="0"/>
              </a:rPr>
              <a:t>, che rappresenta la materializzazione del catasto nel paesaggio. Questa trama costituisce certamente uno dei segni più estesi e duraturi impressi dall'uomo sul territorio.</a:t>
            </a: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l'ordinamento delle colture arboree</a:t>
            </a:r>
            <a:r>
              <a:rPr lang="it-IT" sz="2900" b="1" dirty="0">
                <a:solidFill>
                  <a:prstClr val="white"/>
                </a:solidFill>
                <a:latin typeface="Times New Roman" panose="02020603050405020304" pitchFamily="18" charset="0"/>
                <a:cs typeface="Times New Roman" panose="02020603050405020304" pitchFamily="18" charset="0"/>
              </a:rPr>
              <a:t>, che è legato, almeno in alcune forme storiche, al tipo di sistemazione del campo come, per esempio, nella pian- tata padana e nell'alberata tosto-umbro-marchigiana.</a:t>
            </a:r>
          </a:p>
          <a:p>
            <a:pPr lvl="0"/>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il modello insediativo</a:t>
            </a:r>
            <a:r>
              <a:rPr lang="it-IT" sz="2900" b="1" dirty="0">
                <a:solidFill>
                  <a:prstClr val="white"/>
                </a:solidFill>
                <a:latin typeface="Times New Roman" panose="02020603050405020304" pitchFamily="18" charset="0"/>
                <a:cs typeface="Times New Roman" panose="02020603050405020304" pitchFamily="18" charset="0"/>
              </a:rPr>
              <a:t>, che in Italia, soprattutto nelle forme storiche, è di-ventato un elemento strutturale di molti paesaggi. Insediamenti accentrati, paesi, villaggi, borghi, o sparsi, cascine, masserie, ecc., per una serie di ragioni hanno costituito e costituiscono un elemento</a:t>
            </a:r>
            <a:endParaRPr lang="it-IT" dirty="0"/>
          </a:p>
        </p:txBody>
      </p:sp>
    </p:spTree>
    <p:extLst>
      <p:ext uri="{BB962C8B-B14F-4D97-AF65-F5344CB8AC3E}">
        <p14:creationId xmlns:p14="http://schemas.microsoft.com/office/powerpoint/2010/main" val="1231040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60648"/>
            <a:ext cx="8856984" cy="6063198"/>
          </a:xfrm>
          <a:prstGeom prst="rect">
            <a:avLst/>
          </a:prstGeom>
          <a:noFill/>
        </p:spPr>
        <p:txBody>
          <a:bodyPr wrap="square" rtlCol="0">
            <a:spAutoFit/>
          </a:bodyPr>
          <a:lstStyle/>
          <a:p>
            <a:r>
              <a:rPr lang="it-IT" sz="2900" b="1" dirty="0">
                <a:solidFill>
                  <a:prstClr val="white"/>
                </a:solidFill>
                <a:latin typeface="Times New Roman" panose="02020603050405020304" pitchFamily="18" charset="0"/>
                <a:cs typeface="Times New Roman" panose="02020603050405020304" pitchFamily="18" charset="0"/>
              </a:rPr>
              <a:t>talmente legato alla morfologia e alle vicende storiche</a:t>
            </a:r>
            <a:endParaRPr lang="it-IT" sz="3200" dirty="0"/>
          </a:p>
          <a:p>
            <a:pPr lvl="0"/>
            <a:r>
              <a:rPr lang="it-IT" sz="2900" b="1" dirty="0">
                <a:solidFill>
                  <a:prstClr val="white"/>
                </a:solidFill>
                <a:latin typeface="Times New Roman" panose="02020603050405020304" pitchFamily="18" charset="0"/>
                <a:cs typeface="Times New Roman" panose="02020603050405020304" pitchFamily="18" charset="0"/>
              </a:rPr>
              <a:t>del sito, da rappresentare un del sito elemento del paesaggio.</a:t>
            </a:r>
          </a:p>
          <a:p>
            <a:pPr lvl="0"/>
            <a:endParaRPr lang="it-IT" sz="4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FIGURABILITÀ</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La </a:t>
            </a:r>
            <a:r>
              <a:rPr lang="it-IT" sz="2900" b="1" dirty="0" err="1">
                <a:solidFill>
                  <a:srgbClr val="FFFF00"/>
                </a:solidFill>
                <a:latin typeface="Times New Roman" panose="02020603050405020304" pitchFamily="18" charset="0"/>
                <a:cs typeface="Times New Roman" panose="02020603050405020304" pitchFamily="18" charset="0"/>
              </a:rPr>
              <a:t>figurabilità</a:t>
            </a:r>
            <a:r>
              <a:rPr lang="it-IT" sz="2900" b="1" dirty="0">
                <a:solidFill>
                  <a:prstClr val="white"/>
                </a:solidFill>
                <a:latin typeface="Times New Roman" panose="02020603050405020304" pitchFamily="18" charset="0"/>
                <a:cs typeface="Times New Roman" panose="02020603050405020304" pitchFamily="18" charset="0"/>
              </a:rPr>
              <a:t>, termine di origine </a:t>
            </a:r>
            <a:r>
              <a:rPr lang="it-IT" sz="2900" b="1" dirty="0" err="1">
                <a:solidFill>
                  <a:prstClr val="white"/>
                </a:solidFill>
                <a:latin typeface="Times New Roman" panose="02020603050405020304" pitchFamily="18" charset="0"/>
                <a:cs typeface="Times New Roman" panose="02020603050405020304" pitchFamily="18" charset="0"/>
              </a:rPr>
              <a:t>linchyana</a:t>
            </a:r>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err="1">
                <a:solidFill>
                  <a:srgbClr val="FFFF00"/>
                </a:solidFill>
                <a:latin typeface="Times New Roman" panose="02020603050405020304" pitchFamily="18" charset="0"/>
                <a:cs typeface="Times New Roman" panose="02020603050405020304" pitchFamily="18" charset="0"/>
              </a:rPr>
              <a:t>imageability</a:t>
            </a:r>
            <a:r>
              <a:rPr lang="it-IT" sz="2900" b="1" dirty="0">
                <a:solidFill>
                  <a:prstClr val="white"/>
                </a:solidFill>
                <a:latin typeface="Times New Roman" panose="02020603050405020304" pitchFamily="18" charset="0"/>
                <a:cs typeface="Times New Roman" panose="02020603050405020304" pitchFamily="18" charset="0"/>
              </a:rPr>
              <a:t>, può essere interpretata come la capacità di un oggetto di soggettivarsi secondo le regole della visione umana. Indica, in altre parole, </a:t>
            </a:r>
            <a:r>
              <a:rPr lang="it-IT" sz="2900" b="1" dirty="0">
                <a:solidFill>
                  <a:srgbClr val="FFFF00"/>
                </a:solidFill>
                <a:latin typeface="Times New Roman" panose="02020603050405020304" pitchFamily="18" charset="0"/>
                <a:cs typeface="Times New Roman" panose="02020603050405020304" pitchFamily="18" charset="0"/>
              </a:rPr>
              <a:t>la pregnanza di una specifica immagine paesistica, la capacità di essere raffigurata e rappresentata, in sintesi</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174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88640"/>
            <a:ext cx="8856984" cy="6786473"/>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PARAMETRI DI CONTROLLO DEL PAESAGGIO (E DEI SUOI ELEMENTI)</a:t>
            </a:r>
          </a:p>
          <a:p>
            <a:pPr lvl="0"/>
            <a:endParaRPr lang="it-IT" sz="2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Le caratteristiche degli oggetti paesistici, per quanto apparentemente molto varie, sono, con buona approssimazione, riconducibili a </a:t>
            </a:r>
            <a:r>
              <a:rPr lang="it-IT" sz="2900" b="1" dirty="0">
                <a:solidFill>
                  <a:srgbClr val="FFFF00"/>
                </a:solidFill>
                <a:latin typeface="Times New Roman" panose="02020603050405020304" pitchFamily="18" charset="0"/>
                <a:cs typeface="Times New Roman" panose="02020603050405020304" pitchFamily="18" charset="0"/>
              </a:rPr>
              <a:t>tre parametri fondamentali</a:t>
            </a:r>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0000"/>
                </a:solidFill>
                <a:latin typeface="Times New Roman" panose="02020603050405020304" pitchFamily="18" charset="0"/>
                <a:cs typeface="Times New Roman" panose="02020603050405020304" pitchFamily="18" charset="0"/>
              </a:rPr>
              <a:t>la scala </a:t>
            </a:r>
            <a:r>
              <a:rPr lang="it-IT" sz="2900" b="1" dirty="0">
                <a:solidFill>
                  <a:prstClr val="white"/>
                </a:solidFill>
                <a:latin typeface="Times New Roman" panose="02020603050405020304" pitchFamily="18" charset="0"/>
                <a:cs typeface="Times New Roman" panose="02020603050405020304" pitchFamily="18" charset="0"/>
              </a:rPr>
              <a:t>(rapporto tra le sue componenti fisiche e l’unità di misura rappresentata dall’uomo)</a:t>
            </a:r>
            <a:r>
              <a:rPr lang="it-IT" sz="2900" b="1" dirty="0">
                <a:solidFill>
                  <a:schemeClr val="bg1"/>
                </a:solidFill>
                <a:latin typeface="Times New Roman" panose="02020603050405020304" pitchFamily="18" charset="0"/>
                <a:cs typeface="Times New Roman" panose="02020603050405020304" pitchFamily="18" charset="0"/>
              </a:rPr>
              <a:t>,</a:t>
            </a:r>
            <a:r>
              <a:rPr lang="it-IT" sz="2900" b="1" dirty="0">
                <a:solidFill>
                  <a:srgbClr val="FF0000"/>
                </a:solidFill>
                <a:latin typeface="Times New Roman" panose="02020603050405020304" pitchFamily="18" charset="0"/>
                <a:cs typeface="Times New Roman" panose="02020603050405020304" pitchFamily="18" charset="0"/>
              </a:rPr>
              <a:t> la forma</a:t>
            </a:r>
            <a:r>
              <a:rPr lang="it-IT" sz="2900" b="1" dirty="0">
                <a:solidFill>
                  <a:prstClr val="white"/>
                </a:solidFill>
                <a:latin typeface="Times New Roman" panose="02020603050405020304" pitchFamily="18" charset="0"/>
                <a:cs typeface="Times New Roman" panose="02020603050405020304" pitchFamily="18" charset="0"/>
              </a:rPr>
              <a:t> (i principali elementi che definiscono l'unità di paesaggio sono, in primo luogo, quelli propri della morfologia del territorio. Essi possono essere rappresentati e schematizzati attraverso un piano quotato con </a:t>
            </a:r>
            <a:r>
              <a:rPr lang="it-IT" sz="2900" b="1" dirty="0">
                <a:solidFill>
                  <a:srgbClr val="FFFF00"/>
                </a:solidFill>
                <a:latin typeface="Times New Roman" panose="02020603050405020304" pitchFamily="18" charset="0"/>
                <a:cs typeface="Times New Roman" panose="02020603050405020304" pitchFamily="18" charset="0"/>
              </a:rPr>
              <a:t>curve di livello</a:t>
            </a:r>
            <a:r>
              <a:rPr lang="it-IT" sz="2900" b="1" dirty="0">
                <a:solidFill>
                  <a:prstClr val="white"/>
                </a:solidFill>
                <a:latin typeface="Times New Roman" panose="02020603050405020304" pitchFamily="18" charset="0"/>
                <a:cs typeface="Times New Roman" panose="02020603050405020304" pitchFamily="18" charset="0"/>
              </a:rPr>
              <a:t>, dove l'andamento di queste definisce un primo elemento strutturale-formale) e </a:t>
            </a:r>
            <a:r>
              <a:rPr lang="it-IT" sz="2900" b="1" dirty="0">
                <a:solidFill>
                  <a:srgbClr val="FF0000"/>
                </a:solidFill>
                <a:latin typeface="Times New Roman" panose="02020603050405020304" pitchFamily="18" charset="0"/>
                <a:cs typeface="Times New Roman" panose="02020603050405020304" pitchFamily="18" charset="0"/>
              </a:rPr>
              <a:t>la </a:t>
            </a:r>
            <a:r>
              <a:rPr lang="it-IT" sz="2900" b="1" dirty="0" err="1">
                <a:solidFill>
                  <a:srgbClr val="FF0000"/>
                </a:solidFill>
                <a:latin typeface="Times New Roman" panose="02020603050405020304" pitchFamily="18" charset="0"/>
                <a:cs typeface="Times New Roman" panose="02020603050405020304" pitchFamily="18" charset="0"/>
              </a:rPr>
              <a:t>texture</a:t>
            </a:r>
            <a:r>
              <a:rPr lang="it-IT" sz="2900" b="1" dirty="0">
                <a:solidFill>
                  <a:srgbClr val="FF0000"/>
                </a:solidFill>
                <a:latin typeface="Times New Roman" panose="02020603050405020304" pitchFamily="18" charset="0"/>
                <a:cs typeface="Times New Roman" panose="02020603050405020304" pitchFamily="18" charset="0"/>
              </a:rPr>
              <a:t> </a:t>
            </a:r>
            <a:r>
              <a:rPr lang="it-IT" sz="2900" b="1" dirty="0">
                <a:solidFill>
                  <a:prstClr val="white"/>
                </a:solidFill>
                <a:latin typeface="Times New Roman" panose="02020603050405020304" pitchFamily="18" charset="0"/>
                <a:cs typeface="Times New Roman" panose="02020603050405020304" pitchFamily="18" charset="0"/>
              </a:rPr>
              <a:t>(può essere intesa come la </a:t>
            </a:r>
            <a:r>
              <a:rPr lang="it-IT" sz="2900" b="1" dirty="0" err="1">
                <a:solidFill>
                  <a:prstClr val="white"/>
                </a:solidFill>
                <a:latin typeface="Times New Roman" panose="02020603050405020304" pitchFamily="18" charset="0"/>
                <a:cs typeface="Times New Roman" panose="02020603050405020304" pitchFamily="18" charset="0"/>
              </a:rPr>
              <a:t>carat</a:t>
            </a:r>
            <a:r>
              <a:rPr lang="it-IT" sz="2900" b="1"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8745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512" y="224880"/>
            <a:ext cx="8712968" cy="5893921"/>
          </a:xfrm>
          <a:prstGeom prst="rect">
            <a:avLst/>
          </a:prstGeom>
          <a:noFill/>
        </p:spPr>
        <p:txBody>
          <a:bodyPr wrap="square" rtlCol="0">
            <a:spAutoFit/>
          </a:bodyPr>
          <a:lstStyle/>
          <a:p>
            <a:pPr lvl="0"/>
            <a:r>
              <a:rPr lang="it-IT" sz="2900" b="1" dirty="0" err="1">
                <a:solidFill>
                  <a:prstClr val="white"/>
                </a:solidFill>
                <a:latin typeface="Times New Roman" panose="02020603050405020304" pitchFamily="18" charset="0"/>
                <a:cs typeface="Times New Roman" panose="02020603050405020304" pitchFamily="18" charset="0"/>
              </a:rPr>
              <a:t>terizzazione</a:t>
            </a:r>
            <a:r>
              <a:rPr lang="it-IT" sz="2900" b="1" dirty="0">
                <a:solidFill>
                  <a:prstClr val="white"/>
                </a:solidFill>
                <a:latin typeface="Times New Roman" panose="02020603050405020304" pitchFamily="18" charset="0"/>
                <a:cs typeface="Times New Roman" panose="02020603050405020304" pitchFamily="18" charset="0"/>
              </a:rPr>
              <a:t> visiva della superficie di un qualsiasi materiale naturale o artificiale. La sua relazione con la luce è indissolubile, in quanto tutti i rapporti chiaroscurali di pieno e di vuoto, di sporgenze e rientranze, di opacità e trasparenza, di cromatismo, sono rapporti propri della </a:t>
            </a:r>
            <a:r>
              <a:rPr lang="it-IT" sz="2900" b="1" dirty="0" err="1">
                <a:solidFill>
                  <a:prstClr val="white"/>
                </a:solidFill>
                <a:latin typeface="Times New Roman" panose="02020603050405020304" pitchFamily="18" charset="0"/>
                <a:cs typeface="Times New Roman" panose="02020603050405020304" pitchFamily="18" charset="0"/>
              </a:rPr>
              <a:t>texture</a:t>
            </a:r>
            <a:r>
              <a:rPr lang="it-IT" sz="2900" b="1" dirty="0">
                <a:solidFill>
                  <a:prstClr val="white"/>
                </a:solidFill>
                <a:latin typeface="Times New Roman" panose="02020603050405020304" pitchFamily="18" charset="0"/>
                <a:cs typeface="Times New Roman" panose="02020603050405020304" pitchFamily="18" charset="0"/>
              </a:rPr>
              <a:t> e sono creati dalla luce o, se si vuole, si risolvono in </a:t>
            </a:r>
            <a:r>
              <a:rPr lang="it-IT" sz="2900" b="1" dirty="0">
                <a:solidFill>
                  <a:srgbClr val="FFFF00"/>
                </a:solidFill>
                <a:latin typeface="Times New Roman" panose="02020603050405020304" pitchFamily="18" charset="0"/>
                <a:cs typeface="Times New Roman" panose="02020603050405020304" pitchFamily="18" charset="0"/>
              </a:rPr>
              <a:t>rapporti luminosi</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chemeClr val="bg1"/>
                </a:solidFill>
                <a:latin typeface="Times New Roman" panose="02020603050405020304" pitchFamily="18" charset="0"/>
                <a:cs typeface="Times New Roman" panose="02020603050405020304" pitchFamily="18" charset="0"/>
              </a:rPr>
              <a:t>N.B. </a:t>
            </a:r>
            <a:r>
              <a:rPr lang="it-IT" sz="2900" b="1" dirty="0">
                <a:solidFill>
                  <a:srgbClr val="FFFF00"/>
                </a:solidFill>
                <a:latin typeface="Times New Roman" panose="02020603050405020304" pitchFamily="18" charset="0"/>
                <a:cs typeface="Times New Roman" panose="02020603050405020304" pitchFamily="18" charset="0"/>
              </a:rPr>
              <a:t>La </a:t>
            </a:r>
            <a:r>
              <a:rPr lang="it-IT" sz="2900" b="1" dirty="0" err="1">
                <a:solidFill>
                  <a:srgbClr val="FFFF00"/>
                </a:solidFill>
                <a:latin typeface="Times New Roman" panose="02020603050405020304" pitchFamily="18" charset="0"/>
                <a:cs typeface="Times New Roman" panose="02020603050405020304" pitchFamily="18" charset="0"/>
              </a:rPr>
              <a:t>texture</a:t>
            </a:r>
            <a:r>
              <a:rPr lang="it-IT" sz="2900" b="1" dirty="0">
                <a:solidFill>
                  <a:srgbClr val="FFFF00"/>
                </a:solidFill>
                <a:latin typeface="Times New Roman" panose="02020603050405020304" pitchFamily="18" charset="0"/>
                <a:cs typeface="Times New Roman" panose="02020603050405020304" pitchFamily="18" charset="0"/>
              </a:rPr>
              <a:t> può essere intesa, quindi, come uno degli </a:t>
            </a:r>
            <a:r>
              <a:rPr lang="it-IT" sz="2900" b="1" dirty="0">
                <a:solidFill>
                  <a:srgbClr val="FF0000"/>
                </a:solidFill>
                <a:latin typeface="Times New Roman" panose="02020603050405020304" pitchFamily="18" charset="0"/>
                <a:cs typeface="Times New Roman" panose="02020603050405020304" pitchFamily="18" charset="0"/>
              </a:rPr>
              <a:t>elementi informatori </a:t>
            </a:r>
            <a:r>
              <a:rPr lang="it-IT" sz="2900" b="1" dirty="0">
                <a:solidFill>
                  <a:srgbClr val="FFFF00"/>
                </a:solidFill>
                <a:latin typeface="Times New Roman" panose="02020603050405020304" pitchFamily="18" charset="0"/>
                <a:cs typeface="Times New Roman" panose="02020603050405020304" pitchFamily="18" charset="0"/>
              </a:rPr>
              <a:t>dello </a:t>
            </a:r>
            <a:r>
              <a:rPr lang="it-IT" sz="2900" b="1" dirty="0">
                <a:solidFill>
                  <a:srgbClr val="FF0000"/>
                </a:solidFill>
                <a:latin typeface="Times New Roman" panose="02020603050405020304" pitchFamily="18" charset="0"/>
                <a:cs typeface="Times New Roman" panose="02020603050405020304" pitchFamily="18" charset="0"/>
              </a:rPr>
              <a:t>spazio </a:t>
            </a:r>
            <a:r>
              <a:rPr lang="it-IT" sz="2900" b="1" dirty="0">
                <a:solidFill>
                  <a:srgbClr val="FFFF00"/>
                </a:solidFill>
                <a:latin typeface="Times New Roman" panose="02020603050405020304" pitchFamily="18" charset="0"/>
                <a:cs typeface="Times New Roman" panose="02020603050405020304" pitchFamily="18" charset="0"/>
              </a:rPr>
              <a:t>che ci circonda, rappresentando la mediazione tra l'oggetto reale e la sua percezione</a:t>
            </a:r>
            <a:r>
              <a:rPr lang="it-IT" sz="2900" b="1" dirty="0">
                <a:solidFill>
                  <a:schemeClr val="bg1"/>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403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60648"/>
            <a:ext cx="8856984" cy="6340197"/>
          </a:xfrm>
          <a:prstGeom prst="rect">
            <a:avLst/>
          </a:prstGeom>
          <a:noFill/>
        </p:spPr>
        <p:txBody>
          <a:bodyPr wrap="square" rtlCol="0">
            <a:spAutoFit/>
          </a:bodyPr>
          <a:lstStyle/>
          <a:p>
            <a:pPr lvl="0"/>
            <a:r>
              <a:rPr lang="it-IT" sz="2900" b="1" dirty="0">
                <a:solidFill>
                  <a:srgbClr val="FF0000"/>
                </a:solidFill>
                <a:latin typeface="Times New Roman" panose="02020603050405020304" pitchFamily="18" charset="0"/>
                <a:cs typeface="Times New Roman" panose="02020603050405020304" pitchFamily="18" charset="0"/>
              </a:rPr>
              <a:t>TEXTURE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Caratteristiche: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la grana</a:t>
            </a:r>
            <a:r>
              <a:rPr lang="it-IT" sz="2900" b="1" dirty="0">
                <a:solidFill>
                  <a:prstClr val="white"/>
                </a:solidFill>
                <a:latin typeface="Times New Roman" panose="02020603050405020304" pitchFamily="18" charset="0"/>
                <a:cs typeface="Times New Roman" panose="02020603050405020304" pitchFamily="18" charset="0"/>
              </a:rPr>
              <a:t>, data dalla dimensione, in ampiezza ed altezza, degli elementi che determinano, in modo più o meno regolare, la granulosità (</a:t>
            </a:r>
            <a:r>
              <a:rPr lang="it-IT" sz="2900" b="1" dirty="0">
                <a:solidFill>
                  <a:srgbClr val="FFFF00"/>
                </a:solidFill>
                <a:latin typeface="Times New Roman" panose="02020603050405020304" pitchFamily="18" charset="0"/>
                <a:cs typeface="Times New Roman" panose="02020603050405020304" pitchFamily="18" charset="0"/>
              </a:rPr>
              <a:t>scabrezza</a:t>
            </a:r>
            <a:r>
              <a:rPr lang="it-IT" sz="2900" b="1" dirty="0">
                <a:solidFill>
                  <a:prstClr val="white"/>
                </a:solidFill>
                <a:latin typeface="Times New Roman" panose="02020603050405020304" pitchFamily="18" charset="0"/>
                <a:cs typeface="Times New Roman" panose="02020603050405020304" pitchFamily="18" charset="0"/>
              </a:rPr>
              <a:t>) di una superficie. Ovviamente è una caratteristica scala-dipendente, anche se è intuitivo che la grana di un bosco è, in ogni caso, più grossa di quella di un prato.</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Es: </a:t>
            </a:r>
            <a:r>
              <a:rPr lang="it-IT" sz="2900" b="1" dirty="0">
                <a:solidFill>
                  <a:srgbClr val="FFFF00"/>
                </a:solidFill>
                <a:latin typeface="Times New Roman" panose="02020603050405020304" pitchFamily="18" charset="0"/>
                <a:cs typeface="Times New Roman" panose="02020603050405020304" pitchFamily="18" charset="0"/>
              </a:rPr>
              <a:t>una uniformità di grana indica un paesaggio poco complesso</a:t>
            </a: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9191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07504" y="188640"/>
            <a:ext cx="8856984"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 </a:t>
            </a:r>
            <a:r>
              <a:rPr lang="it-IT" sz="2900" b="1" dirty="0">
                <a:solidFill>
                  <a:srgbClr val="FFFF00"/>
                </a:solidFill>
                <a:latin typeface="Times New Roman" panose="02020603050405020304" pitchFamily="18" charset="0"/>
                <a:cs typeface="Times New Roman" panose="02020603050405020304" pitchFamily="18" charset="0"/>
              </a:rPr>
              <a:t>il colore</a:t>
            </a:r>
            <a:r>
              <a:rPr lang="it-IT" sz="2900" b="1" dirty="0">
                <a:solidFill>
                  <a:prstClr val="white"/>
                </a:solidFill>
                <a:latin typeface="Times New Roman" panose="02020603050405020304" pitchFamily="18" charset="0"/>
                <a:cs typeface="Times New Roman" panose="02020603050405020304" pitchFamily="18" charset="0"/>
              </a:rPr>
              <a:t>. Che il </a:t>
            </a:r>
            <a:r>
              <a:rPr lang="it-IT" sz="2900" b="1" dirty="0">
                <a:solidFill>
                  <a:schemeClr val="bg1"/>
                </a:solidFill>
                <a:latin typeface="Times New Roman" panose="02020603050405020304" pitchFamily="18" charset="0"/>
                <a:cs typeface="Times New Roman" panose="02020603050405020304" pitchFamily="18" charset="0"/>
              </a:rPr>
              <a:t>colore </a:t>
            </a:r>
            <a:r>
              <a:rPr lang="it-IT" sz="2900" b="1" dirty="0">
                <a:solidFill>
                  <a:prstClr val="white"/>
                </a:solidFill>
                <a:latin typeface="Times New Roman" panose="02020603050405020304" pitchFamily="18" charset="0"/>
                <a:cs typeface="Times New Roman" panose="02020603050405020304" pitchFamily="18" charset="0"/>
              </a:rPr>
              <a:t>sia un </a:t>
            </a:r>
            <a:r>
              <a:rPr lang="it-IT" sz="2900" b="1" dirty="0">
                <a:solidFill>
                  <a:srgbClr val="FFFF00"/>
                </a:solidFill>
                <a:latin typeface="Times New Roman" panose="02020603050405020304" pitchFamily="18" charset="0"/>
                <a:cs typeface="Times New Roman" panose="02020603050405020304" pitchFamily="18" charset="0"/>
              </a:rPr>
              <a:t>elemento sostanziale </a:t>
            </a:r>
            <a:r>
              <a:rPr lang="it-IT" sz="2900" b="1" dirty="0">
                <a:solidFill>
                  <a:prstClr val="white"/>
                </a:solidFill>
                <a:latin typeface="Times New Roman" panose="02020603050405020304" pitchFamily="18" charset="0"/>
                <a:cs typeface="Times New Roman" panose="02020603050405020304" pitchFamily="18" charset="0"/>
              </a:rPr>
              <a:t>del paesaggio, almeno nel suo aspetto scenico, è fatto che tutti ormai, cultori e non della materia, pacificamente riconoscono. Non a caso infatti il paesaggio è stato una realtà intuita prima dai pittori che dai geografi.</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E ancora, ogni elemento componente del paesaggio esiste con un colore, anche se questo non ha una consistenza autonoma, essendo sempre legato ad una superficie, ad un volume, ecc.; ma proprio per questo può servire in architettura a sottolineare la distinzione trai diversi partiti o i vari elementi che formano l'insieme come, nel campo vegetale, serve a distinguere una specie dall'altra.</a:t>
            </a:r>
          </a:p>
        </p:txBody>
      </p:sp>
    </p:spTree>
    <p:extLst>
      <p:ext uri="{BB962C8B-B14F-4D97-AF65-F5344CB8AC3E}">
        <p14:creationId xmlns:p14="http://schemas.microsoft.com/office/powerpoint/2010/main" val="4067114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4319" y="188640"/>
            <a:ext cx="8856984" cy="6432530"/>
          </a:xfrm>
          <a:prstGeom prst="rect">
            <a:avLst/>
          </a:prstGeom>
          <a:noFill/>
        </p:spPr>
        <p:txBody>
          <a:bodyPr wrap="square" rtlCol="0">
            <a:spAutoFit/>
          </a:bodyPr>
          <a:lstStyle/>
          <a:p>
            <a:r>
              <a:rPr lang="it-IT" sz="2800" b="1" dirty="0">
                <a:solidFill>
                  <a:schemeClr val="bg1"/>
                </a:solidFill>
                <a:latin typeface="Times New Roman" panose="02020603050405020304" pitchFamily="18" charset="0"/>
                <a:cs typeface="Times New Roman" panose="02020603050405020304" pitchFamily="18" charset="0"/>
              </a:rPr>
              <a:t>Ma accanto a questa </a:t>
            </a:r>
            <a:r>
              <a:rPr lang="it-IT" sz="2800" b="1" i="1" dirty="0">
                <a:solidFill>
                  <a:schemeClr val="bg1"/>
                </a:solidFill>
                <a:latin typeface="Times New Roman" panose="02020603050405020304" pitchFamily="18" charset="0"/>
                <a:cs typeface="Times New Roman" panose="02020603050405020304" pitchFamily="18" charset="0"/>
              </a:rPr>
              <a:t>dimensione comune </a:t>
            </a:r>
            <a:r>
              <a:rPr lang="it-IT" sz="2800" b="1" dirty="0">
                <a:solidFill>
                  <a:schemeClr val="bg1"/>
                </a:solidFill>
                <a:latin typeface="Times New Roman" panose="02020603050405020304" pitchFamily="18" charset="0"/>
                <a:cs typeface="Times New Roman" panose="02020603050405020304" pitchFamily="18" charset="0"/>
              </a:rPr>
              <a:t>del </a:t>
            </a:r>
            <a:r>
              <a:rPr lang="it-IT" sz="2800" b="1" dirty="0">
                <a:solidFill>
                  <a:srgbClr val="FFFF00"/>
                </a:solidFill>
                <a:latin typeface="Times New Roman" panose="02020603050405020304" pitchFamily="18" charset="0"/>
                <a:cs typeface="Times New Roman" panose="02020603050405020304" pitchFamily="18" charset="0"/>
              </a:rPr>
              <a:t>termine</a:t>
            </a:r>
            <a:r>
              <a:rPr lang="it-IT" sz="2800" b="1" dirty="0">
                <a:solidFill>
                  <a:schemeClr val="bg1"/>
                </a:solidFill>
                <a:latin typeface="Times New Roman" panose="02020603050405020304" pitchFamily="18" charset="0"/>
                <a:cs typeface="Times New Roman" panose="02020603050405020304" pitchFamily="18" charset="0"/>
              </a:rPr>
              <a:t>, </a:t>
            </a:r>
            <a:r>
              <a:rPr lang="it-IT" sz="2800" b="1" dirty="0">
                <a:solidFill>
                  <a:srgbClr val="FFFF00"/>
                </a:solidFill>
                <a:latin typeface="Times New Roman" panose="02020603050405020304" pitchFamily="18" charset="0"/>
                <a:cs typeface="Times New Roman" panose="02020603050405020304" pitchFamily="18" charset="0"/>
              </a:rPr>
              <a:t>esiste tutta una serie di </a:t>
            </a:r>
            <a:r>
              <a:rPr lang="it-IT" sz="2800" b="1" dirty="0">
                <a:solidFill>
                  <a:srgbClr val="FF0000"/>
                </a:solidFill>
                <a:latin typeface="Times New Roman" panose="02020603050405020304" pitchFamily="18" charset="0"/>
                <a:cs typeface="Times New Roman" panose="02020603050405020304" pitchFamily="18" charset="0"/>
              </a:rPr>
              <a:t>definizioni</a:t>
            </a:r>
            <a:r>
              <a:rPr lang="it-IT" sz="2800" b="1" dirty="0">
                <a:solidFill>
                  <a:schemeClr val="bg1"/>
                </a:solidFill>
                <a:latin typeface="Times New Roman" panose="02020603050405020304" pitchFamily="18" charset="0"/>
                <a:cs typeface="Times New Roman" panose="02020603050405020304" pitchFamily="18" charset="0"/>
              </a:rPr>
              <a:t>, ognuna </a:t>
            </a:r>
            <a:r>
              <a:rPr lang="it-IT" sz="2800" b="1" dirty="0">
                <a:solidFill>
                  <a:srgbClr val="FFFF00"/>
                </a:solidFill>
                <a:latin typeface="Times New Roman" panose="02020603050405020304" pitchFamily="18" charset="0"/>
                <a:cs typeface="Times New Roman" panose="02020603050405020304" pitchFamily="18" charset="0"/>
              </a:rPr>
              <a:t>funzionale</a:t>
            </a:r>
            <a:r>
              <a:rPr lang="it-IT" sz="2800" b="1" dirty="0">
                <a:solidFill>
                  <a:schemeClr val="bg1"/>
                </a:solidFill>
                <a:latin typeface="Times New Roman" panose="02020603050405020304" pitchFamily="18" charset="0"/>
                <a:cs typeface="Times New Roman" panose="02020603050405020304" pitchFamily="18" charset="0"/>
              </a:rPr>
              <a:t>, rispetto all'</a:t>
            </a:r>
            <a:r>
              <a:rPr lang="it-IT" sz="2800" b="1" dirty="0">
                <a:solidFill>
                  <a:srgbClr val="FFFF00"/>
                </a:solidFill>
                <a:latin typeface="Times New Roman" panose="02020603050405020304" pitchFamily="18" charset="0"/>
                <a:cs typeface="Times New Roman" panose="02020603050405020304" pitchFamily="18" charset="0"/>
              </a:rPr>
              <a:t>uso disciplinare</a:t>
            </a:r>
            <a:r>
              <a:rPr lang="it-IT" sz="2800" b="1" dirty="0">
                <a:solidFill>
                  <a:schemeClr val="bg1"/>
                </a:solidFill>
                <a:latin typeface="Times New Roman" panose="02020603050405020304" pitchFamily="18" charset="0"/>
                <a:cs typeface="Times New Roman" panose="02020603050405020304" pitchFamily="18" charset="0"/>
              </a:rPr>
              <a:t>, che vari autori ne hanno fatto. </a:t>
            </a:r>
            <a:r>
              <a:rPr lang="it-IT" sz="2800" b="1" dirty="0">
                <a:solidFill>
                  <a:srgbClr val="FFFF00"/>
                </a:solidFill>
                <a:latin typeface="Times New Roman" panose="02020603050405020304" pitchFamily="18" charset="0"/>
                <a:cs typeface="Times New Roman" panose="02020603050405020304" pitchFamily="18" charset="0"/>
              </a:rPr>
              <a:t>Questo giustifica la presenza di </a:t>
            </a:r>
            <a:r>
              <a:rPr lang="it-IT" sz="2800" b="1" dirty="0">
                <a:solidFill>
                  <a:srgbClr val="FF0000"/>
                </a:solidFill>
                <a:latin typeface="Times New Roman" panose="02020603050405020304" pitchFamily="18" charset="0"/>
                <a:cs typeface="Times New Roman" panose="02020603050405020304" pitchFamily="18" charset="0"/>
              </a:rPr>
              <a:t>definizioni diverse </a:t>
            </a:r>
            <a:r>
              <a:rPr lang="it-IT" sz="2800" b="1" dirty="0">
                <a:solidFill>
                  <a:schemeClr val="bg1"/>
                </a:solidFill>
                <a:latin typeface="Times New Roman" panose="02020603050405020304" pitchFamily="18" charset="0"/>
                <a:cs typeface="Times New Roman" panose="02020603050405020304" pitchFamily="18" charset="0"/>
              </a:rPr>
              <a:t>del</a:t>
            </a:r>
            <a:r>
              <a:rPr lang="it-IT" sz="2800" b="1" dirty="0">
                <a:solidFill>
                  <a:srgbClr val="FF0000"/>
                </a:solidFill>
                <a:latin typeface="Times New Roman" panose="02020603050405020304" pitchFamily="18" charset="0"/>
                <a:cs typeface="Times New Roman" panose="02020603050405020304" pitchFamily="18" charset="0"/>
              </a:rPr>
              <a:t> paesaggio</a:t>
            </a:r>
            <a:r>
              <a:rPr lang="it-IT" sz="2800" b="1" dirty="0">
                <a:solidFill>
                  <a:schemeClr val="bg1"/>
                </a:solidFill>
                <a:latin typeface="Times New Roman" panose="02020603050405020304" pitchFamily="18" charset="0"/>
                <a:cs typeface="Times New Roman" panose="02020603050405020304" pitchFamily="18" charset="0"/>
              </a:rPr>
              <a:t>.</a:t>
            </a: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Se il paesaggio può essere considerato il </a:t>
            </a:r>
            <a:r>
              <a:rPr lang="it-IT" sz="2800" b="1" dirty="0">
                <a:solidFill>
                  <a:srgbClr val="FFFF00"/>
                </a:solidFill>
                <a:latin typeface="Times New Roman" panose="02020603050405020304" pitchFamily="18" charset="0"/>
                <a:cs typeface="Times New Roman" panose="02020603050405020304" pitchFamily="18" charset="0"/>
              </a:rPr>
              <a:t>livello più alto dell'organizzazione della vita sul pianeta</a:t>
            </a:r>
            <a:r>
              <a:rPr lang="it-IT" sz="2800" b="1" dirty="0">
                <a:solidFill>
                  <a:schemeClr val="bg1"/>
                </a:solidFill>
                <a:latin typeface="Times New Roman" panose="02020603050405020304" pitchFamily="18" charset="0"/>
                <a:cs typeface="Times New Roman" panose="02020603050405020304" pitchFamily="18" charset="0"/>
              </a:rPr>
              <a:t>, esso rappresenta in tal senso </a:t>
            </a:r>
            <a:r>
              <a:rPr lang="it-IT" sz="2800" b="1" dirty="0">
                <a:solidFill>
                  <a:srgbClr val="FF0000"/>
                </a:solidFill>
                <a:latin typeface="Times New Roman" panose="02020603050405020304" pitchFamily="18" charset="0"/>
                <a:cs typeface="Times New Roman" panose="02020603050405020304" pitchFamily="18" charset="0"/>
              </a:rPr>
              <a:t>un tutto</a:t>
            </a:r>
            <a:r>
              <a:rPr lang="it-IT" sz="2800" b="1" dirty="0">
                <a:solidFill>
                  <a:schemeClr val="bg1"/>
                </a:solidFill>
                <a:latin typeface="Times New Roman" panose="02020603050405020304" pitchFamily="18" charset="0"/>
                <a:cs typeface="Times New Roman" panose="02020603050405020304" pitchFamily="18" charset="0"/>
              </a:rPr>
              <a:t>. Ovviamente </a:t>
            </a:r>
            <a:r>
              <a:rPr lang="it-IT" sz="2800" b="1" dirty="0">
                <a:solidFill>
                  <a:srgbClr val="FFFF00"/>
                </a:solidFill>
                <a:latin typeface="Times New Roman" panose="02020603050405020304" pitchFamily="18" charset="0"/>
                <a:cs typeface="Times New Roman" panose="02020603050405020304" pitchFamily="18" charset="0"/>
              </a:rPr>
              <a:t>possono esistere diversi modi di guardare</a:t>
            </a:r>
            <a:r>
              <a:rPr lang="it-IT" sz="2800" b="1" dirty="0">
                <a:solidFill>
                  <a:schemeClr val="bg1"/>
                </a:solidFill>
                <a:latin typeface="Times New Roman" panose="02020603050405020304" pitchFamily="18" charset="0"/>
                <a:cs typeface="Times New Roman" panose="02020603050405020304" pitchFamily="18" charset="0"/>
              </a:rPr>
              <a:t>,</a:t>
            </a:r>
            <a:r>
              <a:rPr lang="it-IT" sz="2800" b="1" dirty="0">
                <a:solidFill>
                  <a:srgbClr val="FFFF00"/>
                </a:solidFill>
                <a:latin typeface="Times New Roman" panose="02020603050405020304" pitchFamily="18" charset="0"/>
                <a:cs typeface="Times New Roman" panose="02020603050405020304" pitchFamily="18" charset="0"/>
              </a:rPr>
              <a:t> analizzare</a:t>
            </a:r>
            <a:r>
              <a:rPr lang="it-IT" sz="2800" b="1" dirty="0">
                <a:solidFill>
                  <a:schemeClr val="bg1"/>
                </a:solidFill>
                <a:latin typeface="Times New Roman" panose="02020603050405020304" pitchFamily="18" charset="0"/>
                <a:cs typeface="Times New Roman" panose="02020603050405020304" pitchFamily="18" charset="0"/>
              </a:rPr>
              <a:t>,</a:t>
            </a:r>
            <a:r>
              <a:rPr lang="it-IT" sz="2800" b="1" dirty="0">
                <a:solidFill>
                  <a:srgbClr val="FFFF00"/>
                </a:solidFill>
                <a:latin typeface="Times New Roman" panose="02020603050405020304" pitchFamily="18" charset="0"/>
                <a:cs typeface="Times New Roman" panose="02020603050405020304" pitchFamily="18" charset="0"/>
              </a:rPr>
              <a:t> studiare questo tutto</a:t>
            </a:r>
            <a:r>
              <a:rPr lang="it-IT" sz="2800" b="1" dirty="0">
                <a:solidFill>
                  <a:schemeClr val="bg1"/>
                </a:solidFill>
                <a:latin typeface="Times New Roman" panose="02020603050405020304" pitchFamily="18" charset="0"/>
                <a:cs typeface="Times New Roman" panose="02020603050405020304" pitchFamily="18" charset="0"/>
              </a:rPr>
              <a:t>; ma la scelta dipende, non certo dalla preferenza personale, bensì dalle </a:t>
            </a:r>
            <a:r>
              <a:rPr lang="it-IT" sz="2800" b="1" dirty="0">
                <a:solidFill>
                  <a:srgbClr val="FFFF00"/>
                </a:solidFill>
                <a:latin typeface="Times New Roman" panose="02020603050405020304" pitchFamily="18" charset="0"/>
                <a:cs typeface="Times New Roman" panose="02020603050405020304" pitchFamily="18" charset="0"/>
              </a:rPr>
              <a:t>finalità</a:t>
            </a:r>
            <a:r>
              <a:rPr lang="it-IT" sz="2800" b="1" dirty="0">
                <a:solidFill>
                  <a:schemeClr val="bg1"/>
                </a:solidFill>
                <a:latin typeface="Times New Roman" panose="02020603050405020304" pitchFamily="18" charset="0"/>
                <a:cs typeface="Times New Roman" panose="02020603050405020304" pitchFamily="18" charset="0"/>
              </a:rPr>
              <a:t> (obiettivo).</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Sono quindi le </a:t>
            </a:r>
            <a:r>
              <a:rPr lang="it-IT" sz="2800" b="1" dirty="0">
                <a:solidFill>
                  <a:srgbClr val="FF0000"/>
                </a:solidFill>
                <a:latin typeface="Times New Roman" panose="02020603050405020304" pitchFamily="18" charset="0"/>
                <a:cs typeface="Times New Roman" panose="02020603050405020304" pitchFamily="18" charset="0"/>
              </a:rPr>
              <a:t>necessità operative</a:t>
            </a:r>
            <a:r>
              <a:rPr lang="it-IT" sz="2800" b="1" dirty="0">
                <a:solidFill>
                  <a:schemeClr val="bg1"/>
                </a:solidFill>
                <a:latin typeface="Times New Roman" panose="02020603050405020304" pitchFamily="18" charset="0"/>
                <a:cs typeface="Times New Roman" panose="02020603050405020304" pitchFamily="18" charset="0"/>
              </a:rPr>
              <a:t>, prima che teoriche, che impongono di definire, o meglio, di tentare di </a:t>
            </a:r>
            <a:r>
              <a:rPr lang="it-IT" sz="2800" b="1" dirty="0" err="1">
                <a:solidFill>
                  <a:schemeClr val="bg1"/>
                </a:solidFill>
                <a:latin typeface="Times New Roman" panose="02020603050405020304" pitchFamily="18" charset="0"/>
                <a:cs typeface="Times New Roman" panose="02020603050405020304" pitchFamily="18" charset="0"/>
              </a:rPr>
              <a:t>defini</a:t>
            </a:r>
            <a:r>
              <a:rPr lang="it-IT" sz="28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87184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3899" y="332656"/>
            <a:ext cx="8712968" cy="5893921"/>
          </a:xfrm>
          <a:prstGeom prst="rect">
            <a:avLst/>
          </a:prstGeom>
          <a:noFill/>
        </p:spPr>
        <p:txBody>
          <a:bodyPr wrap="square" rtlCol="0">
            <a:spAutoFit/>
          </a:bodyPr>
          <a:lstStyle/>
          <a:p>
            <a:pPr lvl="0"/>
            <a:r>
              <a:rPr lang="it-IT" sz="2900" b="1" dirty="0">
                <a:solidFill>
                  <a:schemeClr val="bg1"/>
                </a:solidFill>
                <a:latin typeface="Times New Roman" panose="02020603050405020304" pitchFamily="18" charset="0"/>
                <a:cs typeface="Times New Roman" panose="02020603050405020304" pitchFamily="18" charset="0"/>
              </a:rPr>
              <a:t>Si potrebbe dire che </a:t>
            </a:r>
            <a:r>
              <a:rPr lang="it-IT" sz="2900" b="1" dirty="0">
                <a:solidFill>
                  <a:srgbClr val="FFFF00"/>
                </a:solidFill>
                <a:latin typeface="Times New Roman" panose="02020603050405020304" pitchFamily="18" charset="0"/>
                <a:cs typeface="Times New Roman" panose="02020603050405020304" pitchFamily="18" charset="0"/>
              </a:rPr>
              <a:t>il colore costituisce una specie di codice aggiuntivo, volontario o involontario, che facilita l'individuazione e specifica meglio i vari elementi</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D'altra parte, che il colore costituisca un elemento caratterizzante del paesaggio, al pari della scala e della forma, è un fatto che tutti, più o meno consapevolmente, avvertono quando notano un edificio nuovo che stride con il contesto proprio per l'uso di materiali che hanno colorazioni molto diverse. </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9423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784976" cy="6340197"/>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Si può sottolineare come il colore sia certamente il parametro più facilmente </a:t>
            </a:r>
            <a:r>
              <a:rPr lang="it-IT" sz="2900" b="1" dirty="0" err="1">
                <a:solidFill>
                  <a:prstClr val="white"/>
                </a:solidFill>
                <a:latin typeface="Times New Roman" panose="02020603050405020304" pitchFamily="18" charset="0"/>
                <a:cs typeface="Times New Roman" panose="02020603050405020304" pitchFamily="18" charset="0"/>
              </a:rPr>
              <a:t>coglibile</a:t>
            </a:r>
            <a:r>
              <a:rPr lang="it-IT" sz="2900" b="1" dirty="0">
                <a:solidFill>
                  <a:prstClr val="white"/>
                </a:solidFill>
                <a:latin typeface="Times New Roman" panose="02020603050405020304" pitchFamily="18" charset="0"/>
                <a:cs typeface="Times New Roman" panose="02020603050405020304" pitchFamily="18" charset="0"/>
              </a:rPr>
              <a:t>, anche da un non addetto ali lavori, rispetto agli altri parametri della forma e della scala.</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Tornando al concetto più generale della </a:t>
            </a:r>
            <a:r>
              <a:rPr lang="it-IT" sz="2900" b="1" dirty="0" err="1">
                <a:solidFill>
                  <a:prstClr val="white"/>
                </a:solidFill>
                <a:latin typeface="Times New Roman" panose="02020603050405020304" pitchFamily="18" charset="0"/>
                <a:cs typeface="Times New Roman" panose="02020603050405020304" pitchFamily="18" charset="0"/>
              </a:rPr>
              <a:t>texture</a:t>
            </a:r>
            <a:r>
              <a:rPr lang="it-IT" sz="2900" b="1" dirty="0">
                <a:solidFill>
                  <a:prstClr val="white"/>
                </a:solidFill>
                <a:latin typeface="Times New Roman" panose="02020603050405020304" pitchFamily="18" charset="0"/>
                <a:cs typeface="Times New Roman" panose="02020603050405020304" pitchFamily="18" charset="0"/>
              </a:rPr>
              <a:t>, si può precisare che le sue possibili variazioni paesistiche, per quanto numerose, si sostanziano in tre grandi categorie territoriali:</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la </a:t>
            </a:r>
            <a:r>
              <a:rPr lang="it-IT" sz="2900" b="1" dirty="0" err="1">
                <a:solidFill>
                  <a:srgbClr val="FFFF00"/>
                </a:solidFill>
                <a:latin typeface="Times New Roman" panose="02020603050405020304" pitchFamily="18" charset="0"/>
                <a:cs typeface="Times New Roman" panose="02020603050405020304" pitchFamily="18" charset="0"/>
              </a:rPr>
              <a:t>texture</a:t>
            </a:r>
            <a:r>
              <a:rPr lang="it-IT" sz="2900" b="1" dirty="0">
                <a:solidFill>
                  <a:srgbClr val="FFFF00"/>
                </a:solidFill>
                <a:latin typeface="Times New Roman" panose="02020603050405020304" pitchFamily="18" charset="0"/>
                <a:cs typeface="Times New Roman" panose="02020603050405020304" pitchFamily="18" charset="0"/>
              </a:rPr>
              <a:t> del paesaggio naturale</a:t>
            </a:r>
            <a:r>
              <a:rPr lang="it-IT" sz="2900" b="1" dirty="0">
                <a:solidFill>
                  <a:prstClr val="white"/>
                </a:solidFill>
                <a:latin typeface="Times New Roman" panose="02020603050405020304" pitchFamily="18" charset="0"/>
                <a:cs typeface="Times New Roman" panose="02020603050405020304" pitchFamily="18" charset="0"/>
              </a:rPr>
              <a:t>, come paesaggio dello spazio non intenzionalmente modificato dall'intervento umano (zone di montagna, foreste naturali, fiumi, laghi, ecc.);</a:t>
            </a:r>
          </a:p>
        </p:txBody>
      </p:sp>
    </p:spTree>
    <p:extLst>
      <p:ext uri="{BB962C8B-B14F-4D97-AF65-F5344CB8AC3E}">
        <p14:creationId xmlns:p14="http://schemas.microsoft.com/office/powerpoint/2010/main" val="22505736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712968" cy="6786473"/>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la </a:t>
            </a:r>
            <a:r>
              <a:rPr lang="it-IT" sz="2900" b="1" dirty="0" err="1">
                <a:solidFill>
                  <a:srgbClr val="FFFF00"/>
                </a:solidFill>
                <a:latin typeface="Times New Roman" panose="02020603050405020304" pitchFamily="18" charset="0"/>
                <a:cs typeface="Times New Roman" panose="02020603050405020304" pitchFamily="18" charset="0"/>
              </a:rPr>
              <a:t>texture</a:t>
            </a:r>
            <a:r>
              <a:rPr lang="it-IT" sz="2900" b="1" dirty="0">
                <a:solidFill>
                  <a:srgbClr val="FFFF00"/>
                </a:solidFill>
                <a:latin typeface="Times New Roman" panose="02020603050405020304" pitchFamily="18" charset="0"/>
                <a:cs typeface="Times New Roman" panose="02020603050405020304" pitchFamily="18" charset="0"/>
              </a:rPr>
              <a:t> del paesaggio agrario</a:t>
            </a:r>
            <a:r>
              <a:rPr lang="it-IT" sz="2900" b="1" dirty="0">
                <a:solidFill>
                  <a:prstClr val="white"/>
                </a:solidFill>
                <a:latin typeface="Times New Roman" panose="02020603050405020304" pitchFamily="18" charset="0"/>
                <a:cs typeface="Times New Roman" panose="02020603050405020304" pitchFamily="18" charset="0"/>
              </a:rPr>
              <a:t>, come paesaggio dello spazio in cui l'uomo esplica l'attività produttiva connessa alla pratica agraria;</a:t>
            </a:r>
          </a:p>
          <a:p>
            <a:pPr lvl="0"/>
            <a:endParaRPr lang="it-IT" sz="2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t>
            </a:r>
            <a:r>
              <a:rPr lang="it-IT" sz="2900" b="1" dirty="0">
                <a:solidFill>
                  <a:srgbClr val="FFFF00"/>
                </a:solidFill>
                <a:latin typeface="Times New Roman" panose="02020603050405020304" pitchFamily="18" charset="0"/>
                <a:cs typeface="Times New Roman" panose="02020603050405020304" pitchFamily="18" charset="0"/>
              </a:rPr>
              <a:t>la </a:t>
            </a:r>
            <a:r>
              <a:rPr lang="it-IT" sz="2900" b="1" dirty="0" err="1">
                <a:solidFill>
                  <a:srgbClr val="FFFF00"/>
                </a:solidFill>
                <a:latin typeface="Times New Roman" panose="02020603050405020304" pitchFamily="18" charset="0"/>
                <a:cs typeface="Times New Roman" panose="02020603050405020304" pitchFamily="18" charset="0"/>
              </a:rPr>
              <a:t>texture</a:t>
            </a:r>
            <a:r>
              <a:rPr lang="it-IT" sz="2900" b="1" dirty="0">
                <a:solidFill>
                  <a:srgbClr val="FFFF00"/>
                </a:solidFill>
                <a:latin typeface="Times New Roman" panose="02020603050405020304" pitchFamily="18" charset="0"/>
                <a:cs typeface="Times New Roman" panose="02020603050405020304" pitchFamily="18" charset="0"/>
              </a:rPr>
              <a:t> del paesaggio edificato</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Nel primo caso la testurizzazione è data esclusivamente da componenti naturali: foreste, praterie, acqua, sabbia, paludi, ecc.; nel secondo caso alle componenti succitate, che assumono però un carattere antropizzato, desumibile soprattutto dalla geometrizzazione delle linee di contorno, se ne aggiungono altre legate all'attività produttiva ed, in genere, all'insediamento umano, alla trama di appoderamento ed agli ordinamenti culturali che</a:t>
            </a:r>
            <a:endParaRPr lang="it-IT" dirty="0"/>
          </a:p>
        </p:txBody>
      </p:sp>
    </p:spTree>
    <p:extLst>
      <p:ext uri="{BB962C8B-B14F-4D97-AF65-F5344CB8AC3E}">
        <p14:creationId xmlns:p14="http://schemas.microsoft.com/office/powerpoint/2010/main" val="22505736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712968" cy="4555093"/>
          </a:xfrm>
          <a:prstGeom prst="rect">
            <a:avLst/>
          </a:prstGeom>
          <a:noFill/>
        </p:spPr>
        <p:txBody>
          <a:bodyPr wrap="square" rtlCol="0">
            <a:spAutoFit/>
          </a:bodyPr>
          <a:lstStyle/>
          <a:p>
            <a:pPr lvl="0"/>
            <a:r>
              <a:rPr lang="it-IT" sz="2900" b="1" dirty="0">
                <a:solidFill>
                  <a:prstClr val="white"/>
                </a:solidFill>
                <a:latin typeface="Times New Roman" panose="02020603050405020304" pitchFamily="18" charset="0"/>
                <a:cs typeface="Times New Roman" panose="02020603050405020304" pitchFamily="18" charset="0"/>
              </a:rPr>
              <a:t>disegnano il territorio in modo diverso, incidendo anche sulla scala (per es. con la maggiore o minore fittezza del parcellare) e sulla forma (ad esempio con l'orientamento della maglia).</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srgbClr val="FFFF00"/>
                </a:solidFill>
                <a:latin typeface="Times New Roman" panose="02020603050405020304" pitchFamily="18" charset="0"/>
                <a:cs typeface="Times New Roman" panose="02020603050405020304" pitchFamily="18" charset="0"/>
              </a:rPr>
              <a:t>Per la </a:t>
            </a:r>
            <a:r>
              <a:rPr lang="it-IT" sz="2900" b="1" dirty="0" err="1">
                <a:solidFill>
                  <a:srgbClr val="FFFF00"/>
                </a:solidFill>
                <a:latin typeface="Times New Roman" panose="02020603050405020304" pitchFamily="18" charset="0"/>
                <a:cs typeface="Times New Roman" panose="02020603050405020304" pitchFamily="18" charset="0"/>
              </a:rPr>
              <a:t>texture</a:t>
            </a:r>
            <a:r>
              <a:rPr lang="it-IT" sz="2900" b="1" dirty="0">
                <a:solidFill>
                  <a:srgbClr val="FFFF00"/>
                </a:solidFill>
                <a:latin typeface="Times New Roman" panose="02020603050405020304" pitchFamily="18" charset="0"/>
                <a:cs typeface="Times New Roman" panose="02020603050405020304" pitchFamily="18" charset="0"/>
              </a:rPr>
              <a:t> del paesaggio costruito</a:t>
            </a:r>
            <a:r>
              <a:rPr lang="it-IT" sz="2900" b="1" dirty="0">
                <a:solidFill>
                  <a:prstClr val="white"/>
                </a:solidFill>
                <a:latin typeface="Times New Roman" panose="02020603050405020304" pitchFamily="18" charset="0"/>
                <a:cs typeface="Times New Roman" panose="02020603050405020304" pitchFamily="18" charset="0"/>
              </a:rPr>
              <a:t>, i materiali delle facciate e dei tetti dei vari edifici e, soprattutto il loro colore, svolgono una funzione determinante.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endParaRPr lang="it-IT" sz="29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580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928992" cy="5755422"/>
          </a:xfrm>
          <a:prstGeom prst="rect">
            <a:avLst/>
          </a:prstGeom>
          <a:noFill/>
        </p:spPr>
        <p:txBody>
          <a:bodyPr wrap="square" rtlCol="0">
            <a:spAutoFit/>
          </a:bodyPr>
          <a:lstStyle/>
          <a:p>
            <a:pPr lvl="0"/>
            <a:r>
              <a:rPr lang="it-IT" sz="2900" b="1" dirty="0">
                <a:solidFill>
                  <a:srgbClr val="FFFF00"/>
                </a:solidFill>
                <a:latin typeface="Times New Roman" panose="02020603050405020304" pitchFamily="18" charset="0"/>
                <a:cs typeface="Times New Roman" panose="02020603050405020304" pitchFamily="18" charset="0"/>
              </a:rPr>
              <a:t>IL PROBLEMA DELLA MISURAZIONE</a:t>
            </a:r>
          </a:p>
          <a:p>
            <a:pPr lvl="0"/>
            <a:endParaRPr lang="it-IT" sz="29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La necessità di oggettivare la qualità figurale di un determinato paesaggio nasce da queste semplici osservazioni. L'esperienza di progettazione del paesaggio è sostanzialmente riferibile e circoscrivibile a:</a:t>
            </a:r>
          </a:p>
          <a:p>
            <a:pPr lvl="0"/>
            <a:endParaRPr lang="it-IT" sz="2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 la progettazione di parchi e giardini ed aree verdi specialistiche;</a:t>
            </a:r>
          </a:p>
          <a:p>
            <a:pPr lvl="0"/>
            <a:r>
              <a:rPr lang="it-IT" sz="2900" b="1" dirty="0">
                <a:solidFill>
                  <a:prstClr val="white"/>
                </a:solidFill>
                <a:latin typeface="Times New Roman" panose="02020603050405020304" pitchFamily="18" charset="0"/>
                <a:cs typeface="Times New Roman" panose="02020603050405020304" pitchFamily="18" charset="0"/>
              </a:rPr>
              <a:t>- la progettazione di spazi aperti urbani e rurali;</a:t>
            </a:r>
          </a:p>
          <a:p>
            <a:pPr lvl="0"/>
            <a:r>
              <a:rPr lang="it-IT" sz="2900" b="1" dirty="0">
                <a:solidFill>
                  <a:prstClr val="white"/>
                </a:solidFill>
                <a:latin typeface="Times New Roman" panose="02020603050405020304" pitchFamily="18" charset="0"/>
                <a:cs typeface="Times New Roman" panose="02020603050405020304" pitchFamily="18" charset="0"/>
              </a:rPr>
              <a:t>- la pianificazione paesistica, alla scala urbana e territoriale.</a:t>
            </a:r>
          </a:p>
        </p:txBody>
      </p:sp>
    </p:spTree>
    <p:extLst>
      <p:ext uri="{BB962C8B-B14F-4D97-AF65-F5344CB8AC3E}">
        <p14:creationId xmlns:p14="http://schemas.microsoft.com/office/powerpoint/2010/main" val="22505736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0276" y="130950"/>
            <a:ext cx="8784976" cy="6586418"/>
          </a:xfrm>
          <a:prstGeom prst="rect">
            <a:avLst/>
          </a:prstGeom>
          <a:noFill/>
        </p:spPr>
        <p:txBody>
          <a:bodyPr wrap="square" rtlCol="0">
            <a:spAutoFit/>
          </a:bodyPr>
          <a:lstStyle/>
          <a:p>
            <a:pPr lvl="0"/>
            <a:r>
              <a:rPr lang="it-IT" sz="2900" b="1" dirty="0" err="1">
                <a:solidFill>
                  <a:srgbClr val="FFFF00"/>
                </a:solidFill>
                <a:latin typeface="Times New Roman" panose="02020603050405020304" pitchFamily="18" charset="0"/>
                <a:cs typeface="Times New Roman" panose="02020603050405020304" pitchFamily="18" charset="0"/>
              </a:rPr>
              <a:t>Hub</a:t>
            </a:r>
            <a:endParaRPr lang="it-IT" sz="2900" b="1" dirty="0">
              <a:solidFill>
                <a:srgbClr val="FFFF00"/>
              </a:solidFill>
              <a:latin typeface="Times New Roman" panose="02020603050405020304" pitchFamily="18" charset="0"/>
              <a:cs typeface="Times New Roman" panose="02020603050405020304" pitchFamily="18" charset="0"/>
            </a:endParaRPr>
          </a:p>
          <a:p>
            <a:pPr lvl="0"/>
            <a:endParaRPr lang="it-IT" sz="25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Così come succede, per esempio, in ecologia dove, se si eliminano le specie guida, considerate </a:t>
            </a:r>
            <a:r>
              <a:rPr lang="it-IT" sz="2900" b="1" dirty="0" err="1">
                <a:solidFill>
                  <a:prstClr val="white"/>
                </a:solidFill>
                <a:latin typeface="Times New Roman" panose="02020603050405020304" pitchFamily="18" charset="0"/>
                <a:cs typeface="Times New Roman" panose="02020603050405020304" pitchFamily="18" charset="0"/>
              </a:rPr>
              <a:t>hub</a:t>
            </a:r>
            <a:r>
              <a:rPr lang="it-IT" sz="2900" b="1" dirty="0">
                <a:solidFill>
                  <a:prstClr val="white"/>
                </a:solidFill>
                <a:latin typeface="Times New Roman" panose="02020603050405020304" pitchFamily="18" charset="0"/>
                <a:cs typeface="Times New Roman" panose="02020603050405020304" pitchFamily="18" charset="0"/>
              </a:rPr>
              <a:t>, tutto l'ecosistema si destabilizza, anche </a:t>
            </a:r>
            <a:r>
              <a:rPr lang="it-IT" sz="2900" b="1" dirty="0">
                <a:solidFill>
                  <a:srgbClr val="FFFF00"/>
                </a:solidFill>
                <a:latin typeface="Times New Roman" panose="02020603050405020304" pitchFamily="18" charset="0"/>
                <a:cs typeface="Times New Roman" panose="02020603050405020304" pitchFamily="18" charset="0"/>
              </a:rPr>
              <a:t>nell'organizzazione visiva di un paesaggio di tipo eccezionale, se si distrugge l'elemento di rilievo (l'</a:t>
            </a:r>
            <a:r>
              <a:rPr lang="it-IT" sz="2900" b="1" dirty="0" err="1">
                <a:solidFill>
                  <a:srgbClr val="FFFF00"/>
                </a:solidFill>
                <a:latin typeface="Times New Roman" panose="02020603050405020304" pitchFamily="18" charset="0"/>
                <a:cs typeface="Times New Roman" panose="02020603050405020304" pitchFamily="18" charset="0"/>
              </a:rPr>
              <a:t>hub</a:t>
            </a:r>
            <a:r>
              <a:rPr lang="it-IT" sz="2900" b="1" dirty="0">
                <a:solidFill>
                  <a:srgbClr val="FFFF00"/>
                </a:solidFill>
                <a:latin typeface="Times New Roman" panose="02020603050405020304" pitchFamily="18" charset="0"/>
                <a:cs typeface="Times New Roman" panose="02020603050405020304" pitchFamily="18" charset="0"/>
              </a:rPr>
              <a:t> connettore) il degrado è inesorabile</a:t>
            </a:r>
            <a:r>
              <a:rPr lang="it-IT" sz="2900" b="1" dirty="0">
                <a:solidFill>
                  <a:prstClr val="white"/>
                </a:solidFill>
                <a:latin typeface="Times New Roman" panose="02020603050405020304" pitchFamily="18" charset="0"/>
                <a:cs typeface="Times New Roman" panose="02020603050405020304" pitchFamily="18" charset="0"/>
              </a:rPr>
              <a:t>.</a:t>
            </a:r>
          </a:p>
          <a:p>
            <a:pPr lvl="0"/>
            <a:endParaRPr lang="it-IT" sz="2000" b="1" dirty="0">
              <a:solidFill>
                <a:prstClr val="white"/>
              </a:solidFill>
              <a:latin typeface="Times New Roman" panose="02020603050405020304" pitchFamily="18" charset="0"/>
              <a:cs typeface="Times New Roman" panose="02020603050405020304" pitchFamily="18" charset="0"/>
            </a:endParaRPr>
          </a:p>
          <a:p>
            <a:pPr lvl="0"/>
            <a:r>
              <a:rPr lang="it-IT" sz="2900" b="1" dirty="0">
                <a:solidFill>
                  <a:prstClr val="white"/>
                </a:solidFill>
                <a:latin typeface="Times New Roman" panose="02020603050405020304" pitchFamily="18" charset="0"/>
                <a:cs typeface="Times New Roman" panose="02020603050405020304" pitchFamily="18" charset="0"/>
              </a:rPr>
              <a:t>Al contrario, </a:t>
            </a:r>
            <a:r>
              <a:rPr lang="it-IT" sz="2900" b="1" dirty="0">
                <a:solidFill>
                  <a:srgbClr val="FFFF00"/>
                </a:solidFill>
                <a:latin typeface="Times New Roman" panose="02020603050405020304" pitchFamily="18" charset="0"/>
                <a:cs typeface="Times New Roman" panose="02020603050405020304" pitchFamily="18" charset="0"/>
              </a:rPr>
              <a:t>per minare un paesaggio di bellezza normale, sono necessari molti attacchi, anche di minore importanza, che distruggano, però, una certa quantità di legami</a:t>
            </a:r>
            <a:r>
              <a:rPr lang="it-IT" sz="2900" b="1" dirty="0">
                <a:solidFill>
                  <a:prstClr val="white"/>
                </a:solidFill>
                <a:latin typeface="Times New Roman" panose="02020603050405020304" pitchFamily="18" charset="0"/>
                <a:cs typeface="Times New Roman" panose="02020603050405020304" pitchFamily="18" charset="0"/>
              </a:rPr>
              <a:t>: gli attacchi fatti al paesaggio agrario italiano dall'attuale, scellerato fenomeno dell'endemismo edilizio sono di questo tipo.</a:t>
            </a:r>
          </a:p>
        </p:txBody>
      </p:sp>
    </p:spTree>
    <p:extLst>
      <p:ext uri="{BB962C8B-B14F-4D97-AF65-F5344CB8AC3E}">
        <p14:creationId xmlns:p14="http://schemas.microsoft.com/office/powerpoint/2010/main" val="22505736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9" y="116631"/>
            <a:ext cx="8832559" cy="6639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5802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966" y="154244"/>
            <a:ext cx="8928992" cy="6724918"/>
          </a:xfrm>
          <a:prstGeom prst="rect">
            <a:avLst/>
          </a:prstGeom>
          <a:noFill/>
        </p:spPr>
        <p:txBody>
          <a:bodyPr wrap="square" rtlCol="0">
            <a:spAutoFit/>
          </a:bodyPr>
          <a:lstStyle/>
          <a:p>
            <a:r>
              <a:rPr lang="it-IT" sz="2900" b="1" dirty="0">
                <a:solidFill>
                  <a:srgbClr val="FFFF00"/>
                </a:solidFill>
                <a:latin typeface="Times New Roman" panose="02020603050405020304" pitchFamily="18" charset="0"/>
                <a:cs typeface="Times New Roman" panose="02020603050405020304" pitchFamily="18" charset="0"/>
              </a:rPr>
              <a:t>L’IMPATTO PAEAGGISTICO</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Un manufatto può essere di alta visibilità, per mole, posizione o altro, e allo steso tempo, di basso impatto paesaggistico, in quanto l'impatto di un qualsiasi manufatto dipende, come ormai sembra chiaro, dal modo in cui le sue caratteristiche di scala forma e </a:t>
            </a:r>
            <a:r>
              <a:rPr lang="it-IT" sz="2900" b="1" dirty="0" err="1">
                <a:solidFill>
                  <a:schemeClr val="bg1"/>
                </a:solidFill>
                <a:latin typeface="Times New Roman" panose="02020603050405020304" pitchFamily="18" charset="0"/>
                <a:cs typeface="Times New Roman" panose="02020603050405020304" pitchFamily="18" charset="0"/>
              </a:rPr>
              <a:t>texture</a:t>
            </a:r>
            <a:r>
              <a:rPr lang="it-IT" sz="2900" b="1" dirty="0">
                <a:solidFill>
                  <a:schemeClr val="bg1"/>
                </a:solidFill>
                <a:latin typeface="Times New Roman" panose="02020603050405020304" pitchFamily="18" charset="0"/>
                <a:cs typeface="Times New Roman" panose="02020603050405020304" pitchFamily="18" charset="0"/>
              </a:rPr>
              <a:t> si accordano con le stesse caratteristiche del preesistente.</a:t>
            </a:r>
          </a:p>
          <a:p>
            <a:endParaRPr lang="it-IT" sz="2500" b="1" dirty="0">
              <a:solidFill>
                <a:schemeClr val="bg1"/>
              </a:solidFill>
              <a:latin typeface="Times New Roman" panose="02020603050405020304" pitchFamily="18" charset="0"/>
              <a:cs typeface="Times New Roman" panose="02020603050405020304" pitchFamily="18" charset="0"/>
            </a:endParaRPr>
          </a:p>
          <a:p>
            <a:r>
              <a:rPr lang="it-IT" sz="2900" b="1" dirty="0">
                <a:solidFill>
                  <a:schemeClr val="bg1"/>
                </a:solidFill>
                <a:latin typeface="Times New Roman" panose="02020603050405020304" pitchFamily="18" charset="0"/>
                <a:cs typeface="Times New Roman" panose="02020603050405020304" pitchFamily="18" charset="0"/>
              </a:rPr>
              <a:t>Quindi, si può logicamente sostenere che l'impatto è basso quando, a valle delle procedure ipotizzate, le modificazioni introdotte in un determinato paesaggio sono in armonia con caratteristiche strutturali percettive del paesaggio stesso.</a:t>
            </a:r>
          </a:p>
        </p:txBody>
      </p:sp>
    </p:spTree>
    <p:extLst>
      <p:ext uri="{BB962C8B-B14F-4D97-AF65-F5344CB8AC3E}">
        <p14:creationId xmlns:p14="http://schemas.microsoft.com/office/powerpoint/2010/main" val="21875802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A818E99-A329-42E9-B664-B27F5FE64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824710"/>
            <a:ext cx="8908418" cy="5196577"/>
          </a:xfrm>
          <a:prstGeom prst="rect">
            <a:avLst/>
          </a:prstGeom>
        </p:spPr>
      </p:pic>
    </p:spTree>
    <p:extLst>
      <p:ext uri="{BB962C8B-B14F-4D97-AF65-F5344CB8AC3E}">
        <p14:creationId xmlns:p14="http://schemas.microsoft.com/office/powerpoint/2010/main" val="20236890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34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28992" cy="6555641"/>
          </a:xfrm>
          <a:prstGeom prst="rect">
            <a:avLst/>
          </a:prstGeom>
          <a:noFill/>
        </p:spPr>
        <p:txBody>
          <a:bodyPr wrap="square" rtlCol="0">
            <a:spAutoFit/>
          </a:bodyPr>
          <a:lstStyle/>
          <a:p>
            <a:pPr lvl="0"/>
            <a:r>
              <a:rPr lang="it-IT" sz="2800" b="1" dirty="0">
                <a:solidFill>
                  <a:prstClr val="white"/>
                </a:solidFill>
                <a:latin typeface="Times New Roman" panose="02020603050405020304" pitchFamily="18" charset="0"/>
                <a:cs typeface="Times New Roman" panose="02020603050405020304" pitchFamily="18" charset="0"/>
              </a:rPr>
              <a:t>re uno dei concetti </a:t>
            </a:r>
            <a:r>
              <a:rPr lang="it-IT" sz="2800" b="1" dirty="0">
                <a:solidFill>
                  <a:srgbClr val="FFFF00"/>
                </a:solidFill>
                <a:latin typeface="Times New Roman" panose="02020603050405020304" pitchFamily="18" charset="0"/>
                <a:cs typeface="Times New Roman" panose="02020603050405020304" pitchFamily="18" charset="0"/>
              </a:rPr>
              <a:t>più controversi</a:t>
            </a:r>
            <a:r>
              <a:rPr lang="it-IT" sz="2800" b="1" dirty="0">
                <a:solidFill>
                  <a:prstClr val="white"/>
                </a:solidFill>
                <a:latin typeface="Times New Roman" panose="02020603050405020304" pitchFamily="18" charset="0"/>
                <a:cs typeface="Times New Roman" panose="02020603050405020304" pitchFamily="18" charset="0"/>
              </a:rPr>
              <a:t>, e perciò </a:t>
            </a:r>
            <a:r>
              <a:rPr lang="it-IT" sz="2800" b="1" dirty="0">
                <a:solidFill>
                  <a:srgbClr val="FFFF00"/>
                </a:solidFill>
                <a:latin typeface="Times New Roman" panose="02020603050405020304" pitchFamily="18" charset="0"/>
                <a:cs typeface="Times New Roman" panose="02020603050405020304" pitchFamily="18" charset="0"/>
              </a:rPr>
              <a:t>labili</a:t>
            </a:r>
            <a:r>
              <a:rPr lang="it-IT" sz="2800" b="1" dirty="0">
                <a:solidFill>
                  <a:prstClr val="white"/>
                </a:solidFill>
                <a:latin typeface="Times New Roman" panose="02020603050405020304" pitchFamily="18" charset="0"/>
                <a:cs typeface="Times New Roman" panose="02020603050405020304" pitchFamily="18" charset="0"/>
              </a:rPr>
              <a:t>, della nostra attuale cultura scientifica. Esse sottendono la ricerca di </a:t>
            </a:r>
            <a:r>
              <a:rPr lang="it-IT" sz="2800" b="1" dirty="0">
                <a:solidFill>
                  <a:srgbClr val="FFFF00"/>
                </a:solidFill>
                <a:latin typeface="Times New Roman" panose="02020603050405020304" pitchFamily="18" charset="0"/>
                <a:cs typeface="Times New Roman" panose="02020603050405020304" pitchFamily="18" charset="0"/>
              </a:rPr>
              <a:t>una risposta </a:t>
            </a:r>
            <a:r>
              <a:rPr lang="it-IT" sz="2800" b="1" dirty="0">
                <a:solidFill>
                  <a:prstClr val="white"/>
                </a:solidFill>
                <a:latin typeface="Times New Roman" panose="02020603050405020304" pitchFamily="18" charset="0"/>
                <a:cs typeface="Times New Roman" panose="02020603050405020304" pitchFamily="18" charset="0"/>
              </a:rPr>
              <a:t>alle stesse domande poste di fronte ad un qualcosa che susciti il nostro interesse: </a:t>
            </a:r>
            <a:r>
              <a:rPr lang="it-IT" sz="2800" b="1" dirty="0">
                <a:solidFill>
                  <a:srgbClr val="FFFF00"/>
                </a:solidFill>
                <a:latin typeface="Times New Roman" panose="02020603050405020304" pitchFamily="18" charset="0"/>
                <a:cs typeface="Times New Roman" panose="02020603050405020304" pitchFamily="18" charset="0"/>
              </a:rPr>
              <a:t>che cosa è, come funziona, è bello o brutto</a:t>
            </a:r>
            <a:r>
              <a:rPr lang="it-IT" sz="2800" b="1" dirty="0">
                <a:solidFill>
                  <a:schemeClr val="bg1"/>
                </a:solidFill>
                <a:latin typeface="Times New Roman" panose="02020603050405020304" pitchFamily="18" charset="0"/>
                <a:cs typeface="Times New Roman" panose="02020603050405020304" pitchFamily="18" charset="0"/>
              </a:rPr>
              <a:t> …</a:t>
            </a:r>
            <a:r>
              <a:rPr lang="it-IT" sz="2800" b="1" dirty="0">
                <a:solidFill>
                  <a:prstClr val="white"/>
                </a:solidFill>
                <a:latin typeface="Times New Roman" panose="02020603050405020304" pitchFamily="18" charset="0"/>
                <a:cs typeface="Times New Roman" panose="02020603050405020304" pitchFamily="18" charset="0"/>
              </a:rPr>
              <a:t>?</a:t>
            </a:r>
          </a:p>
          <a:p>
            <a:pPr lvl="0"/>
            <a:endParaRPr lang="it-IT" sz="28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srgbClr val="FFFF00"/>
                </a:solidFill>
                <a:latin typeface="Times New Roman" panose="02020603050405020304" pitchFamily="18" charset="0"/>
                <a:cs typeface="Times New Roman" panose="02020603050405020304" pitchFamily="18" charset="0"/>
              </a:rPr>
              <a:t>PAESAGGIO COME </a:t>
            </a:r>
            <a:r>
              <a:rPr lang="it-IT" sz="2800" b="1" dirty="0">
                <a:solidFill>
                  <a:schemeClr val="bg1"/>
                </a:solidFill>
                <a:latin typeface="Times New Roman" panose="02020603050405020304" pitchFamily="18" charset="0"/>
                <a:cs typeface="Times New Roman" panose="02020603050405020304" pitchFamily="18" charset="0"/>
              </a:rPr>
              <a:t>"</a:t>
            </a:r>
            <a:r>
              <a:rPr lang="it-IT" sz="2800" b="1" dirty="0">
                <a:solidFill>
                  <a:srgbClr val="FFFF00"/>
                </a:solidFill>
                <a:latin typeface="Times New Roman" panose="02020603050405020304" pitchFamily="18" charset="0"/>
                <a:cs typeface="Times New Roman" panose="02020603050405020304" pitchFamily="18" charset="0"/>
              </a:rPr>
              <a:t>STRUTTURA DI SEGNI</a:t>
            </a:r>
            <a:r>
              <a:rPr lang="it-IT" sz="2800" b="1" dirty="0">
                <a:solidFill>
                  <a:schemeClr val="bg1"/>
                </a:solidFill>
                <a:latin typeface="Times New Roman" panose="02020603050405020304" pitchFamily="18" charset="0"/>
                <a:cs typeface="Times New Roman" panose="02020603050405020304" pitchFamily="18" charset="0"/>
              </a:rPr>
              <a:t>" </a:t>
            </a:r>
          </a:p>
          <a:p>
            <a:pPr lvl="0"/>
            <a:endParaRPr lang="it-IT" sz="28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prstClr val="white"/>
                </a:solidFill>
                <a:latin typeface="Times New Roman" panose="02020603050405020304" pitchFamily="18" charset="0"/>
                <a:cs typeface="Times New Roman" panose="02020603050405020304" pitchFamily="18" charset="0"/>
              </a:rPr>
              <a:t>La </a:t>
            </a:r>
            <a:r>
              <a:rPr lang="it-IT" sz="2800" b="1" dirty="0">
                <a:solidFill>
                  <a:srgbClr val="FFFF00"/>
                </a:solidFill>
                <a:latin typeface="Times New Roman" panose="02020603050405020304" pitchFamily="18" charset="0"/>
                <a:cs typeface="Times New Roman" panose="02020603050405020304" pitchFamily="18" charset="0"/>
              </a:rPr>
              <a:t>sua origine </a:t>
            </a:r>
            <a:r>
              <a:rPr lang="it-IT" sz="2800" b="1" dirty="0">
                <a:solidFill>
                  <a:prstClr val="white"/>
                </a:solidFill>
                <a:latin typeface="Times New Roman" panose="02020603050405020304" pitchFamily="18" charset="0"/>
                <a:cs typeface="Times New Roman" panose="02020603050405020304" pitchFamily="18" charset="0"/>
              </a:rPr>
              <a:t>ha radici lontane strettamente connessa allo sviluppo di un </a:t>
            </a:r>
            <a:r>
              <a:rPr lang="it-IT" sz="2800" b="1" dirty="0">
                <a:solidFill>
                  <a:srgbClr val="FFFF00"/>
                </a:solidFill>
                <a:latin typeface="Times New Roman" panose="02020603050405020304" pitchFamily="18" charset="0"/>
                <a:cs typeface="Times New Roman" panose="02020603050405020304" pitchFamily="18" charset="0"/>
              </a:rPr>
              <a:t>nuovo scenario </a:t>
            </a:r>
            <a:r>
              <a:rPr lang="it-IT" sz="2800" b="1" dirty="0">
                <a:solidFill>
                  <a:prstClr val="white"/>
                </a:solidFill>
                <a:latin typeface="Times New Roman" panose="02020603050405020304" pitchFamily="18" charset="0"/>
                <a:cs typeface="Times New Roman" panose="02020603050405020304" pitchFamily="18" charset="0"/>
              </a:rPr>
              <a:t>che si delinea durante il periodo neolitico. Uno scenario che si lega alla scoperta della stanzialità dettata dalle necessità e dalle possibilità conseguenti l'invenzione dell'agricoltura. L’uomo scopre che, a fianco di una stabilità naturale al cui interno, come cacciatore-raccoglitore, era costretto a muoversi al pari</a:t>
            </a:r>
            <a:endParaRPr lang="it-IT" dirty="0"/>
          </a:p>
        </p:txBody>
      </p:sp>
    </p:spTree>
    <p:extLst>
      <p:ext uri="{BB962C8B-B14F-4D97-AF65-F5344CB8AC3E}">
        <p14:creationId xmlns:p14="http://schemas.microsoft.com/office/powerpoint/2010/main" val="12871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6632"/>
            <a:ext cx="8928992" cy="6894195"/>
          </a:xfrm>
          <a:prstGeom prst="rect">
            <a:avLst/>
          </a:prstGeom>
          <a:noFill/>
        </p:spPr>
        <p:txBody>
          <a:bodyPr wrap="square" rtlCol="0">
            <a:spAutoFit/>
          </a:bodyPr>
          <a:lstStyle/>
          <a:p>
            <a:pPr lvl="0"/>
            <a:r>
              <a:rPr lang="it-IT" sz="2800" b="1" dirty="0">
                <a:solidFill>
                  <a:prstClr val="white"/>
                </a:solidFill>
                <a:latin typeface="Times New Roman" panose="02020603050405020304" pitchFamily="18" charset="0"/>
                <a:cs typeface="Times New Roman" panose="02020603050405020304" pitchFamily="18" charset="0"/>
              </a:rPr>
              <a:t>di qualsiasi altro animale, può costruire una </a:t>
            </a:r>
            <a:r>
              <a:rPr lang="it-IT" sz="2800" b="1" dirty="0">
                <a:solidFill>
                  <a:srgbClr val="FFFF00"/>
                </a:solidFill>
                <a:latin typeface="Times New Roman" panose="02020603050405020304" pitchFamily="18" charset="0"/>
                <a:cs typeface="Times New Roman" panose="02020603050405020304" pitchFamily="18" charset="0"/>
              </a:rPr>
              <a:t>stabilità culturale</a:t>
            </a:r>
            <a:r>
              <a:rPr lang="it-IT" sz="2800" b="1" dirty="0">
                <a:solidFill>
                  <a:prstClr val="white"/>
                </a:solidFill>
                <a:latin typeface="Times New Roman" panose="02020603050405020304" pitchFamily="18" charset="0"/>
                <a:cs typeface="Times New Roman" panose="02020603050405020304" pitchFamily="18" charset="0"/>
              </a:rPr>
              <a:t> (elementi originari dell’insediamento antropico: acqua e naturalità).</a:t>
            </a:r>
          </a:p>
          <a:p>
            <a:pPr lvl="0"/>
            <a:endParaRPr lang="it-IT" sz="20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prstClr val="white"/>
                </a:solidFill>
                <a:latin typeface="Times New Roman" panose="02020603050405020304" pitchFamily="18" charset="0"/>
                <a:cs typeface="Times New Roman" panose="02020603050405020304" pitchFamily="18" charset="0"/>
              </a:rPr>
              <a:t>L’invenzione del</a:t>
            </a:r>
            <a:r>
              <a:rPr lang="it-IT" sz="2800" b="1" i="1" dirty="0">
                <a:solidFill>
                  <a:srgbClr val="FFFF00"/>
                </a:solidFill>
                <a:latin typeface="Times New Roman" panose="02020603050405020304" pitchFamily="18" charset="0"/>
                <a:cs typeface="Times New Roman" panose="02020603050405020304" pitchFamily="18" charset="0"/>
              </a:rPr>
              <a:t> confine</a:t>
            </a:r>
            <a:r>
              <a:rPr lang="it-IT" sz="2800" b="1" dirty="0">
                <a:solidFill>
                  <a:srgbClr val="FFFF00"/>
                </a:solidFill>
                <a:latin typeface="Times New Roman" panose="02020603050405020304" pitchFamily="18" charset="0"/>
                <a:cs typeface="Times New Roman" panose="02020603050405020304" pitchFamily="18" charset="0"/>
              </a:rPr>
              <a:t> </a:t>
            </a:r>
            <a:r>
              <a:rPr lang="it-IT" sz="2800" b="1" dirty="0">
                <a:solidFill>
                  <a:schemeClr val="bg1"/>
                </a:solidFill>
                <a:latin typeface="Times New Roman" panose="02020603050405020304" pitchFamily="18" charset="0"/>
                <a:cs typeface="Times New Roman" panose="02020603050405020304" pitchFamily="18" charset="0"/>
              </a:rPr>
              <a:t>(come </a:t>
            </a:r>
            <a:r>
              <a:rPr lang="it-IT" sz="2800" b="1" dirty="0">
                <a:solidFill>
                  <a:srgbClr val="FFFF00"/>
                </a:solidFill>
                <a:latin typeface="Times New Roman" panose="02020603050405020304" pitchFamily="18" charset="0"/>
                <a:cs typeface="Times New Roman" panose="02020603050405020304" pitchFamily="18" charset="0"/>
              </a:rPr>
              <a:t>segno</a:t>
            </a:r>
            <a:r>
              <a:rPr lang="it-IT" sz="2800" b="1" dirty="0">
                <a:solidFill>
                  <a:schemeClr val="bg1"/>
                </a:solidFill>
                <a:latin typeface="Times New Roman" panose="02020603050405020304" pitchFamily="18" charset="0"/>
                <a:cs typeface="Times New Roman" panose="02020603050405020304" pitchFamily="18" charset="0"/>
              </a:rPr>
              <a:t>,</a:t>
            </a:r>
            <a:r>
              <a:rPr lang="it-IT" sz="2800" b="1" dirty="0">
                <a:solidFill>
                  <a:srgbClr val="FFFF00"/>
                </a:solidFill>
                <a:latin typeface="Times New Roman" panose="02020603050405020304" pitchFamily="18" charset="0"/>
                <a:cs typeface="Times New Roman" panose="02020603050405020304" pitchFamily="18" charset="0"/>
              </a:rPr>
              <a:t> tratto distintivo</a:t>
            </a:r>
            <a:r>
              <a:rPr lang="it-IT" sz="2800" b="1" dirty="0">
                <a:solidFill>
                  <a:schemeClr val="bg1"/>
                </a:solidFill>
                <a:latin typeface="Times New Roman" panose="02020603050405020304" pitchFamily="18" charset="0"/>
                <a:cs typeface="Times New Roman" panose="02020603050405020304" pitchFamily="18" charset="0"/>
              </a:rPr>
              <a:t>)</a:t>
            </a:r>
            <a:r>
              <a:rPr lang="it-IT" sz="2800" b="1" dirty="0">
                <a:solidFill>
                  <a:prstClr val="white"/>
                </a:solidFill>
                <a:latin typeface="Times New Roman" panose="02020603050405020304" pitchFamily="18" charset="0"/>
                <a:cs typeface="Times New Roman" panose="02020603050405020304" pitchFamily="18" charset="0"/>
              </a:rPr>
              <a:t>, e quindi della </a:t>
            </a:r>
            <a:r>
              <a:rPr lang="it-IT" sz="2800" b="1" dirty="0">
                <a:solidFill>
                  <a:srgbClr val="FFFF00"/>
                </a:solidFill>
                <a:latin typeface="Times New Roman" panose="02020603050405020304" pitchFamily="18" charset="0"/>
                <a:cs typeface="Times New Roman" panose="02020603050405020304" pitchFamily="18" charset="0"/>
              </a:rPr>
              <a:t>proprietà</a:t>
            </a:r>
            <a:r>
              <a:rPr lang="it-IT" sz="2800" b="1" dirty="0">
                <a:solidFill>
                  <a:prstClr val="white"/>
                </a:solidFill>
                <a:latin typeface="Times New Roman" panose="02020603050405020304" pitchFamily="18" charset="0"/>
                <a:cs typeface="Times New Roman" panose="02020603050405020304" pitchFamily="18" charset="0"/>
              </a:rPr>
              <a:t>, ne costituiscono una prima conseguenza materiale, ma, in senso più generale, la scoperta fondamentale è </a:t>
            </a:r>
            <a:r>
              <a:rPr lang="it-IT" sz="2800" b="1" dirty="0">
                <a:solidFill>
                  <a:srgbClr val="FF0000"/>
                </a:solidFill>
                <a:latin typeface="Times New Roman" panose="02020603050405020304" pitchFamily="18" charset="0"/>
                <a:cs typeface="Times New Roman" panose="02020603050405020304" pitchFamily="18" charset="0"/>
              </a:rPr>
              <a:t>che l'animale uomo può modificare tutto l'ambiente intorno a sé prefigurandone l'immagine</a:t>
            </a:r>
            <a:r>
              <a:rPr lang="it-IT" sz="2800" b="1" dirty="0">
                <a:solidFill>
                  <a:prstClr val="white"/>
                </a:solidFill>
                <a:latin typeface="Times New Roman" panose="02020603050405020304" pitchFamily="18" charset="0"/>
                <a:cs typeface="Times New Roman" panose="02020603050405020304" pitchFamily="18" charset="0"/>
              </a:rPr>
              <a:t>.</a:t>
            </a:r>
          </a:p>
          <a:p>
            <a:pPr lvl="0"/>
            <a:endParaRPr lang="it-IT" sz="2000" b="1" dirty="0">
              <a:solidFill>
                <a:prstClr val="white"/>
              </a:solidFill>
              <a:latin typeface="Times New Roman" panose="02020603050405020304" pitchFamily="18" charset="0"/>
              <a:cs typeface="Times New Roman" panose="02020603050405020304" pitchFamily="18" charset="0"/>
            </a:endParaRPr>
          </a:p>
          <a:p>
            <a:pPr lvl="0"/>
            <a:r>
              <a:rPr lang="it-IT" sz="2800" b="1" dirty="0">
                <a:solidFill>
                  <a:prstClr val="white"/>
                </a:solidFill>
                <a:latin typeface="Times New Roman" panose="02020603050405020304" pitchFamily="18" charset="0"/>
                <a:cs typeface="Times New Roman" panose="02020603050405020304" pitchFamily="18" charset="0"/>
              </a:rPr>
              <a:t>Nasce così l'</a:t>
            </a:r>
            <a:r>
              <a:rPr lang="it-IT" sz="2800" b="1" dirty="0">
                <a:solidFill>
                  <a:srgbClr val="FFFF00"/>
                </a:solidFill>
                <a:latin typeface="Times New Roman" panose="02020603050405020304" pitchFamily="18" charset="0"/>
                <a:cs typeface="Times New Roman" panose="02020603050405020304" pitchFamily="18" charset="0"/>
              </a:rPr>
              <a:t>architettura del paesaggio</a:t>
            </a:r>
            <a:r>
              <a:rPr lang="it-IT" sz="2800" b="1" dirty="0">
                <a:solidFill>
                  <a:prstClr val="white"/>
                </a:solidFill>
                <a:latin typeface="Times New Roman" panose="02020603050405020304" pitchFamily="18" charset="0"/>
                <a:cs typeface="Times New Roman" panose="02020603050405020304" pitchFamily="18" charset="0"/>
              </a:rPr>
              <a:t>, prima ancora che </a:t>
            </a:r>
            <a:r>
              <a:rPr lang="it-IT" sz="2800" b="1" dirty="0">
                <a:solidFill>
                  <a:schemeClr val="bg1"/>
                </a:solidFill>
                <a:latin typeface="Times New Roman" panose="02020603050405020304" pitchFamily="18" charset="0"/>
                <a:cs typeface="Times New Roman" panose="02020603050405020304" pitchFamily="18" charset="0"/>
              </a:rPr>
              <a:t>l'</a:t>
            </a:r>
            <a:r>
              <a:rPr lang="it-IT" sz="2800" b="1" dirty="0">
                <a:solidFill>
                  <a:srgbClr val="FFFF00"/>
                </a:solidFill>
                <a:latin typeface="Times New Roman" panose="02020603050405020304" pitchFamily="18" charset="0"/>
                <a:cs typeface="Times New Roman" panose="02020603050405020304" pitchFamily="18" charset="0"/>
              </a:rPr>
              <a:t>architettura della casa o della città </a:t>
            </a:r>
            <a:r>
              <a:rPr lang="it-IT" sz="2800" b="1" dirty="0">
                <a:solidFill>
                  <a:prstClr val="white"/>
                </a:solidFill>
                <a:latin typeface="Times New Roman" panose="02020603050405020304" pitchFamily="18" charset="0"/>
                <a:cs typeface="Times New Roman" panose="02020603050405020304" pitchFamily="18" charset="0"/>
              </a:rPr>
              <a:t>e, proprio il passaggio dalla scala paesistica a quella antropometrica, costituirà una grande rivoluzione perché determinerà la successiva evoluzione dalla prima forma alle altre.</a:t>
            </a:r>
          </a:p>
        </p:txBody>
      </p:sp>
    </p:spTree>
    <p:extLst>
      <p:ext uri="{BB962C8B-B14F-4D97-AF65-F5344CB8AC3E}">
        <p14:creationId xmlns:p14="http://schemas.microsoft.com/office/powerpoint/2010/main" val="12871842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1558</TotalTime>
  <Words>6630</Words>
  <Application>Microsoft Office PowerPoint</Application>
  <PresentationFormat>Presentazione su schermo (4:3)</PresentationFormat>
  <Paragraphs>340</Paragraphs>
  <Slides>79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79</vt:i4>
      </vt:variant>
    </vt:vector>
  </HeadingPairs>
  <TitlesOfParts>
    <vt:vector size="83" baseType="lpstr">
      <vt:lpstr>Arial</vt:lpstr>
      <vt:lpstr>Calibri</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PRESTAMBURGO SONIA</dc:creator>
  <cp:lastModifiedBy>PRESTAMBURGO SONIA</cp:lastModifiedBy>
  <cp:revision>126</cp:revision>
  <dcterms:created xsi:type="dcterms:W3CDTF">2018-04-05T12:08:39Z</dcterms:created>
  <dcterms:modified xsi:type="dcterms:W3CDTF">2021-05-10T17:02:08Z</dcterms:modified>
</cp:coreProperties>
</file>