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4"/>
  </p:notesMasterIdLst>
  <p:handoutMasterIdLst>
    <p:handoutMasterId r:id="rId35"/>
  </p:handoutMasterIdLst>
  <p:sldIdLst>
    <p:sldId id="341" r:id="rId2"/>
    <p:sldId id="456" r:id="rId3"/>
    <p:sldId id="457" r:id="rId4"/>
    <p:sldId id="458" r:id="rId5"/>
    <p:sldId id="459" r:id="rId6"/>
    <p:sldId id="460" r:id="rId7"/>
    <p:sldId id="477" r:id="rId8"/>
    <p:sldId id="472" r:id="rId9"/>
    <p:sldId id="479" r:id="rId10"/>
    <p:sldId id="474" r:id="rId11"/>
    <p:sldId id="478" r:id="rId12"/>
    <p:sldId id="475" r:id="rId13"/>
    <p:sldId id="473" r:id="rId14"/>
    <p:sldId id="481" r:id="rId15"/>
    <p:sldId id="461" r:id="rId16"/>
    <p:sldId id="462" r:id="rId17"/>
    <p:sldId id="463" r:id="rId18"/>
    <p:sldId id="480" r:id="rId19"/>
    <p:sldId id="482" r:id="rId20"/>
    <p:sldId id="464" r:id="rId21"/>
    <p:sldId id="490" r:id="rId22"/>
    <p:sldId id="491" r:id="rId23"/>
    <p:sldId id="471" r:id="rId24"/>
    <p:sldId id="483" r:id="rId25"/>
    <p:sldId id="486" r:id="rId26"/>
    <p:sldId id="487" r:id="rId27"/>
    <p:sldId id="468" r:id="rId28"/>
    <p:sldId id="469" r:id="rId29"/>
    <p:sldId id="470" r:id="rId30"/>
    <p:sldId id="476" r:id="rId31"/>
    <p:sldId id="488" r:id="rId32"/>
    <p:sldId id="489" r:id="rId33"/>
  </p:sldIdLst>
  <p:sldSz cx="9144000" cy="6858000" type="screen4x3"/>
  <p:notesSz cx="10234613" cy="70993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23555B23-AB16-4400-8065-323C42D5A493}">
          <p14:sldIdLst>
            <p14:sldId id="341"/>
            <p14:sldId id="456"/>
            <p14:sldId id="457"/>
            <p14:sldId id="458"/>
            <p14:sldId id="459"/>
            <p14:sldId id="460"/>
            <p14:sldId id="477"/>
            <p14:sldId id="472"/>
            <p14:sldId id="479"/>
            <p14:sldId id="474"/>
            <p14:sldId id="478"/>
            <p14:sldId id="475"/>
            <p14:sldId id="473"/>
            <p14:sldId id="481"/>
            <p14:sldId id="461"/>
            <p14:sldId id="462"/>
            <p14:sldId id="463"/>
            <p14:sldId id="480"/>
            <p14:sldId id="482"/>
            <p14:sldId id="464"/>
            <p14:sldId id="490"/>
            <p14:sldId id="491"/>
            <p14:sldId id="471"/>
            <p14:sldId id="483"/>
            <p14:sldId id="486"/>
            <p14:sldId id="487"/>
            <p14:sldId id="468"/>
            <p14:sldId id="469"/>
            <p14:sldId id="470"/>
            <p14:sldId id="476"/>
            <p14:sldId id="488"/>
            <p14:sldId id="4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33CC"/>
    <a:srgbClr val="FF00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94627" autoAdjust="0"/>
  </p:normalViewPr>
  <p:slideViewPr>
    <p:cSldViewPr snapToGrid="0">
      <p:cViewPr varScale="1">
        <p:scale>
          <a:sx n="131" d="100"/>
          <a:sy n="131" d="100"/>
        </p:scale>
        <p:origin x="1032" y="3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92" d="100"/>
        <a:sy n="192" d="100"/>
      </p:scale>
      <p:origin x="0" y="-11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>
                <a:effectLst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effectLst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>
                <a:effectLst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effectLst/>
              </a:defRPr>
            </a:lvl1pPr>
          </a:lstStyle>
          <a:p>
            <a:pPr>
              <a:defRPr/>
            </a:pPr>
            <a:fld id="{977C472B-FD5C-4D19-8864-53B089877D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1813"/>
            <a:ext cx="3549650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effectLst/>
              </a:defRPr>
            </a:lvl1pPr>
          </a:lstStyle>
          <a:p>
            <a:pPr>
              <a:defRPr/>
            </a:pPr>
            <a:fld id="{1386146D-35E8-4A93-8131-D23D37CF193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B375A-C28A-496C-9349-7880C313D57D}" type="slidenum">
              <a:rPr lang="en-US"/>
              <a:pPr/>
              <a:t>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64303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5636F-686C-47C0-9A1F-08476D5EA73C}" type="slidenum">
              <a:rPr lang="en-US"/>
              <a:pPr/>
              <a:t>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688521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0DB9D-C3D1-48C6-A9EA-455526336E22}" type="slidenum">
              <a:rPr lang="en-US"/>
              <a:pPr/>
              <a:t>16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881001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0E8D2-486D-4196-A8BE-B8883A57ED81}" type="slidenum">
              <a:rPr lang="en-US"/>
              <a:pPr/>
              <a:t>17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18382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0E8D2-486D-4196-A8BE-B8883A57ED81}" type="slidenum">
              <a:rPr lang="en-US"/>
              <a:pPr/>
              <a:t>18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578489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9ADB9-2C0D-4DB7-85EF-4A90573B5D7F}" type="slidenum">
              <a:rPr lang="en-US"/>
              <a:pPr/>
              <a:t>20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226608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FBC9D-367D-4C97-97FB-210B5D13BB16}" type="slidenum">
              <a:rPr lang="en-US"/>
              <a:pPr/>
              <a:t>23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71247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228600" y="-315913"/>
            <a:ext cx="2514600" cy="2514601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effectLst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hidden">
          <a:xfrm>
            <a:off x="0" y="446088"/>
            <a:ext cx="4724400" cy="114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effectLst/>
              <a:latin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hidden">
          <a:xfrm>
            <a:off x="3962400" y="446088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effectLst/>
              <a:latin typeface="Times New Roman" pitchFamily="18" charset="0"/>
            </a:endParaRPr>
          </a:p>
        </p:txBody>
      </p:sp>
      <p:sp>
        <p:nvSpPr>
          <p:cNvPr id="7" name="Freeform 10"/>
          <p:cNvSpPr>
            <a:spLocks noChangeArrowheads="1"/>
          </p:cNvSpPr>
          <p:nvPr/>
        </p:nvSpPr>
        <p:spPr bwMode="auto">
          <a:xfrm>
            <a:off x="609600" y="293688"/>
            <a:ext cx="228600" cy="1449387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reeform 11"/>
          <p:cNvSpPr>
            <a:spLocks noChangeArrowheads="1"/>
          </p:cNvSpPr>
          <p:nvPr/>
        </p:nvSpPr>
        <p:spPr bwMode="auto">
          <a:xfrm>
            <a:off x="8316913" y="333375"/>
            <a:ext cx="261937" cy="137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971550" y="333375"/>
            <a:ext cx="7561263" cy="1439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16913" y="6237288"/>
            <a:ext cx="60801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F7ED20-934B-41C9-84C7-A536DF2468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0DBD8-C0F8-4519-AD51-AB4BBC94A6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6745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67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70210-5872-4503-925D-3C6D547FD3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876300" y="2427288"/>
            <a:ext cx="7661275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736D4-2AC6-426B-BA0A-6519B26B42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6D424-0EC8-41E0-BD9D-6A24E6A679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99BB8-EE62-4F5F-B5D2-6729EAF9DE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76300" y="2427288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83138" y="2427288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DFD22-F238-4B83-B0E1-FC5D049AD5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C2DC9-1EC4-40A6-93FA-301B446BEA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9CE7-7AE7-44E3-9056-30683427E9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C136D-B76B-4DB8-9D5D-13FEA895F5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927E1-DDD4-44CE-AF67-DBE595E8B1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B8AAC-872F-402C-ABF4-D9898CF89D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2427288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/>
              </a:defRPr>
            </a:lvl1pPr>
          </a:lstStyle>
          <a:p>
            <a:pPr>
              <a:defRPr/>
            </a:pPr>
            <a:fld id="{5D773610-DE93-43C3-A8F7-839E847525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43019" name="Oval 11"/>
          <p:cNvSpPr>
            <a:spLocks noChangeArrowheads="1"/>
          </p:cNvSpPr>
          <p:nvPr userDrawn="1"/>
        </p:nvSpPr>
        <p:spPr bwMode="auto">
          <a:xfrm>
            <a:off x="228600" y="-315913"/>
            <a:ext cx="2514600" cy="2514601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effectLst/>
            </a:endParaRPr>
          </a:p>
        </p:txBody>
      </p:sp>
      <p:sp>
        <p:nvSpPr>
          <p:cNvPr id="43020" name="Rectangle 12"/>
          <p:cNvSpPr>
            <a:spLocks noChangeArrowheads="1"/>
          </p:cNvSpPr>
          <p:nvPr userDrawn="1"/>
        </p:nvSpPr>
        <p:spPr bwMode="hidden">
          <a:xfrm>
            <a:off x="0" y="446088"/>
            <a:ext cx="4724400" cy="114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effectLst/>
              <a:latin typeface="Times New Roman" pitchFamily="18" charset="0"/>
            </a:endParaRPr>
          </a:p>
        </p:txBody>
      </p:sp>
      <p:sp>
        <p:nvSpPr>
          <p:cNvPr id="43021" name="Rectangle 13"/>
          <p:cNvSpPr>
            <a:spLocks noChangeArrowheads="1"/>
          </p:cNvSpPr>
          <p:nvPr userDrawn="1"/>
        </p:nvSpPr>
        <p:spPr bwMode="hidden">
          <a:xfrm>
            <a:off x="3962400" y="446088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effectLst/>
              <a:latin typeface="Times New Roman" pitchFamily="18" charset="0"/>
            </a:endParaRPr>
          </a:p>
        </p:txBody>
      </p:sp>
      <p:sp>
        <p:nvSpPr>
          <p:cNvPr id="43022" name="Freeform 14"/>
          <p:cNvSpPr>
            <a:spLocks noChangeArrowheads="1"/>
          </p:cNvSpPr>
          <p:nvPr userDrawn="1"/>
        </p:nvSpPr>
        <p:spPr bwMode="auto">
          <a:xfrm>
            <a:off x="609600" y="293688"/>
            <a:ext cx="228600" cy="1449387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3023" name="Freeform 15"/>
          <p:cNvSpPr>
            <a:spLocks noChangeArrowheads="1"/>
          </p:cNvSpPr>
          <p:nvPr userDrawn="1"/>
        </p:nvSpPr>
        <p:spPr bwMode="auto">
          <a:xfrm>
            <a:off x="8316913" y="333375"/>
            <a:ext cx="261937" cy="137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971550" y="333375"/>
            <a:ext cx="75612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4000">
              <a:solidFill>
                <a:schemeClr val="tx2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539B606-481F-4C59-A18B-D3627ED8B75E}" type="slidenum">
              <a:rPr lang="it-IT"/>
              <a:pPr/>
              <a:t>1</a:t>
            </a:fld>
            <a:endParaRPr lang="it-I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5409" y="333375"/>
            <a:ext cx="8163791" cy="1257300"/>
          </a:xfrm>
          <a:noFill/>
        </p:spPr>
        <p:txBody>
          <a:bodyPr/>
          <a:lstStyle/>
          <a:p>
            <a:pPr eaLnBrk="1" hangingPunct="1"/>
            <a:r>
              <a:rPr lang="it-IT" sz="3200" b="1" dirty="0"/>
              <a:t>T</a:t>
            </a:r>
            <a:r>
              <a:rPr lang="it-IT" sz="3200" b="1" dirty="0" smtClean="0"/>
              <a:t>ecnologie solari per la produzione elettrica: PV e Solare Termodinamico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333500" y="2674938"/>
            <a:ext cx="6951663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t-IT" sz="2400" b="1" dirty="0">
                <a:solidFill>
                  <a:schemeClr val="tx2"/>
                </a:solidFill>
                <a:effectLst/>
              </a:rPr>
              <a:t>prof. Mauro REINI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t-IT" sz="2400" dirty="0">
                <a:solidFill>
                  <a:schemeClr val="tx2"/>
                </a:solidFill>
                <a:effectLst/>
              </a:rPr>
              <a:t>docente di sistemi per l’energia e l’ambiente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t-IT" sz="2400" dirty="0">
                <a:solidFill>
                  <a:schemeClr val="tx2"/>
                </a:solidFill>
                <a:effectLst/>
              </a:rPr>
              <a:t>Università di Trieste – Polo di Pordenone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it-IT" sz="2400" b="1" dirty="0">
              <a:solidFill>
                <a:schemeClr val="tx2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t-IT" sz="2000" dirty="0" smtClean="0">
                <a:solidFill>
                  <a:schemeClr val="tx2"/>
                </a:solidFill>
                <a:effectLst/>
              </a:rPr>
              <a:t>AA 2019-2020</a:t>
            </a:r>
            <a:endParaRPr lang="it-IT" sz="2000" dirty="0">
              <a:solidFill>
                <a:schemeClr val="tx2"/>
              </a:solidFill>
              <a:effectLst/>
            </a:endParaRPr>
          </a:p>
        </p:txBody>
      </p:sp>
      <p:pic>
        <p:nvPicPr>
          <p:cNvPr id="410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5891213"/>
            <a:ext cx="94138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14"/>
          <p:cNvSpPr>
            <a:spLocks noChangeArrowheads="1"/>
          </p:cNvSpPr>
          <p:nvPr/>
        </p:nvSpPr>
        <p:spPr bwMode="auto">
          <a:xfrm>
            <a:off x="4589609" y="5862638"/>
            <a:ext cx="2014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200" b="1">
                <a:effectLst/>
                <a:cs typeface="Times New Roman" pitchFamily="18" charset="0"/>
              </a:rPr>
              <a:t>Università degli Studi di Trieste</a:t>
            </a:r>
            <a:endParaRPr lang="it-IT" sz="1200" b="1">
              <a:effectLst/>
            </a:endParaRPr>
          </a:p>
          <a:p>
            <a:pPr eaLnBrk="0" hangingPunct="0"/>
            <a:r>
              <a:rPr lang="it-IT" sz="1200" b="1">
                <a:effectLst/>
                <a:cs typeface="Times New Roman" pitchFamily="18" charset="0"/>
              </a:rPr>
              <a:t>Polo Didattico e Culturale di Pordenone</a:t>
            </a:r>
            <a:endParaRPr lang="it-IT" sz="1200" b="1">
              <a:effectLst/>
            </a:endParaRPr>
          </a:p>
        </p:txBody>
      </p:sp>
      <p:sp>
        <p:nvSpPr>
          <p:cNvPr id="4105" name="Rectangle 16"/>
          <p:cNvSpPr>
            <a:spLocks noChangeArrowheads="1"/>
          </p:cNvSpPr>
          <p:nvPr/>
        </p:nvSpPr>
        <p:spPr bwMode="auto">
          <a:xfrm>
            <a:off x="1108075" y="5912277"/>
            <a:ext cx="2019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1200" b="1" dirty="0">
                <a:effectLst/>
                <a:cs typeface="Times New Roman" pitchFamily="18" charset="0"/>
              </a:rPr>
              <a:t>Consorzio di Pordenone </a:t>
            </a:r>
            <a:r>
              <a:rPr lang="it-IT" sz="1200" b="1" dirty="0" smtClean="0">
                <a:effectLst/>
                <a:cs typeface="Times New Roman" pitchFamily="18" charset="0"/>
              </a:rPr>
              <a:t>per </a:t>
            </a:r>
            <a:r>
              <a:rPr lang="it-IT" sz="1200" b="1" dirty="0">
                <a:effectLst/>
                <a:cs typeface="Times New Roman" pitchFamily="18" charset="0"/>
              </a:rPr>
              <a:t>la formazione superiore, gli studi universitari e la ricerca</a:t>
            </a:r>
          </a:p>
        </p:txBody>
      </p:sp>
      <p:sp>
        <p:nvSpPr>
          <p:cNvPr id="193554" name="Line 18"/>
          <p:cNvSpPr>
            <a:spLocks noChangeShapeType="1"/>
          </p:cNvSpPr>
          <p:nvPr/>
        </p:nvSpPr>
        <p:spPr bwMode="auto">
          <a:xfrm>
            <a:off x="0" y="57816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50" y="5838406"/>
            <a:ext cx="933769" cy="92564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45" y="5863822"/>
            <a:ext cx="1169900" cy="879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0664" y="369650"/>
            <a:ext cx="7996136" cy="1047987"/>
          </a:xfrm>
        </p:spPr>
        <p:txBody>
          <a:bodyPr/>
          <a:lstStyle/>
          <a:p>
            <a:r>
              <a:rPr lang="it-IT" dirty="0"/>
              <a:t>Concentratore </a:t>
            </a:r>
            <a:r>
              <a:rPr lang="it-IT" dirty="0" smtClean="0"/>
              <a:t>parabolico lineare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96D424-0EC8-41E0-BD9D-6A24E6A67962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39" y="4124934"/>
            <a:ext cx="3706950" cy="2619578"/>
          </a:xfrm>
          <a:prstGeom prst="rect">
            <a:avLst/>
          </a:prstGeom>
        </p:spPr>
      </p:pic>
      <p:pic>
        <p:nvPicPr>
          <p:cNvPr id="3074" name="Picture 2" descr="Risultati immagini per solare termodinamico a specchi lineari a riflettore Fres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438" y="1628924"/>
            <a:ext cx="4432259" cy="332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668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752" y="447472"/>
            <a:ext cx="8035047" cy="970166"/>
          </a:xfrm>
        </p:spPr>
        <p:txBody>
          <a:bodyPr/>
          <a:lstStyle/>
          <a:p>
            <a:r>
              <a:rPr lang="it-IT" dirty="0"/>
              <a:t>Concentratore parabolico lineare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96D424-0EC8-41E0-BD9D-6A24E6A67962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73" y="1658911"/>
            <a:ext cx="7324938" cy="52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31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0390" y="466928"/>
            <a:ext cx="7986409" cy="950710"/>
          </a:xfrm>
        </p:spPr>
        <p:txBody>
          <a:bodyPr/>
          <a:lstStyle/>
          <a:p>
            <a:r>
              <a:rPr lang="it-IT" dirty="0"/>
              <a:t>Concentratore parabolico lineare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96D424-0EC8-41E0-BD9D-6A24E6A67962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4750" t="14884" r="2557" b="14047"/>
          <a:stretch/>
        </p:blipFill>
        <p:spPr>
          <a:xfrm>
            <a:off x="-1" y="3210128"/>
            <a:ext cx="6228813" cy="357977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345" y="1766981"/>
            <a:ext cx="4827655" cy="290229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73284" t="18111" r="2557" b="58223"/>
          <a:stretch/>
        </p:blipFill>
        <p:spPr>
          <a:xfrm>
            <a:off x="5994924" y="5710135"/>
            <a:ext cx="1470495" cy="107977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904690" y="5243209"/>
            <a:ext cx="2986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70C0"/>
                </a:solidFill>
                <a:effectLst/>
              </a:rPr>
              <a:t>Generazione diretta di vapore</a:t>
            </a:r>
            <a:endParaRPr lang="it-IT" sz="16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2003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971550" y="333375"/>
            <a:ext cx="7561263" cy="1075277"/>
          </a:xfrm>
        </p:spPr>
        <p:txBody>
          <a:bodyPr/>
          <a:lstStyle/>
          <a:p>
            <a:r>
              <a:rPr lang="it-IT" dirty="0" smtClean="0"/>
              <a:t>Concentratore a torre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F7ED20-934B-41C9-84C7-A536DF2468E9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315" y="2968097"/>
            <a:ext cx="5667983" cy="3818804"/>
          </a:xfrm>
          <a:prstGeom prst="rect">
            <a:avLst/>
          </a:prstGeom>
        </p:spPr>
      </p:pic>
      <p:pic>
        <p:nvPicPr>
          <p:cNvPr id="2050" name="Picture 2" descr="torresolare_spagn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2" y="1973499"/>
            <a:ext cx="337556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86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971550" y="333375"/>
            <a:ext cx="7561263" cy="1075277"/>
          </a:xfrm>
        </p:spPr>
        <p:txBody>
          <a:bodyPr/>
          <a:lstStyle/>
          <a:p>
            <a:r>
              <a:rPr lang="it-IT" dirty="0" smtClean="0"/>
              <a:t>Concentratore a torre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F7ED20-934B-41C9-84C7-A536DF2468E9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17" y="1770492"/>
            <a:ext cx="7394547" cy="49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9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544" y="274638"/>
            <a:ext cx="8040255" cy="1143000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cogenerazione</a:t>
            </a:r>
            <a:r>
              <a:rPr lang="en-US" dirty="0"/>
              <a:t> </a:t>
            </a:r>
            <a:r>
              <a:rPr lang="en-US" dirty="0" err="1"/>
              <a:t>solare</a:t>
            </a:r>
            <a:r>
              <a:rPr lang="en-US" dirty="0"/>
              <a:t> con 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cicli termodinamici</a:t>
            </a:r>
            <a:r>
              <a:rPr lang="it-IT" dirty="0"/>
              <a:t> 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10"/>
          <a:stretch/>
        </p:blipFill>
        <p:spPr>
          <a:xfrm>
            <a:off x="969818" y="1588658"/>
            <a:ext cx="7189066" cy="2733871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96D424-0EC8-41E0-BD9D-6A24E6A67962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305" y="4294237"/>
            <a:ext cx="6524092" cy="256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55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802631-CBBC-4379-BED7-216389675671}" type="slidenum">
              <a:rPr lang="it-IT"/>
              <a:pPr/>
              <a:t>16</a:t>
            </a:fld>
            <a:endParaRPr lang="it-IT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325563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La cogenerazione solare con gruppi ORC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3779838" y="2405063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2000" u="sng">
                <a:effectLst/>
                <a:latin typeface="Tahoma" pitchFamily="34" charset="0"/>
              </a:rPr>
              <a:t>evaporatore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5219700" y="2405063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2000" u="sng">
                <a:effectLst/>
                <a:latin typeface="Tahoma" pitchFamily="34" charset="0"/>
              </a:rPr>
              <a:t>turbina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7235825" y="2908300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2000" u="sng">
                <a:effectLst/>
                <a:latin typeface="Tahoma" pitchFamily="34" charset="0"/>
              </a:rPr>
              <a:t>rigeneratore</a:t>
            </a: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7308850" y="3556000"/>
            <a:ext cx="183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2000" u="sng">
                <a:effectLst/>
                <a:latin typeface="Tahoma" pitchFamily="34" charset="0"/>
              </a:rPr>
              <a:t>condensatore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6516688" y="2405063"/>
            <a:ext cx="2627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2000" u="sng">
                <a:effectLst/>
                <a:latin typeface="Tahoma" pitchFamily="34" charset="0"/>
              </a:rPr>
              <a:t>generatore elettrico</a:t>
            </a:r>
          </a:p>
        </p:txBody>
      </p:sp>
      <p:sp>
        <p:nvSpPr>
          <p:cNvPr id="221192" name="Line 8"/>
          <p:cNvSpPr>
            <a:spLocks noChangeShapeType="1"/>
          </p:cNvSpPr>
          <p:nvPr/>
        </p:nvSpPr>
        <p:spPr bwMode="auto">
          <a:xfrm flipH="1">
            <a:off x="6516688" y="3268663"/>
            <a:ext cx="1008062" cy="9366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  <p:sp>
        <p:nvSpPr>
          <p:cNvPr id="221193" name="Line 9"/>
          <p:cNvSpPr>
            <a:spLocks noChangeShapeType="1"/>
          </p:cNvSpPr>
          <p:nvPr/>
        </p:nvSpPr>
        <p:spPr bwMode="auto">
          <a:xfrm flipH="1">
            <a:off x="1792288" y="3811588"/>
            <a:ext cx="1017587" cy="1587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194" name="Line 10"/>
          <p:cNvSpPr>
            <a:spLocks noChangeShapeType="1"/>
          </p:cNvSpPr>
          <p:nvPr/>
        </p:nvSpPr>
        <p:spPr bwMode="auto">
          <a:xfrm flipH="1">
            <a:off x="1778000" y="3576638"/>
            <a:ext cx="1938338" cy="1587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195" name="Line 11"/>
          <p:cNvSpPr>
            <a:spLocks noChangeShapeType="1"/>
          </p:cNvSpPr>
          <p:nvPr/>
        </p:nvSpPr>
        <p:spPr bwMode="auto">
          <a:xfrm flipV="1">
            <a:off x="2809875" y="3686175"/>
            <a:ext cx="1588" cy="125413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196" name="Line 12"/>
          <p:cNvSpPr>
            <a:spLocks noChangeShapeType="1"/>
          </p:cNvSpPr>
          <p:nvPr/>
        </p:nvSpPr>
        <p:spPr bwMode="auto">
          <a:xfrm>
            <a:off x="2809875" y="3824288"/>
            <a:ext cx="1588" cy="96837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197" name="Line 13"/>
          <p:cNvSpPr>
            <a:spLocks noChangeShapeType="1"/>
          </p:cNvSpPr>
          <p:nvPr/>
        </p:nvSpPr>
        <p:spPr bwMode="auto">
          <a:xfrm>
            <a:off x="2816225" y="3686175"/>
            <a:ext cx="165100" cy="1588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198" name="Line 14"/>
          <p:cNvSpPr>
            <a:spLocks noChangeShapeType="1"/>
          </p:cNvSpPr>
          <p:nvPr/>
        </p:nvSpPr>
        <p:spPr bwMode="auto">
          <a:xfrm>
            <a:off x="2809875" y="3921125"/>
            <a:ext cx="136525" cy="1588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199" name="Oval 15"/>
          <p:cNvSpPr>
            <a:spLocks noChangeArrowheads="1"/>
          </p:cNvSpPr>
          <p:nvPr/>
        </p:nvSpPr>
        <p:spPr bwMode="auto">
          <a:xfrm>
            <a:off x="2943225" y="3611563"/>
            <a:ext cx="165100" cy="15081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00" name="Oval 16"/>
          <p:cNvSpPr>
            <a:spLocks noChangeArrowheads="1"/>
          </p:cNvSpPr>
          <p:nvPr/>
        </p:nvSpPr>
        <p:spPr bwMode="auto">
          <a:xfrm>
            <a:off x="2943225" y="3611563"/>
            <a:ext cx="165100" cy="150812"/>
          </a:xfrm>
          <a:prstGeom prst="ellipse">
            <a:avLst/>
          </a:prstGeom>
          <a:noFill/>
          <a:ln w="142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01" name="Freeform 17"/>
          <p:cNvSpPr>
            <a:spLocks/>
          </p:cNvSpPr>
          <p:nvPr/>
        </p:nvSpPr>
        <p:spPr bwMode="auto">
          <a:xfrm>
            <a:off x="2949575" y="3840163"/>
            <a:ext cx="165100" cy="150812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0" y="104"/>
              </a:cxn>
              <a:cxn ang="0">
                <a:pos x="114" y="208"/>
              </a:cxn>
              <a:cxn ang="0">
                <a:pos x="227" y="104"/>
              </a:cxn>
              <a:cxn ang="0">
                <a:pos x="114" y="0"/>
              </a:cxn>
            </a:cxnLst>
            <a:rect l="0" t="0" r="r" b="b"/>
            <a:pathLst>
              <a:path w="227" h="208">
                <a:moveTo>
                  <a:pt x="114" y="0"/>
                </a:moveTo>
                <a:cubicBezTo>
                  <a:pt x="51" y="0"/>
                  <a:pt x="0" y="48"/>
                  <a:pt x="0" y="104"/>
                </a:cubicBezTo>
                <a:cubicBezTo>
                  <a:pt x="0" y="162"/>
                  <a:pt x="51" y="208"/>
                  <a:pt x="114" y="208"/>
                </a:cubicBezTo>
                <a:cubicBezTo>
                  <a:pt x="176" y="208"/>
                  <a:pt x="227" y="162"/>
                  <a:pt x="227" y="104"/>
                </a:cubicBezTo>
                <a:cubicBezTo>
                  <a:pt x="227" y="48"/>
                  <a:pt x="176" y="0"/>
                  <a:pt x="114" y="0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02" name="Oval 18"/>
          <p:cNvSpPr>
            <a:spLocks noChangeArrowheads="1"/>
          </p:cNvSpPr>
          <p:nvPr/>
        </p:nvSpPr>
        <p:spPr bwMode="auto">
          <a:xfrm>
            <a:off x="2949575" y="3843338"/>
            <a:ext cx="165100" cy="150812"/>
          </a:xfrm>
          <a:prstGeom prst="ellipse">
            <a:avLst/>
          </a:prstGeom>
          <a:noFill/>
          <a:ln w="142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03" name="Freeform 19"/>
          <p:cNvSpPr>
            <a:spLocks noEditPoints="1"/>
          </p:cNvSpPr>
          <p:nvPr/>
        </p:nvSpPr>
        <p:spPr bwMode="auto">
          <a:xfrm>
            <a:off x="2947988" y="3865563"/>
            <a:ext cx="165100" cy="109537"/>
          </a:xfrm>
          <a:custGeom>
            <a:avLst/>
            <a:gdLst/>
            <a:ahLst/>
            <a:cxnLst>
              <a:cxn ang="0">
                <a:pos x="104" y="43"/>
              </a:cxn>
              <a:cxn ang="0">
                <a:pos x="58" y="43"/>
              </a:cxn>
              <a:cxn ang="0">
                <a:pos x="58" y="26"/>
              </a:cxn>
              <a:cxn ang="0">
                <a:pos x="104" y="26"/>
              </a:cxn>
              <a:cxn ang="0">
                <a:pos x="104" y="43"/>
              </a:cxn>
              <a:cxn ang="0">
                <a:pos x="104" y="43"/>
              </a:cxn>
              <a:cxn ang="0">
                <a:pos x="69" y="69"/>
              </a:cxn>
              <a:cxn ang="0">
                <a:pos x="0" y="35"/>
              </a:cxn>
              <a:cxn ang="0">
                <a:pos x="69" y="0"/>
              </a:cxn>
              <a:cxn ang="0">
                <a:pos x="69" y="69"/>
              </a:cxn>
              <a:cxn ang="0">
                <a:pos x="69" y="69"/>
              </a:cxn>
            </a:cxnLst>
            <a:rect l="0" t="0" r="r" b="b"/>
            <a:pathLst>
              <a:path w="104" h="69">
                <a:moveTo>
                  <a:pt x="104" y="43"/>
                </a:moveTo>
                <a:lnTo>
                  <a:pt x="58" y="43"/>
                </a:lnTo>
                <a:lnTo>
                  <a:pt x="58" y="26"/>
                </a:lnTo>
                <a:lnTo>
                  <a:pt x="104" y="26"/>
                </a:lnTo>
                <a:lnTo>
                  <a:pt x="104" y="43"/>
                </a:lnTo>
                <a:lnTo>
                  <a:pt x="104" y="43"/>
                </a:lnTo>
                <a:close/>
                <a:moveTo>
                  <a:pt x="69" y="69"/>
                </a:moveTo>
                <a:lnTo>
                  <a:pt x="0" y="35"/>
                </a:lnTo>
                <a:lnTo>
                  <a:pt x="69" y="0"/>
                </a:lnTo>
                <a:lnTo>
                  <a:pt x="69" y="69"/>
                </a:lnTo>
                <a:lnTo>
                  <a:pt x="69" y="69"/>
                </a:lnTo>
                <a:close/>
              </a:path>
            </a:pathLst>
          </a:custGeom>
          <a:solidFill>
            <a:srgbClr val="FF9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04" name="Freeform 20"/>
          <p:cNvSpPr>
            <a:spLocks/>
          </p:cNvSpPr>
          <p:nvPr/>
        </p:nvSpPr>
        <p:spPr bwMode="auto">
          <a:xfrm>
            <a:off x="3040063" y="3906838"/>
            <a:ext cx="73025" cy="26987"/>
          </a:xfrm>
          <a:custGeom>
            <a:avLst/>
            <a:gdLst/>
            <a:ahLst/>
            <a:cxnLst>
              <a:cxn ang="0">
                <a:pos x="46" y="17"/>
              </a:cxn>
              <a:cxn ang="0">
                <a:pos x="0" y="17"/>
              </a:cxn>
              <a:cxn ang="0">
                <a:pos x="0" y="0"/>
              </a:cxn>
              <a:cxn ang="0">
                <a:pos x="46" y="0"/>
              </a:cxn>
              <a:cxn ang="0">
                <a:pos x="46" y="17"/>
              </a:cxn>
              <a:cxn ang="0">
                <a:pos x="46" y="17"/>
              </a:cxn>
            </a:cxnLst>
            <a:rect l="0" t="0" r="r" b="b"/>
            <a:pathLst>
              <a:path w="46" h="17">
                <a:moveTo>
                  <a:pt x="46" y="17"/>
                </a:moveTo>
                <a:lnTo>
                  <a:pt x="0" y="17"/>
                </a:lnTo>
                <a:lnTo>
                  <a:pt x="0" y="0"/>
                </a:lnTo>
                <a:lnTo>
                  <a:pt x="46" y="0"/>
                </a:lnTo>
                <a:lnTo>
                  <a:pt x="46" y="17"/>
                </a:lnTo>
                <a:lnTo>
                  <a:pt x="46" y="17"/>
                </a:lnTo>
                <a:close/>
              </a:path>
            </a:pathLst>
          </a:custGeom>
          <a:noFill/>
          <a:ln w="26988" cap="rnd">
            <a:solidFill>
              <a:srgbClr val="FF9A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05" name="Freeform 21"/>
          <p:cNvSpPr>
            <a:spLocks/>
          </p:cNvSpPr>
          <p:nvPr/>
        </p:nvSpPr>
        <p:spPr bwMode="auto">
          <a:xfrm>
            <a:off x="2947988" y="3865563"/>
            <a:ext cx="109537" cy="109537"/>
          </a:xfrm>
          <a:custGeom>
            <a:avLst/>
            <a:gdLst/>
            <a:ahLst/>
            <a:cxnLst>
              <a:cxn ang="0">
                <a:pos x="69" y="69"/>
              </a:cxn>
              <a:cxn ang="0">
                <a:pos x="0" y="35"/>
              </a:cxn>
              <a:cxn ang="0">
                <a:pos x="69" y="0"/>
              </a:cxn>
              <a:cxn ang="0">
                <a:pos x="69" y="69"/>
              </a:cxn>
              <a:cxn ang="0">
                <a:pos x="69" y="69"/>
              </a:cxn>
            </a:cxnLst>
            <a:rect l="0" t="0" r="r" b="b"/>
            <a:pathLst>
              <a:path w="69" h="69">
                <a:moveTo>
                  <a:pt x="69" y="69"/>
                </a:moveTo>
                <a:lnTo>
                  <a:pt x="0" y="35"/>
                </a:lnTo>
                <a:lnTo>
                  <a:pt x="69" y="0"/>
                </a:lnTo>
                <a:lnTo>
                  <a:pt x="69" y="69"/>
                </a:lnTo>
                <a:lnTo>
                  <a:pt x="69" y="69"/>
                </a:lnTo>
                <a:close/>
              </a:path>
            </a:pathLst>
          </a:custGeom>
          <a:noFill/>
          <a:ln w="26988" cap="rnd">
            <a:solidFill>
              <a:srgbClr val="FF9A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06" name="Freeform 22"/>
          <p:cNvSpPr>
            <a:spLocks noEditPoints="1"/>
          </p:cNvSpPr>
          <p:nvPr/>
        </p:nvSpPr>
        <p:spPr bwMode="auto">
          <a:xfrm>
            <a:off x="2943225" y="3632200"/>
            <a:ext cx="165100" cy="109538"/>
          </a:xfrm>
          <a:custGeom>
            <a:avLst/>
            <a:gdLst/>
            <a:ahLst/>
            <a:cxnLst>
              <a:cxn ang="0">
                <a:pos x="104" y="43"/>
              </a:cxn>
              <a:cxn ang="0">
                <a:pos x="57" y="43"/>
              </a:cxn>
              <a:cxn ang="0">
                <a:pos x="57" y="26"/>
              </a:cxn>
              <a:cxn ang="0">
                <a:pos x="104" y="26"/>
              </a:cxn>
              <a:cxn ang="0">
                <a:pos x="104" y="43"/>
              </a:cxn>
              <a:cxn ang="0">
                <a:pos x="104" y="43"/>
              </a:cxn>
              <a:cxn ang="0">
                <a:pos x="69" y="69"/>
              </a:cxn>
              <a:cxn ang="0">
                <a:pos x="0" y="34"/>
              </a:cxn>
              <a:cxn ang="0">
                <a:pos x="69" y="0"/>
              </a:cxn>
              <a:cxn ang="0">
                <a:pos x="69" y="69"/>
              </a:cxn>
              <a:cxn ang="0">
                <a:pos x="69" y="69"/>
              </a:cxn>
            </a:cxnLst>
            <a:rect l="0" t="0" r="r" b="b"/>
            <a:pathLst>
              <a:path w="104" h="69">
                <a:moveTo>
                  <a:pt x="104" y="43"/>
                </a:moveTo>
                <a:lnTo>
                  <a:pt x="57" y="43"/>
                </a:lnTo>
                <a:lnTo>
                  <a:pt x="57" y="26"/>
                </a:lnTo>
                <a:lnTo>
                  <a:pt x="104" y="26"/>
                </a:lnTo>
                <a:lnTo>
                  <a:pt x="104" y="43"/>
                </a:lnTo>
                <a:lnTo>
                  <a:pt x="104" y="43"/>
                </a:lnTo>
                <a:close/>
                <a:moveTo>
                  <a:pt x="69" y="69"/>
                </a:moveTo>
                <a:lnTo>
                  <a:pt x="0" y="34"/>
                </a:lnTo>
                <a:lnTo>
                  <a:pt x="69" y="0"/>
                </a:lnTo>
                <a:lnTo>
                  <a:pt x="69" y="69"/>
                </a:lnTo>
                <a:lnTo>
                  <a:pt x="69" y="69"/>
                </a:lnTo>
                <a:close/>
              </a:path>
            </a:pathLst>
          </a:custGeom>
          <a:solidFill>
            <a:srgbClr val="FF9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07" name="Freeform 23"/>
          <p:cNvSpPr>
            <a:spLocks/>
          </p:cNvSpPr>
          <p:nvPr/>
        </p:nvSpPr>
        <p:spPr bwMode="auto">
          <a:xfrm>
            <a:off x="3033713" y="3673475"/>
            <a:ext cx="74612" cy="26988"/>
          </a:xfrm>
          <a:custGeom>
            <a:avLst/>
            <a:gdLst/>
            <a:ahLst/>
            <a:cxnLst>
              <a:cxn ang="0">
                <a:pos x="47" y="17"/>
              </a:cxn>
              <a:cxn ang="0">
                <a:pos x="0" y="17"/>
              </a:cxn>
              <a:cxn ang="0">
                <a:pos x="0" y="0"/>
              </a:cxn>
              <a:cxn ang="0">
                <a:pos x="47" y="0"/>
              </a:cxn>
              <a:cxn ang="0">
                <a:pos x="47" y="17"/>
              </a:cxn>
              <a:cxn ang="0">
                <a:pos x="47" y="17"/>
              </a:cxn>
            </a:cxnLst>
            <a:rect l="0" t="0" r="r" b="b"/>
            <a:pathLst>
              <a:path w="47" h="17">
                <a:moveTo>
                  <a:pt x="47" y="17"/>
                </a:moveTo>
                <a:lnTo>
                  <a:pt x="0" y="17"/>
                </a:lnTo>
                <a:lnTo>
                  <a:pt x="0" y="0"/>
                </a:lnTo>
                <a:lnTo>
                  <a:pt x="47" y="0"/>
                </a:lnTo>
                <a:lnTo>
                  <a:pt x="47" y="17"/>
                </a:lnTo>
                <a:lnTo>
                  <a:pt x="47" y="17"/>
                </a:lnTo>
                <a:close/>
              </a:path>
            </a:pathLst>
          </a:custGeom>
          <a:noFill/>
          <a:ln w="26988" cap="rnd">
            <a:solidFill>
              <a:srgbClr val="FF9A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08" name="Freeform 24"/>
          <p:cNvSpPr>
            <a:spLocks/>
          </p:cNvSpPr>
          <p:nvPr/>
        </p:nvSpPr>
        <p:spPr bwMode="auto">
          <a:xfrm>
            <a:off x="2943225" y="3632200"/>
            <a:ext cx="109538" cy="109538"/>
          </a:xfrm>
          <a:custGeom>
            <a:avLst/>
            <a:gdLst/>
            <a:ahLst/>
            <a:cxnLst>
              <a:cxn ang="0">
                <a:pos x="69" y="69"/>
              </a:cxn>
              <a:cxn ang="0">
                <a:pos x="0" y="34"/>
              </a:cxn>
              <a:cxn ang="0">
                <a:pos x="69" y="0"/>
              </a:cxn>
              <a:cxn ang="0">
                <a:pos x="69" y="69"/>
              </a:cxn>
              <a:cxn ang="0">
                <a:pos x="69" y="69"/>
              </a:cxn>
            </a:cxnLst>
            <a:rect l="0" t="0" r="r" b="b"/>
            <a:pathLst>
              <a:path w="69" h="69">
                <a:moveTo>
                  <a:pt x="69" y="69"/>
                </a:moveTo>
                <a:lnTo>
                  <a:pt x="0" y="34"/>
                </a:lnTo>
                <a:lnTo>
                  <a:pt x="69" y="0"/>
                </a:lnTo>
                <a:lnTo>
                  <a:pt x="69" y="69"/>
                </a:lnTo>
                <a:lnTo>
                  <a:pt x="69" y="69"/>
                </a:lnTo>
                <a:close/>
              </a:path>
            </a:pathLst>
          </a:custGeom>
          <a:noFill/>
          <a:ln w="26988" cap="rnd">
            <a:solidFill>
              <a:srgbClr val="FF9A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09" name="Freeform 25"/>
          <p:cNvSpPr>
            <a:spLocks noEditPoints="1"/>
          </p:cNvSpPr>
          <p:nvPr/>
        </p:nvSpPr>
        <p:spPr bwMode="auto">
          <a:xfrm>
            <a:off x="2416175" y="3522663"/>
            <a:ext cx="187325" cy="109537"/>
          </a:xfrm>
          <a:custGeom>
            <a:avLst/>
            <a:gdLst/>
            <a:ahLst/>
            <a:cxnLst>
              <a:cxn ang="0">
                <a:pos x="11" y="63"/>
              </a:cxn>
              <a:cxn ang="0">
                <a:pos x="173" y="63"/>
              </a:cxn>
              <a:cxn ang="0">
                <a:pos x="186" y="75"/>
              </a:cxn>
              <a:cxn ang="0">
                <a:pos x="173" y="88"/>
              </a:cxn>
              <a:cxn ang="0">
                <a:pos x="11" y="88"/>
              </a:cxn>
              <a:cxn ang="0">
                <a:pos x="0" y="75"/>
              </a:cxn>
              <a:cxn ang="0">
                <a:pos x="11" y="63"/>
              </a:cxn>
              <a:cxn ang="0">
                <a:pos x="106" y="0"/>
              </a:cxn>
              <a:cxn ang="0">
                <a:pos x="257" y="75"/>
              </a:cxn>
              <a:cxn ang="0">
                <a:pos x="106" y="151"/>
              </a:cxn>
              <a:cxn ang="0">
                <a:pos x="106" y="0"/>
              </a:cxn>
            </a:cxnLst>
            <a:rect l="0" t="0" r="r" b="b"/>
            <a:pathLst>
              <a:path w="257" h="151">
                <a:moveTo>
                  <a:pt x="11" y="63"/>
                </a:moveTo>
                <a:lnTo>
                  <a:pt x="173" y="63"/>
                </a:lnTo>
                <a:cubicBezTo>
                  <a:pt x="180" y="63"/>
                  <a:pt x="186" y="69"/>
                  <a:pt x="186" y="75"/>
                </a:cubicBezTo>
                <a:cubicBezTo>
                  <a:pt x="186" y="82"/>
                  <a:pt x="180" y="88"/>
                  <a:pt x="173" y="88"/>
                </a:cubicBezTo>
                <a:lnTo>
                  <a:pt x="11" y="88"/>
                </a:lnTo>
                <a:cubicBezTo>
                  <a:pt x="6" y="88"/>
                  <a:pt x="0" y="82"/>
                  <a:pt x="0" y="75"/>
                </a:cubicBezTo>
                <a:cubicBezTo>
                  <a:pt x="0" y="69"/>
                  <a:pt x="6" y="63"/>
                  <a:pt x="11" y="63"/>
                </a:cubicBezTo>
                <a:close/>
                <a:moveTo>
                  <a:pt x="106" y="0"/>
                </a:moveTo>
                <a:lnTo>
                  <a:pt x="257" y="75"/>
                </a:lnTo>
                <a:lnTo>
                  <a:pt x="106" y="151"/>
                </a:lnTo>
                <a:lnTo>
                  <a:pt x="106" y="0"/>
                </a:lnTo>
                <a:close/>
              </a:path>
            </a:pathLst>
          </a:custGeom>
          <a:solidFill>
            <a:srgbClr val="FF9A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10" name="Freeform 26"/>
          <p:cNvSpPr>
            <a:spLocks noEditPoints="1"/>
          </p:cNvSpPr>
          <p:nvPr/>
        </p:nvSpPr>
        <p:spPr bwMode="auto">
          <a:xfrm>
            <a:off x="2416175" y="3522663"/>
            <a:ext cx="187325" cy="109537"/>
          </a:xfrm>
          <a:custGeom>
            <a:avLst/>
            <a:gdLst/>
            <a:ahLst/>
            <a:cxnLst>
              <a:cxn ang="0">
                <a:pos x="11" y="63"/>
              </a:cxn>
              <a:cxn ang="0">
                <a:pos x="173" y="63"/>
              </a:cxn>
              <a:cxn ang="0">
                <a:pos x="186" y="75"/>
              </a:cxn>
              <a:cxn ang="0">
                <a:pos x="173" y="88"/>
              </a:cxn>
              <a:cxn ang="0">
                <a:pos x="11" y="88"/>
              </a:cxn>
              <a:cxn ang="0">
                <a:pos x="0" y="75"/>
              </a:cxn>
              <a:cxn ang="0">
                <a:pos x="11" y="63"/>
              </a:cxn>
              <a:cxn ang="0">
                <a:pos x="106" y="0"/>
              </a:cxn>
              <a:cxn ang="0">
                <a:pos x="257" y="75"/>
              </a:cxn>
              <a:cxn ang="0">
                <a:pos x="106" y="151"/>
              </a:cxn>
              <a:cxn ang="0">
                <a:pos x="106" y="0"/>
              </a:cxn>
            </a:cxnLst>
            <a:rect l="0" t="0" r="r" b="b"/>
            <a:pathLst>
              <a:path w="257" h="151">
                <a:moveTo>
                  <a:pt x="11" y="63"/>
                </a:moveTo>
                <a:lnTo>
                  <a:pt x="173" y="63"/>
                </a:lnTo>
                <a:cubicBezTo>
                  <a:pt x="180" y="63"/>
                  <a:pt x="186" y="69"/>
                  <a:pt x="186" y="75"/>
                </a:cubicBezTo>
                <a:cubicBezTo>
                  <a:pt x="186" y="82"/>
                  <a:pt x="180" y="88"/>
                  <a:pt x="173" y="88"/>
                </a:cubicBezTo>
                <a:lnTo>
                  <a:pt x="11" y="88"/>
                </a:lnTo>
                <a:cubicBezTo>
                  <a:pt x="6" y="88"/>
                  <a:pt x="0" y="82"/>
                  <a:pt x="0" y="75"/>
                </a:cubicBezTo>
                <a:cubicBezTo>
                  <a:pt x="0" y="69"/>
                  <a:pt x="6" y="63"/>
                  <a:pt x="11" y="63"/>
                </a:cubicBezTo>
                <a:close/>
                <a:moveTo>
                  <a:pt x="106" y="0"/>
                </a:moveTo>
                <a:lnTo>
                  <a:pt x="257" y="75"/>
                </a:lnTo>
                <a:lnTo>
                  <a:pt x="106" y="151"/>
                </a:lnTo>
                <a:lnTo>
                  <a:pt x="106" y="0"/>
                </a:lnTo>
                <a:close/>
              </a:path>
            </a:pathLst>
          </a:custGeom>
          <a:noFill/>
          <a:ln w="26988" cap="rnd">
            <a:solidFill>
              <a:srgbClr val="FF9A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11" name="Line 27"/>
          <p:cNvSpPr>
            <a:spLocks noChangeShapeType="1"/>
          </p:cNvSpPr>
          <p:nvPr/>
        </p:nvSpPr>
        <p:spPr bwMode="auto">
          <a:xfrm>
            <a:off x="3125788" y="3686175"/>
            <a:ext cx="150812" cy="1588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12" name="Line 28"/>
          <p:cNvSpPr>
            <a:spLocks noChangeShapeType="1"/>
          </p:cNvSpPr>
          <p:nvPr/>
        </p:nvSpPr>
        <p:spPr bwMode="auto">
          <a:xfrm>
            <a:off x="3125788" y="3921125"/>
            <a:ext cx="150812" cy="1588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13" name="Line 29"/>
          <p:cNvSpPr>
            <a:spLocks noChangeShapeType="1"/>
          </p:cNvSpPr>
          <p:nvPr/>
        </p:nvSpPr>
        <p:spPr bwMode="auto">
          <a:xfrm>
            <a:off x="3276600" y="3686175"/>
            <a:ext cx="1588" cy="234950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14" name="Line 30"/>
          <p:cNvSpPr>
            <a:spLocks noChangeShapeType="1"/>
          </p:cNvSpPr>
          <p:nvPr/>
        </p:nvSpPr>
        <p:spPr bwMode="auto">
          <a:xfrm>
            <a:off x="3271838" y="3811588"/>
            <a:ext cx="301625" cy="1587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15" name="Freeform 31"/>
          <p:cNvSpPr>
            <a:spLocks/>
          </p:cNvSpPr>
          <p:nvPr/>
        </p:nvSpPr>
        <p:spPr bwMode="auto">
          <a:xfrm>
            <a:off x="3633788" y="3811588"/>
            <a:ext cx="82550" cy="80962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51"/>
              </a:cxn>
              <a:cxn ang="0">
                <a:pos x="52" y="51"/>
              </a:cxn>
              <a:cxn ang="0">
                <a:pos x="26" y="0"/>
              </a:cxn>
            </a:cxnLst>
            <a:rect l="0" t="0" r="r" b="b"/>
            <a:pathLst>
              <a:path w="52" h="51">
                <a:moveTo>
                  <a:pt x="26" y="0"/>
                </a:moveTo>
                <a:lnTo>
                  <a:pt x="0" y="51"/>
                </a:lnTo>
                <a:lnTo>
                  <a:pt x="52" y="51"/>
                </a:lnTo>
                <a:lnTo>
                  <a:pt x="2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16" name="Freeform 32"/>
          <p:cNvSpPr>
            <a:spLocks/>
          </p:cNvSpPr>
          <p:nvPr/>
        </p:nvSpPr>
        <p:spPr bwMode="auto">
          <a:xfrm>
            <a:off x="3633788" y="3811588"/>
            <a:ext cx="82550" cy="80962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51"/>
              </a:cxn>
              <a:cxn ang="0">
                <a:pos x="52" y="51"/>
              </a:cxn>
              <a:cxn ang="0">
                <a:pos x="26" y="0"/>
              </a:cxn>
            </a:cxnLst>
            <a:rect l="0" t="0" r="r" b="b"/>
            <a:pathLst>
              <a:path w="52" h="51">
                <a:moveTo>
                  <a:pt x="26" y="0"/>
                </a:moveTo>
                <a:lnTo>
                  <a:pt x="0" y="51"/>
                </a:lnTo>
                <a:lnTo>
                  <a:pt x="52" y="51"/>
                </a:lnTo>
                <a:lnTo>
                  <a:pt x="26" y="0"/>
                </a:lnTo>
                <a:close/>
              </a:path>
            </a:pathLst>
          </a:custGeom>
          <a:noFill/>
          <a:ln w="26988" cap="rnd">
            <a:solidFill>
              <a:srgbClr val="FF9A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17" name="Freeform 33"/>
          <p:cNvSpPr>
            <a:spLocks/>
          </p:cNvSpPr>
          <p:nvPr/>
        </p:nvSpPr>
        <p:spPr bwMode="auto">
          <a:xfrm>
            <a:off x="3675063" y="3756025"/>
            <a:ext cx="95250" cy="82550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60" y="52"/>
              </a:cxn>
              <a:cxn ang="0">
                <a:pos x="60" y="0"/>
              </a:cxn>
              <a:cxn ang="0">
                <a:pos x="0" y="26"/>
              </a:cxn>
            </a:cxnLst>
            <a:rect l="0" t="0" r="r" b="b"/>
            <a:pathLst>
              <a:path w="60" h="52">
                <a:moveTo>
                  <a:pt x="0" y="26"/>
                </a:moveTo>
                <a:lnTo>
                  <a:pt x="60" y="52"/>
                </a:lnTo>
                <a:lnTo>
                  <a:pt x="60" y="0"/>
                </a:lnTo>
                <a:lnTo>
                  <a:pt x="0" y="2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18" name="Freeform 34"/>
          <p:cNvSpPr>
            <a:spLocks/>
          </p:cNvSpPr>
          <p:nvPr/>
        </p:nvSpPr>
        <p:spPr bwMode="auto">
          <a:xfrm>
            <a:off x="3675063" y="3756025"/>
            <a:ext cx="95250" cy="82550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60" y="52"/>
              </a:cxn>
              <a:cxn ang="0">
                <a:pos x="60" y="0"/>
              </a:cxn>
              <a:cxn ang="0">
                <a:pos x="0" y="26"/>
              </a:cxn>
            </a:cxnLst>
            <a:rect l="0" t="0" r="r" b="b"/>
            <a:pathLst>
              <a:path w="60" h="52">
                <a:moveTo>
                  <a:pt x="0" y="26"/>
                </a:moveTo>
                <a:lnTo>
                  <a:pt x="60" y="52"/>
                </a:lnTo>
                <a:lnTo>
                  <a:pt x="60" y="0"/>
                </a:lnTo>
                <a:lnTo>
                  <a:pt x="0" y="26"/>
                </a:lnTo>
                <a:close/>
              </a:path>
            </a:pathLst>
          </a:custGeom>
          <a:noFill/>
          <a:ln w="26988" cap="rnd">
            <a:solidFill>
              <a:srgbClr val="FF9A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19" name="Freeform 35"/>
          <p:cNvSpPr>
            <a:spLocks/>
          </p:cNvSpPr>
          <p:nvPr/>
        </p:nvSpPr>
        <p:spPr bwMode="auto">
          <a:xfrm>
            <a:off x="3578225" y="3756025"/>
            <a:ext cx="82550" cy="82550"/>
          </a:xfrm>
          <a:custGeom>
            <a:avLst/>
            <a:gdLst/>
            <a:ahLst/>
            <a:cxnLst>
              <a:cxn ang="0">
                <a:pos x="52" y="26"/>
              </a:cxn>
              <a:cxn ang="0">
                <a:pos x="0" y="0"/>
              </a:cxn>
              <a:cxn ang="0">
                <a:pos x="0" y="52"/>
              </a:cxn>
              <a:cxn ang="0">
                <a:pos x="52" y="26"/>
              </a:cxn>
            </a:cxnLst>
            <a:rect l="0" t="0" r="r" b="b"/>
            <a:pathLst>
              <a:path w="52" h="52">
                <a:moveTo>
                  <a:pt x="52" y="26"/>
                </a:moveTo>
                <a:lnTo>
                  <a:pt x="0" y="0"/>
                </a:lnTo>
                <a:lnTo>
                  <a:pt x="0" y="52"/>
                </a:lnTo>
                <a:lnTo>
                  <a:pt x="52" y="2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20" name="Freeform 36"/>
          <p:cNvSpPr>
            <a:spLocks/>
          </p:cNvSpPr>
          <p:nvPr/>
        </p:nvSpPr>
        <p:spPr bwMode="auto">
          <a:xfrm>
            <a:off x="3578225" y="3756025"/>
            <a:ext cx="82550" cy="82550"/>
          </a:xfrm>
          <a:custGeom>
            <a:avLst/>
            <a:gdLst/>
            <a:ahLst/>
            <a:cxnLst>
              <a:cxn ang="0">
                <a:pos x="52" y="26"/>
              </a:cxn>
              <a:cxn ang="0">
                <a:pos x="0" y="0"/>
              </a:cxn>
              <a:cxn ang="0">
                <a:pos x="0" y="52"/>
              </a:cxn>
              <a:cxn ang="0">
                <a:pos x="52" y="26"/>
              </a:cxn>
            </a:cxnLst>
            <a:rect l="0" t="0" r="r" b="b"/>
            <a:pathLst>
              <a:path w="52" h="52">
                <a:moveTo>
                  <a:pt x="52" y="26"/>
                </a:moveTo>
                <a:lnTo>
                  <a:pt x="0" y="0"/>
                </a:lnTo>
                <a:lnTo>
                  <a:pt x="0" y="52"/>
                </a:lnTo>
                <a:lnTo>
                  <a:pt x="52" y="26"/>
                </a:lnTo>
                <a:close/>
              </a:path>
            </a:pathLst>
          </a:custGeom>
          <a:noFill/>
          <a:ln w="26988" cap="rnd">
            <a:solidFill>
              <a:srgbClr val="FF9A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21" name="Freeform 37"/>
          <p:cNvSpPr>
            <a:spLocks/>
          </p:cNvSpPr>
          <p:nvPr/>
        </p:nvSpPr>
        <p:spPr bwMode="auto">
          <a:xfrm>
            <a:off x="4457700" y="3783013"/>
            <a:ext cx="82550" cy="68262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52" y="43"/>
              </a:cxn>
              <a:cxn ang="0">
                <a:pos x="52" y="0"/>
              </a:cxn>
              <a:cxn ang="0">
                <a:pos x="0" y="22"/>
              </a:cxn>
            </a:cxnLst>
            <a:rect l="0" t="0" r="r" b="b"/>
            <a:pathLst>
              <a:path w="52" h="43">
                <a:moveTo>
                  <a:pt x="0" y="22"/>
                </a:moveTo>
                <a:lnTo>
                  <a:pt x="52" y="43"/>
                </a:lnTo>
                <a:lnTo>
                  <a:pt x="52" y="0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22" name="Freeform 38"/>
          <p:cNvSpPr>
            <a:spLocks/>
          </p:cNvSpPr>
          <p:nvPr/>
        </p:nvSpPr>
        <p:spPr bwMode="auto">
          <a:xfrm>
            <a:off x="4457700" y="3783013"/>
            <a:ext cx="82550" cy="68262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52" y="43"/>
              </a:cxn>
              <a:cxn ang="0">
                <a:pos x="52" y="0"/>
              </a:cxn>
              <a:cxn ang="0">
                <a:pos x="0" y="22"/>
              </a:cxn>
            </a:cxnLst>
            <a:rect l="0" t="0" r="r" b="b"/>
            <a:pathLst>
              <a:path w="52" h="43">
                <a:moveTo>
                  <a:pt x="0" y="22"/>
                </a:moveTo>
                <a:lnTo>
                  <a:pt x="52" y="43"/>
                </a:lnTo>
                <a:lnTo>
                  <a:pt x="52" y="0"/>
                </a:lnTo>
                <a:lnTo>
                  <a:pt x="0" y="22"/>
                </a:lnTo>
                <a:close/>
              </a:path>
            </a:pathLst>
          </a:custGeom>
          <a:noFill/>
          <a:ln w="26988" cap="rnd">
            <a:solidFill>
              <a:srgbClr val="FF9A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23" name="Line 39"/>
          <p:cNvSpPr>
            <a:spLocks noChangeShapeType="1"/>
          </p:cNvSpPr>
          <p:nvPr/>
        </p:nvSpPr>
        <p:spPr bwMode="auto">
          <a:xfrm>
            <a:off x="3675063" y="3849688"/>
            <a:ext cx="1587" cy="177800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24" name="Line 40"/>
          <p:cNvSpPr>
            <a:spLocks noChangeShapeType="1"/>
          </p:cNvSpPr>
          <p:nvPr/>
        </p:nvSpPr>
        <p:spPr bwMode="auto">
          <a:xfrm>
            <a:off x="3675063" y="4044950"/>
            <a:ext cx="150812" cy="1588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25" name="Freeform 41"/>
          <p:cNvSpPr>
            <a:spLocks/>
          </p:cNvSpPr>
          <p:nvPr/>
        </p:nvSpPr>
        <p:spPr bwMode="auto">
          <a:xfrm>
            <a:off x="3798888" y="3921125"/>
            <a:ext cx="369887" cy="233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7"/>
              </a:cxn>
              <a:cxn ang="0">
                <a:pos x="233" y="147"/>
              </a:cxn>
              <a:cxn ang="0">
                <a:pos x="233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33" h="147">
                <a:moveTo>
                  <a:pt x="0" y="0"/>
                </a:moveTo>
                <a:lnTo>
                  <a:pt x="0" y="147"/>
                </a:lnTo>
                <a:lnTo>
                  <a:pt x="233" y="147"/>
                </a:lnTo>
                <a:lnTo>
                  <a:pt x="23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26" name="Rectangle 42"/>
          <p:cNvSpPr>
            <a:spLocks noChangeArrowheads="1"/>
          </p:cNvSpPr>
          <p:nvPr/>
        </p:nvSpPr>
        <p:spPr bwMode="auto">
          <a:xfrm>
            <a:off x="3798888" y="3921125"/>
            <a:ext cx="369887" cy="233363"/>
          </a:xfrm>
          <a:prstGeom prst="rect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27" name="Line 43"/>
          <p:cNvSpPr>
            <a:spLocks noChangeShapeType="1"/>
          </p:cNvSpPr>
          <p:nvPr/>
        </p:nvSpPr>
        <p:spPr bwMode="auto">
          <a:xfrm>
            <a:off x="3784600" y="3811588"/>
            <a:ext cx="563563" cy="1587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28" name="Line 44"/>
          <p:cNvSpPr>
            <a:spLocks noChangeShapeType="1"/>
          </p:cNvSpPr>
          <p:nvPr/>
        </p:nvSpPr>
        <p:spPr bwMode="auto">
          <a:xfrm>
            <a:off x="4333875" y="3805238"/>
            <a:ext cx="1588" cy="233362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29" name="Line 45"/>
          <p:cNvSpPr>
            <a:spLocks noChangeShapeType="1"/>
          </p:cNvSpPr>
          <p:nvPr/>
        </p:nvSpPr>
        <p:spPr bwMode="auto">
          <a:xfrm flipH="1">
            <a:off x="4183063" y="4044950"/>
            <a:ext cx="150812" cy="1588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30" name="Freeform 46"/>
          <p:cNvSpPr>
            <a:spLocks noEditPoints="1"/>
          </p:cNvSpPr>
          <p:nvPr/>
        </p:nvSpPr>
        <p:spPr bwMode="auto">
          <a:xfrm>
            <a:off x="4073525" y="3756025"/>
            <a:ext cx="109538" cy="109538"/>
          </a:xfrm>
          <a:custGeom>
            <a:avLst/>
            <a:gdLst/>
            <a:ahLst/>
            <a:cxnLst>
              <a:cxn ang="0">
                <a:pos x="114" y="89"/>
              </a:cxn>
              <a:cxn ang="0">
                <a:pos x="85" y="89"/>
              </a:cxn>
              <a:cxn ang="0">
                <a:pos x="72" y="76"/>
              </a:cxn>
              <a:cxn ang="0">
                <a:pos x="85" y="64"/>
              </a:cxn>
              <a:cxn ang="0">
                <a:pos x="114" y="64"/>
              </a:cxn>
              <a:cxn ang="0">
                <a:pos x="127" y="76"/>
              </a:cxn>
              <a:cxn ang="0">
                <a:pos x="114" y="89"/>
              </a:cxn>
              <a:cxn ang="0">
                <a:pos x="151" y="151"/>
              </a:cxn>
              <a:cxn ang="0">
                <a:pos x="0" y="76"/>
              </a:cxn>
              <a:cxn ang="0">
                <a:pos x="151" y="0"/>
              </a:cxn>
              <a:cxn ang="0">
                <a:pos x="151" y="151"/>
              </a:cxn>
            </a:cxnLst>
            <a:rect l="0" t="0" r="r" b="b"/>
            <a:pathLst>
              <a:path w="151" h="151">
                <a:moveTo>
                  <a:pt x="114" y="89"/>
                </a:moveTo>
                <a:lnTo>
                  <a:pt x="85" y="89"/>
                </a:lnTo>
                <a:cubicBezTo>
                  <a:pt x="78" y="89"/>
                  <a:pt x="72" y="83"/>
                  <a:pt x="72" y="76"/>
                </a:cubicBezTo>
                <a:cubicBezTo>
                  <a:pt x="72" y="70"/>
                  <a:pt x="78" y="64"/>
                  <a:pt x="85" y="64"/>
                </a:cubicBezTo>
                <a:lnTo>
                  <a:pt x="114" y="64"/>
                </a:lnTo>
                <a:cubicBezTo>
                  <a:pt x="121" y="64"/>
                  <a:pt x="127" y="70"/>
                  <a:pt x="127" y="76"/>
                </a:cubicBezTo>
                <a:cubicBezTo>
                  <a:pt x="127" y="83"/>
                  <a:pt x="121" y="89"/>
                  <a:pt x="114" y="89"/>
                </a:cubicBezTo>
                <a:close/>
                <a:moveTo>
                  <a:pt x="151" y="151"/>
                </a:moveTo>
                <a:lnTo>
                  <a:pt x="0" y="76"/>
                </a:lnTo>
                <a:lnTo>
                  <a:pt x="151" y="0"/>
                </a:lnTo>
                <a:lnTo>
                  <a:pt x="151" y="151"/>
                </a:lnTo>
                <a:close/>
              </a:path>
            </a:pathLst>
          </a:custGeom>
          <a:solidFill>
            <a:srgbClr val="FF9A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31" name="Freeform 47"/>
          <p:cNvSpPr>
            <a:spLocks noEditPoints="1"/>
          </p:cNvSpPr>
          <p:nvPr/>
        </p:nvSpPr>
        <p:spPr bwMode="auto">
          <a:xfrm>
            <a:off x="4073525" y="3756025"/>
            <a:ext cx="109538" cy="109538"/>
          </a:xfrm>
          <a:custGeom>
            <a:avLst/>
            <a:gdLst/>
            <a:ahLst/>
            <a:cxnLst>
              <a:cxn ang="0">
                <a:pos x="114" y="89"/>
              </a:cxn>
              <a:cxn ang="0">
                <a:pos x="85" y="89"/>
              </a:cxn>
              <a:cxn ang="0">
                <a:pos x="72" y="76"/>
              </a:cxn>
              <a:cxn ang="0">
                <a:pos x="85" y="64"/>
              </a:cxn>
              <a:cxn ang="0">
                <a:pos x="114" y="64"/>
              </a:cxn>
              <a:cxn ang="0">
                <a:pos x="127" y="76"/>
              </a:cxn>
              <a:cxn ang="0">
                <a:pos x="114" y="89"/>
              </a:cxn>
              <a:cxn ang="0">
                <a:pos x="151" y="151"/>
              </a:cxn>
              <a:cxn ang="0">
                <a:pos x="0" y="76"/>
              </a:cxn>
              <a:cxn ang="0">
                <a:pos x="151" y="0"/>
              </a:cxn>
              <a:cxn ang="0">
                <a:pos x="151" y="151"/>
              </a:cxn>
            </a:cxnLst>
            <a:rect l="0" t="0" r="r" b="b"/>
            <a:pathLst>
              <a:path w="151" h="151">
                <a:moveTo>
                  <a:pt x="114" y="89"/>
                </a:moveTo>
                <a:lnTo>
                  <a:pt x="85" y="89"/>
                </a:lnTo>
                <a:cubicBezTo>
                  <a:pt x="78" y="89"/>
                  <a:pt x="72" y="83"/>
                  <a:pt x="72" y="76"/>
                </a:cubicBezTo>
                <a:cubicBezTo>
                  <a:pt x="72" y="70"/>
                  <a:pt x="78" y="64"/>
                  <a:pt x="85" y="64"/>
                </a:cubicBezTo>
                <a:lnTo>
                  <a:pt x="114" y="64"/>
                </a:lnTo>
                <a:cubicBezTo>
                  <a:pt x="121" y="64"/>
                  <a:pt x="127" y="70"/>
                  <a:pt x="127" y="76"/>
                </a:cubicBezTo>
                <a:cubicBezTo>
                  <a:pt x="127" y="83"/>
                  <a:pt x="121" y="89"/>
                  <a:pt x="114" y="89"/>
                </a:cubicBezTo>
                <a:close/>
                <a:moveTo>
                  <a:pt x="151" y="151"/>
                </a:moveTo>
                <a:lnTo>
                  <a:pt x="0" y="76"/>
                </a:lnTo>
                <a:lnTo>
                  <a:pt x="151" y="0"/>
                </a:lnTo>
                <a:lnTo>
                  <a:pt x="151" y="151"/>
                </a:lnTo>
                <a:close/>
              </a:path>
            </a:pathLst>
          </a:custGeom>
          <a:noFill/>
          <a:ln w="26988" cap="rnd">
            <a:solidFill>
              <a:srgbClr val="FF9A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32" name="Freeform 48"/>
          <p:cNvSpPr>
            <a:spLocks/>
          </p:cNvSpPr>
          <p:nvPr/>
        </p:nvSpPr>
        <p:spPr bwMode="auto">
          <a:xfrm>
            <a:off x="4279900" y="3914775"/>
            <a:ext cx="109538" cy="109538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4" y="69"/>
              </a:cxn>
              <a:cxn ang="0">
                <a:pos x="0" y="0"/>
              </a:cxn>
              <a:cxn ang="0">
                <a:pos x="69" y="0"/>
              </a:cxn>
            </a:cxnLst>
            <a:rect l="0" t="0" r="r" b="b"/>
            <a:pathLst>
              <a:path w="69" h="69">
                <a:moveTo>
                  <a:pt x="69" y="0"/>
                </a:moveTo>
                <a:lnTo>
                  <a:pt x="34" y="69"/>
                </a:lnTo>
                <a:lnTo>
                  <a:pt x="0" y="0"/>
                </a:lnTo>
                <a:lnTo>
                  <a:pt x="69" y="0"/>
                </a:lnTo>
                <a:close/>
              </a:path>
            </a:pathLst>
          </a:custGeom>
          <a:solidFill>
            <a:srgbClr val="FF9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33" name="Freeform 49"/>
          <p:cNvSpPr>
            <a:spLocks/>
          </p:cNvSpPr>
          <p:nvPr/>
        </p:nvSpPr>
        <p:spPr bwMode="auto">
          <a:xfrm>
            <a:off x="4279900" y="3914775"/>
            <a:ext cx="109538" cy="109538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4" y="69"/>
              </a:cxn>
              <a:cxn ang="0">
                <a:pos x="0" y="0"/>
              </a:cxn>
              <a:cxn ang="0">
                <a:pos x="69" y="0"/>
              </a:cxn>
            </a:cxnLst>
            <a:rect l="0" t="0" r="r" b="b"/>
            <a:pathLst>
              <a:path w="69" h="69">
                <a:moveTo>
                  <a:pt x="69" y="0"/>
                </a:moveTo>
                <a:lnTo>
                  <a:pt x="34" y="69"/>
                </a:lnTo>
                <a:lnTo>
                  <a:pt x="0" y="0"/>
                </a:lnTo>
                <a:lnTo>
                  <a:pt x="69" y="0"/>
                </a:lnTo>
                <a:close/>
              </a:path>
            </a:pathLst>
          </a:custGeom>
          <a:noFill/>
          <a:ln w="26988" cap="rnd">
            <a:solidFill>
              <a:srgbClr val="FF9A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34" name="Freeform 50"/>
          <p:cNvSpPr>
            <a:spLocks/>
          </p:cNvSpPr>
          <p:nvPr/>
        </p:nvSpPr>
        <p:spPr bwMode="auto">
          <a:xfrm>
            <a:off x="4375150" y="3783013"/>
            <a:ext cx="96838" cy="68262"/>
          </a:xfrm>
          <a:custGeom>
            <a:avLst/>
            <a:gdLst/>
            <a:ahLst/>
            <a:cxnLst>
              <a:cxn ang="0">
                <a:pos x="61" y="22"/>
              </a:cxn>
              <a:cxn ang="0">
                <a:pos x="0" y="0"/>
              </a:cxn>
              <a:cxn ang="0">
                <a:pos x="0" y="43"/>
              </a:cxn>
              <a:cxn ang="0">
                <a:pos x="61" y="22"/>
              </a:cxn>
            </a:cxnLst>
            <a:rect l="0" t="0" r="r" b="b"/>
            <a:pathLst>
              <a:path w="61" h="43">
                <a:moveTo>
                  <a:pt x="61" y="22"/>
                </a:moveTo>
                <a:lnTo>
                  <a:pt x="0" y="0"/>
                </a:lnTo>
                <a:lnTo>
                  <a:pt x="0" y="43"/>
                </a:lnTo>
                <a:lnTo>
                  <a:pt x="61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35" name="Freeform 51"/>
          <p:cNvSpPr>
            <a:spLocks/>
          </p:cNvSpPr>
          <p:nvPr/>
        </p:nvSpPr>
        <p:spPr bwMode="auto">
          <a:xfrm>
            <a:off x="4375150" y="3783013"/>
            <a:ext cx="96838" cy="68262"/>
          </a:xfrm>
          <a:custGeom>
            <a:avLst/>
            <a:gdLst/>
            <a:ahLst/>
            <a:cxnLst>
              <a:cxn ang="0">
                <a:pos x="61" y="22"/>
              </a:cxn>
              <a:cxn ang="0">
                <a:pos x="0" y="0"/>
              </a:cxn>
              <a:cxn ang="0">
                <a:pos x="0" y="43"/>
              </a:cxn>
              <a:cxn ang="0">
                <a:pos x="61" y="22"/>
              </a:cxn>
            </a:cxnLst>
            <a:rect l="0" t="0" r="r" b="b"/>
            <a:pathLst>
              <a:path w="61" h="43">
                <a:moveTo>
                  <a:pt x="61" y="22"/>
                </a:moveTo>
                <a:lnTo>
                  <a:pt x="0" y="0"/>
                </a:lnTo>
                <a:lnTo>
                  <a:pt x="0" y="43"/>
                </a:lnTo>
                <a:lnTo>
                  <a:pt x="61" y="22"/>
                </a:lnTo>
                <a:close/>
              </a:path>
            </a:pathLst>
          </a:custGeom>
          <a:noFill/>
          <a:ln w="26988" cap="rnd">
            <a:solidFill>
              <a:srgbClr val="FF9A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36" name="Line 52"/>
          <p:cNvSpPr>
            <a:spLocks noChangeShapeType="1"/>
          </p:cNvSpPr>
          <p:nvPr/>
        </p:nvSpPr>
        <p:spPr bwMode="auto">
          <a:xfrm flipH="1">
            <a:off x="4319588" y="3811588"/>
            <a:ext cx="69850" cy="1587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37" name="Line 53"/>
          <p:cNvSpPr>
            <a:spLocks noChangeShapeType="1"/>
          </p:cNvSpPr>
          <p:nvPr/>
        </p:nvSpPr>
        <p:spPr bwMode="auto">
          <a:xfrm>
            <a:off x="4540250" y="3811588"/>
            <a:ext cx="165100" cy="1587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38" name="Line 54"/>
          <p:cNvSpPr>
            <a:spLocks noChangeShapeType="1"/>
          </p:cNvSpPr>
          <p:nvPr/>
        </p:nvSpPr>
        <p:spPr bwMode="auto">
          <a:xfrm>
            <a:off x="3729038" y="3576638"/>
            <a:ext cx="989012" cy="1587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39" name="Line 55"/>
          <p:cNvSpPr>
            <a:spLocks noChangeShapeType="1"/>
          </p:cNvSpPr>
          <p:nvPr/>
        </p:nvSpPr>
        <p:spPr bwMode="auto">
          <a:xfrm flipV="1">
            <a:off x="4457700" y="3576638"/>
            <a:ext cx="1588" cy="234950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40" name="Freeform 56"/>
          <p:cNvSpPr>
            <a:spLocks noEditPoints="1"/>
          </p:cNvSpPr>
          <p:nvPr/>
        </p:nvSpPr>
        <p:spPr bwMode="auto">
          <a:xfrm>
            <a:off x="4402138" y="3636963"/>
            <a:ext cx="111125" cy="119062"/>
          </a:xfrm>
          <a:custGeom>
            <a:avLst/>
            <a:gdLst/>
            <a:ahLst/>
            <a:cxnLst>
              <a:cxn ang="0">
                <a:pos x="88" y="12"/>
              </a:cxn>
              <a:cxn ang="0">
                <a:pos x="88" y="79"/>
              </a:cxn>
              <a:cxn ang="0">
                <a:pos x="75" y="92"/>
              </a:cxn>
              <a:cxn ang="0">
                <a:pos x="63" y="79"/>
              </a:cxn>
              <a:cxn ang="0">
                <a:pos x="63" y="12"/>
              </a:cxn>
              <a:cxn ang="0">
                <a:pos x="75" y="0"/>
              </a:cxn>
              <a:cxn ang="0">
                <a:pos x="88" y="12"/>
              </a:cxn>
              <a:cxn ang="0">
                <a:pos x="151" y="12"/>
              </a:cxn>
              <a:cxn ang="0">
                <a:pos x="75" y="163"/>
              </a:cxn>
              <a:cxn ang="0">
                <a:pos x="0" y="12"/>
              </a:cxn>
              <a:cxn ang="0">
                <a:pos x="151" y="12"/>
              </a:cxn>
            </a:cxnLst>
            <a:rect l="0" t="0" r="r" b="b"/>
            <a:pathLst>
              <a:path w="151" h="163">
                <a:moveTo>
                  <a:pt x="88" y="12"/>
                </a:moveTo>
                <a:lnTo>
                  <a:pt x="88" y="79"/>
                </a:lnTo>
                <a:cubicBezTo>
                  <a:pt x="88" y="86"/>
                  <a:pt x="82" y="92"/>
                  <a:pt x="75" y="92"/>
                </a:cubicBezTo>
                <a:cubicBezTo>
                  <a:pt x="69" y="92"/>
                  <a:pt x="63" y="86"/>
                  <a:pt x="63" y="79"/>
                </a:cubicBezTo>
                <a:lnTo>
                  <a:pt x="63" y="12"/>
                </a:lnTo>
                <a:cubicBezTo>
                  <a:pt x="63" y="6"/>
                  <a:pt x="69" y="0"/>
                  <a:pt x="75" y="0"/>
                </a:cubicBezTo>
                <a:cubicBezTo>
                  <a:pt x="82" y="0"/>
                  <a:pt x="88" y="6"/>
                  <a:pt x="88" y="12"/>
                </a:cubicBezTo>
                <a:close/>
                <a:moveTo>
                  <a:pt x="151" y="12"/>
                </a:moveTo>
                <a:lnTo>
                  <a:pt x="75" y="163"/>
                </a:lnTo>
                <a:lnTo>
                  <a:pt x="0" y="12"/>
                </a:lnTo>
                <a:lnTo>
                  <a:pt x="151" y="12"/>
                </a:lnTo>
                <a:close/>
              </a:path>
            </a:pathLst>
          </a:custGeom>
          <a:solidFill>
            <a:srgbClr val="FF9A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41" name="Freeform 57"/>
          <p:cNvSpPr>
            <a:spLocks noEditPoints="1"/>
          </p:cNvSpPr>
          <p:nvPr/>
        </p:nvSpPr>
        <p:spPr bwMode="auto">
          <a:xfrm>
            <a:off x="4402138" y="3636963"/>
            <a:ext cx="111125" cy="119062"/>
          </a:xfrm>
          <a:custGeom>
            <a:avLst/>
            <a:gdLst/>
            <a:ahLst/>
            <a:cxnLst>
              <a:cxn ang="0">
                <a:pos x="88" y="12"/>
              </a:cxn>
              <a:cxn ang="0">
                <a:pos x="88" y="79"/>
              </a:cxn>
              <a:cxn ang="0">
                <a:pos x="75" y="92"/>
              </a:cxn>
              <a:cxn ang="0">
                <a:pos x="63" y="79"/>
              </a:cxn>
              <a:cxn ang="0">
                <a:pos x="63" y="12"/>
              </a:cxn>
              <a:cxn ang="0">
                <a:pos x="75" y="0"/>
              </a:cxn>
              <a:cxn ang="0">
                <a:pos x="88" y="12"/>
              </a:cxn>
              <a:cxn ang="0">
                <a:pos x="151" y="12"/>
              </a:cxn>
              <a:cxn ang="0">
                <a:pos x="75" y="163"/>
              </a:cxn>
              <a:cxn ang="0">
                <a:pos x="0" y="12"/>
              </a:cxn>
              <a:cxn ang="0">
                <a:pos x="151" y="12"/>
              </a:cxn>
            </a:cxnLst>
            <a:rect l="0" t="0" r="r" b="b"/>
            <a:pathLst>
              <a:path w="151" h="163">
                <a:moveTo>
                  <a:pt x="88" y="12"/>
                </a:moveTo>
                <a:lnTo>
                  <a:pt x="88" y="79"/>
                </a:lnTo>
                <a:cubicBezTo>
                  <a:pt x="88" y="86"/>
                  <a:pt x="82" y="92"/>
                  <a:pt x="75" y="92"/>
                </a:cubicBezTo>
                <a:cubicBezTo>
                  <a:pt x="69" y="92"/>
                  <a:pt x="63" y="86"/>
                  <a:pt x="63" y="79"/>
                </a:cubicBezTo>
                <a:lnTo>
                  <a:pt x="63" y="12"/>
                </a:lnTo>
                <a:cubicBezTo>
                  <a:pt x="63" y="6"/>
                  <a:pt x="69" y="0"/>
                  <a:pt x="75" y="0"/>
                </a:cubicBezTo>
                <a:cubicBezTo>
                  <a:pt x="82" y="0"/>
                  <a:pt x="88" y="6"/>
                  <a:pt x="88" y="12"/>
                </a:cubicBezTo>
                <a:close/>
                <a:moveTo>
                  <a:pt x="151" y="12"/>
                </a:moveTo>
                <a:lnTo>
                  <a:pt x="75" y="163"/>
                </a:lnTo>
                <a:lnTo>
                  <a:pt x="0" y="12"/>
                </a:lnTo>
                <a:lnTo>
                  <a:pt x="151" y="12"/>
                </a:lnTo>
                <a:close/>
              </a:path>
            </a:pathLst>
          </a:custGeom>
          <a:noFill/>
          <a:ln w="26988" cap="rnd">
            <a:solidFill>
              <a:srgbClr val="FF9A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42" name="Freeform 58"/>
          <p:cNvSpPr>
            <a:spLocks/>
          </p:cNvSpPr>
          <p:nvPr/>
        </p:nvSpPr>
        <p:spPr bwMode="auto">
          <a:xfrm>
            <a:off x="4718050" y="3233738"/>
            <a:ext cx="2378075" cy="16208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21"/>
              </a:cxn>
              <a:cxn ang="0">
                <a:pos x="1498" y="1021"/>
              </a:cxn>
              <a:cxn ang="0">
                <a:pos x="149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498" h="1021">
                <a:moveTo>
                  <a:pt x="0" y="0"/>
                </a:moveTo>
                <a:lnTo>
                  <a:pt x="0" y="1021"/>
                </a:lnTo>
                <a:lnTo>
                  <a:pt x="1498" y="1021"/>
                </a:lnTo>
                <a:lnTo>
                  <a:pt x="149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43" name="Freeform 59"/>
          <p:cNvSpPr>
            <a:spLocks noEditPoints="1"/>
          </p:cNvSpPr>
          <p:nvPr/>
        </p:nvSpPr>
        <p:spPr bwMode="auto">
          <a:xfrm>
            <a:off x="4711700" y="3227388"/>
            <a:ext cx="2390775" cy="1633537"/>
          </a:xfrm>
          <a:custGeom>
            <a:avLst/>
            <a:gdLst/>
            <a:ahLst/>
            <a:cxnLst>
              <a:cxn ang="0">
                <a:pos x="1406" y="8"/>
              </a:cxn>
              <a:cxn ang="0">
                <a:pos x="1380" y="0"/>
              </a:cxn>
              <a:cxn ang="0">
                <a:pos x="1320" y="8"/>
              </a:cxn>
              <a:cxn ang="0">
                <a:pos x="1164" y="8"/>
              </a:cxn>
              <a:cxn ang="0">
                <a:pos x="1138" y="0"/>
              </a:cxn>
              <a:cxn ang="0">
                <a:pos x="1078" y="8"/>
              </a:cxn>
              <a:cxn ang="0">
                <a:pos x="921" y="8"/>
              </a:cxn>
              <a:cxn ang="0">
                <a:pos x="896" y="0"/>
              </a:cxn>
              <a:cxn ang="0">
                <a:pos x="835" y="8"/>
              </a:cxn>
              <a:cxn ang="0">
                <a:pos x="679" y="8"/>
              </a:cxn>
              <a:cxn ang="0">
                <a:pos x="654" y="0"/>
              </a:cxn>
              <a:cxn ang="0">
                <a:pos x="593" y="8"/>
              </a:cxn>
              <a:cxn ang="0">
                <a:pos x="437" y="8"/>
              </a:cxn>
              <a:cxn ang="0">
                <a:pos x="411" y="0"/>
              </a:cxn>
              <a:cxn ang="0">
                <a:pos x="350" y="8"/>
              </a:cxn>
              <a:cxn ang="0">
                <a:pos x="195" y="8"/>
              </a:cxn>
              <a:cxn ang="0">
                <a:pos x="169" y="0"/>
              </a:cxn>
              <a:cxn ang="0">
                <a:pos x="108" y="8"/>
              </a:cxn>
              <a:cxn ang="0">
                <a:pos x="9" y="56"/>
              </a:cxn>
              <a:cxn ang="0">
                <a:pos x="0" y="82"/>
              </a:cxn>
              <a:cxn ang="0">
                <a:pos x="9" y="142"/>
              </a:cxn>
              <a:cxn ang="0">
                <a:pos x="9" y="298"/>
              </a:cxn>
              <a:cxn ang="0">
                <a:pos x="0" y="324"/>
              </a:cxn>
              <a:cxn ang="0">
                <a:pos x="9" y="385"/>
              </a:cxn>
              <a:cxn ang="0">
                <a:pos x="9" y="540"/>
              </a:cxn>
              <a:cxn ang="0">
                <a:pos x="0" y="566"/>
              </a:cxn>
              <a:cxn ang="0">
                <a:pos x="9" y="627"/>
              </a:cxn>
              <a:cxn ang="0">
                <a:pos x="9" y="783"/>
              </a:cxn>
              <a:cxn ang="0">
                <a:pos x="0" y="808"/>
              </a:cxn>
              <a:cxn ang="0">
                <a:pos x="9" y="869"/>
              </a:cxn>
              <a:cxn ang="0">
                <a:pos x="9" y="1025"/>
              </a:cxn>
              <a:cxn ang="0">
                <a:pos x="30" y="1029"/>
              </a:cxn>
              <a:cxn ang="0">
                <a:pos x="91" y="1020"/>
              </a:cxn>
              <a:cxn ang="0">
                <a:pos x="246" y="1020"/>
              </a:cxn>
              <a:cxn ang="0">
                <a:pos x="273" y="1029"/>
              </a:cxn>
              <a:cxn ang="0">
                <a:pos x="333" y="1020"/>
              </a:cxn>
              <a:cxn ang="0">
                <a:pos x="489" y="1020"/>
              </a:cxn>
              <a:cxn ang="0">
                <a:pos x="515" y="1029"/>
              </a:cxn>
              <a:cxn ang="0">
                <a:pos x="576" y="1020"/>
              </a:cxn>
              <a:cxn ang="0">
                <a:pos x="731" y="1020"/>
              </a:cxn>
              <a:cxn ang="0">
                <a:pos x="757" y="1029"/>
              </a:cxn>
              <a:cxn ang="0">
                <a:pos x="818" y="1020"/>
              </a:cxn>
              <a:cxn ang="0">
                <a:pos x="974" y="1020"/>
              </a:cxn>
              <a:cxn ang="0">
                <a:pos x="1000" y="1029"/>
              </a:cxn>
              <a:cxn ang="0">
                <a:pos x="1060" y="1020"/>
              </a:cxn>
              <a:cxn ang="0">
                <a:pos x="1216" y="1020"/>
              </a:cxn>
              <a:cxn ang="0">
                <a:pos x="1242" y="1029"/>
              </a:cxn>
              <a:cxn ang="0">
                <a:pos x="1302" y="1020"/>
              </a:cxn>
              <a:cxn ang="0">
                <a:pos x="1458" y="1020"/>
              </a:cxn>
              <a:cxn ang="0">
                <a:pos x="1497" y="1008"/>
              </a:cxn>
              <a:cxn ang="0">
                <a:pos x="1506" y="947"/>
              </a:cxn>
              <a:cxn ang="0">
                <a:pos x="1497" y="921"/>
              </a:cxn>
              <a:cxn ang="0">
                <a:pos x="1497" y="800"/>
              </a:cxn>
              <a:cxn ang="0">
                <a:pos x="1506" y="705"/>
              </a:cxn>
              <a:cxn ang="0">
                <a:pos x="1497" y="679"/>
              </a:cxn>
              <a:cxn ang="0">
                <a:pos x="1497" y="558"/>
              </a:cxn>
              <a:cxn ang="0">
                <a:pos x="1506" y="462"/>
              </a:cxn>
              <a:cxn ang="0">
                <a:pos x="1497" y="437"/>
              </a:cxn>
              <a:cxn ang="0">
                <a:pos x="1497" y="315"/>
              </a:cxn>
              <a:cxn ang="0">
                <a:pos x="1506" y="220"/>
              </a:cxn>
              <a:cxn ang="0">
                <a:pos x="1497" y="195"/>
              </a:cxn>
              <a:cxn ang="0">
                <a:pos x="1497" y="73"/>
              </a:cxn>
              <a:cxn ang="0">
                <a:pos x="1506" y="4"/>
              </a:cxn>
            </a:cxnLst>
            <a:rect l="0" t="0" r="r" b="b"/>
            <a:pathLst>
              <a:path w="1506" h="1029">
                <a:moveTo>
                  <a:pt x="1502" y="8"/>
                </a:moveTo>
                <a:lnTo>
                  <a:pt x="1467" y="8"/>
                </a:lnTo>
                <a:lnTo>
                  <a:pt x="1467" y="0"/>
                </a:lnTo>
                <a:lnTo>
                  <a:pt x="1502" y="0"/>
                </a:lnTo>
                <a:lnTo>
                  <a:pt x="1502" y="8"/>
                </a:lnTo>
                <a:lnTo>
                  <a:pt x="1502" y="8"/>
                </a:lnTo>
                <a:close/>
                <a:moveTo>
                  <a:pt x="1441" y="8"/>
                </a:moveTo>
                <a:lnTo>
                  <a:pt x="1406" y="8"/>
                </a:lnTo>
                <a:lnTo>
                  <a:pt x="1406" y="0"/>
                </a:lnTo>
                <a:lnTo>
                  <a:pt x="1441" y="0"/>
                </a:lnTo>
                <a:lnTo>
                  <a:pt x="1441" y="8"/>
                </a:lnTo>
                <a:lnTo>
                  <a:pt x="1441" y="8"/>
                </a:lnTo>
                <a:close/>
                <a:moveTo>
                  <a:pt x="1380" y="8"/>
                </a:moveTo>
                <a:lnTo>
                  <a:pt x="1345" y="8"/>
                </a:lnTo>
                <a:lnTo>
                  <a:pt x="1345" y="0"/>
                </a:lnTo>
                <a:lnTo>
                  <a:pt x="1380" y="0"/>
                </a:lnTo>
                <a:lnTo>
                  <a:pt x="1380" y="8"/>
                </a:lnTo>
                <a:lnTo>
                  <a:pt x="1380" y="8"/>
                </a:lnTo>
                <a:close/>
                <a:moveTo>
                  <a:pt x="1320" y="8"/>
                </a:moveTo>
                <a:lnTo>
                  <a:pt x="1285" y="8"/>
                </a:lnTo>
                <a:lnTo>
                  <a:pt x="1285" y="0"/>
                </a:lnTo>
                <a:lnTo>
                  <a:pt x="1320" y="0"/>
                </a:lnTo>
                <a:lnTo>
                  <a:pt x="1320" y="8"/>
                </a:lnTo>
                <a:lnTo>
                  <a:pt x="1320" y="8"/>
                </a:lnTo>
                <a:close/>
                <a:moveTo>
                  <a:pt x="1259" y="8"/>
                </a:moveTo>
                <a:lnTo>
                  <a:pt x="1225" y="8"/>
                </a:lnTo>
                <a:lnTo>
                  <a:pt x="1225" y="0"/>
                </a:lnTo>
                <a:lnTo>
                  <a:pt x="1259" y="0"/>
                </a:lnTo>
                <a:lnTo>
                  <a:pt x="1259" y="8"/>
                </a:lnTo>
                <a:lnTo>
                  <a:pt x="1259" y="8"/>
                </a:lnTo>
                <a:close/>
                <a:moveTo>
                  <a:pt x="1198" y="8"/>
                </a:moveTo>
                <a:lnTo>
                  <a:pt x="1164" y="8"/>
                </a:lnTo>
                <a:lnTo>
                  <a:pt x="1164" y="0"/>
                </a:lnTo>
                <a:lnTo>
                  <a:pt x="1198" y="0"/>
                </a:lnTo>
                <a:lnTo>
                  <a:pt x="1198" y="8"/>
                </a:lnTo>
                <a:lnTo>
                  <a:pt x="1198" y="8"/>
                </a:lnTo>
                <a:close/>
                <a:moveTo>
                  <a:pt x="1138" y="8"/>
                </a:moveTo>
                <a:lnTo>
                  <a:pt x="1103" y="8"/>
                </a:lnTo>
                <a:lnTo>
                  <a:pt x="1103" y="0"/>
                </a:lnTo>
                <a:lnTo>
                  <a:pt x="1138" y="0"/>
                </a:lnTo>
                <a:lnTo>
                  <a:pt x="1138" y="8"/>
                </a:lnTo>
                <a:lnTo>
                  <a:pt x="1138" y="8"/>
                </a:lnTo>
                <a:close/>
                <a:moveTo>
                  <a:pt x="1078" y="8"/>
                </a:moveTo>
                <a:lnTo>
                  <a:pt x="1043" y="8"/>
                </a:lnTo>
                <a:lnTo>
                  <a:pt x="1043" y="0"/>
                </a:lnTo>
                <a:lnTo>
                  <a:pt x="1078" y="0"/>
                </a:lnTo>
                <a:lnTo>
                  <a:pt x="1078" y="8"/>
                </a:lnTo>
                <a:lnTo>
                  <a:pt x="1078" y="8"/>
                </a:lnTo>
                <a:close/>
                <a:moveTo>
                  <a:pt x="1017" y="8"/>
                </a:moveTo>
                <a:lnTo>
                  <a:pt x="982" y="8"/>
                </a:lnTo>
                <a:lnTo>
                  <a:pt x="982" y="0"/>
                </a:lnTo>
                <a:lnTo>
                  <a:pt x="1017" y="0"/>
                </a:lnTo>
                <a:lnTo>
                  <a:pt x="1017" y="8"/>
                </a:lnTo>
                <a:lnTo>
                  <a:pt x="1017" y="8"/>
                </a:lnTo>
                <a:close/>
                <a:moveTo>
                  <a:pt x="956" y="8"/>
                </a:moveTo>
                <a:lnTo>
                  <a:pt x="921" y="8"/>
                </a:lnTo>
                <a:lnTo>
                  <a:pt x="921" y="0"/>
                </a:lnTo>
                <a:lnTo>
                  <a:pt x="956" y="0"/>
                </a:lnTo>
                <a:lnTo>
                  <a:pt x="956" y="8"/>
                </a:lnTo>
                <a:lnTo>
                  <a:pt x="956" y="8"/>
                </a:lnTo>
                <a:close/>
                <a:moveTo>
                  <a:pt x="896" y="8"/>
                </a:moveTo>
                <a:lnTo>
                  <a:pt x="861" y="8"/>
                </a:lnTo>
                <a:lnTo>
                  <a:pt x="861" y="0"/>
                </a:lnTo>
                <a:lnTo>
                  <a:pt x="896" y="0"/>
                </a:lnTo>
                <a:lnTo>
                  <a:pt x="896" y="8"/>
                </a:lnTo>
                <a:lnTo>
                  <a:pt x="896" y="8"/>
                </a:lnTo>
                <a:close/>
                <a:moveTo>
                  <a:pt x="835" y="8"/>
                </a:moveTo>
                <a:lnTo>
                  <a:pt x="801" y="8"/>
                </a:lnTo>
                <a:lnTo>
                  <a:pt x="801" y="0"/>
                </a:lnTo>
                <a:lnTo>
                  <a:pt x="835" y="0"/>
                </a:lnTo>
                <a:lnTo>
                  <a:pt x="835" y="8"/>
                </a:lnTo>
                <a:lnTo>
                  <a:pt x="835" y="8"/>
                </a:lnTo>
                <a:close/>
                <a:moveTo>
                  <a:pt x="774" y="8"/>
                </a:moveTo>
                <a:lnTo>
                  <a:pt x="740" y="8"/>
                </a:lnTo>
                <a:lnTo>
                  <a:pt x="740" y="0"/>
                </a:lnTo>
                <a:lnTo>
                  <a:pt x="774" y="0"/>
                </a:lnTo>
                <a:lnTo>
                  <a:pt x="774" y="8"/>
                </a:lnTo>
                <a:lnTo>
                  <a:pt x="774" y="8"/>
                </a:lnTo>
                <a:close/>
                <a:moveTo>
                  <a:pt x="714" y="8"/>
                </a:moveTo>
                <a:lnTo>
                  <a:pt x="679" y="8"/>
                </a:lnTo>
                <a:lnTo>
                  <a:pt x="679" y="0"/>
                </a:lnTo>
                <a:lnTo>
                  <a:pt x="714" y="0"/>
                </a:lnTo>
                <a:lnTo>
                  <a:pt x="714" y="8"/>
                </a:lnTo>
                <a:lnTo>
                  <a:pt x="714" y="8"/>
                </a:lnTo>
                <a:close/>
                <a:moveTo>
                  <a:pt x="654" y="8"/>
                </a:moveTo>
                <a:lnTo>
                  <a:pt x="619" y="8"/>
                </a:lnTo>
                <a:lnTo>
                  <a:pt x="619" y="0"/>
                </a:lnTo>
                <a:lnTo>
                  <a:pt x="654" y="0"/>
                </a:lnTo>
                <a:lnTo>
                  <a:pt x="654" y="8"/>
                </a:lnTo>
                <a:lnTo>
                  <a:pt x="654" y="8"/>
                </a:lnTo>
                <a:close/>
                <a:moveTo>
                  <a:pt x="593" y="8"/>
                </a:moveTo>
                <a:lnTo>
                  <a:pt x="558" y="8"/>
                </a:lnTo>
                <a:lnTo>
                  <a:pt x="558" y="0"/>
                </a:lnTo>
                <a:lnTo>
                  <a:pt x="593" y="0"/>
                </a:lnTo>
                <a:lnTo>
                  <a:pt x="593" y="8"/>
                </a:lnTo>
                <a:lnTo>
                  <a:pt x="593" y="8"/>
                </a:lnTo>
                <a:close/>
                <a:moveTo>
                  <a:pt x="532" y="8"/>
                </a:moveTo>
                <a:lnTo>
                  <a:pt x="497" y="8"/>
                </a:lnTo>
                <a:lnTo>
                  <a:pt x="497" y="0"/>
                </a:lnTo>
                <a:lnTo>
                  <a:pt x="532" y="0"/>
                </a:lnTo>
                <a:lnTo>
                  <a:pt x="532" y="8"/>
                </a:lnTo>
                <a:lnTo>
                  <a:pt x="532" y="8"/>
                </a:lnTo>
                <a:close/>
                <a:moveTo>
                  <a:pt x="472" y="8"/>
                </a:moveTo>
                <a:lnTo>
                  <a:pt x="437" y="8"/>
                </a:lnTo>
                <a:lnTo>
                  <a:pt x="437" y="0"/>
                </a:lnTo>
                <a:lnTo>
                  <a:pt x="472" y="0"/>
                </a:lnTo>
                <a:lnTo>
                  <a:pt x="472" y="8"/>
                </a:lnTo>
                <a:lnTo>
                  <a:pt x="472" y="8"/>
                </a:lnTo>
                <a:close/>
                <a:moveTo>
                  <a:pt x="411" y="8"/>
                </a:moveTo>
                <a:lnTo>
                  <a:pt x="376" y="8"/>
                </a:lnTo>
                <a:lnTo>
                  <a:pt x="376" y="0"/>
                </a:lnTo>
                <a:lnTo>
                  <a:pt x="411" y="0"/>
                </a:lnTo>
                <a:lnTo>
                  <a:pt x="411" y="8"/>
                </a:lnTo>
                <a:lnTo>
                  <a:pt x="411" y="8"/>
                </a:lnTo>
                <a:close/>
                <a:moveTo>
                  <a:pt x="350" y="8"/>
                </a:moveTo>
                <a:lnTo>
                  <a:pt x="316" y="8"/>
                </a:lnTo>
                <a:lnTo>
                  <a:pt x="316" y="0"/>
                </a:lnTo>
                <a:lnTo>
                  <a:pt x="350" y="0"/>
                </a:lnTo>
                <a:lnTo>
                  <a:pt x="350" y="8"/>
                </a:lnTo>
                <a:lnTo>
                  <a:pt x="350" y="8"/>
                </a:lnTo>
                <a:close/>
                <a:moveTo>
                  <a:pt x="290" y="8"/>
                </a:moveTo>
                <a:lnTo>
                  <a:pt x="255" y="8"/>
                </a:lnTo>
                <a:lnTo>
                  <a:pt x="255" y="0"/>
                </a:lnTo>
                <a:lnTo>
                  <a:pt x="290" y="0"/>
                </a:lnTo>
                <a:lnTo>
                  <a:pt x="290" y="8"/>
                </a:lnTo>
                <a:lnTo>
                  <a:pt x="290" y="8"/>
                </a:lnTo>
                <a:close/>
                <a:moveTo>
                  <a:pt x="230" y="8"/>
                </a:moveTo>
                <a:lnTo>
                  <a:pt x="195" y="8"/>
                </a:lnTo>
                <a:lnTo>
                  <a:pt x="195" y="0"/>
                </a:lnTo>
                <a:lnTo>
                  <a:pt x="230" y="0"/>
                </a:lnTo>
                <a:lnTo>
                  <a:pt x="230" y="8"/>
                </a:lnTo>
                <a:lnTo>
                  <a:pt x="230" y="8"/>
                </a:lnTo>
                <a:close/>
                <a:moveTo>
                  <a:pt x="169" y="8"/>
                </a:moveTo>
                <a:lnTo>
                  <a:pt x="134" y="8"/>
                </a:lnTo>
                <a:lnTo>
                  <a:pt x="134" y="0"/>
                </a:lnTo>
                <a:lnTo>
                  <a:pt x="169" y="0"/>
                </a:lnTo>
                <a:lnTo>
                  <a:pt x="169" y="8"/>
                </a:lnTo>
                <a:lnTo>
                  <a:pt x="169" y="8"/>
                </a:lnTo>
                <a:close/>
                <a:moveTo>
                  <a:pt x="108" y="8"/>
                </a:moveTo>
                <a:lnTo>
                  <a:pt x="74" y="8"/>
                </a:lnTo>
                <a:lnTo>
                  <a:pt x="74" y="0"/>
                </a:lnTo>
                <a:lnTo>
                  <a:pt x="108" y="0"/>
                </a:lnTo>
                <a:lnTo>
                  <a:pt x="108" y="8"/>
                </a:lnTo>
                <a:lnTo>
                  <a:pt x="108" y="8"/>
                </a:lnTo>
                <a:close/>
                <a:moveTo>
                  <a:pt x="48" y="8"/>
                </a:moveTo>
                <a:lnTo>
                  <a:pt x="13" y="8"/>
                </a:lnTo>
                <a:lnTo>
                  <a:pt x="13" y="0"/>
                </a:lnTo>
                <a:lnTo>
                  <a:pt x="48" y="0"/>
                </a:lnTo>
                <a:lnTo>
                  <a:pt x="48" y="8"/>
                </a:lnTo>
                <a:lnTo>
                  <a:pt x="48" y="8"/>
                </a:lnTo>
                <a:close/>
                <a:moveTo>
                  <a:pt x="9" y="21"/>
                </a:moveTo>
                <a:lnTo>
                  <a:pt x="9" y="56"/>
                </a:lnTo>
                <a:lnTo>
                  <a:pt x="0" y="56"/>
                </a:lnTo>
                <a:lnTo>
                  <a:pt x="0" y="21"/>
                </a:lnTo>
                <a:lnTo>
                  <a:pt x="9" y="21"/>
                </a:lnTo>
                <a:lnTo>
                  <a:pt x="9" y="21"/>
                </a:lnTo>
                <a:close/>
                <a:moveTo>
                  <a:pt x="9" y="82"/>
                </a:moveTo>
                <a:lnTo>
                  <a:pt x="9" y="117"/>
                </a:lnTo>
                <a:lnTo>
                  <a:pt x="0" y="117"/>
                </a:lnTo>
                <a:lnTo>
                  <a:pt x="0" y="82"/>
                </a:lnTo>
                <a:lnTo>
                  <a:pt x="9" y="82"/>
                </a:lnTo>
                <a:lnTo>
                  <a:pt x="9" y="82"/>
                </a:lnTo>
                <a:close/>
                <a:moveTo>
                  <a:pt x="9" y="142"/>
                </a:moveTo>
                <a:lnTo>
                  <a:pt x="9" y="177"/>
                </a:lnTo>
                <a:lnTo>
                  <a:pt x="0" y="177"/>
                </a:lnTo>
                <a:lnTo>
                  <a:pt x="0" y="142"/>
                </a:lnTo>
                <a:lnTo>
                  <a:pt x="9" y="142"/>
                </a:lnTo>
                <a:lnTo>
                  <a:pt x="9" y="142"/>
                </a:lnTo>
                <a:close/>
                <a:moveTo>
                  <a:pt x="9" y="203"/>
                </a:moveTo>
                <a:lnTo>
                  <a:pt x="9" y="238"/>
                </a:lnTo>
                <a:lnTo>
                  <a:pt x="0" y="238"/>
                </a:lnTo>
                <a:lnTo>
                  <a:pt x="0" y="203"/>
                </a:lnTo>
                <a:lnTo>
                  <a:pt x="9" y="203"/>
                </a:lnTo>
                <a:lnTo>
                  <a:pt x="9" y="203"/>
                </a:lnTo>
                <a:close/>
                <a:moveTo>
                  <a:pt x="9" y="264"/>
                </a:moveTo>
                <a:lnTo>
                  <a:pt x="9" y="298"/>
                </a:lnTo>
                <a:lnTo>
                  <a:pt x="0" y="298"/>
                </a:lnTo>
                <a:lnTo>
                  <a:pt x="0" y="264"/>
                </a:lnTo>
                <a:lnTo>
                  <a:pt x="9" y="264"/>
                </a:lnTo>
                <a:lnTo>
                  <a:pt x="9" y="264"/>
                </a:lnTo>
                <a:close/>
                <a:moveTo>
                  <a:pt x="9" y="324"/>
                </a:moveTo>
                <a:lnTo>
                  <a:pt x="9" y="359"/>
                </a:lnTo>
                <a:lnTo>
                  <a:pt x="0" y="359"/>
                </a:lnTo>
                <a:lnTo>
                  <a:pt x="0" y="324"/>
                </a:lnTo>
                <a:lnTo>
                  <a:pt x="9" y="324"/>
                </a:lnTo>
                <a:lnTo>
                  <a:pt x="9" y="324"/>
                </a:lnTo>
                <a:close/>
                <a:moveTo>
                  <a:pt x="9" y="385"/>
                </a:moveTo>
                <a:lnTo>
                  <a:pt x="9" y="419"/>
                </a:lnTo>
                <a:lnTo>
                  <a:pt x="0" y="419"/>
                </a:lnTo>
                <a:lnTo>
                  <a:pt x="0" y="385"/>
                </a:lnTo>
                <a:lnTo>
                  <a:pt x="9" y="385"/>
                </a:lnTo>
                <a:lnTo>
                  <a:pt x="9" y="385"/>
                </a:lnTo>
                <a:close/>
                <a:moveTo>
                  <a:pt x="9" y="445"/>
                </a:moveTo>
                <a:lnTo>
                  <a:pt x="9" y="480"/>
                </a:lnTo>
                <a:lnTo>
                  <a:pt x="0" y="480"/>
                </a:lnTo>
                <a:lnTo>
                  <a:pt x="0" y="445"/>
                </a:lnTo>
                <a:lnTo>
                  <a:pt x="9" y="445"/>
                </a:lnTo>
                <a:lnTo>
                  <a:pt x="9" y="445"/>
                </a:lnTo>
                <a:close/>
                <a:moveTo>
                  <a:pt x="9" y="506"/>
                </a:moveTo>
                <a:lnTo>
                  <a:pt x="9" y="540"/>
                </a:lnTo>
                <a:lnTo>
                  <a:pt x="0" y="540"/>
                </a:lnTo>
                <a:lnTo>
                  <a:pt x="0" y="506"/>
                </a:lnTo>
                <a:lnTo>
                  <a:pt x="9" y="506"/>
                </a:lnTo>
                <a:lnTo>
                  <a:pt x="9" y="506"/>
                </a:lnTo>
                <a:close/>
                <a:moveTo>
                  <a:pt x="9" y="566"/>
                </a:moveTo>
                <a:lnTo>
                  <a:pt x="9" y="601"/>
                </a:lnTo>
                <a:lnTo>
                  <a:pt x="0" y="601"/>
                </a:lnTo>
                <a:lnTo>
                  <a:pt x="0" y="566"/>
                </a:lnTo>
                <a:lnTo>
                  <a:pt x="9" y="566"/>
                </a:lnTo>
                <a:lnTo>
                  <a:pt x="9" y="566"/>
                </a:lnTo>
                <a:close/>
                <a:moveTo>
                  <a:pt x="9" y="627"/>
                </a:moveTo>
                <a:lnTo>
                  <a:pt x="9" y="661"/>
                </a:lnTo>
                <a:lnTo>
                  <a:pt x="0" y="661"/>
                </a:lnTo>
                <a:lnTo>
                  <a:pt x="0" y="627"/>
                </a:lnTo>
                <a:lnTo>
                  <a:pt x="9" y="627"/>
                </a:lnTo>
                <a:lnTo>
                  <a:pt x="9" y="627"/>
                </a:lnTo>
                <a:close/>
                <a:moveTo>
                  <a:pt x="9" y="688"/>
                </a:moveTo>
                <a:lnTo>
                  <a:pt x="9" y="722"/>
                </a:lnTo>
                <a:lnTo>
                  <a:pt x="0" y="722"/>
                </a:lnTo>
                <a:lnTo>
                  <a:pt x="0" y="688"/>
                </a:lnTo>
                <a:lnTo>
                  <a:pt x="9" y="688"/>
                </a:lnTo>
                <a:lnTo>
                  <a:pt x="9" y="688"/>
                </a:lnTo>
                <a:close/>
                <a:moveTo>
                  <a:pt x="9" y="748"/>
                </a:moveTo>
                <a:lnTo>
                  <a:pt x="9" y="783"/>
                </a:lnTo>
                <a:lnTo>
                  <a:pt x="0" y="783"/>
                </a:lnTo>
                <a:lnTo>
                  <a:pt x="0" y="748"/>
                </a:lnTo>
                <a:lnTo>
                  <a:pt x="9" y="748"/>
                </a:lnTo>
                <a:lnTo>
                  <a:pt x="9" y="748"/>
                </a:lnTo>
                <a:close/>
                <a:moveTo>
                  <a:pt x="9" y="808"/>
                </a:moveTo>
                <a:lnTo>
                  <a:pt x="9" y="843"/>
                </a:lnTo>
                <a:lnTo>
                  <a:pt x="0" y="843"/>
                </a:lnTo>
                <a:lnTo>
                  <a:pt x="0" y="808"/>
                </a:lnTo>
                <a:lnTo>
                  <a:pt x="9" y="808"/>
                </a:lnTo>
                <a:lnTo>
                  <a:pt x="9" y="808"/>
                </a:lnTo>
                <a:close/>
                <a:moveTo>
                  <a:pt x="9" y="869"/>
                </a:moveTo>
                <a:lnTo>
                  <a:pt x="9" y="904"/>
                </a:lnTo>
                <a:lnTo>
                  <a:pt x="0" y="904"/>
                </a:lnTo>
                <a:lnTo>
                  <a:pt x="0" y="869"/>
                </a:lnTo>
                <a:lnTo>
                  <a:pt x="9" y="869"/>
                </a:lnTo>
                <a:lnTo>
                  <a:pt x="9" y="869"/>
                </a:lnTo>
                <a:close/>
                <a:moveTo>
                  <a:pt x="9" y="930"/>
                </a:moveTo>
                <a:lnTo>
                  <a:pt x="9" y="964"/>
                </a:lnTo>
                <a:lnTo>
                  <a:pt x="0" y="964"/>
                </a:lnTo>
                <a:lnTo>
                  <a:pt x="0" y="930"/>
                </a:lnTo>
                <a:lnTo>
                  <a:pt x="9" y="930"/>
                </a:lnTo>
                <a:lnTo>
                  <a:pt x="9" y="930"/>
                </a:lnTo>
                <a:close/>
                <a:moveTo>
                  <a:pt x="9" y="990"/>
                </a:moveTo>
                <a:lnTo>
                  <a:pt x="9" y="1025"/>
                </a:lnTo>
                <a:lnTo>
                  <a:pt x="0" y="1025"/>
                </a:lnTo>
                <a:lnTo>
                  <a:pt x="0" y="990"/>
                </a:lnTo>
                <a:lnTo>
                  <a:pt x="9" y="990"/>
                </a:lnTo>
                <a:lnTo>
                  <a:pt x="9" y="990"/>
                </a:lnTo>
                <a:close/>
                <a:moveTo>
                  <a:pt x="30" y="1020"/>
                </a:moveTo>
                <a:lnTo>
                  <a:pt x="65" y="1020"/>
                </a:lnTo>
                <a:lnTo>
                  <a:pt x="65" y="1029"/>
                </a:lnTo>
                <a:lnTo>
                  <a:pt x="30" y="1029"/>
                </a:lnTo>
                <a:lnTo>
                  <a:pt x="30" y="1020"/>
                </a:lnTo>
                <a:lnTo>
                  <a:pt x="30" y="1020"/>
                </a:lnTo>
                <a:close/>
                <a:moveTo>
                  <a:pt x="91" y="1020"/>
                </a:moveTo>
                <a:lnTo>
                  <a:pt x="126" y="1020"/>
                </a:lnTo>
                <a:lnTo>
                  <a:pt x="126" y="1029"/>
                </a:lnTo>
                <a:lnTo>
                  <a:pt x="91" y="1029"/>
                </a:lnTo>
                <a:lnTo>
                  <a:pt x="91" y="1020"/>
                </a:lnTo>
                <a:lnTo>
                  <a:pt x="91" y="1020"/>
                </a:lnTo>
                <a:close/>
                <a:moveTo>
                  <a:pt x="152" y="1020"/>
                </a:moveTo>
                <a:lnTo>
                  <a:pt x="186" y="1020"/>
                </a:lnTo>
                <a:lnTo>
                  <a:pt x="186" y="1029"/>
                </a:lnTo>
                <a:lnTo>
                  <a:pt x="152" y="1029"/>
                </a:lnTo>
                <a:lnTo>
                  <a:pt x="152" y="1020"/>
                </a:lnTo>
                <a:lnTo>
                  <a:pt x="152" y="1020"/>
                </a:lnTo>
                <a:close/>
                <a:moveTo>
                  <a:pt x="212" y="1020"/>
                </a:moveTo>
                <a:lnTo>
                  <a:pt x="246" y="1020"/>
                </a:lnTo>
                <a:lnTo>
                  <a:pt x="246" y="1029"/>
                </a:lnTo>
                <a:lnTo>
                  <a:pt x="212" y="1029"/>
                </a:lnTo>
                <a:lnTo>
                  <a:pt x="212" y="1020"/>
                </a:lnTo>
                <a:lnTo>
                  <a:pt x="212" y="1020"/>
                </a:lnTo>
                <a:close/>
                <a:moveTo>
                  <a:pt x="273" y="1020"/>
                </a:moveTo>
                <a:lnTo>
                  <a:pt x="307" y="1020"/>
                </a:lnTo>
                <a:lnTo>
                  <a:pt x="307" y="1029"/>
                </a:lnTo>
                <a:lnTo>
                  <a:pt x="273" y="1029"/>
                </a:lnTo>
                <a:lnTo>
                  <a:pt x="273" y="1020"/>
                </a:lnTo>
                <a:lnTo>
                  <a:pt x="273" y="1020"/>
                </a:lnTo>
                <a:close/>
                <a:moveTo>
                  <a:pt x="333" y="1020"/>
                </a:moveTo>
                <a:lnTo>
                  <a:pt x="368" y="1020"/>
                </a:lnTo>
                <a:lnTo>
                  <a:pt x="368" y="1029"/>
                </a:lnTo>
                <a:lnTo>
                  <a:pt x="333" y="1029"/>
                </a:lnTo>
                <a:lnTo>
                  <a:pt x="333" y="1020"/>
                </a:lnTo>
                <a:lnTo>
                  <a:pt x="333" y="1020"/>
                </a:lnTo>
                <a:close/>
                <a:moveTo>
                  <a:pt x="394" y="1020"/>
                </a:moveTo>
                <a:lnTo>
                  <a:pt x="428" y="1020"/>
                </a:lnTo>
                <a:lnTo>
                  <a:pt x="428" y="1029"/>
                </a:lnTo>
                <a:lnTo>
                  <a:pt x="394" y="1029"/>
                </a:lnTo>
                <a:lnTo>
                  <a:pt x="394" y="1020"/>
                </a:lnTo>
                <a:lnTo>
                  <a:pt x="394" y="1020"/>
                </a:lnTo>
                <a:close/>
                <a:moveTo>
                  <a:pt x="454" y="1020"/>
                </a:moveTo>
                <a:lnTo>
                  <a:pt x="489" y="1020"/>
                </a:lnTo>
                <a:lnTo>
                  <a:pt x="489" y="1029"/>
                </a:lnTo>
                <a:lnTo>
                  <a:pt x="454" y="1029"/>
                </a:lnTo>
                <a:lnTo>
                  <a:pt x="454" y="1020"/>
                </a:lnTo>
                <a:lnTo>
                  <a:pt x="454" y="1020"/>
                </a:lnTo>
                <a:close/>
                <a:moveTo>
                  <a:pt x="515" y="1020"/>
                </a:moveTo>
                <a:lnTo>
                  <a:pt x="550" y="1020"/>
                </a:lnTo>
                <a:lnTo>
                  <a:pt x="550" y="1029"/>
                </a:lnTo>
                <a:lnTo>
                  <a:pt x="515" y="1029"/>
                </a:lnTo>
                <a:lnTo>
                  <a:pt x="515" y="1020"/>
                </a:lnTo>
                <a:lnTo>
                  <a:pt x="515" y="1020"/>
                </a:lnTo>
                <a:close/>
                <a:moveTo>
                  <a:pt x="576" y="1020"/>
                </a:moveTo>
                <a:lnTo>
                  <a:pt x="610" y="1020"/>
                </a:lnTo>
                <a:lnTo>
                  <a:pt x="610" y="1029"/>
                </a:lnTo>
                <a:lnTo>
                  <a:pt x="576" y="1029"/>
                </a:lnTo>
                <a:lnTo>
                  <a:pt x="576" y="1020"/>
                </a:lnTo>
                <a:lnTo>
                  <a:pt x="576" y="1020"/>
                </a:lnTo>
                <a:close/>
                <a:moveTo>
                  <a:pt x="636" y="1020"/>
                </a:moveTo>
                <a:lnTo>
                  <a:pt x="670" y="1020"/>
                </a:lnTo>
                <a:lnTo>
                  <a:pt x="670" y="1029"/>
                </a:lnTo>
                <a:lnTo>
                  <a:pt x="636" y="1029"/>
                </a:lnTo>
                <a:lnTo>
                  <a:pt x="636" y="1020"/>
                </a:lnTo>
                <a:lnTo>
                  <a:pt x="636" y="1020"/>
                </a:lnTo>
                <a:close/>
                <a:moveTo>
                  <a:pt x="697" y="1020"/>
                </a:moveTo>
                <a:lnTo>
                  <a:pt x="731" y="1020"/>
                </a:lnTo>
                <a:lnTo>
                  <a:pt x="731" y="1029"/>
                </a:lnTo>
                <a:lnTo>
                  <a:pt x="697" y="1029"/>
                </a:lnTo>
                <a:lnTo>
                  <a:pt x="697" y="1020"/>
                </a:lnTo>
                <a:lnTo>
                  <a:pt x="697" y="1020"/>
                </a:lnTo>
                <a:close/>
                <a:moveTo>
                  <a:pt x="757" y="1020"/>
                </a:moveTo>
                <a:lnTo>
                  <a:pt x="792" y="1020"/>
                </a:lnTo>
                <a:lnTo>
                  <a:pt x="792" y="1029"/>
                </a:lnTo>
                <a:lnTo>
                  <a:pt x="757" y="1029"/>
                </a:lnTo>
                <a:lnTo>
                  <a:pt x="757" y="1020"/>
                </a:lnTo>
                <a:lnTo>
                  <a:pt x="757" y="1020"/>
                </a:lnTo>
                <a:close/>
                <a:moveTo>
                  <a:pt x="818" y="1020"/>
                </a:moveTo>
                <a:lnTo>
                  <a:pt x="852" y="1020"/>
                </a:lnTo>
                <a:lnTo>
                  <a:pt x="852" y="1029"/>
                </a:lnTo>
                <a:lnTo>
                  <a:pt x="818" y="1029"/>
                </a:lnTo>
                <a:lnTo>
                  <a:pt x="818" y="1020"/>
                </a:lnTo>
                <a:lnTo>
                  <a:pt x="818" y="1020"/>
                </a:lnTo>
                <a:close/>
                <a:moveTo>
                  <a:pt x="878" y="1020"/>
                </a:moveTo>
                <a:lnTo>
                  <a:pt x="913" y="1020"/>
                </a:lnTo>
                <a:lnTo>
                  <a:pt x="913" y="1029"/>
                </a:lnTo>
                <a:lnTo>
                  <a:pt x="878" y="1029"/>
                </a:lnTo>
                <a:lnTo>
                  <a:pt x="878" y="1020"/>
                </a:lnTo>
                <a:lnTo>
                  <a:pt x="878" y="1020"/>
                </a:lnTo>
                <a:close/>
                <a:moveTo>
                  <a:pt x="939" y="1020"/>
                </a:moveTo>
                <a:lnTo>
                  <a:pt x="974" y="1020"/>
                </a:lnTo>
                <a:lnTo>
                  <a:pt x="974" y="1029"/>
                </a:lnTo>
                <a:lnTo>
                  <a:pt x="939" y="1029"/>
                </a:lnTo>
                <a:lnTo>
                  <a:pt x="939" y="1020"/>
                </a:lnTo>
                <a:lnTo>
                  <a:pt x="939" y="1020"/>
                </a:lnTo>
                <a:close/>
                <a:moveTo>
                  <a:pt x="1000" y="1020"/>
                </a:moveTo>
                <a:lnTo>
                  <a:pt x="1034" y="1020"/>
                </a:lnTo>
                <a:lnTo>
                  <a:pt x="1034" y="1029"/>
                </a:lnTo>
                <a:lnTo>
                  <a:pt x="1000" y="1029"/>
                </a:lnTo>
                <a:lnTo>
                  <a:pt x="1000" y="1020"/>
                </a:lnTo>
                <a:lnTo>
                  <a:pt x="1000" y="1020"/>
                </a:lnTo>
                <a:close/>
                <a:moveTo>
                  <a:pt x="1060" y="1020"/>
                </a:moveTo>
                <a:lnTo>
                  <a:pt x="1094" y="1020"/>
                </a:lnTo>
                <a:lnTo>
                  <a:pt x="1094" y="1029"/>
                </a:lnTo>
                <a:lnTo>
                  <a:pt x="1060" y="1029"/>
                </a:lnTo>
                <a:lnTo>
                  <a:pt x="1060" y="1020"/>
                </a:lnTo>
                <a:lnTo>
                  <a:pt x="1060" y="1020"/>
                </a:lnTo>
                <a:close/>
                <a:moveTo>
                  <a:pt x="1121" y="1020"/>
                </a:moveTo>
                <a:lnTo>
                  <a:pt x="1155" y="1020"/>
                </a:lnTo>
                <a:lnTo>
                  <a:pt x="1155" y="1029"/>
                </a:lnTo>
                <a:lnTo>
                  <a:pt x="1121" y="1029"/>
                </a:lnTo>
                <a:lnTo>
                  <a:pt x="1121" y="1020"/>
                </a:lnTo>
                <a:lnTo>
                  <a:pt x="1121" y="1020"/>
                </a:lnTo>
                <a:close/>
                <a:moveTo>
                  <a:pt x="1181" y="1020"/>
                </a:moveTo>
                <a:lnTo>
                  <a:pt x="1216" y="1020"/>
                </a:lnTo>
                <a:lnTo>
                  <a:pt x="1216" y="1029"/>
                </a:lnTo>
                <a:lnTo>
                  <a:pt x="1181" y="1029"/>
                </a:lnTo>
                <a:lnTo>
                  <a:pt x="1181" y="1020"/>
                </a:lnTo>
                <a:lnTo>
                  <a:pt x="1181" y="1020"/>
                </a:lnTo>
                <a:close/>
                <a:moveTo>
                  <a:pt x="1242" y="1020"/>
                </a:moveTo>
                <a:lnTo>
                  <a:pt x="1276" y="1020"/>
                </a:lnTo>
                <a:lnTo>
                  <a:pt x="1276" y="1029"/>
                </a:lnTo>
                <a:lnTo>
                  <a:pt x="1242" y="1029"/>
                </a:lnTo>
                <a:lnTo>
                  <a:pt x="1242" y="1020"/>
                </a:lnTo>
                <a:lnTo>
                  <a:pt x="1242" y="1020"/>
                </a:lnTo>
                <a:close/>
                <a:moveTo>
                  <a:pt x="1302" y="1020"/>
                </a:moveTo>
                <a:lnTo>
                  <a:pt x="1337" y="1020"/>
                </a:lnTo>
                <a:lnTo>
                  <a:pt x="1337" y="1029"/>
                </a:lnTo>
                <a:lnTo>
                  <a:pt x="1302" y="1029"/>
                </a:lnTo>
                <a:lnTo>
                  <a:pt x="1302" y="1020"/>
                </a:lnTo>
                <a:lnTo>
                  <a:pt x="1302" y="1020"/>
                </a:lnTo>
                <a:close/>
                <a:moveTo>
                  <a:pt x="1363" y="1020"/>
                </a:moveTo>
                <a:lnTo>
                  <a:pt x="1398" y="1020"/>
                </a:lnTo>
                <a:lnTo>
                  <a:pt x="1398" y="1029"/>
                </a:lnTo>
                <a:lnTo>
                  <a:pt x="1363" y="1029"/>
                </a:lnTo>
                <a:lnTo>
                  <a:pt x="1363" y="1020"/>
                </a:lnTo>
                <a:lnTo>
                  <a:pt x="1363" y="1020"/>
                </a:lnTo>
                <a:close/>
                <a:moveTo>
                  <a:pt x="1424" y="1020"/>
                </a:moveTo>
                <a:lnTo>
                  <a:pt x="1458" y="1020"/>
                </a:lnTo>
                <a:lnTo>
                  <a:pt x="1458" y="1029"/>
                </a:lnTo>
                <a:lnTo>
                  <a:pt x="1424" y="1029"/>
                </a:lnTo>
                <a:lnTo>
                  <a:pt x="1424" y="1020"/>
                </a:lnTo>
                <a:lnTo>
                  <a:pt x="1424" y="1020"/>
                </a:lnTo>
                <a:close/>
                <a:moveTo>
                  <a:pt x="1484" y="1020"/>
                </a:moveTo>
                <a:lnTo>
                  <a:pt x="1502" y="1020"/>
                </a:lnTo>
                <a:lnTo>
                  <a:pt x="1497" y="1025"/>
                </a:lnTo>
                <a:lnTo>
                  <a:pt x="1497" y="1008"/>
                </a:lnTo>
                <a:lnTo>
                  <a:pt x="1506" y="1008"/>
                </a:lnTo>
                <a:lnTo>
                  <a:pt x="1506" y="1029"/>
                </a:lnTo>
                <a:lnTo>
                  <a:pt x="1484" y="1029"/>
                </a:lnTo>
                <a:lnTo>
                  <a:pt x="1484" y="1020"/>
                </a:lnTo>
                <a:lnTo>
                  <a:pt x="1484" y="1020"/>
                </a:lnTo>
                <a:close/>
                <a:moveTo>
                  <a:pt x="1497" y="981"/>
                </a:moveTo>
                <a:lnTo>
                  <a:pt x="1497" y="947"/>
                </a:lnTo>
                <a:lnTo>
                  <a:pt x="1506" y="947"/>
                </a:lnTo>
                <a:lnTo>
                  <a:pt x="1506" y="981"/>
                </a:lnTo>
                <a:lnTo>
                  <a:pt x="1497" y="981"/>
                </a:lnTo>
                <a:lnTo>
                  <a:pt x="1497" y="981"/>
                </a:lnTo>
                <a:close/>
                <a:moveTo>
                  <a:pt x="1497" y="921"/>
                </a:moveTo>
                <a:lnTo>
                  <a:pt x="1497" y="886"/>
                </a:lnTo>
                <a:lnTo>
                  <a:pt x="1506" y="886"/>
                </a:lnTo>
                <a:lnTo>
                  <a:pt x="1506" y="921"/>
                </a:lnTo>
                <a:lnTo>
                  <a:pt x="1497" y="921"/>
                </a:lnTo>
                <a:lnTo>
                  <a:pt x="1497" y="921"/>
                </a:lnTo>
                <a:close/>
                <a:moveTo>
                  <a:pt x="1497" y="861"/>
                </a:moveTo>
                <a:lnTo>
                  <a:pt x="1497" y="826"/>
                </a:lnTo>
                <a:lnTo>
                  <a:pt x="1506" y="826"/>
                </a:lnTo>
                <a:lnTo>
                  <a:pt x="1506" y="861"/>
                </a:lnTo>
                <a:lnTo>
                  <a:pt x="1497" y="861"/>
                </a:lnTo>
                <a:lnTo>
                  <a:pt x="1497" y="861"/>
                </a:lnTo>
                <a:close/>
                <a:moveTo>
                  <a:pt x="1497" y="800"/>
                </a:moveTo>
                <a:lnTo>
                  <a:pt x="1497" y="765"/>
                </a:lnTo>
                <a:lnTo>
                  <a:pt x="1506" y="765"/>
                </a:lnTo>
                <a:lnTo>
                  <a:pt x="1506" y="800"/>
                </a:lnTo>
                <a:lnTo>
                  <a:pt x="1497" y="800"/>
                </a:lnTo>
                <a:lnTo>
                  <a:pt x="1497" y="800"/>
                </a:lnTo>
                <a:close/>
                <a:moveTo>
                  <a:pt x="1497" y="739"/>
                </a:moveTo>
                <a:lnTo>
                  <a:pt x="1497" y="705"/>
                </a:lnTo>
                <a:lnTo>
                  <a:pt x="1506" y="705"/>
                </a:lnTo>
                <a:lnTo>
                  <a:pt x="1506" y="739"/>
                </a:lnTo>
                <a:lnTo>
                  <a:pt x="1497" y="739"/>
                </a:lnTo>
                <a:lnTo>
                  <a:pt x="1497" y="739"/>
                </a:lnTo>
                <a:close/>
                <a:moveTo>
                  <a:pt x="1497" y="679"/>
                </a:moveTo>
                <a:lnTo>
                  <a:pt x="1497" y="644"/>
                </a:lnTo>
                <a:lnTo>
                  <a:pt x="1506" y="644"/>
                </a:lnTo>
                <a:lnTo>
                  <a:pt x="1506" y="679"/>
                </a:lnTo>
                <a:lnTo>
                  <a:pt x="1497" y="679"/>
                </a:lnTo>
                <a:lnTo>
                  <a:pt x="1497" y="679"/>
                </a:lnTo>
                <a:close/>
                <a:moveTo>
                  <a:pt x="1497" y="618"/>
                </a:moveTo>
                <a:lnTo>
                  <a:pt x="1497" y="584"/>
                </a:lnTo>
                <a:lnTo>
                  <a:pt x="1506" y="584"/>
                </a:lnTo>
                <a:lnTo>
                  <a:pt x="1506" y="618"/>
                </a:lnTo>
                <a:lnTo>
                  <a:pt x="1497" y="618"/>
                </a:lnTo>
                <a:lnTo>
                  <a:pt x="1497" y="618"/>
                </a:lnTo>
                <a:close/>
                <a:moveTo>
                  <a:pt x="1497" y="558"/>
                </a:moveTo>
                <a:lnTo>
                  <a:pt x="1497" y="523"/>
                </a:lnTo>
                <a:lnTo>
                  <a:pt x="1506" y="523"/>
                </a:lnTo>
                <a:lnTo>
                  <a:pt x="1506" y="558"/>
                </a:lnTo>
                <a:lnTo>
                  <a:pt x="1497" y="558"/>
                </a:lnTo>
                <a:lnTo>
                  <a:pt x="1497" y="558"/>
                </a:lnTo>
                <a:close/>
                <a:moveTo>
                  <a:pt x="1497" y="497"/>
                </a:moveTo>
                <a:lnTo>
                  <a:pt x="1497" y="462"/>
                </a:lnTo>
                <a:lnTo>
                  <a:pt x="1506" y="462"/>
                </a:lnTo>
                <a:lnTo>
                  <a:pt x="1506" y="497"/>
                </a:lnTo>
                <a:lnTo>
                  <a:pt x="1497" y="497"/>
                </a:lnTo>
                <a:lnTo>
                  <a:pt x="1497" y="497"/>
                </a:lnTo>
                <a:close/>
                <a:moveTo>
                  <a:pt x="1497" y="437"/>
                </a:moveTo>
                <a:lnTo>
                  <a:pt x="1497" y="402"/>
                </a:lnTo>
                <a:lnTo>
                  <a:pt x="1506" y="402"/>
                </a:lnTo>
                <a:lnTo>
                  <a:pt x="1506" y="437"/>
                </a:lnTo>
                <a:lnTo>
                  <a:pt x="1497" y="437"/>
                </a:lnTo>
                <a:lnTo>
                  <a:pt x="1497" y="437"/>
                </a:lnTo>
                <a:close/>
                <a:moveTo>
                  <a:pt x="1497" y="376"/>
                </a:moveTo>
                <a:lnTo>
                  <a:pt x="1497" y="341"/>
                </a:lnTo>
                <a:lnTo>
                  <a:pt x="1506" y="341"/>
                </a:lnTo>
                <a:lnTo>
                  <a:pt x="1506" y="376"/>
                </a:lnTo>
                <a:lnTo>
                  <a:pt x="1497" y="376"/>
                </a:lnTo>
                <a:lnTo>
                  <a:pt x="1497" y="376"/>
                </a:lnTo>
                <a:close/>
                <a:moveTo>
                  <a:pt x="1497" y="315"/>
                </a:moveTo>
                <a:lnTo>
                  <a:pt x="1497" y="281"/>
                </a:lnTo>
                <a:lnTo>
                  <a:pt x="1506" y="281"/>
                </a:lnTo>
                <a:lnTo>
                  <a:pt x="1506" y="315"/>
                </a:lnTo>
                <a:lnTo>
                  <a:pt x="1497" y="315"/>
                </a:lnTo>
                <a:lnTo>
                  <a:pt x="1497" y="315"/>
                </a:lnTo>
                <a:close/>
                <a:moveTo>
                  <a:pt x="1497" y="255"/>
                </a:moveTo>
                <a:lnTo>
                  <a:pt x="1497" y="220"/>
                </a:lnTo>
                <a:lnTo>
                  <a:pt x="1506" y="220"/>
                </a:lnTo>
                <a:lnTo>
                  <a:pt x="1506" y="255"/>
                </a:lnTo>
                <a:lnTo>
                  <a:pt x="1497" y="255"/>
                </a:lnTo>
                <a:lnTo>
                  <a:pt x="1497" y="255"/>
                </a:lnTo>
                <a:close/>
                <a:moveTo>
                  <a:pt x="1497" y="195"/>
                </a:moveTo>
                <a:lnTo>
                  <a:pt x="1497" y="160"/>
                </a:lnTo>
                <a:lnTo>
                  <a:pt x="1506" y="160"/>
                </a:lnTo>
                <a:lnTo>
                  <a:pt x="1506" y="195"/>
                </a:lnTo>
                <a:lnTo>
                  <a:pt x="1497" y="195"/>
                </a:lnTo>
                <a:lnTo>
                  <a:pt x="1497" y="195"/>
                </a:lnTo>
                <a:close/>
                <a:moveTo>
                  <a:pt x="1497" y="134"/>
                </a:moveTo>
                <a:lnTo>
                  <a:pt x="1497" y="99"/>
                </a:lnTo>
                <a:lnTo>
                  <a:pt x="1506" y="99"/>
                </a:lnTo>
                <a:lnTo>
                  <a:pt x="1506" y="134"/>
                </a:lnTo>
                <a:lnTo>
                  <a:pt x="1497" y="134"/>
                </a:lnTo>
                <a:lnTo>
                  <a:pt x="1497" y="134"/>
                </a:lnTo>
                <a:close/>
                <a:moveTo>
                  <a:pt x="1497" y="73"/>
                </a:moveTo>
                <a:lnTo>
                  <a:pt x="1497" y="38"/>
                </a:lnTo>
                <a:lnTo>
                  <a:pt x="1506" y="38"/>
                </a:lnTo>
                <a:lnTo>
                  <a:pt x="1506" y="73"/>
                </a:lnTo>
                <a:lnTo>
                  <a:pt x="1497" y="73"/>
                </a:lnTo>
                <a:lnTo>
                  <a:pt x="1497" y="73"/>
                </a:lnTo>
                <a:close/>
                <a:moveTo>
                  <a:pt x="1497" y="13"/>
                </a:moveTo>
                <a:lnTo>
                  <a:pt x="1497" y="4"/>
                </a:lnTo>
                <a:lnTo>
                  <a:pt x="1506" y="4"/>
                </a:lnTo>
                <a:lnTo>
                  <a:pt x="1506" y="13"/>
                </a:lnTo>
                <a:lnTo>
                  <a:pt x="1497" y="13"/>
                </a:lnTo>
                <a:lnTo>
                  <a:pt x="1497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44" name="Freeform 60"/>
          <p:cNvSpPr>
            <a:spLocks/>
          </p:cNvSpPr>
          <p:nvPr/>
        </p:nvSpPr>
        <p:spPr bwMode="auto">
          <a:xfrm>
            <a:off x="7040563" y="3227388"/>
            <a:ext cx="55562" cy="12700"/>
          </a:xfrm>
          <a:custGeom>
            <a:avLst/>
            <a:gdLst/>
            <a:ahLst/>
            <a:cxnLst>
              <a:cxn ang="0">
                <a:pos x="35" y="8"/>
              </a:cxn>
              <a:cxn ang="0">
                <a:pos x="0" y="8"/>
              </a:cxn>
              <a:cxn ang="0">
                <a:pos x="0" y="0"/>
              </a:cxn>
              <a:cxn ang="0">
                <a:pos x="35" y="0"/>
              </a:cxn>
              <a:cxn ang="0">
                <a:pos x="35" y="8"/>
              </a:cxn>
              <a:cxn ang="0">
                <a:pos x="35" y="8"/>
              </a:cxn>
            </a:cxnLst>
            <a:rect l="0" t="0" r="r" b="b"/>
            <a:pathLst>
              <a:path w="35" h="8">
                <a:moveTo>
                  <a:pt x="35" y="8"/>
                </a:moveTo>
                <a:lnTo>
                  <a:pt x="0" y="8"/>
                </a:lnTo>
                <a:lnTo>
                  <a:pt x="0" y="0"/>
                </a:lnTo>
                <a:lnTo>
                  <a:pt x="35" y="0"/>
                </a:lnTo>
                <a:lnTo>
                  <a:pt x="35" y="8"/>
                </a:lnTo>
                <a:lnTo>
                  <a:pt x="35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45" name="Freeform 61"/>
          <p:cNvSpPr>
            <a:spLocks/>
          </p:cNvSpPr>
          <p:nvPr/>
        </p:nvSpPr>
        <p:spPr bwMode="auto">
          <a:xfrm>
            <a:off x="6943725" y="3227388"/>
            <a:ext cx="55563" cy="12700"/>
          </a:xfrm>
          <a:custGeom>
            <a:avLst/>
            <a:gdLst/>
            <a:ahLst/>
            <a:cxnLst>
              <a:cxn ang="0">
                <a:pos x="35" y="8"/>
              </a:cxn>
              <a:cxn ang="0">
                <a:pos x="0" y="8"/>
              </a:cxn>
              <a:cxn ang="0">
                <a:pos x="0" y="0"/>
              </a:cxn>
              <a:cxn ang="0">
                <a:pos x="35" y="0"/>
              </a:cxn>
              <a:cxn ang="0">
                <a:pos x="35" y="8"/>
              </a:cxn>
              <a:cxn ang="0">
                <a:pos x="35" y="8"/>
              </a:cxn>
            </a:cxnLst>
            <a:rect l="0" t="0" r="r" b="b"/>
            <a:pathLst>
              <a:path w="35" h="8">
                <a:moveTo>
                  <a:pt x="35" y="8"/>
                </a:moveTo>
                <a:lnTo>
                  <a:pt x="0" y="8"/>
                </a:lnTo>
                <a:lnTo>
                  <a:pt x="0" y="0"/>
                </a:lnTo>
                <a:lnTo>
                  <a:pt x="35" y="0"/>
                </a:lnTo>
                <a:lnTo>
                  <a:pt x="35" y="8"/>
                </a:lnTo>
                <a:lnTo>
                  <a:pt x="35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46" name="Freeform 62"/>
          <p:cNvSpPr>
            <a:spLocks/>
          </p:cNvSpPr>
          <p:nvPr/>
        </p:nvSpPr>
        <p:spPr bwMode="auto">
          <a:xfrm>
            <a:off x="6846888" y="3227388"/>
            <a:ext cx="55562" cy="12700"/>
          </a:xfrm>
          <a:custGeom>
            <a:avLst/>
            <a:gdLst/>
            <a:ahLst/>
            <a:cxnLst>
              <a:cxn ang="0">
                <a:pos x="35" y="8"/>
              </a:cxn>
              <a:cxn ang="0">
                <a:pos x="0" y="8"/>
              </a:cxn>
              <a:cxn ang="0">
                <a:pos x="0" y="0"/>
              </a:cxn>
              <a:cxn ang="0">
                <a:pos x="35" y="0"/>
              </a:cxn>
              <a:cxn ang="0">
                <a:pos x="35" y="8"/>
              </a:cxn>
              <a:cxn ang="0">
                <a:pos x="35" y="8"/>
              </a:cxn>
            </a:cxnLst>
            <a:rect l="0" t="0" r="r" b="b"/>
            <a:pathLst>
              <a:path w="35" h="8">
                <a:moveTo>
                  <a:pt x="35" y="8"/>
                </a:moveTo>
                <a:lnTo>
                  <a:pt x="0" y="8"/>
                </a:lnTo>
                <a:lnTo>
                  <a:pt x="0" y="0"/>
                </a:lnTo>
                <a:lnTo>
                  <a:pt x="35" y="0"/>
                </a:lnTo>
                <a:lnTo>
                  <a:pt x="35" y="8"/>
                </a:lnTo>
                <a:lnTo>
                  <a:pt x="35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47" name="Freeform 63"/>
          <p:cNvSpPr>
            <a:spLocks/>
          </p:cNvSpPr>
          <p:nvPr/>
        </p:nvSpPr>
        <p:spPr bwMode="auto">
          <a:xfrm>
            <a:off x="6751638" y="3227388"/>
            <a:ext cx="55562" cy="12700"/>
          </a:xfrm>
          <a:custGeom>
            <a:avLst/>
            <a:gdLst/>
            <a:ahLst/>
            <a:cxnLst>
              <a:cxn ang="0">
                <a:pos x="35" y="8"/>
              </a:cxn>
              <a:cxn ang="0">
                <a:pos x="0" y="8"/>
              </a:cxn>
              <a:cxn ang="0">
                <a:pos x="0" y="0"/>
              </a:cxn>
              <a:cxn ang="0">
                <a:pos x="35" y="0"/>
              </a:cxn>
              <a:cxn ang="0">
                <a:pos x="35" y="8"/>
              </a:cxn>
              <a:cxn ang="0">
                <a:pos x="35" y="8"/>
              </a:cxn>
            </a:cxnLst>
            <a:rect l="0" t="0" r="r" b="b"/>
            <a:pathLst>
              <a:path w="35" h="8">
                <a:moveTo>
                  <a:pt x="35" y="8"/>
                </a:moveTo>
                <a:lnTo>
                  <a:pt x="0" y="8"/>
                </a:lnTo>
                <a:lnTo>
                  <a:pt x="0" y="0"/>
                </a:lnTo>
                <a:lnTo>
                  <a:pt x="35" y="0"/>
                </a:lnTo>
                <a:lnTo>
                  <a:pt x="35" y="8"/>
                </a:lnTo>
                <a:lnTo>
                  <a:pt x="35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48" name="Freeform 64"/>
          <p:cNvSpPr>
            <a:spLocks/>
          </p:cNvSpPr>
          <p:nvPr/>
        </p:nvSpPr>
        <p:spPr bwMode="auto">
          <a:xfrm>
            <a:off x="6656388" y="3227388"/>
            <a:ext cx="53975" cy="12700"/>
          </a:xfrm>
          <a:custGeom>
            <a:avLst/>
            <a:gdLst/>
            <a:ahLst/>
            <a:cxnLst>
              <a:cxn ang="0">
                <a:pos x="34" y="8"/>
              </a:cxn>
              <a:cxn ang="0">
                <a:pos x="0" y="8"/>
              </a:cxn>
              <a:cxn ang="0">
                <a:pos x="0" y="0"/>
              </a:cxn>
              <a:cxn ang="0">
                <a:pos x="34" y="0"/>
              </a:cxn>
              <a:cxn ang="0">
                <a:pos x="34" y="8"/>
              </a:cxn>
              <a:cxn ang="0">
                <a:pos x="34" y="8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0" y="8"/>
                </a:lnTo>
                <a:lnTo>
                  <a:pt x="0" y="0"/>
                </a:lnTo>
                <a:lnTo>
                  <a:pt x="34" y="0"/>
                </a:lnTo>
                <a:lnTo>
                  <a:pt x="34" y="8"/>
                </a:lnTo>
                <a:lnTo>
                  <a:pt x="34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49" name="Freeform 65"/>
          <p:cNvSpPr>
            <a:spLocks/>
          </p:cNvSpPr>
          <p:nvPr/>
        </p:nvSpPr>
        <p:spPr bwMode="auto">
          <a:xfrm>
            <a:off x="6559550" y="3227388"/>
            <a:ext cx="53975" cy="12700"/>
          </a:xfrm>
          <a:custGeom>
            <a:avLst/>
            <a:gdLst/>
            <a:ahLst/>
            <a:cxnLst>
              <a:cxn ang="0">
                <a:pos x="34" y="8"/>
              </a:cxn>
              <a:cxn ang="0">
                <a:pos x="0" y="8"/>
              </a:cxn>
              <a:cxn ang="0">
                <a:pos x="0" y="0"/>
              </a:cxn>
              <a:cxn ang="0">
                <a:pos x="34" y="0"/>
              </a:cxn>
              <a:cxn ang="0">
                <a:pos x="34" y="8"/>
              </a:cxn>
              <a:cxn ang="0">
                <a:pos x="34" y="8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0" y="8"/>
                </a:lnTo>
                <a:lnTo>
                  <a:pt x="0" y="0"/>
                </a:lnTo>
                <a:lnTo>
                  <a:pt x="34" y="0"/>
                </a:lnTo>
                <a:lnTo>
                  <a:pt x="34" y="8"/>
                </a:lnTo>
                <a:lnTo>
                  <a:pt x="34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50" name="Freeform 66"/>
          <p:cNvSpPr>
            <a:spLocks/>
          </p:cNvSpPr>
          <p:nvPr/>
        </p:nvSpPr>
        <p:spPr bwMode="auto">
          <a:xfrm>
            <a:off x="6462713" y="3227388"/>
            <a:ext cx="55562" cy="12700"/>
          </a:xfrm>
          <a:custGeom>
            <a:avLst/>
            <a:gdLst/>
            <a:ahLst/>
            <a:cxnLst>
              <a:cxn ang="0">
                <a:pos x="35" y="8"/>
              </a:cxn>
              <a:cxn ang="0">
                <a:pos x="0" y="8"/>
              </a:cxn>
              <a:cxn ang="0">
                <a:pos x="0" y="0"/>
              </a:cxn>
              <a:cxn ang="0">
                <a:pos x="35" y="0"/>
              </a:cxn>
              <a:cxn ang="0">
                <a:pos x="35" y="8"/>
              </a:cxn>
              <a:cxn ang="0">
                <a:pos x="35" y="8"/>
              </a:cxn>
            </a:cxnLst>
            <a:rect l="0" t="0" r="r" b="b"/>
            <a:pathLst>
              <a:path w="35" h="8">
                <a:moveTo>
                  <a:pt x="35" y="8"/>
                </a:moveTo>
                <a:lnTo>
                  <a:pt x="0" y="8"/>
                </a:lnTo>
                <a:lnTo>
                  <a:pt x="0" y="0"/>
                </a:lnTo>
                <a:lnTo>
                  <a:pt x="35" y="0"/>
                </a:lnTo>
                <a:lnTo>
                  <a:pt x="35" y="8"/>
                </a:lnTo>
                <a:lnTo>
                  <a:pt x="35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51" name="Freeform 67"/>
          <p:cNvSpPr>
            <a:spLocks/>
          </p:cNvSpPr>
          <p:nvPr/>
        </p:nvSpPr>
        <p:spPr bwMode="auto">
          <a:xfrm>
            <a:off x="6367463" y="3227388"/>
            <a:ext cx="55562" cy="12700"/>
          </a:xfrm>
          <a:custGeom>
            <a:avLst/>
            <a:gdLst/>
            <a:ahLst/>
            <a:cxnLst>
              <a:cxn ang="0">
                <a:pos x="35" y="8"/>
              </a:cxn>
              <a:cxn ang="0">
                <a:pos x="0" y="8"/>
              </a:cxn>
              <a:cxn ang="0">
                <a:pos x="0" y="0"/>
              </a:cxn>
              <a:cxn ang="0">
                <a:pos x="35" y="0"/>
              </a:cxn>
              <a:cxn ang="0">
                <a:pos x="35" y="8"/>
              </a:cxn>
              <a:cxn ang="0">
                <a:pos x="35" y="8"/>
              </a:cxn>
            </a:cxnLst>
            <a:rect l="0" t="0" r="r" b="b"/>
            <a:pathLst>
              <a:path w="35" h="8">
                <a:moveTo>
                  <a:pt x="35" y="8"/>
                </a:moveTo>
                <a:lnTo>
                  <a:pt x="0" y="8"/>
                </a:lnTo>
                <a:lnTo>
                  <a:pt x="0" y="0"/>
                </a:lnTo>
                <a:lnTo>
                  <a:pt x="35" y="0"/>
                </a:lnTo>
                <a:lnTo>
                  <a:pt x="35" y="8"/>
                </a:lnTo>
                <a:lnTo>
                  <a:pt x="35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52" name="Freeform 68"/>
          <p:cNvSpPr>
            <a:spLocks/>
          </p:cNvSpPr>
          <p:nvPr/>
        </p:nvSpPr>
        <p:spPr bwMode="auto">
          <a:xfrm>
            <a:off x="6270625" y="3227388"/>
            <a:ext cx="55563" cy="12700"/>
          </a:xfrm>
          <a:custGeom>
            <a:avLst/>
            <a:gdLst/>
            <a:ahLst/>
            <a:cxnLst>
              <a:cxn ang="0">
                <a:pos x="35" y="8"/>
              </a:cxn>
              <a:cxn ang="0">
                <a:pos x="0" y="8"/>
              </a:cxn>
              <a:cxn ang="0">
                <a:pos x="0" y="0"/>
              </a:cxn>
              <a:cxn ang="0">
                <a:pos x="35" y="0"/>
              </a:cxn>
              <a:cxn ang="0">
                <a:pos x="35" y="8"/>
              </a:cxn>
              <a:cxn ang="0">
                <a:pos x="35" y="8"/>
              </a:cxn>
            </a:cxnLst>
            <a:rect l="0" t="0" r="r" b="b"/>
            <a:pathLst>
              <a:path w="35" h="8">
                <a:moveTo>
                  <a:pt x="35" y="8"/>
                </a:moveTo>
                <a:lnTo>
                  <a:pt x="0" y="8"/>
                </a:lnTo>
                <a:lnTo>
                  <a:pt x="0" y="0"/>
                </a:lnTo>
                <a:lnTo>
                  <a:pt x="35" y="0"/>
                </a:lnTo>
                <a:lnTo>
                  <a:pt x="35" y="8"/>
                </a:lnTo>
                <a:lnTo>
                  <a:pt x="35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53" name="Freeform 69"/>
          <p:cNvSpPr>
            <a:spLocks/>
          </p:cNvSpPr>
          <p:nvPr/>
        </p:nvSpPr>
        <p:spPr bwMode="auto">
          <a:xfrm>
            <a:off x="6173788" y="3227388"/>
            <a:ext cx="55562" cy="12700"/>
          </a:xfrm>
          <a:custGeom>
            <a:avLst/>
            <a:gdLst/>
            <a:ahLst/>
            <a:cxnLst>
              <a:cxn ang="0">
                <a:pos x="35" y="8"/>
              </a:cxn>
              <a:cxn ang="0">
                <a:pos x="0" y="8"/>
              </a:cxn>
              <a:cxn ang="0">
                <a:pos x="0" y="0"/>
              </a:cxn>
              <a:cxn ang="0">
                <a:pos x="35" y="0"/>
              </a:cxn>
              <a:cxn ang="0">
                <a:pos x="35" y="8"/>
              </a:cxn>
              <a:cxn ang="0">
                <a:pos x="35" y="8"/>
              </a:cxn>
            </a:cxnLst>
            <a:rect l="0" t="0" r="r" b="b"/>
            <a:pathLst>
              <a:path w="35" h="8">
                <a:moveTo>
                  <a:pt x="35" y="8"/>
                </a:moveTo>
                <a:lnTo>
                  <a:pt x="0" y="8"/>
                </a:lnTo>
                <a:lnTo>
                  <a:pt x="0" y="0"/>
                </a:lnTo>
                <a:lnTo>
                  <a:pt x="35" y="0"/>
                </a:lnTo>
                <a:lnTo>
                  <a:pt x="35" y="8"/>
                </a:lnTo>
                <a:lnTo>
                  <a:pt x="35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54" name="Freeform 70"/>
          <p:cNvSpPr>
            <a:spLocks/>
          </p:cNvSpPr>
          <p:nvPr/>
        </p:nvSpPr>
        <p:spPr bwMode="auto">
          <a:xfrm>
            <a:off x="6078538" y="3227388"/>
            <a:ext cx="55562" cy="12700"/>
          </a:xfrm>
          <a:custGeom>
            <a:avLst/>
            <a:gdLst/>
            <a:ahLst/>
            <a:cxnLst>
              <a:cxn ang="0">
                <a:pos x="35" y="8"/>
              </a:cxn>
              <a:cxn ang="0">
                <a:pos x="0" y="8"/>
              </a:cxn>
              <a:cxn ang="0">
                <a:pos x="0" y="0"/>
              </a:cxn>
              <a:cxn ang="0">
                <a:pos x="35" y="0"/>
              </a:cxn>
              <a:cxn ang="0">
                <a:pos x="35" y="8"/>
              </a:cxn>
              <a:cxn ang="0">
                <a:pos x="35" y="8"/>
              </a:cxn>
            </a:cxnLst>
            <a:rect l="0" t="0" r="r" b="b"/>
            <a:pathLst>
              <a:path w="35" h="8">
                <a:moveTo>
                  <a:pt x="35" y="8"/>
                </a:moveTo>
                <a:lnTo>
                  <a:pt x="0" y="8"/>
                </a:lnTo>
                <a:lnTo>
                  <a:pt x="0" y="0"/>
                </a:lnTo>
                <a:lnTo>
                  <a:pt x="35" y="0"/>
                </a:lnTo>
                <a:lnTo>
                  <a:pt x="35" y="8"/>
                </a:lnTo>
                <a:lnTo>
                  <a:pt x="35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55" name="Freeform 71"/>
          <p:cNvSpPr>
            <a:spLocks/>
          </p:cNvSpPr>
          <p:nvPr/>
        </p:nvSpPr>
        <p:spPr bwMode="auto">
          <a:xfrm>
            <a:off x="5983288" y="3227388"/>
            <a:ext cx="53975" cy="12700"/>
          </a:xfrm>
          <a:custGeom>
            <a:avLst/>
            <a:gdLst/>
            <a:ahLst/>
            <a:cxnLst>
              <a:cxn ang="0">
                <a:pos x="34" y="8"/>
              </a:cxn>
              <a:cxn ang="0">
                <a:pos x="0" y="8"/>
              </a:cxn>
              <a:cxn ang="0">
                <a:pos x="0" y="0"/>
              </a:cxn>
              <a:cxn ang="0">
                <a:pos x="34" y="0"/>
              </a:cxn>
              <a:cxn ang="0">
                <a:pos x="34" y="8"/>
              </a:cxn>
              <a:cxn ang="0">
                <a:pos x="34" y="8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0" y="8"/>
                </a:lnTo>
                <a:lnTo>
                  <a:pt x="0" y="0"/>
                </a:lnTo>
                <a:lnTo>
                  <a:pt x="34" y="0"/>
                </a:lnTo>
                <a:lnTo>
                  <a:pt x="34" y="8"/>
                </a:lnTo>
                <a:lnTo>
                  <a:pt x="34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56" name="Freeform 72"/>
          <p:cNvSpPr>
            <a:spLocks/>
          </p:cNvSpPr>
          <p:nvPr/>
        </p:nvSpPr>
        <p:spPr bwMode="auto">
          <a:xfrm>
            <a:off x="5886450" y="3227388"/>
            <a:ext cx="53975" cy="12700"/>
          </a:xfrm>
          <a:custGeom>
            <a:avLst/>
            <a:gdLst/>
            <a:ahLst/>
            <a:cxnLst>
              <a:cxn ang="0">
                <a:pos x="34" y="8"/>
              </a:cxn>
              <a:cxn ang="0">
                <a:pos x="0" y="8"/>
              </a:cxn>
              <a:cxn ang="0">
                <a:pos x="0" y="0"/>
              </a:cxn>
              <a:cxn ang="0">
                <a:pos x="34" y="0"/>
              </a:cxn>
              <a:cxn ang="0">
                <a:pos x="34" y="8"/>
              </a:cxn>
              <a:cxn ang="0">
                <a:pos x="34" y="8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0" y="8"/>
                </a:lnTo>
                <a:lnTo>
                  <a:pt x="0" y="0"/>
                </a:lnTo>
                <a:lnTo>
                  <a:pt x="34" y="0"/>
                </a:lnTo>
                <a:lnTo>
                  <a:pt x="34" y="8"/>
                </a:lnTo>
                <a:lnTo>
                  <a:pt x="34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57" name="Freeform 73"/>
          <p:cNvSpPr>
            <a:spLocks/>
          </p:cNvSpPr>
          <p:nvPr/>
        </p:nvSpPr>
        <p:spPr bwMode="auto">
          <a:xfrm>
            <a:off x="5789613" y="3227388"/>
            <a:ext cx="55562" cy="12700"/>
          </a:xfrm>
          <a:custGeom>
            <a:avLst/>
            <a:gdLst/>
            <a:ahLst/>
            <a:cxnLst>
              <a:cxn ang="0">
                <a:pos x="35" y="8"/>
              </a:cxn>
              <a:cxn ang="0">
                <a:pos x="0" y="8"/>
              </a:cxn>
              <a:cxn ang="0">
                <a:pos x="0" y="0"/>
              </a:cxn>
              <a:cxn ang="0">
                <a:pos x="35" y="0"/>
              </a:cxn>
              <a:cxn ang="0">
                <a:pos x="35" y="8"/>
              </a:cxn>
              <a:cxn ang="0">
                <a:pos x="35" y="8"/>
              </a:cxn>
            </a:cxnLst>
            <a:rect l="0" t="0" r="r" b="b"/>
            <a:pathLst>
              <a:path w="35" h="8">
                <a:moveTo>
                  <a:pt x="35" y="8"/>
                </a:moveTo>
                <a:lnTo>
                  <a:pt x="0" y="8"/>
                </a:lnTo>
                <a:lnTo>
                  <a:pt x="0" y="0"/>
                </a:lnTo>
                <a:lnTo>
                  <a:pt x="35" y="0"/>
                </a:lnTo>
                <a:lnTo>
                  <a:pt x="35" y="8"/>
                </a:lnTo>
                <a:lnTo>
                  <a:pt x="35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58" name="Freeform 74"/>
          <p:cNvSpPr>
            <a:spLocks/>
          </p:cNvSpPr>
          <p:nvPr/>
        </p:nvSpPr>
        <p:spPr bwMode="auto">
          <a:xfrm>
            <a:off x="5694363" y="3227388"/>
            <a:ext cx="55562" cy="12700"/>
          </a:xfrm>
          <a:custGeom>
            <a:avLst/>
            <a:gdLst/>
            <a:ahLst/>
            <a:cxnLst>
              <a:cxn ang="0">
                <a:pos x="35" y="8"/>
              </a:cxn>
              <a:cxn ang="0">
                <a:pos x="0" y="8"/>
              </a:cxn>
              <a:cxn ang="0">
                <a:pos x="0" y="0"/>
              </a:cxn>
              <a:cxn ang="0">
                <a:pos x="35" y="0"/>
              </a:cxn>
              <a:cxn ang="0">
                <a:pos x="35" y="8"/>
              </a:cxn>
              <a:cxn ang="0">
                <a:pos x="35" y="8"/>
              </a:cxn>
            </a:cxnLst>
            <a:rect l="0" t="0" r="r" b="b"/>
            <a:pathLst>
              <a:path w="35" h="8">
                <a:moveTo>
                  <a:pt x="35" y="8"/>
                </a:moveTo>
                <a:lnTo>
                  <a:pt x="0" y="8"/>
                </a:lnTo>
                <a:lnTo>
                  <a:pt x="0" y="0"/>
                </a:lnTo>
                <a:lnTo>
                  <a:pt x="35" y="0"/>
                </a:lnTo>
                <a:lnTo>
                  <a:pt x="35" y="8"/>
                </a:lnTo>
                <a:lnTo>
                  <a:pt x="35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59" name="Freeform 75"/>
          <p:cNvSpPr>
            <a:spLocks/>
          </p:cNvSpPr>
          <p:nvPr/>
        </p:nvSpPr>
        <p:spPr bwMode="auto">
          <a:xfrm>
            <a:off x="5597525" y="3227388"/>
            <a:ext cx="55563" cy="12700"/>
          </a:xfrm>
          <a:custGeom>
            <a:avLst/>
            <a:gdLst/>
            <a:ahLst/>
            <a:cxnLst>
              <a:cxn ang="0">
                <a:pos x="35" y="8"/>
              </a:cxn>
              <a:cxn ang="0">
                <a:pos x="0" y="8"/>
              </a:cxn>
              <a:cxn ang="0">
                <a:pos x="0" y="0"/>
              </a:cxn>
              <a:cxn ang="0">
                <a:pos x="35" y="0"/>
              </a:cxn>
              <a:cxn ang="0">
                <a:pos x="35" y="8"/>
              </a:cxn>
              <a:cxn ang="0">
                <a:pos x="35" y="8"/>
              </a:cxn>
            </a:cxnLst>
            <a:rect l="0" t="0" r="r" b="b"/>
            <a:pathLst>
              <a:path w="35" h="8">
                <a:moveTo>
                  <a:pt x="35" y="8"/>
                </a:moveTo>
                <a:lnTo>
                  <a:pt x="0" y="8"/>
                </a:lnTo>
                <a:lnTo>
                  <a:pt x="0" y="0"/>
                </a:lnTo>
                <a:lnTo>
                  <a:pt x="35" y="0"/>
                </a:lnTo>
                <a:lnTo>
                  <a:pt x="35" y="8"/>
                </a:lnTo>
                <a:lnTo>
                  <a:pt x="35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60" name="Freeform 76"/>
          <p:cNvSpPr>
            <a:spLocks/>
          </p:cNvSpPr>
          <p:nvPr/>
        </p:nvSpPr>
        <p:spPr bwMode="auto">
          <a:xfrm>
            <a:off x="5500688" y="3227388"/>
            <a:ext cx="55562" cy="12700"/>
          </a:xfrm>
          <a:custGeom>
            <a:avLst/>
            <a:gdLst/>
            <a:ahLst/>
            <a:cxnLst>
              <a:cxn ang="0">
                <a:pos x="35" y="8"/>
              </a:cxn>
              <a:cxn ang="0">
                <a:pos x="0" y="8"/>
              </a:cxn>
              <a:cxn ang="0">
                <a:pos x="0" y="0"/>
              </a:cxn>
              <a:cxn ang="0">
                <a:pos x="35" y="0"/>
              </a:cxn>
              <a:cxn ang="0">
                <a:pos x="35" y="8"/>
              </a:cxn>
              <a:cxn ang="0">
                <a:pos x="35" y="8"/>
              </a:cxn>
            </a:cxnLst>
            <a:rect l="0" t="0" r="r" b="b"/>
            <a:pathLst>
              <a:path w="35" h="8">
                <a:moveTo>
                  <a:pt x="35" y="8"/>
                </a:moveTo>
                <a:lnTo>
                  <a:pt x="0" y="8"/>
                </a:lnTo>
                <a:lnTo>
                  <a:pt x="0" y="0"/>
                </a:lnTo>
                <a:lnTo>
                  <a:pt x="35" y="0"/>
                </a:lnTo>
                <a:lnTo>
                  <a:pt x="35" y="8"/>
                </a:lnTo>
                <a:lnTo>
                  <a:pt x="35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61" name="Freeform 77"/>
          <p:cNvSpPr>
            <a:spLocks/>
          </p:cNvSpPr>
          <p:nvPr/>
        </p:nvSpPr>
        <p:spPr bwMode="auto">
          <a:xfrm>
            <a:off x="5405438" y="3227388"/>
            <a:ext cx="55562" cy="12700"/>
          </a:xfrm>
          <a:custGeom>
            <a:avLst/>
            <a:gdLst/>
            <a:ahLst/>
            <a:cxnLst>
              <a:cxn ang="0">
                <a:pos x="35" y="8"/>
              </a:cxn>
              <a:cxn ang="0">
                <a:pos x="0" y="8"/>
              </a:cxn>
              <a:cxn ang="0">
                <a:pos x="0" y="0"/>
              </a:cxn>
              <a:cxn ang="0">
                <a:pos x="35" y="0"/>
              </a:cxn>
              <a:cxn ang="0">
                <a:pos x="35" y="8"/>
              </a:cxn>
              <a:cxn ang="0">
                <a:pos x="35" y="8"/>
              </a:cxn>
            </a:cxnLst>
            <a:rect l="0" t="0" r="r" b="b"/>
            <a:pathLst>
              <a:path w="35" h="8">
                <a:moveTo>
                  <a:pt x="35" y="8"/>
                </a:moveTo>
                <a:lnTo>
                  <a:pt x="0" y="8"/>
                </a:lnTo>
                <a:lnTo>
                  <a:pt x="0" y="0"/>
                </a:lnTo>
                <a:lnTo>
                  <a:pt x="35" y="0"/>
                </a:lnTo>
                <a:lnTo>
                  <a:pt x="35" y="8"/>
                </a:lnTo>
                <a:lnTo>
                  <a:pt x="35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62" name="Freeform 78"/>
          <p:cNvSpPr>
            <a:spLocks/>
          </p:cNvSpPr>
          <p:nvPr/>
        </p:nvSpPr>
        <p:spPr bwMode="auto">
          <a:xfrm>
            <a:off x="5308600" y="3227388"/>
            <a:ext cx="55563" cy="12700"/>
          </a:xfrm>
          <a:custGeom>
            <a:avLst/>
            <a:gdLst/>
            <a:ahLst/>
            <a:cxnLst>
              <a:cxn ang="0">
                <a:pos x="35" y="8"/>
              </a:cxn>
              <a:cxn ang="0">
                <a:pos x="0" y="8"/>
              </a:cxn>
              <a:cxn ang="0">
                <a:pos x="0" y="0"/>
              </a:cxn>
              <a:cxn ang="0">
                <a:pos x="35" y="0"/>
              </a:cxn>
              <a:cxn ang="0">
                <a:pos x="35" y="8"/>
              </a:cxn>
              <a:cxn ang="0">
                <a:pos x="35" y="8"/>
              </a:cxn>
            </a:cxnLst>
            <a:rect l="0" t="0" r="r" b="b"/>
            <a:pathLst>
              <a:path w="35" h="8">
                <a:moveTo>
                  <a:pt x="35" y="8"/>
                </a:moveTo>
                <a:lnTo>
                  <a:pt x="0" y="8"/>
                </a:lnTo>
                <a:lnTo>
                  <a:pt x="0" y="0"/>
                </a:lnTo>
                <a:lnTo>
                  <a:pt x="35" y="0"/>
                </a:lnTo>
                <a:lnTo>
                  <a:pt x="35" y="8"/>
                </a:lnTo>
                <a:lnTo>
                  <a:pt x="35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63" name="Freeform 79"/>
          <p:cNvSpPr>
            <a:spLocks/>
          </p:cNvSpPr>
          <p:nvPr/>
        </p:nvSpPr>
        <p:spPr bwMode="auto">
          <a:xfrm>
            <a:off x="5213350" y="3227388"/>
            <a:ext cx="53975" cy="12700"/>
          </a:xfrm>
          <a:custGeom>
            <a:avLst/>
            <a:gdLst/>
            <a:ahLst/>
            <a:cxnLst>
              <a:cxn ang="0">
                <a:pos x="34" y="8"/>
              </a:cxn>
              <a:cxn ang="0">
                <a:pos x="0" y="8"/>
              </a:cxn>
              <a:cxn ang="0">
                <a:pos x="0" y="0"/>
              </a:cxn>
              <a:cxn ang="0">
                <a:pos x="34" y="0"/>
              </a:cxn>
              <a:cxn ang="0">
                <a:pos x="34" y="8"/>
              </a:cxn>
              <a:cxn ang="0">
                <a:pos x="34" y="8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0" y="8"/>
                </a:lnTo>
                <a:lnTo>
                  <a:pt x="0" y="0"/>
                </a:lnTo>
                <a:lnTo>
                  <a:pt x="34" y="0"/>
                </a:lnTo>
                <a:lnTo>
                  <a:pt x="34" y="8"/>
                </a:lnTo>
                <a:lnTo>
                  <a:pt x="34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64" name="Freeform 80"/>
          <p:cNvSpPr>
            <a:spLocks/>
          </p:cNvSpPr>
          <p:nvPr/>
        </p:nvSpPr>
        <p:spPr bwMode="auto">
          <a:xfrm>
            <a:off x="5116513" y="3227388"/>
            <a:ext cx="55562" cy="12700"/>
          </a:xfrm>
          <a:custGeom>
            <a:avLst/>
            <a:gdLst/>
            <a:ahLst/>
            <a:cxnLst>
              <a:cxn ang="0">
                <a:pos x="35" y="8"/>
              </a:cxn>
              <a:cxn ang="0">
                <a:pos x="0" y="8"/>
              </a:cxn>
              <a:cxn ang="0">
                <a:pos x="0" y="0"/>
              </a:cxn>
              <a:cxn ang="0">
                <a:pos x="35" y="0"/>
              </a:cxn>
              <a:cxn ang="0">
                <a:pos x="35" y="8"/>
              </a:cxn>
              <a:cxn ang="0">
                <a:pos x="35" y="8"/>
              </a:cxn>
            </a:cxnLst>
            <a:rect l="0" t="0" r="r" b="b"/>
            <a:pathLst>
              <a:path w="35" h="8">
                <a:moveTo>
                  <a:pt x="35" y="8"/>
                </a:moveTo>
                <a:lnTo>
                  <a:pt x="0" y="8"/>
                </a:lnTo>
                <a:lnTo>
                  <a:pt x="0" y="0"/>
                </a:lnTo>
                <a:lnTo>
                  <a:pt x="35" y="0"/>
                </a:lnTo>
                <a:lnTo>
                  <a:pt x="35" y="8"/>
                </a:lnTo>
                <a:lnTo>
                  <a:pt x="35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65" name="Freeform 81"/>
          <p:cNvSpPr>
            <a:spLocks/>
          </p:cNvSpPr>
          <p:nvPr/>
        </p:nvSpPr>
        <p:spPr bwMode="auto">
          <a:xfrm>
            <a:off x="5021263" y="3227388"/>
            <a:ext cx="55562" cy="12700"/>
          </a:xfrm>
          <a:custGeom>
            <a:avLst/>
            <a:gdLst/>
            <a:ahLst/>
            <a:cxnLst>
              <a:cxn ang="0">
                <a:pos x="35" y="8"/>
              </a:cxn>
              <a:cxn ang="0">
                <a:pos x="0" y="8"/>
              </a:cxn>
              <a:cxn ang="0">
                <a:pos x="0" y="0"/>
              </a:cxn>
              <a:cxn ang="0">
                <a:pos x="35" y="0"/>
              </a:cxn>
              <a:cxn ang="0">
                <a:pos x="35" y="8"/>
              </a:cxn>
              <a:cxn ang="0">
                <a:pos x="35" y="8"/>
              </a:cxn>
            </a:cxnLst>
            <a:rect l="0" t="0" r="r" b="b"/>
            <a:pathLst>
              <a:path w="35" h="8">
                <a:moveTo>
                  <a:pt x="35" y="8"/>
                </a:moveTo>
                <a:lnTo>
                  <a:pt x="0" y="8"/>
                </a:lnTo>
                <a:lnTo>
                  <a:pt x="0" y="0"/>
                </a:lnTo>
                <a:lnTo>
                  <a:pt x="35" y="0"/>
                </a:lnTo>
                <a:lnTo>
                  <a:pt x="35" y="8"/>
                </a:lnTo>
                <a:lnTo>
                  <a:pt x="35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66" name="Freeform 82"/>
          <p:cNvSpPr>
            <a:spLocks/>
          </p:cNvSpPr>
          <p:nvPr/>
        </p:nvSpPr>
        <p:spPr bwMode="auto">
          <a:xfrm>
            <a:off x="4924425" y="3227388"/>
            <a:ext cx="55563" cy="12700"/>
          </a:xfrm>
          <a:custGeom>
            <a:avLst/>
            <a:gdLst/>
            <a:ahLst/>
            <a:cxnLst>
              <a:cxn ang="0">
                <a:pos x="35" y="8"/>
              </a:cxn>
              <a:cxn ang="0">
                <a:pos x="0" y="8"/>
              </a:cxn>
              <a:cxn ang="0">
                <a:pos x="0" y="0"/>
              </a:cxn>
              <a:cxn ang="0">
                <a:pos x="35" y="0"/>
              </a:cxn>
              <a:cxn ang="0">
                <a:pos x="35" y="8"/>
              </a:cxn>
              <a:cxn ang="0">
                <a:pos x="35" y="8"/>
              </a:cxn>
            </a:cxnLst>
            <a:rect l="0" t="0" r="r" b="b"/>
            <a:pathLst>
              <a:path w="35" h="8">
                <a:moveTo>
                  <a:pt x="35" y="8"/>
                </a:moveTo>
                <a:lnTo>
                  <a:pt x="0" y="8"/>
                </a:lnTo>
                <a:lnTo>
                  <a:pt x="0" y="0"/>
                </a:lnTo>
                <a:lnTo>
                  <a:pt x="35" y="0"/>
                </a:lnTo>
                <a:lnTo>
                  <a:pt x="35" y="8"/>
                </a:lnTo>
                <a:lnTo>
                  <a:pt x="35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67" name="Freeform 83"/>
          <p:cNvSpPr>
            <a:spLocks/>
          </p:cNvSpPr>
          <p:nvPr/>
        </p:nvSpPr>
        <p:spPr bwMode="auto">
          <a:xfrm>
            <a:off x="4829175" y="3227388"/>
            <a:ext cx="53975" cy="12700"/>
          </a:xfrm>
          <a:custGeom>
            <a:avLst/>
            <a:gdLst/>
            <a:ahLst/>
            <a:cxnLst>
              <a:cxn ang="0">
                <a:pos x="34" y="8"/>
              </a:cxn>
              <a:cxn ang="0">
                <a:pos x="0" y="8"/>
              </a:cxn>
              <a:cxn ang="0">
                <a:pos x="0" y="0"/>
              </a:cxn>
              <a:cxn ang="0">
                <a:pos x="34" y="0"/>
              </a:cxn>
              <a:cxn ang="0">
                <a:pos x="34" y="8"/>
              </a:cxn>
              <a:cxn ang="0">
                <a:pos x="34" y="8"/>
              </a:cxn>
            </a:cxnLst>
            <a:rect l="0" t="0" r="r" b="b"/>
            <a:pathLst>
              <a:path w="34" h="8">
                <a:moveTo>
                  <a:pt x="34" y="8"/>
                </a:moveTo>
                <a:lnTo>
                  <a:pt x="0" y="8"/>
                </a:lnTo>
                <a:lnTo>
                  <a:pt x="0" y="0"/>
                </a:lnTo>
                <a:lnTo>
                  <a:pt x="34" y="0"/>
                </a:lnTo>
                <a:lnTo>
                  <a:pt x="34" y="8"/>
                </a:lnTo>
                <a:lnTo>
                  <a:pt x="34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68" name="Freeform 84"/>
          <p:cNvSpPr>
            <a:spLocks/>
          </p:cNvSpPr>
          <p:nvPr/>
        </p:nvSpPr>
        <p:spPr bwMode="auto">
          <a:xfrm>
            <a:off x="4732338" y="3227388"/>
            <a:ext cx="55562" cy="12700"/>
          </a:xfrm>
          <a:custGeom>
            <a:avLst/>
            <a:gdLst/>
            <a:ahLst/>
            <a:cxnLst>
              <a:cxn ang="0">
                <a:pos x="35" y="8"/>
              </a:cxn>
              <a:cxn ang="0">
                <a:pos x="0" y="8"/>
              </a:cxn>
              <a:cxn ang="0">
                <a:pos x="0" y="0"/>
              </a:cxn>
              <a:cxn ang="0">
                <a:pos x="35" y="0"/>
              </a:cxn>
              <a:cxn ang="0">
                <a:pos x="35" y="8"/>
              </a:cxn>
              <a:cxn ang="0">
                <a:pos x="35" y="8"/>
              </a:cxn>
            </a:cxnLst>
            <a:rect l="0" t="0" r="r" b="b"/>
            <a:pathLst>
              <a:path w="35" h="8">
                <a:moveTo>
                  <a:pt x="35" y="8"/>
                </a:moveTo>
                <a:lnTo>
                  <a:pt x="0" y="8"/>
                </a:lnTo>
                <a:lnTo>
                  <a:pt x="0" y="0"/>
                </a:lnTo>
                <a:lnTo>
                  <a:pt x="35" y="0"/>
                </a:lnTo>
                <a:lnTo>
                  <a:pt x="35" y="8"/>
                </a:lnTo>
                <a:lnTo>
                  <a:pt x="35" y="8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69" name="Freeform 85"/>
          <p:cNvSpPr>
            <a:spLocks/>
          </p:cNvSpPr>
          <p:nvPr/>
        </p:nvSpPr>
        <p:spPr bwMode="auto">
          <a:xfrm>
            <a:off x="4711700" y="3260725"/>
            <a:ext cx="14288" cy="55563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35"/>
              </a:cxn>
              <a:cxn ang="0">
                <a:pos x="0" y="35"/>
              </a:cxn>
              <a:cxn ang="0">
                <a:pos x="0" y="0"/>
              </a:cxn>
              <a:cxn ang="0">
                <a:pos x="9" y="0"/>
              </a:cxn>
              <a:cxn ang="0">
                <a:pos x="9" y="0"/>
              </a:cxn>
            </a:cxnLst>
            <a:rect l="0" t="0" r="r" b="b"/>
            <a:pathLst>
              <a:path w="9" h="35">
                <a:moveTo>
                  <a:pt x="9" y="0"/>
                </a:moveTo>
                <a:lnTo>
                  <a:pt x="9" y="35"/>
                </a:lnTo>
                <a:lnTo>
                  <a:pt x="0" y="35"/>
                </a:ln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70" name="Freeform 86"/>
          <p:cNvSpPr>
            <a:spLocks/>
          </p:cNvSpPr>
          <p:nvPr/>
        </p:nvSpPr>
        <p:spPr bwMode="auto">
          <a:xfrm>
            <a:off x="4711700" y="3357563"/>
            <a:ext cx="14288" cy="55562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35"/>
              </a:cxn>
              <a:cxn ang="0">
                <a:pos x="0" y="35"/>
              </a:cxn>
              <a:cxn ang="0">
                <a:pos x="0" y="0"/>
              </a:cxn>
              <a:cxn ang="0">
                <a:pos x="9" y="0"/>
              </a:cxn>
              <a:cxn ang="0">
                <a:pos x="9" y="0"/>
              </a:cxn>
            </a:cxnLst>
            <a:rect l="0" t="0" r="r" b="b"/>
            <a:pathLst>
              <a:path w="9" h="35">
                <a:moveTo>
                  <a:pt x="9" y="0"/>
                </a:moveTo>
                <a:lnTo>
                  <a:pt x="9" y="35"/>
                </a:lnTo>
                <a:lnTo>
                  <a:pt x="0" y="35"/>
                </a:ln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71" name="Freeform 87"/>
          <p:cNvSpPr>
            <a:spLocks/>
          </p:cNvSpPr>
          <p:nvPr/>
        </p:nvSpPr>
        <p:spPr bwMode="auto">
          <a:xfrm>
            <a:off x="4711700" y="3452813"/>
            <a:ext cx="14288" cy="55562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35"/>
              </a:cxn>
              <a:cxn ang="0">
                <a:pos x="0" y="35"/>
              </a:cxn>
              <a:cxn ang="0">
                <a:pos x="0" y="0"/>
              </a:cxn>
              <a:cxn ang="0">
                <a:pos x="9" y="0"/>
              </a:cxn>
              <a:cxn ang="0">
                <a:pos x="9" y="0"/>
              </a:cxn>
            </a:cxnLst>
            <a:rect l="0" t="0" r="r" b="b"/>
            <a:pathLst>
              <a:path w="9" h="35">
                <a:moveTo>
                  <a:pt x="9" y="0"/>
                </a:moveTo>
                <a:lnTo>
                  <a:pt x="9" y="35"/>
                </a:lnTo>
                <a:lnTo>
                  <a:pt x="0" y="35"/>
                </a:ln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72" name="Freeform 88"/>
          <p:cNvSpPr>
            <a:spLocks/>
          </p:cNvSpPr>
          <p:nvPr/>
        </p:nvSpPr>
        <p:spPr bwMode="auto">
          <a:xfrm>
            <a:off x="4711700" y="3549650"/>
            <a:ext cx="14288" cy="55563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35"/>
              </a:cxn>
              <a:cxn ang="0">
                <a:pos x="0" y="35"/>
              </a:cxn>
              <a:cxn ang="0">
                <a:pos x="0" y="0"/>
              </a:cxn>
              <a:cxn ang="0">
                <a:pos x="9" y="0"/>
              </a:cxn>
              <a:cxn ang="0">
                <a:pos x="9" y="0"/>
              </a:cxn>
            </a:cxnLst>
            <a:rect l="0" t="0" r="r" b="b"/>
            <a:pathLst>
              <a:path w="9" h="35">
                <a:moveTo>
                  <a:pt x="9" y="0"/>
                </a:moveTo>
                <a:lnTo>
                  <a:pt x="9" y="35"/>
                </a:lnTo>
                <a:lnTo>
                  <a:pt x="0" y="35"/>
                </a:ln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73" name="Freeform 89"/>
          <p:cNvSpPr>
            <a:spLocks/>
          </p:cNvSpPr>
          <p:nvPr/>
        </p:nvSpPr>
        <p:spPr bwMode="auto">
          <a:xfrm>
            <a:off x="4711700" y="3646488"/>
            <a:ext cx="14288" cy="539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34"/>
              </a:cxn>
              <a:cxn ang="0">
                <a:pos x="0" y="34"/>
              </a:cxn>
              <a:cxn ang="0">
                <a:pos x="0" y="0"/>
              </a:cxn>
              <a:cxn ang="0">
                <a:pos x="9" y="0"/>
              </a:cxn>
              <a:cxn ang="0">
                <a:pos x="9" y="0"/>
              </a:cxn>
            </a:cxnLst>
            <a:rect l="0" t="0" r="r" b="b"/>
            <a:pathLst>
              <a:path w="9" h="34">
                <a:moveTo>
                  <a:pt x="9" y="0"/>
                </a:moveTo>
                <a:lnTo>
                  <a:pt x="9" y="34"/>
                </a:lnTo>
                <a:lnTo>
                  <a:pt x="0" y="34"/>
                </a:ln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74" name="Freeform 90"/>
          <p:cNvSpPr>
            <a:spLocks/>
          </p:cNvSpPr>
          <p:nvPr/>
        </p:nvSpPr>
        <p:spPr bwMode="auto">
          <a:xfrm>
            <a:off x="4711700" y="3741738"/>
            <a:ext cx="14288" cy="55562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35"/>
              </a:cxn>
              <a:cxn ang="0">
                <a:pos x="0" y="35"/>
              </a:cxn>
              <a:cxn ang="0">
                <a:pos x="0" y="0"/>
              </a:cxn>
              <a:cxn ang="0">
                <a:pos x="9" y="0"/>
              </a:cxn>
              <a:cxn ang="0">
                <a:pos x="9" y="0"/>
              </a:cxn>
            </a:cxnLst>
            <a:rect l="0" t="0" r="r" b="b"/>
            <a:pathLst>
              <a:path w="9" h="35">
                <a:moveTo>
                  <a:pt x="9" y="0"/>
                </a:moveTo>
                <a:lnTo>
                  <a:pt x="9" y="35"/>
                </a:lnTo>
                <a:lnTo>
                  <a:pt x="0" y="35"/>
                </a:ln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75" name="Freeform 91"/>
          <p:cNvSpPr>
            <a:spLocks/>
          </p:cNvSpPr>
          <p:nvPr/>
        </p:nvSpPr>
        <p:spPr bwMode="auto">
          <a:xfrm>
            <a:off x="4711700" y="3838575"/>
            <a:ext cx="14288" cy="539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34"/>
              </a:cxn>
              <a:cxn ang="0">
                <a:pos x="0" y="34"/>
              </a:cxn>
              <a:cxn ang="0">
                <a:pos x="0" y="0"/>
              </a:cxn>
              <a:cxn ang="0">
                <a:pos x="9" y="0"/>
              </a:cxn>
              <a:cxn ang="0">
                <a:pos x="9" y="0"/>
              </a:cxn>
            </a:cxnLst>
            <a:rect l="0" t="0" r="r" b="b"/>
            <a:pathLst>
              <a:path w="9" h="34">
                <a:moveTo>
                  <a:pt x="9" y="0"/>
                </a:moveTo>
                <a:lnTo>
                  <a:pt x="9" y="34"/>
                </a:lnTo>
                <a:lnTo>
                  <a:pt x="0" y="34"/>
                </a:ln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76" name="Freeform 92"/>
          <p:cNvSpPr>
            <a:spLocks/>
          </p:cNvSpPr>
          <p:nvPr/>
        </p:nvSpPr>
        <p:spPr bwMode="auto">
          <a:xfrm>
            <a:off x="4711700" y="3933825"/>
            <a:ext cx="14288" cy="55563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35"/>
              </a:cxn>
              <a:cxn ang="0">
                <a:pos x="0" y="35"/>
              </a:cxn>
              <a:cxn ang="0">
                <a:pos x="0" y="0"/>
              </a:cxn>
              <a:cxn ang="0">
                <a:pos x="9" y="0"/>
              </a:cxn>
              <a:cxn ang="0">
                <a:pos x="9" y="0"/>
              </a:cxn>
            </a:cxnLst>
            <a:rect l="0" t="0" r="r" b="b"/>
            <a:pathLst>
              <a:path w="9" h="35">
                <a:moveTo>
                  <a:pt x="9" y="0"/>
                </a:moveTo>
                <a:lnTo>
                  <a:pt x="9" y="35"/>
                </a:lnTo>
                <a:lnTo>
                  <a:pt x="0" y="35"/>
                </a:ln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77" name="Freeform 93"/>
          <p:cNvSpPr>
            <a:spLocks/>
          </p:cNvSpPr>
          <p:nvPr/>
        </p:nvSpPr>
        <p:spPr bwMode="auto">
          <a:xfrm>
            <a:off x="4711700" y="4030663"/>
            <a:ext cx="14288" cy="539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34"/>
              </a:cxn>
              <a:cxn ang="0">
                <a:pos x="0" y="34"/>
              </a:cxn>
              <a:cxn ang="0">
                <a:pos x="0" y="0"/>
              </a:cxn>
              <a:cxn ang="0">
                <a:pos x="9" y="0"/>
              </a:cxn>
              <a:cxn ang="0">
                <a:pos x="9" y="0"/>
              </a:cxn>
            </a:cxnLst>
            <a:rect l="0" t="0" r="r" b="b"/>
            <a:pathLst>
              <a:path w="9" h="34">
                <a:moveTo>
                  <a:pt x="9" y="0"/>
                </a:moveTo>
                <a:lnTo>
                  <a:pt x="9" y="34"/>
                </a:lnTo>
                <a:lnTo>
                  <a:pt x="0" y="34"/>
                </a:ln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78" name="Freeform 94"/>
          <p:cNvSpPr>
            <a:spLocks/>
          </p:cNvSpPr>
          <p:nvPr/>
        </p:nvSpPr>
        <p:spPr bwMode="auto">
          <a:xfrm>
            <a:off x="4711700" y="4125913"/>
            <a:ext cx="14288" cy="55562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35"/>
              </a:cxn>
              <a:cxn ang="0">
                <a:pos x="0" y="35"/>
              </a:cxn>
              <a:cxn ang="0">
                <a:pos x="0" y="0"/>
              </a:cxn>
              <a:cxn ang="0">
                <a:pos x="9" y="0"/>
              </a:cxn>
              <a:cxn ang="0">
                <a:pos x="9" y="0"/>
              </a:cxn>
            </a:cxnLst>
            <a:rect l="0" t="0" r="r" b="b"/>
            <a:pathLst>
              <a:path w="9" h="35">
                <a:moveTo>
                  <a:pt x="9" y="0"/>
                </a:moveTo>
                <a:lnTo>
                  <a:pt x="9" y="35"/>
                </a:lnTo>
                <a:lnTo>
                  <a:pt x="0" y="35"/>
                </a:ln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79" name="Freeform 95"/>
          <p:cNvSpPr>
            <a:spLocks/>
          </p:cNvSpPr>
          <p:nvPr/>
        </p:nvSpPr>
        <p:spPr bwMode="auto">
          <a:xfrm>
            <a:off x="4711700" y="4222750"/>
            <a:ext cx="14288" cy="539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34"/>
              </a:cxn>
              <a:cxn ang="0">
                <a:pos x="0" y="34"/>
              </a:cxn>
              <a:cxn ang="0">
                <a:pos x="0" y="0"/>
              </a:cxn>
              <a:cxn ang="0">
                <a:pos x="9" y="0"/>
              </a:cxn>
              <a:cxn ang="0">
                <a:pos x="9" y="0"/>
              </a:cxn>
            </a:cxnLst>
            <a:rect l="0" t="0" r="r" b="b"/>
            <a:pathLst>
              <a:path w="9" h="34">
                <a:moveTo>
                  <a:pt x="9" y="0"/>
                </a:moveTo>
                <a:lnTo>
                  <a:pt x="9" y="34"/>
                </a:lnTo>
                <a:lnTo>
                  <a:pt x="0" y="34"/>
                </a:ln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80" name="Freeform 96"/>
          <p:cNvSpPr>
            <a:spLocks/>
          </p:cNvSpPr>
          <p:nvPr/>
        </p:nvSpPr>
        <p:spPr bwMode="auto">
          <a:xfrm>
            <a:off x="4711700" y="4319588"/>
            <a:ext cx="14288" cy="539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34"/>
              </a:cxn>
              <a:cxn ang="0">
                <a:pos x="0" y="34"/>
              </a:cxn>
              <a:cxn ang="0">
                <a:pos x="0" y="0"/>
              </a:cxn>
              <a:cxn ang="0">
                <a:pos x="9" y="0"/>
              </a:cxn>
              <a:cxn ang="0">
                <a:pos x="9" y="0"/>
              </a:cxn>
            </a:cxnLst>
            <a:rect l="0" t="0" r="r" b="b"/>
            <a:pathLst>
              <a:path w="9" h="34">
                <a:moveTo>
                  <a:pt x="9" y="0"/>
                </a:moveTo>
                <a:lnTo>
                  <a:pt x="9" y="34"/>
                </a:lnTo>
                <a:lnTo>
                  <a:pt x="0" y="34"/>
                </a:ln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81" name="Freeform 97"/>
          <p:cNvSpPr>
            <a:spLocks/>
          </p:cNvSpPr>
          <p:nvPr/>
        </p:nvSpPr>
        <p:spPr bwMode="auto">
          <a:xfrm>
            <a:off x="4711700" y="4414838"/>
            <a:ext cx="14288" cy="55562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35"/>
              </a:cxn>
              <a:cxn ang="0">
                <a:pos x="0" y="35"/>
              </a:cxn>
              <a:cxn ang="0">
                <a:pos x="0" y="0"/>
              </a:cxn>
              <a:cxn ang="0">
                <a:pos x="9" y="0"/>
              </a:cxn>
              <a:cxn ang="0">
                <a:pos x="9" y="0"/>
              </a:cxn>
            </a:cxnLst>
            <a:rect l="0" t="0" r="r" b="b"/>
            <a:pathLst>
              <a:path w="9" h="35">
                <a:moveTo>
                  <a:pt x="9" y="0"/>
                </a:moveTo>
                <a:lnTo>
                  <a:pt x="9" y="35"/>
                </a:lnTo>
                <a:lnTo>
                  <a:pt x="0" y="35"/>
                </a:ln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82" name="Freeform 98"/>
          <p:cNvSpPr>
            <a:spLocks/>
          </p:cNvSpPr>
          <p:nvPr/>
        </p:nvSpPr>
        <p:spPr bwMode="auto">
          <a:xfrm>
            <a:off x="4711700" y="4510088"/>
            <a:ext cx="14288" cy="55562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35"/>
              </a:cxn>
              <a:cxn ang="0">
                <a:pos x="0" y="35"/>
              </a:cxn>
              <a:cxn ang="0">
                <a:pos x="0" y="0"/>
              </a:cxn>
              <a:cxn ang="0">
                <a:pos x="9" y="0"/>
              </a:cxn>
              <a:cxn ang="0">
                <a:pos x="9" y="0"/>
              </a:cxn>
            </a:cxnLst>
            <a:rect l="0" t="0" r="r" b="b"/>
            <a:pathLst>
              <a:path w="9" h="35">
                <a:moveTo>
                  <a:pt x="9" y="0"/>
                </a:moveTo>
                <a:lnTo>
                  <a:pt x="9" y="35"/>
                </a:lnTo>
                <a:lnTo>
                  <a:pt x="0" y="35"/>
                </a:ln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83" name="Freeform 99"/>
          <p:cNvSpPr>
            <a:spLocks/>
          </p:cNvSpPr>
          <p:nvPr/>
        </p:nvSpPr>
        <p:spPr bwMode="auto">
          <a:xfrm>
            <a:off x="4711700" y="4606925"/>
            <a:ext cx="14288" cy="55563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35"/>
              </a:cxn>
              <a:cxn ang="0">
                <a:pos x="0" y="35"/>
              </a:cxn>
              <a:cxn ang="0">
                <a:pos x="0" y="0"/>
              </a:cxn>
              <a:cxn ang="0">
                <a:pos x="9" y="0"/>
              </a:cxn>
              <a:cxn ang="0">
                <a:pos x="9" y="0"/>
              </a:cxn>
            </a:cxnLst>
            <a:rect l="0" t="0" r="r" b="b"/>
            <a:pathLst>
              <a:path w="9" h="35">
                <a:moveTo>
                  <a:pt x="9" y="0"/>
                </a:moveTo>
                <a:lnTo>
                  <a:pt x="9" y="35"/>
                </a:lnTo>
                <a:lnTo>
                  <a:pt x="0" y="35"/>
                </a:ln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84" name="Freeform 100"/>
          <p:cNvSpPr>
            <a:spLocks/>
          </p:cNvSpPr>
          <p:nvPr/>
        </p:nvSpPr>
        <p:spPr bwMode="auto">
          <a:xfrm>
            <a:off x="4711700" y="4703763"/>
            <a:ext cx="14288" cy="539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34"/>
              </a:cxn>
              <a:cxn ang="0">
                <a:pos x="0" y="34"/>
              </a:cxn>
              <a:cxn ang="0">
                <a:pos x="0" y="0"/>
              </a:cxn>
              <a:cxn ang="0">
                <a:pos x="9" y="0"/>
              </a:cxn>
              <a:cxn ang="0">
                <a:pos x="9" y="0"/>
              </a:cxn>
            </a:cxnLst>
            <a:rect l="0" t="0" r="r" b="b"/>
            <a:pathLst>
              <a:path w="9" h="34">
                <a:moveTo>
                  <a:pt x="9" y="0"/>
                </a:moveTo>
                <a:lnTo>
                  <a:pt x="9" y="34"/>
                </a:lnTo>
                <a:lnTo>
                  <a:pt x="0" y="34"/>
                </a:ln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85" name="Freeform 101"/>
          <p:cNvSpPr>
            <a:spLocks/>
          </p:cNvSpPr>
          <p:nvPr/>
        </p:nvSpPr>
        <p:spPr bwMode="auto">
          <a:xfrm>
            <a:off x="4711700" y="4799013"/>
            <a:ext cx="14288" cy="55562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35"/>
              </a:cxn>
              <a:cxn ang="0">
                <a:pos x="0" y="35"/>
              </a:cxn>
              <a:cxn ang="0">
                <a:pos x="0" y="0"/>
              </a:cxn>
              <a:cxn ang="0">
                <a:pos x="9" y="0"/>
              </a:cxn>
              <a:cxn ang="0">
                <a:pos x="9" y="0"/>
              </a:cxn>
            </a:cxnLst>
            <a:rect l="0" t="0" r="r" b="b"/>
            <a:pathLst>
              <a:path w="9" h="35">
                <a:moveTo>
                  <a:pt x="9" y="0"/>
                </a:moveTo>
                <a:lnTo>
                  <a:pt x="9" y="35"/>
                </a:lnTo>
                <a:lnTo>
                  <a:pt x="0" y="35"/>
                </a:ln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86" name="Freeform 102"/>
          <p:cNvSpPr>
            <a:spLocks/>
          </p:cNvSpPr>
          <p:nvPr/>
        </p:nvSpPr>
        <p:spPr bwMode="auto">
          <a:xfrm>
            <a:off x="4759325" y="4846638"/>
            <a:ext cx="55563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0"/>
              </a:cxn>
              <a:cxn ang="0">
                <a:pos x="35" y="9"/>
              </a:cxn>
              <a:cxn ang="0">
                <a:pos x="0" y="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5" h="9">
                <a:moveTo>
                  <a:pt x="0" y="0"/>
                </a:moveTo>
                <a:lnTo>
                  <a:pt x="35" y="0"/>
                </a:lnTo>
                <a:lnTo>
                  <a:pt x="35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87" name="Freeform 103"/>
          <p:cNvSpPr>
            <a:spLocks/>
          </p:cNvSpPr>
          <p:nvPr/>
        </p:nvSpPr>
        <p:spPr bwMode="auto">
          <a:xfrm>
            <a:off x="4856163" y="4846638"/>
            <a:ext cx="55562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0"/>
              </a:cxn>
              <a:cxn ang="0">
                <a:pos x="35" y="9"/>
              </a:cxn>
              <a:cxn ang="0">
                <a:pos x="0" y="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5" h="9">
                <a:moveTo>
                  <a:pt x="0" y="0"/>
                </a:moveTo>
                <a:lnTo>
                  <a:pt x="35" y="0"/>
                </a:lnTo>
                <a:lnTo>
                  <a:pt x="35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88" name="Freeform 104"/>
          <p:cNvSpPr>
            <a:spLocks/>
          </p:cNvSpPr>
          <p:nvPr/>
        </p:nvSpPr>
        <p:spPr bwMode="auto">
          <a:xfrm>
            <a:off x="4953000" y="4846638"/>
            <a:ext cx="53975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" y="0"/>
              </a:cxn>
              <a:cxn ang="0">
                <a:pos x="34" y="9"/>
              </a:cxn>
              <a:cxn ang="0">
                <a:pos x="0" y="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4" h="9">
                <a:moveTo>
                  <a:pt x="0" y="0"/>
                </a:moveTo>
                <a:lnTo>
                  <a:pt x="34" y="0"/>
                </a:lnTo>
                <a:lnTo>
                  <a:pt x="34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89" name="Freeform 105"/>
          <p:cNvSpPr>
            <a:spLocks/>
          </p:cNvSpPr>
          <p:nvPr/>
        </p:nvSpPr>
        <p:spPr bwMode="auto">
          <a:xfrm>
            <a:off x="5048250" y="4846638"/>
            <a:ext cx="53975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" y="0"/>
              </a:cxn>
              <a:cxn ang="0">
                <a:pos x="34" y="9"/>
              </a:cxn>
              <a:cxn ang="0">
                <a:pos x="0" y="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4" h="9">
                <a:moveTo>
                  <a:pt x="0" y="0"/>
                </a:moveTo>
                <a:lnTo>
                  <a:pt x="34" y="0"/>
                </a:lnTo>
                <a:lnTo>
                  <a:pt x="34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90" name="Freeform 106"/>
          <p:cNvSpPr>
            <a:spLocks/>
          </p:cNvSpPr>
          <p:nvPr/>
        </p:nvSpPr>
        <p:spPr bwMode="auto">
          <a:xfrm>
            <a:off x="5145088" y="4846638"/>
            <a:ext cx="53975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" y="0"/>
              </a:cxn>
              <a:cxn ang="0">
                <a:pos x="34" y="9"/>
              </a:cxn>
              <a:cxn ang="0">
                <a:pos x="0" y="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4" h="9">
                <a:moveTo>
                  <a:pt x="0" y="0"/>
                </a:moveTo>
                <a:lnTo>
                  <a:pt x="34" y="0"/>
                </a:lnTo>
                <a:lnTo>
                  <a:pt x="34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91" name="Freeform 107"/>
          <p:cNvSpPr>
            <a:spLocks/>
          </p:cNvSpPr>
          <p:nvPr/>
        </p:nvSpPr>
        <p:spPr bwMode="auto">
          <a:xfrm>
            <a:off x="5240338" y="4846638"/>
            <a:ext cx="55562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0"/>
              </a:cxn>
              <a:cxn ang="0">
                <a:pos x="35" y="9"/>
              </a:cxn>
              <a:cxn ang="0">
                <a:pos x="0" y="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5" h="9">
                <a:moveTo>
                  <a:pt x="0" y="0"/>
                </a:moveTo>
                <a:lnTo>
                  <a:pt x="35" y="0"/>
                </a:lnTo>
                <a:lnTo>
                  <a:pt x="35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92" name="Freeform 108"/>
          <p:cNvSpPr>
            <a:spLocks/>
          </p:cNvSpPr>
          <p:nvPr/>
        </p:nvSpPr>
        <p:spPr bwMode="auto">
          <a:xfrm>
            <a:off x="5337175" y="4846638"/>
            <a:ext cx="53975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" y="0"/>
              </a:cxn>
              <a:cxn ang="0">
                <a:pos x="34" y="9"/>
              </a:cxn>
              <a:cxn ang="0">
                <a:pos x="0" y="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4" h="9">
                <a:moveTo>
                  <a:pt x="0" y="0"/>
                </a:moveTo>
                <a:lnTo>
                  <a:pt x="34" y="0"/>
                </a:lnTo>
                <a:lnTo>
                  <a:pt x="34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93" name="Freeform 109"/>
          <p:cNvSpPr>
            <a:spLocks/>
          </p:cNvSpPr>
          <p:nvPr/>
        </p:nvSpPr>
        <p:spPr bwMode="auto">
          <a:xfrm>
            <a:off x="5432425" y="4846638"/>
            <a:ext cx="55563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0"/>
              </a:cxn>
              <a:cxn ang="0">
                <a:pos x="35" y="9"/>
              </a:cxn>
              <a:cxn ang="0">
                <a:pos x="0" y="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5" h="9">
                <a:moveTo>
                  <a:pt x="0" y="0"/>
                </a:moveTo>
                <a:lnTo>
                  <a:pt x="35" y="0"/>
                </a:lnTo>
                <a:lnTo>
                  <a:pt x="35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94" name="Freeform 110"/>
          <p:cNvSpPr>
            <a:spLocks/>
          </p:cNvSpPr>
          <p:nvPr/>
        </p:nvSpPr>
        <p:spPr bwMode="auto">
          <a:xfrm>
            <a:off x="5529263" y="4846638"/>
            <a:ext cx="55562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0"/>
              </a:cxn>
              <a:cxn ang="0">
                <a:pos x="35" y="9"/>
              </a:cxn>
              <a:cxn ang="0">
                <a:pos x="0" y="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5" h="9">
                <a:moveTo>
                  <a:pt x="0" y="0"/>
                </a:moveTo>
                <a:lnTo>
                  <a:pt x="35" y="0"/>
                </a:lnTo>
                <a:lnTo>
                  <a:pt x="35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95" name="Freeform 111"/>
          <p:cNvSpPr>
            <a:spLocks/>
          </p:cNvSpPr>
          <p:nvPr/>
        </p:nvSpPr>
        <p:spPr bwMode="auto">
          <a:xfrm>
            <a:off x="5626100" y="4846638"/>
            <a:ext cx="53975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" y="0"/>
              </a:cxn>
              <a:cxn ang="0">
                <a:pos x="34" y="9"/>
              </a:cxn>
              <a:cxn ang="0">
                <a:pos x="0" y="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4" h="9">
                <a:moveTo>
                  <a:pt x="0" y="0"/>
                </a:moveTo>
                <a:lnTo>
                  <a:pt x="34" y="0"/>
                </a:lnTo>
                <a:lnTo>
                  <a:pt x="34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96" name="Freeform 112"/>
          <p:cNvSpPr>
            <a:spLocks/>
          </p:cNvSpPr>
          <p:nvPr/>
        </p:nvSpPr>
        <p:spPr bwMode="auto">
          <a:xfrm>
            <a:off x="5721350" y="4846638"/>
            <a:ext cx="53975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" y="0"/>
              </a:cxn>
              <a:cxn ang="0">
                <a:pos x="34" y="9"/>
              </a:cxn>
              <a:cxn ang="0">
                <a:pos x="0" y="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4" h="9">
                <a:moveTo>
                  <a:pt x="0" y="0"/>
                </a:moveTo>
                <a:lnTo>
                  <a:pt x="34" y="0"/>
                </a:lnTo>
                <a:lnTo>
                  <a:pt x="34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97" name="Freeform 113"/>
          <p:cNvSpPr>
            <a:spLocks/>
          </p:cNvSpPr>
          <p:nvPr/>
        </p:nvSpPr>
        <p:spPr bwMode="auto">
          <a:xfrm>
            <a:off x="5818188" y="4846638"/>
            <a:ext cx="53975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" y="0"/>
              </a:cxn>
              <a:cxn ang="0">
                <a:pos x="34" y="9"/>
              </a:cxn>
              <a:cxn ang="0">
                <a:pos x="0" y="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4" h="9">
                <a:moveTo>
                  <a:pt x="0" y="0"/>
                </a:moveTo>
                <a:lnTo>
                  <a:pt x="34" y="0"/>
                </a:lnTo>
                <a:lnTo>
                  <a:pt x="34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98" name="Freeform 114"/>
          <p:cNvSpPr>
            <a:spLocks/>
          </p:cNvSpPr>
          <p:nvPr/>
        </p:nvSpPr>
        <p:spPr bwMode="auto">
          <a:xfrm>
            <a:off x="5913438" y="4846638"/>
            <a:ext cx="55562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0"/>
              </a:cxn>
              <a:cxn ang="0">
                <a:pos x="35" y="9"/>
              </a:cxn>
              <a:cxn ang="0">
                <a:pos x="0" y="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5" h="9">
                <a:moveTo>
                  <a:pt x="0" y="0"/>
                </a:moveTo>
                <a:lnTo>
                  <a:pt x="35" y="0"/>
                </a:lnTo>
                <a:lnTo>
                  <a:pt x="35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299" name="Freeform 115"/>
          <p:cNvSpPr>
            <a:spLocks/>
          </p:cNvSpPr>
          <p:nvPr/>
        </p:nvSpPr>
        <p:spPr bwMode="auto">
          <a:xfrm>
            <a:off x="6010275" y="4846638"/>
            <a:ext cx="53975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" y="0"/>
              </a:cxn>
              <a:cxn ang="0">
                <a:pos x="34" y="9"/>
              </a:cxn>
              <a:cxn ang="0">
                <a:pos x="0" y="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4" h="9">
                <a:moveTo>
                  <a:pt x="0" y="0"/>
                </a:moveTo>
                <a:lnTo>
                  <a:pt x="34" y="0"/>
                </a:lnTo>
                <a:lnTo>
                  <a:pt x="34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00" name="Freeform 116"/>
          <p:cNvSpPr>
            <a:spLocks/>
          </p:cNvSpPr>
          <p:nvPr/>
        </p:nvSpPr>
        <p:spPr bwMode="auto">
          <a:xfrm>
            <a:off x="6105525" y="4846638"/>
            <a:ext cx="55563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0"/>
              </a:cxn>
              <a:cxn ang="0">
                <a:pos x="35" y="9"/>
              </a:cxn>
              <a:cxn ang="0">
                <a:pos x="0" y="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5" h="9">
                <a:moveTo>
                  <a:pt x="0" y="0"/>
                </a:moveTo>
                <a:lnTo>
                  <a:pt x="35" y="0"/>
                </a:lnTo>
                <a:lnTo>
                  <a:pt x="35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01" name="Freeform 117"/>
          <p:cNvSpPr>
            <a:spLocks/>
          </p:cNvSpPr>
          <p:nvPr/>
        </p:nvSpPr>
        <p:spPr bwMode="auto">
          <a:xfrm>
            <a:off x="6202363" y="4846638"/>
            <a:ext cx="55562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0"/>
              </a:cxn>
              <a:cxn ang="0">
                <a:pos x="35" y="9"/>
              </a:cxn>
              <a:cxn ang="0">
                <a:pos x="0" y="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5" h="9">
                <a:moveTo>
                  <a:pt x="0" y="0"/>
                </a:moveTo>
                <a:lnTo>
                  <a:pt x="35" y="0"/>
                </a:lnTo>
                <a:lnTo>
                  <a:pt x="35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02" name="Freeform 118"/>
          <p:cNvSpPr>
            <a:spLocks/>
          </p:cNvSpPr>
          <p:nvPr/>
        </p:nvSpPr>
        <p:spPr bwMode="auto">
          <a:xfrm>
            <a:off x="6299200" y="4846638"/>
            <a:ext cx="53975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" y="0"/>
              </a:cxn>
              <a:cxn ang="0">
                <a:pos x="34" y="9"/>
              </a:cxn>
              <a:cxn ang="0">
                <a:pos x="0" y="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4" h="9">
                <a:moveTo>
                  <a:pt x="0" y="0"/>
                </a:moveTo>
                <a:lnTo>
                  <a:pt x="34" y="0"/>
                </a:lnTo>
                <a:lnTo>
                  <a:pt x="34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03" name="Freeform 119"/>
          <p:cNvSpPr>
            <a:spLocks/>
          </p:cNvSpPr>
          <p:nvPr/>
        </p:nvSpPr>
        <p:spPr bwMode="auto">
          <a:xfrm>
            <a:off x="6394450" y="4846638"/>
            <a:ext cx="53975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" y="0"/>
              </a:cxn>
              <a:cxn ang="0">
                <a:pos x="34" y="9"/>
              </a:cxn>
              <a:cxn ang="0">
                <a:pos x="0" y="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4" h="9">
                <a:moveTo>
                  <a:pt x="0" y="0"/>
                </a:moveTo>
                <a:lnTo>
                  <a:pt x="34" y="0"/>
                </a:lnTo>
                <a:lnTo>
                  <a:pt x="34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04" name="Freeform 120"/>
          <p:cNvSpPr>
            <a:spLocks/>
          </p:cNvSpPr>
          <p:nvPr/>
        </p:nvSpPr>
        <p:spPr bwMode="auto">
          <a:xfrm>
            <a:off x="6491288" y="4846638"/>
            <a:ext cx="53975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" y="0"/>
              </a:cxn>
              <a:cxn ang="0">
                <a:pos x="34" y="9"/>
              </a:cxn>
              <a:cxn ang="0">
                <a:pos x="0" y="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4" h="9">
                <a:moveTo>
                  <a:pt x="0" y="0"/>
                </a:moveTo>
                <a:lnTo>
                  <a:pt x="34" y="0"/>
                </a:lnTo>
                <a:lnTo>
                  <a:pt x="34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05" name="Freeform 121"/>
          <p:cNvSpPr>
            <a:spLocks/>
          </p:cNvSpPr>
          <p:nvPr/>
        </p:nvSpPr>
        <p:spPr bwMode="auto">
          <a:xfrm>
            <a:off x="6586538" y="4846638"/>
            <a:ext cx="55562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0"/>
              </a:cxn>
              <a:cxn ang="0">
                <a:pos x="35" y="9"/>
              </a:cxn>
              <a:cxn ang="0">
                <a:pos x="0" y="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5" h="9">
                <a:moveTo>
                  <a:pt x="0" y="0"/>
                </a:moveTo>
                <a:lnTo>
                  <a:pt x="35" y="0"/>
                </a:lnTo>
                <a:lnTo>
                  <a:pt x="35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06" name="Freeform 122"/>
          <p:cNvSpPr>
            <a:spLocks/>
          </p:cNvSpPr>
          <p:nvPr/>
        </p:nvSpPr>
        <p:spPr bwMode="auto">
          <a:xfrm>
            <a:off x="6683375" y="4846638"/>
            <a:ext cx="53975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" y="0"/>
              </a:cxn>
              <a:cxn ang="0">
                <a:pos x="34" y="9"/>
              </a:cxn>
              <a:cxn ang="0">
                <a:pos x="0" y="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4" h="9">
                <a:moveTo>
                  <a:pt x="0" y="0"/>
                </a:moveTo>
                <a:lnTo>
                  <a:pt x="34" y="0"/>
                </a:lnTo>
                <a:lnTo>
                  <a:pt x="34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07" name="Freeform 123"/>
          <p:cNvSpPr>
            <a:spLocks/>
          </p:cNvSpPr>
          <p:nvPr/>
        </p:nvSpPr>
        <p:spPr bwMode="auto">
          <a:xfrm>
            <a:off x="6778625" y="4846638"/>
            <a:ext cx="55563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0"/>
              </a:cxn>
              <a:cxn ang="0">
                <a:pos x="35" y="9"/>
              </a:cxn>
              <a:cxn ang="0">
                <a:pos x="0" y="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5" h="9">
                <a:moveTo>
                  <a:pt x="0" y="0"/>
                </a:moveTo>
                <a:lnTo>
                  <a:pt x="35" y="0"/>
                </a:lnTo>
                <a:lnTo>
                  <a:pt x="35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08" name="Freeform 124"/>
          <p:cNvSpPr>
            <a:spLocks/>
          </p:cNvSpPr>
          <p:nvPr/>
        </p:nvSpPr>
        <p:spPr bwMode="auto">
          <a:xfrm>
            <a:off x="6875463" y="4846638"/>
            <a:ext cx="55562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0"/>
              </a:cxn>
              <a:cxn ang="0">
                <a:pos x="35" y="9"/>
              </a:cxn>
              <a:cxn ang="0">
                <a:pos x="0" y="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5" h="9">
                <a:moveTo>
                  <a:pt x="0" y="0"/>
                </a:moveTo>
                <a:lnTo>
                  <a:pt x="35" y="0"/>
                </a:lnTo>
                <a:lnTo>
                  <a:pt x="35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09" name="Freeform 125"/>
          <p:cNvSpPr>
            <a:spLocks/>
          </p:cNvSpPr>
          <p:nvPr/>
        </p:nvSpPr>
        <p:spPr bwMode="auto">
          <a:xfrm>
            <a:off x="6972300" y="4846638"/>
            <a:ext cx="53975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" y="0"/>
              </a:cxn>
              <a:cxn ang="0">
                <a:pos x="34" y="9"/>
              </a:cxn>
              <a:cxn ang="0">
                <a:pos x="0" y="9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4" h="9">
                <a:moveTo>
                  <a:pt x="0" y="0"/>
                </a:moveTo>
                <a:lnTo>
                  <a:pt x="34" y="0"/>
                </a:lnTo>
                <a:lnTo>
                  <a:pt x="34" y="9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10" name="Freeform 126"/>
          <p:cNvSpPr>
            <a:spLocks/>
          </p:cNvSpPr>
          <p:nvPr/>
        </p:nvSpPr>
        <p:spPr bwMode="auto">
          <a:xfrm>
            <a:off x="7067550" y="4827588"/>
            <a:ext cx="34925" cy="33337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8" y="12"/>
              </a:cxn>
              <a:cxn ang="0">
                <a:pos x="13" y="17"/>
              </a:cxn>
              <a:cxn ang="0">
                <a:pos x="13" y="0"/>
              </a:cxn>
              <a:cxn ang="0">
                <a:pos x="22" y="0"/>
              </a:cxn>
              <a:cxn ang="0">
                <a:pos x="22" y="21"/>
              </a:cxn>
              <a:cxn ang="0">
                <a:pos x="0" y="21"/>
              </a:cxn>
              <a:cxn ang="0">
                <a:pos x="0" y="12"/>
              </a:cxn>
              <a:cxn ang="0">
                <a:pos x="0" y="12"/>
              </a:cxn>
            </a:cxnLst>
            <a:rect l="0" t="0" r="r" b="b"/>
            <a:pathLst>
              <a:path w="22" h="21">
                <a:moveTo>
                  <a:pt x="0" y="12"/>
                </a:moveTo>
                <a:lnTo>
                  <a:pt x="18" y="12"/>
                </a:lnTo>
                <a:lnTo>
                  <a:pt x="13" y="17"/>
                </a:lnTo>
                <a:lnTo>
                  <a:pt x="13" y="0"/>
                </a:lnTo>
                <a:lnTo>
                  <a:pt x="22" y="0"/>
                </a:lnTo>
                <a:lnTo>
                  <a:pt x="22" y="21"/>
                </a:lnTo>
                <a:lnTo>
                  <a:pt x="0" y="21"/>
                </a:lnTo>
                <a:lnTo>
                  <a:pt x="0" y="12"/>
                </a:lnTo>
                <a:lnTo>
                  <a:pt x="0" y="12"/>
                </a:lnTo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11" name="Freeform 127"/>
          <p:cNvSpPr>
            <a:spLocks/>
          </p:cNvSpPr>
          <p:nvPr/>
        </p:nvSpPr>
        <p:spPr bwMode="auto">
          <a:xfrm>
            <a:off x="7088188" y="4730750"/>
            <a:ext cx="14287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0" y="0"/>
              </a:cxn>
              <a:cxn ang="0">
                <a:pos x="9" y="0"/>
              </a:cxn>
              <a:cxn ang="0">
                <a:pos x="9" y="34"/>
              </a:cxn>
              <a:cxn ang="0">
                <a:pos x="0" y="34"/>
              </a:cxn>
              <a:cxn ang="0">
                <a:pos x="0" y="34"/>
              </a:cxn>
            </a:cxnLst>
            <a:rect l="0" t="0" r="r" b="b"/>
            <a:pathLst>
              <a:path w="9" h="34">
                <a:moveTo>
                  <a:pt x="0" y="34"/>
                </a:moveTo>
                <a:lnTo>
                  <a:pt x="0" y="0"/>
                </a:lnTo>
                <a:lnTo>
                  <a:pt x="9" y="0"/>
                </a:lnTo>
                <a:lnTo>
                  <a:pt x="9" y="34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12" name="Freeform 128"/>
          <p:cNvSpPr>
            <a:spLocks/>
          </p:cNvSpPr>
          <p:nvPr/>
        </p:nvSpPr>
        <p:spPr bwMode="auto">
          <a:xfrm>
            <a:off x="7088188" y="4633913"/>
            <a:ext cx="14287" cy="55562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0" y="0"/>
              </a:cxn>
              <a:cxn ang="0">
                <a:pos x="9" y="0"/>
              </a:cxn>
              <a:cxn ang="0">
                <a:pos x="9" y="35"/>
              </a:cxn>
              <a:cxn ang="0">
                <a:pos x="0" y="35"/>
              </a:cxn>
              <a:cxn ang="0">
                <a:pos x="0" y="35"/>
              </a:cxn>
            </a:cxnLst>
            <a:rect l="0" t="0" r="r" b="b"/>
            <a:pathLst>
              <a:path w="9" h="35">
                <a:moveTo>
                  <a:pt x="0" y="35"/>
                </a:moveTo>
                <a:lnTo>
                  <a:pt x="0" y="0"/>
                </a:lnTo>
                <a:lnTo>
                  <a:pt x="9" y="0"/>
                </a:lnTo>
                <a:lnTo>
                  <a:pt x="9" y="35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13" name="Freeform 129"/>
          <p:cNvSpPr>
            <a:spLocks/>
          </p:cNvSpPr>
          <p:nvPr/>
        </p:nvSpPr>
        <p:spPr bwMode="auto">
          <a:xfrm>
            <a:off x="7088188" y="4538663"/>
            <a:ext cx="14287" cy="55562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0" y="0"/>
              </a:cxn>
              <a:cxn ang="0">
                <a:pos x="9" y="0"/>
              </a:cxn>
              <a:cxn ang="0">
                <a:pos x="9" y="35"/>
              </a:cxn>
              <a:cxn ang="0">
                <a:pos x="0" y="35"/>
              </a:cxn>
              <a:cxn ang="0">
                <a:pos x="0" y="35"/>
              </a:cxn>
            </a:cxnLst>
            <a:rect l="0" t="0" r="r" b="b"/>
            <a:pathLst>
              <a:path w="9" h="35">
                <a:moveTo>
                  <a:pt x="0" y="35"/>
                </a:moveTo>
                <a:lnTo>
                  <a:pt x="0" y="0"/>
                </a:lnTo>
                <a:lnTo>
                  <a:pt x="9" y="0"/>
                </a:lnTo>
                <a:lnTo>
                  <a:pt x="9" y="35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14" name="Freeform 130"/>
          <p:cNvSpPr>
            <a:spLocks/>
          </p:cNvSpPr>
          <p:nvPr/>
        </p:nvSpPr>
        <p:spPr bwMode="auto">
          <a:xfrm>
            <a:off x="7088188" y="4441825"/>
            <a:ext cx="14287" cy="55563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0" y="0"/>
              </a:cxn>
              <a:cxn ang="0">
                <a:pos x="9" y="0"/>
              </a:cxn>
              <a:cxn ang="0">
                <a:pos x="9" y="35"/>
              </a:cxn>
              <a:cxn ang="0">
                <a:pos x="0" y="35"/>
              </a:cxn>
              <a:cxn ang="0">
                <a:pos x="0" y="35"/>
              </a:cxn>
            </a:cxnLst>
            <a:rect l="0" t="0" r="r" b="b"/>
            <a:pathLst>
              <a:path w="9" h="35">
                <a:moveTo>
                  <a:pt x="0" y="35"/>
                </a:moveTo>
                <a:lnTo>
                  <a:pt x="0" y="0"/>
                </a:lnTo>
                <a:lnTo>
                  <a:pt x="9" y="0"/>
                </a:lnTo>
                <a:lnTo>
                  <a:pt x="9" y="35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15" name="Freeform 131"/>
          <p:cNvSpPr>
            <a:spLocks/>
          </p:cNvSpPr>
          <p:nvPr/>
        </p:nvSpPr>
        <p:spPr bwMode="auto">
          <a:xfrm>
            <a:off x="7088188" y="4346575"/>
            <a:ext cx="14287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0" y="0"/>
              </a:cxn>
              <a:cxn ang="0">
                <a:pos x="9" y="0"/>
              </a:cxn>
              <a:cxn ang="0">
                <a:pos x="9" y="34"/>
              </a:cxn>
              <a:cxn ang="0">
                <a:pos x="0" y="34"/>
              </a:cxn>
              <a:cxn ang="0">
                <a:pos x="0" y="34"/>
              </a:cxn>
            </a:cxnLst>
            <a:rect l="0" t="0" r="r" b="b"/>
            <a:pathLst>
              <a:path w="9" h="34">
                <a:moveTo>
                  <a:pt x="0" y="34"/>
                </a:moveTo>
                <a:lnTo>
                  <a:pt x="0" y="0"/>
                </a:lnTo>
                <a:lnTo>
                  <a:pt x="9" y="0"/>
                </a:lnTo>
                <a:lnTo>
                  <a:pt x="9" y="34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16" name="Freeform 132"/>
          <p:cNvSpPr>
            <a:spLocks/>
          </p:cNvSpPr>
          <p:nvPr/>
        </p:nvSpPr>
        <p:spPr bwMode="auto">
          <a:xfrm>
            <a:off x="7088188" y="4249738"/>
            <a:ext cx="14287" cy="55562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0" y="0"/>
              </a:cxn>
              <a:cxn ang="0">
                <a:pos x="9" y="0"/>
              </a:cxn>
              <a:cxn ang="0">
                <a:pos x="9" y="35"/>
              </a:cxn>
              <a:cxn ang="0">
                <a:pos x="0" y="35"/>
              </a:cxn>
              <a:cxn ang="0">
                <a:pos x="0" y="35"/>
              </a:cxn>
            </a:cxnLst>
            <a:rect l="0" t="0" r="r" b="b"/>
            <a:pathLst>
              <a:path w="9" h="35">
                <a:moveTo>
                  <a:pt x="0" y="35"/>
                </a:moveTo>
                <a:lnTo>
                  <a:pt x="0" y="0"/>
                </a:lnTo>
                <a:lnTo>
                  <a:pt x="9" y="0"/>
                </a:lnTo>
                <a:lnTo>
                  <a:pt x="9" y="35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17" name="Freeform 133"/>
          <p:cNvSpPr>
            <a:spLocks/>
          </p:cNvSpPr>
          <p:nvPr/>
        </p:nvSpPr>
        <p:spPr bwMode="auto">
          <a:xfrm>
            <a:off x="7088188" y="4154488"/>
            <a:ext cx="14287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0" y="0"/>
              </a:cxn>
              <a:cxn ang="0">
                <a:pos x="9" y="0"/>
              </a:cxn>
              <a:cxn ang="0">
                <a:pos x="9" y="34"/>
              </a:cxn>
              <a:cxn ang="0">
                <a:pos x="0" y="34"/>
              </a:cxn>
              <a:cxn ang="0">
                <a:pos x="0" y="34"/>
              </a:cxn>
            </a:cxnLst>
            <a:rect l="0" t="0" r="r" b="b"/>
            <a:pathLst>
              <a:path w="9" h="34">
                <a:moveTo>
                  <a:pt x="0" y="34"/>
                </a:moveTo>
                <a:lnTo>
                  <a:pt x="0" y="0"/>
                </a:lnTo>
                <a:lnTo>
                  <a:pt x="9" y="0"/>
                </a:lnTo>
                <a:lnTo>
                  <a:pt x="9" y="34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18" name="Freeform 134"/>
          <p:cNvSpPr>
            <a:spLocks/>
          </p:cNvSpPr>
          <p:nvPr/>
        </p:nvSpPr>
        <p:spPr bwMode="auto">
          <a:xfrm>
            <a:off x="7088188" y="4057650"/>
            <a:ext cx="14287" cy="55563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0" y="0"/>
              </a:cxn>
              <a:cxn ang="0">
                <a:pos x="9" y="0"/>
              </a:cxn>
              <a:cxn ang="0">
                <a:pos x="9" y="35"/>
              </a:cxn>
              <a:cxn ang="0">
                <a:pos x="0" y="35"/>
              </a:cxn>
              <a:cxn ang="0">
                <a:pos x="0" y="35"/>
              </a:cxn>
            </a:cxnLst>
            <a:rect l="0" t="0" r="r" b="b"/>
            <a:pathLst>
              <a:path w="9" h="35">
                <a:moveTo>
                  <a:pt x="0" y="35"/>
                </a:moveTo>
                <a:lnTo>
                  <a:pt x="0" y="0"/>
                </a:lnTo>
                <a:lnTo>
                  <a:pt x="9" y="0"/>
                </a:lnTo>
                <a:lnTo>
                  <a:pt x="9" y="35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19" name="Freeform 135"/>
          <p:cNvSpPr>
            <a:spLocks/>
          </p:cNvSpPr>
          <p:nvPr/>
        </p:nvSpPr>
        <p:spPr bwMode="auto">
          <a:xfrm>
            <a:off x="7088188" y="3960813"/>
            <a:ext cx="14287" cy="55562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0" y="0"/>
              </a:cxn>
              <a:cxn ang="0">
                <a:pos x="9" y="0"/>
              </a:cxn>
              <a:cxn ang="0">
                <a:pos x="9" y="35"/>
              </a:cxn>
              <a:cxn ang="0">
                <a:pos x="0" y="35"/>
              </a:cxn>
              <a:cxn ang="0">
                <a:pos x="0" y="35"/>
              </a:cxn>
            </a:cxnLst>
            <a:rect l="0" t="0" r="r" b="b"/>
            <a:pathLst>
              <a:path w="9" h="35">
                <a:moveTo>
                  <a:pt x="0" y="35"/>
                </a:moveTo>
                <a:lnTo>
                  <a:pt x="0" y="0"/>
                </a:lnTo>
                <a:lnTo>
                  <a:pt x="9" y="0"/>
                </a:lnTo>
                <a:lnTo>
                  <a:pt x="9" y="35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20" name="Freeform 136"/>
          <p:cNvSpPr>
            <a:spLocks/>
          </p:cNvSpPr>
          <p:nvPr/>
        </p:nvSpPr>
        <p:spPr bwMode="auto">
          <a:xfrm>
            <a:off x="7088188" y="3865563"/>
            <a:ext cx="14287" cy="55562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0" y="0"/>
              </a:cxn>
              <a:cxn ang="0">
                <a:pos x="9" y="0"/>
              </a:cxn>
              <a:cxn ang="0">
                <a:pos x="9" y="35"/>
              </a:cxn>
              <a:cxn ang="0">
                <a:pos x="0" y="35"/>
              </a:cxn>
              <a:cxn ang="0">
                <a:pos x="0" y="35"/>
              </a:cxn>
            </a:cxnLst>
            <a:rect l="0" t="0" r="r" b="b"/>
            <a:pathLst>
              <a:path w="9" h="35">
                <a:moveTo>
                  <a:pt x="0" y="35"/>
                </a:moveTo>
                <a:lnTo>
                  <a:pt x="0" y="0"/>
                </a:lnTo>
                <a:lnTo>
                  <a:pt x="9" y="0"/>
                </a:lnTo>
                <a:lnTo>
                  <a:pt x="9" y="35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21" name="Freeform 137"/>
          <p:cNvSpPr>
            <a:spLocks/>
          </p:cNvSpPr>
          <p:nvPr/>
        </p:nvSpPr>
        <p:spPr bwMode="auto">
          <a:xfrm>
            <a:off x="7088188" y="3768725"/>
            <a:ext cx="14287" cy="55563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0" y="0"/>
              </a:cxn>
              <a:cxn ang="0">
                <a:pos x="9" y="0"/>
              </a:cxn>
              <a:cxn ang="0">
                <a:pos x="9" y="35"/>
              </a:cxn>
              <a:cxn ang="0">
                <a:pos x="0" y="35"/>
              </a:cxn>
              <a:cxn ang="0">
                <a:pos x="0" y="35"/>
              </a:cxn>
            </a:cxnLst>
            <a:rect l="0" t="0" r="r" b="b"/>
            <a:pathLst>
              <a:path w="9" h="35">
                <a:moveTo>
                  <a:pt x="0" y="35"/>
                </a:moveTo>
                <a:lnTo>
                  <a:pt x="0" y="0"/>
                </a:lnTo>
                <a:lnTo>
                  <a:pt x="9" y="0"/>
                </a:lnTo>
                <a:lnTo>
                  <a:pt x="9" y="35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22" name="Freeform 138"/>
          <p:cNvSpPr>
            <a:spLocks/>
          </p:cNvSpPr>
          <p:nvPr/>
        </p:nvSpPr>
        <p:spPr bwMode="auto">
          <a:xfrm>
            <a:off x="7088188" y="3673475"/>
            <a:ext cx="14287" cy="539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0" y="0"/>
              </a:cxn>
              <a:cxn ang="0">
                <a:pos x="9" y="0"/>
              </a:cxn>
              <a:cxn ang="0">
                <a:pos x="9" y="34"/>
              </a:cxn>
              <a:cxn ang="0">
                <a:pos x="0" y="34"/>
              </a:cxn>
              <a:cxn ang="0">
                <a:pos x="0" y="34"/>
              </a:cxn>
            </a:cxnLst>
            <a:rect l="0" t="0" r="r" b="b"/>
            <a:pathLst>
              <a:path w="9" h="34">
                <a:moveTo>
                  <a:pt x="0" y="34"/>
                </a:moveTo>
                <a:lnTo>
                  <a:pt x="0" y="0"/>
                </a:lnTo>
                <a:lnTo>
                  <a:pt x="9" y="0"/>
                </a:lnTo>
                <a:lnTo>
                  <a:pt x="9" y="34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23" name="Freeform 139"/>
          <p:cNvSpPr>
            <a:spLocks/>
          </p:cNvSpPr>
          <p:nvPr/>
        </p:nvSpPr>
        <p:spPr bwMode="auto">
          <a:xfrm>
            <a:off x="7088188" y="3576638"/>
            <a:ext cx="14287" cy="55562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0" y="0"/>
              </a:cxn>
              <a:cxn ang="0">
                <a:pos x="9" y="0"/>
              </a:cxn>
              <a:cxn ang="0">
                <a:pos x="9" y="35"/>
              </a:cxn>
              <a:cxn ang="0">
                <a:pos x="0" y="35"/>
              </a:cxn>
              <a:cxn ang="0">
                <a:pos x="0" y="35"/>
              </a:cxn>
            </a:cxnLst>
            <a:rect l="0" t="0" r="r" b="b"/>
            <a:pathLst>
              <a:path w="9" h="35">
                <a:moveTo>
                  <a:pt x="0" y="35"/>
                </a:moveTo>
                <a:lnTo>
                  <a:pt x="0" y="0"/>
                </a:lnTo>
                <a:lnTo>
                  <a:pt x="9" y="0"/>
                </a:lnTo>
                <a:lnTo>
                  <a:pt x="9" y="35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24" name="Freeform 140"/>
          <p:cNvSpPr>
            <a:spLocks/>
          </p:cNvSpPr>
          <p:nvPr/>
        </p:nvSpPr>
        <p:spPr bwMode="auto">
          <a:xfrm>
            <a:off x="7088188" y="3481388"/>
            <a:ext cx="14287" cy="55562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0" y="0"/>
              </a:cxn>
              <a:cxn ang="0">
                <a:pos x="9" y="0"/>
              </a:cxn>
              <a:cxn ang="0">
                <a:pos x="9" y="35"/>
              </a:cxn>
              <a:cxn ang="0">
                <a:pos x="0" y="35"/>
              </a:cxn>
              <a:cxn ang="0">
                <a:pos x="0" y="35"/>
              </a:cxn>
            </a:cxnLst>
            <a:rect l="0" t="0" r="r" b="b"/>
            <a:pathLst>
              <a:path w="9" h="35">
                <a:moveTo>
                  <a:pt x="0" y="35"/>
                </a:moveTo>
                <a:lnTo>
                  <a:pt x="0" y="0"/>
                </a:lnTo>
                <a:lnTo>
                  <a:pt x="9" y="0"/>
                </a:lnTo>
                <a:lnTo>
                  <a:pt x="9" y="35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25" name="Freeform 141"/>
          <p:cNvSpPr>
            <a:spLocks/>
          </p:cNvSpPr>
          <p:nvPr/>
        </p:nvSpPr>
        <p:spPr bwMode="auto">
          <a:xfrm>
            <a:off x="7088188" y="3384550"/>
            <a:ext cx="14287" cy="55563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0" y="0"/>
              </a:cxn>
              <a:cxn ang="0">
                <a:pos x="9" y="0"/>
              </a:cxn>
              <a:cxn ang="0">
                <a:pos x="9" y="35"/>
              </a:cxn>
              <a:cxn ang="0">
                <a:pos x="0" y="35"/>
              </a:cxn>
              <a:cxn ang="0">
                <a:pos x="0" y="35"/>
              </a:cxn>
            </a:cxnLst>
            <a:rect l="0" t="0" r="r" b="b"/>
            <a:pathLst>
              <a:path w="9" h="35">
                <a:moveTo>
                  <a:pt x="0" y="35"/>
                </a:moveTo>
                <a:lnTo>
                  <a:pt x="0" y="0"/>
                </a:lnTo>
                <a:lnTo>
                  <a:pt x="9" y="0"/>
                </a:lnTo>
                <a:lnTo>
                  <a:pt x="9" y="35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26" name="Freeform 142"/>
          <p:cNvSpPr>
            <a:spLocks/>
          </p:cNvSpPr>
          <p:nvPr/>
        </p:nvSpPr>
        <p:spPr bwMode="auto">
          <a:xfrm>
            <a:off x="7088188" y="3287713"/>
            <a:ext cx="14287" cy="55562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0" y="0"/>
              </a:cxn>
              <a:cxn ang="0">
                <a:pos x="9" y="0"/>
              </a:cxn>
              <a:cxn ang="0">
                <a:pos x="9" y="35"/>
              </a:cxn>
              <a:cxn ang="0">
                <a:pos x="0" y="35"/>
              </a:cxn>
              <a:cxn ang="0">
                <a:pos x="0" y="35"/>
              </a:cxn>
            </a:cxnLst>
            <a:rect l="0" t="0" r="r" b="b"/>
            <a:pathLst>
              <a:path w="9" h="35">
                <a:moveTo>
                  <a:pt x="0" y="35"/>
                </a:moveTo>
                <a:lnTo>
                  <a:pt x="0" y="0"/>
                </a:lnTo>
                <a:lnTo>
                  <a:pt x="9" y="0"/>
                </a:lnTo>
                <a:lnTo>
                  <a:pt x="9" y="35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27" name="Freeform 143"/>
          <p:cNvSpPr>
            <a:spLocks/>
          </p:cNvSpPr>
          <p:nvPr/>
        </p:nvSpPr>
        <p:spPr bwMode="auto">
          <a:xfrm>
            <a:off x="7088188" y="3233738"/>
            <a:ext cx="14287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0" y="0"/>
              </a:cxn>
              <a:cxn ang="0">
                <a:pos x="9" y="0"/>
              </a:cxn>
              <a:cxn ang="0">
                <a:pos x="9" y="9"/>
              </a:cxn>
              <a:cxn ang="0">
                <a:pos x="0" y="9"/>
              </a:cxn>
              <a:cxn ang="0">
                <a:pos x="0" y="9"/>
              </a:cxn>
            </a:cxnLst>
            <a:rect l="0" t="0" r="r" b="b"/>
            <a:pathLst>
              <a:path w="9" h="9">
                <a:moveTo>
                  <a:pt x="0" y="9"/>
                </a:moveTo>
                <a:lnTo>
                  <a:pt x="0" y="0"/>
                </a:lnTo>
                <a:lnTo>
                  <a:pt x="9" y="0"/>
                </a:lnTo>
                <a:lnTo>
                  <a:pt x="9" y="9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noFill/>
          <a:ln w="14288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28" name="Line 144"/>
          <p:cNvSpPr>
            <a:spLocks noChangeShapeType="1"/>
          </p:cNvSpPr>
          <p:nvPr/>
        </p:nvSpPr>
        <p:spPr bwMode="auto">
          <a:xfrm flipH="1">
            <a:off x="5048250" y="3576638"/>
            <a:ext cx="150813" cy="123825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29" name="Line 145"/>
          <p:cNvSpPr>
            <a:spLocks noChangeShapeType="1"/>
          </p:cNvSpPr>
          <p:nvPr/>
        </p:nvSpPr>
        <p:spPr bwMode="auto">
          <a:xfrm>
            <a:off x="5048250" y="3686175"/>
            <a:ext cx="165100" cy="138113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30" name="Freeform 146"/>
          <p:cNvSpPr>
            <a:spLocks/>
          </p:cNvSpPr>
          <p:nvPr/>
        </p:nvSpPr>
        <p:spPr bwMode="auto">
          <a:xfrm>
            <a:off x="4924425" y="3357563"/>
            <a:ext cx="384175" cy="617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9"/>
              </a:cxn>
              <a:cxn ang="0">
                <a:pos x="242" y="389"/>
              </a:cxn>
              <a:cxn ang="0">
                <a:pos x="24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42" h="389">
                <a:moveTo>
                  <a:pt x="0" y="0"/>
                </a:moveTo>
                <a:lnTo>
                  <a:pt x="0" y="389"/>
                </a:lnTo>
                <a:lnTo>
                  <a:pt x="242" y="389"/>
                </a:lnTo>
                <a:lnTo>
                  <a:pt x="24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31" name="Rectangle 147"/>
          <p:cNvSpPr>
            <a:spLocks noChangeArrowheads="1"/>
          </p:cNvSpPr>
          <p:nvPr/>
        </p:nvSpPr>
        <p:spPr bwMode="auto">
          <a:xfrm>
            <a:off x="4924425" y="3357563"/>
            <a:ext cx="384175" cy="617537"/>
          </a:xfrm>
          <a:prstGeom prst="rect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32" name="Line 148"/>
          <p:cNvSpPr>
            <a:spLocks noChangeShapeType="1"/>
          </p:cNvSpPr>
          <p:nvPr/>
        </p:nvSpPr>
        <p:spPr bwMode="auto">
          <a:xfrm>
            <a:off x="4924425" y="3576638"/>
            <a:ext cx="165100" cy="1587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33" name="Line 149"/>
          <p:cNvSpPr>
            <a:spLocks noChangeShapeType="1"/>
          </p:cNvSpPr>
          <p:nvPr/>
        </p:nvSpPr>
        <p:spPr bwMode="auto">
          <a:xfrm>
            <a:off x="4924425" y="3811588"/>
            <a:ext cx="165100" cy="1587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34" name="Line 150"/>
          <p:cNvSpPr>
            <a:spLocks noChangeShapeType="1"/>
          </p:cNvSpPr>
          <p:nvPr/>
        </p:nvSpPr>
        <p:spPr bwMode="auto">
          <a:xfrm flipH="1">
            <a:off x="4979988" y="3576638"/>
            <a:ext cx="109537" cy="109537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35" name="Line 151"/>
          <p:cNvSpPr>
            <a:spLocks noChangeShapeType="1"/>
          </p:cNvSpPr>
          <p:nvPr/>
        </p:nvSpPr>
        <p:spPr bwMode="auto">
          <a:xfrm flipH="1" flipV="1">
            <a:off x="4979988" y="3686175"/>
            <a:ext cx="109537" cy="125413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36" name="Line 152"/>
          <p:cNvSpPr>
            <a:spLocks noChangeShapeType="1"/>
          </p:cNvSpPr>
          <p:nvPr/>
        </p:nvSpPr>
        <p:spPr bwMode="auto">
          <a:xfrm>
            <a:off x="4732338" y="3576638"/>
            <a:ext cx="192087" cy="1587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37" name="Line 153"/>
          <p:cNvSpPr>
            <a:spLocks noChangeShapeType="1"/>
          </p:cNvSpPr>
          <p:nvPr/>
        </p:nvSpPr>
        <p:spPr bwMode="auto">
          <a:xfrm>
            <a:off x="4718050" y="3811588"/>
            <a:ext cx="206375" cy="1587"/>
          </a:xfrm>
          <a:prstGeom prst="line">
            <a:avLst/>
          </a:prstGeom>
          <a:noFill/>
          <a:ln w="269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38" name="Oval 154"/>
          <p:cNvSpPr>
            <a:spLocks noChangeArrowheads="1"/>
          </p:cNvSpPr>
          <p:nvPr/>
        </p:nvSpPr>
        <p:spPr bwMode="auto">
          <a:xfrm>
            <a:off x="4746625" y="3735388"/>
            <a:ext cx="165100" cy="16351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39" name="Oval 155"/>
          <p:cNvSpPr>
            <a:spLocks noChangeArrowheads="1"/>
          </p:cNvSpPr>
          <p:nvPr/>
        </p:nvSpPr>
        <p:spPr bwMode="auto">
          <a:xfrm>
            <a:off x="4746625" y="3727450"/>
            <a:ext cx="165100" cy="165100"/>
          </a:xfrm>
          <a:prstGeom prst="ellipse">
            <a:avLst/>
          </a:prstGeom>
          <a:noFill/>
          <a:ln w="14288" cap="rnd">
            <a:solidFill>
              <a:srgbClr val="FF9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40" name="Line 156"/>
          <p:cNvSpPr>
            <a:spLocks noChangeShapeType="1"/>
          </p:cNvSpPr>
          <p:nvPr/>
        </p:nvSpPr>
        <p:spPr bwMode="auto">
          <a:xfrm>
            <a:off x="5308600" y="3413125"/>
            <a:ext cx="631825" cy="1588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41" name="Freeform 157"/>
          <p:cNvSpPr>
            <a:spLocks/>
          </p:cNvSpPr>
          <p:nvPr/>
        </p:nvSpPr>
        <p:spPr bwMode="auto">
          <a:xfrm>
            <a:off x="5940425" y="3330575"/>
            <a:ext cx="412750" cy="520700"/>
          </a:xfrm>
          <a:custGeom>
            <a:avLst/>
            <a:gdLst/>
            <a:ahLst/>
            <a:cxnLst>
              <a:cxn ang="0">
                <a:pos x="260" y="328"/>
              </a:cxn>
              <a:cxn ang="0">
                <a:pos x="0" y="246"/>
              </a:cxn>
              <a:cxn ang="0">
                <a:pos x="0" y="82"/>
              </a:cxn>
              <a:cxn ang="0">
                <a:pos x="260" y="0"/>
              </a:cxn>
              <a:cxn ang="0">
                <a:pos x="260" y="328"/>
              </a:cxn>
            </a:cxnLst>
            <a:rect l="0" t="0" r="r" b="b"/>
            <a:pathLst>
              <a:path w="260" h="328">
                <a:moveTo>
                  <a:pt x="260" y="328"/>
                </a:moveTo>
                <a:lnTo>
                  <a:pt x="0" y="246"/>
                </a:lnTo>
                <a:lnTo>
                  <a:pt x="0" y="82"/>
                </a:lnTo>
                <a:lnTo>
                  <a:pt x="260" y="0"/>
                </a:lnTo>
                <a:lnTo>
                  <a:pt x="260" y="3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42" name="Freeform 158"/>
          <p:cNvSpPr>
            <a:spLocks/>
          </p:cNvSpPr>
          <p:nvPr/>
        </p:nvSpPr>
        <p:spPr bwMode="auto">
          <a:xfrm>
            <a:off x="5940425" y="3330575"/>
            <a:ext cx="412750" cy="520700"/>
          </a:xfrm>
          <a:custGeom>
            <a:avLst/>
            <a:gdLst/>
            <a:ahLst/>
            <a:cxnLst>
              <a:cxn ang="0">
                <a:pos x="260" y="328"/>
              </a:cxn>
              <a:cxn ang="0">
                <a:pos x="0" y="246"/>
              </a:cxn>
              <a:cxn ang="0">
                <a:pos x="0" y="82"/>
              </a:cxn>
              <a:cxn ang="0">
                <a:pos x="260" y="0"/>
              </a:cxn>
              <a:cxn ang="0">
                <a:pos x="260" y="328"/>
              </a:cxn>
            </a:cxnLst>
            <a:rect l="0" t="0" r="r" b="b"/>
            <a:pathLst>
              <a:path w="260" h="328">
                <a:moveTo>
                  <a:pt x="260" y="328"/>
                </a:moveTo>
                <a:lnTo>
                  <a:pt x="0" y="246"/>
                </a:lnTo>
                <a:lnTo>
                  <a:pt x="0" y="82"/>
                </a:lnTo>
                <a:lnTo>
                  <a:pt x="260" y="0"/>
                </a:lnTo>
                <a:lnTo>
                  <a:pt x="260" y="328"/>
                </a:lnTo>
                <a:close/>
              </a:path>
            </a:pathLst>
          </a:cu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43" name="Line 159"/>
          <p:cNvSpPr>
            <a:spLocks noChangeShapeType="1"/>
          </p:cNvSpPr>
          <p:nvPr/>
        </p:nvSpPr>
        <p:spPr bwMode="auto">
          <a:xfrm flipV="1">
            <a:off x="5940425" y="3413125"/>
            <a:ext cx="1588" cy="53975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44" name="Freeform 160"/>
          <p:cNvSpPr>
            <a:spLocks noEditPoints="1"/>
          </p:cNvSpPr>
          <p:nvPr/>
        </p:nvSpPr>
        <p:spPr bwMode="auto">
          <a:xfrm>
            <a:off x="5561013" y="3357563"/>
            <a:ext cx="119062" cy="109537"/>
          </a:xfrm>
          <a:custGeom>
            <a:avLst/>
            <a:gdLst/>
            <a:ahLst/>
            <a:cxnLst>
              <a:cxn ang="0">
                <a:pos x="12" y="64"/>
              </a:cxn>
              <a:cxn ang="0">
                <a:pos x="79" y="64"/>
              </a:cxn>
              <a:cxn ang="0">
                <a:pos x="92" y="76"/>
              </a:cxn>
              <a:cxn ang="0">
                <a:pos x="79" y="88"/>
              </a:cxn>
              <a:cxn ang="0">
                <a:pos x="12" y="88"/>
              </a:cxn>
              <a:cxn ang="0">
                <a:pos x="0" y="76"/>
              </a:cxn>
              <a:cxn ang="0">
                <a:pos x="12" y="64"/>
              </a:cxn>
              <a:cxn ang="0">
                <a:pos x="12" y="0"/>
              </a:cxn>
              <a:cxn ang="0">
                <a:pos x="163" y="76"/>
              </a:cxn>
              <a:cxn ang="0">
                <a:pos x="12" y="151"/>
              </a:cxn>
              <a:cxn ang="0">
                <a:pos x="12" y="0"/>
              </a:cxn>
            </a:cxnLst>
            <a:rect l="0" t="0" r="r" b="b"/>
            <a:pathLst>
              <a:path w="163" h="151">
                <a:moveTo>
                  <a:pt x="12" y="64"/>
                </a:moveTo>
                <a:lnTo>
                  <a:pt x="79" y="64"/>
                </a:lnTo>
                <a:cubicBezTo>
                  <a:pt x="86" y="64"/>
                  <a:pt x="92" y="70"/>
                  <a:pt x="92" y="76"/>
                </a:cubicBezTo>
                <a:cubicBezTo>
                  <a:pt x="92" y="83"/>
                  <a:pt x="86" y="88"/>
                  <a:pt x="79" y="88"/>
                </a:cubicBezTo>
                <a:lnTo>
                  <a:pt x="12" y="88"/>
                </a:lnTo>
                <a:cubicBezTo>
                  <a:pt x="6" y="88"/>
                  <a:pt x="0" y="83"/>
                  <a:pt x="0" y="76"/>
                </a:cubicBezTo>
                <a:cubicBezTo>
                  <a:pt x="0" y="70"/>
                  <a:pt x="6" y="64"/>
                  <a:pt x="12" y="64"/>
                </a:cubicBezTo>
                <a:close/>
                <a:moveTo>
                  <a:pt x="12" y="0"/>
                </a:moveTo>
                <a:lnTo>
                  <a:pt x="163" y="76"/>
                </a:lnTo>
                <a:lnTo>
                  <a:pt x="12" y="151"/>
                </a:lnTo>
                <a:lnTo>
                  <a:pt x="12" y="0"/>
                </a:lnTo>
                <a:close/>
              </a:path>
            </a:pathLst>
          </a:custGeom>
          <a:noFill/>
          <a:ln w="41275" cap="rnd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45" name="Freeform 161"/>
          <p:cNvSpPr>
            <a:spLocks noEditPoints="1"/>
          </p:cNvSpPr>
          <p:nvPr/>
        </p:nvSpPr>
        <p:spPr bwMode="auto">
          <a:xfrm>
            <a:off x="5851525" y="3584575"/>
            <a:ext cx="563563" cy="1270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67" y="0"/>
              </a:cxn>
              <a:cxn ang="0">
                <a:pos x="76" y="9"/>
              </a:cxn>
              <a:cxn ang="0">
                <a:pos x="67" y="19"/>
              </a:cxn>
              <a:cxn ang="0">
                <a:pos x="10" y="19"/>
              </a:cxn>
              <a:cxn ang="0">
                <a:pos x="0" y="9"/>
              </a:cxn>
              <a:cxn ang="0">
                <a:pos x="10" y="0"/>
              </a:cxn>
              <a:cxn ang="0">
                <a:pos x="142" y="0"/>
              </a:cxn>
              <a:cxn ang="0">
                <a:pos x="152" y="9"/>
              </a:cxn>
              <a:cxn ang="0">
                <a:pos x="142" y="19"/>
              </a:cxn>
              <a:cxn ang="0">
                <a:pos x="133" y="9"/>
              </a:cxn>
              <a:cxn ang="0">
                <a:pos x="142" y="0"/>
              </a:cxn>
              <a:cxn ang="0">
                <a:pos x="218" y="0"/>
              </a:cxn>
              <a:cxn ang="0">
                <a:pos x="274" y="0"/>
              </a:cxn>
              <a:cxn ang="0">
                <a:pos x="284" y="9"/>
              </a:cxn>
              <a:cxn ang="0">
                <a:pos x="274" y="19"/>
              </a:cxn>
              <a:cxn ang="0">
                <a:pos x="218" y="19"/>
              </a:cxn>
              <a:cxn ang="0">
                <a:pos x="208" y="9"/>
              </a:cxn>
              <a:cxn ang="0">
                <a:pos x="218" y="0"/>
              </a:cxn>
              <a:cxn ang="0">
                <a:pos x="350" y="0"/>
              </a:cxn>
              <a:cxn ang="0">
                <a:pos x="359" y="9"/>
              </a:cxn>
              <a:cxn ang="0">
                <a:pos x="350" y="19"/>
              </a:cxn>
              <a:cxn ang="0">
                <a:pos x="341" y="9"/>
              </a:cxn>
              <a:cxn ang="0">
                <a:pos x="350" y="0"/>
              </a:cxn>
              <a:cxn ang="0">
                <a:pos x="426" y="0"/>
              </a:cxn>
              <a:cxn ang="0">
                <a:pos x="482" y="0"/>
              </a:cxn>
              <a:cxn ang="0">
                <a:pos x="492" y="9"/>
              </a:cxn>
              <a:cxn ang="0">
                <a:pos x="482" y="19"/>
              </a:cxn>
              <a:cxn ang="0">
                <a:pos x="426" y="19"/>
              </a:cxn>
              <a:cxn ang="0">
                <a:pos x="416" y="9"/>
              </a:cxn>
              <a:cxn ang="0">
                <a:pos x="426" y="0"/>
              </a:cxn>
              <a:cxn ang="0">
                <a:pos x="558" y="0"/>
              </a:cxn>
              <a:cxn ang="0">
                <a:pos x="559" y="0"/>
              </a:cxn>
              <a:cxn ang="0">
                <a:pos x="568" y="9"/>
              </a:cxn>
              <a:cxn ang="0">
                <a:pos x="559" y="19"/>
              </a:cxn>
              <a:cxn ang="0">
                <a:pos x="558" y="19"/>
              </a:cxn>
              <a:cxn ang="0">
                <a:pos x="548" y="9"/>
              </a:cxn>
              <a:cxn ang="0">
                <a:pos x="558" y="0"/>
              </a:cxn>
              <a:cxn ang="0">
                <a:pos x="635" y="0"/>
              </a:cxn>
              <a:cxn ang="0">
                <a:pos x="691" y="0"/>
              </a:cxn>
              <a:cxn ang="0">
                <a:pos x="701" y="9"/>
              </a:cxn>
              <a:cxn ang="0">
                <a:pos x="691" y="19"/>
              </a:cxn>
              <a:cxn ang="0">
                <a:pos x="635" y="19"/>
              </a:cxn>
              <a:cxn ang="0">
                <a:pos x="625" y="9"/>
              </a:cxn>
              <a:cxn ang="0">
                <a:pos x="635" y="0"/>
              </a:cxn>
              <a:cxn ang="0">
                <a:pos x="767" y="0"/>
              </a:cxn>
              <a:cxn ang="0">
                <a:pos x="776" y="9"/>
              </a:cxn>
              <a:cxn ang="0">
                <a:pos x="767" y="19"/>
              </a:cxn>
              <a:cxn ang="0">
                <a:pos x="757" y="9"/>
              </a:cxn>
              <a:cxn ang="0">
                <a:pos x="767" y="0"/>
              </a:cxn>
            </a:cxnLst>
            <a:rect l="0" t="0" r="r" b="b"/>
            <a:pathLst>
              <a:path w="776" h="19">
                <a:moveTo>
                  <a:pt x="10" y="0"/>
                </a:moveTo>
                <a:lnTo>
                  <a:pt x="67" y="0"/>
                </a:lnTo>
                <a:cubicBezTo>
                  <a:pt x="72" y="0"/>
                  <a:pt x="76" y="4"/>
                  <a:pt x="76" y="9"/>
                </a:cubicBezTo>
                <a:cubicBezTo>
                  <a:pt x="76" y="15"/>
                  <a:pt x="72" y="19"/>
                  <a:pt x="67" y="19"/>
                </a:cubicBezTo>
                <a:lnTo>
                  <a:pt x="10" y="19"/>
                </a:lnTo>
                <a:cubicBezTo>
                  <a:pt x="5" y="19"/>
                  <a:pt x="0" y="15"/>
                  <a:pt x="0" y="9"/>
                </a:cubicBezTo>
                <a:cubicBezTo>
                  <a:pt x="0" y="4"/>
                  <a:pt x="5" y="0"/>
                  <a:pt x="10" y="0"/>
                </a:cubicBezTo>
                <a:close/>
                <a:moveTo>
                  <a:pt x="142" y="0"/>
                </a:moveTo>
                <a:cubicBezTo>
                  <a:pt x="148" y="0"/>
                  <a:pt x="152" y="4"/>
                  <a:pt x="152" y="9"/>
                </a:cubicBezTo>
                <a:cubicBezTo>
                  <a:pt x="152" y="15"/>
                  <a:pt x="148" y="19"/>
                  <a:pt x="142" y="19"/>
                </a:cubicBezTo>
                <a:cubicBezTo>
                  <a:pt x="137" y="19"/>
                  <a:pt x="133" y="15"/>
                  <a:pt x="133" y="9"/>
                </a:cubicBezTo>
                <a:cubicBezTo>
                  <a:pt x="133" y="4"/>
                  <a:pt x="137" y="0"/>
                  <a:pt x="142" y="0"/>
                </a:cubicBezTo>
                <a:close/>
                <a:moveTo>
                  <a:pt x="218" y="0"/>
                </a:moveTo>
                <a:lnTo>
                  <a:pt x="274" y="0"/>
                </a:lnTo>
                <a:cubicBezTo>
                  <a:pt x="280" y="0"/>
                  <a:pt x="284" y="4"/>
                  <a:pt x="284" y="9"/>
                </a:cubicBezTo>
                <a:cubicBezTo>
                  <a:pt x="284" y="15"/>
                  <a:pt x="280" y="19"/>
                  <a:pt x="274" y="19"/>
                </a:cubicBezTo>
                <a:lnTo>
                  <a:pt x="218" y="19"/>
                </a:lnTo>
                <a:cubicBezTo>
                  <a:pt x="213" y="19"/>
                  <a:pt x="208" y="15"/>
                  <a:pt x="208" y="9"/>
                </a:cubicBezTo>
                <a:cubicBezTo>
                  <a:pt x="208" y="4"/>
                  <a:pt x="213" y="0"/>
                  <a:pt x="218" y="0"/>
                </a:cubicBezTo>
                <a:close/>
                <a:moveTo>
                  <a:pt x="350" y="0"/>
                </a:moveTo>
                <a:cubicBezTo>
                  <a:pt x="356" y="0"/>
                  <a:pt x="359" y="4"/>
                  <a:pt x="359" y="9"/>
                </a:cubicBezTo>
                <a:cubicBezTo>
                  <a:pt x="359" y="15"/>
                  <a:pt x="356" y="19"/>
                  <a:pt x="350" y="19"/>
                </a:cubicBezTo>
                <a:cubicBezTo>
                  <a:pt x="345" y="19"/>
                  <a:pt x="341" y="15"/>
                  <a:pt x="341" y="9"/>
                </a:cubicBezTo>
                <a:cubicBezTo>
                  <a:pt x="341" y="4"/>
                  <a:pt x="345" y="0"/>
                  <a:pt x="350" y="0"/>
                </a:cubicBezTo>
                <a:close/>
                <a:moveTo>
                  <a:pt x="426" y="0"/>
                </a:moveTo>
                <a:lnTo>
                  <a:pt x="482" y="0"/>
                </a:lnTo>
                <a:cubicBezTo>
                  <a:pt x="488" y="0"/>
                  <a:pt x="492" y="4"/>
                  <a:pt x="492" y="9"/>
                </a:cubicBezTo>
                <a:cubicBezTo>
                  <a:pt x="492" y="15"/>
                  <a:pt x="488" y="19"/>
                  <a:pt x="482" y="19"/>
                </a:cubicBezTo>
                <a:lnTo>
                  <a:pt x="426" y="19"/>
                </a:lnTo>
                <a:cubicBezTo>
                  <a:pt x="421" y="19"/>
                  <a:pt x="416" y="15"/>
                  <a:pt x="416" y="9"/>
                </a:cubicBezTo>
                <a:cubicBezTo>
                  <a:pt x="416" y="4"/>
                  <a:pt x="421" y="0"/>
                  <a:pt x="426" y="0"/>
                </a:cubicBezTo>
                <a:close/>
                <a:moveTo>
                  <a:pt x="558" y="0"/>
                </a:moveTo>
                <a:lnTo>
                  <a:pt x="559" y="0"/>
                </a:lnTo>
                <a:cubicBezTo>
                  <a:pt x="564" y="0"/>
                  <a:pt x="568" y="4"/>
                  <a:pt x="568" y="9"/>
                </a:cubicBezTo>
                <a:cubicBezTo>
                  <a:pt x="568" y="15"/>
                  <a:pt x="564" y="19"/>
                  <a:pt x="559" y="19"/>
                </a:cubicBezTo>
                <a:lnTo>
                  <a:pt x="558" y="19"/>
                </a:lnTo>
                <a:cubicBezTo>
                  <a:pt x="553" y="19"/>
                  <a:pt x="548" y="15"/>
                  <a:pt x="548" y="9"/>
                </a:cubicBezTo>
                <a:cubicBezTo>
                  <a:pt x="548" y="4"/>
                  <a:pt x="553" y="0"/>
                  <a:pt x="558" y="0"/>
                </a:cubicBezTo>
                <a:close/>
                <a:moveTo>
                  <a:pt x="635" y="0"/>
                </a:moveTo>
                <a:lnTo>
                  <a:pt x="691" y="0"/>
                </a:lnTo>
                <a:cubicBezTo>
                  <a:pt x="696" y="0"/>
                  <a:pt x="701" y="4"/>
                  <a:pt x="701" y="9"/>
                </a:cubicBezTo>
                <a:cubicBezTo>
                  <a:pt x="701" y="15"/>
                  <a:pt x="696" y="19"/>
                  <a:pt x="691" y="19"/>
                </a:cubicBezTo>
                <a:lnTo>
                  <a:pt x="635" y="19"/>
                </a:lnTo>
                <a:cubicBezTo>
                  <a:pt x="629" y="19"/>
                  <a:pt x="625" y="15"/>
                  <a:pt x="625" y="9"/>
                </a:cubicBezTo>
                <a:cubicBezTo>
                  <a:pt x="625" y="4"/>
                  <a:pt x="629" y="0"/>
                  <a:pt x="635" y="0"/>
                </a:cubicBezTo>
                <a:close/>
                <a:moveTo>
                  <a:pt x="767" y="0"/>
                </a:moveTo>
                <a:cubicBezTo>
                  <a:pt x="772" y="0"/>
                  <a:pt x="776" y="4"/>
                  <a:pt x="776" y="9"/>
                </a:cubicBezTo>
                <a:cubicBezTo>
                  <a:pt x="776" y="15"/>
                  <a:pt x="772" y="19"/>
                  <a:pt x="767" y="19"/>
                </a:cubicBezTo>
                <a:cubicBezTo>
                  <a:pt x="761" y="19"/>
                  <a:pt x="757" y="15"/>
                  <a:pt x="757" y="9"/>
                </a:cubicBezTo>
                <a:cubicBezTo>
                  <a:pt x="757" y="4"/>
                  <a:pt x="761" y="0"/>
                  <a:pt x="767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46" name="Freeform 162"/>
          <p:cNvSpPr>
            <a:spLocks noEditPoints="1"/>
          </p:cNvSpPr>
          <p:nvPr/>
        </p:nvSpPr>
        <p:spPr bwMode="auto">
          <a:xfrm>
            <a:off x="5851525" y="3584575"/>
            <a:ext cx="563563" cy="1270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67" y="0"/>
              </a:cxn>
              <a:cxn ang="0">
                <a:pos x="76" y="9"/>
              </a:cxn>
              <a:cxn ang="0">
                <a:pos x="67" y="19"/>
              </a:cxn>
              <a:cxn ang="0">
                <a:pos x="10" y="19"/>
              </a:cxn>
              <a:cxn ang="0">
                <a:pos x="0" y="9"/>
              </a:cxn>
              <a:cxn ang="0">
                <a:pos x="10" y="0"/>
              </a:cxn>
              <a:cxn ang="0">
                <a:pos x="142" y="0"/>
              </a:cxn>
              <a:cxn ang="0">
                <a:pos x="152" y="9"/>
              </a:cxn>
              <a:cxn ang="0">
                <a:pos x="142" y="19"/>
              </a:cxn>
              <a:cxn ang="0">
                <a:pos x="133" y="9"/>
              </a:cxn>
              <a:cxn ang="0">
                <a:pos x="142" y="0"/>
              </a:cxn>
              <a:cxn ang="0">
                <a:pos x="218" y="0"/>
              </a:cxn>
              <a:cxn ang="0">
                <a:pos x="274" y="0"/>
              </a:cxn>
              <a:cxn ang="0">
                <a:pos x="284" y="9"/>
              </a:cxn>
              <a:cxn ang="0">
                <a:pos x="274" y="19"/>
              </a:cxn>
              <a:cxn ang="0">
                <a:pos x="218" y="19"/>
              </a:cxn>
              <a:cxn ang="0">
                <a:pos x="208" y="9"/>
              </a:cxn>
              <a:cxn ang="0">
                <a:pos x="218" y="0"/>
              </a:cxn>
              <a:cxn ang="0">
                <a:pos x="350" y="0"/>
              </a:cxn>
              <a:cxn ang="0">
                <a:pos x="359" y="9"/>
              </a:cxn>
              <a:cxn ang="0">
                <a:pos x="350" y="19"/>
              </a:cxn>
              <a:cxn ang="0">
                <a:pos x="341" y="9"/>
              </a:cxn>
              <a:cxn ang="0">
                <a:pos x="350" y="0"/>
              </a:cxn>
              <a:cxn ang="0">
                <a:pos x="426" y="0"/>
              </a:cxn>
              <a:cxn ang="0">
                <a:pos x="482" y="0"/>
              </a:cxn>
              <a:cxn ang="0">
                <a:pos x="492" y="9"/>
              </a:cxn>
              <a:cxn ang="0">
                <a:pos x="482" y="19"/>
              </a:cxn>
              <a:cxn ang="0">
                <a:pos x="426" y="19"/>
              </a:cxn>
              <a:cxn ang="0">
                <a:pos x="416" y="9"/>
              </a:cxn>
              <a:cxn ang="0">
                <a:pos x="426" y="0"/>
              </a:cxn>
              <a:cxn ang="0">
                <a:pos x="558" y="0"/>
              </a:cxn>
              <a:cxn ang="0">
                <a:pos x="559" y="0"/>
              </a:cxn>
              <a:cxn ang="0">
                <a:pos x="568" y="9"/>
              </a:cxn>
              <a:cxn ang="0">
                <a:pos x="559" y="19"/>
              </a:cxn>
              <a:cxn ang="0">
                <a:pos x="558" y="19"/>
              </a:cxn>
              <a:cxn ang="0">
                <a:pos x="548" y="9"/>
              </a:cxn>
              <a:cxn ang="0">
                <a:pos x="558" y="0"/>
              </a:cxn>
              <a:cxn ang="0">
                <a:pos x="635" y="0"/>
              </a:cxn>
              <a:cxn ang="0">
                <a:pos x="691" y="0"/>
              </a:cxn>
              <a:cxn ang="0">
                <a:pos x="701" y="9"/>
              </a:cxn>
              <a:cxn ang="0">
                <a:pos x="691" y="19"/>
              </a:cxn>
              <a:cxn ang="0">
                <a:pos x="635" y="19"/>
              </a:cxn>
              <a:cxn ang="0">
                <a:pos x="625" y="9"/>
              </a:cxn>
              <a:cxn ang="0">
                <a:pos x="635" y="0"/>
              </a:cxn>
              <a:cxn ang="0">
                <a:pos x="767" y="0"/>
              </a:cxn>
              <a:cxn ang="0">
                <a:pos x="776" y="9"/>
              </a:cxn>
              <a:cxn ang="0">
                <a:pos x="767" y="19"/>
              </a:cxn>
              <a:cxn ang="0">
                <a:pos x="757" y="9"/>
              </a:cxn>
              <a:cxn ang="0">
                <a:pos x="767" y="0"/>
              </a:cxn>
            </a:cxnLst>
            <a:rect l="0" t="0" r="r" b="b"/>
            <a:pathLst>
              <a:path w="776" h="19">
                <a:moveTo>
                  <a:pt x="10" y="0"/>
                </a:moveTo>
                <a:lnTo>
                  <a:pt x="67" y="0"/>
                </a:lnTo>
                <a:cubicBezTo>
                  <a:pt x="72" y="0"/>
                  <a:pt x="76" y="4"/>
                  <a:pt x="76" y="9"/>
                </a:cubicBezTo>
                <a:cubicBezTo>
                  <a:pt x="76" y="15"/>
                  <a:pt x="72" y="19"/>
                  <a:pt x="67" y="19"/>
                </a:cubicBezTo>
                <a:lnTo>
                  <a:pt x="10" y="19"/>
                </a:lnTo>
                <a:cubicBezTo>
                  <a:pt x="5" y="19"/>
                  <a:pt x="0" y="15"/>
                  <a:pt x="0" y="9"/>
                </a:cubicBezTo>
                <a:cubicBezTo>
                  <a:pt x="0" y="4"/>
                  <a:pt x="5" y="0"/>
                  <a:pt x="10" y="0"/>
                </a:cubicBezTo>
                <a:close/>
                <a:moveTo>
                  <a:pt x="142" y="0"/>
                </a:moveTo>
                <a:cubicBezTo>
                  <a:pt x="148" y="0"/>
                  <a:pt x="152" y="4"/>
                  <a:pt x="152" y="9"/>
                </a:cubicBezTo>
                <a:cubicBezTo>
                  <a:pt x="152" y="15"/>
                  <a:pt x="148" y="19"/>
                  <a:pt x="142" y="19"/>
                </a:cubicBezTo>
                <a:cubicBezTo>
                  <a:pt x="137" y="19"/>
                  <a:pt x="133" y="15"/>
                  <a:pt x="133" y="9"/>
                </a:cubicBezTo>
                <a:cubicBezTo>
                  <a:pt x="133" y="4"/>
                  <a:pt x="137" y="0"/>
                  <a:pt x="142" y="0"/>
                </a:cubicBezTo>
                <a:close/>
                <a:moveTo>
                  <a:pt x="218" y="0"/>
                </a:moveTo>
                <a:lnTo>
                  <a:pt x="274" y="0"/>
                </a:lnTo>
                <a:cubicBezTo>
                  <a:pt x="280" y="0"/>
                  <a:pt x="284" y="4"/>
                  <a:pt x="284" y="9"/>
                </a:cubicBezTo>
                <a:cubicBezTo>
                  <a:pt x="284" y="15"/>
                  <a:pt x="280" y="19"/>
                  <a:pt x="274" y="19"/>
                </a:cubicBezTo>
                <a:lnTo>
                  <a:pt x="218" y="19"/>
                </a:lnTo>
                <a:cubicBezTo>
                  <a:pt x="213" y="19"/>
                  <a:pt x="208" y="15"/>
                  <a:pt x="208" y="9"/>
                </a:cubicBezTo>
                <a:cubicBezTo>
                  <a:pt x="208" y="4"/>
                  <a:pt x="213" y="0"/>
                  <a:pt x="218" y="0"/>
                </a:cubicBezTo>
                <a:close/>
                <a:moveTo>
                  <a:pt x="350" y="0"/>
                </a:moveTo>
                <a:cubicBezTo>
                  <a:pt x="356" y="0"/>
                  <a:pt x="359" y="4"/>
                  <a:pt x="359" y="9"/>
                </a:cubicBezTo>
                <a:cubicBezTo>
                  <a:pt x="359" y="15"/>
                  <a:pt x="356" y="19"/>
                  <a:pt x="350" y="19"/>
                </a:cubicBezTo>
                <a:cubicBezTo>
                  <a:pt x="345" y="19"/>
                  <a:pt x="341" y="15"/>
                  <a:pt x="341" y="9"/>
                </a:cubicBezTo>
                <a:cubicBezTo>
                  <a:pt x="341" y="4"/>
                  <a:pt x="345" y="0"/>
                  <a:pt x="350" y="0"/>
                </a:cubicBezTo>
                <a:close/>
                <a:moveTo>
                  <a:pt x="426" y="0"/>
                </a:moveTo>
                <a:lnTo>
                  <a:pt x="482" y="0"/>
                </a:lnTo>
                <a:cubicBezTo>
                  <a:pt x="488" y="0"/>
                  <a:pt x="492" y="4"/>
                  <a:pt x="492" y="9"/>
                </a:cubicBezTo>
                <a:cubicBezTo>
                  <a:pt x="492" y="15"/>
                  <a:pt x="488" y="19"/>
                  <a:pt x="482" y="19"/>
                </a:cubicBezTo>
                <a:lnTo>
                  <a:pt x="426" y="19"/>
                </a:lnTo>
                <a:cubicBezTo>
                  <a:pt x="421" y="19"/>
                  <a:pt x="416" y="15"/>
                  <a:pt x="416" y="9"/>
                </a:cubicBezTo>
                <a:cubicBezTo>
                  <a:pt x="416" y="4"/>
                  <a:pt x="421" y="0"/>
                  <a:pt x="426" y="0"/>
                </a:cubicBezTo>
                <a:close/>
                <a:moveTo>
                  <a:pt x="558" y="0"/>
                </a:moveTo>
                <a:lnTo>
                  <a:pt x="559" y="0"/>
                </a:lnTo>
                <a:cubicBezTo>
                  <a:pt x="564" y="0"/>
                  <a:pt x="568" y="4"/>
                  <a:pt x="568" y="9"/>
                </a:cubicBezTo>
                <a:cubicBezTo>
                  <a:pt x="568" y="15"/>
                  <a:pt x="564" y="19"/>
                  <a:pt x="559" y="19"/>
                </a:cubicBezTo>
                <a:lnTo>
                  <a:pt x="558" y="19"/>
                </a:lnTo>
                <a:cubicBezTo>
                  <a:pt x="553" y="19"/>
                  <a:pt x="548" y="15"/>
                  <a:pt x="548" y="9"/>
                </a:cubicBezTo>
                <a:cubicBezTo>
                  <a:pt x="548" y="4"/>
                  <a:pt x="553" y="0"/>
                  <a:pt x="558" y="0"/>
                </a:cubicBezTo>
                <a:close/>
                <a:moveTo>
                  <a:pt x="635" y="0"/>
                </a:moveTo>
                <a:lnTo>
                  <a:pt x="691" y="0"/>
                </a:lnTo>
                <a:cubicBezTo>
                  <a:pt x="696" y="0"/>
                  <a:pt x="701" y="4"/>
                  <a:pt x="701" y="9"/>
                </a:cubicBezTo>
                <a:cubicBezTo>
                  <a:pt x="701" y="15"/>
                  <a:pt x="696" y="19"/>
                  <a:pt x="691" y="19"/>
                </a:cubicBezTo>
                <a:lnTo>
                  <a:pt x="635" y="19"/>
                </a:lnTo>
                <a:cubicBezTo>
                  <a:pt x="629" y="19"/>
                  <a:pt x="625" y="15"/>
                  <a:pt x="625" y="9"/>
                </a:cubicBezTo>
                <a:cubicBezTo>
                  <a:pt x="625" y="4"/>
                  <a:pt x="629" y="0"/>
                  <a:pt x="635" y="0"/>
                </a:cubicBezTo>
                <a:close/>
                <a:moveTo>
                  <a:pt x="767" y="0"/>
                </a:moveTo>
                <a:cubicBezTo>
                  <a:pt x="772" y="0"/>
                  <a:pt x="776" y="4"/>
                  <a:pt x="776" y="9"/>
                </a:cubicBezTo>
                <a:cubicBezTo>
                  <a:pt x="776" y="15"/>
                  <a:pt x="772" y="19"/>
                  <a:pt x="767" y="19"/>
                </a:cubicBezTo>
                <a:cubicBezTo>
                  <a:pt x="761" y="19"/>
                  <a:pt x="757" y="15"/>
                  <a:pt x="757" y="9"/>
                </a:cubicBezTo>
                <a:cubicBezTo>
                  <a:pt x="757" y="4"/>
                  <a:pt x="761" y="0"/>
                  <a:pt x="767" y="0"/>
                </a:cubicBezTo>
                <a:close/>
              </a:path>
            </a:pathLst>
          </a:cu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47" name="Line 163"/>
          <p:cNvSpPr>
            <a:spLocks noChangeShapeType="1"/>
          </p:cNvSpPr>
          <p:nvPr/>
        </p:nvSpPr>
        <p:spPr bwMode="auto">
          <a:xfrm>
            <a:off x="6462713" y="3562350"/>
            <a:ext cx="1587" cy="55563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48" name="Line 164"/>
          <p:cNvSpPr>
            <a:spLocks noChangeShapeType="1"/>
          </p:cNvSpPr>
          <p:nvPr/>
        </p:nvSpPr>
        <p:spPr bwMode="auto">
          <a:xfrm>
            <a:off x="6491288" y="3562350"/>
            <a:ext cx="1587" cy="55563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49" name="Freeform 165"/>
          <p:cNvSpPr>
            <a:spLocks noEditPoints="1"/>
          </p:cNvSpPr>
          <p:nvPr/>
        </p:nvSpPr>
        <p:spPr bwMode="auto">
          <a:xfrm>
            <a:off x="6483350" y="3584575"/>
            <a:ext cx="111125" cy="12700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66" y="0"/>
              </a:cxn>
              <a:cxn ang="0">
                <a:pos x="75" y="9"/>
              </a:cxn>
              <a:cxn ang="0">
                <a:pos x="66" y="19"/>
              </a:cxn>
              <a:cxn ang="0">
                <a:pos x="9" y="19"/>
              </a:cxn>
              <a:cxn ang="0">
                <a:pos x="0" y="9"/>
              </a:cxn>
              <a:cxn ang="0">
                <a:pos x="9" y="0"/>
              </a:cxn>
              <a:cxn ang="0">
                <a:pos x="141" y="0"/>
              </a:cxn>
              <a:cxn ang="0">
                <a:pos x="151" y="9"/>
              </a:cxn>
              <a:cxn ang="0">
                <a:pos x="141" y="19"/>
              </a:cxn>
              <a:cxn ang="0">
                <a:pos x="132" y="9"/>
              </a:cxn>
              <a:cxn ang="0">
                <a:pos x="141" y="0"/>
              </a:cxn>
            </a:cxnLst>
            <a:rect l="0" t="0" r="r" b="b"/>
            <a:pathLst>
              <a:path w="151" h="19">
                <a:moveTo>
                  <a:pt x="9" y="0"/>
                </a:moveTo>
                <a:lnTo>
                  <a:pt x="66" y="0"/>
                </a:lnTo>
                <a:cubicBezTo>
                  <a:pt x="72" y="0"/>
                  <a:pt x="75" y="4"/>
                  <a:pt x="75" y="9"/>
                </a:cubicBezTo>
                <a:cubicBezTo>
                  <a:pt x="75" y="15"/>
                  <a:pt x="72" y="19"/>
                  <a:pt x="66" y="19"/>
                </a:cubicBezTo>
                <a:lnTo>
                  <a:pt x="9" y="19"/>
                </a:lnTo>
                <a:cubicBezTo>
                  <a:pt x="4" y="19"/>
                  <a:pt x="0" y="15"/>
                  <a:pt x="0" y="9"/>
                </a:cubicBezTo>
                <a:cubicBezTo>
                  <a:pt x="0" y="4"/>
                  <a:pt x="4" y="0"/>
                  <a:pt x="9" y="0"/>
                </a:cubicBezTo>
                <a:close/>
                <a:moveTo>
                  <a:pt x="141" y="0"/>
                </a:moveTo>
                <a:cubicBezTo>
                  <a:pt x="147" y="0"/>
                  <a:pt x="151" y="4"/>
                  <a:pt x="151" y="9"/>
                </a:cubicBezTo>
                <a:cubicBezTo>
                  <a:pt x="151" y="15"/>
                  <a:pt x="147" y="19"/>
                  <a:pt x="141" y="19"/>
                </a:cubicBezTo>
                <a:cubicBezTo>
                  <a:pt x="137" y="19"/>
                  <a:pt x="132" y="15"/>
                  <a:pt x="132" y="9"/>
                </a:cubicBezTo>
                <a:cubicBezTo>
                  <a:pt x="132" y="4"/>
                  <a:pt x="137" y="0"/>
                  <a:pt x="141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50" name="Freeform 166"/>
          <p:cNvSpPr>
            <a:spLocks noEditPoints="1"/>
          </p:cNvSpPr>
          <p:nvPr/>
        </p:nvSpPr>
        <p:spPr bwMode="auto">
          <a:xfrm>
            <a:off x="6483350" y="3584575"/>
            <a:ext cx="111125" cy="12700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66" y="0"/>
              </a:cxn>
              <a:cxn ang="0">
                <a:pos x="75" y="9"/>
              </a:cxn>
              <a:cxn ang="0">
                <a:pos x="66" y="19"/>
              </a:cxn>
              <a:cxn ang="0">
                <a:pos x="9" y="19"/>
              </a:cxn>
              <a:cxn ang="0">
                <a:pos x="0" y="9"/>
              </a:cxn>
              <a:cxn ang="0">
                <a:pos x="9" y="0"/>
              </a:cxn>
              <a:cxn ang="0">
                <a:pos x="141" y="0"/>
              </a:cxn>
              <a:cxn ang="0">
                <a:pos x="151" y="9"/>
              </a:cxn>
              <a:cxn ang="0">
                <a:pos x="141" y="19"/>
              </a:cxn>
              <a:cxn ang="0">
                <a:pos x="132" y="9"/>
              </a:cxn>
              <a:cxn ang="0">
                <a:pos x="141" y="0"/>
              </a:cxn>
            </a:cxnLst>
            <a:rect l="0" t="0" r="r" b="b"/>
            <a:pathLst>
              <a:path w="151" h="19">
                <a:moveTo>
                  <a:pt x="9" y="0"/>
                </a:moveTo>
                <a:lnTo>
                  <a:pt x="66" y="0"/>
                </a:lnTo>
                <a:cubicBezTo>
                  <a:pt x="72" y="0"/>
                  <a:pt x="75" y="4"/>
                  <a:pt x="75" y="9"/>
                </a:cubicBezTo>
                <a:cubicBezTo>
                  <a:pt x="75" y="15"/>
                  <a:pt x="72" y="19"/>
                  <a:pt x="66" y="19"/>
                </a:cubicBezTo>
                <a:lnTo>
                  <a:pt x="9" y="19"/>
                </a:lnTo>
                <a:cubicBezTo>
                  <a:pt x="4" y="19"/>
                  <a:pt x="0" y="15"/>
                  <a:pt x="0" y="9"/>
                </a:cubicBezTo>
                <a:cubicBezTo>
                  <a:pt x="0" y="4"/>
                  <a:pt x="4" y="0"/>
                  <a:pt x="9" y="0"/>
                </a:cubicBezTo>
                <a:close/>
                <a:moveTo>
                  <a:pt x="141" y="0"/>
                </a:moveTo>
                <a:cubicBezTo>
                  <a:pt x="147" y="0"/>
                  <a:pt x="151" y="4"/>
                  <a:pt x="151" y="9"/>
                </a:cubicBezTo>
                <a:cubicBezTo>
                  <a:pt x="151" y="15"/>
                  <a:pt x="147" y="19"/>
                  <a:pt x="141" y="19"/>
                </a:cubicBezTo>
                <a:cubicBezTo>
                  <a:pt x="137" y="19"/>
                  <a:pt x="132" y="15"/>
                  <a:pt x="132" y="9"/>
                </a:cubicBezTo>
                <a:cubicBezTo>
                  <a:pt x="132" y="4"/>
                  <a:pt x="137" y="0"/>
                  <a:pt x="141" y="0"/>
                </a:cubicBezTo>
                <a:close/>
              </a:path>
            </a:pathLst>
          </a:cu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51" name="Freeform 167"/>
          <p:cNvSpPr>
            <a:spLocks/>
          </p:cNvSpPr>
          <p:nvPr/>
        </p:nvSpPr>
        <p:spPr bwMode="auto">
          <a:xfrm>
            <a:off x="6627813" y="3494088"/>
            <a:ext cx="192087" cy="192087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0" y="132"/>
              </a:cxn>
              <a:cxn ang="0">
                <a:pos x="132" y="264"/>
              </a:cxn>
              <a:cxn ang="0">
                <a:pos x="265" y="132"/>
              </a:cxn>
              <a:cxn ang="0">
                <a:pos x="132" y="0"/>
              </a:cxn>
            </a:cxnLst>
            <a:rect l="0" t="0" r="r" b="b"/>
            <a:pathLst>
              <a:path w="265" h="264">
                <a:moveTo>
                  <a:pt x="132" y="0"/>
                </a:moveTo>
                <a:cubicBezTo>
                  <a:pt x="60" y="0"/>
                  <a:pt x="0" y="60"/>
                  <a:pt x="0" y="132"/>
                </a:cubicBezTo>
                <a:cubicBezTo>
                  <a:pt x="0" y="205"/>
                  <a:pt x="60" y="264"/>
                  <a:pt x="132" y="264"/>
                </a:cubicBezTo>
                <a:cubicBezTo>
                  <a:pt x="206" y="264"/>
                  <a:pt x="265" y="205"/>
                  <a:pt x="265" y="132"/>
                </a:cubicBezTo>
                <a:cubicBezTo>
                  <a:pt x="265" y="60"/>
                  <a:pt x="206" y="0"/>
                  <a:pt x="132" y="0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52" name="Oval 168"/>
          <p:cNvSpPr>
            <a:spLocks noChangeArrowheads="1"/>
          </p:cNvSpPr>
          <p:nvPr/>
        </p:nvSpPr>
        <p:spPr bwMode="auto">
          <a:xfrm>
            <a:off x="6627813" y="3494088"/>
            <a:ext cx="192087" cy="192087"/>
          </a:xfrm>
          <a:prstGeom prst="ellips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53" name="Freeform 169"/>
          <p:cNvSpPr>
            <a:spLocks/>
          </p:cNvSpPr>
          <p:nvPr/>
        </p:nvSpPr>
        <p:spPr bwMode="auto">
          <a:xfrm>
            <a:off x="6656388" y="3562350"/>
            <a:ext cx="109537" cy="42863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8" y="0"/>
              </a:cxn>
              <a:cxn ang="0">
                <a:pos x="33" y="12"/>
              </a:cxn>
              <a:cxn ang="0">
                <a:pos x="39" y="22"/>
              </a:cxn>
              <a:cxn ang="0">
                <a:pos x="57" y="24"/>
              </a:cxn>
              <a:cxn ang="0">
                <a:pos x="69" y="12"/>
              </a:cxn>
            </a:cxnLst>
            <a:rect l="0" t="0" r="r" b="b"/>
            <a:pathLst>
              <a:path w="69" h="27">
                <a:moveTo>
                  <a:pt x="0" y="12"/>
                </a:moveTo>
                <a:cubicBezTo>
                  <a:pt x="6" y="6"/>
                  <a:pt x="12" y="0"/>
                  <a:pt x="18" y="0"/>
                </a:cubicBezTo>
                <a:cubicBezTo>
                  <a:pt x="24" y="0"/>
                  <a:pt x="30" y="11"/>
                  <a:pt x="33" y="12"/>
                </a:cubicBezTo>
                <a:cubicBezTo>
                  <a:pt x="36" y="15"/>
                  <a:pt x="36" y="20"/>
                  <a:pt x="39" y="22"/>
                </a:cubicBezTo>
                <a:cubicBezTo>
                  <a:pt x="42" y="24"/>
                  <a:pt x="54" y="27"/>
                  <a:pt x="57" y="24"/>
                </a:cubicBezTo>
                <a:cubicBezTo>
                  <a:pt x="60" y="22"/>
                  <a:pt x="66" y="15"/>
                  <a:pt x="69" y="12"/>
                </a:cubicBezTo>
              </a:path>
            </a:pathLst>
          </a:cu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54" name="Line 170"/>
          <p:cNvSpPr>
            <a:spLocks noChangeShapeType="1"/>
          </p:cNvSpPr>
          <p:nvPr/>
        </p:nvSpPr>
        <p:spPr bwMode="auto">
          <a:xfrm>
            <a:off x="6724650" y="3371850"/>
            <a:ext cx="1588" cy="122238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55" name="Line 171"/>
          <p:cNvSpPr>
            <a:spLocks noChangeShapeType="1"/>
          </p:cNvSpPr>
          <p:nvPr/>
        </p:nvSpPr>
        <p:spPr bwMode="auto">
          <a:xfrm flipV="1">
            <a:off x="6683375" y="3384550"/>
            <a:ext cx="82550" cy="41275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56" name="Line 172"/>
          <p:cNvSpPr>
            <a:spLocks noChangeShapeType="1"/>
          </p:cNvSpPr>
          <p:nvPr/>
        </p:nvSpPr>
        <p:spPr bwMode="auto">
          <a:xfrm flipV="1">
            <a:off x="6683375" y="3398838"/>
            <a:ext cx="82550" cy="41275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57" name="Line 173"/>
          <p:cNvSpPr>
            <a:spLocks noChangeShapeType="1"/>
          </p:cNvSpPr>
          <p:nvPr/>
        </p:nvSpPr>
        <p:spPr bwMode="auto">
          <a:xfrm flipV="1">
            <a:off x="6683375" y="3371850"/>
            <a:ext cx="82550" cy="26988"/>
          </a:xfrm>
          <a:prstGeom prst="lin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58" name="Freeform 174"/>
          <p:cNvSpPr>
            <a:spLocks/>
          </p:cNvSpPr>
          <p:nvPr/>
        </p:nvSpPr>
        <p:spPr bwMode="auto">
          <a:xfrm>
            <a:off x="6215063" y="4016375"/>
            <a:ext cx="276225" cy="357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5"/>
              </a:cxn>
              <a:cxn ang="0">
                <a:pos x="174" y="225"/>
              </a:cxn>
              <a:cxn ang="0">
                <a:pos x="174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74" h="225">
                <a:moveTo>
                  <a:pt x="0" y="0"/>
                </a:moveTo>
                <a:lnTo>
                  <a:pt x="0" y="225"/>
                </a:lnTo>
                <a:lnTo>
                  <a:pt x="174" y="225"/>
                </a:lnTo>
                <a:lnTo>
                  <a:pt x="17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59" name="Rectangle 175"/>
          <p:cNvSpPr>
            <a:spLocks noChangeArrowheads="1"/>
          </p:cNvSpPr>
          <p:nvPr/>
        </p:nvSpPr>
        <p:spPr bwMode="auto">
          <a:xfrm>
            <a:off x="6215063" y="4016375"/>
            <a:ext cx="276225" cy="357188"/>
          </a:xfrm>
          <a:prstGeom prst="rect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60" name="Line 176"/>
          <p:cNvSpPr>
            <a:spLocks noChangeShapeType="1"/>
          </p:cNvSpPr>
          <p:nvPr/>
        </p:nvSpPr>
        <p:spPr bwMode="auto">
          <a:xfrm>
            <a:off x="6353175" y="3851275"/>
            <a:ext cx="1588" cy="155575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61" name="Line 177"/>
          <p:cNvSpPr>
            <a:spLocks noChangeShapeType="1"/>
          </p:cNvSpPr>
          <p:nvPr/>
        </p:nvSpPr>
        <p:spPr bwMode="auto">
          <a:xfrm>
            <a:off x="6353175" y="4394200"/>
            <a:ext cx="1588" cy="61913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62" name="Line 178"/>
          <p:cNvSpPr>
            <a:spLocks noChangeShapeType="1"/>
          </p:cNvSpPr>
          <p:nvPr/>
        </p:nvSpPr>
        <p:spPr bwMode="auto">
          <a:xfrm>
            <a:off x="5089525" y="3975100"/>
            <a:ext cx="1588" cy="96838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63" name="Line 179"/>
          <p:cNvSpPr>
            <a:spLocks noChangeShapeType="1"/>
          </p:cNvSpPr>
          <p:nvPr/>
        </p:nvSpPr>
        <p:spPr bwMode="auto">
          <a:xfrm>
            <a:off x="5102225" y="4071938"/>
            <a:ext cx="1250950" cy="1587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64" name="Oval 180"/>
          <p:cNvSpPr>
            <a:spLocks noChangeArrowheads="1"/>
          </p:cNvSpPr>
          <p:nvPr/>
        </p:nvSpPr>
        <p:spPr bwMode="auto">
          <a:xfrm>
            <a:off x="6257925" y="4456113"/>
            <a:ext cx="204788" cy="192087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65" name="Oval 181"/>
          <p:cNvSpPr>
            <a:spLocks noChangeArrowheads="1"/>
          </p:cNvSpPr>
          <p:nvPr/>
        </p:nvSpPr>
        <p:spPr bwMode="auto">
          <a:xfrm>
            <a:off x="6257925" y="4456113"/>
            <a:ext cx="204788" cy="192087"/>
          </a:xfrm>
          <a:prstGeom prst="ellips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66" name="Freeform 182"/>
          <p:cNvSpPr>
            <a:spLocks/>
          </p:cNvSpPr>
          <p:nvPr/>
        </p:nvSpPr>
        <p:spPr bwMode="auto">
          <a:xfrm>
            <a:off x="6326188" y="4648200"/>
            <a:ext cx="82550" cy="41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"/>
              </a:cxn>
              <a:cxn ang="0">
                <a:pos x="52" y="26"/>
              </a:cxn>
              <a:cxn ang="0">
                <a:pos x="5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2" h="26">
                <a:moveTo>
                  <a:pt x="0" y="0"/>
                </a:moveTo>
                <a:lnTo>
                  <a:pt x="0" y="26"/>
                </a:lnTo>
                <a:lnTo>
                  <a:pt x="52" y="26"/>
                </a:lnTo>
                <a:lnTo>
                  <a:pt x="5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67" name="Line 183"/>
          <p:cNvSpPr>
            <a:spLocks noChangeShapeType="1"/>
          </p:cNvSpPr>
          <p:nvPr/>
        </p:nvSpPr>
        <p:spPr bwMode="auto">
          <a:xfrm>
            <a:off x="6353175" y="4702175"/>
            <a:ext cx="1588" cy="55563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68" name="Line 184"/>
          <p:cNvSpPr>
            <a:spLocks noChangeShapeType="1"/>
          </p:cNvSpPr>
          <p:nvPr/>
        </p:nvSpPr>
        <p:spPr bwMode="auto">
          <a:xfrm flipH="1">
            <a:off x="6092825" y="4757738"/>
            <a:ext cx="260350" cy="1587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69" name="Freeform 185"/>
          <p:cNvSpPr>
            <a:spLocks/>
          </p:cNvSpPr>
          <p:nvPr/>
        </p:nvSpPr>
        <p:spPr bwMode="auto">
          <a:xfrm>
            <a:off x="5900738" y="4675188"/>
            <a:ext cx="177800" cy="165100"/>
          </a:xfrm>
          <a:custGeom>
            <a:avLst/>
            <a:gdLst/>
            <a:ahLst/>
            <a:cxnLst>
              <a:cxn ang="0">
                <a:pos x="122" y="0"/>
              </a:cxn>
              <a:cxn ang="0">
                <a:pos x="0" y="113"/>
              </a:cxn>
              <a:cxn ang="0">
                <a:pos x="122" y="227"/>
              </a:cxn>
              <a:cxn ang="0">
                <a:pos x="245" y="113"/>
              </a:cxn>
              <a:cxn ang="0">
                <a:pos x="122" y="0"/>
              </a:cxn>
            </a:cxnLst>
            <a:rect l="0" t="0" r="r" b="b"/>
            <a:pathLst>
              <a:path w="245" h="227">
                <a:moveTo>
                  <a:pt x="122" y="0"/>
                </a:moveTo>
                <a:cubicBezTo>
                  <a:pt x="55" y="0"/>
                  <a:pt x="0" y="51"/>
                  <a:pt x="0" y="113"/>
                </a:cubicBezTo>
                <a:cubicBezTo>
                  <a:pt x="0" y="176"/>
                  <a:pt x="55" y="227"/>
                  <a:pt x="122" y="227"/>
                </a:cubicBezTo>
                <a:cubicBezTo>
                  <a:pt x="191" y="227"/>
                  <a:pt x="245" y="176"/>
                  <a:pt x="245" y="113"/>
                </a:cubicBezTo>
                <a:cubicBezTo>
                  <a:pt x="245" y="51"/>
                  <a:pt x="191" y="0"/>
                  <a:pt x="122" y="0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70" name="Oval 186"/>
          <p:cNvSpPr>
            <a:spLocks noChangeArrowheads="1"/>
          </p:cNvSpPr>
          <p:nvPr/>
        </p:nvSpPr>
        <p:spPr bwMode="auto">
          <a:xfrm>
            <a:off x="5900738" y="4675188"/>
            <a:ext cx="177800" cy="165100"/>
          </a:xfrm>
          <a:prstGeom prst="ellipse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71" name="Line 187"/>
          <p:cNvSpPr>
            <a:spLocks noChangeShapeType="1"/>
          </p:cNvSpPr>
          <p:nvPr/>
        </p:nvSpPr>
        <p:spPr bwMode="auto">
          <a:xfrm flipH="1">
            <a:off x="5900738" y="4757738"/>
            <a:ext cx="177800" cy="1587"/>
          </a:xfrm>
          <a:prstGeom prst="line">
            <a:avLst/>
          </a:prstGeom>
          <a:noFill/>
          <a:ln w="412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72" name="Freeform 188"/>
          <p:cNvSpPr>
            <a:spLocks/>
          </p:cNvSpPr>
          <p:nvPr/>
        </p:nvSpPr>
        <p:spPr bwMode="auto">
          <a:xfrm>
            <a:off x="5886450" y="4703763"/>
            <a:ext cx="109538" cy="109537"/>
          </a:xfrm>
          <a:custGeom>
            <a:avLst/>
            <a:gdLst/>
            <a:ahLst/>
            <a:cxnLst>
              <a:cxn ang="0">
                <a:pos x="69" y="69"/>
              </a:cxn>
              <a:cxn ang="0">
                <a:pos x="0" y="34"/>
              </a:cxn>
              <a:cxn ang="0">
                <a:pos x="69" y="0"/>
              </a:cxn>
              <a:cxn ang="0">
                <a:pos x="69" y="69"/>
              </a:cxn>
            </a:cxnLst>
            <a:rect l="0" t="0" r="r" b="b"/>
            <a:pathLst>
              <a:path w="69" h="69">
                <a:moveTo>
                  <a:pt x="69" y="69"/>
                </a:moveTo>
                <a:lnTo>
                  <a:pt x="0" y="34"/>
                </a:lnTo>
                <a:lnTo>
                  <a:pt x="69" y="0"/>
                </a:lnTo>
                <a:lnTo>
                  <a:pt x="69" y="6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73" name="Freeform 189"/>
          <p:cNvSpPr>
            <a:spLocks/>
          </p:cNvSpPr>
          <p:nvPr/>
        </p:nvSpPr>
        <p:spPr bwMode="auto">
          <a:xfrm>
            <a:off x="5886450" y="4703763"/>
            <a:ext cx="109538" cy="109537"/>
          </a:xfrm>
          <a:custGeom>
            <a:avLst/>
            <a:gdLst/>
            <a:ahLst/>
            <a:cxnLst>
              <a:cxn ang="0">
                <a:pos x="69" y="69"/>
              </a:cxn>
              <a:cxn ang="0">
                <a:pos x="0" y="34"/>
              </a:cxn>
              <a:cxn ang="0">
                <a:pos x="69" y="0"/>
              </a:cxn>
              <a:cxn ang="0">
                <a:pos x="69" y="69"/>
              </a:cxn>
            </a:cxnLst>
            <a:rect l="0" t="0" r="r" b="b"/>
            <a:pathLst>
              <a:path w="69" h="69">
                <a:moveTo>
                  <a:pt x="69" y="69"/>
                </a:moveTo>
                <a:lnTo>
                  <a:pt x="0" y="34"/>
                </a:lnTo>
                <a:lnTo>
                  <a:pt x="69" y="0"/>
                </a:lnTo>
                <a:lnTo>
                  <a:pt x="69" y="69"/>
                </a:lnTo>
                <a:close/>
              </a:path>
            </a:pathLst>
          </a:cu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74" name="Line 190"/>
          <p:cNvSpPr>
            <a:spLocks noChangeShapeType="1"/>
          </p:cNvSpPr>
          <p:nvPr/>
        </p:nvSpPr>
        <p:spPr bwMode="auto">
          <a:xfrm flipH="1">
            <a:off x="5775325" y="4757738"/>
            <a:ext cx="111125" cy="1587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75" name="Line 191"/>
          <p:cNvSpPr>
            <a:spLocks noChangeShapeType="1"/>
          </p:cNvSpPr>
          <p:nvPr/>
        </p:nvSpPr>
        <p:spPr bwMode="auto">
          <a:xfrm flipV="1">
            <a:off x="5775325" y="4346575"/>
            <a:ext cx="1588" cy="411163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76" name="Line 192"/>
          <p:cNvSpPr>
            <a:spLocks noChangeShapeType="1"/>
          </p:cNvSpPr>
          <p:nvPr/>
        </p:nvSpPr>
        <p:spPr bwMode="auto">
          <a:xfrm>
            <a:off x="5775325" y="4305300"/>
            <a:ext cx="577850" cy="1588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77" name="Line 193"/>
          <p:cNvSpPr>
            <a:spLocks noChangeShapeType="1"/>
          </p:cNvSpPr>
          <p:nvPr/>
        </p:nvSpPr>
        <p:spPr bwMode="auto">
          <a:xfrm flipH="1" flipV="1">
            <a:off x="6257925" y="4235450"/>
            <a:ext cx="95250" cy="69850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78" name="Line 194"/>
          <p:cNvSpPr>
            <a:spLocks noChangeShapeType="1"/>
          </p:cNvSpPr>
          <p:nvPr/>
        </p:nvSpPr>
        <p:spPr bwMode="auto">
          <a:xfrm flipV="1">
            <a:off x="6257925" y="4195763"/>
            <a:ext cx="109538" cy="39687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79" name="Line 195"/>
          <p:cNvSpPr>
            <a:spLocks noChangeShapeType="1"/>
          </p:cNvSpPr>
          <p:nvPr/>
        </p:nvSpPr>
        <p:spPr bwMode="auto">
          <a:xfrm flipH="1" flipV="1">
            <a:off x="6257925" y="4140200"/>
            <a:ext cx="95250" cy="55563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80" name="Line 196"/>
          <p:cNvSpPr>
            <a:spLocks noChangeShapeType="1"/>
          </p:cNvSpPr>
          <p:nvPr/>
        </p:nvSpPr>
        <p:spPr bwMode="auto">
          <a:xfrm flipV="1">
            <a:off x="6257925" y="4084638"/>
            <a:ext cx="95250" cy="55562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81" name="Line 197"/>
          <p:cNvSpPr>
            <a:spLocks noChangeShapeType="1"/>
          </p:cNvSpPr>
          <p:nvPr/>
        </p:nvSpPr>
        <p:spPr bwMode="auto">
          <a:xfrm flipV="1">
            <a:off x="5775325" y="4305300"/>
            <a:ext cx="1588" cy="41275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82" name="Freeform 198"/>
          <p:cNvSpPr>
            <a:spLocks noEditPoints="1"/>
          </p:cNvSpPr>
          <p:nvPr/>
        </p:nvSpPr>
        <p:spPr bwMode="auto">
          <a:xfrm>
            <a:off x="5611813" y="4016375"/>
            <a:ext cx="133350" cy="109538"/>
          </a:xfrm>
          <a:custGeom>
            <a:avLst/>
            <a:gdLst/>
            <a:ahLst/>
            <a:cxnLst>
              <a:cxn ang="0">
                <a:pos x="170" y="89"/>
              </a:cxn>
              <a:cxn ang="0">
                <a:pos x="85" y="89"/>
              </a:cxn>
              <a:cxn ang="0">
                <a:pos x="72" y="76"/>
              </a:cxn>
              <a:cxn ang="0">
                <a:pos x="85" y="64"/>
              </a:cxn>
              <a:cxn ang="0">
                <a:pos x="170" y="64"/>
              </a:cxn>
              <a:cxn ang="0">
                <a:pos x="183" y="76"/>
              </a:cxn>
              <a:cxn ang="0">
                <a:pos x="170" y="89"/>
              </a:cxn>
              <a:cxn ang="0">
                <a:pos x="151" y="151"/>
              </a:cxn>
              <a:cxn ang="0">
                <a:pos x="0" y="76"/>
              </a:cxn>
              <a:cxn ang="0">
                <a:pos x="151" y="0"/>
              </a:cxn>
              <a:cxn ang="0">
                <a:pos x="151" y="151"/>
              </a:cxn>
            </a:cxnLst>
            <a:rect l="0" t="0" r="r" b="b"/>
            <a:pathLst>
              <a:path w="183" h="151">
                <a:moveTo>
                  <a:pt x="170" y="89"/>
                </a:moveTo>
                <a:lnTo>
                  <a:pt x="85" y="89"/>
                </a:lnTo>
                <a:cubicBezTo>
                  <a:pt x="78" y="89"/>
                  <a:pt x="72" y="83"/>
                  <a:pt x="72" y="76"/>
                </a:cubicBezTo>
                <a:cubicBezTo>
                  <a:pt x="72" y="70"/>
                  <a:pt x="78" y="64"/>
                  <a:pt x="85" y="64"/>
                </a:cubicBezTo>
                <a:lnTo>
                  <a:pt x="170" y="64"/>
                </a:lnTo>
                <a:cubicBezTo>
                  <a:pt x="177" y="64"/>
                  <a:pt x="183" y="70"/>
                  <a:pt x="183" y="76"/>
                </a:cubicBezTo>
                <a:cubicBezTo>
                  <a:pt x="183" y="83"/>
                  <a:pt x="177" y="89"/>
                  <a:pt x="170" y="89"/>
                </a:cubicBezTo>
                <a:close/>
                <a:moveTo>
                  <a:pt x="151" y="151"/>
                </a:moveTo>
                <a:lnTo>
                  <a:pt x="0" y="76"/>
                </a:lnTo>
                <a:lnTo>
                  <a:pt x="151" y="0"/>
                </a:lnTo>
                <a:lnTo>
                  <a:pt x="151" y="151"/>
                </a:lnTo>
                <a:close/>
              </a:path>
            </a:pathLst>
          </a:custGeom>
          <a:noFill/>
          <a:ln w="41275" cap="rnd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83" name="Line 199"/>
          <p:cNvSpPr>
            <a:spLocks noChangeShapeType="1"/>
          </p:cNvSpPr>
          <p:nvPr/>
        </p:nvSpPr>
        <p:spPr bwMode="auto">
          <a:xfrm>
            <a:off x="4073525" y="3989388"/>
            <a:ext cx="1588" cy="960437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84" name="Line 200"/>
          <p:cNvSpPr>
            <a:spLocks noChangeShapeType="1"/>
          </p:cNvSpPr>
          <p:nvPr/>
        </p:nvSpPr>
        <p:spPr bwMode="auto">
          <a:xfrm>
            <a:off x="3881438" y="3998913"/>
            <a:ext cx="1587" cy="1071562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85" name="Line 201"/>
          <p:cNvSpPr>
            <a:spLocks noChangeShapeType="1"/>
          </p:cNvSpPr>
          <p:nvPr/>
        </p:nvSpPr>
        <p:spPr bwMode="auto">
          <a:xfrm>
            <a:off x="3881438" y="3989388"/>
            <a:ext cx="95250" cy="82550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86" name="Line 202"/>
          <p:cNvSpPr>
            <a:spLocks noChangeShapeType="1"/>
          </p:cNvSpPr>
          <p:nvPr/>
        </p:nvSpPr>
        <p:spPr bwMode="auto">
          <a:xfrm flipV="1">
            <a:off x="3976688" y="3989388"/>
            <a:ext cx="96837" cy="82550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87" name="Line 203"/>
          <p:cNvSpPr>
            <a:spLocks noChangeShapeType="1"/>
          </p:cNvSpPr>
          <p:nvPr/>
        </p:nvSpPr>
        <p:spPr bwMode="auto">
          <a:xfrm>
            <a:off x="4073525" y="4949825"/>
            <a:ext cx="3433763" cy="1588"/>
          </a:xfrm>
          <a:prstGeom prst="line">
            <a:avLst/>
          </a:prstGeom>
          <a:noFill/>
          <a:ln w="19050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88" name="Line 204"/>
          <p:cNvSpPr>
            <a:spLocks noChangeShapeType="1"/>
          </p:cNvSpPr>
          <p:nvPr/>
        </p:nvSpPr>
        <p:spPr bwMode="auto">
          <a:xfrm>
            <a:off x="3881438" y="5073650"/>
            <a:ext cx="3790950" cy="1588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89" name="Line 205"/>
          <p:cNvSpPr>
            <a:spLocks noChangeShapeType="1"/>
          </p:cNvSpPr>
          <p:nvPr/>
        </p:nvSpPr>
        <p:spPr bwMode="auto">
          <a:xfrm>
            <a:off x="6394450" y="4606925"/>
            <a:ext cx="1511300" cy="1588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90" name="Line 206"/>
          <p:cNvSpPr>
            <a:spLocks noChangeShapeType="1"/>
          </p:cNvSpPr>
          <p:nvPr/>
        </p:nvSpPr>
        <p:spPr bwMode="auto">
          <a:xfrm>
            <a:off x="6394450" y="4497388"/>
            <a:ext cx="2047875" cy="1587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91" name="Line 207"/>
          <p:cNvSpPr>
            <a:spLocks noChangeShapeType="1"/>
          </p:cNvSpPr>
          <p:nvPr/>
        </p:nvSpPr>
        <p:spPr bwMode="auto">
          <a:xfrm flipH="1">
            <a:off x="6338888" y="4497388"/>
            <a:ext cx="55562" cy="41275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92" name="Line 208"/>
          <p:cNvSpPr>
            <a:spLocks noChangeShapeType="1"/>
          </p:cNvSpPr>
          <p:nvPr/>
        </p:nvSpPr>
        <p:spPr bwMode="auto">
          <a:xfrm flipH="1" flipV="1">
            <a:off x="6338888" y="4579938"/>
            <a:ext cx="55562" cy="26987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93" name="Line 209"/>
          <p:cNvSpPr>
            <a:spLocks noChangeShapeType="1"/>
          </p:cNvSpPr>
          <p:nvPr/>
        </p:nvSpPr>
        <p:spPr bwMode="auto">
          <a:xfrm>
            <a:off x="6338888" y="4538663"/>
            <a:ext cx="55562" cy="14287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94" name="Line 210"/>
          <p:cNvSpPr>
            <a:spLocks noChangeShapeType="1"/>
          </p:cNvSpPr>
          <p:nvPr/>
        </p:nvSpPr>
        <p:spPr bwMode="auto">
          <a:xfrm flipV="1">
            <a:off x="6338888" y="4552950"/>
            <a:ext cx="55562" cy="26988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95" name="Freeform 211"/>
          <p:cNvSpPr>
            <a:spLocks noEditPoints="1"/>
          </p:cNvSpPr>
          <p:nvPr/>
        </p:nvSpPr>
        <p:spPr bwMode="auto">
          <a:xfrm>
            <a:off x="6477000" y="5019675"/>
            <a:ext cx="109538" cy="109538"/>
          </a:xfrm>
          <a:custGeom>
            <a:avLst/>
            <a:gdLst/>
            <a:ahLst/>
            <a:cxnLst>
              <a:cxn ang="0">
                <a:pos x="19" y="63"/>
              </a:cxn>
              <a:cxn ang="0">
                <a:pos x="68" y="63"/>
              </a:cxn>
              <a:cxn ang="0">
                <a:pos x="81" y="75"/>
              </a:cxn>
              <a:cxn ang="0">
                <a:pos x="68" y="88"/>
              </a:cxn>
              <a:cxn ang="0">
                <a:pos x="19" y="88"/>
              </a:cxn>
              <a:cxn ang="0">
                <a:pos x="7" y="75"/>
              </a:cxn>
              <a:cxn ang="0">
                <a:pos x="19" y="63"/>
              </a:cxn>
              <a:cxn ang="0">
                <a:pos x="0" y="0"/>
              </a:cxn>
              <a:cxn ang="0">
                <a:pos x="151" y="75"/>
              </a:cxn>
              <a:cxn ang="0">
                <a:pos x="0" y="151"/>
              </a:cxn>
              <a:cxn ang="0">
                <a:pos x="0" y="0"/>
              </a:cxn>
            </a:cxnLst>
            <a:rect l="0" t="0" r="r" b="b"/>
            <a:pathLst>
              <a:path w="151" h="151">
                <a:moveTo>
                  <a:pt x="19" y="63"/>
                </a:moveTo>
                <a:lnTo>
                  <a:pt x="68" y="63"/>
                </a:lnTo>
                <a:cubicBezTo>
                  <a:pt x="75" y="63"/>
                  <a:pt x="81" y="69"/>
                  <a:pt x="81" y="75"/>
                </a:cubicBezTo>
                <a:cubicBezTo>
                  <a:pt x="81" y="82"/>
                  <a:pt x="75" y="88"/>
                  <a:pt x="68" y="88"/>
                </a:cubicBezTo>
                <a:lnTo>
                  <a:pt x="19" y="88"/>
                </a:lnTo>
                <a:cubicBezTo>
                  <a:pt x="13" y="88"/>
                  <a:pt x="7" y="82"/>
                  <a:pt x="7" y="75"/>
                </a:cubicBezTo>
                <a:cubicBezTo>
                  <a:pt x="7" y="69"/>
                  <a:pt x="13" y="63"/>
                  <a:pt x="19" y="63"/>
                </a:cubicBezTo>
                <a:close/>
                <a:moveTo>
                  <a:pt x="0" y="0"/>
                </a:moveTo>
                <a:lnTo>
                  <a:pt x="151" y="75"/>
                </a:lnTo>
                <a:lnTo>
                  <a:pt x="0" y="151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96" name="Freeform 212"/>
          <p:cNvSpPr>
            <a:spLocks noEditPoints="1"/>
          </p:cNvSpPr>
          <p:nvPr/>
        </p:nvSpPr>
        <p:spPr bwMode="auto">
          <a:xfrm>
            <a:off x="6477000" y="5019675"/>
            <a:ext cx="109538" cy="109538"/>
          </a:xfrm>
          <a:custGeom>
            <a:avLst/>
            <a:gdLst/>
            <a:ahLst/>
            <a:cxnLst>
              <a:cxn ang="0">
                <a:pos x="19" y="63"/>
              </a:cxn>
              <a:cxn ang="0">
                <a:pos x="68" y="63"/>
              </a:cxn>
              <a:cxn ang="0">
                <a:pos x="81" y="75"/>
              </a:cxn>
              <a:cxn ang="0">
                <a:pos x="68" y="88"/>
              </a:cxn>
              <a:cxn ang="0">
                <a:pos x="19" y="88"/>
              </a:cxn>
              <a:cxn ang="0">
                <a:pos x="7" y="75"/>
              </a:cxn>
              <a:cxn ang="0">
                <a:pos x="19" y="63"/>
              </a:cxn>
              <a:cxn ang="0">
                <a:pos x="0" y="0"/>
              </a:cxn>
              <a:cxn ang="0">
                <a:pos x="151" y="75"/>
              </a:cxn>
              <a:cxn ang="0">
                <a:pos x="0" y="151"/>
              </a:cxn>
              <a:cxn ang="0">
                <a:pos x="0" y="0"/>
              </a:cxn>
            </a:cxnLst>
            <a:rect l="0" t="0" r="r" b="b"/>
            <a:pathLst>
              <a:path w="151" h="151">
                <a:moveTo>
                  <a:pt x="19" y="63"/>
                </a:moveTo>
                <a:lnTo>
                  <a:pt x="68" y="63"/>
                </a:lnTo>
                <a:cubicBezTo>
                  <a:pt x="75" y="63"/>
                  <a:pt x="81" y="69"/>
                  <a:pt x="81" y="75"/>
                </a:cubicBezTo>
                <a:cubicBezTo>
                  <a:pt x="81" y="82"/>
                  <a:pt x="75" y="88"/>
                  <a:pt x="68" y="88"/>
                </a:cubicBezTo>
                <a:lnTo>
                  <a:pt x="19" y="88"/>
                </a:lnTo>
                <a:cubicBezTo>
                  <a:pt x="13" y="88"/>
                  <a:pt x="7" y="82"/>
                  <a:pt x="7" y="75"/>
                </a:cubicBezTo>
                <a:cubicBezTo>
                  <a:pt x="7" y="69"/>
                  <a:pt x="13" y="63"/>
                  <a:pt x="19" y="63"/>
                </a:cubicBezTo>
                <a:close/>
                <a:moveTo>
                  <a:pt x="0" y="0"/>
                </a:moveTo>
                <a:lnTo>
                  <a:pt x="151" y="75"/>
                </a:lnTo>
                <a:lnTo>
                  <a:pt x="0" y="151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97" name="Freeform 213"/>
          <p:cNvSpPr>
            <a:spLocks/>
          </p:cNvSpPr>
          <p:nvPr/>
        </p:nvSpPr>
        <p:spPr bwMode="auto">
          <a:xfrm>
            <a:off x="7370763" y="4579938"/>
            <a:ext cx="68262" cy="4127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43" y="26"/>
              </a:cxn>
              <a:cxn ang="0">
                <a:pos x="43" y="0"/>
              </a:cxn>
              <a:cxn ang="0">
                <a:pos x="0" y="13"/>
              </a:cxn>
            </a:cxnLst>
            <a:rect l="0" t="0" r="r" b="b"/>
            <a:pathLst>
              <a:path w="43" h="26">
                <a:moveTo>
                  <a:pt x="0" y="13"/>
                </a:moveTo>
                <a:lnTo>
                  <a:pt x="43" y="26"/>
                </a:lnTo>
                <a:lnTo>
                  <a:pt x="43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98" name="Freeform 214"/>
          <p:cNvSpPr>
            <a:spLocks/>
          </p:cNvSpPr>
          <p:nvPr/>
        </p:nvSpPr>
        <p:spPr bwMode="auto">
          <a:xfrm>
            <a:off x="7370763" y="4579938"/>
            <a:ext cx="68262" cy="4127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43" y="26"/>
              </a:cxn>
              <a:cxn ang="0">
                <a:pos x="43" y="0"/>
              </a:cxn>
              <a:cxn ang="0">
                <a:pos x="0" y="13"/>
              </a:cxn>
            </a:cxnLst>
            <a:rect l="0" t="0" r="r" b="b"/>
            <a:pathLst>
              <a:path w="43" h="26">
                <a:moveTo>
                  <a:pt x="0" y="13"/>
                </a:moveTo>
                <a:lnTo>
                  <a:pt x="43" y="26"/>
                </a:lnTo>
                <a:lnTo>
                  <a:pt x="43" y="0"/>
                </a:lnTo>
                <a:lnTo>
                  <a:pt x="0" y="13"/>
                </a:lnTo>
                <a:close/>
              </a:path>
            </a:pathLst>
          </a:custGeom>
          <a:noFill/>
          <a:ln w="14288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399" name="Freeform 215"/>
          <p:cNvSpPr>
            <a:spLocks/>
          </p:cNvSpPr>
          <p:nvPr/>
        </p:nvSpPr>
        <p:spPr bwMode="auto">
          <a:xfrm>
            <a:off x="7286625" y="4579938"/>
            <a:ext cx="69850" cy="41275"/>
          </a:xfrm>
          <a:custGeom>
            <a:avLst/>
            <a:gdLst/>
            <a:ahLst/>
            <a:cxnLst>
              <a:cxn ang="0">
                <a:pos x="44" y="13"/>
              </a:cxn>
              <a:cxn ang="0">
                <a:pos x="0" y="26"/>
              </a:cxn>
              <a:cxn ang="0">
                <a:pos x="0" y="0"/>
              </a:cxn>
              <a:cxn ang="0">
                <a:pos x="44" y="13"/>
              </a:cxn>
            </a:cxnLst>
            <a:rect l="0" t="0" r="r" b="b"/>
            <a:pathLst>
              <a:path w="44" h="26">
                <a:moveTo>
                  <a:pt x="44" y="13"/>
                </a:moveTo>
                <a:lnTo>
                  <a:pt x="0" y="26"/>
                </a:lnTo>
                <a:lnTo>
                  <a:pt x="0" y="0"/>
                </a:lnTo>
                <a:lnTo>
                  <a:pt x="44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400" name="Freeform 216"/>
          <p:cNvSpPr>
            <a:spLocks/>
          </p:cNvSpPr>
          <p:nvPr/>
        </p:nvSpPr>
        <p:spPr bwMode="auto">
          <a:xfrm>
            <a:off x="7286625" y="4579938"/>
            <a:ext cx="69850" cy="41275"/>
          </a:xfrm>
          <a:custGeom>
            <a:avLst/>
            <a:gdLst/>
            <a:ahLst/>
            <a:cxnLst>
              <a:cxn ang="0">
                <a:pos x="44" y="13"/>
              </a:cxn>
              <a:cxn ang="0">
                <a:pos x="0" y="26"/>
              </a:cxn>
              <a:cxn ang="0">
                <a:pos x="0" y="0"/>
              </a:cxn>
              <a:cxn ang="0">
                <a:pos x="44" y="13"/>
              </a:cxn>
            </a:cxnLst>
            <a:rect l="0" t="0" r="r" b="b"/>
            <a:pathLst>
              <a:path w="44" h="26">
                <a:moveTo>
                  <a:pt x="44" y="13"/>
                </a:moveTo>
                <a:lnTo>
                  <a:pt x="0" y="26"/>
                </a:lnTo>
                <a:lnTo>
                  <a:pt x="0" y="0"/>
                </a:lnTo>
                <a:lnTo>
                  <a:pt x="44" y="13"/>
                </a:lnTo>
                <a:close/>
              </a:path>
            </a:pathLst>
          </a:custGeom>
          <a:noFill/>
          <a:ln w="14288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401" name="Freeform 217"/>
          <p:cNvSpPr>
            <a:spLocks/>
          </p:cNvSpPr>
          <p:nvPr/>
        </p:nvSpPr>
        <p:spPr bwMode="auto">
          <a:xfrm>
            <a:off x="7342188" y="4538663"/>
            <a:ext cx="41275" cy="68262"/>
          </a:xfrm>
          <a:custGeom>
            <a:avLst/>
            <a:gdLst/>
            <a:ahLst/>
            <a:cxnLst>
              <a:cxn ang="0">
                <a:pos x="13" y="43"/>
              </a:cxn>
              <a:cxn ang="0">
                <a:pos x="0" y="0"/>
              </a:cxn>
              <a:cxn ang="0">
                <a:pos x="26" y="0"/>
              </a:cxn>
              <a:cxn ang="0">
                <a:pos x="13" y="43"/>
              </a:cxn>
            </a:cxnLst>
            <a:rect l="0" t="0" r="r" b="b"/>
            <a:pathLst>
              <a:path w="26" h="43">
                <a:moveTo>
                  <a:pt x="13" y="43"/>
                </a:moveTo>
                <a:lnTo>
                  <a:pt x="0" y="0"/>
                </a:lnTo>
                <a:lnTo>
                  <a:pt x="26" y="0"/>
                </a:lnTo>
                <a:lnTo>
                  <a:pt x="13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402" name="Freeform 218"/>
          <p:cNvSpPr>
            <a:spLocks/>
          </p:cNvSpPr>
          <p:nvPr/>
        </p:nvSpPr>
        <p:spPr bwMode="auto">
          <a:xfrm>
            <a:off x="7342188" y="4538663"/>
            <a:ext cx="41275" cy="68262"/>
          </a:xfrm>
          <a:custGeom>
            <a:avLst/>
            <a:gdLst/>
            <a:ahLst/>
            <a:cxnLst>
              <a:cxn ang="0">
                <a:pos x="13" y="43"/>
              </a:cxn>
              <a:cxn ang="0">
                <a:pos x="0" y="0"/>
              </a:cxn>
              <a:cxn ang="0">
                <a:pos x="26" y="0"/>
              </a:cxn>
              <a:cxn ang="0">
                <a:pos x="13" y="43"/>
              </a:cxn>
            </a:cxnLst>
            <a:rect l="0" t="0" r="r" b="b"/>
            <a:pathLst>
              <a:path w="26" h="43">
                <a:moveTo>
                  <a:pt x="13" y="43"/>
                </a:moveTo>
                <a:lnTo>
                  <a:pt x="0" y="0"/>
                </a:lnTo>
                <a:lnTo>
                  <a:pt x="26" y="0"/>
                </a:lnTo>
                <a:lnTo>
                  <a:pt x="13" y="43"/>
                </a:lnTo>
                <a:close/>
              </a:path>
            </a:pathLst>
          </a:custGeom>
          <a:noFill/>
          <a:ln w="14288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403" name="Line 219"/>
          <p:cNvSpPr>
            <a:spLocks noChangeShapeType="1"/>
          </p:cNvSpPr>
          <p:nvPr/>
        </p:nvSpPr>
        <p:spPr bwMode="auto">
          <a:xfrm flipV="1">
            <a:off x="7356475" y="4497388"/>
            <a:ext cx="1588" cy="41275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404" name="Freeform 220"/>
          <p:cNvSpPr>
            <a:spLocks/>
          </p:cNvSpPr>
          <p:nvPr/>
        </p:nvSpPr>
        <p:spPr bwMode="auto">
          <a:xfrm>
            <a:off x="7823200" y="4429125"/>
            <a:ext cx="700088" cy="301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0"/>
              </a:cxn>
              <a:cxn ang="0">
                <a:pos x="441" y="190"/>
              </a:cxn>
              <a:cxn ang="0">
                <a:pos x="441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41" h="190">
                <a:moveTo>
                  <a:pt x="0" y="0"/>
                </a:moveTo>
                <a:lnTo>
                  <a:pt x="0" y="190"/>
                </a:lnTo>
                <a:lnTo>
                  <a:pt x="441" y="190"/>
                </a:lnTo>
                <a:lnTo>
                  <a:pt x="44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405" name="Rectangle 221"/>
          <p:cNvSpPr>
            <a:spLocks noChangeArrowheads="1"/>
          </p:cNvSpPr>
          <p:nvPr/>
        </p:nvSpPr>
        <p:spPr bwMode="auto">
          <a:xfrm>
            <a:off x="7823200" y="4429125"/>
            <a:ext cx="700088" cy="301625"/>
          </a:xfrm>
          <a:prstGeom prst="rect">
            <a:avLst/>
          </a:prstGeom>
          <a:noFill/>
          <a:ln w="14288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406" name="Line 222"/>
          <p:cNvSpPr>
            <a:spLocks noChangeShapeType="1"/>
          </p:cNvSpPr>
          <p:nvPr/>
        </p:nvSpPr>
        <p:spPr bwMode="auto">
          <a:xfrm>
            <a:off x="7439025" y="4606925"/>
            <a:ext cx="384175" cy="1588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407" name="Oval 223"/>
          <p:cNvSpPr>
            <a:spLocks noChangeArrowheads="1"/>
          </p:cNvSpPr>
          <p:nvPr/>
        </p:nvSpPr>
        <p:spPr bwMode="auto">
          <a:xfrm>
            <a:off x="7508875" y="4421188"/>
            <a:ext cx="153988" cy="15081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408" name="Oval 224"/>
          <p:cNvSpPr>
            <a:spLocks noChangeArrowheads="1"/>
          </p:cNvSpPr>
          <p:nvPr/>
        </p:nvSpPr>
        <p:spPr bwMode="auto">
          <a:xfrm>
            <a:off x="7512050" y="4430713"/>
            <a:ext cx="150813" cy="138112"/>
          </a:xfrm>
          <a:prstGeom prst="ellips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409" name="Freeform 225"/>
          <p:cNvSpPr>
            <a:spLocks noEditPoints="1"/>
          </p:cNvSpPr>
          <p:nvPr/>
        </p:nvSpPr>
        <p:spPr bwMode="auto">
          <a:xfrm>
            <a:off x="7507288" y="4441825"/>
            <a:ext cx="187325" cy="111125"/>
          </a:xfrm>
          <a:custGeom>
            <a:avLst/>
            <a:gdLst/>
            <a:ahLst/>
            <a:cxnLst>
              <a:cxn ang="0">
                <a:pos x="246" y="88"/>
              </a:cxn>
              <a:cxn ang="0">
                <a:pos x="85" y="88"/>
              </a:cxn>
              <a:cxn ang="0">
                <a:pos x="72" y="75"/>
              </a:cxn>
              <a:cxn ang="0">
                <a:pos x="85" y="64"/>
              </a:cxn>
              <a:cxn ang="0">
                <a:pos x="246" y="64"/>
              </a:cxn>
              <a:cxn ang="0">
                <a:pos x="259" y="75"/>
              </a:cxn>
              <a:cxn ang="0">
                <a:pos x="246" y="88"/>
              </a:cxn>
              <a:cxn ang="0">
                <a:pos x="151" y="151"/>
              </a:cxn>
              <a:cxn ang="0">
                <a:pos x="0" y="75"/>
              </a:cxn>
              <a:cxn ang="0">
                <a:pos x="151" y="0"/>
              </a:cxn>
              <a:cxn ang="0">
                <a:pos x="151" y="151"/>
              </a:cxn>
            </a:cxnLst>
            <a:rect l="0" t="0" r="r" b="b"/>
            <a:pathLst>
              <a:path w="259" h="151">
                <a:moveTo>
                  <a:pt x="246" y="88"/>
                </a:moveTo>
                <a:lnTo>
                  <a:pt x="85" y="88"/>
                </a:lnTo>
                <a:cubicBezTo>
                  <a:pt x="78" y="88"/>
                  <a:pt x="72" y="83"/>
                  <a:pt x="72" y="75"/>
                </a:cubicBezTo>
                <a:cubicBezTo>
                  <a:pt x="72" y="70"/>
                  <a:pt x="78" y="64"/>
                  <a:pt x="85" y="64"/>
                </a:cubicBezTo>
                <a:lnTo>
                  <a:pt x="246" y="64"/>
                </a:lnTo>
                <a:cubicBezTo>
                  <a:pt x="253" y="64"/>
                  <a:pt x="259" y="70"/>
                  <a:pt x="259" y="75"/>
                </a:cubicBezTo>
                <a:cubicBezTo>
                  <a:pt x="259" y="83"/>
                  <a:pt x="253" y="88"/>
                  <a:pt x="246" y="88"/>
                </a:cubicBezTo>
                <a:close/>
                <a:moveTo>
                  <a:pt x="151" y="151"/>
                </a:moveTo>
                <a:lnTo>
                  <a:pt x="0" y="75"/>
                </a:lnTo>
                <a:lnTo>
                  <a:pt x="151" y="0"/>
                </a:lnTo>
                <a:lnTo>
                  <a:pt x="151" y="151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410" name="Freeform 226"/>
          <p:cNvSpPr>
            <a:spLocks noEditPoints="1"/>
          </p:cNvSpPr>
          <p:nvPr/>
        </p:nvSpPr>
        <p:spPr bwMode="auto">
          <a:xfrm>
            <a:off x="7507288" y="4441825"/>
            <a:ext cx="187325" cy="111125"/>
          </a:xfrm>
          <a:custGeom>
            <a:avLst/>
            <a:gdLst/>
            <a:ahLst/>
            <a:cxnLst>
              <a:cxn ang="0">
                <a:pos x="246" y="88"/>
              </a:cxn>
              <a:cxn ang="0">
                <a:pos x="85" y="88"/>
              </a:cxn>
              <a:cxn ang="0">
                <a:pos x="72" y="75"/>
              </a:cxn>
              <a:cxn ang="0">
                <a:pos x="85" y="64"/>
              </a:cxn>
              <a:cxn ang="0">
                <a:pos x="246" y="64"/>
              </a:cxn>
              <a:cxn ang="0">
                <a:pos x="259" y="75"/>
              </a:cxn>
              <a:cxn ang="0">
                <a:pos x="246" y="88"/>
              </a:cxn>
              <a:cxn ang="0">
                <a:pos x="151" y="151"/>
              </a:cxn>
              <a:cxn ang="0">
                <a:pos x="0" y="75"/>
              </a:cxn>
              <a:cxn ang="0">
                <a:pos x="151" y="0"/>
              </a:cxn>
              <a:cxn ang="0">
                <a:pos x="151" y="151"/>
              </a:cxn>
            </a:cxnLst>
            <a:rect l="0" t="0" r="r" b="b"/>
            <a:pathLst>
              <a:path w="259" h="151">
                <a:moveTo>
                  <a:pt x="246" y="88"/>
                </a:moveTo>
                <a:lnTo>
                  <a:pt x="85" y="88"/>
                </a:lnTo>
                <a:cubicBezTo>
                  <a:pt x="78" y="88"/>
                  <a:pt x="72" y="83"/>
                  <a:pt x="72" y="75"/>
                </a:cubicBezTo>
                <a:cubicBezTo>
                  <a:pt x="72" y="70"/>
                  <a:pt x="78" y="64"/>
                  <a:pt x="85" y="64"/>
                </a:cubicBezTo>
                <a:lnTo>
                  <a:pt x="246" y="64"/>
                </a:lnTo>
                <a:cubicBezTo>
                  <a:pt x="253" y="64"/>
                  <a:pt x="259" y="70"/>
                  <a:pt x="259" y="75"/>
                </a:cubicBezTo>
                <a:cubicBezTo>
                  <a:pt x="259" y="83"/>
                  <a:pt x="253" y="88"/>
                  <a:pt x="246" y="88"/>
                </a:cubicBezTo>
                <a:close/>
                <a:moveTo>
                  <a:pt x="151" y="151"/>
                </a:moveTo>
                <a:lnTo>
                  <a:pt x="0" y="75"/>
                </a:lnTo>
                <a:lnTo>
                  <a:pt x="151" y="0"/>
                </a:lnTo>
                <a:lnTo>
                  <a:pt x="151" y="151"/>
                </a:lnTo>
                <a:close/>
              </a:path>
            </a:pathLst>
          </a:custGeom>
          <a:noFill/>
          <a:ln w="14288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411" name="Line 227"/>
          <p:cNvSpPr>
            <a:spLocks noChangeShapeType="1"/>
          </p:cNvSpPr>
          <p:nvPr/>
        </p:nvSpPr>
        <p:spPr bwMode="auto">
          <a:xfrm flipV="1">
            <a:off x="7507288" y="4606925"/>
            <a:ext cx="1587" cy="342900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412" name="Line 228"/>
          <p:cNvSpPr>
            <a:spLocks noChangeShapeType="1"/>
          </p:cNvSpPr>
          <p:nvPr/>
        </p:nvSpPr>
        <p:spPr bwMode="auto">
          <a:xfrm flipV="1">
            <a:off x="7685088" y="4606925"/>
            <a:ext cx="1587" cy="466725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413" name="Freeform 229"/>
          <p:cNvSpPr>
            <a:spLocks/>
          </p:cNvSpPr>
          <p:nvPr/>
        </p:nvSpPr>
        <p:spPr bwMode="auto">
          <a:xfrm>
            <a:off x="7288213" y="4881563"/>
            <a:ext cx="131762" cy="138112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0" y="94"/>
              </a:cxn>
              <a:cxn ang="0">
                <a:pos x="91" y="189"/>
              </a:cxn>
              <a:cxn ang="0">
                <a:pos x="181" y="94"/>
              </a:cxn>
              <a:cxn ang="0">
                <a:pos x="91" y="0"/>
              </a:cxn>
            </a:cxnLst>
            <a:rect l="0" t="0" r="r" b="b"/>
            <a:pathLst>
              <a:path w="181" h="189">
                <a:moveTo>
                  <a:pt x="91" y="0"/>
                </a:moveTo>
                <a:cubicBezTo>
                  <a:pt x="41" y="0"/>
                  <a:pt x="0" y="43"/>
                  <a:pt x="0" y="94"/>
                </a:cubicBezTo>
                <a:cubicBezTo>
                  <a:pt x="0" y="147"/>
                  <a:pt x="41" y="189"/>
                  <a:pt x="91" y="189"/>
                </a:cubicBezTo>
                <a:cubicBezTo>
                  <a:pt x="141" y="189"/>
                  <a:pt x="181" y="147"/>
                  <a:pt x="181" y="94"/>
                </a:cubicBezTo>
                <a:cubicBezTo>
                  <a:pt x="181" y="43"/>
                  <a:pt x="141" y="0"/>
                  <a:pt x="91" y="0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414" name="Freeform 230"/>
          <p:cNvSpPr>
            <a:spLocks/>
          </p:cNvSpPr>
          <p:nvPr/>
        </p:nvSpPr>
        <p:spPr bwMode="auto">
          <a:xfrm>
            <a:off x="7281863" y="4879975"/>
            <a:ext cx="142875" cy="138113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0" y="43"/>
              </a:cxn>
              <a:cxn ang="0">
                <a:pos x="45" y="87"/>
              </a:cxn>
              <a:cxn ang="0">
                <a:pos x="90" y="43"/>
              </a:cxn>
              <a:cxn ang="0">
                <a:pos x="45" y="0"/>
              </a:cxn>
            </a:cxnLst>
            <a:rect l="0" t="0" r="r" b="b"/>
            <a:pathLst>
              <a:path w="90" h="87">
                <a:moveTo>
                  <a:pt x="45" y="0"/>
                </a:moveTo>
                <a:cubicBezTo>
                  <a:pt x="20" y="0"/>
                  <a:pt x="0" y="20"/>
                  <a:pt x="0" y="43"/>
                </a:cubicBezTo>
                <a:cubicBezTo>
                  <a:pt x="0" y="68"/>
                  <a:pt x="20" y="87"/>
                  <a:pt x="45" y="87"/>
                </a:cubicBezTo>
                <a:cubicBezTo>
                  <a:pt x="70" y="87"/>
                  <a:pt x="90" y="68"/>
                  <a:pt x="90" y="43"/>
                </a:cubicBezTo>
                <a:cubicBezTo>
                  <a:pt x="90" y="20"/>
                  <a:pt x="70" y="0"/>
                  <a:pt x="45" y="0"/>
                </a:cubicBezTo>
              </a:path>
            </a:pathLst>
          </a:custGeom>
          <a:noFill/>
          <a:ln w="14288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415" name="Freeform 231"/>
          <p:cNvSpPr>
            <a:spLocks noEditPoints="1"/>
          </p:cNvSpPr>
          <p:nvPr/>
        </p:nvSpPr>
        <p:spPr bwMode="auto">
          <a:xfrm>
            <a:off x="7273925" y="4895850"/>
            <a:ext cx="174625" cy="109538"/>
          </a:xfrm>
          <a:custGeom>
            <a:avLst/>
            <a:gdLst/>
            <a:ahLst/>
            <a:cxnLst>
              <a:cxn ang="0">
                <a:pos x="227" y="89"/>
              </a:cxn>
              <a:cxn ang="0">
                <a:pos x="85" y="89"/>
              </a:cxn>
              <a:cxn ang="0">
                <a:pos x="72" y="76"/>
              </a:cxn>
              <a:cxn ang="0">
                <a:pos x="85" y="64"/>
              </a:cxn>
              <a:cxn ang="0">
                <a:pos x="227" y="64"/>
              </a:cxn>
              <a:cxn ang="0">
                <a:pos x="240" y="76"/>
              </a:cxn>
              <a:cxn ang="0">
                <a:pos x="227" y="89"/>
              </a:cxn>
              <a:cxn ang="0">
                <a:pos x="151" y="152"/>
              </a:cxn>
              <a:cxn ang="0">
                <a:pos x="0" y="76"/>
              </a:cxn>
              <a:cxn ang="0">
                <a:pos x="151" y="0"/>
              </a:cxn>
              <a:cxn ang="0">
                <a:pos x="151" y="152"/>
              </a:cxn>
            </a:cxnLst>
            <a:rect l="0" t="0" r="r" b="b"/>
            <a:pathLst>
              <a:path w="240" h="152">
                <a:moveTo>
                  <a:pt x="227" y="89"/>
                </a:moveTo>
                <a:lnTo>
                  <a:pt x="85" y="89"/>
                </a:lnTo>
                <a:cubicBezTo>
                  <a:pt x="78" y="89"/>
                  <a:pt x="72" y="83"/>
                  <a:pt x="72" y="76"/>
                </a:cubicBezTo>
                <a:cubicBezTo>
                  <a:pt x="72" y="70"/>
                  <a:pt x="78" y="64"/>
                  <a:pt x="85" y="64"/>
                </a:cubicBezTo>
                <a:lnTo>
                  <a:pt x="227" y="64"/>
                </a:lnTo>
                <a:cubicBezTo>
                  <a:pt x="234" y="64"/>
                  <a:pt x="240" y="70"/>
                  <a:pt x="240" y="76"/>
                </a:cubicBezTo>
                <a:cubicBezTo>
                  <a:pt x="240" y="83"/>
                  <a:pt x="234" y="89"/>
                  <a:pt x="227" y="89"/>
                </a:cubicBezTo>
                <a:close/>
                <a:moveTo>
                  <a:pt x="151" y="152"/>
                </a:moveTo>
                <a:lnTo>
                  <a:pt x="0" y="76"/>
                </a:lnTo>
                <a:lnTo>
                  <a:pt x="151" y="0"/>
                </a:lnTo>
                <a:lnTo>
                  <a:pt x="151" y="152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21416" name="Freeform 232"/>
          <p:cNvSpPr>
            <a:spLocks noEditPoints="1"/>
          </p:cNvSpPr>
          <p:nvPr/>
        </p:nvSpPr>
        <p:spPr bwMode="auto">
          <a:xfrm>
            <a:off x="7273925" y="4895850"/>
            <a:ext cx="174625" cy="109538"/>
          </a:xfrm>
          <a:custGeom>
            <a:avLst/>
            <a:gdLst/>
            <a:ahLst/>
            <a:cxnLst>
              <a:cxn ang="0">
                <a:pos x="227" y="89"/>
              </a:cxn>
              <a:cxn ang="0">
                <a:pos x="85" y="89"/>
              </a:cxn>
              <a:cxn ang="0">
                <a:pos x="72" y="76"/>
              </a:cxn>
              <a:cxn ang="0">
                <a:pos x="85" y="64"/>
              </a:cxn>
              <a:cxn ang="0">
                <a:pos x="227" y="64"/>
              </a:cxn>
              <a:cxn ang="0">
                <a:pos x="240" y="76"/>
              </a:cxn>
              <a:cxn ang="0">
                <a:pos x="227" y="89"/>
              </a:cxn>
              <a:cxn ang="0">
                <a:pos x="151" y="152"/>
              </a:cxn>
              <a:cxn ang="0">
                <a:pos x="0" y="76"/>
              </a:cxn>
              <a:cxn ang="0">
                <a:pos x="151" y="0"/>
              </a:cxn>
              <a:cxn ang="0">
                <a:pos x="151" y="152"/>
              </a:cxn>
            </a:cxnLst>
            <a:rect l="0" t="0" r="r" b="b"/>
            <a:pathLst>
              <a:path w="240" h="152">
                <a:moveTo>
                  <a:pt x="227" y="89"/>
                </a:moveTo>
                <a:lnTo>
                  <a:pt x="85" y="89"/>
                </a:lnTo>
                <a:cubicBezTo>
                  <a:pt x="78" y="89"/>
                  <a:pt x="72" y="83"/>
                  <a:pt x="72" y="76"/>
                </a:cubicBezTo>
                <a:cubicBezTo>
                  <a:pt x="72" y="70"/>
                  <a:pt x="78" y="64"/>
                  <a:pt x="85" y="64"/>
                </a:cubicBezTo>
                <a:lnTo>
                  <a:pt x="227" y="64"/>
                </a:lnTo>
                <a:cubicBezTo>
                  <a:pt x="234" y="64"/>
                  <a:pt x="240" y="70"/>
                  <a:pt x="240" y="76"/>
                </a:cubicBezTo>
                <a:cubicBezTo>
                  <a:pt x="240" y="83"/>
                  <a:pt x="234" y="89"/>
                  <a:pt x="227" y="89"/>
                </a:cubicBezTo>
                <a:close/>
                <a:moveTo>
                  <a:pt x="151" y="152"/>
                </a:moveTo>
                <a:lnTo>
                  <a:pt x="0" y="76"/>
                </a:lnTo>
                <a:lnTo>
                  <a:pt x="151" y="0"/>
                </a:lnTo>
                <a:lnTo>
                  <a:pt x="151" y="152"/>
                </a:lnTo>
                <a:close/>
              </a:path>
            </a:pathLst>
          </a:custGeom>
          <a:noFill/>
          <a:ln w="3175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4810" name="Rectangle 233"/>
          <p:cNvSpPr>
            <a:spLocks noChangeArrowheads="1"/>
          </p:cNvSpPr>
          <p:nvPr/>
        </p:nvSpPr>
        <p:spPr bwMode="auto">
          <a:xfrm>
            <a:off x="7432675" y="5508625"/>
            <a:ext cx="1262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000080"/>
                </a:solidFill>
                <a:effectLst/>
              </a:rPr>
              <a:t>Utenza termica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24811" name="Rectangle 234"/>
          <p:cNvSpPr>
            <a:spLocks noChangeArrowheads="1"/>
          </p:cNvSpPr>
          <p:nvPr/>
        </p:nvSpPr>
        <p:spPr bwMode="auto">
          <a:xfrm>
            <a:off x="5499100" y="5508625"/>
            <a:ext cx="1084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FF0000"/>
                </a:solidFill>
                <a:effectLst/>
              </a:rPr>
              <a:t>Gruppo ORC</a:t>
            </a:r>
          </a:p>
        </p:txBody>
      </p:sp>
      <p:sp>
        <p:nvSpPr>
          <p:cNvPr id="24812" name="Rectangle 235"/>
          <p:cNvSpPr>
            <a:spLocks noChangeArrowheads="1"/>
          </p:cNvSpPr>
          <p:nvPr/>
        </p:nvSpPr>
        <p:spPr bwMode="auto">
          <a:xfrm>
            <a:off x="2833688" y="5508625"/>
            <a:ext cx="24495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FF9A00"/>
                </a:solidFill>
                <a:effectLst/>
              </a:rPr>
              <a:t>Circuito ad olio diatermico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24813" name="Rectangle 236"/>
          <p:cNvSpPr>
            <a:spLocks noChangeArrowheads="1"/>
          </p:cNvSpPr>
          <p:nvPr/>
        </p:nvSpPr>
        <p:spPr bwMode="auto">
          <a:xfrm>
            <a:off x="741363" y="5508625"/>
            <a:ext cx="20431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000000"/>
                </a:solidFill>
                <a:effectLst/>
              </a:rPr>
              <a:t>Collettore solare a concentrazione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221421" name="Freeform 237"/>
          <p:cNvSpPr>
            <a:spLocks/>
          </p:cNvSpPr>
          <p:nvPr/>
        </p:nvSpPr>
        <p:spPr bwMode="auto">
          <a:xfrm>
            <a:off x="2895600" y="3321050"/>
            <a:ext cx="1163638" cy="196850"/>
          </a:xfrm>
          <a:custGeom>
            <a:avLst/>
            <a:gdLst/>
            <a:ahLst/>
            <a:cxnLst>
              <a:cxn ang="0">
                <a:pos x="103" y="270"/>
              </a:cxn>
              <a:cxn ang="0">
                <a:pos x="1500" y="270"/>
              </a:cxn>
              <a:cxn ang="0">
                <a:pos x="1598" y="128"/>
              </a:cxn>
              <a:cxn ang="0">
                <a:pos x="1500" y="0"/>
              </a:cxn>
              <a:cxn ang="0">
                <a:pos x="1500" y="0"/>
              </a:cxn>
              <a:cxn ang="0">
                <a:pos x="103" y="0"/>
              </a:cxn>
              <a:cxn ang="0">
                <a:pos x="1" y="137"/>
              </a:cxn>
              <a:cxn ang="0">
                <a:pos x="103" y="270"/>
              </a:cxn>
            </a:cxnLst>
            <a:rect l="0" t="0" r="r" b="b"/>
            <a:pathLst>
              <a:path w="1601" h="270">
                <a:moveTo>
                  <a:pt x="103" y="270"/>
                </a:moveTo>
                <a:lnTo>
                  <a:pt x="1500" y="270"/>
                </a:lnTo>
                <a:cubicBezTo>
                  <a:pt x="1557" y="266"/>
                  <a:pt x="1601" y="202"/>
                  <a:pt x="1598" y="128"/>
                </a:cubicBezTo>
                <a:cubicBezTo>
                  <a:pt x="1595" y="59"/>
                  <a:pt x="1553" y="4"/>
                  <a:pt x="1500" y="0"/>
                </a:cubicBezTo>
                <a:lnTo>
                  <a:pt x="1500" y="0"/>
                </a:lnTo>
                <a:lnTo>
                  <a:pt x="103" y="0"/>
                </a:lnTo>
                <a:cubicBezTo>
                  <a:pt x="46" y="1"/>
                  <a:pt x="0" y="63"/>
                  <a:pt x="1" y="137"/>
                </a:cubicBezTo>
                <a:cubicBezTo>
                  <a:pt x="2" y="210"/>
                  <a:pt x="47" y="269"/>
                  <a:pt x="103" y="270"/>
                </a:cubicBezTo>
                <a:close/>
              </a:path>
            </a:pathLst>
          </a:custGeom>
          <a:solidFill>
            <a:srgbClr val="FF9A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4815" name="Rectangle 238"/>
          <p:cNvSpPr>
            <a:spLocks noChangeArrowheads="1"/>
          </p:cNvSpPr>
          <p:nvPr/>
        </p:nvSpPr>
        <p:spPr bwMode="auto">
          <a:xfrm>
            <a:off x="3014663" y="3321050"/>
            <a:ext cx="977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200" i="1">
                <a:solidFill>
                  <a:srgbClr val="000000"/>
                </a:solidFill>
                <a:effectLst/>
              </a:rPr>
              <a:t>olio diatermico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221423" name="Freeform 239"/>
          <p:cNvSpPr>
            <a:spLocks/>
          </p:cNvSpPr>
          <p:nvPr/>
        </p:nvSpPr>
        <p:spPr bwMode="auto">
          <a:xfrm>
            <a:off x="7189788" y="4138613"/>
            <a:ext cx="571500" cy="195262"/>
          </a:xfrm>
          <a:custGeom>
            <a:avLst/>
            <a:gdLst/>
            <a:ahLst/>
            <a:cxnLst>
              <a:cxn ang="0">
                <a:pos x="86" y="270"/>
              </a:cxn>
              <a:cxn ang="0">
                <a:pos x="695" y="270"/>
              </a:cxn>
              <a:cxn ang="0">
                <a:pos x="781" y="119"/>
              </a:cxn>
              <a:cxn ang="0">
                <a:pos x="695" y="0"/>
              </a:cxn>
              <a:cxn ang="0">
                <a:pos x="86" y="0"/>
              </a:cxn>
              <a:cxn ang="0">
                <a:pos x="13" y="168"/>
              </a:cxn>
              <a:cxn ang="0">
                <a:pos x="86" y="270"/>
              </a:cxn>
            </a:cxnLst>
            <a:rect l="0" t="0" r="r" b="b"/>
            <a:pathLst>
              <a:path w="787" h="270">
                <a:moveTo>
                  <a:pt x="86" y="270"/>
                </a:moveTo>
                <a:lnTo>
                  <a:pt x="695" y="270"/>
                </a:lnTo>
                <a:cubicBezTo>
                  <a:pt x="748" y="261"/>
                  <a:pt x="787" y="194"/>
                  <a:pt x="781" y="119"/>
                </a:cubicBezTo>
                <a:cubicBezTo>
                  <a:pt x="775" y="56"/>
                  <a:pt x="740" y="7"/>
                  <a:pt x="695" y="0"/>
                </a:cubicBezTo>
                <a:lnTo>
                  <a:pt x="86" y="0"/>
                </a:lnTo>
                <a:cubicBezTo>
                  <a:pt x="32" y="18"/>
                  <a:pt x="0" y="94"/>
                  <a:pt x="13" y="168"/>
                </a:cubicBezTo>
                <a:cubicBezTo>
                  <a:pt x="22" y="218"/>
                  <a:pt x="50" y="257"/>
                  <a:pt x="86" y="270"/>
                </a:cubicBez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4817" name="Rectangle 240"/>
          <p:cNvSpPr>
            <a:spLocks noChangeArrowheads="1"/>
          </p:cNvSpPr>
          <p:nvPr/>
        </p:nvSpPr>
        <p:spPr bwMode="auto">
          <a:xfrm>
            <a:off x="7292975" y="4146550"/>
            <a:ext cx="4127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200" i="1">
                <a:solidFill>
                  <a:srgbClr val="000000"/>
                </a:solidFill>
                <a:effectLst/>
              </a:rPr>
              <a:t>acqua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221425" name="Freeform 241"/>
          <p:cNvSpPr>
            <a:spLocks/>
          </p:cNvSpPr>
          <p:nvPr/>
        </p:nvSpPr>
        <p:spPr bwMode="auto">
          <a:xfrm>
            <a:off x="5060950" y="4135438"/>
            <a:ext cx="573088" cy="196850"/>
          </a:xfrm>
          <a:custGeom>
            <a:avLst/>
            <a:gdLst/>
            <a:ahLst/>
            <a:cxnLst>
              <a:cxn ang="0">
                <a:pos x="86" y="271"/>
              </a:cxn>
              <a:cxn ang="0">
                <a:pos x="695" y="271"/>
              </a:cxn>
              <a:cxn ang="0">
                <a:pos x="781" y="120"/>
              </a:cxn>
              <a:cxn ang="0">
                <a:pos x="695" y="0"/>
              </a:cxn>
              <a:cxn ang="0">
                <a:pos x="695" y="0"/>
              </a:cxn>
              <a:cxn ang="0">
                <a:pos x="86" y="0"/>
              </a:cxn>
              <a:cxn ang="0">
                <a:pos x="13" y="169"/>
              </a:cxn>
              <a:cxn ang="0">
                <a:pos x="86" y="271"/>
              </a:cxn>
            </a:cxnLst>
            <a:rect l="0" t="0" r="r" b="b"/>
            <a:pathLst>
              <a:path w="787" h="271">
                <a:moveTo>
                  <a:pt x="86" y="271"/>
                </a:moveTo>
                <a:lnTo>
                  <a:pt x="695" y="271"/>
                </a:lnTo>
                <a:cubicBezTo>
                  <a:pt x="749" y="262"/>
                  <a:pt x="787" y="195"/>
                  <a:pt x="781" y="120"/>
                </a:cubicBezTo>
                <a:cubicBezTo>
                  <a:pt x="776" y="57"/>
                  <a:pt x="740" y="8"/>
                  <a:pt x="695" y="0"/>
                </a:cubicBezTo>
                <a:lnTo>
                  <a:pt x="695" y="0"/>
                </a:lnTo>
                <a:lnTo>
                  <a:pt x="86" y="0"/>
                </a:lnTo>
                <a:cubicBezTo>
                  <a:pt x="32" y="19"/>
                  <a:pt x="0" y="95"/>
                  <a:pt x="13" y="169"/>
                </a:cubicBezTo>
                <a:cubicBezTo>
                  <a:pt x="22" y="219"/>
                  <a:pt x="50" y="258"/>
                  <a:pt x="86" y="271"/>
                </a:cubicBez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4819" name="Rectangle 242"/>
          <p:cNvSpPr>
            <a:spLocks noChangeArrowheads="1"/>
          </p:cNvSpPr>
          <p:nvPr/>
        </p:nvSpPr>
        <p:spPr bwMode="auto">
          <a:xfrm>
            <a:off x="5200650" y="4135438"/>
            <a:ext cx="3635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200" i="1">
                <a:solidFill>
                  <a:srgbClr val="000000"/>
                </a:solidFill>
                <a:effectLst/>
              </a:rPr>
              <a:t>MDM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221427" name="Rectangle 243"/>
          <p:cNvSpPr>
            <a:spLocks noChangeArrowheads="1"/>
          </p:cNvSpPr>
          <p:nvPr/>
        </p:nvSpPr>
        <p:spPr bwMode="auto">
          <a:xfrm>
            <a:off x="6318250" y="4648200"/>
            <a:ext cx="80963" cy="41275"/>
          </a:xfrm>
          <a:prstGeom prst="rect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4821" name="Rectangle 244"/>
          <p:cNvSpPr>
            <a:spLocks noChangeArrowheads="1"/>
          </p:cNvSpPr>
          <p:nvPr/>
        </p:nvSpPr>
        <p:spPr bwMode="auto">
          <a:xfrm>
            <a:off x="8080375" y="4471988"/>
            <a:ext cx="128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FFFFFF"/>
                </a:solidFill>
                <a:effectLst/>
              </a:rPr>
              <a:t>U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24822" name="Rectangle 245"/>
          <p:cNvSpPr>
            <a:spLocks noChangeArrowheads="1"/>
          </p:cNvSpPr>
          <p:nvPr/>
        </p:nvSpPr>
        <p:spPr bwMode="auto">
          <a:xfrm>
            <a:off x="8207375" y="4471988"/>
            <a:ext cx="4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FFFFFF"/>
                </a:solidFill>
                <a:effectLst/>
              </a:rPr>
              <a:t>.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24823" name="Rectangle 246"/>
          <p:cNvSpPr>
            <a:spLocks noChangeArrowheads="1"/>
          </p:cNvSpPr>
          <p:nvPr/>
        </p:nvSpPr>
        <p:spPr bwMode="auto">
          <a:xfrm>
            <a:off x="8264525" y="4471988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FFFFFF"/>
                </a:solidFill>
                <a:effectLst/>
              </a:rPr>
              <a:t>T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24824" name="Rectangle 247"/>
          <p:cNvSpPr>
            <a:spLocks noChangeArrowheads="1"/>
          </p:cNvSpPr>
          <p:nvPr/>
        </p:nvSpPr>
        <p:spPr bwMode="auto">
          <a:xfrm>
            <a:off x="8370888" y="4471988"/>
            <a:ext cx="4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FFFFFF"/>
                </a:solidFill>
                <a:effectLst/>
              </a:rPr>
              <a:t>.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grpSp>
        <p:nvGrpSpPr>
          <p:cNvPr id="24825" name="Group 248"/>
          <p:cNvGrpSpPr>
            <a:grpSpLocks/>
          </p:cNvGrpSpPr>
          <p:nvPr/>
        </p:nvGrpSpPr>
        <p:grpSpPr bwMode="auto">
          <a:xfrm>
            <a:off x="-3175" y="2457450"/>
            <a:ext cx="2266950" cy="2305050"/>
            <a:chOff x="-132" y="1116"/>
            <a:chExt cx="1428" cy="1452"/>
          </a:xfrm>
        </p:grpSpPr>
        <p:grpSp>
          <p:nvGrpSpPr>
            <p:cNvPr id="24832" name="Group 249"/>
            <p:cNvGrpSpPr>
              <a:grpSpLocks/>
            </p:cNvGrpSpPr>
            <p:nvPr/>
          </p:nvGrpSpPr>
          <p:grpSpPr bwMode="auto">
            <a:xfrm>
              <a:off x="0" y="1116"/>
              <a:ext cx="1169" cy="160"/>
              <a:chOff x="1890" y="1134"/>
              <a:chExt cx="1169" cy="160"/>
            </a:xfrm>
          </p:grpSpPr>
          <p:sp>
            <p:nvSpPr>
              <p:cNvPr id="221434" name="Freeform 250"/>
              <p:cNvSpPr>
                <a:spLocks/>
              </p:cNvSpPr>
              <p:nvPr/>
            </p:nvSpPr>
            <p:spPr bwMode="auto">
              <a:xfrm>
                <a:off x="1890" y="1134"/>
                <a:ext cx="1169" cy="160"/>
              </a:xfrm>
              <a:custGeom>
                <a:avLst/>
                <a:gdLst/>
                <a:ahLst/>
                <a:cxnLst>
                  <a:cxn ang="0">
                    <a:pos x="119" y="349"/>
                  </a:cxn>
                  <a:cxn ang="0">
                    <a:pos x="1665" y="349"/>
                  </a:cxn>
                  <a:cxn ang="0">
                    <a:pos x="1752" y="133"/>
                  </a:cxn>
                  <a:cxn ang="0">
                    <a:pos x="1665" y="2"/>
                  </a:cxn>
                  <a:cxn ang="0">
                    <a:pos x="1665" y="2"/>
                  </a:cxn>
                  <a:cxn ang="0">
                    <a:pos x="119" y="2"/>
                  </a:cxn>
                  <a:cxn ang="0">
                    <a:pos x="2" y="172"/>
                  </a:cxn>
                  <a:cxn ang="0">
                    <a:pos x="114" y="349"/>
                  </a:cxn>
                  <a:cxn ang="0">
                    <a:pos x="119" y="349"/>
                  </a:cxn>
                </a:cxnLst>
                <a:rect l="0" t="0" r="r" b="b"/>
                <a:pathLst>
                  <a:path w="1767" h="349">
                    <a:moveTo>
                      <a:pt x="119" y="349"/>
                    </a:moveTo>
                    <a:lnTo>
                      <a:pt x="1665" y="349"/>
                    </a:lnTo>
                    <a:cubicBezTo>
                      <a:pt x="1729" y="326"/>
                      <a:pt x="1767" y="229"/>
                      <a:pt x="1752" y="133"/>
                    </a:cubicBezTo>
                    <a:cubicBezTo>
                      <a:pt x="1741" y="69"/>
                      <a:pt x="1708" y="18"/>
                      <a:pt x="1665" y="2"/>
                    </a:cubicBezTo>
                    <a:lnTo>
                      <a:pt x="1665" y="2"/>
                    </a:lnTo>
                    <a:lnTo>
                      <a:pt x="119" y="2"/>
                    </a:lnTo>
                    <a:cubicBezTo>
                      <a:pt x="55" y="0"/>
                      <a:pt x="3" y="76"/>
                      <a:pt x="2" y="172"/>
                    </a:cubicBezTo>
                    <a:cubicBezTo>
                      <a:pt x="0" y="268"/>
                      <a:pt x="51" y="347"/>
                      <a:pt x="114" y="349"/>
                    </a:cubicBezTo>
                    <a:cubicBezTo>
                      <a:pt x="116" y="349"/>
                      <a:pt x="118" y="349"/>
                      <a:pt x="119" y="349"/>
                    </a:cubicBez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4867" name="Rectangle 251"/>
              <p:cNvSpPr>
                <a:spLocks noChangeArrowheads="1"/>
              </p:cNvSpPr>
              <p:nvPr/>
            </p:nvSpPr>
            <p:spPr bwMode="auto">
              <a:xfrm>
                <a:off x="1999" y="1137"/>
                <a:ext cx="97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kumimoji="1" lang="it-IT" sz="1500">
                    <a:solidFill>
                      <a:srgbClr val="000000"/>
                    </a:solidFill>
                    <a:effectLst/>
                  </a:rPr>
                  <a:t>Radiazione solare</a:t>
                </a:r>
                <a:endParaRPr kumimoji="1" lang="it-IT" sz="2400"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21436" name="PubChord"/>
            <p:cNvSpPr>
              <a:spLocks noEditPoints="1" noChangeArrowheads="1"/>
            </p:cNvSpPr>
            <p:nvPr/>
          </p:nvSpPr>
          <p:spPr bwMode="auto">
            <a:xfrm>
              <a:off x="-132" y="1140"/>
              <a:ext cx="1428" cy="1428"/>
            </a:xfrm>
            <a:custGeom>
              <a:avLst/>
              <a:gdLst>
                <a:gd name="G0" fmla="+- 0 0 0"/>
                <a:gd name="G1" fmla="sin 10800 5743812"/>
                <a:gd name="G2" fmla="cos 10800 5743812"/>
                <a:gd name="G3" fmla="sin 10800 -3409976"/>
                <a:gd name="G4" fmla="cos 10800 -3409976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11244 w 21600"/>
                <a:gd name="T1" fmla="*/ 21590 h 21600"/>
                <a:gd name="T2" fmla="*/ 14344 w 21600"/>
                <a:gd name="T3" fmla="*/ 11937 h 21600"/>
                <a:gd name="T4" fmla="*/ 17444 w 21600"/>
                <a:gd name="T5" fmla="*/ 2285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1244" y="21590"/>
                  </a:moveTo>
                  <a:cubicBezTo>
                    <a:pt x="17031" y="21352"/>
                    <a:pt x="21600" y="16591"/>
                    <a:pt x="21600" y="10800"/>
                  </a:cubicBezTo>
                  <a:cubicBezTo>
                    <a:pt x="21600" y="7473"/>
                    <a:pt x="20066" y="4331"/>
                    <a:pt x="17443" y="2285"/>
                  </a:cubicBez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37" name="Line 253"/>
            <p:cNvSpPr>
              <a:spLocks noChangeShapeType="1"/>
            </p:cNvSpPr>
            <p:nvPr/>
          </p:nvSpPr>
          <p:spPr bwMode="auto">
            <a:xfrm flipH="1" flipV="1">
              <a:off x="527" y="1802"/>
              <a:ext cx="79" cy="763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38" name="Line 254"/>
            <p:cNvSpPr>
              <a:spLocks noChangeShapeType="1"/>
            </p:cNvSpPr>
            <p:nvPr/>
          </p:nvSpPr>
          <p:spPr bwMode="auto">
            <a:xfrm flipV="1">
              <a:off x="513" y="1298"/>
              <a:ext cx="506" cy="507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39" name="Oval 255"/>
            <p:cNvSpPr>
              <a:spLocks noChangeArrowheads="1"/>
            </p:cNvSpPr>
            <p:nvPr/>
          </p:nvSpPr>
          <p:spPr bwMode="auto">
            <a:xfrm>
              <a:off x="483" y="1761"/>
              <a:ext cx="69" cy="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40" name="Line 256"/>
            <p:cNvSpPr>
              <a:spLocks noChangeShapeType="1"/>
            </p:cNvSpPr>
            <p:nvPr/>
          </p:nvSpPr>
          <p:spPr bwMode="auto">
            <a:xfrm flipH="1" flipV="1">
              <a:off x="0" y="2091"/>
              <a:ext cx="743" cy="437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41" name="Line 257"/>
            <p:cNvSpPr>
              <a:spLocks noChangeShapeType="1"/>
            </p:cNvSpPr>
            <p:nvPr/>
          </p:nvSpPr>
          <p:spPr bwMode="auto">
            <a:xfrm flipH="1" flipV="1">
              <a:off x="41" y="2027"/>
              <a:ext cx="806" cy="476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42" name="Line 258"/>
            <p:cNvSpPr>
              <a:spLocks noChangeShapeType="1"/>
            </p:cNvSpPr>
            <p:nvPr/>
          </p:nvSpPr>
          <p:spPr bwMode="auto">
            <a:xfrm flipH="1" flipV="1">
              <a:off x="70" y="1951"/>
              <a:ext cx="872" cy="512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43" name="Line 259"/>
            <p:cNvSpPr>
              <a:spLocks noChangeShapeType="1"/>
            </p:cNvSpPr>
            <p:nvPr/>
          </p:nvSpPr>
          <p:spPr bwMode="auto">
            <a:xfrm flipH="1" flipV="1">
              <a:off x="108" y="1884"/>
              <a:ext cx="902" cy="530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44" name="Line 260"/>
            <p:cNvSpPr>
              <a:spLocks noChangeShapeType="1"/>
            </p:cNvSpPr>
            <p:nvPr/>
          </p:nvSpPr>
          <p:spPr bwMode="auto">
            <a:xfrm flipH="1" flipV="1">
              <a:off x="125" y="1805"/>
              <a:ext cx="947" cy="557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45" name="Line 261"/>
            <p:cNvSpPr>
              <a:spLocks noChangeShapeType="1"/>
            </p:cNvSpPr>
            <p:nvPr/>
          </p:nvSpPr>
          <p:spPr bwMode="auto">
            <a:xfrm flipH="1" flipV="1">
              <a:off x="205" y="1753"/>
              <a:ext cx="914" cy="542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46" name="Line 262"/>
            <p:cNvSpPr>
              <a:spLocks noChangeShapeType="1"/>
            </p:cNvSpPr>
            <p:nvPr/>
          </p:nvSpPr>
          <p:spPr bwMode="auto">
            <a:xfrm flipH="1" flipV="1">
              <a:off x="210" y="1674"/>
              <a:ext cx="956" cy="566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47" name="Line 263"/>
            <p:cNvSpPr>
              <a:spLocks noChangeShapeType="1"/>
            </p:cNvSpPr>
            <p:nvPr/>
          </p:nvSpPr>
          <p:spPr bwMode="auto">
            <a:xfrm flipH="1" flipV="1">
              <a:off x="284" y="1631"/>
              <a:ext cx="932" cy="548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48" name="Line 264"/>
            <p:cNvSpPr>
              <a:spLocks noChangeShapeType="1"/>
            </p:cNvSpPr>
            <p:nvPr/>
          </p:nvSpPr>
          <p:spPr bwMode="auto">
            <a:xfrm flipH="1" flipV="1">
              <a:off x="319" y="1549"/>
              <a:ext cx="929" cy="548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49" name="Line 265"/>
            <p:cNvSpPr>
              <a:spLocks noChangeShapeType="1"/>
            </p:cNvSpPr>
            <p:nvPr/>
          </p:nvSpPr>
          <p:spPr bwMode="auto">
            <a:xfrm flipH="1" flipV="1">
              <a:off x="381" y="1491"/>
              <a:ext cx="890" cy="518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50" name="Line 266"/>
            <p:cNvSpPr>
              <a:spLocks noChangeShapeType="1"/>
            </p:cNvSpPr>
            <p:nvPr/>
          </p:nvSpPr>
          <p:spPr bwMode="auto">
            <a:xfrm flipH="1" flipV="1">
              <a:off x="425" y="1427"/>
              <a:ext cx="854" cy="497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51" name="Line 267"/>
            <p:cNvSpPr>
              <a:spLocks noChangeShapeType="1"/>
            </p:cNvSpPr>
            <p:nvPr/>
          </p:nvSpPr>
          <p:spPr bwMode="auto">
            <a:xfrm flipH="1" flipV="1">
              <a:off x="681" y="1152"/>
              <a:ext cx="473" cy="281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52" name="Line 268"/>
            <p:cNvSpPr>
              <a:spLocks noChangeShapeType="1"/>
            </p:cNvSpPr>
            <p:nvPr/>
          </p:nvSpPr>
          <p:spPr bwMode="auto">
            <a:xfrm flipH="1" flipV="1">
              <a:off x="620" y="1244"/>
              <a:ext cx="617" cy="362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53" name="Line 269"/>
            <p:cNvSpPr>
              <a:spLocks noChangeShapeType="1"/>
            </p:cNvSpPr>
            <p:nvPr/>
          </p:nvSpPr>
          <p:spPr bwMode="auto">
            <a:xfrm flipH="1" flipV="1">
              <a:off x="526" y="1291"/>
              <a:ext cx="743" cy="437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54" name="Line 270"/>
            <p:cNvSpPr>
              <a:spLocks noChangeShapeType="1"/>
            </p:cNvSpPr>
            <p:nvPr/>
          </p:nvSpPr>
          <p:spPr bwMode="auto">
            <a:xfrm flipH="1" flipV="1">
              <a:off x="462" y="1347"/>
              <a:ext cx="818" cy="485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55" name="Line 271"/>
            <p:cNvSpPr>
              <a:spLocks noChangeShapeType="1"/>
            </p:cNvSpPr>
            <p:nvPr/>
          </p:nvSpPr>
          <p:spPr bwMode="auto">
            <a:xfrm flipH="1">
              <a:off x="554" y="1435"/>
              <a:ext cx="587" cy="358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56" name="Line 272"/>
            <p:cNvSpPr>
              <a:spLocks noChangeShapeType="1"/>
            </p:cNvSpPr>
            <p:nvPr/>
          </p:nvSpPr>
          <p:spPr bwMode="auto">
            <a:xfrm flipH="1" flipV="1">
              <a:off x="556" y="1807"/>
              <a:ext cx="722" cy="32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57" name="Line 273"/>
            <p:cNvSpPr>
              <a:spLocks noChangeShapeType="1"/>
            </p:cNvSpPr>
            <p:nvPr/>
          </p:nvSpPr>
          <p:spPr bwMode="auto">
            <a:xfrm flipH="1">
              <a:off x="549" y="1733"/>
              <a:ext cx="713" cy="67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58" name="Line 274"/>
            <p:cNvSpPr>
              <a:spLocks noChangeShapeType="1"/>
            </p:cNvSpPr>
            <p:nvPr/>
          </p:nvSpPr>
          <p:spPr bwMode="auto">
            <a:xfrm flipH="1" flipV="1">
              <a:off x="542" y="1808"/>
              <a:ext cx="737" cy="125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59" name="Line 275"/>
            <p:cNvSpPr>
              <a:spLocks noChangeShapeType="1"/>
            </p:cNvSpPr>
            <p:nvPr/>
          </p:nvSpPr>
          <p:spPr bwMode="auto">
            <a:xfrm flipH="1" flipV="1">
              <a:off x="562" y="1813"/>
              <a:ext cx="707" cy="206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60" name="Line 276"/>
            <p:cNvSpPr>
              <a:spLocks noChangeShapeType="1"/>
            </p:cNvSpPr>
            <p:nvPr/>
          </p:nvSpPr>
          <p:spPr bwMode="auto">
            <a:xfrm flipH="1">
              <a:off x="549" y="1613"/>
              <a:ext cx="686" cy="184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61" name="Line 277"/>
            <p:cNvSpPr>
              <a:spLocks noChangeShapeType="1"/>
            </p:cNvSpPr>
            <p:nvPr/>
          </p:nvSpPr>
          <p:spPr bwMode="auto">
            <a:xfrm flipH="1" flipV="1">
              <a:off x="534" y="1803"/>
              <a:ext cx="680" cy="371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62" name="Line 278"/>
            <p:cNvSpPr>
              <a:spLocks noChangeShapeType="1"/>
            </p:cNvSpPr>
            <p:nvPr/>
          </p:nvSpPr>
          <p:spPr bwMode="auto">
            <a:xfrm flipH="1" flipV="1">
              <a:off x="536" y="1814"/>
              <a:ext cx="632" cy="431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63" name="Line 279"/>
            <p:cNvSpPr>
              <a:spLocks noChangeShapeType="1"/>
            </p:cNvSpPr>
            <p:nvPr/>
          </p:nvSpPr>
          <p:spPr bwMode="auto">
            <a:xfrm flipH="1" flipV="1">
              <a:off x="529" y="1816"/>
              <a:ext cx="470" cy="596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64" name="Line 280"/>
            <p:cNvSpPr>
              <a:spLocks noChangeShapeType="1"/>
            </p:cNvSpPr>
            <p:nvPr/>
          </p:nvSpPr>
          <p:spPr bwMode="auto">
            <a:xfrm flipH="1" flipV="1">
              <a:off x="546" y="1824"/>
              <a:ext cx="524" cy="542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65" name="Line 281"/>
            <p:cNvSpPr>
              <a:spLocks noChangeShapeType="1"/>
            </p:cNvSpPr>
            <p:nvPr/>
          </p:nvSpPr>
          <p:spPr bwMode="auto">
            <a:xfrm flipH="1" flipV="1">
              <a:off x="539" y="1820"/>
              <a:ext cx="590" cy="482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66" name="Line 282"/>
            <p:cNvSpPr>
              <a:spLocks noChangeShapeType="1"/>
            </p:cNvSpPr>
            <p:nvPr/>
          </p:nvSpPr>
          <p:spPr bwMode="auto">
            <a:xfrm flipH="1" flipV="1">
              <a:off x="527" y="1823"/>
              <a:ext cx="317" cy="677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67" name="Line 283"/>
            <p:cNvSpPr>
              <a:spLocks noChangeShapeType="1"/>
            </p:cNvSpPr>
            <p:nvPr/>
          </p:nvSpPr>
          <p:spPr bwMode="auto">
            <a:xfrm flipH="1" flipV="1">
              <a:off x="529" y="1822"/>
              <a:ext cx="404" cy="641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1468" name="Line 284"/>
            <p:cNvSpPr>
              <a:spLocks noChangeShapeType="1"/>
            </p:cNvSpPr>
            <p:nvPr/>
          </p:nvSpPr>
          <p:spPr bwMode="auto">
            <a:xfrm flipH="1" flipV="1">
              <a:off x="525" y="1827"/>
              <a:ext cx="227" cy="707"/>
            </a:xfrm>
            <a:prstGeom prst="line">
              <a:avLst/>
            </a:prstGeom>
            <a:noFill/>
            <a:ln w="8001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221469" name="Text Box 285"/>
          <p:cNvSpPr txBox="1">
            <a:spLocks noChangeArrowheads="1"/>
          </p:cNvSpPr>
          <p:nvPr/>
        </p:nvSpPr>
        <p:spPr bwMode="auto">
          <a:xfrm>
            <a:off x="252413" y="2054225"/>
            <a:ext cx="85074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1470" name="Line 286"/>
          <p:cNvSpPr>
            <a:spLocks noChangeShapeType="1"/>
          </p:cNvSpPr>
          <p:nvPr/>
        </p:nvSpPr>
        <p:spPr bwMode="auto">
          <a:xfrm>
            <a:off x="4787900" y="2763838"/>
            <a:ext cx="215900" cy="5762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  <p:sp>
        <p:nvSpPr>
          <p:cNvPr id="221471" name="Line 287"/>
          <p:cNvSpPr>
            <a:spLocks noChangeShapeType="1"/>
          </p:cNvSpPr>
          <p:nvPr/>
        </p:nvSpPr>
        <p:spPr bwMode="auto">
          <a:xfrm>
            <a:off x="6156325" y="2763838"/>
            <a:ext cx="0" cy="5762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  <p:sp>
        <p:nvSpPr>
          <p:cNvPr id="221472" name="Line 288"/>
          <p:cNvSpPr>
            <a:spLocks noChangeShapeType="1"/>
          </p:cNvSpPr>
          <p:nvPr/>
        </p:nvSpPr>
        <p:spPr bwMode="auto">
          <a:xfrm flipH="1">
            <a:off x="6781800" y="2763838"/>
            <a:ext cx="382588" cy="7334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  <p:sp>
        <p:nvSpPr>
          <p:cNvPr id="221473" name="Line 289"/>
          <p:cNvSpPr>
            <a:spLocks noChangeShapeType="1"/>
          </p:cNvSpPr>
          <p:nvPr/>
        </p:nvSpPr>
        <p:spPr bwMode="auto">
          <a:xfrm flipH="1">
            <a:off x="6578600" y="3276600"/>
            <a:ext cx="936625" cy="863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  <p:sp>
        <p:nvSpPr>
          <p:cNvPr id="221474" name="Line 290"/>
          <p:cNvSpPr>
            <a:spLocks noChangeShapeType="1"/>
          </p:cNvSpPr>
          <p:nvPr/>
        </p:nvSpPr>
        <p:spPr bwMode="auto">
          <a:xfrm flipH="1">
            <a:off x="6478588" y="3916363"/>
            <a:ext cx="1046162" cy="558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FF5CD7C-5485-41D9-B965-B9E4CD785C23}" type="slidenum">
              <a:rPr lang="it-IT"/>
              <a:pPr/>
              <a:t>17</a:t>
            </a:fld>
            <a:endParaRPr lang="it-IT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325563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La cogenerazione solare con gruppi ORC</a:t>
            </a:r>
          </a:p>
        </p:txBody>
      </p: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0" y="2006600"/>
            <a:ext cx="9144000" cy="4148138"/>
            <a:chOff x="0" y="1264"/>
            <a:chExt cx="5760" cy="2613"/>
          </a:xfrm>
        </p:grpSpPr>
        <p:pic>
          <p:nvPicPr>
            <p:cNvPr id="2560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692"/>
              <a:ext cx="2842" cy="2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6" name="Text Box 5"/>
            <p:cNvSpPr txBox="1">
              <a:spLocks noChangeArrowheads="1"/>
            </p:cNvSpPr>
            <p:nvPr/>
          </p:nvSpPr>
          <p:spPr bwMode="auto">
            <a:xfrm>
              <a:off x="1981" y="1264"/>
              <a:ext cx="10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2000" u="sng">
                  <a:effectLst/>
                  <a:latin typeface="Tahoma" pitchFamily="34" charset="0"/>
                </a:rPr>
                <a:t>evaporatore</a:t>
              </a:r>
            </a:p>
          </p:txBody>
        </p:sp>
        <p:sp>
          <p:nvSpPr>
            <p:cNvPr id="25607" name="Text Box 6"/>
            <p:cNvSpPr txBox="1">
              <a:spLocks noChangeArrowheads="1"/>
            </p:cNvSpPr>
            <p:nvPr/>
          </p:nvSpPr>
          <p:spPr bwMode="auto">
            <a:xfrm>
              <a:off x="3288" y="1515"/>
              <a:ext cx="10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2000" u="sng">
                  <a:effectLst/>
                  <a:latin typeface="Tahoma" pitchFamily="34" charset="0"/>
                </a:rPr>
                <a:t>turbina</a:t>
              </a:r>
            </a:p>
          </p:txBody>
        </p:sp>
        <p:sp>
          <p:nvSpPr>
            <p:cNvPr id="25608" name="Text Box 7"/>
            <p:cNvSpPr txBox="1">
              <a:spLocks noChangeArrowheads="1"/>
            </p:cNvSpPr>
            <p:nvPr/>
          </p:nvSpPr>
          <p:spPr bwMode="auto">
            <a:xfrm>
              <a:off x="2220" y="3627"/>
              <a:ext cx="10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2000" u="sng">
                  <a:effectLst/>
                  <a:latin typeface="Tahoma" pitchFamily="34" charset="0"/>
                </a:rPr>
                <a:t>rigeneratore</a:t>
              </a:r>
            </a:p>
          </p:txBody>
        </p:sp>
        <p:sp>
          <p:nvSpPr>
            <p:cNvPr id="25609" name="Text Box 8"/>
            <p:cNvSpPr txBox="1">
              <a:spLocks noChangeArrowheads="1"/>
            </p:cNvSpPr>
            <p:nvPr/>
          </p:nvSpPr>
          <p:spPr bwMode="auto">
            <a:xfrm>
              <a:off x="3468" y="3333"/>
              <a:ext cx="11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2000" u="sng">
                  <a:effectLst/>
                  <a:latin typeface="Tahoma" pitchFamily="34" charset="0"/>
                </a:rPr>
                <a:t>condensatore</a:t>
              </a:r>
            </a:p>
          </p:txBody>
        </p:sp>
        <p:sp>
          <p:nvSpPr>
            <p:cNvPr id="25610" name="Text Box 9"/>
            <p:cNvSpPr txBox="1">
              <a:spLocks noChangeArrowheads="1"/>
            </p:cNvSpPr>
            <p:nvPr/>
          </p:nvSpPr>
          <p:spPr bwMode="auto">
            <a:xfrm>
              <a:off x="4105" y="1515"/>
              <a:ext cx="16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2000" u="sng">
                  <a:effectLst/>
                  <a:latin typeface="Tahoma" pitchFamily="34" charset="0"/>
                </a:rPr>
                <a:t>generatore elettrico</a:t>
              </a:r>
            </a:p>
          </p:txBody>
        </p:sp>
        <p:sp>
          <p:nvSpPr>
            <p:cNvPr id="223242" name="Line 10"/>
            <p:cNvSpPr>
              <a:spLocks noChangeShapeType="1"/>
            </p:cNvSpPr>
            <p:nvPr/>
          </p:nvSpPr>
          <p:spPr bwMode="auto">
            <a:xfrm flipH="1">
              <a:off x="2041" y="1473"/>
              <a:ext cx="156" cy="7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43" name="Line 11"/>
            <p:cNvSpPr>
              <a:spLocks noChangeShapeType="1"/>
            </p:cNvSpPr>
            <p:nvPr/>
          </p:nvSpPr>
          <p:spPr bwMode="auto">
            <a:xfrm flipH="1">
              <a:off x="4105" y="2467"/>
              <a:ext cx="635" cy="40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44" name="Freeform 12"/>
            <p:cNvSpPr>
              <a:spLocks/>
            </p:cNvSpPr>
            <p:nvPr/>
          </p:nvSpPr>
          <p:spPr bwMode="auto">
            <a:xfrm>
              <a:off x="2808" y="2383"/>
              <a:ext cx="52" cy="4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2" y="43"/>
                </a:cxn>
                <a:cxn ang="0">
                  <a:pos x="52" y="0"/>
                </a:cxn>
                <a:cxn ang="0">
                  <a:pos x="0" y="22"/>
                </a:cxn>
              </a:cxnLst>
              <a:rect l="0" t="0" r="r" b="b"/>
              <a:pathLst>
                <a:path w="52" h="43">
                  <a:moveTo>
                    <a:pt x="0" y="22"/>
                  </a:moveTo>
                  <a:lnTo>
                    <a:pt x="52" y="43"/>
                  </a:lnTo>
                  <a:lnTo>
                    <a:pt x="5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45" name="Freeform 13"/>
            <p:cNvSpPr>
              <a:spLocks/>
            </p:cNvSpPr>
            <p:nvPr/>
          </p:nvSpPr>
          <p:spPr bwMode="auto">
            <a:xfrm>
              <a:off x="2756" y="2383"/>
              <a:ext cx="61" cy="43"/>
            </a:xfrm>
            <a:custGeom>
              <a:avLst/>
              <a:gdLst/>
              <a:ahLst/>
              <a:cxnLst>
                <a:cxn ang="0">
                  <a:pos x="61" y="22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61" y="22"/>
                </a:cxn>
              </a:cxnLst>
              <a:rect l="0" t="0" r="r" b="b"/>
              <a:pathLst>
                <a:path w="61" h="43">
                  <a:moveTo>
                    <a:pt x="61" y="22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61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>
              <a:off x="2802" y="2401"/>
              <a:ext cx="162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>
              <a:off x="2842" y="2253"/>
              <a:ext cx="130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48" name="Freeform 16"/>
            <p:cNvSpPr>
              <a:spLocks/>
            </p:cNvSpPr>
            <p:nvPr/>
          </p:nvSpPr>
          <p:spPr bwMode="auto">
            <a:xfrm>
              <a:off x="2972" y="2037"/>
              <a:ext cx="1498" cy="10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21"/>
                </a:cxn>
                <a:cxn ang="0">
                  <a:pos x="1498" y="1021"/>
                </a:cxn>
                <a:cxn ang="0">
                  <a:pos x="149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98" h="1021">
                  <a:moveTo>
                    <a:pt x="0" y="0"/>
                  </a:moveTo>
                  <a:lnTo>
                    <a:pt x="0" y="1021"/>
                  </a:lnTo>
                  <a:lnTo>
                    <a:pt x="1498" y="1021"/>
                  </a:lnTo>
                  <a:lnTo>
                    <a:pt x="149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49" name="Freeform 17"/>
            <p:cNvSpPr>
              <a:spLocks noEditPoints="1"/>
            </p:cNvSpPr>
            <p:nvPr/>
          </p:nvSpPr>
          <p:spPr bwMode="auto">
            <a:xfrm>
              <a:off x="2968" y="2033"/>
              <a:ext cx="1506" cy="1029"/>
            </a:xfrm>
            <a:custGeom>
              <a:avLst/>
              <a:gdLst/>
              <a:ahLst/>
              <a:cxnLst>
                <a:cxn ang="0">
                  <a:pos x="1406" y="8"/>
                </a:cxn>
                <a:cxn ang="0">
                  <a:pos x="1380" y="0"/>
                </a:cxn>
                <a:cxn ang="0">
                  <a:pos x="1320" y="8"/>
                </a:cxn>
                <a:cxn ang="0">
                  <a:pos x="1164" y="8"/>
                </a:cxn>
                <a:cxn ang="0">
                  <a:pos x="1138" y="0"/>
                </a:cxn>
                <a:cxn ang="0">
                  <a:pos x="1078" y="8"/>
                </a:cxn>
                <a:cxn ang="0">
                  <a:pos x="921" y="8"/>
                </a:cxn>
                <a:cxn ang="0">
                  <a:pos x="896" y="0"/>
                </a:cxn>
                <a:cxn ang="0">
                  <a:pos x="835" y="8"/>
                </a:cxn>
                <a:cxn ang="0">
                  <a:pos x="679" y="8"/>
                </a:cxn>
                <a:cxn ang="0">
                  <a:pos x="654" y="0"/>
                </a:cxn>
                <a:cxn ang="0">
                  <a:pos x="593" y="8"/>
                </a:cxn>
                <a:cxn ang="0">
                  <a:pos x="437" y="8"/>
                </a:cxn>
                <a:cxn ang="0">
                  <a:pos x="411" y="0"/>
                </a:cxn>
                <a:cxn ang="0">
                  <a:pos x="350" y="8"/>
                </a:cxn>
                <a:cxn ang="0">
                  <a:pos x="195" y="8"/>
                </a:cxn>
                <a:cxn ang="0">
                  <a:pos x="169" y="0"/>
                </a:cxn>
                <a:cxn ang="0">
                  <a:pos x="108" y="8"/>
                </a:cxn>
                <a:cxn ang="0">
                  <a:pos x="9" y="56"/>
                </a:cxn>
                <a:cxn ang="0">
                  <a:pos x="0" y="82"/>
                </a:cxn>
                <a:cxn ang="0">
                  <a:pos x="9" y="142"/>
                </a:cxn>
                <a:cxn ang="0">
                  <a:pos x="9" y="298"/>
                </a:cxn>
                <a:cxn ang="0">
                  <a:pos x="0" y="324"/>
                </a:cxn>
                <a:cxn ang="0">
                  <a:pos x="9" y="385"/>
                </a:cxn>
                <a:cxn ang="0">
                  <a:pos x="9" y="540"/>
                </a:cxn>
                <a:cxn ang="0">
                  <a:pos x="0" y="566"/>
                </a:cxn>
                <a:cxn ang="0">
                  <a:pos x="9" y="627"/>
                </a:cxn>
                <a:cxn ang="0">
                  <a:pos x="9" y="783"/>
                </a:cxn>
                <a:cxn ang="0">
                  <a:pos x="0" y="808"/>
                </a:cxn>
                <a:cxn ang="0">
                  <a:pos x="9" y="869"/>
                </a:cxn>
                <a:cxn ang="0">
                  <a:pos x="9" y="1025"/>
                </a:cxn>
                <a:cxn ang="0">
                  <a:pos x="30" y="1029"/>
                </a:cxn>
                <a:cxn ang="0">
                  <a:pos x="91" y="1020"/>
                </a:cxn>
                <a:cxn ang="0">
                  <a:pos x="246" y="1020"/>
                </a:cxn>
                <a:cxn ang="0">
                  <a:pos x="273" y="1029"/>
                </a:cxn>
                <a:cxn ang="0">
                  <a:pos x="333" y="1020"/>
                </a:cxn>
                <a:cxn ang="0">
                  <a:pos x="489" y="1020"/>
                </a:cxn>
                <a:cxn ang="0">
                  <a:pos x="515" y="1029"/>
                </a:cxn>
                <a:cxn ang="0">
                  <a:pos x="576" y="1020"/>
                </a:cxn>
                <a:cxn ang="0">
                  <a:pos x="731" y="1020"/>
                </a:cxn>
                <a:cxn ang="0">
                  <a:pos x="757" y="1029"/>
                </a:cxn>
                <a:cxn ang="0">
                  <a:pos x="818" y="1020"/>
                </a:cxn>
                <a:cxn ang="0">
                  <a:pos x="974" y="1020"/>
                </a:cxn>
                <a:cxn ang="0">
                  <a:pos x="1000" y="1029"/>
                </a:cxn>
                <a:cxn ang="0">
                  <a:pos x="1060" y="1020"/>
                </a:cxn>
                <a:cxn ang="0">
                  <a:pos x="1216" y="1020"/>
                </a:cxn>
                <a:cxn ang="0">
                  <a:pos x="1242" y="1029"/>
                </a:cxn>
                <a:cxn ang="0">
                  <a:pos x="1302" y="1020"/>
                </a:cxn>
                <a:cxn ang="0">
                  <a:pos x="1458" y="1020"/>
                </a:cxn>
                <a:cxn ang="0">
                  <a:pos x="1497" y="1008"/>
                </a:cxn>
                <a:cxn ang="0">
                  <a:pos x="1506" y="947"/>
                </a:cxn>
                <a:cxn ang="0">
                  <a:pos x="1497" y="921"/>
                </a:cxn>
                <a:cxn ang="0">
                  <a:pos x="1497" y="800"/>
                </a:cxn>
                <a:cxn ang="0">
                  <a:pos x="1506" y="705"/>
                </a:cxn>
                <a:cxn ang="0">
                  <a:pos x="1497" y="679"/>
                </a:cxn>
                <a:cxn ang="0">
                  <a:pos x="1497" y="558"/>
                </a:cxn>
                <a:cxn ang="0">
                  <a:pos x="1506" y="462"/>
                </a:cxn>
                <a:cxn ang="0">
                  <a:pos x="1497" y="437"/>
                </a:cxn>
                <a:cxn ang="0">
                  <a:pos x="1497" y="315"/>
                </a:cxn>
                <a:cxn ang="0">
                  <a:pos x="1506" y="220"/>
                </a:cxn>
                <a:cxn ang="0">
                  <a:pos x="1497" y="195"/>
                </a:cxn>
                <a:cxn ang="0">
                  <a:pos x="1497" y="73"/>
                </a:cxn>
                <a:cxn ang="0">
                  <a:pos x="1506" y="4"/>
                </a:cxn>
              </a:cxnLst>
              <a:rect l="0" t="0" r="r" b="b"/>
              <a:pathLst>
                <a:path w="1506" h="1029">
                  <a:moveTo>
                    <a:pt x="1502" y="8"/>
                  </a:moveTo>
                  <a:lnTo>
                    <a:pt x="1467" y="8"/>
                  </a:lnTo>
                  <a:lnTo>
                    <a:pt x="1467" y="0"/>
                  </a:lnTo>
                  <a:lnTo>
                    <a:pt x="1502" y="0"/>
                  </a:lnTo>
                  <a:lnTo>
                    <a:pt x="1502" y="8"/>
                  </a:lnTo>
                  <a:lnTo>
                    <a:pt x="1502" y="8"/>
                  </a:lnTo>
                  <a:close/>
                  <a:moveTo>
                    <a:pt x="1441" y="8"/>
                  </a:moveTo>
                  <a:lnTo>
                    <a:pt x="1406" y="8"/>
                  </a:lnTo>
                  <a:lnTo>
                    <a:pt x="1406" y="0"/>
                  </a:lnTo>
                  <a:lnTo>
                    <a:pt x="1441" y="0"/>
                  </a:lnTo>
                  <a:lnTo>
                    <a:pt x="1441" y="8"/>
                  </a:lnTo>
                  <a:lnTo>
                    <a:pt x="1441" y="8"/>
                  </a:lnTo>
                  <a:close/>
                  <a:moveTo>
                    <a:pt x="1380" y="8"/>
                  </a:moveTo>
                  <a:lnTo>
                    <a:pt x="1345" y="8"/>
                  </a:lnTo>
                  <a:lnTo>
                    <a:pt x="1345" y="0"/>
                  </a:lnTo>
                  <a:lnTo>
                    <a:pt x="1380" y="0"/>
                  </a:lnTo>
                  <a:lnTo>
                    <a:pt x="1380" y="8"/>
                  </a:lnTo>
                  <a:lnTo>
                    <a:pt x="1380" y="8"/>
                  </a:lnTo>
                  <a:close/>
                  <a:moveTo>
                    <a:pt x="1320" y="8"/>
                  </a:moveTo>
                  <a:lnTo>
                    <a:pt x="1285" y="8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20" y="8"/>
                  </a:lnTo>
                  <a:lnTo>
                    <a:pt x="1320" y="8"/>
                  </a:lnTo>
                  <a:close/>
                  <a:moveTo>
                    <a:pt x="1259" y="8"/>
                  </a:moveTo>
                  <a:lnTo>
                    <a:pt x="1225" y="8"/>
                  </a:lnTo>
                  <a:lnTo>
                    <a:pt x="1225" y="0"/>
                  </a:lnTo>
                  <a:lnTo>
                    <a:pt x="1259" y="0"/>
                  </a:lnTo>
                  <a:lnTo>
                    <a:pt x="1259" y="8"/>
                  </a:lnTo>
                  <a:lnTo>
                    <a:pt x="1259" y="8"/>
                  </a:lnTo>
                  <a:close/>
                  <a:moveTo>
                    <a:pt x="1198" y="8"/>
                  </a:moveTo>
                  <a:lnTo>
                    <a:pt x="1164" y="8"/>
                  </a:lnTo>
                  <a:lnTo>
                    <a:pt x="1164" y="0"/>
                  </a:lnTo>
                  <a:lnTo>
                    <a:pt x="1198" y="0"/>
                  </a:lnTo>
                  <a:lnTo>
                    <a:pt x="1198" y="8"/>
                  </a:lnTo>
                  <a:lnTo>
                    <a:pt x="1198" y="8"/>
                  </a:lnTo>
                  <a:close/>
                  <a:moveTo>
                    <a:pt x="1138" y="8"/>
                  </a:moveTo>
                  <a:lnTo>
                    <a:pt x="1103" y="8"/>
                  </a:lnTo>
                  <a:lnTo>
                    <a:pt x="1103" y="0"/>
                  </a:lnTo>
                  <a:lnTo>
                    <a:pt x="1138" y="0"/>
                  </a:lnTo>
                  <a:lnTo>
                    <a:pt x="1138" y="8"/>
                  </a:lnTo>
                  <a:lnTo>
                    <a:pt x="1138" y="8"/>
                  </a:lnTo>
                  <a:close/>
                  <a:moveTo>
                    <a:pt x="1078" y="8"/>
                  </a:moveTo>
                  <a:lnTo>
                    <a:pt x="1043" y="8"/>
                  </a:lnTo>
                  <a:lnTo>
                    <a:pt x="1043" y="0"/>
                  </a:lnTo>
                  <a:lnTo>
                    <a:pt x="1078" y="0"/>
                  </a:lnTo>
                  <a:lnTo>
                    <a:pt x="1078" y="8"/>
                  </a:lnTo>
                  <a:lnTo>
                    <a:pt x="1078" y="8"/>
                  </a:lnTo>
                  <a:close/>
                  <a:moveTo>
                    <a:pt x="1017" y="8"/>
                  </a:moveTo>
                  <a:lnTo>
                    <a:pt x="982" y="8"/>
                  </a:lnTo>
                  <a:lnTo>
                    <a:pt x="982" y="0"/>
                  </a:lnTo>
                  <a:lnTo>
                    <a:pt x="1017" y="0"/>
                  </a:lnTo>
                  <a:lnTo>
                    <a:pt x="1017" y="8"/>
                  </a:lnTo>
                  <a:lnTo>
                    <a:pt x="1017" y="8"/>
                  </a:lnTo>
                  <a:close/>
                  <a:moveTo>
                    <a:pt x="956" y="8"/>
                  </a:moveTo>
                  <a:lnTo>
                    <a:pt x="921" y="8"/>
                  </a:lnTo>
                  <a:lnTo>
                    <a:pt x="921" y="0"/>
                  </a:lnTo>
                  <a:lnTo>
                    <a:pt x="956" y="0"/>
                  </a:lnTo>
                  <a:lnTo>
                    <a:pt x="956" y="8"/>
                  </a:lnTo>
                  <a:lnTo>
                    <a:pt x="956" y="8"/>
                  </a:lnTo>
                  <a:close/>
                  <a:moveTo>
                    <a:pt x="896" y="8"/>
                  </a:moveTo>
                  <a:lnTo>
                    <a:pt x="861" y="8"/>
                  </a:lnTo>
                  <a:lnTo>
                    <a:pt x="861" y="0"/>
                  </a:lnTo>
                  <a:lnTo>
                    <a:pt x="896" y="0"/>
                  </a:lnTo>
                  <a:lnTo>
                    <a:pt x="896" y="8"/>
                  </a:lnTo>
                  <a:lnTo>
                    <a:pt x="896" y="8"/>
                  </a:lnTo>
                  <a:close/>
                  <a:moveTo>
                    <a:pt x="835" y="8"/>
                  </a:moveTo>
                  <a:lnTo>
                    <a:pt x="801" y="8"/>
                  </a:lnTo>
                  <a:lnTo>
                    <a:pt x="801" y="0"/>
                  </a:lnTo>
                  <a:lnTo>
                    <a:pt x="835" y="0"/>
                  </a:lnTo>
                  <a:lnTo>
                    <a:pt x="835" y="8"/>
                  </a:lnTo>
                  <a:lnTo>
                    <a:pt x="835" y="8"/>
                  </a:lnTo>
                  <a:close/>
                  <a:moveTo>
                    <a:pt x="774" y="8"/>
                  </a:moveTo>
                  <a:lnTo>
                    <a:pt x="740" y="8"/>
                  </a:lnTo>
                  <a:lnTo>
                    <a:pt x="740" y="0"/>
                  </a:lnTo>
                  <a:lnTo>
                    <a:pt x="774" y="0"/>
                  </a:lnTo>
                  <a:lnTo>
                    <a:pt x="774" y="8"/>
                  </a:lnTo>
                  <a:lnTo>
                    <a:pt x="774" y="8"/>
                  </a:lnTo>
                  <a:close/>
                  <a:moveTo>
                    <a:pt x="714" y="8"/>
                  </a:moveTo>
                  <a:lnTo>
                    <a:pt x="679" y="8"/>
                  </a:lnTo>
                  <a:lnTo>
                    <a:pt x="679" y="0"/>
                  </a:lnTo>
                  <a:lnTo>
                    <a:pt x="714" y="0"/>
                  </a:lnTo>
                  <a:lnTo>
                    <a:pt x="714" y="8"/>
                  </a:lnTo>
                  <a:lnTo>
                    <a:pt x="714" y="8"/>
                  </a:lnTo>
                  <a:close/>
                  <a:moveTo>
                    <a:pt x="654" y="8"/>
                  </a:moveTo>
                  <a:lnTo>
                    <a:pt x="619" y="8"/>
                  </a:lnTo>
                  <a:lnTo>
                    <a:pt x="619" y="0"/>
                  </a:lnTo>
                  <a:lnTo>
                    <a:pt x="654" y="0"/>
                  </a:lnTo>
                  <a:lnTo>
                    <a:pt x="654" y="8"/>
                  </a:lnTo>
                  <a:lnTo>
                    <a:pt x="654" y="8"/>
                  </a:lnTo>
                  <a:close/>
                  <a:moveTo>
                    <a:pt x="593" y="8"/>
                  </a:moveTo>
                  <a:lnTo>
                    <a:pt x="558" y="8"/>
                  </a:lnTo>
                  <a:lnTo>
                    <a:pt x="558" y="0"/>
                  </a:lnTo>
                  <a:lnTo>
                    <a:pt x="593" y="0"/>
                  </a:lnTo>
                  <a:lnTo>
                    <a:pt x="593" y="8"/>
                  </a:lnTo>
                  <a:lnTo>
                    <a:pt x="593" y="8"/>
                  </a:lnTo>
                  <a:close/>
                  <a:moveTo>
                    <a:pt x="532" y="8"/>
                  </a:moveTo>
                  <a:lnTo>
                    <a:pt x="497" y="8"/>
                  </a:lnTo>
                  <a:lnTo>
                    <a:pt x="497" y="0"/>
                  </a:lnTo>
                  <a:lnTo>
                    <a:pt x="532" y="0"/>
                  </a:lnTo>
                  <a:lnTo>
                    <a:pt x="532" y="8"/>
                  </a:lnTo>
                  <a:lnTo>
                    <a:pt x="532" y="8"/>
                  </a:lnTo>
                  <a:close/>
                  <a:moveTo>
                    <a:pt x="472" y="8"/>
                  </a:moveTo>
                  <a:lnTo>
                    <a:pt x="437" y="8"/>
                  </a:lnTo>
                  <a:lnTo>
                    <a:pt x="437" y="0"/>
                  </a:lnTo>
                  <a:lnTo>
                    <a:pt x="472" y="0"/>
                  </a:lnTo>
                  <a:lnTo>
                    <a:pt x="472" y="8"/>
                  </a:lnTo>
                  <a:lnTo>
                    <a:pt x="472" y="8"/>
                  </a:lnTo>
                  <a:close/>
                  <a:moveTo>
                    <a:pt x="411" y="8"/>
                  </a:moveTo>
                  <a:lnTo>
                    <a:pt x="376" y="8"/>
                  </a:lnTo>
                  <a:lnTo>
                    <a:pt x="376" y="0"/>
                  </a:lnTo>
                  <a:lnTo>
                    <a:pt x="411" y="0"/>
                  </a:lnTo>
                  <a:lnTo>
                    <a:pt x="411" y="8"/>
                  </a:lnTo>
                  <a:lnTo>
                    <a:pt x="411" y="8"/>
                  </a:lnTo>
                  <a:close/>
                  <a:moveTo>
                    <a:pt x="350" y="8"/>
                  </a:moveTo>
                  <a:lnTo>
                    <a:pt x="316" y="8"/>
                  </a:lnTo>
                  <a:lnTo>
                    <a:pt x="316" y="0"/>
                  </a:lnTo>
                  <a:lnTo>
                    <a:pt x="350" y="0"/>
                  </a:lnTo>
                  <a:lnTo>
                    <a:pt x="350" y="8"/>
                  </a:lnTo>
                  <a:lnTo>
                    <a:pt x="350" y="8"/>
                  </a:lnTo>
                  <a:close/>
                  <a:moveTo>
                    <a:pt x="290" y="8"/>
                  </a:moveTo>
                  <a:lnTo>
                    <a:pt x="255" y="8"/>
                  </a:lnTo>
                  <a:lnTo>
                    <a:pt x="255" y="0"/>
                  </a:lnTo>
                  <a:lnTo>
                    <a:pt x="290" y="0"/>
                  </a:lnTo>
                  <a:lnTo>
                    <a:pt x="290" y="8"/>
                  </a:lnTo>
                  <a:lnTo>
                    <a:pt x="290" y="8"/>
                  </a:lnTo>
                  <a:close/>
                  <a:moveTo>
                    <a:pt x="230" y="8"/>
                  </a:moveTo>
                  <a:lnTo>
                    <a:pt x="195" y="8"/>
                  </a:lnTo>
                  <a:lnTo>
                    <a:pt x="195" y="0"/>
                  </a:lnTo>
                  <a:lnTo>
                    <a:pt x="230" y="0"/>
                  </a:lnTo>
                  <a:lnTo>
                    <a:pt x="230" y="8"/>
                  </a:lnTo>
                  <a:lnTo>
                    <a:pt x="230" y="8"/>
                  </a:lnTo>
                  <a:close/>
                  <a:moveTo>
                    <a:pt x="169" y="8"/>
                  </a:moveTo>
                  <a:lnTo>
                    <a:pt x="134" y="8"/>
                  </a:lnTo>
                  <a:lnTo>
                    <a:pt x="134" y="0"/>
                  </a:lnTo>
                  <a:lnTo>
                    <a:pt x="169" y="0"/>
                  </a:lnTo>
                  <a:lnTo>
                    <a:pt x="169" y="8"/>
                  </a:lnTo>
                  <a:lnTo>
                    <a:pt x="169" y="8"/>
                  </a:lnTo>
                  <a:close/>
                  <a:moveTo>
                    <a:pt x="108" y="8"/>
                  </a:moveTo>
                  <a:lnTo>
                    <a:pt x="74" y="8"/>
                  </a:lnTo>
                  <a:lnTo>
                    <a:pt x="74" y="0"/>
                  </a:lnTo>
                  <a:lnTo>
                    <a:pt x="108" y="0"/>
                  </a:lnTo>
                  <a:lnTo>
                    <a:pt x="108" y="8"/>
                  </a:lnTo>
                  <a:lnTo>
                    <a:pt x="108" y="8"/>
                  </a:lnTo>
                  <a:close/>
                  <a:moveTo>
                    <a:pt x="48" y="8"/>
                  </a:moveTo>
                  <a:lnTo>
                    <a:pt x="13" y="8"/>
                  </a:lnTo>
                  <a:lnTo>
                    <a:pt x="13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8"/>
                  </a:lnTo>
                  <a:close/>
                  <a:moveTo>
                    <a:pt x="9" y="21"/>
                  </a:moveTo>
                  <a:lnTo>
                    <a:pt x="9" y="56"/>
                  </a:lnTo>
                  <a:lnTo>
                    <a:pt x="0" y="56"/>
                  </a:lnTo>
                  <a:lnTo>
                    <a:pt x="0" y="21"/>
                  </a:lnTo>
                  <a:lnTo>
                    <a:pt x="9" y="21"/>
                  </a:lnTo>
                  <a:lnTo>
                    <a:pt x="9" y="21"/>
                  </a:lnTo>
                  <a:close/>
                  <a:moveTo>
                    <a:pt x="9" y="82"/>
                  </a:moveTo>
                  <a:lnTo>
                    <a:pt x="9" y="117"/>
                  </a:lnTo>
                  <a:lnTo>
                    <a:pt x="0" y="117"/>
                  </a:lnTo>
                  <a:lnTo>
                    <a:pt x="0" y="82"/>
                  </a:ln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9" y="142"/>
                  </a:moveTo>
                  <a:lnTo>
                    <a:pt x="9" y="177"/>
                  </a:lnTo>
                  <a:lnTo>
                    <a:pt x="0" y="177"/>
                  </a:lnTo>
                  <a:lnTo>
                    <a:pt x="0" y="142"/>
                  </a:lnTo>
                  <a:lnTo>
                    <a:pt x="9" y="142"/>
                  </a:lnTo>
                  <a:lnTo>
                    <a:pt x="9" y="142"/>
                  </a:lnTo>
                  <a:close/>
                  <a:moveTo>
                    <a:pt x="9" y="203"/>
                  </a:moveTo>
                  <a:lnTo>
                    <a:pt x="9" y="238"/>
                  </a:lnTo>
                  <a:lnTo>
                    <a:pt x="0" y="238"/>
                  </a:lnTo>
                  <a:lnTo>
                    <a:pt x="0" y="203"/>
                  </a:lnTo>
                  <a:lnTo>
                    <a:pt x="9" y="203"/>
                  </a:lnTo>
                  <a:lnTo>
                    <a:pt x="9" y="203"/>
                  </a:lnTo>
                  <a:close/>
                  <a:moveTo>
                    <a:pt x="9" y="264"/>
                  </a:moveTo>
                  <a:lnTo>
                    <a:pt x="9" y="298"/>
                  </a:lnTo>
                  <a:lnTo>
                    <a:pt x="0" y="298"/>
                  </a:lnTo>
                  <a:lnTo>
                    <a:pt x="0" y="264"/>
                  </a:lnTo>
                  <a:lnTo>
                    <a:pt x="9" y="264"/>
                  </a:lnTo>
                  <a:lnTo>
                    <a:pt x="9" y="264"/>
                  </a:lnTo>
                  <a:close/>
                  <a:moveTo>
                    <a:pt x="9" y="324"/>
                  </a:moveTo>
                  <a:lnTo>
                    <a:pt x="9" y="359"/>
                  </a:lnTo>
                  <a:lnTo>
                    <a:pt x="0" y="359"/>
                  </a:lnTo>
                  <a:lnTo>
                    <a:pt x="0" y="324"/>
                  </a:lnTo>
                  <a:lnTo>
                    <a:pt x="9" y="324"/>
                  </a:lnTo>
                  <a:lnTo>
                    <a:pt x="9" y="324"/>
                  </a:lnTo>
                  <a:close/>
                  <a:moveTo>
                    <a:pt x="9" y="385"/>
                  </a:moveTo>
                  <a:lnTo>
                    <a:pt x="9" y="419"/>
                  </a:lnTo>
                  <a:lnTo>
                    <a:pt x="0" y="419"/>
                  </a:lnTo>
                  <a:lnTo>
                    <a:pt x="0" y="385"/>
                  </a:lnTo>
                  <a:lnTo>
                    <a:pt x="9" y="385"/>
                  </a:lnTo>
                  <a:lnTo>
                    <a:pt x="9" y="385"/>
                  </a:lnTo>
                  <a:close/>
                  <a:moveTo>
                    <a:pt x="9" y="445"/>
                  </a:moveTo>
                  <a:lnTo>
                    <a:pt x="9" y="480"/>
                  </a:lnTo>
                  <a:lnTo>
                    <a:pt x="0" y="480"/>
                  </a:lnTo>
                  <a:lnTo>
                    <a:pt x="0" y="445"/>
                  </a:lnTo>
                  <a:lnTo>
                    <a:pt x="9" y="445"/>
                  </a:lnTo>
                  <a:lnTo>
                    <a:pt x="9" y="445"/>
                  </a:lnTo>
                  <a:close/>
                  <a:moveTo>
                    <a:pt x="9" y="506"/>
                  </a:moveTo>
                  <a:lnTo>
                    <a:pt x="9" y="540"/>
                  </a:lnTo>
                  <a:lnTo>
                    <a:pt x="0" y="540"/>
                  </a:lnTo>
                  <a:lnTo>
                    <a:pt x="0" y="506"/>
                  </a:lnTo>
                  <a:lnTo>
                    <a:pt x="9" y="506"/>
                  </a:lnTo>
                  <a:lnTo>
                    <a:pt x="9" y="506"/>
                  </a:lnTo>
                  <a:close/>
                  <a:moveTo>
                    <a:pt x="9" y="566"/>
                  </a:moveTo>
                  <a:lnTo>
                    <a:pt x="9" y="601"/>
                  </a:lnTo>
                  <a:lnTo>
                    <a:pt x="0" y="601"/>
                  </a:lnTo>
                  <a:lnTo>
                    <a:pt x="0" y="566"/>
                  </a:lnTo>
                  <a:lnTo>
                    <a:pt x="9" y="566"/>
                  </a:lnTo>
                  <a:lnTo>
                    <a:pt x="9" y="566"/>
                  </a:lnTo>
                  <a:close/>
                  <a:moveTo>
                    <a:pt x="9" y="627"/>
                  </a:moveTo>
                  <a:lnTo>
                    <a:pt x="9" y="661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627"/>
                  </a:lnTo>
                  <a:lnTo>
                    <a:pt x="9" y="627"/>
                  </a:lnTo>
                  <a:close/>
                  <a:moveTo>
                    <a:pt x="9" y="688"/>
                  </a:moveTo>
                  <a:lnTo>
                    <a:pt x="9" y="722"/>
                  </a:lnTo>
                  <a:lnTo>
                    <a:pt x="0" y="722"/>
                  </a:lnTo>
                  <a:lnTo>
                    <a:pt x="0" y="688"/>
                  </a:lnTo>
                  <a:lnTo>
                    <a:pt x="9" y="688"/>
                  </a:lnTo>
                  <a:lnTo>
                    <a:pt x="9" y="688"/>
                  </a:lnTo>
                  <a:close/>
                  <a:moveTo>
                    <a:pt x="9" y="748"/>
                  </a:moveTo>
                  <a:lnTo>
                    <a:pt x="9" y="783"/>
                  </a:lnTo>
                  <a:lnTo>
                    <a:pt x="0" y="783"/>
                  </a:lnTo>
                  <a:lnTo>
                    <a:pt x="0" y="748"/>
                  </a:lnTo>
                  <a:lnTo>
                    <a:pt x="9" y="748"/>
                  </a:lnTo>
                  <a:lnTo>
                    <a:pt x="9" y="748"/>
                  </a:lnTo>
                  <a:close/>
                  <a:moveTo>
                    <a:pt x="9" y="808"/>
                  </a:moveTo>
                  <a:lnTo>
                    <a:pt x="9" y="843"/>
                  </a:lnTo>
                  <a:lnTo>
                    <a:pt x="0" y="843"/>
                  </a:lnTo>
                  <a:lnTo>
                    <a:pt x="0" y="808"/>
                  </a:lnTo>
                  <a:lnTo>
                    <a:pt x="9" y="808"/>
                  </a:lnTo>
                  <a:lnTo>
                    <a:pt x="9" y="808"/>
                  </a:lnTo>
                  <a:close/>
                  <a:moveTo>
                    <a:pt x="9" y="869"/>
                  </a:moveTo>
                  <a:lnTo>
                    <a:pt x="9" y="904"/>
                  </a:lnTo>
                  <a:lnTo>
                    <a:pt x="0" y="904"/>
                  </a:lnTo>
                  <a:lnTo>
                    <a:pt x="0" y="869"/>
                  </a:lnTo>
                  <a:lnTo>
                    <a:pt x="9" y="869"/>
                  </a:lnTo>
                  <a:lnTo>
                    <a:pt x="9" y="869"/>
                  </a:lnTo>
                  <a:close/>
                  <a:moveTo>
                    <a:pt x="9" y="930"/>
                  </a:moveTo>
                  <a:lnTo>
                    <a:pt x="9" y="964"/>
                  </a:lnTo>
                  <a:lnTo>
                    <a:pt x="0" y="964"/>
                  </a:lnTo>
                  <a:lnTo>
                    <a:pt x="0" y="930"/>
                  </a:lnTo>
                  <a:lnTo>
                    <a:pt x="9" y="930"/>
                  </a:lnTo>
                  <a:lnTo>
                    <a:pt x="9" y="930"/>
                  </a:lnTo>
                  <a:close/>
                  <a:moveTo>
                    <a:pt x="9" y="990"/>
                  </a:moveTo>
                  <a:lnTo>
                    <a:pt x="9" y="1025"/>
                  </a:lnTo>
                  <a:lnTo>
                    <a:pt x="0" y="1025"/>
                  </a:lnTo>
                  <a:lnTo>
                    <a:pt x="0" y="990"/>
                  </a:lnTo>
                  <a:lnTo>
                    <a:pt x="9" y="990"/>
                  </a:lnTo>
                  <a:lnTo>
                    <a:pt x="9" y="990"/>
                  </a:lnTo>
                  <a:close/>
                  <a:moveTo>
                    <a:pt x="30" y="1020"/>
                  </a:moveTo>
                  <a:lnTo>
                    <a:pt x="65" y="1020"/>
                  </a:lnTo>
                  <a:lnTo>
                    <a:pt x="65" y="1029"/>
                  </a:lnTo>
                  <a:lnTo>
                    <a:pt x="30" y="1029"/>
                  </a:lnTo>
                  <a:lnTo>
                    <a:pt x="30" y="1020"/>
                  </a:lnTo>
                  <a:lnTo>
                    <a:pt x="30" y="1020"/>
                  </a:lnTo>
                  <a:close/>
                  <a:moveTo>
                    <a:pt x="91" y="1020"/>
                  </a:moveTo>
                  <a:lnTo>
                    <a:pt x="126" y="1020"/>
                  </a:lnTo>
                  <a:lnTo>
                    <a:pt x="126" y="1029"/>
                  </a:lnTo>
                  <a:lnTo>
                    <a:pt x="91" y="1029"/>
                  </a:lnTo>
                  <a:lnTo>
                    <a:pt x="91" y="1020"/>
                  </a:lnTo>
                  <a:lnTo>
                    <a:pt x="91" y="1020"/>
                  </a:lnTo>
                  <a:close/>
                  <a:moveTo>
                    <a:pt x="152" y="1020"/>
                  </a:moveTo>
                  <a:lnTo>
                    <a:pt x="186" y="1020"/>
                  </a:lnTo>
                  <a:lnTo>
                    <a:pt x="186" y="1029"/>
                  </a:lnTo>
                  <a:lnTo>
                    <a:pt x="152" y="1029"/>
                  </a:lnTo>
                  <a:lnTo>
                    <a:pt x="152" y="1020"/>
                  </a:lnTo>
                  <a:lnTo>
                    <a:pt x="152" y="1020"/>
                  </a:lnTo>
                  <a:close/>
                  <a:moveTo>
                    <a:pt x="212" y="1020"/>
                  </a:moveTo>
                  <a:lnTo>
                    <a:pt x="246" y="1020"/>
                  </a:lnTo>
                  <a:lnTo>
                    <a:pt x="246" y="1029"/>
                  </a:lnTo>
                  <a:lnTo>
                    <a:pt x="212" y="1029"/>
                  </a:lnTo>
                  <a:lnTo>
                    <a:pt x="212" y="1020"/>
                  </a:lnTo>
                  <a:lnTo>
                    <a:pt x="212" y="1020"/>
                  </a:lnTo>
                  <a:close/>
                  <a:moveTo>
                    <a:pt x="273" y="1020"/>
                  </a:moveTo>
                  <a:lnTo>
                    <a:pt x="307" y="1020"/>
                  </a:lnTo>
                  <a:lnTo>
                    <a:pt x="307" y="1029"/>
                  </a:lnTo>
                  <a:lnTo>
                    <a:pt x="273" y="1029"/>
                  </a:lnTo>
                  <a:lnTo>
                    <a:pt x="273" y="1020"/>
                  </a:lnTo>
                  <a:lnTo>
                    <a:pt x="273" y="1020"/>
                  </a:lnTo>
                  <a:close/>
                  <a:moveTo>
                    <a:pt x="333" y="1020"/>
                  </a:moveTo>
                  <a:lnTo>
                    <a:pt x="368" y="1020"/>
                  </a:lnTo>
                  <a:lnTo>
                    <a:pt x="368" y="1029"/>
                  </a:lnTo>
                  <a:lnTo>
                    <a:pt x="333" y="1029"/>
                  </a:lnTo>
                  <a:lnTo>
                    <a:pt x="333" y="1020"/>
                  </a:lnTo>
                  <a:lnTo>
                    <a:pt x="333" y="1020"/>
                  </a:lnTo>
                  <a:close/>
                  <a:moveTo>
                    <a:pt x="394" y="1020"/>
                  </a:moveTo>
                  <a:lnTo>
                    <a:pt x="428" y="1020"/>
                  </a:lnTo>
                  <a:lnTo>
                    <a:pt x="428" y="1029"/>
                  </a:lnTo>
                  <a:lnTo>
                    <a:pt x="394" y="1029"/>
                  </a:lnTo>
                  <a:lnTo>
                    <a:pt x="394" y="1020"/>
                  </a:lnTo>
                  <a:lnTo>
                    <a:pt x="394" y="1020"/>
                  </a:lnTo>
                  <a:close/>
                  <a:moveTo>
                    <a:pt x="454" y="1020"/>
                  </a:moveTo>
                  <a:lnTo>
                    <a:pt x="489" y="1020"/>
                  </a:lnTo>
                  <a:lnTo>
                    <a:pt x="489" y="1029"/>
                  </a:lnTo>
                  <a:lnTo>
                    <a:pt x="454" y="1029"/>
                  </a:lnTo>
                  <a:lnTo>
                    <a:pt x="454" y="1020"/>
                  </a:lnTo>
                  <a:lnTo>
                    <a:pt x="454" y="1020"/>
                  </a:lnTo>
                  <a:close/>
                  <a:moveTo>
                    <a:pt x="515" y="1020"/>
                  </a:moveTo>
                  <a:lnTo>
                    <a:pt x="550" y="1020"/>
                  </a:lnTo>
                  <a:lnTo>
                    <a:pt x="550" y="1029"/>
                  </a:lnTo>
                  <a:lnTo>
                    <a:pt x="515" y="1029"/>
                  </a:lnTo>
                  <a:lnTo>
                    <a:pt x="515" y="1020"/>
                  </a:lnTo>
                  <a:lnTo>
                    <a:pt x="515" y="1020"/>
                  </a:lnTo>
                  <a:close/>
                  <a:moveTo>
                    <a:pt x="576" y="1020"/>
                  </a:moveTo>
                  <a:lnTo>
                    <a:pt x="610" y="1020"/>
                  </a:lnTo>
                  <a:lnTo>
                    <a:pt x="610" y="1029"/>
                  </a:lnTo>
                  <a:lnTo>
                    <a:pt x="576" y="1029"/>
                  </a:lnTo>
                  <a:lnTo>
                    <a:pt x="576" y="1020"/>
                  </a:lnTo>
                  <a:lnTo>
                    <a:pt x="576" y="1020"/>
                  </a:lnTo>
                  <a:close/>
                  <a:moveTo>
                    <a:pt x="636" y="1020"/>
                  </a:moveTo>
                  <a:lnTo>
                    <a:pt x="670" y="1020"/>
                  </a:lnTo>
                  <a:lnTo>
                    <a:pt x="670" y="1029"/>
                  </a:lnTo>
                  <a:lnTo>
                    <a:pt x="636" y="1029"/>
                  </a:lnTo>
                  <a:lnTo>
                    <a:pt x="636" y="1020"/>
                  </a:lnTo>
                  <a:lnTo>
                    <a:pt x="636" y="1020"/>
                  </a:lnTo>
                  <a:close/>
                  <a:moveTo>
                    <a:pt x="697" y="1020"/>
                  </a:moveTo>
                  <a:lnTo>
                    <a:pt x="731" y="1020"/>
                  </a:lnTo>
                  <a:lnTo>
                    <a:pt x="731" y="1029"/>
                  </a:lnTo>
                  <a:lnTo>
                    <a:pt x="697" y="1029"/>
                  </a:lnTo>
                  <a:lnTo>
                    <a:pt x="697" y="1020"/>
                  </a:lnTo>
                  <a:lnTo>
                    <a:pt x="697" y="1020"/>
                  </a:lnTo>
                  <a:close/>
                  <a:moveTo>
                    <a:pt x="757" y="1020"/>
                  </a:moveTo>
                  <a:lnTo>
                    <a:pt x="792" y="1020"/>
                  </a:lnTo>
                  <a:lnTo>
                    <a:pt x="792" y="1029"/>
                  </a:lnTo>
                  <a:lnTo>
                    <a:pt x="757" y="1029"/>
                  </a:lnTo>
                  <a:lnTo>
                    <a:pt x="757" y="1020"/>
                  </a:lnTo>
                  <a:lnTo>
                    <a:pt x="757" y="1020"/>
                  </a:lnTo>
                  <a:close/>
                  <a:moveTo>
                    <a:pt x="818" y="1020"/>
                  </a:moveTo>
                  <a:lnTo>
                    <a:pt x="852" y="1020"/>
                  </a:lnTo>
                  <a:lnTo>
                    <a:pt x="852" y="1029"/>
                  </a:lnTo>
                  <a:lnTo>
                    <a:pt x="818" y="1029"/>
                  </a:lnTo>
                  <a:lnTo>
                    <a:pt x="818" y="1020"/>
                  </a:lnTo>
                  <a:lnTo>
                    <a:pt x="818" y="1020"/>
                  </a:lnTo>
                  <a:close/>
                  <a:moveTo>
                    <a:pt x="878" y="1020"/>
                  </a:moveTo>
                  <a:lnTo>
                    <a:pt x="913" y="1020"/>
                  </a:lnTo>
                  <a:lnTo>
                    <a:pt x="913" y="1029"/>
                  </a:lnTo>
                  <a:lnTo>
                    <a:pt x="878" y="1029"/>
                  </a:lnTo>
                  <a:lnTo>
                    <a:pt x="878" y="1020"/>
                  </a:lnTo>
                  <a:lnTo>
                    <a:pt x="878" y="1020"/>
                  </a:lnTo>
                  <a:close/>
                  <a:moveTo>
                    <a:pt x="939" y="1020"/>
                  </a:moveTo>
                  <a:lnTo>
                    <a:pt x="974" y="1020"/>
                  </a:lnTo>
                  <a:lnTo>
                    <a:pt x="974" y="1029"/>
                  </a:lnTo>
                  <a:lnTo>
                    <a:pt x="939" y="1029"/>
                  </a:lnTo>
                  <a:lnTo>
                    <a:pt x="939" y="1020"/>
                  </a:lnTo>
                  <a:lnTo>
                    <a:pt x="939" y="1020"/>
                  </a:lnTo>
                  <a:close/>
                  <a:moveTo>
                    <a:pt x="1000" y="1020"/>
                  </a:moveTo>
                  <a:lnTo>
                    <a:pt x="1034" y="1020"/>
                  </a:lnTo>
                  <a:lnTo>
                    <a:pt x="1034" y="1029"/>
                  </a:lnTo>
                  <a:lnTo>
                    <a:pt x="1000" y="1029"/>
                  </a:lnTo>
                  <a:lnTo>
                    <a:pt x="1000" y="1020"/>
                  </a:lnTo>
                  <a:lnTo>
                    <a:pt x="1000" y="1020"/>
                  </a:lnTo>
                  <a:close/>
                  <a:moveTo>
                    <a:pt x="1060" y="1020"/>
                  </a:moveTo>
                  <a:lnTo>
                    <a:pt x="1094" y="1020"/>
                  </a:lnTo>
                  <a:lnTo>
                    <a:pt x="1094" y="1029"/>
                  </a:lnTo>
                  <a:lnTo>
                    <a:pt x="1060" y="1029"/>
                  </a:lnTo>
                  <a:lnTo>
                    <a:pt x="1060" y="1020"/>
                  </a:lnTo>
                  <a:lnTo>
                    <a:pt x="1060" y="1020"/>
                  </a:lnTo>
                  <a:close/>
                  <a:moveTo>
                    <a:pt x="1121" y="1020"/>
                  </a:moveTo>
                  <a:lnTo>
                    <a:pt x="1155" y="1020"/>
                  </a:lnTo>
                  <a:lnTo>
                    <a:pt x="1155" y="1029"/>
                  </a:lnTo>
                  <a:lnTo>
                    <a:pt x="1121" y="1029"/>
                  </a:lnTo>
                  <a:lnTo>
                    <a:pt x="1121" y="1020"/>
                  </a:lnTo>
                  <a:lnTo>
                    <a:pt x="1121" y="1020"/>
                  </a:lnTo>
                  <a:close/>
                  <a:moveTo>
                    <a:pt x="1181" y="1020"/>
                  </a:moveTo>
                  <a:lnTo>
                    <a:pt x="1216" y="1020"/>
                  </a:lnTo>
                  <a:lnTo>
                    <a:pt x="1216" y="1029"/>
                  </a:lnTo>
                  <a:lnTo>
                    <a:pt x="1181" y="1029"/>
                  </a:lnTo>
                  <a:lnTo>
                    <a:pt x="1181" y="1020"/>
                  </a:lnTo>
                  <a:lnTo>
                    <a:pt x="1181" y="1020"/>
                  </a:lnTo>
                  <a:close/>
                  <a:moveTo>
                    <a:pt x="1242" y="1020"/>
                  </a:moveTo>
                  <a:lnTo>
                    <a:pt x="1276" y="1020"/>
                  </a:lnTo>
                  <a:lnTo>
                    <a:pt x="1276" y="1029"/>
                  </a:lnTo>
                  <a:lnTo>
                    <a:pt x="1242" y="1029"/>
                  </a:lnTo>
                  <a:lnTo>
                    <a:pt x="1242" y="1020"/>
                  </a:lnTo>
                  <a:lnTo>
                    <a:pt x="1242" y="1020"/>
                  </a:lnTo>
                  <a:close/>
                  <a:moveTo>
                    <a:pt x="1302" y="1020"/>
                  </a:moveTo>
                  <a:lnTo>
                    <a:pt x="1337" y="1020"/>
                  </a:lnTo>
                  <a:lnTo>
                    <a:pt x="1337" y="1029"/>
                  </a:lnTo>
                  <a:lnTo>
                    <a:pt x="1302" y="1029"/>
                  </a:lnTo>
                  <a:lnTo>
                    <a:pt x="1302" y="1020"/>
                  </a:lnTo>
                  <a:lnTo>
                    <a:pt x="1302" y="1020"/>
                  </a:lnTo>
                  <a:close/>
                  <a:moveTo>
                    <a:pt x="1363" y="1020"/>
                  </a:moveTo>
                  <a:lnTo>
                    <a:pt x="1398" y="1020"/>
                  </a:lnTo>
                  <a:lnTo>
                    <a:pt x="1398" y="1029"/>
                  </a:lnTo>
                  <a:lnTo>
                    <a:pt x="1363" y="1029"/>
                  </a:lnTo>
                  <a:lnTo>
                    <a:pt x="1363" y="1020"/>
                  </a:lnTo>
                  <a:lnTo>
                    <a:pt x="1363" y="1020"/>
                  </a:lnTo>
                  <a:close/>
                  <a:moveTo>
                    <a:pt x="1424" y="1020"/>
                  </a:moveTo>
                  <a:lnTo>
                    <a:pt x="1458" y="1020"/>
                  </a:lnTo>
                  <a:lnTo>
                    <a:pt x="1458" y="1029"/>
                  </a:lnTo>
                  <a:lnTo>
                    <a:pt x="1424" y="1029"/>
                  </a:lnTo>
                  <a:lnTo>
                    <a:pt x="1424" y="1020"/>
                  </a:lnTo>
                  <a:lnTo>
                    <a:pt x="1424" y="1020"/>
                  </a:lnTo>
                  <a:close/>
                  <a:moveTo>
                    <a:pt x="1484" y="1020"/>
                  </a:moveTo>
                  <a:lnTo>
                    <a:pt x="1502" y="1020"/>
                  </a:lnTo>
                  <a:lnTo>
                    <a:pt x="1497" y="1025"/>
                  </a:lnTo>
                  <a:lnTo>
                    <a:pt x="1497" y="1008"/>
                  </a:lnTo>
                  <a:lnTo>
                    <a:pt x="1506" y="1008"/>
                  </a:lnTo>
                  <a:lnTo>
                    <a:pt x="1506" y="1029"/>
                  </a:lnTo>
                  <a:lnTo>
                    <a:pt x="1484" y="1029"/>
                  </a:lnTo>
                  <a:lnTo>
                    <a:pt x="1484" y="1020"/>
                  </a:lnTo>
                  <a:lnTo>
                    <a:pt x="1484" y="1020"/>
                  </a:lnTo>
                  <a:close/>
                  <a:moveTo>
                    <a:pt x="1497" y="981"/>
                  </a:moveTo>
                  <a:lnTo>
                    <a:pt x="1497" y="947"/>
                  </a:lnTo>
                  <a:lnTo>
                    <a:pt x="1506" y="947"/>
                  </a:lnTo>
                  <a:lnTo>
                    <a:pt x="1506" y="981"/>
                  </a:lnTo>
                  <a:lnTo>
                    <a:pt x="1497" y="981"/>
                  </a:lnTo>
                  <a:lnTo>
                    <a:pt x="1497" y="981"/>
                  </a:lnTo>
                  <a:close/>
                  <a:moveTo>
                    <a:pt x="1497" y="921"/>
                  </a:moveTo>
                  <a:lnTo>
                    <a:pt x="1497" y="886"/>
                  </a:lnTo>
                  <a:lnTo>
                    <a:pt x="1506" y="886"/>
                  </a:lnTo>
                  <a:lnTo>
                    <a:pt x="1506" y="921"/>
                  </a:lnTo>
                  <a:lnTo>
                    <a:pt x="1497" y="921"/>
                  </a:lnTo>
                  <a:lnTo>
                    <a:pt x="1497" y="921"/>
                  </a:lnTo>
                  <a:close/>
                  <a:moveTo>
                    <a:pt x="1497" y="861"/>
                  </a:moveTo>
                  <a:lnTo>
                    <a:pt x="1497" y="826"/>
                  </a:lnTo>
                  <a:lnTo>
                    <a:pt x="1506" y="826"/>
                  </a:lnTo>
                  <a:lnTo>
                    <a:pt x="1506" y="861"/>
                  </a:lnTo>
                  <a:lnTo>
                    <a:pt x="1497" y="861"/>
                  </a:lnTo>
                  <a:lnTo>
                    <a:pt x="1497" y="861"/>
                  </a:lnTo>
                  <a:close/>
                  <a:moveTo>
                    <a:pt x="1497" y="800"/>
                  </a:moveTo>
                  <a:lnTo>
                    <a:pt x="1497" y="765"/>
                  </a:lnTo>
                  <a:lnTo>
                    <a:pt x="1506" y="765"/>
                  </a:lnTo>
                  <a:lnTo>
                    <a:pt x="1506" y="800"/>
                  </a:lnTo>
                  <a:lnTo>
                    <a:pt x="1497" y="800"/>
                  </a:lnTo>
                  <a:lnTo>
                    <a:pt x="1497" y="800"/>
                  </a:lnTo>
                  <a:close/>
                  <a:moveTo>
                    <a:pt x="1497" y="739"/>
                  </a:moveTo>
                  <a:lnTo>
                    <a:pt x="1497" y="705"/>
                  </a:lnTo>
                  <a:lnTo>
                    <a:pt x="1506" y="705"/>
                  </a:lnTo>
                  <a:lnTo>
                    <a:pt x="1506" y="739"/>
                  </a:lnTo>
                  <a:lnTo>
                    <a:pt x="1497" y="739"/>
                  </a:lnTo>
                  <a:lnTo>
                    <a:pt x="1497" y="739"/>
                  </a:lnTo>
                  <a:close/>
                  <a:moveTo>
                    <a:pt x="1497" y="679"/>
                  </a:moveTo>
                  <a:lnTo>
                    <a:pt x="1497" y="644"/>
                  </a:lnTo>
                  <a:lnTo>
                    <a:pt x="1506" y="644"/>
                  </a:lnTo>
                  <a:lnTo>
                    <a:pt x="1506" y="679"/>
                  </a:lnTo>
                  <a:lnTo>
                    <a:pt x="1497" y="679"/>
                  </a:lnTo>
                  <a:lnTo>
                    <a:pt x="1497" y="679"/>
                  </a:lnTo>
                  <a:close/>
                  <a:moveTo>
                    <a:pt x="1497" y="618"/>
                  </a:moveTo>
                  <a:lnTo>
                    <a:pt x="1497" y="584"/>
                  </a:lnTo>
                  <a:lnTo>
                    <a:pt x="1506" y="584"/>
                  </a:lnTo>
                  <a:lnTo>
                    <a:pt x="1506" y="618"/>
                  </a:lnTo>
                  <a:lnTo>
                    <a:pt x="1497" y="618"/>
                  </a:lnTo>
                  <a:lnTo>
                    <a:pt x="1497" y="618"/>
                  </a:lnTo>
                  <a:close/>
                  <a:moveTo>
                    <a:pt x="1497" y="558"/>
                  </a:moveTo>
                  <a:lnTo>
                    <a:pt x="1497" y="523"/>
                  </a:lnTo>
                  <a:lnTo>
                    <a:pt x="1506" y="523"/>
                  </a:lnTo>
                  <a:lnTo>
                    <a:pt x="1506" y="558"/>
                  </a:lnTo>
                  <a:lnTo>
                    <a:pt x="1497" y="558"/>
                  </a:lnTo>
                  <a:lnTo>
                    <a:pt x="1497" y="558"/>
                  </a:lnTo>
                  <a:close/>
                  <a:moveTo>
                    <a:pt x="1497" y="497"/>
                  </a:moveTo>
                  <a:lnTo>
                    <a:pt x="1497" y="462"/>
                  </a:lnTo>
                  <a:lnTo>
                    <a:pt x="1506" y="462"/>
                  </a:lnTo>
                  <a:lnTo>
                    <a:pt x="1506" y="497"/>
                  </a:lnTo>
                  <a:lnTo>
                    <a:pt x="1497" y="497"/>
                  </a:lnTo>
                  <a:lnTo>
                    <a:pt x="1497" y="497"/>
                  </a:lnTo>
                  <a:close/>
                  <a:moveTo>
                    <a:pt x="1497" y="437"/>
                  </a:moveTo>
                  <a:lnTo>
                    <a:pt x="1497" y="402"/>
                  </a:lnTo>
                  <a:lnTo>
                    <a:pt x="1506" y="402"/>
                  </a:lnTo>
                  <a:lnTo>
                    <a:pt x="1506" y="437"/>
                  </a:lnTo>
                  <a:lnTo>
                    <a:pt x="1497" y="437"/>
                  </a:lnTo>
                  <a:lnTo>
                    <a:pt x="1497" y="437"/>
                  </a:lnTo>
                  <a:close/>
                  <a:moveTo>
                    <a:pt x="1497" y="376"/>
                  </a:moveTo>
                  <a:lnTo>
                    <a:pt x="1497" y="341"/>
                  </a:lnTo>
                  <a:lnTo>
                    <a:pt x="1506" y="341"/>
                  </a:lnTo>
                  <a:lnTo>
                    <a:pt x="1506" y="376"/>
                  </a:lnTo>
                  <a:lnTo>
                    <a:pt x="1497" y="376"/>
                  </a:lnTo>
                  <a:lnTo>
                    <a:pt x="1497" y="376"/>
                  </a:lnTo>
                  <a:close/>
                  <a:moveTo>
                    <a:pt x="1497" y="315"/>
                  </a:moveTo>
                  <a:lnTo>
                    <a:pt x="1497" y="281"/>
                  </a:lnTo>
                  <a:lnTo>
                    <a:pt x="1506" y="281"/>
                  </a:lnTo>
                  <a:lnTo>
                    <a:pt x="1506" y="315"/>
                  </a:lnTo>
                  <a:lnTo>
                    <a:pt x="1497" y="315"/>
                  </a:lnTo>
                  <a:lnTo>
                    <a:pt x="1497" y="315"/>
                  </a:lnTo>
                  <a:close/>
                  <a:moveTo>
                    <a:pt x="1497" y="255"/>
                  </a:moveTo>
                  <a:lnTo>
                    <a:pt x="1497" y="220"/>
                  </a:lnTo>
                  <a:lnTo>
                    <a:pt x="1506" y="220"/>
                  </a:lnTo>
                  <a:lnTo>
                    <a:pt x="1506" y="255"/>
                  </a:lnTo>
                  <a:lnTo>
                    <a:pt x="1497" y="255"/>
                  </a:lnTo>
                  <a:lnTo>
                    <a:pt x="1497" y="255"/>
                  </a:lnTo>
                  <a:close/>
                  <a:moveTo>
                    <a:pt x="1497" y="195"/>
                  </a:moveTo>
                  <a:lnTo>
                    <a:pt x="1497" y="160"/>
                  </a:lnTo>
                  <a:lnTo>
                    <a:pt x="1506" y="160"/>
                  </a:lnTo>
                  <a:lnTo>
                    <a:pt x="1506" y="195"/>
                  </a:lnTo>
                  <a:lnTo>
                    <a:pt x="1497" y="195"/>
                  </a:lnTo>
                  <a:lnTo>
                    <a:pt x="1497" y="195"/>
                  </a:lnTo>
                  <a:close/>
                  <a:moveTo>
                    <a:pt x="1497" y="134"/>
                  </a:moveTo>
                  <a:lnTo>
                    <a:pt x="1497" y="99"/>
                  </a:lnTo>
                  <a:lnTo>
                    <a:pt x="1506" y="99"/>
                  </a:lnTo>
                  <a:lnTo>
                    <a:pt x="1506" y="134"/>
                  </a:lnTo>
                  <a:lnTo>
                    <a:pt x="1497" y="134"/>
                  </a:lnTo>
                  <a:lnTo>
                    <a:pt x="1497" y="134"/>
                  </a:lnTo>
                  <a:close/>
                  <a:moveTo>
                    <a:pt x="1497" y="73"/>
                  </a:moveTo>
                  <a:lnTo>
                    <a:pt x="1497" y="38"/>
                  </a:lnTo>
                  <a:lnTo>
                    <a:pt x="1506" y="38"/>
                  </a:lnTo>
                  <a:lnTo>
                    <a:pt x="1506" y="73"/>
                  </a:lnTo>
                  <a:lnTo>
                    <a:pt x="1497" y="73"/>
                  </a:lnTo>
                  <a:lnTo>
                    <a:pt x="1497" y="73"/>
                  </a:lnTo>
                  <a:close/>
                  <a:moveTo>
                    <a:pt x="1497" y="13"/>
                  </a:moveTo>
                  <a:lnTo>
                    <a:pt x="1497" y="4"/>
                  </a:lnTo>
                  <a:lnTo>
                    <a:pt x="1506" y="4"/>
                  </a:lnTo>
                  <a:lnTo>
                    <a:pt x="1506" y="13"/>
                  </a:lnTo>
                  <a:lnTo>
                    <a:pt x="1497" y="13"/>
                  </a:lnTo>
                  <a:lnTo>
                    <a:pt x="149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50" name="Freeform 18"/>
            <p:cNvSpPr>
              <a:spLocks/>
            </p:cNvSpPr>
            <p:nvPr/>
          </p:nvSpPr>
          <p:spPr bwMode="auto">
            <a:xfrm>
              <a:off x="4435" y="203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51" name="Freeform 19"/>
            <p:cNvSpPr>
              <a:spLocks/>
            </p:cNvSpPr>
            <p:nvPr/>
          </p:nvSpPr>
          <p:spPr bwMode="auto">
            <a:xfrm>
              <a:off x="4374" y="203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52" name="Freeform 20"/>
            <p:cNvSpPr>
              <a:spLocks/>
            </p:cNvSpPr>
            <p:nvPr/>
          </p:nvSpPr>
          <p:spPr bwMode="auto">
            <a:xfrm>
              <a:off x="4313" y="203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53" name="Freeform 21"/>
            <p:cNvSpPr>
              <a:spLocks/>
            </p:cNvSpPr>
            <p:nvPr/>
          </p:nvSpPr>
          <p:spPr bwMode="auto">
            <a:xfrm>
              <a:off x="4253" y="203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54" name="Freeform 22"/>
            <p:cNvSpPr>
              <a:spLocks/>
            </p:cNvSpPr>
            <p:nvPr/>
          </p:nvSpPr>
          <p:spPr bwMode="auto">
            <a:xfrm>
              <a:off x="4193" y="2033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55" name="Freeform 23"/>
            <p:cNvSpPr>
              <a:spLocks/>
            </p:cNvSpPr>
            <p:nvPr/>
          </p:nvSpPr>
          <p:spPr bwMode="auto">
            <a:xfrm>
              <a:off x="4132" y="2033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56" name="Freeform 24"/>
            <p:cNvSpPr>
              <a:spLocks/>
            </p:cNvSpPr>
            <p:nvPr/>
          </p:nvSpPr>
          <p:spPr bwMode="auto">
            <a:xfrm>
              <a:off x="4071" y="203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57" name="Freeform 25"/>
            <p:cNvSpPr>
              <a:spLocks/>
            </p:cNvSpPr>
            <p:nvPr/>
          </p:nvSpPr>
          <p:spPr bwMode="auto">
            <a:xfrm>
              <a:off x="4011" y="203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58" name="Freeform 26"/>
            <p:cNvSpPr>
              <a:spLocks/>
            </p:cNvSpPr>
            <p:nvPr/>
          </p:nvSpPr>
          <p:spPr bwMode="auto">
            <a:xfrm>
              <a:off x="3950" y="203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59" name="Freeform 27"/>
            <p:cNvSpPr>
              <a:spLocks/>
            </p:cNvSpPr>
            <p:nvPr/>
          </p:nvSpPr>
          <p:spPr bwMode="auto">
            <a:xfrm>
              <a:off x="3889" y="203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60" name="Freeform 28"/>
            <p:cNvSpPr>
              <a:spLocks/>
            </p:cNvSpPr>
            <p:nvPr/>
          </p:nvSpPr>
          <p:spPr bwMode="auto">
            <a:xfrm>
              <a:off x="3829" y="203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61" name="Freeform 29"/>
            <p:cNvSpPr>
              <a:spLocks/>
            </p:cNvSpPr>
            <p:nvPr/>
          </p:nvSpPr>
          <p:spPr bwMode="auto">
            <a:xfrm>
              <a:off x="3769" y="2033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62" name="Freeform 30"/>
            <p:cNvSpPr>
              <a:spLocks/>
            </p:cNvSpPr>
            <p:nvPr/>
          </p:nvSpPr>
          <p:spPr bwMode="auto">
            <a:xfrm>
              <a:off x="3708" y="2033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63" name="Freeform 31"/>
            <p:cNvSpPr>
              <a:spLocks/>
            </p:cNvSpPr>
            <p:nvPr/>
          </p:nvSpPr>
          <p:spPr bwMode="auto">
            <a:xfrm>
              <a:off x="3647" y="203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64" name="Freeform 32"/>
            <p:cNvSpPr>
              <a:spLocks/>
            </p:cNvSpPr>
            <p:nvPr/>
          </p:nvSpPr>
          <p:spPr bwMode="auto">
            <a:xfrm>
              <a:off x="3587" y="203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65" name="Freeform 33"/>
            <p:cNvSpPr>
              <a:spLocks/>
            </p:cNvSpPr>
            <p:nvPr/>
          </p:nvSpPr>
          <p:spPr bwMode="auto">
            <a:xfrm>
              <a:off x="3526" y="203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66" name="Freeform 34"/>
            <p:cNvSpPr>
              <a:spLocks/>
            </p:cNvSpPr>
            <p:nvPr/>
          </p:nvSpPr>
          <p:spPr bwMode="auto">
            <a:xfrm>
              <a:off x="3465" y="203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67" name="Freeform 35"/>
            <p:cNvSpPr>
              <a:spLocks/>
            </p:cNvSpPr>
            <p:nvPr/>
          </p:nvSpPr>
          <p:spPr bwMode="auto">
            <a:xfrm>
              <a:off x="3405" y="203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68" name="Freeform 36"/>
            <p:cNvSpPr>
              <a:spLocks/>
            </p:cNvSpPr>
            <p:nvPr/>
          </p:nvSpPr>
          <p:spPr bwMode="auto">
            <a:xfrm>
              <a:off x="3344" y="203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69" name="Freeform 37"/>
            <p:cNvSpPr>
              <a:spLocks/>
            </p:cNvSpPr>
            <p:nvPr/>
          </p:nvSpPr>
          <p:spPr bwMode="auto">
            <a:xfrm>
              <a:off x="3284" y="2033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70" name="Freeform 38"/>
            <p:cNvSpPr>
              <a:spLocks/>
            </p:cNvSpPr>
            <p:nvPr/>
          </p:nvSpPr>
          <p:spPr bwMode="auto">
            <a:xfrm>
              <a:off x="3223" y="203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71" name="Freeform 39"/>
            <p:cNvSpPr>
              <a:spLocks/>
            </p:cNvSpPr>
            <p:nvPr/>
          </p:nvSpPr>
          <p:spPr bwMode="auto">
            <a:xfrm>
              <a:off x="3163" y="203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72" name="Freeform 40"/>
            <p:cNvSpPr>
              <a:spLocks/>
            </p:cNvSpPr>
            <p:nvPr/>
          </p:nvSpPr>
          <p:spPr bwMode="auto">
            <a:xfrm>
              <a:off x="3102" y="203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73" name="Freeform 41"/>
            <p:cNvSpPr>
              <a:spLocks/>
            </p:cNvSpPr>
            <p:nvPr/>
          </p:nvSpPr>
          <p:spPr bwMode="auto">
            <a:xfrm>
              <a:off x="3042" y="2033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74" name="Freeform 42"/>
            <p:cNvSpPr>
              <a:spLocks/>
            </p:cNvSpPr>
            <p:nvPr/>
          </p:nvSpPr>
          <p:spPr bwMode="auto">
            <a:xfrm>
              <a:off x="2981" y="203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75" name="Freeform 43"/>
            <p:cNvSpPr>
              <a:spLocks/>
            </p:cNvSpPr>
            <p:nvPr/>
          </p:nvSpPr>
          <p:spPr bwMode="auto">
            <a:xfrm>
              <a:off x="2968" y="2054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76" name="Freeform 44"/>
            <p:cNvSpPr>
              <a:spLocks/>
            </p:cNvSpPr>
            <p:nvPr/>
          </p:nvSpPr>
          <p:spPr bwMode="auto">
            <a:xfrm>
              <a:off x="2968" y="2115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77" name="Freeform 45"/>
            <p:cNvSpPr>
              <a:spLocks/>
            </p:cNvSpPr>
            <p:nvPr/>
          </p:nvSpPr>
          <p:spPr bwMode="auto">
            <a:xfrm>
              <a:off x="2968" y="2175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78" name="Freeform 46"/>
            <p:cNvSpPr>
              <a:spLocks/>
            </p:cNvSpPr>
            <p:nvPr/>
          </p:nvSpPr>
          <p:spPr bwMode="auto">
            <a:xfrm>
              <a:off x="2968" y="2236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79" name="Freeform 47"/>
            <p:cNvSpPr>
              <a:spLocks/>
            </p:cNvSpPr>
            <p:nvPr/>
          </p:nvSpPr>
          <p:spPr bwMode="auto">
            <a:xfrm>
              <a:off x="2968" y="2297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80" name="Freeform 48"/>
            <p:cNvSpPr>
              <a:spLocks/>
            </p:cNvSpPr>
            <p:nvPr/>
          </p:nvSpPr>
          <p:spPr bwMode="auto">
            <a:xfrm>
              <a:off x="2968" y="2357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81" name="Freeform 49"/>
            <p:cNvSpPr>
              <a:spLocks/>
            </p:cNvSpPr>
            <p:nvPr/>
          </p:nvSpPr>
          <p:spPr bwMode="auto">
            <a:xfrm>
              <a:off x="2968" y="2418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82" name="Freeform 50"/>
            <p:cNvSpPr>
              <a:spLocks/>
            </p:cNvSpPr>
            <p:nvPr/>
          </p:nvSpPr>
          <p:spPr bwMode="auto">
            <a:xfrm>
              <a:off x="2968" y="2478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83" name="Freeform 51"/>
            <p:cNvSpPr>
              <a:spLocks/>
            </p:cNvSpPr>
            <p:nvPr/>
          </p:nvSpPr>
          <p:spPr bwMode="auto">
            <a:xfrm>
              <a:off x="2968" y="2539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84" name="Freeform 52"/>
            <p:cNvSpPr>
              <a:spLocks/>
            </p:cNvSpPr>
            <p:nvPr/>
          </p:nvSpPr>
          <p:spPr bwMode="auto">
            <a:xfrm>
              <a:off x="2968" y="2599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85" name="Freeform 53"/>
            <p:cNvSpPr>
              <a:spLocks/>
            </p:cNvSpPr>
            <p:nvPr/>
          </p:nvSpPr>
          <p:spPr bwMode="auto">
            <a:xfrm>
              <a:off x="2968" y="2660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86" name="Freeform 54"/>
            <p:cNvSpPr>
              <a:spLocks/>
            </p:cNvSpPr>
            <p:nvPr/>
          </p:nvSpPr>
          <p:spPr bwMode="auto">
            <a:xfrm>
              <a:off x="2968" y="2721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87" name="Freeform 55"/>
            <p:cNvSpPr>
              <a:spLocks/>
            </p:cNvSpPr>
            <p:nvPr/>
          </p:nvSpPr>
          <p:spPr bwMode="auto">
            <a:xfrm>
              <a:off x="2968" y="2781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88" name="Freeform 56"/>
            <p:cNvSpPr>
              <a:spLocks/>
            </p:cNvSpPr>
            <p:nvPr/>
          </p:nvSpPr>
          <p:spPr bwMode="auto">
            <a:xfrm>
              <a:off x="2968" y="2841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89" name="Freeform 57"/>
            <p:cNvSpPr>
              <a:spLocks/>
            </p:cNvSpPr>
            <p:nvPr/>
          </p:nvSpPr>
          <p:spPr bwMode="auto">
            <a:xfrm>
              <a:off x="2968" y="2902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90" name="Freeform 58"/>
            <p:cNvSpPr>
              <a:spLocks/>
            </p:cNvSpPr>
            <p:nvPr/>
          </p:nvSpPr>
          <p:spPr bwMode="auto">
            <a:xfrm>
              <a:off x="2968" y="2963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91" name="Freeform 59"/>
            <p:cNvSpPr>
              <a:spLocks/>
            </p:cNvSpPr>
            <p:nvPr/>
          </p:nvSpPr>
          <p:spPr bwMode="auto">
            <a:xfrm>
              <a:off x="2968" y="3023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92" name="Freeform 60"/>
            <p:cNvSpPr>
              <a:spLocks/>
            </p:cNvSpPr>
            <p:nvPr/>
          </p:nvSpPr>
          <p:spPr bwMode="auto">
            <a:xfrm>
              <a:off x="2998" y="305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93" name="Freeform 61"/>
            <p:cNvSpPr>
              <a:spLocks/>
            </p:cNvSpPr>
            <p:nvPr/>
          </p:nvSpPr>
          <p:spPr bwMode="auto">
            <a:xfrm>
              <a:off x="3059" y="305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94" name="Freeform 62"/>
            <p:cNvSpPr>
              <a:spLocks/>
            </p:cNvSpPr>
            <p:nvPr/>
          </p:nvSpPr>
          <p:spPr bwMode="auto">
            <a:xfrm>
              <a:off x="3120" y="305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95" name="Freeform 63"/>
            <p:cNvSpPr>
              <a:spLocks/>
            </p:cNvSpPr>
            <p:nvPr/>
          </p:nvSpPr>
          <p:spPr bwMode="auto">
            <a:xfrm>
              <a:off x="3180" y="305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96" name="Freeform 64"/>
            <p:cNvSpPr>
              <a:spLocks/>
            </p:cNvSpPr>
            <p:nvPr/>
          </p:nvSpPr>
          <p:spPr bwMode="auto">
            <a:xfrm>
              <a:off x="3241" y="305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97" name="Freeform 65"/>
            <p:cNvSpPr>
              <a:spLocks/>
            </p:cNvSpPr>
            <p:nvPr/>
          </p:nvSpPr>
          <p:spPr bwMode="auto">
            <a:xfrm>
              <a:off x="3301" y="305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98" name="Freeform 66"/>
            <p:cNvSpPr>
              <a:spLocks/>
            </p:cNvSpPr>
            <p:nvPr/>
          </p:nvSpPr>
          <p:spPr bwMode="auto">
            <a:xfrm>
              <a:off x="3362" y="305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299" name="Freeform 67"/>
            <p:cNvSpPr>
              <a:spLocks/>
            </p:cNvSpPr>
            <p:nvPr/>
          </p:nvSpPr>
          <p:spPr bwMode="auto">
            <a:xfrm>
              <a:off x="3422" y="305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00" name="Freeform 68"/>
            <p:cNvSpPr>
              <a:spLocks/>
            </p:cNvSpPr>
            <p:nvPr/>
          </p:nvSpPr>
          <p:spPr bwMode="auto">
            <a:xfrm>
              <a:off x="3483" y="305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01" name="Freeform 69"/>
            <p:cNvSpPr>
              <a:spLocks/>
            </p:cNvSpPr>
            <p:nvPr/>
          </p:nvSpPr>
          <p:spPr bwMode="auto">
            <a:xfrm>
              <a:off x="3544" y="305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02" name="Freeform 70"/>
            <p:cNvSpPr>
              <a:spLocks/>
            </p:cNvSpPr>
            <p:nvPr/>
          </p:nvSpPr>
          <p:spPr bwMode="auto">
            <a:xfrm>
              <a:off x="3604" y="305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03" name="Freeform 71"/>
            <p:cNvSpPr>
              <a:spLocks/>
            </p:cNvSpPr>
            <p:nvPr/>
          </p:nvSpPr>
          <p:spPr bwMode="auto">
            <a:xfrm>
              <a:off x="3665" y="305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04" name="Freeform 72"/>
            <p:cNvSpPr>
              <a:spLocks/>
            </p:cNvSpPr>
            <p:nvPr/>
          </p:nvSpPr>
          <p:spPr bwMode="auto">
            <a:xfrm>
              <a:off x="3725" y="305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05" name="Freeform 73"/>
            <p:cNvSpPr>
              <a:spLocks/>
            </p:cNvSpPr>
            <p:nvPr/>
          </p:nvSpPr>
          <p:spPr bwMode="auto">
            <a:xfrm>
              <a:off x="3786" y="305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06" name="Freeform 74"/>
            <p:cNvSpPr>
              <a:spLocks/>
            </p:cNvSpPr>
            <p:nvPr/>
          </p:nvSpPr>
          <p:spPr bwMode="auto">
            <a:xfrm>
              <a:off x="3846" y="305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07" name="Freeform 75"/>
            <p:cNvSpPr>
              <a:spLocks/>
            </p:cNvSpPr>
            <p:nvPr/>
          </p:nvSpPr>
          <p:spPr bwMode="auto">
            <a:xfrm>
              <a:off x="3907" y="305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08" name="Freeform 76"/>
            <p:cNvSpPr>
              <a:spLocks/>
            </p:cNvSpPr>
            <p:nvPr/>
          </p:nvSpPr>
          <p:spPr bwMode="auto">
            <a:xfrm>
              <a:off x="3968" y="305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09" name="Freeform 77"/>
            <p:cNvSpPr>
              <a:spLocks/>
            </p:cNvSpPr>
            <p:nvPr/>
          </p:nvSpPr>
          <p:spPr bwMode="auto">
            <a:xfrm>
              <a:off x="4028" y="305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10" name="Freeform 78"/>
            <p:cNvSpPr>
              <a:spLocks/>
            </p:cNvSpPr>
            <p:nvPr/>
          </p:nvSpPr>
          <p:spPr bwMode="auto">
            <a:xfrm>
              <a:off x="4089" y="305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11" name="Freeform 79"/>
            <p:cNvSpPr>
              <a:spLocks/>
            </p:cNvSpPr>
            <p:nvPr/>
          </p:nvSpPr>
          <p:spPr bwMode="auto">
            <a:xfrm>
              <a:off x="4149" y="305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12" name="Freeform 80"/>
            <p:cNvSpPr>
              <a:spLocks/>
            </p:cNvSpPr>
            <p:nvPr/>
          </p:nvSpPr>
          <p:spPr bwMode="auto">
            <a:xfrm>
              <a:off x="4210" y="305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13" name="Freeform 81"/>
            <p:cNvSpPr>
              <a:spLocks/>
            </p:cNvSpPr>
            <p:nvPr/>
          </p:nvSpPr>
          <p:spPr bwMode="auto">
            <a:xfrm>
              <a:off x="4270" y="305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14" name="Freeform 82"/>
            <p:cNvSpPr>
              <a:spLocks/>
            </p:cNvSpPr>
            <p:nvPr/>
          </p:nvSpPr>
          <p:spPr bwMode="auto">
            <a:xfrm>
              <a:off x="4331" y="305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15" name="Freeform 83"/>
            <p:cNvSpPr>
              <a:spLocks/>
            </p:cNvSpPr>
            <p:nvPr/>
          </p:nvSpPr>
          <p:spPr bwMode="auto">
            <a:xfrm>
              <a:off x="4392" y="305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16" name="Freeform 84"/>
            <p:cNvSpPr>
              <a:spLocks/>
            </p:cNvSpPr>
            <p:nvPr/>
          </p:nvSpPr>
          <p:spPr bwMode="auto">
            <a:xfrm>
              <a:off x="4452" y="3041"/>
              <a:ext cx="22" cy="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12"/>
                </a:cxn>
                <a:cxn ang="0">
                  <a:pos x="13" y="17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22" y="21"/>
                </a:cxn>
                <a:cxn ang="0">
                  <a:pos x="0" y="21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2" h="21">
                  <a:moveTo>
                    <a:pt x="0" y="12"/>
                  </a:moveTo>
                  <a:lnTo>
                    <a:pt x="18" y="12"/>
                  </a:lnTo>
                  <a:lnTo>
                    <a:pt x="13" y="17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17" name="Freeform 85"/>
            <p:cNvSpPr>
              <a:spLocks/>
            </p:cNvSpPr>
            <p:nvPr/>
          </p:nvSpPr>
          <p:spPr bwMode="auto">
            <a:xfrm>
              <a:off x="4465" y="2980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18" name="Freeform 86"/>
            <p:cNvSpPr>
              <a:spLocks/>
            </p:cNvSpPr>
            <p:nvPr/>
          </p:nvSpPr>
          <p:spPr bwMode="auto">
            <a:xfrm>
              <a:off x="4465" y="2919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19" name="Freeform 87"/>
            <p:cNvSpPr>
              <a:spLocks/>
            </p:cNvSpPr>
            <p:nvPr/>
          </p:nvSpPr>
          <p:spPr bwMode="auto">
            <a:xfrm>
              <a:off x="4465" y="2859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20" name="Freeform 88"/>
            <p:cNvSpPr>
              <a:spLocks/>
            </p:cNvSpPr>
            <p:nvPr/>
          </p:nvSpPr>
          <p:spPr bwMode="auto">
            <a:xfrm>
              <a:off x="4465" y="2798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21" name="Freeform 89"/>
            <p:cNvSpPr>
              <a:spLocks/>
            </p:cNvSpPr>
            <p:nvPr/>
          </p:nvSpPr>
          <p:spPr bwMode="auto">
            <a:xfrm>
              <a:off x="4465" y="2738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22" name="Freeform 90"/>
            <p:cNvSpPr>
              <a:spLocks/>
            </p:cNvSpPr>
            <p:nvPr/>
          </p:nvSpPr>
          <p:spPr bwMode="auto">
            <a:xfrm>
              <a:off x="4465" y="2677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23" name="Freeform 91"/>
            <p:cNvSpPr>
              <a:spLocks/>
            </p:cNvSpPr>
            <p:nvPr/>
          </p:nvSpPr>
          <p:spPr bwMode="auto">
            <a:xfrm>
              <a:off x="4465" y="2617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24" name="Freeform 92"/>
            <p:cNvSpPr>
              <a:spLocks/>
            </p:cNvSpPr>
            <p:nvPr/>
          </p:nvSpPr>
          <p:spPr bwMode="auto">
            <a:xfrm>
              <a:off x="4465" y="2556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25" name="Freeform 93"/>
            <p:cNvSpPr>
              <a:spLocks/>
            </p:cNvSpPr>
            <p:nvPr/>
          </p:nvSpPr>
          <p:spPr bwMode="auto">
            <a:xfrm>
              <a:off x="4465" y="2495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26" name="Freeform 94"/>
            <p:cNvSpPr>
              <a:spLocks/>
            </p:cNvSpPr>
            <p:nvPr/>
          </p:nvSpPr>
          <p:spPr bwMode="auto">
            <a:xfrm>
              <a:off x="4465" y="2435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27" name="Freeform 95"/>
            <p:cNvSpPr>
              <a:spLocks/>
            </p:cNvSpPr>
            <p:nvPr/>
          </p:nvSpPr>
          <p:spPr bwMode="auto">
            <a:xfrm>
              <a:off x="4465" y="2374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28" name="Freeform 96"/>
            <p:cNvSpPr>
              <a:spLocks/>
            </p:cNvSpPr>
            <p:nvPr/>
          </p:nvSpPr>
          <p:spPr bwMode="auto">
            <a:xfrm>
              <a:off x="4465" y="2314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29" name="Freeform 97"/>
            <p:cNvSpPr>
              <a:spLocks/>
            </p:cNvSpPr>
            <p:nvPr/>
          </p:nvSpPr>
          <p:spPr bwMode="auto">
            <a:xfrm>
              <a:off x="4465" y="2253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30" name="Freeform 98"/>
            <p:cNvSpPr>
              <a:spLocks/>
            </p:cNvSpPr>
            <p:nvPr/>
          </p:nvSpPr>
          <p:spPr bwMode="auto">
            <a:xfrm>
              <a:off x="4465" y="2193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31" name="Freeform 99"/>
            <p:cNvSpPr>
              <a:spLocks/>
            </p:cNvSpPr>
            <p:nvPr/>
          </p:nvSpPr>
          <p:spPr bwMode="auto">
            <a:xfrm>
              <a:off x="4465" y="2132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32" name="Freeform 100"/>
            <p:cNvSpPr>
              <a:spLocks/>
            </p:cNvSpPr>
            <p:nvPr/>
          </p:nvSpPr>
          <p:spPr bwMode="auto">
            <a:xfrm>
              <a:off x="4465" y="2071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33" name="Freeform 101"/>
            <p:cNvSpPr>
              <a:spLocks/>
            </p:cNvSpPr>
            <p:nvPr/>
          </p:nvSpPr>
          <p:spPr bwMode="auto">
            <a:xfrm>
              <a:off x="4465" y="2037"/>
              <a:ext cx="9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34" name="Line 102"/>
            <p:cNvSpPr>
              <a:spLocks noChangeShapeType="1"/>
            </p:cNvSpPr>
            <p:nvPr/>
          </p:nvSpPr>
          <p:spPr bwMode="auto">
            <a:xfrm flipH="1">
              <a:off x="3180" y="2253"/>
              <a:ext cx="95" cy="78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35" name="Line 103"/>
            <p:cNvSpPr>
              <a:spLocks noChangeShapeType="1"/>
            </p:cNvSpPr>
            <p:nvPr/>
          </p:nvSpPr>
          <p:spPr bwMode="auto">
            <a:xfrm>
              <a:off x="3180" y="2322"/>
              <a:ext cx="104" cy="87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36" name="Freeform 104"/>
            <p:cNvSpPr>
              <a:spLocks/>
            </p:cNvSpPr>
            <p:nvPr/>
          </p:nvSpPr>
          <p:spPr bwMode="auto">
            <a:xfrm>
              <a:off x="3102" y="2115"/>
              <a:ext cx="242" cy="3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9"/>
                </a:cxn>
                <a:cxn ang="0">
                  <a:pos x="242" y="389"/>
                </a:cxn>
                <a:cxn ang="0">
                  <a:pos x="2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" h="389">
                  <a:moveTo>
                    <a:pt x="0" y="0"/>
                  </a:moveTo>
                  <a:lnTo>
                    <a:pt x="0" y="389"/>
                  </a:lnTo>
                  <a:lnTo>
                    <a:pt x="242" y="389"/>
                  </a:lnTo>
                  <a:lnTo>
                    <a:pt x="2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37" name="Rectangle 105"/>
            <p:cNvSpPr>
              <a:spLocks noChangeArrowheads="1"/>
            </p:cNvSpPr>
            <p:nvPr/>
          </p:nvSpPr>
          <p:spPr bwMode="auto">
            <a:xfrm>
              <a:off x="3102" y="2115"/>
              <a:ext cx="242" cy="389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38" name="Line 106"/>
            <p:cNvSpPr>
              <a:spLocks noChangeShapeType="1"/>
            </p:cNvSpPr>
            <p:nvPr/>
          </p:nvSpPr>
          <p:spPr bwMode="auto">
            <a:xfrm>
              <a:off x="3102" y="2253"/>
              <a:ext cx="104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39" name="Line 107"/>
            <p:cNvSpPr>
              <a:spLocks noChangeShapeType="1"/>
            </p:cNvSpPr>
            <p:nvPr/>
          </p:nvSpPr>
          <p:spPr bwMode="auto">
            <a:xfrm>
              <a:off x="3102" y="2401"/>
              <a:ext cx="104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40" name="Line 108"/>
            <p:cNvSpPr>
              <a:spLocks noChangeShapeType="1"/>
            </p:cNvSpPr>
            <p:nvPr/>
          </p:nvSpPr>
          <p:spPr bwMode="auto">
            <a:xfrm flipH="1">
              <a:off x="3137" y="2253"/>
              <a:ext cx="69" cy="69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41" name="Line 109"/>
            <p:cNvSpPr>
              <a:spLocks noChangeShapeType="1"/>
            </p:cNvSpPr>
            <p:nvPr/>
          </p:nvSpPr>
          <p:spPr bwMode="auto">
            <a:xfrm flipH="1" flipV="1">
              <a:off x="3137" y="2322"/>
              <a:ext cx="69" cy="79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42" name="Line 110"/>
            <p:cNvSpPr>
              <a:spLocks noChangeShapeType="1"/>
            </p:cNvSpPr>
            <p:nvPr/>
          </p:nvSpPr>
          <p:spPr bwMode="auto">
            <a:xfrm>
              <a:off x="2981" y="2253"/>
              <a:ext cx="121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43" name="Line 111"/>
            <p:cNvSpPr>
              <a:spLocks noChangeShapeType="1"/>
            </p:cNvSpPr>
            <p:nvPr/>
          </p:nvSpPr>
          <p:spPr bwMode="auto">
            <a:xfrm>
              <a:off x="2972" y="2401"/>
              <a:ext cx="130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44" name="Oval 112"/>
            <p:cNvSpPr>
              <a:spLocks noChangeArrowheads="1"/>
            </p:cNvSpPr>
            <p:nvPr/>
          </p:nvSpPr>
          <p:spPr bwMode="auto">
            <a:xfrm>
              <a:off x="2990" y="2353"/>
              <a:ext cx="104" cy="10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45" name="Oval 113"/>
            <p:cNvSpPr>
              <a:spLocks noChangeArrowheads="1"/>
            </p:cNvSpPr>
            <p:nvPr/>
          </p:nvSpPr>
          <p:spPr bwMode="auto">
            <a:xfrm>
              <a:off x="2990" y="2348"/>
              <a:ext cx="104" cy="104"/>
            </a:xfrm>
            <a:prstGeom prst="ellipse">
              <a:avLst/>
            </a:prstGeom>
            <a:noFill/>
            <a:ln w="142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46" name="Line 114"/>
            <p:cNvSpPr>
              <a:spLocks noChangeShapeType="1"/>
            </p:cNvSpPr>
            <p:nvPr/>
          </p:nvSpPr>
          <p:spPr bwMode="auto">
            <a:xfrm>
              <a:off x="3344" y="2150"/>
              <a:ext cx="398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47" name="Freeform 115"/>
            <p:cNvSpPr>
              <a:spLocks/>
            </p:cNvSpPr>
            <p:nvPr/>
          </p:nvSpPr>
          <p:spPr bwMode="auto">
            <a:xfrm>
              <a:off x="3742" y="2098"/>
              <a:ext cx="260" cy="328"/>
            </a:xfrm>
            <a:custGeom>
              <a:avLst/>
              <a:gdLst/>
              <a:ahLst/>
              <a:cxnLst>
                <a:cxn ang="0">
                  <a:pos x="260" y="328"/>
                </a:cxn>
                <a:cxn ang="0">
                  <a:pos x="0" y="246"/>
                </a:cxn>
                <a:cxn ang="0">
                  <a:pos x="0" y="82"/>
                </a:cxn>
                <a:cxn ang="0">
                  <a:pos x="260" y="0"/>
                </a:cxn>
                <a:cxn ang="0">
                  <a:pos x="260" y="328"/>
                </a:cxn>
              </a:cxnLst>
              <a:rect l="0" t="0" r="r" b="b"/>
              <a:pathLst>
                <a:path w="260" h="328">
                  <a:moveTo>
                    <a:pt x="260" y="328"/>
                  </a:moveTo>
                  <a:lnTo>
                    <a:pt x="0" y="246"/>
                  </a:lnTo>
                  <a:lnTo>
                    <a:pt x="0" y="82"/>
                  </a:lnTo>
                  <a:lnTo>
                    <a:pt x="260" y="0"/>
                  </a:lnTo>
                  <a:lnTo>
                    <a:pt x="260" y="3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48" name="Freeform 116"/>
            <p:cNvSpPr>
              <a:spLocks/>
            </p:cNvSpPr>
            <p:nvPr/>
          </p:nvSpPr>
          <p:spPr bwMode="auto">
            <a:xfrm>
              <a:off x="3742" y="2098"/>
              <a:ext cx="260" cy="328"/>
            </a:xfrm>
            <a:custGeom>
              <a:avLst/>
              <a:gdLst/>
              <a:ahLst/>
              <a:cxnLst>
                <a:cxn ang="0">
                  <a:pos x="260" y="328"/>
                </a:cxn>
                <a:cxn ang="0">
                  <a:pos x="0" y="246"/>
                </a:cxn>
                <a:cxn ang="0">
                  <a:pos x="0" y="82"/>
                </a:cxn>
                <a:cxn ang="0">
                  <a:pos x="260" y="0"/>
                </a:cxn>
                <a:cxn ang="0">
                  <a:pos x="260" y="328"/>
                </a:cxn>
              </a:cxnLst>
              <a:rect l="0" t="0" r="r" b="b"/>
              <a:pathLst>
                <a:path w="260" h="328">
                  <a:moveTo>
                    <a:pt x="260" y="328"/>
                  </a:moveTo>
                  <a:lnTo>
                    <a:pt x="0" y="246"/>
                  </a:lnTo>
                  <a:lnTo>
                    <a:pt x="0" y="82"/>
                  </a:lnTo>
                  <a:lnTo>
                    <a:pt x="260" y="0"/>
                  </a:lnTo>
                  <a:lnTo>
                    <a:pt x="260" y="328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49" name="Line 117"/>
            <p:cNvSpPr>
              <a:spLocks noChangeShapeType="1"/>
            </p:cNvSpPr>
            <p:nvPr/>
          </p:nvSpPr>
          <p:spPr bwMode="auto">
            <a:xfrm flipV="1">
              <a:off x="3742" y="2150"/>
              <a:ext cx="1" cy="34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50" name="Freeform 118"/>
            <p:cNvSpPr>
              <a:spLocks noEditPoints="1"/>
            </p:cNvSpPr>
            <p:nvPr/>
          </p:nvSpPr>
          <p:spPr bwMode="auto">
            <a:xfrm>
              <a:off x="3503" y="2115"/>
              <a:ext cx="75" cy="69"/>
            </a:xfrm>
            <a:custGeom>
              <a:avLst/>
              <a:gdLst/>
              <a:ahLst/>
              <a:cxnLst>
                <a:cxn ang="0">
                  <a:pos x="12" y="64"/>
                </a:cxn>
                <a:cxn ang="0">
                  <a:pos x="79" y="64"/>
                </a:cxn>
                <a:cxn ang="0">
                  <a:pos x="92" y="76"/>
                </a:cxn>
                <a:cxn ang="0">
                  <a:pos x="79" y="88"/>
                </a:cxn>
                <a:cxn ang="0">
                  <a:pos x="12" y="88"/>
                </a:cxn>
                <a:cxn ang="0">
                  <a:pos x="0" y="76"/>
                </a:cxn>
                <a:cxn ang="0">
                  <a:pos x="12" y="64"/>
                </a:cxn>
                <a:cxn ang="0">
                  <a:pos x="12" y="0"/>
                </a:cxn>
                <a:cxn ang="0">
                  <a:pos x="163" y="76"/>
                </a:cxn>
                <a:cxn ang="0">
                  <a:pos x="12" y="151"/>
                </a:cxn>
                <a:cxn ang="0">
                  <a:pos x="12" y="0"/>
                </a:cxn>
              </a:cxnLst>
              <a:rect l="0" t="0" r="r" b="b"/>
              <a:pathLst>
                <a:path w="163" h="151">
                  <a:moveTo>
                    <a:pt x="12" y="64"/>
                  </a:moveTo>
                  <a:lnTo>
                    <a:pt x="79" y="64"/>
                  </a:lnTo>
                  <a:cubicBezTo>
                    <a:pt x="86" y="64"/>
                    <a:pt x="92" y="70"/>
                    <a:pt x="92" y="76"/>
                  </a:cubicBezTo>
                  <a:cubicBezTo>
                    <a:pt x="92" y="83"/>
                    <a:pt x="86" y="88"/>
                    <a:pt x="79" y="88"/>
                  </a:cubicBezTo>
                  <a:lnTo>
                    <a:pt x="12" y="88"/>
                  </a:lnTo>
                  <a:cubicBezTo>
                    <a:pt x="6" y="88"/>
                    <a:pt x="0" y="83"/>
                    <a:pt x="0" y="76"/>
                  </a:cubicBezTo>
                  <a:cubicBezTo>
                    <a:pt x="0" y="70"/>
                    <a:pt x="6" y="64"/>
                    <a:pt x="12" y="64"/>
                  </a:cubicBezTo>
                  <a:close/>
                  <a:moveTo>
                    <a:pt x="12" y="0"/>
                  </a:moveTo>
                  <a:lnTo>
                    <a:pt x="163" y="76"/>
                  </a:lnTo>
                  <a:lnTo>
                    <a:pt x="12" y="151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41275" cap="rnd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51" name="Freeform 119"/>
            <p:cNvSpPr>
              <a:spLocks noEditPoints="1"/>
            </p:cNvSpPr>
            <p:nvPr/>
          </p:nvSpPr>
          <p:spPr bwMode="auto">
            <a:xfrm>
              <a:off x="3686" y="2258"/>
              <a:ext cx="355" cy="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7" y="0"/>
                </a:cxn>
                <a:cxn ang="0">
                  <a:pos x="76" y="9"/>
                </a:cxn>
                <a:cxn ang="0">
                  <a:pos x="67" y="19"/>
                </a:cxn>
                <a:cxn ang="0">
                  <a:pos x="10" y="19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142" y="0"/>
                </a:cxn>
                <a:cxn ang="0">
                  <a:pos x="152" y="9"/>
                </a:cxn>
                <a:cxn ang="0">
                  <a:pos x="142" y="19"/>
                </a:cxn>
                <a:cxn ang="0">
                  <a:pos x="133" y="9"/>
                </a:cxn>
                <a:cxn ang="0">
                  <a:pos x="142" y="0"/>
                </a:cxn>
                <a:cxn ang="0">
                  <a:pos x="218" y="0"/>
                </a:cxn>
                <a:cxn ang="0">
                  <a:pos x="274" y="0"/>
                </a:cxn>
                <a:cxn ang="0">
                  <a:pos x="284" y="9"/>
                </a:cxn>
                <a:cxn ang="0">
                  <a:pos x="274" y="19"/>
                </a:cxn>
                <a:cxn ang="0">
                  <a:pos x="218" y="19"/>
                </a:cxn>
                <a:cxn ang="0">
                  <a:pos x="208" y="9"/>
                </a:cxn>
                <a:cxn ang="0">
                  <a:pos x="218" y="0"/>
                </a:cxn>
                <a:cxn ang="0">
                  <a:pos x="350" y="0"/>
                </a:cxn>
                <a:cxn ang="0">
                  <a:pos x="359" y="9"/>
                </a:cxn>
                <a:cxn ang="0">
                  <a:pos x="350" y="19"/>
                </a:cxn>
                <a:cxn ang="0">
                  <a:pos x="341" y="9"/>
                </a:cxn>
                <a:cxn ang="0">
                  <a:pos x="350" y="0"/>
                </a:cxn>
                <a:cxn ang="0">
                  <a:pos x="426" y="0"/>
                </a:cxn>
                <a:cxn ang="0">
                  <a:pos x="482" y="0"/>
                </a:cxn>
                <a:cxn ang="0">
                  <a:pos x="492" y="9"/>
                </a:cxn>
                <a:cxn ang="0">
                  <a:pos x="482" y="19"/>
                </a:cxn>
                <a:cxn ang="0">
                  <a:pos x="426" y="19"/>
                </a:cxn>
                <a:cxn ang="0">
                  <a:pos x="416" y="9"/>
                </a:cxn>
                <a:cxn ang="0">
                  <a:pos x="426" y="0"/>
                </a:cxn>
                <a:cxn ang="0">
                  <a:pos x="558" y="0"/>
                </a:cxn>
                <a:cxn ang="0">
                  <a:pos x="559" y="0"/>
                </a:cxn>
                <a:cxn ang="0">
                  <a:pos x="568" y="9"/>
                </a:cxn>
                <a:cxn ang="0">
                  <a:pos x="559" y="19"/>
                </a:cxn>
                <a:cxn ang="0">
                  <a:pos x="558" y="19"/>
                </a:cxn>
                <a:cxn ang="0">
                  <a:pos x="548" y="9"/>
                </a:cxn>
                <a:cxn ang="0">
                  <a:pos x="558" y="0"/>
                </a:cxn>
                <a:cxn ang="0">
                  <a:pos x="635" y="0"/>
                </a:cxn>
                <a:cxn ang="0">
                  <a:pos x="691" y="0"/>
                </a:cxn>
                <a:cxn ang="0">
                  <a:pos x="701" y="9"/>
                </a:cxn>
                <a:cxn ang="0">
                  <a:pos x="691" y="19"/>
                </a:cxn>
                <a:cxn ang="0">
                  <a:pos x="635" y="19"/>
                </a:cxn>
                <a:cxn ang="0">
                  <a:pos x="625" y="9"/>
                </a:cxn>
                <a:cxn ang="0">
                  <a:pos x="635" y="0"/>
                </a:cxn>
                <a:cxn ang="0">
                  <a:pos x="767" y="0"/>
                </a:cxn>
                <a:cxn ang="0">
                  <a:pos x="776" y="9"/>
                </a:cxn>
                <a:cxn ang="0">
                  <a:pos x="767" y="19"/>
                </a:cxn>
                <a:cxn ang="0">
                  <a:pos x="757" y="9"/>
                </a:cxn>
                <a:cxn ang="0">
                  <a:pos x="767" y="0"/>
                </a:cxn>
              </a:cxnLst>
              <a:rect l="0" t="0" r="r" b="b"/>
              <a:pathLst>
                <a:path w="776" h="19">
                  <a:moveTo>
                    <a:pt x="10" y="0"/>
                  </a:moveTo>
                  <a:lnTo>
                    <a:pt x="67" y="0"/>
                  </a:lnTo>
                  <a:cubicBezTo>
                    <a:pt x="72" y="0"/>
                    <a:pt x="76" y="4"/>
                    <a:pt x="76" y="9"/>
                  </a:cubicBezTo>
                  <a:cubicBezTo>
                    <a:pt x="76" y="15"/>
                    <a:pt x="72" y="19"/>
                    <a:pt x="67" y="19"/>
                  </a:cubicBezTo>
                  <a:lnTo>
                    <a:pt x="10" y="19"/>
                  </a:lnTo>
                  <a:cubicBezTo>
                    <a:pt x="5" y="19"/>
                    <a:pt x="0" y="15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lose/>
                  <a:moveTo>
                    <a:pt x="142" y="0"/>
                  </a:moveTo>
                  <a:cubicBezTo>
                    <a:pt x="148" y="0"/>
                    <a:pt x="152" y="4"/>
                    <a:pt x="152" y="9"/>
                  </a:cubicBezTo>
                  <a:cubicBezTo>
                    <a:pt x="152" y="15"/>
                    <a:pt x="148" y="19"/>
                    <a:pt x="142" y="19"/>
                  </a:cubicBezTo>
                  <a:cubicBezTo>
                    <a:pt x="137" y="19"/>
                    <a:pt x="133" y="15"/>
                    <a:pt x="133" y="9"/>
                  </a:cubicBezTo>
                  <a:cubicBezTo>
                    <a:pt x="133" y="4"/>
                    <a:pt x="137" y="0"/>
                    <a:pt x="142" y="0"/>
                  </a:cubicBezTo>
                  <a:close/>
                  <a:moveTo>
                    <a:pt x="218" y="0"/>
                  </a:moveTo>
                  <a:lnTo>
                    <a:pt x="274" y="0"/>
                  </a:lnTo>
                  <a:cubicBezTo>
                    <a:pt x="280" y="0"/>
                    <a:pt x="284" y="4"/>
                    <a:pt x="284" y="9"/>
                  </a:cubicBezTo>
                  <a:cubicBezTo>
                    <a:pt x="284" y="15"/>
                    <a:pt x="280" y="19"/>
                    <a:pt x="274" y="19"/>
                  </a:cubicBezTo>
                  <a:lnTo>
                    <a:pt x="218" y="19"/>
                  </a:lnTo>
                  <a:cubicBezTo>
                    <a:pt x="213" y="19"/>
                    <a:pt x="208" y="15"/>
                    <a:pt x="208" y="9"/>
                  </a:cubicBezTo>
                  <a:cubicBezTo>
                    <a:pt x="208" y="4"/>
                    <a:pt x="213" y="0"/>
                    <a:pt x="218" y="0"/>
                  </a:cubicBezTo>
                  <a:close/>
                  <a:moveTo>
                    <a:pt x="350" y="0"/>
                  </a:moveTo>
                  <a:cubicBezTo>
                    <a:pt x="356" y="0"/>
                    <a:pt x="359" y="4"/>
                    <a:pt x="359" y="9"/>
                  </a:cubicBezTo>
                  <a:cubicBezTo>
                    <a:pt x="359" y="15"/>
                    <a:pt x="356" y="19"/>
                    <a:pt x="350" y="19"/>
                  </a:cubicBezTo>
                  <a:cubicBezTo>
                    <a:pt x="345" y="19"/>
                    <a:pt x="341" y="15"/>
                    <a:pt x="341" y="9"/>
                  </a:cubicBezTo>
                  <a:cubicBezTo>
                    <a:pt x="341" y="4"/>
                    <a:pt x="345" y="0"/>
                    <a:pt x="350" y="0"/>
                  </a:cubicBezTo>
                  <a:close/>
                  <a:moveTo>
                    <a:pt x="426" y="0"/>
                  </a:moveTo>
                  <a:lnTo>
                    <a:pt x="482" y="0"/>
                  </a:lnTo>
                  <a:cubicBezTo>
                    <a:pt x="488" y="0"/>
                    <a:pt x="492" y="4"/>
                    <a:pt x="492" y="9"/>
                  </a:cubicBezTo>
                  <a:cubicBezTo>
                    <a:pt x="492" y="15"/>
                    <a:pt x="488" y="19"/>
                    <a:pt x="482" y="19"/>
                  </a:cubicBezTo>
                  <a:lnTo>
                    <a:pt x="426" y="19"/>
                  </a:lnTo>
                  <a:cubicBezTo>
                    <a:pt x="421" y="19"/>
                    <a:pt x="416" y="15"/>
                    <a:pt x="416" y="9"/>
                  </a:cubicBezTo>
                  <a:cubicBezTo>
                    <a:pt x="416" y="4"/>
                    <a:pt x="421" y="0"/>
                    <a:pt x="426" y="0"/>
                  </a:cubicBezTo>
                  <a:close/>
                  <a:moveTo>
                    <a:pt x="558" y="0"/>
                  </a:moveTo>
                  <a:lnTo>
                    <a:pt x="559" y="0"/>
                  </a:lnTo>
                  <a:cubicBezTo>
                    <a:pt x="564" y="0"/>
                    <a:pt x="568" y="4"/>
                    <a:pt x="568" y="9"/>
                  </a:cubicBezTo>
                  <a:cubicBezTo>
                    <a:pt x="568" y="15"/>
                    <a:pt x="564" y="19"/>
                    <a:pt x="559" y="19"/>
                  </a:cubicBezTo>
                  <a:lnTo>
                    <a:pt x="558" y="19"/>
                  </a:lnTo>
                  <a:cubicBezTo>
                    <a:pt x="553" y="19"/>
                    <a:pt x="548" y="15"/>
                    <a:pt x="548" y="9"/>
                  </a:cubicBezTo>
                  <a:cubicBezTo>
                    <a:pt x="548" y="4"/>
                    <a:pt x="553" y="0"/>
                    <a:pt x="558" y="0"/>
                  </a:cubicBezTo>
                  <a:close/>
                  <a:moveTo>
                    <a:pt x="635" y="0"/>
                  </a:moveTo>
                  <a:lnTo>
                    <a:pt x="691" y="0"/>
                  </a:lnTo>
                  <a:cubicBezTo>
                    <a:pt x="696" y="0"/>
                    <a:pt x="701" y="4"/>
                    <a:pt x="701" y="9"/>
                  </a:cubicBezTo>
                  <a:cubicBezTo>
                    <a:pt x="701" y="15"/>
                    <a:pt x="696" y="19"/>
                    <a:pt x="691" y="19"/>
                  </a:cubicBezTo>
                  <a:lnTo>
                    <a:pt x="635" y="19"/>
                  </a:lnTo>
                  <a:cubicBezTo>
                    <a:pt x="629" y="19"/>
                    <a:pt x="625" y="15"/>
                    <a:pt x="625" y="9"/>
                  </a:cubicBezTo>
                  <a:cubicBezTo>
                    <a:pt x="625" y="4"/>
                    <a:pt x="629" y="0"/>
                    <a:pt x="635" y="0"/>
                  </a:cubicBezTo>
                  <a:close/>
                  <a:moveTo>
                    <a:pt x="767" y="0"/>
                  </a:moveTo>
                  <a:cubicBezTo>
                    <a:pt x="772" y="0"/>
                    <a:pt x="776" y="4"/>
                    <a:pt x="776" y="9"/>
                  </a:cubicBezTo>
                  <a:cubicBezTo>
                    <a:pt x="776" y="15"/>
                    <a:pt x="772" y="19"/>
                    <a:pt x="767" y="19"/>
                  </a:cubicBezTo>
                  <a:cubicBezTo>
                    <a:pt x="761" y="19"/>
                    <a:pt x="757" y="15"/>
                    <a:pt x="757" y="9"/>
                  </a:cubicBezTo>
                  <a:cubicBezTo>
                    <a:pt x="757" y="4"/>
                    <a:pt x="761" y="0"/>
                    <a:pt x="76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52" name="Freeform 120"/>
            <p:cNvSpPr>
              <a:spLocks noEditPoints="1"/>
            </p:cNvSpPr>
            <p:nvPr/>
          </p:nvSpPr>
          <p:spPr bwMode="auto">
            <a:xfrm>
              <a:off x="3686" y="2258"/>
              <a:ext cx="355" cy="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7" y="0"/>
                </a:cxn>
                <a:cxn ang="0">
                  <a:pos x="76" y="9"/>
                </a:cxn>
                <a:cxn ang="0">
                  <a:pos x="67" y="19"/>
                </a:cxn>
                <a:cxn ang="0">
                  <a:pos x="10" y="19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142" y="0"/>
                </a:cxn>
                <a:cxn ang="0">
                  <a:pos x="152" y="9"/>
                </a:cxn>
                <a:cxn ang="0">
                  <a:pos x="142" y="19"/>
                </a:cxn>
                <a:cxn ang="0">
                  <a:pos x="133" y="9"/>
                </a:cxn>
                <a:cxn ang="0">
                  <a:pos x="142" y="0"/>
                </a:cxn>
                <a:cxn ang="0">
                  <a:pos x="218" y="0"/>
                </a:cxn>
                <a:cxn ang="0">
                  <a:pos x="274" y="0"/>
                </a:cxn>
                <a:cxn ang="0">
                  <a:pos x="284" y="9"/>
                </a:cxn>
                <a:cxn ang="0">
                  <a:pos x="274" y="19"/>
                </a:cxn>
                <a:cxn ang="0">
                  <a:pos x="218" y="19"/>
                </a:cxn>
                <a:cxn ang="0">
                  <a:pos x="208" y="9"/>
                </a:cxn>
                <a:cxn ang="0">
                  <a:pos x="218" y="0"/>
                </a:cxn>
                <a:cxn ang="0">
                  <a:pos x="350" y="0"/>
                </a:cxn>
                <a:cxn ang="0">
                  <a:pos x="359" y="9"/>
                </a:cxn>
                <a:cxn ang="0">
                  <a:pos x="350" y="19"/>
                </a:cxn>
                <a:cxn ang="0">
                  <a:pos x="341" y="9"/>
                </a:cxn>
                <a:cxn ang="0">
                  <a:pos x="350" y="0"/>
                </a:cxn>
                <a:cxn ang="0">
                  <a:pos x="426" y="0"/>
                </a:cxn>
                <a:cxn ang="0">
                  <a:pos x="482" y="0"/>
                </a:cxn>
                <a:cxn ang="0">
                  <a:pos x="492" y="9"/>
                </a:cxn>
                <a:cxn ang="0">
                  <a:pos x="482" y="19"/>
                </a:cxn>
                <a:cxn ang="0">
                  <a:pos x="426" y="19"/>
                </a:cxn>
                <a:cxn ang="0">
                  <a:pos x="416" y="9"/>
                </a:cxn>
                <a:cxn ang="0">
                  <a:pos x="426" y="0"/>
                </a:cxn>
                <a:cxn ang="0">
                  <a:pos x="558" y="0"/>
                </a:cxn>
                <a:cxn ang="0">
                  <a:pos x="559" y="0"/>
                </a:cxn>
                <a:cxn ang="0">
                  <a:pos x="568" y="9"/>
                </a:cxn>
                <a:cxn ang="0">
                  <a:pos x="559" y="19"/>
                </a:cxn>
                <a:cxn ang="0">
                  <a:pos x="558" y="19"/>
                </a:cxn>
                <a:cxn ang="0">
                  <a:pos x="548" y="9"/>
                </a:cxn>
                <a:cxn ang="0">
                  <a:pos x="558" y="0"/>
                </a:cxn>
                <a:cxn ang="0">
                  <a:pos x="635" y="0"/>
                </a:cxn>
                <a:cxn ang="0">
                  <a:pos x="691" y="0"/>
                </a:cxn>
                <a:cxn ang="0">
                  <a:pos x="701" y="9"/>
                </a:cxn>
                <a:cxn ang="0">
                  <a:pos x="691" y="19"/>
                </a:cxn>
                <a:cxn ang="0">
                  <a:pos x="635" y="19"/>
                </a:cxn>
                <a:cxn ang="0">
                  <a:pos x="625" y="9"/>
                </a:cxn>
                <a:cxn ang="0">
                  <a:pos x="635" y="0"/>
                </a:cxn>
                <a:cxn ang="0">
                  <a:pos x="767" y="0"/>
                </a:cxn>
                <a:cxn ang="0">
                  <a:pos x="776" y="9"/>
                </a:cxn>
                <a:cxn ang="0">
                  <a:pos x="767" y="19"/>
                </a:cxn>
                <a:cxn ang="0">
                  <a:pos x="757" y="9"/>
                </a:cxn>
                <a:cxn ang="0">
                  <a:pos x="767" y="0"/>
                </a:cxn>
              </a:cxnLst>
              <a:rect l="0" t="0" r="r" b="b"/>
              <a:pathLst>
                <a:path w="776" h="19">
                  <a:moveTo>
                    <a:pt x="10" y="0"/>
                  </a:moveTo>
                  <a:lnTo>
                    <a:pt x="67" y="0"/>
                  </a:lnTo>
                  <a:cubicBezTo>
                    <a:pt x="72" y="0"/>
                    <a:pt x="76" y="4"/>
                    <a:pt x="76" y="9"/>
                  </a:cubicBezTo>
                  <a:cubicBezTo>
                    <a:pt x="76" y="15"/>
                    <a:pt x="72" y="19"/>
                    <a:pt x="67" y="19"/>
                  </a:cubicBezTo>
                  <a:lnTo>
                    <a:pt x="10" y="19"/>
                  </a:lnTo>
                  <a:cubicBezTo>
                    <a:pt x="5" y="19"/>
                    <a:pt x="0" y="15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lose/>
                  <a:moveTo>
                    <a:pt x="142" y="0"/>
                  </a:moveTo>
                  <a:cubicBezTo>
                    <a:pt x="148" y="0"/>
                    <a:pt x="152" y="4"/>
                    <a:pt x="152" y="9"/>
                  </a:cubicBezTo>
                  <a:cubicBezTo>
                    <a:pt x="152" y="15"/>
                    <a:pt x="148" y="19"/>
                    <a:pt x="142" y="19"/>
                  </a:cubicBezTo>
                  <a:cubicBezTo>
                    <a:pt x="137" y="19"/>
                    <a:pt x="133" y="15"/>
                    <a:pt x="133" y="9"/>
                  </a:cubicBezTo>
                  <a:cubicBezTo>
                    <a:pt x="133" y="4"/>
                    <a:pt x="137" y="0"/>
                    <a:pt x="142" y="0"/>
                  </a:cubicBezTo>
                  <a:close/>
                  <a:moveTo>
                    <a:pt x="218" y="0"/>
                  </a:moveTo>
                  <a:lnTo>
                    <a:pt x="274" y="0"/>
                  </a:lnTo>
                  <a:cubicBezTo>
                    <a:pt x="280" y="0"/>
                    <a:pt x="284" y="4"/>
                    <a:pt x="284" y="9"/>
                  </a:cubicBezTo>
                  <a:cubicBezTo>
                    <a:pt x="284" y="15"/>
                    <a:pt x="280" y="19"/>
                    <a:pt x="274" y="19"/>
                  </a:cubicBezTo>
                  <a:lnTo>
                    <a:pt x="218" y="19"/>
                  </a:lnTo>
                  <a:cubicBezTo>
                    <a:pt x="213" y="19"/>
                    <a:pt x="208" y="15"/>
                    <a:pt x="208" y="9"/>
                  </a:cubicBezTo>
                  <a:cubicBezTo>
                    <a:pt x="208" y="4"/>
                    <a:pt x="213" y="0"/>
                    <a:pt x="218" y="0"/>
                  </a:cubicBezTo>
                  <a:close/>
                  <a:moveTo>
                    <a:pt x="350" y="0"/>
                  </a:moveTo>
                  <a:cubicBezTo>
                    <a:pt x="356" y="0"/>
                    <a:pt x="359" y="4"/>
                    <a:pt x="359" y="9"/>
                  </a:cubicBezTo>
                  <a:cubicBezTo>
                    <a:pt x="359" y="15"/>
                    <a:pt x="356" y="19"/>
                    <a:pt x="350" y="19"/>
                  </a:cubicBezTo>
                  <a:cubicBezTo>
                    <a:pt x="345" y="19"/>
                    <a:pt x="341" y="15"/>
                    <a:pt x="341" y="9"/>
                  </a:cubicBezTo>
                  <a:cubicBezTo>
                    <a:pt x="341" y="4"/>
                    <a:pt x="345" y="0"/>
                    <a:pt x="350" y="0"/>
                  </a:cubicBezTo>
                  <a:close/>
                  <a:moveTo>
                    <a:pt x="426" y="0"/>
                  </a:moveTo>
                  <a:lnTo>
                    <a:pt x="482" y="0"/>
                  </a:lnTo>
                  <a:cubicBezTo>
                    <a:pt x="488" y="0"/>
                    <a:pt x="492" y="4"/>
                    <a:pt x="492" y="9"/>
                  </a:cubicBezTo>
                  <a:cubicBezTo>
                    <a:pt x="492" y="15"/>
                    <a:pt x="488" y="19"/>
                    <a:pt x="482" y="19"/>
                  </a:cubicBezTo>
                  <a:lnTo>
                    <a:pt x="426" y="19"/>
                  </a:lnTo>
                  <a:cubicBezTo>
                    <a:pt x="421" y="19"/>
                    <a:pt x="416" y="15"/>
                    <a:pt x="416" y="9"/>
                  </a:cubicBezTo>
                  <a:cubicBezTo>
                    <a:pt x="416" y="4"/>
                    <a:pt x="421" y="0"/>
                    <a:pt x="426" y="0"/>
                  </a:cubicBezTo>
                  <a:close/>
                  <a:moveTo>
                    <a:pt x="558" y="0"/>
                  </a:moveTo>
                  <a:lnTo>
                    <a:pt x="559" y="0"/>
                  </a:lnTo>
                  <a:cubicBezTo>
                    <a:pt x="564" y="0"/>
                    <a:pt x="568" y="4"/>
                    <a:pt x="568" y="9"/>
                  </a:cubicBezTo>
                  <a:cubicBezTo>
                    <a:pt x="568" y="15"/>
                    <a:pt x="564" y="19"/>
                    <a:pt x="559" y="19"/>
                  </a:cubicBezTo>
                  <a:lnTo>
                    <a:pt x="558" y="19"/>
                  </a:lnTo>
                  <a:cubicBezTo>
                    <a:pt x="553" y="19"/>
                    <a:pt x="548" y="15"/>
                    <a:pt x="548" y="9"/>
                  </a:cubicBezTo>
                  <a:cubicBezTo>
                    <a:pt x="548" y="4"/>
                    <a:pt x="553" y="0"/>
                    <a:pt x="558" y="0"/>
                  </a:cubicBezTo>
                  <a:close/>
                  <a:moveTo>
                    <a:pt x="635" y="0"/>
                  </a:moveTo>
                  <a:lnTo>
                    <a:pt x="691" y="0"/>
                  </a:lnTo>
                  <a:cubicBezTo>
                    <a:pt x="696" y="0"/>
                    <a:pt x="701" y="4"/>
                    <a:pt x="701" y="9"/>
                  </a:cubicBezTo>
                  <a:cubicBezTo>
                    <a:pt x="701" y="15"/>
                    <a:pt x="696" y="19"/>
                    <a:pt x="691" y="19"/>
                  </a:cubicBezTo>
                  <a:lnTo>
                    <a:pt x="635" y="19"/>
                  </a:lnTo>
                  <a:cubicBezTo>
                    <a:pt x="629" y="19"/>
                    <a:pt x="625" y="15"/>
                    <a:pt x="625" y="9"/>
                  </a:cubicBezTo>
                  <a:cubicBezTo>
                    <a:pt x="625" y="4"/>
                    <a:pt x="629" y="0"/>
                    <a:pt x="635" y="0"/>
                  </a:cubicBezTo>
                  <a:close/>
                  <a:moveTo>
                    <a:pt x="767" y="0"/>
                  </a:moveTo>
                  <a:cubicBezTo>
                    <a:pt x="772" y="0"/>
                    <a:pt x="776" y="4"/>
                    <a:pt x="776" y="9"/>
                  </a:cubicBezTo>
                  <a:cubicBezTo>
                    <a:pt x="776" y="15"/>
                    <a:pt x="772" y="19"/>
                    <a:pt x="767" y="19"/>
                  </a:cubicBezTo>
                  <a:cubicBezTo>
                    <a:pt x="761" y="19"/>
                    <a:pt x="757" y="15"/>
                    <a:pt x="757" y="9"/>
                  </a:cubicBezTo>
                  <a:cubicBezTo>
                    <a:pt x="757" y="4"/>
                    <a:pt x="761" y="0"/>
                    <a:pt x="767" y="0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53" name="Line 121"/>
            <p:cNvSpPr>
              <a:spLocks noChangeShapeType="1"/>
            </p:cNvSpPr>
            <p:nvPr/>
          </p:nvSpPr>
          <p:spPr bwMode="auto">
            <a:xfrm>
              <a:off x="4071" y="2244"/>
              <a:ext cx="1" cy="35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54" name="Line 122"/>
            <p:cNvSpPr>
              <a:spLocks noChangeShapeType="1"/>
            </p:cNvSpPr>
            <p:nvPr/>
          </p:nvSpPr>
          <p:spPr bwMode="auto">
            <a:xfrm>
              <a:off x="4089" y="2244"/>
              <a:ext cx="1" cy="35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55" name="Freeform 123"/>
            <p:cNvSpPr>
              <a:spLocks noEditPoints="1"/>
            </p:cNvSpPr>
            <p:nvPr/>
          </p:nvSpPr>
          <p:spPr bwMode="auto">
            <a:xfrm>
              <a:off x="4084" y="2258"/>
              <a:ext cx="70" cy="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6" y="0"/>
                </a:cxn>
                <a:cxn ang="0">
                  <a:pos x="75" y="9"/>
                </a:cxn>
                <a:cxn ang="0">
                  <a:pos x="66" y="19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1" y="0"/>
                </a:cxn>
                <a:cxn ang="0">
                  <a:pos x="151" y="9"/>
                </a:cxn>
                <a:cxn ang="0">
                  <a:pos x="141" y="19"/>
                </a:cxn>
                <a:cxn ang="0">
                  <a:pos x="132" y="9"/>
                </a:cxn>
                <a:cxn ang="0">
                  <a:pos x="141" y="0"/>
                </a:cxn>
              </a:cxnLst>
              <a:rect l="0" t="0" r="r" b="b"/>
              <a:pathLst>
                <a:path w="151" h="19">
                  <a:moveTo>
                    <a:pt x="9" y="0"/>
                  </a:moveTo>
                  <a:lnTo>
                    <a:pt x="66" y="0"/>
                  </a:lnTo>
                  <a:cubicBezTo>
                    <a:pt x="72" y="0"/>
                    <a:pt x="75" y="4"/>
                    <a:pt x="75" y="9"/>
                  </a:cubicBezTo>
                  <a:cubicBezTo>
                    <a:pt x="75" y="15"/>
                    <a:pt x="72" y="19"/>
                    <a:pt x="66" y="19"/>
                  </a:cubicBezTo>
                  <a:lnTo>
                    <a:pt x="9" y="19"/>
                  </a:lnTo>
                  <a:cubicBezTo>
                    <a:pt x="4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141" y="0"/>
                  </a:moveTo>
                  <a:cubicBezTo>
                    <a:pt x="147" y="0"/>
                    <a:pt x="151" y="4"/>
                    <a:pt x="151" y="9"/>
                  </a:cubicBezTo>
                  <a:cubicBezTo>
                    <a:pt x="151" y="15"/>
                    <a:pt x="147" y="19"/>
                    <a:pt x="141" y="19"/>
                  </a:cubicBezTo>
                  <a:cubicBezTo>
                    <a:pt x="137" y="19"/>
                    <a:pt x="132" y="15"/>
                    <a:pt x="132" y="9"/>
                  </a:cubicBezTo>
                  <a:cubicBezTo>
                    <a:pt x="132" y="4"/>
                    <a:pt x="137" y="0"/>
                    <a:pt x="14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56" name="Freeform 124"/>
            <p:cNvSpPr>
              <a:spLocks noEditPoints="1"/>
            </p:cNvSpPr>
            <p:nvPr/>
          </p:nvSpPr>
          <p:spPr bwMode="auto">
            <a:xfrm>
              <a:off x="4084" y="2258"/>
              <a:ext cx="70" cy="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6" y="0"/>
                </a:cxn>
                <a:cxn ang="0">
                  <a:pos x="75" y="9"/>
                </a:cxn>
                <a:cxn ang="0">
                  <a:pos x="66" y="19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1" y="0"/>
                </a:cxn>
                <a:cxn ang="0">
                  <a:pos x="151" y="9"/>
                </a:cxn>
                <a:cxn ang="0">
                  <a:pos x="141" y="19"/>
                </a:cxn>
                <a:cxn ang="0">
                  <a:pos x="132" y="9"/>
                </a:cxn>
                <a:cxn ang="0">
                  <a:pos x="141" y="0"/>
                </a:cxn>
              </a:cxnLst>
              <a:rect l="0" t="0" r="r" b="b"/>
              <a:pathLst>
                <a:path w="151" h="19">
                  <a:moveTo>
                    <a:pt x="9" y="0"/>
                  </a:moveTo>
                  <a:lnTo>
                    <a:pt x="66" y="0"/>
                  </a:lnTo>
                  <a:cubicBezTo>
                    <a:pt x="72" y="0"/>
                    <a:pt x="75" y="4"/>
                    <a:pt x="75" y="9"/>
                  </a:cubicBezTo>
                  <a:cubicBezTo>
                    <a:pt x="75" y="15"/>
                    <a:pt x="72" y="19"/>
                    <a:pt x="66" y="19"/>
                  </a:cubicBezTo>
                  <a:lnTo>
                    <a:pt x="9" y="19"/>
                  </a:lnTo>
                  <a:cubicBezTo>
                    <a:pt x="4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141" y="0"/>
                  </a:moveTo>
                  <a:cubicBezTo>
                    <a:pt x="147" y="0"/>
                    <a:pt x="151" y="4"/>
                    <a:pt x="151" y="9"/>
                  </a:cubicBezTo>
                  <a:cubicBezTo>
                    <a:pt x="151" y="15"/>
                    <a:pt x="147" y="19"/>
                    <a:pt x="141" y="19"/>
                  </a:cubicBezTo>
                  <a:cubicBezTo>
                    <a:pt x="137" y="19"/>
                    <a:pt x="132" y="15"/>
                    <a:pt x="132" y="9"/>
                  </a:cubicBezTo>
                  <a:cubicBezTo>
                    <a:pt x="132" y="4"/>
                    <a:pt x="137" y="0"/>
                    <a:pt x="141" y="0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57" name="Freeform 125"/>
            <p:cNvSpPr>
              <a:spLocks/>
            </p:cNvSpPr>
            <p:nvPr/>
          </p:nvSpPr>
          <p:spPr bwMode="auto">
            <a:xfrm>
              <a:off x="4175" y="2201"/>
              <a:ext cx="121" cy="121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0" y="132"/>
                </a:cxn>
                <a:cxn ang="0">
                  <a:pos x="132" y="264"/>
                </a:cxn>
                <a:cxn ang="0">
                  <a:pos x="265" y="132"/>
                </a:cxn>
                <a:cxn ang="0">
                  <a:pos x="132" y="0"/>
                </a:cxn>
              </a:cxnLst>
              <a:rect l="0" t="0" r="r" b="b"/>
              <a:pathLst>
                <a:path w="265" h="264">
                  <a:moveTo>
                    <a:pt x="132" y="0"/>
                  </a:moveTo>
                  <a:cubicBezTo>
                    <a:pt x="60" y="0"/>
                    <a:pt x="0" y="60"/>
                    <a:pt x="0" y="132"/>
                  </a:cubicBezTo>
                  <a:cubicBezTo>
                    <a:pt x="0" y="205"/>
                    <a:pt x="60" y="264"/>
                    <a:pt x="132" y="264"/>
                  </a:cubicBezTo>
                  <a:cubicBezTo>
                    <a:pt x="206" y="264"/>
                    <a:pt x="265" y="205"/>
                    <a:pt x="265" y="132"/>
                  </a:cubicBezTo>
                  <a:cubicBezTo>
                    <a:pt x="265" y="60"/>
                    <a:pt x="206" y="0"/>
                    <a:pt x="132" y="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58" name="Oval 126"/>
            <p:cNvSpPr>
              <a:spLocks noChangeArrowheads="1"/>
            </p:cNvSpPr>
            <p:nvPr/>
          </p:nvSpPr>
          <p:spPr bwMode="auto">
            <a:xfrm>
              <a:off x="4175" y="2201"/>
              <a:ext cx="121" cy="121"/>
            </a:xfrm>
            <a:prstGeom prst="ellips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59" name="Freeform 127"/>
            <p:cNvSpPr>
              <a:spLocks/>
            </p:cNvSpPr>
            <p:nvPr/>
          </p:nvSpPr>
          <p:spPr bwMode="auto">
            <a:xfrm>
              <a:off x="4193" y="2244"/>
              <a:ext cx="69" cy="2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0"/>
                </a:cxn>
                <a:cxn ang="0">
                  <a:pos x="33" y="12"/>
                </a:cxn>
                <a:cxn ang="0">
                  <a:pos x="39" y="22"/>
                </a:cxn>
                <a:cxn ang="0">
                  <a:pos x="57" y="24"/>
                </a:cxn>
                <a:cxn ang="0">
                  <a:pos x="69" y="12"/>
                </a:cxn>
              </a:cxnLst>
              <a:rect l="0" t="0" r="r" b="b"/>
              <a:pathLst>
                <a:path w="69" h="27">
                  <a:moveTo>
                    <a:pt x="0" y="12"/>
                  </a:moveTo>
                  <a:cubicBezTo>
                    <a:pt x="6" y="6"/>
                    <a:pt x="12" y="0"/>
                    <a:pt x="18" y="0"/>
                  </a:cubicBezTo>
                  <a:cubicBezTo>
                    <a:pt x="24" y="0"/>
                    <a:pt x="30" y="11"/>
                    <a:pt x="33" y="12"/>
                  </a:cubicBezTo>
                  <a:cubicBezTo>
                    <a:pt x="36" y="15"/>
                    <a:pt x="36" y="20"/>
                    <a:pt x="39" y="22"/>
                  </a:cubicBezTo>
                  <a:cubicBezTo>
                    <a:pt x="42" y="24"/>
                    <a:pt x="54" y="27"/>
                    <a:pt x="57" y="24"/>
                  </a:cubicBezTo>
                  <a:cubicBezTo>
                    <a:pt x="60" y="22"/>
                    <a:pt x="66" y="15"/>
                    <a:pt x="69" y="12"/>
                  </a:cubicBez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60" name="Line 128"/>
            <p:cNvSpPr>
              <a:spLocks noChangeShapeType="1"/>
            </p:cNvSpPr>
            <p:nvPr/>
          </p:nvSpPr>
          <p:spPr bwMode="auto">
            <a:xfrm>
              <a:off x="4236" y="2124"/>
              <a:ext cx="1" cy="77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61" name="Line 129"/>
            <p:cNvSpPr>
              <a:spLocks noChangeShapeType="1"/>
            </p:cNvSpPr>
            <p:nvPr/>
          </p:nvSpPr>
          <p:spPr bwMode="auto">
            <a:xfrm flipV="1">
              <a:off x="4210" y="2132"/>
              <a:ext cx="52" cy="26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62" name="Line 130"/>
            <p:cNvSpPr>
              <a:spLocks noChangeShapeType="1"/>
            </p:cNvSpPr>
            <p:nvPr/>
          </p:nvSpPr>
          <p:spPr bwMode="auto">
            <a:xfrm flipV="1">
              <a:off x="4210" y="2141"/>
              <a:ext cx="52" cy="26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63" name="Line 131"/>
            <p:cNvSpPr>
              <a:spLocks noChangeShapeType="1"/>
            </p:cNvSpPr>
            <p:nvPr/>
          </p:nvSpPr>
          <p:spPr bwMode="auto">
            <a:xfrm flipV="1">
              <a:off x="4210" y="2124"/>
              <a:ext cx="52" cy="17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64" name="Freeform 132"/>
            <p:cNvSpPr>
              <a:spLocks/>
            </p:cNvSpPr>
            <p:nvPr/>
          </p:nvSpPr>
          <p:spPr bwMode="auto">
            <a:xfrm>
              <a:off x="3915" y="2530"/>
              <a:ext cx="174" cy="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5"/>
                </a:cxn>
                <a:cxn ang="0">
                  <a:pos x="174" y="225"/>
                </a:cxn>
                <a:cxn ang="0">
                  <a:pos x="17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" h="225">
                  <a:moveTo>
                    <a:pt x="0" y="0"/>
                  </a:moveTo>
                  <a:lnTo>
                    <a:pt x="0" y="225"/>
                  </a:lnTo>
                  <a:lnTo>
                    <a:pt x="174" y="225"/>
                  </a:lnTo>
                  <a:lnTo>
                    <a:pt x="17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65" name="Rectangle 133"/>
            <p:cNvSpPr>
              <a:spLocks noChangeArrowheads="1"/>
            </p:cNvSpPr>
            <p:nvPr/>
          </p:nvSpPr>
          <p:spPr bwMode="auto">
            <a:xfrm>
              <a:off x="3915" y="2530"/>
              <a:ext cx="174" cy="22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66" name="Line 134"/>
            <p:cNvSpPr>
              <a:spLocks noChangeShapeType="1"/>
            </p:cNvSpPr>
            <p:nvPr/>
          </p:nvSpPr>
          <p:spPr bwMode="auto">
            <a:xfrm>
              <a:off x="4002" y="2426"/>
              <a:ext cx="1" cy="98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67" name="Line 135"/>
            <p:cNvSpPr>
              <a:spLocks noChangeShapeType="1"/>
            </p:cNvSpPr>
            <p:nvPr/>
          </p:nvSpPr>
          <p:spPr bwMode="auto">
            <a:xfrm>
              <a:off x="4002" y="2768"/>
              <a:ext cx="1" cy="39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68" name="Line 136"/>
            <p:cNvSpPr>
              <a:spLocks noChangeShapeType="1"/>
            </p:cNvSpPr>
            <p:nvPr/>
          </p:nvSpPr>
          <p:spPr bwMode="auto">
            <a:xfrm>
              <a:off x="3206" y="2504"/>
              <a:ext cx="1" cy="6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69" name="Line 137"/>
            <p:cNvSpPr>
              <a:spLocks noChangeShapeType="1"/>
            </p:cNvSpPr>
            <p:nvPr/>
          </p:nvSpPr>
          <p:spPr bwMode="auto">
            <a:xfrm>
              <a:off x="3214" y="2565"/>
              <a:ext cx="788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70" name="Oval 138"/>
            <p:cNvSpPr>
              <a:spLocks noChangeArrowheads="1"/>
            </p:cNvSpPr>
            <p:nvPr/>
          </p:nvSpPr>
          <p:spPr bwMode="auto">
            <a:xfrm>
              <a:off x="3942" y="2807"/>
              <a:ext cx="129" cy="1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71" name="Oval 139"/>
            <p:cNvSpPr>
              <a:spLocks noChangeArrowheads="1"/>
            </p:cNvSpPr>
            <p:nvPr/>
          </p:nvSpPr>
          <p:spPr bwMode="auto">
            <a:xfrm>
              <a:off x="3942" y="2807"/>
              <a:ext cx="129" cy="121"/>
            </a:xfrm>
            <a:prstGeom prst="ellips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72" name="Freeform 140"/>
            <p:cNvSpPr>
              <a:spLocks/>
            </p:cNvSpPr>
            <p:nvPr/>
          </p:nvSpPr>
          <p:spPr bwMode="auto">
            <a:xfrm>
              <a:off x="3985" y="2928"/>
              <a:ext cx="52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"/>
                </a:cxn>
                <a:cxn ang="0">
                  <a:pos x="52" y="26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26">
                  <a:moveTo>
                    <a:pt x="0" y="0"/>
                  </a:moveTo>
                  <a:lnTo>
                    <a:pt x="0" y="26"/>
                  </a:lnTo>
                  <a:lnTo>
                    <a:pt x="52" y="26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73" name="Line 141"/>
            <p:cNvSpPr>
              <a:spLocks noChangeShapeType="1"/>
            </p:cNvSpPr>
            <p:nvPr/>
          </p:nvSpPr>
          <p:spPr bwMode="auto">
            <a:xfrm>
              <a:off x="4002" y="2962"/>
              <a:ext cx="1" cy="35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74" name="Line 142"/>
            <p:cNvSpPr>
              <a:spLocks noChangeShapeType="1"/>
            </p:cNvSpPr>
            <p:nvPr/>
          </p:nvSpPr>
          <p:spPr bwMode="auto">
            <a:xfrm flipH="1">
              <a:off x="3838" y="2997"/>
              <a:ext cx="164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75" name="Freeform 143"/>
            <p:cNvSpPr>
              <a:spLocks/>
            </p:cNvSpPr>
            <p:nvPr/>
          </p:nvSpPr>
          <p:spPr bwMode="auto">
            <a:xfrm>
              <a:off x="3717" y="2945"/>
              <a:ext cx="112" cy="104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13"/>
                </a:cxn>
                <a:cxn ang="0">
                  <a:pos x="122" y="227"/>
                </a:cxn>
                <a:cxn ang="0">
                  <a:pos x="245" y="113"/>
                </a:cxn>
                <a:cxn ang="0">
                  <a:pos x="122" y="0"/>
                </a:cxn>
              </a:cxnLst>
              <a:rect l="0" t="0" r="r" b="b"/>
              <a:pathLst>
                <a:path w="245" h="227">
                  <a:moveTo>
                    <a:pt x="122" y="0"/>
                  </a:moveTo>
                  <a:cubicBezTo>
                    <a:pt x="55" y="0"/>
                    <a:pt x="0" y="51"/>
                    <a:pt x="0" y="113"/>
                  </a:cubicBezTo>
                  <a:cubicBezTo>
                    <a:pt x="0" y="176"/>
                    <a:pt x="55" y="227"/>
                    <a:pt x="122" y="227"/>
                  </a:cubicBezTo>
                  <a:cubicBezTo>
                    <a:pt x="191" y="227"/>
                    <a:pt x="245" y="176"/>
                    <a:pt x="245" y="113"/>
                  </a:cubicBezTo>
                  <a:cubicBezTo>
                    <a:pt x="245" y="51"/>
                    <a:pt x="191" y="0"/>
                    <a:pt x="122" y="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76" name="Oval 144"/>
            <p:cNvSpPr>
              <a:spLocks noChangeArrowheads="1"/>
            </p:cNvSpPr>
            <p:nvPr/>
          </p:nvSpPr>
          <p:spPr bwMode="auto">
            <a:xfrm>
              <a:off x="3717" y="2945"/>
              <a:ext cx="112" cy="104"/>
            </a:xfrm>
            <a:prstGeom prst="ellips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77" name="Line 145"/>
            <p:cNvSpPr>
              <a:spLocks noChangeShapeType="1"/>
            </p:cNvSpPr>
            <p:nvPr/>
          </p:nvSpPr>
          <p:spPr bwMode="auto">
            <a:xfrm flipH="1">
              <a:off x="3717" y="2997"/>
              <a:ext cx="112" cy="1"/>
            </a:xfrm>
            <a:prstGeom prst="line">
              <a:avLst/>
            </a:prstGeom>
            <a:noFill/>
            <a:ln w="412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78" name="Freeform 146"/>
            <p:cNvSpPr>
              <a:spLocks/>
            </p:cNvSpPr>
            <p:nvPr/>
          </p:nvSpPr>
          <p:spPr bwMode="auto">
            <a:xfrm>
              <a:off x="3708" y="2963"/>
              <a:ext cx="69" cy="69"/>
            </a:xfrm>
            <a:custGeom>
              <a:avLst/>
              <a:gdLst/>
              <a:ahLst/>
              <a:cxnLst>
                <a:cxn ang="0">
                  <a:pos x="69" y="69"/>
                </a:cxn>
                <a:cxn ang="0">
                  <a:pos x="0" y="34"/>
                </a:cxn>
                <a:cxn ang="0">
                  <a:pos x="69" y="0"/>
                </a:cxn>
                <a:cxn ang="0">
                  <a:pos x="69" y="69"/>
                </a:cxn>
              </a:cxnLst>
              <a:rect l="0" t="0" r="r" b="b"/>
              <a:pathLst>
                <a:path w="69" h="69">
                  <a:moveTo>
                    <a:pt x="69" y="69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69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79" name="Freeform 147"/>
            <p:cNvSpPr>
              <a:spLocks/>
            </p:cNvSpPr>
            <p:nvPr/>
          </p:nvSpPr>
          <p:spPr bwMode="auto">
            <a:xfrm>
              <a:off x="3708" y="2963"/>
              <a:ext cx="69" cy="69"/>
            </a:xfrm>
            <a:custGeom>
              <a:avLst/>
              <a:gdLst/>
              <a:ahLst/>
              <a:cxnLst>
                <a:cxn ang="0">
                  <a:pos x="69" y="69"/>
                </a:cxn>
                <a:cxn ang="0">
                  <a:pos x="0" y="34"/>
                </a:cxn>
                <a:cxn ang="0">
                  <a:pos x="69" y="0"/>
                </a:cxn>
                <a:cxn ang="0">
                  <a:pos x="69" y="69"/>
                </a:cxn>
              </a:cxnLst>
              <a:rect l="0" t="0" r="r" b="b"/>
              <a:pathLst>
                <a:path w="69" h="69">
                  <a:moveTo>
                    <a:pt x="69" y="69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69" y="69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80" name="Line 148"/>
            <p:cNvSpPr>
              <a:spLocks noChangeShapeType="1"/>
            </p:cNvSpPr>
            <p:nvPr/>
          </p:nvSpPr>
          <p:spPr bwMode="auto">
            <a:xfrm flipH="1">
              <a:off x="3638" y="2997"/>
              <a:ext cx="70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81" name="Line 149"/>
            <p:cNvSpPr>
              <a:spLocks noChangeShapeType="1"/>
            </p:cNvSpPr>
            <p:nvPr/>
          </p:nvSpPr>
          <p:spPr bwMode="auto">
            <a:xfrm flipV="1">
              <a:off x="3638" y="2738"/>
              <a:ext cx="1" cy="259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82" name="Line 150"/>
            <p:cNvSpPr>
              <a:spLocks noChangeShapeType="1"/>
            </p:cNvSpPr>
            <p:nvPr/>
          </p:nvSpPr>
          <p:spPr bwMode="auto">
            <a:xfrm>
              <a:off x="3638" y="2712"/>
              <a:ext cx="364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83" name="Line 151"/>
            <p:cNvSpPr>
              <a:spLocks noChangeShapeType="1"/>
            </p:cNvSpPr>
            <p:nvPr/>
          </p:nvSpPr>
          <p:spPr bwMode="auto">
            <a:xfrm flipH="1" flipV="1">
              <a:off x="3942" y="2668"/>
              <a:ext cx="60" cy="44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84" name="Line 152"/>
            <p:cNvSpPr>
              <a:spLocks noChangeShapeType="1"/>
            </p:cNvSpPr>
            <p:nvPr/>
          </p:nvSpPr>
          <p:spPr bwMode="auto">
            <a:xfrm flipV="1">
              <a:off x="3942" y="2643"/>
              <a:ext cx="69" cy="25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85" name="Line 153"/>
            <p:cNvSpPr>
              <a:spLocks noChangeShapeType="1"/>
            </p:cNvSpPr>
            <p:nvPr/>
          </p:nvSpPr>
          <p:spPr bwMode="auto">
            <a:xfrm flipH="1" flipV="1">
              <a:off x="3942" y="2608"/>
              <a:ext cx="60" cy="35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86" name="Line 154"/>
            <p:cNvSpPr>
              <a:spLocks noChangeShapeType="1"/>
            </p:cNvSpPr>
            <p:nvPr/>
          </p:nvSpPr>
          <p:spPr bwMode="auto">
            <a:xfrm flipV="1">
              <a:off x="3942" y="2573"/>
              <a:ext cx="60" cy="35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87" name="Line 155"/>
            <p:cNvSpPr>
              <a:spLocks noChangeShapeType="1"/>
            </p:cNvSpPr>
            <p:nvPr/>
          </p:nvSpPr>
          <p:spPr bwMode="auto">
            <a:xfrm flipV="1">
              <a:off x="3638" y="2712"/>
              <a:ext cx="1" cy="26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88" name="Freeform 156"/>
            <p:cNvSpPr>
              <a:spLocks noEditPoints="1"/>
            </p:cNvSpPr>
            <p:nvPr/>
          </p:nvSpPr>
          <p:spPr bwMode="auto">
            <a:xfrm>
              <a:off x="3535" y="2530"/>
              <a:ext cx="84" cy="69"/>
            </a:xfrm>
            <a:custGeom>
              <a:avLst/>
              <a:gdLst/>
              <a:ahLst/>
              <a:cxnLst>
                <a:cxn ang="0">
                  <a:pos x="170" y="89"/>
                </a:cxn>
                <a:cxn ang="0">
                  <a:pos x="85" y="89"/>
                </a:cxn>
                <a:cxn ang="0">
                  <a:pos x="72" y="76"/>
                </a:cxn>
                <a:cxn ang="0">
                  <a:pos x="85" y="64"/>
                </a:cxn>
                <a:cxn ang="0">
                  <a:pos x="170" y="64"/>
                </a:cxn>
                <a:cxn ang="0">
                  <a:pos x="183" y="76"/>
                </a:cxn>
                <a:cxn ang="0">
                  <a:pos x="170" y="89"/>
                </a:cxn>
                <a:cxn ang="0">
                  <a:pos x="151" y="151"/>
                </a:cxn>
                <a:cxn ang="0">
                  <a:pos x="0" y="76"/>
                </a:cxn>
                <a:cxn ang="0">
                  <a:pos x="151" y="0"/>
                </a:cxn>
                <a:cxn ang="0">
                  <a:pos x="151" y="151"/>
                </a:cxn>
              </a:cxnLst>
              <a:rect l="0" t="0" r="r" b="b"/>
              <a:pathLst>
                <a:path w="183" h="151">
                  <a:moveTo>
                    <a:pt x="170" y="89"/>
                  </a:moveTo>
                  <a:lnTo>
                    <a:pt x="85" y="89"/>
                  </a:lnTo>
                  <a:cubicBezTo>
                    <a:pt x="78" y="89"/>
                    <a:pt x="72" y="83"/>
                    <a:pt x="72" y="76"/>
                  </a:cubicBezTo>
                  <a:cubicBezTo>
                    <a:pt x="72" y="70"/>
                    <a:pt x="78" y="64"/>
                    <a:pt x="85" y="64"/>
                  </a:cubicBezTo>
                  <a:lnTo>
                    <a:pt x="170" y="64"/>
                  </a:lnTo>
                  <a:cubicBezTo>
                    <a:pt x="177" y="64"/>
                    <a:pt x="183" y="70"/>
                    <a:pt x="183" y="76"/>
                  </a:cubicBezTo>
                  <a:cubicBezTo>
                    <a:pt x="183" y="83"/>
                    <a:pt x="177" y="89"/>
                    <a:pt x="170" y="89"/>
                  </a:cubicBezTo>
                  <a:close/>
                  <a:moveTo>
                    <a:pt x="151" y="151"/>
                  </a:moveTo>
                  <a:lnTo>
                    <a:pt x="0" y="76"/>
                  </a:lnTo>
                  <a:lnTo>
                    <a:pt x="151" y="0"/>
                  </a:lnTo>
                  <a:lnTo>
                    <a:pt x="151" y="151"/>
                  </a:lnTo>
                  <a:close/>
                </a:path>
              </a:pathLst>
            </a:custGeom>
            <a:noFill/>
            <a:ln w="41275" cap="rnd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89" name="Line 157"/>
            <p:cNvSpPr>
              <a:spLocks noChangeShapeType="1"/>
            </p:cNvSpPr>
            <p:nvPr/>
          </p:nvSpPr>
          <p:spPr bwMode="auto">
            <a:xfrm>
              <a:off x="2825" y="3110"/>
              <a:ext cx="1904" cy="9"/>
            </a:xfrm>
            <a:prstGeom prst="line">
              <a:avLst/>
            </a:prstGeom>
            <a:noFill/>
            <a:ln w="19050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90" name="Line 158"/>
            <p:cNvSpPr>
              <a:spLocks noChangeShapeType="1"/>
            </p:cNvSpPr>
            <p:nvPr/>
          </p:nvSpPr>
          <p:spPr bwMode="auto">
            <a:xfrm>
              <a:off x="2829" y="3188"/>
              <a:ext cx="2004" cy="9"/>
            </a:xfrm>
            <a:prstGeom prst="line">
              <a:avLst/>
            </a:prstGeom>
            <a:noFill/>
            <a:ln w="14288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91" name="Line 159"/>
            <p:cNvSpPr>
              <a:spLocks noChangeShapeType="1"/>
            </p:cNvSpPr>
            <p:nvPr/>
          </p:nvSpPr>
          <p:spPr bwMode="auto">
            <a:xfrm>
              <a:off x="4028" y="2902"/>
              <a:ext cx="952" cy="1"/>
            </a:xfrm>
            <a:prstGeom prst="line">
              <a:avLst/>
            </a:prstGeom>
            <a:noFill/>
            <a:ln w="14288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92" name="Line 160"/>
            <p:cNvSpPr>
              <a:spLocks noChangeShapeType="1"/>
            </p:cNvSpPr>
            <p:nvPr/>
          </p:nvSpPr>
          <p:spPr bwMode="auto">
            <a:xfrm>
              <a:off x="4028" y="2833"/>
              <a:ext cx="1290" cy="1"/>
            </a:xfrm>
            <a:prstGeom prst="line">
              <a:avLst/>
            </a:prstGeom>
            <a:noFill/>
            <a:ln w="14288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93" name="Line 161"/>
            <p:cNvSpPr>
              <a:spLocks noChangeShapeType="1"/>
            </p:cNvSpPr>
            <p:nvPr/>
          </p:nvSpPr>
          <p:spPr bwMode="auto">
            <a:xfrm flipH="1">
              <a:off x="3993" y="2833"/>
              <a:ext cx="35" cy="26"/>
            </a:xfrm>
            <a:prstGeom prst="line">
              <a:avLst/>
            </a:prstGeom>
            <a:noFill/>
            <a:ln w="14288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94" name="Line 162"/>
            <p:cNvSpPr>
              <a:spLocks noChangeShapeType="1"/>
            </p:cNvSpPr>
            <p:nvPr/>
          </p:nvSpPr>
          <p:spPr bwMode="auto">
            <a:xfrm flipH="1" flipV="1">
              <a:off x="3993" y="2885"/>
              <a:ext cx="35" cy="17"/>
            </a:xfrm>
            <a:prstGeom prst="line">
              <a:avLst/>
            </a:prstGeom>
            <a:noFill/>
            <a:ln w="14288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95" name="Line 163"/>
            <p:cNvSpPr>
              <a:spLocks noChangeShapeType="1"/>
            </p:cNvSpPr>
            <p:nvPr/>
          </p:nvSpPr>
          <p:spPr bwMode="auto">
            <a:xfrm>
              <a:off x="3993" y="2859"/>
              <a:ext cx="35" cy="9"/>
            </a:xfrm>
            <a:prstGeom prst="line">
              <a:avLst/>
            </a:prstGeom>
            <a:noFill/>
            <a:ln w="14288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96" name="Line 164"/>
            <p:cNvSpPr>
              <a:spLocks noChangeShapeType="1"/>
            </p:cNvSpPr>
            <p:nvPr/>
          </p:nvSpPr>
          <p:spPr bwMode="auto">
            <a:xfrm flipV="1">
              <a:off x="3993" y="2868"/>
              <a:ext cx="35" cy="17"/>
            </a:xfrm>
            <a:prstGeom prst="line">
              <a:avLst/>
            </a:prstGeom>
            <a:noFill/>
            <a:ln w="14288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97" name="Freeform 165"/>
            <p:cNvSpPr>
              <a:spLocks noEditPoints="1"/>
            </p:cNvSpPr>
            <p:nvPr/>
          </p:nvSpPr>
          <p:spPr bwMode="auto">
            <a:xfrm>
              <a:off x="4080" y="3162"/>
              <a:ext cx="69" cy="69"/>
            </a:xfrm>
            <a:custGeom>
              <a:avLst/>
              <a:gdLst/>
              <a:ahLst/>
              <a:cxnLst>
                <a:cxn ang="0">
                  <a:pos x="19" y="63"/>
                </a:cxn>
                <a:cxn ang="0">
                  <a:pos x="68" y="63"/>
                </a:cxn>
                <a:cxn ang="0">
                  <a:pos x="81" y="75"/>
                </a:cxn>
                <a:cxn ang="0">
                  <a:pos x="68" y="88"/>
                </a:cxn>
                <a:cxn ang="0">
                  <a:pos x="19" y="88"/>
                </a:cxn>
                <a:cxn ang="0">
                  <a:pos x="7" y="75"/>
                </a:cxn>
                <a:cxn ang="0">
                  <a:pos x="19" y="63"/>
                </a:cxn>
                <a:cxn ang="0">
                  <a:pos x="0" y="0"/>
                </a:cxn>
                <a:cxn ang="0">
                  <a:pos x="151" y="75"/>
                </a:cxn>
                <a:cxn ang="0">
                  <a:pos x="0" y="151"/>
                </a:cxn>
                <a:cxn ang="0">
                  <a:pos x="0" y="0"/>
                </a:cxn>
              </a:cxnLst>
              <a:rect l="0" t="0" r="r" b="b"/>
              <a:pathLst>
                <a:path w="151" h="151">
                  <a:moveTo>
                    <a:pt x="19" y="63"/>
                  </a:moveTo>
                  <a:lnTo>
                    <a:pt x="68" y="63"/>
                  </a:lnTo>
                  <a:cubicBezTo>
                    <a:pt x="75" y="63"/>
                    <a:pt x="81" y="69"/>
                    <a:pt x="81" y="75"/>
                  </a:cubicBezTo>
                  <a:cubicBezTo>
                    <a:pt x="81" y="82"/>
                    <a:pt x="75" y="88"/>
                    <a:pt x="68" y="88"/>
                  </a:cubicBezTo>
                  <a:lnTo>
                    <a:pt x="19" y="88"/>
                  </a:lnTo>
                  <a:cubicBezTo>
                    <a:pt x="13" y="88"/>
                    <a:pt x="7" y="82"/>
                    <a:pt x="7" y="75"/>
                  </a:cubicBezTo>
                  <a:cubicBezTo>
                    <a:pt x="7" y="69"/>
                    <a:pt x="13" y="63"/>
                    <a:pt x="19" y="63"/>
                  </a:cubicBezTo>
                  <a:close/>
                  <a:moveTo>
                    <a:pt x="0" y="0"/>
                  </a:moveTo>
                  <a:lnTo>
                    <a:pt x="151" y="7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98" name="Freeform 166"/>
            <p:cNvSpPr>
              <a:spLocks noEditPoints="1"/>
            </p:cNvSpPr>
            <p:nvPr/>
          </p:nvSpPr>
          <p:spPr bwMode="auto">
            <a:xfrm>
              <a:off x="4080" y="3162"/>
              <a:ext cx="69" cy="69"/>
            </a:xfrm>
            <a:custGeom>
              <a:avLst/>
              <a:gdLst/>
              <a:ahLst/>
              <a:cxnLst>
                <a:cxn ang="0">
                  <a:pos x="19" y="63"/>
                </a:cxn>
                <a:cxn ang="0">
                  <a:pos x="68" y="63"/>
                </a:cxn>
                <a:cxn ang="0">
                  <a:pos x="81" y="75"/>
                </a:cxn>
                <a:cxn ang="0">
                  <a:pos x="68" y="88"/>
                </a:cxn>
                <a:cxn ang="0">
                  <a:pos x="19" y="88"/>
                </a:cxn>
                <a:cxn ang="0">
                  <a:pos x="7" y="75"/>
                </a:cxn>
                <a:cxn ang="0">
                  <a:pos x="19" y="63"/>
                </a:cxn>
                <a:cxn ang="0">
                  <a:pos x="0" y="0"/>
                </a:cxn>
                <a:cxn ang="0">
                  <a:pos x="151" y="75"/>
                </a:cxn>
                <a:cxn ang="0">
                  <a:pos x="0" y="151"/>
                </a:cxn>
                <a:cxn ang="0">
                  <a:pos x="0" y="0"/>
                </a:cxn>
              </a:cxnLst>
              <a:rect l="0" t="0" r="r" b="b"/>
              <a:pathLst>
                <a:path w="151" h="151">
                  <a:moveTo>
                    <a:pt x="19" y="63"/>
                  </a:moveTo>
                  <a:lnTo>
                    <a:pt x="68" y="63"/>
                  </a:lnTo>
                  <a:cubicBezTo>
                    <a:pt x="75" y="63"/>
                    <a:pt x="81" y="69"/>
                    <a:pt x="81" y="75"/>
                  </a:cubicBezTo>
                  <a:cubicBezTo>
                    <a:pt x="81" y="82"/>
                    <a:pt x="75" y="88"/>
                    <a:pt x="68" y="88"/>
                  </a:cubicBezTo>
                  <a:lnTo>
                    <a:pt x="19" y="88"/>
                  </a:lnTo>
                  <a:cubicBezTo>
                    <a:pt x="13" y="88"/>
                    <a:pt x="7" y="82"/>
                    <a:pt x="7" y="75"/>
                  </a:cubicBezTo>
                  <a:cubicBezTo>
                    <a:pt x="7" y="69"/>
                    <a:pt x="13" y="63"/>
                    <a:pt x="19" y="63"/>
                  </a:cubicBezTo>
                  <a:close/>
                  <a:moveTo>
                    <a:pt x="0" y="0"/>
                  </a:moveTo>
                  <a:lnTo>
                    <a:pt x="151" y="7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399" name="Freeform 167"/>
            <p:cNvSpPr>
              <a:spLocks/>
            </p:cNvSpPr>
            <p:nvPr/>
          </p:nvSpPr>
          <p:spPr bwMode="auto">
            <a:xfrm>
              <a:off x="4643" y="2885"/>
              <a:ext cx="43" cy="2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3" y="26"/>
                </a:cxn>
                <a:cxn ang="0">
                  <a:pos x="43" y="0"/>
                </a:cxn>
                <a:cxn ang="0">
                  <a:pos x="0" y="13"/>
                </a:cxn>
              </a:cxnLst>
              <a:rect l="0" t="0" r="r" b="b"/>
              <a:pathLst>
                <a:path w="43" h="26">
                  <a:moveTo>
                    <a:pt x="0" y="13"/>
                  </a:moveTo>
                  <a:lnTo>
                    <a:pt x="43" y="26"/>
                  </a:lnTo>
                  <a:lnTo>
                    <a:pt x="4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00" name="Freeform 168"/>
            <p:cNvSpPr>
              <a:spLocks/>
            </p:cNvSpPr>
            <p:nvPr/>
          </p:nvSpPr>
          <p:spPr bwMode="auto">
            <a:xfrm>
              <a:off x="4643" y="2885"/>
              <a:ext cx="43" cy="2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3" y="26"/>
                </a:cxn>
                <a:cxn ang="0">
                  <a:pos x="43" y="0"/>
                </a:cxn>
                <a:cxn ang="0">
                  <a:pos x="0" y="13"/>
                </a:cxn>
              </a:cxnLst>
              <a:rect l="0" t="0" r="r" b="b"/>
              <a:pathLst>
                <a:path w="43" h="26">
                  <a:moveTo>
                    <a:pt x="0" y="13"/>
                  </a:moveTo>
                  <a:lnTo>
                    <a:pt x="43" y="26"/>
                  </a:lnTo>
                  <a:lnTo>
                    <a:pt x="43" y="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4288" cap="rnd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01" name="Freeform 169"/>
            <p:cNvSpPr>
              <a:spLocks/>
            </p:cNvSpPr>
            <p:nvPr/>
          </p:nvSpPr>
          <p:spPr bwMode="auto">
            <a:xfrm>
              <a:off x="4590" y="2885"/>
              <a:ext cx="44" cy="26"/>
            </a:xfrm>
            <a:custGeom>
              <a:avLst/>
              <a:gdLst/>
              <a:ahLst/>
              <a:cxnLst>
                <a:cxn ang="0">
                  <a:pos x="44" y="13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44" y="13"/>
                </a:cxn>
              </a:cxnLst>
              <a:rect l="0" t="0" r="r" b="b"/>
              <a:pathLst>
                <a:path w="44" h="26">
                  <a:moveTo>
                    <a:pt x="44" y="13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02" name="Freeform 170"/>
            <p:cNvSpPr>
              <a:spLocks/>
            </p:cNvSpPr>
            <p:nvPr/>
          </p:nvSpPr>
          <p:spPr bwMode="auto">
            <a:xfrm>
              <a:off x="4590" y="2885"/>
              <a:ext cx="44" cy="26"/>
            </a:xfrm>
            <a:custGeom>
              <a:avLst/>
              <a:gdLst/>
              <a:ahLst/>
              <a:cxnLst>
                <a:cxn ang="0">
                  <a:pos x="44" y="13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44" y="13"/>
                </a:cxn>
              </a:cxnLst>
              <a:rect l="0" t="0" r="r" b="b"/>
              <a:pathLst>
                <a:path w="44" h="26">
                  <a:moveTo>
                    <a:pt x="44" y="13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44" y="13"/>
                  </a:lnTo>
                  <a:close/>
                </a:path>
              </a:pathLst>
            </a:custGeom>
            <a:noFill/>
            <a:ln w="14288" cap="rnd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03" name="Freeform 171"/>
            <p:cNvSpPr>
              <a:spLocks/>
            </p:cNvSpPr>
            <p:nvPr/>
          </p:nvSpPr>
          <p:spPr bwMode="auto">
            <a:xfrm>
              <a:off x="4625" y="2859"/>
              <a:ext cx="26" cy="43"/>
            </a:xfrm>
            <a:custGeom>
              <a:avLst/>
              <a:gdLst/>
              <a:ahLst/>
              <a:cxnLst>
                <a:cxn ang="0">
                  <a:pos x="13" y="43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13" y="43"/>
                </a:cxn>
              </a:cxnLst>
              <a:rect l="0" t="0" r="r" b="b"/>
              <a:pathLst>
                <a:path w="26" h="43">
                  <a:moveTo>
                    <a:pt x="13" y="43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13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04" name="Freeform 172"/>
            <p:cNvSpPr>
              <a:spLocks/>
            </p:cNvSpPr>
            <p:nvPr/>
          </p:nvSpPr>
          <p:spPr bwMode="auto">
            <a:xfrm>
              <a:off x="4625" y="2859"/>
              <a:ext cx="26" cy="43"/>
            </a:xfrm>
            <a:custGeom>
              <a:avLst/>
              <a:gdLst/>
              <a:ahLst/>
              <a:cxnLst>
                <a:cxn ang="0">
                  <a:pos x="13" y="43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13" y="43"/>
                </a:cxn>
              </a:cxnLst>
              <a:rect l="0" t="0" r="r" b="b"/>
              <a:pathLst>
                <a:path w="26" h="43">
                  <a:moveTo>
                    <a:pt x="13" y="43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13" y="43"/>
                  </a:lnTo>
                  <a:close/>
                </a:path>
              </a:pathLst>
            </a:custGeom>
            <a:noFill/>
            <a:ln w="14288" cap="rnd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05" name="Line 173"/>
            <p:cNvSpPr>
              <a:spLocks noChangeShapeType="1"/>
            </p:cNvSpPr>
            <p:nvPr/>
          </p:nvSpPr>
          <p:spPr bwMode="auto">
            <a:xfrm flipV="1">
              <a:off x="4634" y="2833"/>
              <a:ext cx="1" cy="26"/>
            </a:xfrm>
            <a:prstGeom prst="line">
              <a:avLst/>
            </a:prstGeom>
            <a:noFill/>
            <a:ln w="14288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06" name="Freeform 174"/>
            <p:cNvSpPr>
              <a:spLocks/>
            </p:cNvSpPr>
            <p:nvPr/>
          </p:nvSpPr>
          <p:spPr bwMode="auto">
            <a:xfrm>
              <a:off x="4928" y="2790"/>
              <a:ext cx="441" cy="1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"/>
                </a:cxn>
                <a:cxn ang="0">
                  <a:pos x="441" y="190"/>
                </a:cxn>
                <a:cxn ang="0">
                  <a:pos x="44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1" h="190">
                  <a:moveTo>
                    <a:pt x="0" y="0"/>
                  </a:moveTo>
                  <a:lnTo>
                    <a:pt x="0" y="190"/>
                  </a:lnTo>
                  <a:lnTo>
                    <a:pt x="441" y="190"/>
                  </a:lnTo>
                  <a:lnTo>
                    <a:pt x="44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07" name="Rectangle 175"/>
            <p:cNvSpPr>
              <a:spLocks noChangeArrowheads="1"/>
            </p:cNvSpPr>
            <p:nvPr/>
          </p:nvSpPr>
          <p:spPr bwMode="auto">
            <a:xfrm>
              <a:off x="4928" y="2790"/>
              <a:ext cx="441" cy="190"/>
            </a:xfrm>
            <a:prstGeom prst="rect">
              <a:avLst/>
            </a:prstGeom>
            <a:noFill/>
            <a:ln w="14288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08" name="Line 176"/>
            <p:cNvSpPr>
              <a:spLocks noChangeShapeType="1"/>
            </p:cNvSpPr>
            <p:nvPr/>
          </p:nvSpPr>
          <p:spPr bwMode="auto">
            <a:xfrm>
              <a:off x="4686" y="2902"/>
              <a:ext cx="242" cy="1"/>
            </a:xfrm>
            <a:prstGeom prst="line">
              <a:avLst/>
            </a:prstGeom>
            <a:noFill/>
            <a:ln w="14288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09" name="Oval 177"/>
            <p:cNvSpPr>
              <a:spLocks noChangeArrowheads="1"/>
            </p:cNvSpPr>
            <p:nvPr/>
          </p:nvSpPr>
          <p:spPr bwMode="auto">
            <a:xfrm>
              <a:off x="4730" y="2785"/>
              <a:ext cx="97" cy="9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10" name="Oval 178"/>
            <p:cNvSpPr>
              <a:spLocks noChangeArrowheads="1"/>
            </p:cNvSpPr>
            <p:nvPr/>
          </p:nvSpPr>
          <p:spPr bwMode="auto">
            <a:xfrm>
              <a:off x="4732" y="2791"/>
              <a:ext cx="95" cy="87"/>
            </a:xfrm>
            <a:prstGeom prst="ellipse">
              <a:avLst/>
            </a:prstGeom>
            <a:noFill/>
            <a:ln w="14288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11" name="Freeform 179"/>
            <p:cNvSpPr>
              <a:spLocks noEditPoints="1"/>
            </p:cNvSpPr>
            <p:nvPr/>
          </p:nvSpPr>
          <p:spPr bwMode="auto">
            <a:xfrm>
              <a:off x="4729" y="2798"/>
              <a:ext cx="118" cy="70"/>
            </a:xfrm>
            <a:custGeom>
              <a:avLst/>
              <a:gdLst/>
              <a:ahLst/>
              <a:cxnLst>
                <a:cxn ang="0">
                  <a:pos x="246" y="88"/>
                </a:cxn>
                <a:cxn ang="0">
                  <a:pos x="85" y="88"/>
                </a:cxn>
                <a:cxn ang="0">
                  <a:pos x="72" y="75"/>
                </a:cxn>
                <a:cxn ang="0">
                  <a:pos x="85" y="64"/>
                </a:cxn>
                <a:cxn ang="0">
                  <a:pos x="246" y="64"/>
                </a:cxn>
                <a:cxn ang="0">
                  <a:pos x="259" y="75"/>
                </a:cxn>
                <a:cxn ang="0">
                  <a:pos x="246" y="88"/>
                </a:cxn>
                <a:cxn ang="0">
                  <a:pos x="151" y="151"/>
                </a:cxn>
                <a:cxn ang="0">
                  <a:pos x="0" y="75"/>
                </a:cxn>
                <a:cxn ang="0">
                  <a:pos x="151" y="0"/>
                </a:cxn>
                <a:cxn ang="0">
                  <a:pos x="151" y="151"/>
                </a:cxn>
              </a:cxnLst>
              <a:rect l="0" t="0" r="r" b="b"/>
              <a:pathLst>
                <a:path w="259" h="151">
                  <a:moveTo>
                    <a:pt x="246" y="88"/>
                  </a:moveTo>
                  <a:lnTo>
                    <a:pt x="85" y="88"/>
                  </a:lnTo>
                  <a:cubicBezTo>
                    <a:pt x="78" y="88"/>
                    <a:pt x="72" y="83"/>
                    <a:pt x="72" y="75"/>
                  </a:cubicBezTo>
                  <a:cubicBezTo>
                    <a:pt x="72" y="70"/>
                    <a:pt x="78" y="64"/>
                    <a:pt x="85" y="64"/>
                  </a:cubicBezTo>
                  <a:lnTo>
                    <a:pt x="246" y="64"/>
                  </a:lnTo>
                  <a:cubicBezTo>
                    <a:pt x="253" y="64"/>
                    <a:pt x="259" y="70"/>
                    <a:pt x="259" y="75"/>
                  </a:cubicBezTo>
                  <a:cubicBezTo>
                    <a:pt x="259" y="83"/>
                    <a:pt x="253" y="88"/>
                    <a:pt x="246" y="88"/>
                  </a:cubicBezTo>
                  <a:close/>
                  <a:moveTo>
                    <a:pt x="151" y="151"/>
                  </a:moveTo>
                  <a:lnTo>
                    <a:pt x="0" y="75"/>
                  </a:lnTo>
                  <a:lnTo>
                    <a:pt x="151" y="0"/>
                  </a:lnTo>
                  <a:lnTo>
                    <a:pt x="151" y="151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12" name="Freeform 180"/>
            <p:cNvSpPr>
              <a:spLocks noEditPoints="1"/>
            </p:cNvSpPr>
            <p:nvPr/>
          </p:nvSpPr>
          <p:spPr bwMode="auto">
            <a:xfrm>
              <a:off x="4729" y="2798"/>
              <a:ext cx="118" cy="70"/>
            </a:xfrm>
            <a:custGeom>
              <a:avLst/>
              <a:gdLst/>
              <a:ahLst/>
              <a:cxnLst>
                <a:cxn ang="0">
                  <a:pos x="246" y="88"/>
                </a:cxn>
                <a:cxn ang="0">
                  <a:pos x="85" y="88"/>
                </a:cxn>
                <a:cxn ang="0">
                  <a:pos x="72" y="75"/>
                </a:cxn>
                <a:cxn ang="0">
                  <a:pos x="85" y="64"/>
                </a:cxn>
                <a:cxn ang="0">
                  <a:pos x="246" y="64"/>
                </a:cxn>
                <a:cxn ang="0">
                  <a:pos x="259" y="75"/>
                </a:cxn>
                <a:cxn ang="0">
                  <a:pos x="246" y="88"/>
                </a:cxn>
                <a:cxn ang="0">
                  <a:pos x="151" y="151"/>
                </a:cxn>
                <a:cxn ang="0">
                  <a:pos x="0" y="75"/>
                </a:cxn>
                <a:cxn ang="0">
                  <a:pos x="151" y="0"/>
                </a:cxn>
                <a:cxn ang="0">
                  <a:pos x="151" y="151"/>
                </a:cxn>
              </a:cxnLst>
              <a:rect l="0" t="0" r="r" b="b"/>
              <a:pathLst>
                <a:path w="259" h="151">
                  <a:moveTo>
                    <a:pt x="246" y="88"/>
                  </a:moveTo>
                  <a:lnTo>
                    <a:pt x="85" y="88"/>
                  </a:lnTo>
                  <a:cubicBezTo>
                    <a:pt x="78" y="88"/>
                    <a:pt x="72" y="83"/>
                    <a:pt x="72" y="75"/>
                  </a:cubicBezTo>
                  <a:cubicBezTo>
                    <a:pt x="72" y="70"/>
                    <a:pt x="78" y="64"/>
                    <a:pt x="85" y="64"/>
                  </a:cubicBezTo>
                  <a:lnTo>
                    <a:pt x="246" y="64"/>
                  </a:lnTo>
                  <a:cubicBezTo>
                    <a:pt x="253" y="64"/>
                    <a:pt x="259" y="70"/>
                    <a:pt x="259" y="75"/>
                  </a:cubicBezTo>
                  <a:cubicBezTo>
                    <a:pt x="259" y="83"/>
                    <a:pt x="253" y="88"/>
                    <a:pt x="246" y="88"/>
                  </a:cubicBezTo>
                  <a:close/>
                  <a:moveTo>
                    <a:pt x="151" y="151"/>
                  </a:moveTo>
                  <a:lnTo>
                    <a:pt x="0" y="75"/>
                  </a:lnTo>
                  <a:lnTo>
                    <a:pt x="151" y="0"/>
                  </a:lnTo>
                  <a:lnTo>
                    <a:pt x="151" y="151"/>
                  </a:lnTo>
                  <a:close/>
                </a:path>
              </a:pathLst>
            </a:custGeom>
            <a:noFill/>
            <a:ln w="14288" cap="rnd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13" name="Line 181"/>
            <p:cNvSpPr>
              <a:spLocks noChangeShapeType="1"/>
            </p:cNvSpPr>
            <p:nvPr/>
          </p:nvSpPr>
          <p:spPr bwMode="auto">
            <a:xfrm flipV="1">
              <a:off x="4729" y="2902"/>
              <a:ext cx="1" cy="216"/>
            </a:xfrm>
            <a:prstGeom prst="line">
              <a:avLst/>
            </a:prstGeom>
            <a:noFill/>
            <a:ln w="14288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14" name="Line 182"/>
            <p:cNvSpPr>
              <a:spLocks noChangeShapeType="1"/>
            </p:cNvSpPr>
            <p:nvPr/>
          </p:nvSpPr>
          <p:spPr bwMode="auto">
            <a:xfrm flipV="1">
              <a:off x="4841" y="2902"/>
              <a:ext cx="1" cy="294"/>
            </a:xfrm>
            <a:prstGeom prst="line">
              <a:avLst/>
            </a:prstGeom>
            <a:noFill/>
            <a:ln w="14288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15" name="Freeform 183"/>
            <p:cNvSpPr>
              <a:spLocks/>
            </p:cNvSpPr>
            <p:nvPr/>
          </p:nvSpPr>
          <p:spPr bwMode="auto">
            <a:xfrm>
              <a:off x="4591" y="3075"/>
              <a:ext cx="83" cy="87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94"/>
                </a:cxn>
                <a:cxn ang="0">
                  <a:pos x="91" y="189"/>
                </a:cxn>
                <a:cxn ang="0">
                  <a:pos x="181" y="94"/>
                </a:cxn>
                <a:cxn ang="0">
                  <a:pos x="91" y="0"/>
                </a:cxn>
              </a:cxnLst>
              <a:rect l="0" t="0" r="r" b="b"/>
              <a:pathLst>
                <a:path w="181" h="189">
                  <a:moveTo>
                    <a:pt x="91" y="0"/>
                  </a:moveTo>
                  <a:cubicBezTo>
                    <a:pt x="41" y="0"/>
                    <a:pt x="0" y="43"/>
                    <a:pt x="0" y="94"/>
                  </a:cubicBezTo>
                  <a:cubicBezTo>
                    <a:pt x="0" y="147"/>
                    <a:pt x="41" y="189"/>
                    <a:pt x="91" y="189"/>
                  </a:cubicBezTo>
                  <a:cubicBezTo>
                    <a:pt x="141" y="189"/>
                    <a:pt x="181" y="147"/>
                    <a:pt x="181" y="94"/>
                  </a:cubicBezTo>
                  <a:cubicBezTo>
                    <a:pt x="181" y="43"/>
                    <a:pt x="141" y="0"/>
                    <a:pt x="91" y="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16" name="Freeform 184"/>
            <p:cNvSpPr>
              <a:spLocks/>
            </p:cNvSpPr>
            <p:nvPr/>
          </p:nvSpPr>
          <p:spPr bwMode="auto">
            <a:xfrm>
              <a:off x="4587" y="3074"/>
              <a:ext cx="90" cy="8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43"/>
                </a:cxn>
                <a:cxn ang="0">
                  <a:pos x="45" y="87"/>
                </a:cxn>
                <a:cxn ang="0">
                  <a:pos x="90" y="43"/>
                </a:cxn>
                <a:cxn ang="0">
                  <a:pos x="45" y="0"/>
                </a:cxn>
              </a:cxnLst>
              <a:rect l="0" t="0" r="r" b="b"/>
              <a:pathLst>
                <a:path w="90" h="87">
                  <a:moveTo>
                    <a:pt x="45" y="0"/>
                  </a:moveTo>
                  <a:cubicBezTo>
                    <a:pt x="20" y="0"/>
                    <a:pt x="0" y="20"/>
                    <a:pt x="0" y="43"/>
                  </a:cubicBezTo>
                  <a:cubicBezTo>
                    <a:pt x="0" y="68"/>
                    <a:pt x="20" y="87"/>
                    <a:pt x="45" y="87"/>
                  </a:cubicBezTo>
                  <a:cubicBezTo>
                    <a:pt x="70" y="87"/>
                    <a:pt x="90" y="68"/>
                    <a:pt x="90" y="43"/>
                  </a:cubicBezTo>
                  <a:cubicBezTo>
                    <a:pt x="90" y="20"/>
                    <a:pt x="70" y="0"/>
                    <a:pt x="45" y="0"/>
                  </a:cubicBezTo>
                </a:path>
              </a:pathLst>
            </a:custGeom>
            <a:noFill/>
            <a:ln w="14288" cap="rnd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17" name="Freeform 185"/>
            <p:cNvSpPr>
              <a:spLocks noEditPoints="1"/>
            </p:cNvSpPr>
            <p:nvPr/>
          </p:nvSpPr>
          <p:spPr bwMode="auto">
            <a:xfrm>
              <a:off x="4582" y="3084"/>
              <a:ext cx="110" cy="69"/>
            </a:xfrm>
            <a:custGeom>
              <a:avLst/>
              <a:gdLst/>
              <a:ahLst/>
              <a:cxnLst>
                <a:cxn ang="0">
                  <a:pos x="227" y="89"/>
                </a:cxn>
                <a:cxn ang="0">
                  <a:pos x="85" y="89"/>
                </a:cxn>
                <a:cxn ang="0">
                  <a:pos x="72" y="76"/>
                </a:cxn>
                <a:cxn ang="0">
                  <a:pos x="85" y="64"/>
                </a:cxn>
                <a:cxn ang="0">
                  <a:pos x="227" y="64"/>
                </a:cxn>
                <a:cxn ang="0">
                  <a:pos x="240" y="76"/>
                </a:cxn>
                <a:cxn ang="0">
                  <a:pos x="227" y="89"/>
                </a:cxn>
                <a:cxn ang="0">
                  <a:pos x="151" y="152"/>
                </a:cxn>
                <a:cxn ang="0">
                  <a:pos x="0" y="76"/>
                </a:cxn>
                <a:cxn ang="0">
                  <a:pos x="151" y="0"/>
                </a:cxn>
                <a:cxn ang="0">
                  <a:pos x="151" y="152"/>
                </a:cxn>
              </a:cxnLst>
              <a:rect l="0" t="0" r="r" b="b"/>
              <a:pathLst>
                <a:path w="240" h="152">
                  <a:moveTo>
                    <a:pt x="227" y="89"/>
                  </a:moveTo>
                  <a:lnTo>
                    <a:pt x="85" y="89"/>
                  </a:lnTo>
                  <a:cubicBezTo>
                    <a:pt x="78" y="89"/>
                    <a:pt x="72" y="83"/>
                    <a:pt x="72" y="76"/>
                  </a:cubicBezTo>
                  <a:cubicBezTo>
                    <a:pt x="72" y="70"/>
                    <a:pt x="78" y="64"/>
                    <a:pt x="85" y="64"/>
                  </a:cubicBezTo>
                  <a:lnTo>
                    <a:pt x="227" y="64"/>
                  </a:lnTo>
                  <a:cubicBezTo>
                    <a:pt x="234" y="64"/>
                    <a:pt x="240" y="70"/>
                    <a:pt x="240" y="76"/>
                  </a:cubicBezTo>
                  <a:cubicBezTo>
                    <a:pt x="240" y="83"/>
                    <a:pt x="234" y="89"/>
                    <a:pt x="227" y="89"/>
                  </a:cubicBezTo>
                  <a:close/>
                  <a:moveTo>
                    <a:pt x="151" y="152"/>
                  </a:moveTo>
                  <a:lnTo>
                    <a:pt x="0" y="76"/>
                  </a:lnTo>
                  <a:lnTo>
                    <a:pt x="151" y="0"/>
                  </a:lnTo>
                  <a:lnTo>
                    <a:pt x="151" y="152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18" name="Freeform 186"/>
            <p:cNvSpPr>
              <a:spLocks noEditPoints="1"/>
            </p:cNvSpPr>
            <p:nvPr/>
          </p:nvSpPr>
          <p:spPr bwMode="auto">
            <a:xfrm>
              <a:off x="4582" y="3084"/>
              <a:ext cx="110" cy="69"/>
            </a:xfrm>
            <a:custGeom>
              <a:avLst/>
              <a:gdLst/>
              <a:ahLst/>
              <a:cxnLst>
                <a:cxn ang="0">
                  <a:pos x="227" y="89"/>
                </a:cxn>
                <a:cxn ang="0">
                  <a:pos x="85" y="89"/>
                </a:cxn>
                <a:cxn ang="0">
                  <a:pos x="72" y="76"/>
                </a:cxn>
                <a:cxn ang="0">
                  <a:pos x="85" y="64"/>
                </a:cxn>
                <a:cxn ang="0">
                  <a:pos x="227" y="64"/>
                </a:cxn>
                <a:cxn ang="0">
                  <a:pos x="240" y="76"/>
                </a:cxn>
                <a:cxn ang="0">
                  <a:pos x="227" y="89"/>
                </a:cxn>
                <a:cxn ang="0">
                  <a:pos x="151" y="152"/>
                </a:cxn>
                <a:cxn ang="0">
                  <a:pos x="0" y="76"/>
                </a:cxn>
                <a:cxn ang="0">
                  <a:pos x="151" y="0"/>
                </a:cxn>
                <a:cxn ang="0">
                  <a:pos x="151" y="152"/>
                </a:cxn>
              </a:cxnLst>
              <a:rect l="0" t="0" r="r" b="b"/>
              <a:pathLst>
                <a:path w="240" h="152">
                  <a:moveTo>
                    <a:pt x="227" y="89"/>
                  </a:moveTo>
                  <a:lnTo>
                    <a:pt x="85" y="89"/>
                  </a:lnTo>
                  <a:cubicBezTo>
                    <a:pt x="78" y="89"/>
                    <a:pt x="72" y="83"/>
                    <a:pt x="72" y="76"/>
                  </a:cubicBezTo>
                  <a:cubicBezTo>
                    <a:pt x="72" y="70"/>
                    <a:pt x="78" y="64"/>
                    <a:pt x="85" y="64"/>
                  </a:cubicBezTo>
                  <a:lnTo>
                    <a:pt x="227" y="64"/>
                  </a:lnTo>
                  <a:cubicBezTo>
                    <a:pt x="234" y="64"/>
                    <a:pt x="240" y="70"/>
                    <a:pt x="240" y="76"/>
                  </a:cubicBezTo>
                  <a:cubicBezTo>
                    <a:pt x="240" y="83"/>
                    <a:pt x="234" y="89"/>
                    <a:pt x="227" y="89"/>
                  </a:cubicBezTo>
                  <a:close/>
                  <a:moveTo>
                    <a:pt x="151" y="152"/>
                  </a:moveTo>
                  <a:lnTo>
                    <a:pt x="0" y="76"/>
                  </a:lnTo>
                  <a:lnTo>
                    <a:pt x="151" y="0"/>
                  </a:lnTo>
                  <a:lnTo>
                    <a:pt x="151" y="152"/>
                  </a:lnTo>
                  <a:close/>
                </a:path>
              </a:pathLst>
            </a:custGeom>
            <a:noFill/>
            <a:ln w="3175" cap="rnd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19" name="Freeform 187"/>
            <p:cNvSpPr>
              <a:spLocks/>
            </p:cNvSpPr>
            <p:nvPr/>
          </p:nvSpPr>
          <p:spPr bwMode="auto">
            <a:xfrm>
              <a:off x="4529" y="2607"/>
              <a:ext cx="360" cy="123"/>
            </a:xfrm>
            <a:custGeom>
              <a:avLst/>
              <a:gdLst/>
              <a:ahLst/>
              <a:cxnLst>
                <a:cxn ang="0">
                  <a:pos x="86" y="270"/>
                </a:cxn>
                <a:cxn ang="0">
                  <a:pos x="695" y="270"/>
                </a:cxn>
                <a:cxn ang="0">
                  <a:pos x="781" y="119"/>
                </a:cxn>
                <a:cxn ang="0">
                  <a:pos x="695" y="0"/>
                </a:cxn>
                <a:cxn ang="0">
                  <a:pos x="86" y="0"/>
                </a:cxn>
                <a:cxn ang="0">
                  <a:pos x="13" y="168"/>
                </a:cxn>
                <a:cxn ang="0">
                  <a:pos x="86" y="270"/>
                </a:cxn>
              </a:cxnLst>
              <a:rect l="0" t="0" r="r" b="b"/>
              <a:pathLst>
                <a:path w="787" h="270">
                  <a:moveTo>
                    <a:pt x="86" y="270"/>
                  </a:moveTo>
                  <a:lnTo>
                    <a:pt x="695" y="270"/>
                  </a:lnTo>
                  <a:cubicBezTo>
                    <a:pt x="748" y="261"/>
                    <a:pt x="787" y="194"/>
                    <a:pt x="781" y="119"/>
                  </a:cubicBezTo>
                  <a:cubicBezTo>
                    <a:pt x="775" y="56"/>
                    <a:pt x="740" y="7"/>
                    <a:pt x="695" y="0"/>
                  </a:cubicBezTo>
                  <a:lnTo>
                    <a:pt x="86" y="0"/>
                  </a:lnTo>
                  <a:cubicBezTo>
                    <a:pt x="32" y="18"/>
                    <a:pt x="0" y="94"/>
                    <a:pt x="13" y="168"/>
                  </a:cubicBezTo>
                  <a:cubicBezTo>
                    <a:pt x="22" y="218"/>
                    <a:pt x="50" y="257"/>
                    <a:pt x="86" y="270"/>
                  </a:cubicBez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89" name="Rectangle 188"/>
            <p:cNvSpPr>
              <a:spLocks noChangeArrowheads="1"/>
            </p:cNvSpPr>
            <p:nvPr/>
          </p:nvSpPr>
          <p:spPr bwMode="auto">
            <a:xfrm>
              <a:off x="4594" y="2612"/>
              <a:ext cx="26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it-IT" sz="1200" i="1">
                  <a:solidFill>
                    <a:srgbClr val="000000"/>
                  </a:solidFill>
                  <a:effectLst/>
                </a:rPr>
                <a:t>acqua</a:t>
              </a:r>
              <a:endParaRPr kumimoji="1" lang="it-IT" sz="2400">
                <a:effectLst/>
                <a:latin typeface="Times New Roman" pitchFamily="18" charset="0"/>
              </a:endParaRPr>
            </a:p>
          </p:txBody>
        </p:sp>
        <p:sp>
          <p:nvSpPr>
            <p:cNvPr id="223421" name="Freeform 189"/>
            <p:cNvSpPr>
              <a:spLocks/>
            </p:cNvSpPr>
            <p:nvPr/>
          </p:nvSpPr>
          <p:spPr bwMode="auto">
            <a:xfrm>
              <a:off x="3188" y="2605"/>
              <a:ext cx="361" cy="124"/>
            </a:xfrm>
            <a:custGeom>
              <a:avLst/>
              <a:gdLst/>
              <a:ahLst/>
              <a:cxnLst>
                <a:cxn ang="0">
                  <a:pos x="86" y="271"/>
                </a:cxn>
                <a:cxn ang="0">
                  <a:pos x="695" y="271"/>
                </a:cxn>
                <a:cxn ang="0">
                  <a:pos x="781" y="120"/>
                </a:cxn>
                <a:cxn ang="0">
                  <a:pos x="695" y="0"/>
                </a:cxn>
                <a:cxn ang="0">
                  <a:pos x="695" y="0"/>
                </a:cxn>
                <a:cxn ang="0">
                  <a:pos x="86" y="0"/>
                </a:cxn>
                <a:cxn ang="0">
                  <a:pos x="13" y="169"/>
                </a:cxn>
                <a:cxn ang="0">
                  <a:pos x="86" y="271"/>
                </a:cxn>
              </a:cxnLst>
              <a:rect l="0" t="0" r="r" b="b"/>
              <a:pathLst>
                <a:path w="787" h="271">
                  <a:moveTo>
                    <a:pt x="86" y="271"/>
                  </a:moveTo>
                  <a:lnTo>
                    <a:pt x="695" y="271"/>
                  </a:lnTo>
                  <a:cubicBezTo>
                    <a:pt x="749" y="262"/>
                    <a:pt x="787" y="195"/>
                    <a:pt x="781" y="120"/>
                  </a:cubicBezTo>
                  <a:cubicBezTo>
                    <a:pt x="776" y="57"/>
                    <a:pt x="740" y="8"/>
                    <a:pt x="695" y="0"/>
                  </a:cubicBezTo>
                  <a:lnTo>
                    <a:pt x="695" y="0"/>
                  </a:lnTo>
                  <a:lnTo>
                    <a:pt x="86" y="0"/>
                  </a:lnTo>
                  <a:cubicBezTo>
                    <a:pt x="32" y="19"/>
                    <a:pt x="0" y="95"/>
                    <a:pt x="13" y="169"/>
                  </a:cubicBezTo>
                  <a:cubicBezTo>
                    <a:pt x="22" y="219"/>
                    <a:pt x="50" y="258"/>
                    <a:pt x="86" y="271"/>
                  </a:cubicBezTo>
                  <a:close/>
                </a:path>
              </a:pathLst>
            </a:custGeom>
            <a:solidFill>
              <a:srgbClr val="0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91" name="Rectangle 190"/>
            <p:cNvSpPr>
              <a:spLocks noChangeArrowheads="1"/>
            </p:cNvSpPr>
            <p:nvPr/>
          </p:nvSpPr>
          <p:spPr bwMode="auto">
            <a:xfrm>
              <a:off x="3276" y="2605"/>
              <a:ext cx="22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it-IT" sz="1200" i="1">
                  <a:solidFill>
                    <a:srgbClr val="000000"/>
                  </a:solidFill>
                  <a:effectLst/>
                </a:rPr>
                <a:t>MDM</a:t>
              </a:r>
              <a:endParaRPr kumimoji="1" lang="it-IT" sz="2400">
                <a:effectLst/>
                <a:latin typeface="Times New Roman" pitchFamily="18" charset="0"/>
              </a:endParaRPr>
            </a:p>
          </p:txBody>
        </p:sp>
        <p:sp>
          <p:nvSpPr>
            <p:cNvPr id="223423" name="Rectangle 191"/>
            <p:cNvSpPr>
              <a:spLocks noChangeArrowheads="1"/>
            </p:cNvSpPr>
            <p:nvPr/>
          </p:nvSpPr>
          <p:spPr bwMode="auto">
            <a:xfrm>
              <a:off x="3980" y="2928"/>
              <a:ext cx="51" cy="26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793" name="Rectangle 192"/>
            <p:cNvSpPr>
              <a:spLocks noChangeArrowheads="1"/>
            </p:cNvSpPr>
            <p:nvPr/>
          </p:nvSpPr>
          <p:spPr bwMode="auto">
            <a:xfrm>
              <a:off x="5090" y="2817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it-IT" sz="1400" b="1">
                  <a:solidFill>
                    <a:srgbClr val="FFFFFF"/>
                  </a:solidFill>
                  <a:effectLst/>
                </a:rPr>
                <a:t>U</a:t>
              </a:r>
              <a:endParaRPr kumimoji="1" lang="it-IT" sz="2400">
                <a:effectLst/>
                <a:latin typeface="Times New Roman" pitchFamily="18" charset="0"/>
              </a:endParaRPr>
            </a:p>
          </p:txBody>
        </p:sp>
        <p:sp>
          <p:nvSpPr>
            <p:cNvPr id="25794" name="Rectangle 193"/>
            <p:cNvSpPr>
              <a:spLocks noChangeArrowheads="1"/>
            </p:cNvSpPr>
            <p:nvPr/>
          </p:nvSpPr>
          <p:spPr bwMode="auto">
            <a:xfrm>
              <a:off x="5170" y="2817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it-IT" sz="1400" b="1">
                  <a:solidFill>
                    <a:srgbClr val="FFFFFF"/>
                  </a:solidFill>
                  <a:effectLst/>
                </a:rPr>
                <a:t>.</a:t>
              </a:r>
              <a:endParaRPr kumimoji="1" lang="it-IT" sz="2400">
                <a:effectLst/>
                <a:latin typeface="Times New Roman" pitchFamily="18" charset="0"/>
              </a:endParaRPr>
            </a:p>
          </p:txBody>
        </p:sp>
        <p:sp>
          <p:nvSpPr>
            <p:cNvPr id="25795" name="Rectangle 194"/>
            <p:cNvSpPr>
              <a:spLocks noChangeArrowheads="1"/>
            </p:cNvSpPr>
            <p:nvPr/>
          </p:nvSpPr>
          <p:spPr bwMode="auto">
            <a:xfrm>
              <a:off x="5206" y="2817"/>
              <a:ext cx="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it-IT" sz="1400" b="1">
                  <a:solidFill>
                    <a:srgbClr val="FFFFFF"/>
                  </a:solidFill>
                  <a:effectLst/>
                </a:rPr>
                <a:t>T</a:t>
              </a:r>
              <a:endParaRPr kumimoji="1" lang="it-IT" sz="2400">
                <a:effectLst/>
                <a:latin typeface="Times New Roman" pitchFamily="18" charset="0"/>
              </a:endParaRPr>
            </a:p>
          </p:txBody>
        </p:sp>
        <p:sp>
          <p:nvSpPr>
            <p:cNvPr id="25796" name="Rectangle 195"/>
            <p:cNvSpPr>
              <a:spLocks noChangeArrowheads="1"/>
            </p:cNvSpPr>
            <p:nvPr/>
          </p:nvSpPr>
          <p:spPr bwMode="auto">
            <a:xfrm>
              <a:off x="5273" y="2817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it-IT" sz="1400" b="1">
                  <a:solidFill>
                    <a:srgbClr val="FFFFFF"/>
                  </a:solidFill>
                  <a:effectLst/>
                </a:rPr>
                <a:t>.</a:t>
              </a:r>
              <a:endParaRPr kumimoji="1" lang="it-IT" sz="2400">
                <a:effectLst/>
                <a:latin typeface="Times New Roman" pitchFamily="18" charset="0"/>
              </a:endParaRPr>
            </a:p>
          </p:txBody>
        </p:sp>
        <p:sp>
          <p:nvSpPr>
            <p:cNvPr id="223428" name="Line 196"/>
            <p:cNvSpPr>
              <a:spLocks noChangeShapeType="1"/>
            </p:cNvSpPr>
            <p:nvPr/>
          </p:nvSpPr>
          <p:spPr bwMode="auto">
            <a:xfrm flipV="1">
              <a:off x="2730" y="2633"/>
              <a:ext cx="1164" cy="106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29" name="Line 197"/>
            <p:cNvSpPr>
              <a:spLocks noChangeShapeType="1"/>
            </p:cNvSpPr>
            <p:nvPr/>
          </p:nvSpPr>
          <p:spPr bwMode="auto">
            <a:xfrm flipH="1" flipV="1">
              <a:off x="1971" y="2684"/>
              <a:ext cx="707" cy="10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30" name="Line 198"/>
            <p:cNvSpPr>
              <a:spLocks noChangeShapeType="1"/>
            </p:cNvSpPr>
            <p:nvPr/>
          </p:nvSpPr>
          <p:spPr bwMode="auto">
            <a:xfrm flipH="1" flipV="1">
              <a:off x="1691" y="3081"/>
              <a:ext cx="2068" cy="3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31" name="Line 199"/>
            <p:cNvSpPr>
              <a:spLocks noChangeShapeType="1"/>
            </p:cNvSpPr>
            <p:nvPr/>
          </p:nvSpPr>
          <p:spPr bwMode="auto">
            <a:xfrm flipH="1">
              <a:off x="2162" y="1736"/>
              <a:ext cx="1559" cy="6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32" name="Line 200"/>
            <p:cNvSpPr>
              <a:spLocks noChangeShapeType="1"/>
            </p:cNvSpPr>
            <p:nvPr/>
          </p:nvSpPr>
          <p:spPr bwMode="auto">
            <a:xfrm>
              <a:off x="2617" y="1483"/>
              <a:ext cx="542" cy="613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33" name="Line 201"/>
            <p:cNvSpPr>
              <a:spLocks noChangeShapeType="1"/>
            </p:cNvSpPr>
            <p:nvPr/>
          </p:nvSpPr>
          <p:spPr bwMode="auto">
            <a:xfrm>
              <a:off x="3853" y="1766"/>
              <a:ext cx="0" cy="363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34" name="Line 202"/>
            <p:cNvSpPr>
              <a:spLocks noChangeShapeType="1"/>
            </p:cNvSpPr>
            <p:nvPr/>
          </p:nvSpPr>
          <p:spPr bwMode="auto">
            <a:xfrm flipH="1">
              <a:off x="4332" y="1741"/>
              <a:ext cx="181" cy="45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35" name="Line 203"/>
            <p:cNvSpPr>
              <a:spLocks noChangeShapeType="1"/>
            </p:cNvSpPr>
            <p:nvPr/>
          </p:nvSpPr>
          <p:spPr bwMode="auto">
            <a:xfrm flipV="1">
              <a:off x="3797" y="3033"/>
              <a:ext cx="174" cy="37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3436" name="Line 204"/>
            <p:cNvSpPr>
              <a:spLocks noChangeShapeType="1"/>
            </p:cNvSpPr>
            <p:nvPr/>
          </p:nvSpPr>
          <p:spPr bwMode="auto">
            <a:xfrm flipH="1" flipV="1">
              <a:off x="1508" y="2713"/>
              <a:ext cx="1158" cy="9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2" name="Rettangolo 1"/>
          <p:cNvSpPr/>
          <p:nvPr/>
        </p:nvSpPr>
        <p:spPr bwMode="auto">
          <a:xfrm>
            <a:off x="746361" y="3055296"/>
            <a:ext cx="1230075" cy="10912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FF5CD7C-5485-41D9-B965-B9E4CD785C23}" type="slidenum">
              <a:rPr lang="it-IT"/>
              <a:pPr/>
              <a:t>18</a:t>
            </a:fld>
            <a:endParaRPr lang="it-IT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325563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La </a:t>
            </a:r>
            <a:r>
              <a:rPr lang="en-US" dirty="0" err="1" smtClean="0"/>
              <a:t>cogenerazione</a:t>
            </a:r>
            <a:r>
              <a:rPr lang="en-US" dirty="0" smtClean="0"/>
              <a:t> </a:t>
            </a:r>
            <a:r>
              <a:rPr lang="en-US" dirty="0" err="1" smtClean="0"/>
              <a:t>solare</a:t>
            </a:r>
            <a:r>
              <a:rPr lang="en-US" dirty="0" smtClean="0"/>
              <a:t> con </a:t>
            </a:r>
            <a:r>
              <a:rPr lang="en-US" dirty="0" err="1" smtClean="0"/>
              <a:t>gruppi</a:t>
            </a:r>
            <a:r>
              <a:rPr lang="en-US" dirty="0" smtClean="0"/>
              <a:t> ORC (</a:t>
            </a:r>
            <a:r>
              <a:rPr lang="en-US" dirty="0" err="1" smtClean="0"/>
              <a:t>Turboden</a:t>
            </a:r>
            <a:r>
              <a:rPr lang="en-US" dirty="0" smtClean="0"/>
              <a:t> -2014)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88" y="1914471"/>
            <a:ext cx="8628250" cy="374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8212" y="476654"/>
            <a:ext cx="7908587" cy="940983"/>
          </a:xfrm>
        </p:spPr>
        <p:txBody>
          <a:bodyPr/>
          <a:lstStyle/>
          <a:p>
            <a:r>
              <a:rPr lang="it-IT" dirty="0" smtClean="0"/>
              <a:t>Solar </a:t>
            </a:r>
            <a:r>
              <a:rPr lang="it-IT" dirty="0" err="1" smtClean="0"/>
              <a:t>dish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96D424-0EC8-41E0-BD9D-6A24E6A67962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63" y="1563119"/>
            <a:ext cx="6764516" cy="52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8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E4A20D5-CE55-4E48-8B27-D6DBFBBEEF37}" type="slidenum">
              <a:rPr lang="it-IT"/>
              <a:pPr/>
              <a:t>2</a:t>
            </a:fld>
            <a:endParaRPr lang="it-IT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1844" y="423018"/>
            <a:ext cx="7288212" cy="8778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600" dirty="0" smtClean="0"/>
              <a:t>Produzione CHP da energia solare</a:t>
            </a:r>
            <a:br>
              <a:rPr lang="it-IT" sz="3600" dirty="0" smtClean="0"/>
            </a:br>
            <a:r>
              <a:rPr lang="it-IT" sz="3600" dirty="0" smtClean="0"/>
              <a:t>e solare termodinamico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 r="5850"/>
          <a:stretch>
            <a:fillRect/>
          </a:stretch>
        </p:blipFill>
        <p:spPr bwMode="auto">
          <a:xfrm>
            <a:off x="2133600" y="2068513"/>
            <a:ext cx="45847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7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E875983-AA0A-4DE1-8121-24FBA22D96FD}" type="slidenum">
              <a:rPr lang="it-IT"/>
              <a:pPr/>
              <a:t>20</a:t>
            </a:fld>
            <a:endParaRPr lang="it-IT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3667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/>
              <a:t>La </a:t>
            </a:r>
            <a:r>
              <a:rPr lang="en-US" sz="3600" dirty="0" err="1" smtClean="0"/>
              <a:t>cogenerazione</a:t>
            </a:r>
            <a:r>
              <a:rPr lang="en-US" sz="3600" dirty="0" smtClean="0"/>
              <a:t> </a:t>
            </a:r>
            <a:r>
              <a:rPr lang="en-US" sz="3600" dirty="0" err="1" smtClean="0"/>
              <a:t>solare</a:t>
            </a:r>
            <a:r>
              <a:rPr lang="en-US" sz="3600" dirty="0" smtClean="0"/>
              <a:t> con </a:t>
            </a:r>
            <a:r>
              <a:rPr lang="en-US" sz="3600" dirty="0" err="1" smtClean="0"/>
              <a:t>gruppi</a:t>
            </a:r>
            <a:r>
              <a:rPr lang="en-US" sz="3600" dirty="0" smtClean="0"/>
              <a:t> STIRLING</a:t>
            </a:r>
            <a:endParaRPr lang="it-IT" sz="3600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5538788"/>
            <a:ext cx="7661275" cy="1146175"/>
          </a:xfrm>
        </p:spPr>
        <p:txBody>
          <a:bodyPr/>
          <a:lstStyle/>
          <a:p>
            <a:pPr marL="0" indent="31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000" b="0" i="1" smtClean="0"/>
              <a:t>Il generatore solare EuroDish installato al CESI (uno dei 6 sistemi di questo tipo costruiti finora) ha un potenza nominale di 10 kWe. E' realizzato su progetto della SBP con motore Stirling SOLO 161.</a:t>
            </a:r>
            <a:r>
              <a:rPr lang="it-IT" sz="2000" smtClean="0"/>
              <a:t> </a:t>
            </a:r>
          </a:p>
        </p:txBody>
      </p:sp>
      <p:pic>
        <p:nvPicPr>
          <p:cNvPr id="234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100" y="1903413"/>
            <a:ext cx="4794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4" cstate="print"/>
          <a:srcRect r="5850"/>
          <a:stretch>
            <a:fillRect/>
          </a:stretch>
        </p:blipFill>
        <p:spPr bwMode="auto">
          <a:xfrm>
            <a:off x="0" y="1882775"/>
            <a:ext cx="39481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02" name="Oval 6"/>
          <p:cNvSpPr>
            <a:spLocks noChangeArrowheads="1"/>
          </p:cNvSpPr>
          <p:nvPr/>
        </p:nvSpPr>
        <p:spPr bwMode="auto">
          <a:xfrm>
            <a:off x="1789113" y="1920875"/>
            <a:ext cx="954087" cy="954088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cxnSp>
        <p:nvCxnSpPr>
          <p:cNvPr id="234503" name="AutoShape 7"/>
          <p:cNvCxnSpPr>
            <a:cxnSpLocks noChangeShapeType="1"/>
            <a:stCxn id="234502" idx="6"/>
          </p:cNvCxnSpPr>
          <p:nvPr/>
        </p:nvCxnSpPr>
        <p:spPr bwMode="auto">
          <a:xfrm>
            <a:off x="2743200" y="2398713"/>
            <a:ext cx="1751013" cy="1384300"/>
          </a:xfrm>
          <a:prstGeom prst="curvedConnector3">
            <a:avLst>
              <a:gd name="adj1" fmla="val 49954"/>
            </a:avLst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0297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0436" y="274638"/>
            <a:ext cx="7966364" cy="1143000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cogenerazione</a:t>
            </a:r>
            <a:r>
              <a:rPr lang="en-US" dirty="0"/>
              <a:t> </a:t>
            </a:r>
            <a:r>
              <a:rPr lang="en-US" dirty="0" err="1"/>
              <a:t>solare</a:t>
            </a:r>
            <a:r>
              <a:rPr lang="en-US" dirty="0"/>
              <a:t> con </a:t>
            </a:r>
            <a:r>
              <a:rPr lang="en-US" dirty="0" err="1"/>
              <a:t>gruppi</a:t>
            </a:r>
            <a:r>
              <a:rPr lang="en-US" dirty="0"/>
              <a:t> STIRLING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9C9CE7-7AE7-44E3-9056-30683427E9B1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" y="1818409"/>
            <a:ext cx="4248150" cy="3886200"/>
          </a:xfrm>
          <a:prstGeom prst="rect">
            <a:avLst/>
          </a:prstGeom>
        </p:spPr>
      </p:pic>
      <p:pic>
        <p:nvPicPr>
          <p:cNvPr id="1026" name="Picture 2" descr="suncatcher original model solar power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570" y="3225510"/>
            <a:ext cx="4686059" cy="287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38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0436" y="274638"/>
            <a:ext cx="7966364" cy="1143000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cogenerazione</a:t>
            </a:r>
            <a:r>
              <a:rPr lang="en-US" dirty="0"/>
              <a:t> </a:t>
            </a:r>
            <a:r>
              <a:rPr lang="en-US" dirty="0" err="1"/>
              <a:t>solare</a:t>
            </a:r>
            <a:r>
              <a:rPr lang="en-US" dirty="0"/>
              <a:t> con </a:t>
            </a:r>
            <a:r>
              <a:rPr lang="en-US" dirty="0" err="1"/>
              <a:t>gruppi</a:t>
            </a:r>
            <a:r>
              <a:rPr lang="en-US" dirty="0"/>
              <a:t> STIRLING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9C9CE7-7AE7-44E3-9056-30683427E9B1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pic>
        <p:nvPicPr>
          <p:cNvPr id="1026" name="Picture 2" descr="suncatcher original model solar power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89" y="4173236"/>
            <a:ext cx="3143940" cy="193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54" y="2347392"/>
            <a:ext cx="4883777" cy="42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41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E1A8869-CE37-4DF9-B455-10225B094002}" type="slidenum">
              <a:rPr lang="it-IT"/>
              <a:pPr/>
              <a:t>23</a:t>
            </a:fld>
            <a:endParaRPr lang="it-IT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095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600" smtClean="0"/>
              <a:t>Cicli “ibridi” ad energia Solare e combustibile fossile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2246313"/>
            <a:ext cx="3524250" cy="4008437"/>
          </a:xfrm>
        </p:spPr>
        <p:txBody>
          <a:bodyPr/>
          <a:lstStyle/>
          <a:p>
            <a:pPr eaLnBrk="1" hangingPunct="1"/>
            <a:r>
              <a:rPr lang="it-IT" sz="2400" b="0" smtClean="0"/>
              <a:t>Preriscaldamento della aria compressa di un gruppo TG con energia solare fino a T elevatissime,</a:t>
            </a:r>
          </a:p>
          <a:p>
            <a:pPr eaLnBrk="1" hangingPunct="1"/>
            <a:r>
              <a:rPr lang="it-IT" sz="2400" b="0" smtClean="0"/>
              <a:t>Alimentazione a metano della camera di combustione,</a:t>
            </a:r>
          </a:p>
          <a:p>
            <a:pPr eaLnBrk="1" hangingPunct="1"/>
            <a:r>
              <a:rPr lang="it-IT" sz="2400" b="0" smtClean="0"/>
              <a:t>T massima del ciclo oltre 1000°C.</a:t>
            </a: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50" y="2222500"/>
            <a:ext cx="43846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2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8096" y="301556"/>
            <a:ext cx="7882503" cy="1116081"/>
          </a:xfrm>
        </p:spPr>
        <p:txBody>
          <a:bodyPr/>
          <a:lstStyle/>
          <a:p>
            <a:r>
              <a:rPr lang="it-IT" dirty="0"/>
              <a:t>Le opzioni tecnologiche per il fluido termovettore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9C9CE7-7AE7-44E3-9056-30683427E9B1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17380"/>
          <a:stretch/>
        </p:blipFill>
        <p:spPr>
          <a:xfrm>
            <a:off x="728097" y="1848255"/>
            <a:ext cx="7670573" cy="500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68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3114" y="274638"/>
            <a:ext cx="8083685" cy="1143000"/>
          </a:xfrm>
        </p:spPr>
        <p:txBody>
          <a:bodyPr/>
          <a:lstStyle/>
          <a:p>
            <a:r>
              <a:rPr lang="it-IT" dirty="0"/>
              <a:t>Livelli tipici di temperatura richiesti in alcuni processi industriali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4736D4-2AC6-426B-BA0A-6519B26B4246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2" y="1965647"/>
            <a:ext cx="4261918" cy="29795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6018" t="2629" r="4928" b="3432"/>
          <a:stretch/>
        </p:blipFill>
        <p:spPr>
          <a:xfrm>
            <a:off x="4304522" y="3115826"/>
            <a:ext cx="4739952" cy="308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24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EC136D-B76B-4DB8-9D5D-13FEA895F5B9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03114" y="370430"/>
            <a:ext cx="8083685" cy="104720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it-IT" kern="0" dirty="0" smtClean="0">
                <a:effectLst/>
              </a:rPr>
              <a:t>Solar </a:t>
            </a:r>
            <a:r>
              <a:rPr lang="it-IT" kern="0" dirty="0" err="1" smtClean="0">
                <a:effectLst/>
              </a:rPr>
              <a:t>Cooling</a:t>
            </a:r>
            <a:r>
              <a:rPr lang="it-IT" kern="0" dirty="0" smtClean="0">
                <a:effectLst/>
              </a:rPr>
              <a:t>  </a:t>
            </a:r>
            <a:endParaRPr lang="it-IT" kern="0" dirty="0">
              <a:effectLst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66" y="1819069"/>
            <a:ext cx="8657790" cy="187044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05266" y="3784099"/>
            <a:ext cx="8760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>
                <a:effectLst/>
              </a:rPr>
              <a:t>Soltigua</a:t>
            </a:r>
            <a:r>
              <a:rPr lang="it-IT" sz="2000" dirty="0">
                <a:effectLst/>
              </a:rPr>
              <a:t> ha realizzato un impianto pilota di solar </a:t>
            </a:r>
            <a:r>
              <a:rPr lang="it-IT" sz="2000" dirty="0" err="1">
                <a:effectLst/>
              </a:rPr>
              <a:t>cooling</a:t>
            </a:r>
            <a:r>
              <a:rPr lang="it-IT" sz="2000" dirty="0">
                <a:effectLst/>
              </a:rPr>
              <a:t> presso la propria sede di Gambettola </a:t>
            </a:r>
            <a:r>
              <a:rPr lang="it-IT" sz="2000" dirty="0" smtClean="0">
                <a:effectLst/>
              </a:rPr>
              <a:t>che utilizza </a:t>
            </a:r>
            <a:r>
              <a:rPr lang="it-IT" sz="2000" dirty="0">
                <a:effectLst/>
              </a:rPr>
              <a:t>concentratori parabolici lineari </a:t>
            </a:r>
            <a:r>
              <a:rPr lang="it-IT" sz="2000" dirty="0" smtClean="0">
                <a:effectLst/>
              </a:rPr>
              <a:t>e una </a:t>
            </a:r>
            <a:r>
              <a:rPr lang="it-IT" sz="2000" dirty="0">
                <a:effectLst/>
              </a:rPr>
              <a:t>macchina ad assorbimento a doppio effetto, </a:t>
            </a:r>
            <a:r>
              <a:rPr lang="it-IT" sz="2000" dirty="0" smtClean="0">
                <a:effectLst/>
              </a:rPr>
              <a:t>con acqua-</a:t>
            </a:r>
            <a:r>
              <a:rPr lang="it-IT" sz="2000" dirty="0" err="1" smtClean="0">
                <a:effectLst/>
              </a:rPr>
              <a:t>LiBr</a:t>
            </a:r>
            <a:r>
              <a:rPr lang="it-IT" sz="2000" dirty="0">
                <a:effectLst/>
              </a:rPr>
              <a:t>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160" y="4799762"/>
            <a:ext cx="5160001" cy="214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28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2A9ECF-4FFF-45D3-91FE-6303C908CF02}" type="slidenum">
              <a:rPr lang="it-IT"/>
              <a:pPr/>
              <a:t>27</a:t>
            </a:fld>
            <a:endParaRPr lang="it-IT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7850" y="3540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/>
              <a:t>Caratteristiche delle tecnologie per la cogenerazione solare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3" y="1868488"/>
            <a:ext cx="8709025" cy="4989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b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Motore alimentato da fluido termovettore: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 massima limitata dalle caratteristiche del fluido a </a:t>
            </a:r>
            <a:r>
              <a:rPr lang="it-IT" sz="2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~ 350°C,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2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Libertà nel sistema di concentrazione e inseguimento solare,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2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Agevole raccolta del calore cogenerato,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2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Possibilità di modulare la temperatura del calore cogenerato,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Piccole taglie ancora da sviluppare.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14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b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Motore collocato nel fuoco del collettore:</a:t>
            </a:r>
          </a:p>
          <a:p>
            <a:pPr lvl="1" eaLnBrk="1" hangingPunct="1">
              <a:lnSpc>
                <a:spcPts val="2600"/>
              </a:lnSpc>
              <a:defRPr/>
            </a:pPr>
            <a:r>
              <a:rPr lang="it-IT" sz="2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Sistema di concentrazione e inseguimento solare gravato dal peso del motore,</a:t>
            </a:r>
          </a:p>
          <a:p>
            <a:pPr lvl="1" eaLnBrk="1" hangingPunct="1">
              <a:lnSpc>
                <a:spcPts val="2600"/>
              </a:lnSpc>
              <a:defRPr/>
            </a:pPr>
            <a:r>
              <a:rPr lang="it-IT" sz="22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 massima limitata solo dal fattore di concentrazione (in generale elevata) </a:t>
            </a:r>
            <a:r>
              <a:rPr lang="it-IT" sz="40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Symbol" pitchFamily="18" charset="2"/>
              </a:rPr>
              <a:t> </a:t>
            </a:r>
            <a:r>
              <a:rPr lang="it-IT" sz="22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Symbol" pitchFamily="18" charset="2"/>
              </a:rPr>
              <a:t>elevato rendimento del ciclo,</a:t>
            </a:r>
          </a:p>
          <a:p>
            <a:pPr lvl="1" eaLnBrk="1" hangingPunct="1">
              <a:lnSpc>
                <a:spcPts val="2600"/>
              </a:lnSpc>
              <a:defRPr/>
            </a:pPr>
            <a:r>
              <a:rPr lang="it-IT" sz="22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Symbol" pitchFamily="18" charset="2"/>
              </a:rPr>
              <a:t>Gruppi STIRLIG disponibili anche per piccole taglie.</a:t>
            </a:r>
          </a:p>
          <a:p>
            <a:pPr lvl="1" eaLnBrk="1" hangingPunct="1">
              <a:lnSpc>
                <a:spcPts val="2600"/>
              </a:lnSpc>
              <a:defRPr/>
            </a:pPr>
            <a:endParaRPr lang="it-IT" sz="4000" b="1" smtClean="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 eaLnBrk="1" hangingPunct="1">
              <a:lnSpc>
                <a:spcPts val="2600"/>
              </a:lnSpc>
              <a:defRPr/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58837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6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F7F16AB-347B-49D3-873D-BF9A08B0F130}" type="slidenum">
              <a:rPr lang="it-IT"/>
              <a:pPr/>
              <a:t>28</a:t>
            </a:fld>
            <a:endParaRPr lang="it-IT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331788"/>
            <a:ext cx="7710487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/>
              <a:t>Prestazioni dei sistemi per la cogenerazione solare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2141538"/>
            <a:ext cx="8494713" cy="4524375"/>
          </a:xfrm>
        </p:spPr>
        <p:txBody>
          <a:bodyPr/>
          <a:lstStyle/>
          <a:p>
            <a:pPr eaLnBrk="1" hangingPunct="1"/>
            <a:r>
              <a:rPr lang="it-IT" sz="2400" smtClean="0"/>
              <a:t>Il rendimento termico dei sistemi solari cogenerativi (come quello dei sistemi alimentati a gas) deve essere valutato con riferimento al calore </a:t>
            </a:r>
            <a:r>
              <a:rPr lang="it-IT" sz="2400" u="sng" smtClean="0"/>
              <a:t>effettivamente</a:t>
            </a:r>
            <a:r>
              <a:rPr lang="it-IT" sz="2400" smtClean="0"/>
              <a:t> utilizzato,</a:t>
            </a:r>
          </a:p>
          <a:p>
            <a:pPr eaLnBrk="1" hangingPunct="1">
              <a:buFont typeface="Wingdings" pitchFamily="2" charset="2"/>
              <a:buNone/>
            </a:pPr>
            <a:endParaRPr lang="it-IT" sz="2400" smtClean="0"/>
          </a:p>
          <a:p>
            <a:pPr eaLnBrk="1" hangingPunct="1"/>
            <a:r>
              <a:rPr lang="it-IT" sz="2400" smtClean="0"/>
              <a:t>Nei mesi estivi è facile avere una sovrapproduzione di calore rispetto alle esigenze delle utenze del terziario,</a:t>
            </a:r>
          </a:p>
          <a:p>
            <a:pPr eaLnBrk="1" hangingPunct="1">
              <a:buFont typeface="Wingdings" pitchFamily="2" charset="2"/>
              <a:buNone/>
            </a:pPr>
            <a:endParaRPr lang="it-IT" sz="2400" smtClean="0"/>
          </a:p>
          <a:p>
            <a:pPr eaLnBrk="1" hangingPunct="1"/>
            <a:r>
              <a:rPr lang="it-IT" sz="2400" smtClean="0"/>
              <a:t>Un esteso utilizzo del calore cogenerato è più facile quando questo venga utilizzato in processi produttivi.</a:t>
            </a:r>
          </a:p>
        </p:txBody>
      </p:sp>
    </p:spTree>
    <p:extLst>
      <p:ext uri="{BB962C8B-B14F-4D97-AF65-F5344CB8AC3E}">
        <p14:creationId xmlns:p14="http://schemas.microsoft.com/office/powerpoint/2010/main" val="250485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B557408-B10E-447F-9F20-799B667F1F7C}" type="slidenum">
              <a:rPr lang="it-IT"/>
              <a:pPr/>
              <a:t>29</a:t>
            </a:fld>
            <a:endParaRPr lang="it-IT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46088"/>
            <a:ext cx="8269288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t-IT" sz="3600" smtClean="0"/>
              <a:t>Potenziali sviluppi della </a:t>
            </a:r>
            <a:r>
              <a:rPr lang="en-US" sz="3600" smtClean="0"/>
              <a:t>cogenerazione solare con </a:t>
            </a:r>
            <a:r>
              <a:rPr lang="it-IT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cicli termodinamici</a:t>
            </a:r>
            <a:r>
              <a:rPr lang="it-IT" sz="3600" smtClean="0"/>
              <a:t> 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87988"/>
            <a:ext cx="8929687" cy="4635500"/>
          </a:xfrm>
        </p:spPr>
        <p:txBody>
          <a:bodyPr/>
          <a:lstStyle/>
          <a:p>
            <a:pPr eaLnBrk="1" hangingPunct="1"/>
            <a:r>
              <a:rPr lang="it-IT" sz="2400" dirty="0" smtClean="0"/>
              <a:t>Aumento della T massima dei cicli:</a:t>
            </a:r>
          </a:p>
          <a:p>
            <a:pPr lvl="1" eaLnBrk="1" hangingPunct="1"/>
            <a:r>
              <a:rPr lang="it-IT" sz="2400" dirty="0" smtClean="0"/>
              <a:t>STIRLING: perfezionamento dei sistemi di focalizzazione,</a:t>
            </a:r>
          </a:p>
          <a:p>
            <a:pPr lvl="1" eaLnBrk="1" hangingPunct="1"/>
            <a:r>
              <a:rPr lang="it-IT" sz="2400" dirty="0" smtClean="0"/>
              <a:t>RANKINE - ORC: realizzazione del processo di evaporazione nel collettore, senza l’uso di fluido termovettore.</a:t>
            </a:r>
          </a:p>
          <a:p>
            <a:pPr lvl="1" eaLnBrk="1" hangingPunct="1"/>
            <a:endParaRPr lang="it-IT" sz="2400" dirty="0" smtClean="0"/>
          </a:p>
          <a:p>
            <a:pPr eaLnBrk="1" hangingPunct="1"/>
            <a:r>
              <a:rPr lang="it-IT" sz="2400" dirty="0" smtClean="0"/>
              <a:t>TRIGENERAZIONE: produzione di Potenza elettrica, Termica e Frigorifera </a:t>
            </a:r>
            <a:r>
              <a:rPr lang="it-IT" sz="2400" dirty="0" smtClean="0">
                <a:sym typeface="Symbol" pitchFamily="18" charset="2"/>
              </a:rPr>
              <a:t> </a:t>
            </a:r>
            <a:r>
              <a:rPr lang="en-US" sz="2400" b="0" dirty="0" err="1" smtClean="0"/>
              <a:t>si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tratta</a:t>
            </a:r>
            <a:r>
              <a:rPr lang="en-US" sz="2400" b="0" dirty="0" smtClean="0"/>
              <a:t> di </a:t>
            </a:r>
            <a:r>
              <a:rPr lang="en-US" sz="2400" b="0" dirty="0" err="1" smtClean="0"/>
              <a:t>utilizzare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il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calore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cogenerato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anche</a:t>
            </a:r>
            <a:r>
              <a:rPr lang="en-US" sz="2400" b="0" dirty="0" smtClean="0"/>
              <a:t> in estate, </a:t>
            </a:r>
            <a:r>
              <a:rPr lang="en-US" sz="2400" b="0" dirty="0" err="1" smtClean="0"/>
              <a:t>producendo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acqua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refrigerata</a:t>
            </a:r>
            <a:r>
              <a:rPr lang="en-US" sz="2400" b="0" dirty="0" smtClean="0"/>
              <a:t>. </a:t>
            </a:r>
          </a:p>
          <a:p>
            <a:pPr eaLnBrk="1" hangingPunct="1"/>
            <a:endParaRPr lang="it-IT" sz="2400" dirty="0" smtClean="0"/>
          </a:p>
          <a:p>
            <a:pPr eaLnBrk="1" hangingPunct="1"/>
            <a:r>
              <a:rPr lang="it-IT" sz="2400" dirty="0" smtClean="0"/>
              <a:t>Cicli “ibridi” ad energia Solare e combustibile fossile</a:t>
            </a:r>
          </a:p>
        </p:txBody>
      </p:sp>
    </p:spTree>
    <p:extLst>
      <p:ext uri="{BB962C8B-B14F-4D97-AF65-F5344CB8AC3E}">
        <p14:creationId xmlns:p14="http://schemas.microsoft.com/office/powerpoint/2010/main" val="30462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BBCDF1D-2DB5-4DD5-ACC5-6CEBBF0511C9}" type="slidenum">
              <a:rPr lang="it-IT"/>
              <a:pPr/>
              <a:t>3</a:t>
            </a:fld>
            <a:endParaRPr lang="it-IT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2938" y="3413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Tecnologie per la cogenerazione</a:t>
            </a:r>
            <a:br>
              <a:rPr lang="en-US" smtClean="0"/>
            </a:br>
            <a:r>
              <a:rPr lang="en-US" smtClean="0"/>
              <a:t>con energia solare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2041525"/>
            <a:ext cx="6070600" cy="2751138"/>
          </a:xfrm>
        </p:spPr>
        <p:txBody>
          <a:bodyPr/>
          <a:lstStyle/>
          <a:p>
            <a:pPr eaLnBrk="1" hangingPunct="1"/>
            <a:r>
              <a:rPr lang="en-US" sz="2400" smtClean="0"/>
              <a:t>Pannelli PV raffreddati, con recupero termico,</a:t>
            </a:r>
          </a:p>
          <a:p>
            <a:pPr eaLnBrk="1" hangingPunct="1"/>
            <a:r>
              <a:rPr lang="en-US" sz="2400" smtClean="0"/>
              <a:t>Collettori a concentrazione + cicli termodinamici STIRLIG, o altri (ORC).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89600" y="1771650"/>
            <a:ext cx="3454400" cy="2225675"/>
            <a:chOff x="3584" y="1116"/>
            <a:chExt cx="2176" cy="1402"/>
          </a:xfrm>
        </p:grpSpPr>
        <p:pic>
          <p:nvPicPr>
            <p:cNvPr id="2151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3" y="1116"/>
              <a:ext cx="1697" cy="1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7094" name="AutoShape 6"/>
            <p:cNvSpPr>
              <a:spLocks noChangeArrowheads="1"/>
            </p:cNvSpPr>
            <p:nvPr/>
          </p:nvSpPr>
          <p:spPr bwMode="auto">
            <a:xfrm>
              <a:off x="3584" y="1510"/>
              <a:ext cx="703" cy="181"/>
            </a:xfrm>
            <a:prstGeom prst="rightArrow">
              <a:avLst>
                <a:gd name="adj1" fmla="val 50000"/>
                <a:gd name="adj2" fmla="val 9709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93713" y="3535363"/>
            <a:ext cx="3170237" cy="3046412"/>
            <a:chOff x="311" y="2227"/>
            <a:chExt cx="1997" cy="1919"/>
          </a:xfrm>
        </p:grpSpPr>
        <p:pic>
          <p:nvPicPr>
            <p:cNvPr id="2151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1" y="2634"/>
              <a:ext cx="1997" cy="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7097" name="AutoShape 9"/>
            <p:cNvSpPr>
              <a:spLocks noChangeArrowheads="1"/>
            </p:cNvSpPr>
            <p:nvPr/>
          </p:nvSpPr>
          <p:spPr bwMode="auto">
            <a:xfrm rot="6559281">
              <a:off x="1747" y="2488"/>
              <a:ext cx="703" cy="181"/>
            </a:xfrm>
            <a:prstGeom prst="rightArrow">
              <a:avLst>
                <a:gd name="adj1" fmla="val 50000"/>
                <a:gd name="adj2" fmla="val 9709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956175" y="3629025"/>
            <a:ext cx="3286125" cy="3016250"/>
            <a:chOff x="3122" y="2286"/>
            <a:chExt cx="2070" cy="1900"/>
          </a:xfrm>
        </p:grpSpPr>
        <p:pic>
          <p:nvPicPr>
            <p:cNvPr id="21512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 l="2689" t="4945" r="2689" b="1413"/>
            <a:stretch>
              <a:fillRect/>
            </a:stretch>
          </p:blipFill>
          <p:spPr bwMode="auto">
            <a:xfrm>
              <a:off x="3122" y="2628"/>
              <a:ext cx="2070" cy="1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7100" name="AutoShape 12"/>
            <p:cNvSpPr>
              <a:spLocks noChangeArrowheads="1"/>
            </p:cNvSpPr>
            <p:nvPr/>
          </p:nvSpPr>
          <p:spPr bwMode="auto">
            <a:xfrm rot="5400000">
              <a:off x="3141" y="2547"/>
              <a:ext cx="703" cy="181"/>
            </a:xfrm>
            <a:prstGeom prst="rightArrow">
              <a:avLst>
                <a:gd name="adj1" fmla="val 50000"/>
                <a:gd name="adj2" fmla="val 9709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51999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8212" y="544748"/>
            <a:ext cx="7908587" cy="872889"/>
          </a:xfrm>
        </p:spPr>
        <p:txBody>
          <a:bodyPr/>
          <a:lstStyle/>
          <a:p>
            <a:r>
              <a:rPr lang="it-IT" dirty="0" smtClean="0"/>
              <a:t>Prospettive solare termodinamico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5916" y="1731523"/>
            <a:ext cx="5142174" cy="5525311"/>
          </a:xfrm>
        </p:spPr>
        <p:txBody>
          <a:bodyPr/>
          <a:lstStyle/>
          <a:p>
            <a:pPr marL="273050" indent="-273050"/>
            <a:r>
              <a:rPr lang="it-IT" sz="1800" b="0" dirty="0"/>
              <a:t>I collettori a concentrazione possono produrre energia termica a media (200-300 °) e alta temperatura </a:t>
            </a:r>
            <a:r>
              <a:rPr lang="it-IT" sz="1800" b="0" dirty="0" smtClean="0"/>
              <a:t>(&gt;500°C</a:t>
            </a:r>
            <a:r>
              <a:rPr lang="it-IT" sz="1800" b="0" dirty="0"/>
              <a:t>) consentendo la produzione di energia elettrica mediante </a:t>
            </a:r>
            <a:r>
              <a:rPr lang="it-IT" sz="1800" b="0" dirty="0" smtClean="0"/>
              <a:t>cicli termodinamici </a:t>
            </a:r>
            <a:r>
              <a:rPr lang="it-IT" sz="1800" b="0" dirty="0"/>
              <a:t>(solare termodinamico) oppure l’impiego diretto come calore di processo</a:t>
            </a:r>
            <a:r>
              <a:rPr lang="it-IT" sz="1800" b="0" dirty="0" smtClean="0"/>
              <a:t>;</a:t>
            </a:r>
            <a:endParaRPr lang="it-IT" sz="1800" b="0" dirty="0"/>
          </a:p>
          <a:p>
            <a:pPr marL="273050" indent="-273050"/>
            <a:r>
              <a:rPr lang="it-IT" sz="1800" b="0" dirty="0"/>
              <a:t>L’energia termica può essere resa disponibile sotto forma di differenti fluidi termovettori (olio diatermico, sali fusi o vapore</a:t>
            </a:r>
            <a:r>
              <a:rPr lang="it-IT" sz="1800" b="0" dirty="0" smtClean="0"/>
              <a:t>);</a:t>
            </a:r>
            <a:endParaRPr lang="it-IT" sz="1800" b="0" dirty="0"/>
          </a:p>
          <a:p>
            <a:pPr marL="273050" indent="-273050"/>
            <a:r>
              <a:rPr lang="it-IT" sz="1800" b="0" dirty="0"/>
              <a:t>Il sistema può essere dotato di </a:t>
            </a:r>
            <a:r>
              <a:rPr lang="it-IT" sz="1800" b="0" dirty="0" smtClean="0"/>
              <a:t>accumulo </a:t>
            </a:r>
            <a:r>
              <a:rPr lang="it-IT" sz="1800" b="0" dirty="0"/>
              <a:t>termico</a:t>
            </a:r>
            <a:r>
              <a:rPr lang="it-IT" sz="1800" b="0" dirty="0" smtClean="0"/>
              <a:t>, svincolando </a:t>
            </a:r>
            <a:r>
              <a:rPr lang="it-IT" sz="1800" b="0" dirty="0"/>
              <a:t>in parte la fase di utilizzo (sia per la produzione </a:t>
            </a:r>
            <a:r>
              <a:rPr lang="it-IT" sz="1800" b="0" dirty="0" smtClean="0"/>
              <a:t>di energia </a:t>
            </a:r>
            <a:r>
              <a:rPr lang="it-IT" sz="1800" b="0" dirty="0"/>
              <a:t>termica che elettrica) dalla disponibilità della fonte solare</a:t>
            </a:r>
            <a:r>
              <a:rPr lang="it-IT" sz="1800" b="0" dirty="0" smtClean="0"/>
              <a:t>;</a:t>
            </a:r>
            <a:endParaRPr lang="it-IT" sz="1800" b="0" dirty="0"/>
          </a:p>
          <a:p>
            <a:pPr marL="273050" indent="-273050"/>
            <a:r>
              <a:rPr lang="it-IT" sz="1800" b="0" dirty="0"/>
              <a:t>La tecnologia si presta </a:t>
            </a:r>
            <a:r>
              <a:rPr lang="it-IT" sz="1800" b="0" dirty="0" smtClean="0"/>
              <a:t>(più </a:t>
            </a:r>
            <a:r>
              <a:rPr lang="it-IT" sz="1800" b="0" dirty="0"/>
              <a:t>del fotovoltaico) alla creazione di una filiera </a:t>
            </a:r>
            <a:r>
              <a:rPr lang="it-IT" sz="1800" b="0" dirty="0" smtClean="0"/>
              <a:t>nazionale;</a:t>
            </a:r>
            <a:endParaRPr lang="it-IT" sz="1800" b="0" dirty="0"/>
          </a:p>
          <a:p>
            <a:pPr marL="273050" indent="-273050"/>
            <a:r>
              <a:rPr lang="it-IT" sz="1800" b="0" dirty="0"/>
              <a:t>Specie i sistemi lineari </a:t>
            </a:r>
            <a:r>
              <a:rPr lang="it-IT" sz="1800" b="0" dirty="0" err="1"/>
              <a:t>Fresnel</a:t>
            </a:r>
            <a:r>
              <a:rPr lang="it-IT" sz="1800" b="0" dirty="0"/>
              <a:t> promettono riduzioni di pesi, costi e </a:t>
            </a:r>
            <a:r>
              <a:rPr lang="it-IT" sz="1800" b="0" dirty="0" smtClean="0"/>
              <a:t>ingombri</a:t>
            </a:r>
            <a:r>
              <a:rPr lang="it-IT" sz="1800" b="0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96D424-0EC8-41E0-BD9D-6A24E6A67962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089" y="3482501"/>
            <a:ext cx="3632175" cy="322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20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EC136D-B76B-4DB8-9D5D-13FEA895F5B9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pic>
        <p:nvPicPr>
          <p:cNvPr id="1026" name="Picture 2" descr="https://inhabitat.com/wp-content/blogs.dir/1/files/2012/11/amonix-solar-cpv-snwa-henderson-nv-solar-efficienc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65" y="1638300"/>
            <a:ext cx="69342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46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EC136D-B76B-4DB8-9D5D-13FEA895F5B9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pic>
        <p:nvPicPr>
          <p:cNvPr id="2052" name="Picture 4" descr="In Cina il più grande impianto fotovoltaico galleggiante al m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3" y="1260475"/>
            <a:ext cx="7477192" cy="534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9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6300" y="387926"/>
            <a:ext cx="7810500" cy="1029711"/>
          </a:xfrm>
        </p:spPr>
        <p:txBody>
          <a:bodyPr/>
          <a:lstStyle/>
          <a:p>
            <a:r>
              <a:rPr lang="en-US" dirty="0" err="1"/>
              <a:t>Desertech</a:t>
            </a:r>
            <a:r>
              <a:rPr lang="en-US" dirty="0"/>
              <a:t>: Electricity from the desert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96D424-0EC8-41E0-BD9D-6A24E6A67962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3027"/>
            <a:ext cx="4457700" cy="29718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823" y="3046989"/>
            <a:ext cx="4768850" cy="373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4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0DDB193-E67A-4AB4-BBBE-5D849B8E01BE}" type="slidenum">
              <a:rPr lang="it-IT"/>
              <a:pPr/>
              <a:t>5</a:t>
            </a:fld>
            <a:endParaRPr lang="it-IT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433388"/>
            <a:ext cx="7991475" cy="984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smtClean="0"/>
              <a:t>La cogenerazione solare Pannelli PV raffreddati</a:t>
            </a:r>
            <a:endParaRPr lang="it-IT" sz="360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6296025"/>
            <a:ext cx="7661275" cy="246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1200" smtClean="0"/>
              <a:t>Fonte: Fototherm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1025"/>
            <a:ext cx="4637088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3" cstate="print"/>
          <a:srcRect l="2611"/>
          <a:stretch>
            <a:fillRect/>
          </a:stretch>
        </p:blipFill>
        <p:spPr bwMode="auto">
          <a:xfrm>
            <a:off x="4637088" y="1858963"/>
            <a:ext cx="4506912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388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EB5538-639D-46B4-BBD1-E5DFD9FB31A3}" type="slidenum">
              <a:rPr lang="it-IT"/>
              <a:pPr/>
              <a:t>6</a:t>
            </a:fld>
            <a:endParaRPr lang="it-IT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 r="2927"/>
          <a:stretch>
            <a:fillRect/>
          </a:stretch>
        </p:blipFill>
        <p:spPr bwMode="auto">
          <a:xfrm>
            <a:off x="3538538" y="1958975"/>
            <a:ext cx="5621337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 </a:t>
            </a:r>
            <a:r>
              <a:rPr lang="en-US" dirty="0" err="1" smtClean="0"/>
              <a:t>cogenerazione</a:t>
            </a:r>
            <a:r>
              <a:rPr lang="en-US" dirty="0" smtClean="0"/>
              <a:t> </a:t>
            </a:r>
            <a:r>
              <a:rPr lang="en-US" dirty="0" err="1" smtClean="0"/>
              <a:t>solare</a:t>
            </a:r>
            <a:r>
              <a:rPr lang="en-US" dirty="0" smtClean="0"/>
              <a:t> con </a:t>
            </a:r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cicli termodinamici</a:t>
            </a:r>
            <a:r>
              <a:rPr lang="it-IT" dirty="0" smtClean="0"/>
              <a:t> </a:t>
            </a:r>
            <a:endParaRPr lang="en-US" dirty="0" smtClean="0"/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252413" y="2054225"/>
            <a:ext cx="85074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250825" y="1870075"/>
            <a:ext cx="3316288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La concentrazione è necessaria perché il rendimento dei cicli aumenta con la T di somministrazione del calore.</a:t>
            </a:r>
          </a:p>
          <a:p>
            <a:pPr marL="265113" indent="-265113">
              <a:spcBef>
                <a:spcPct val="50000"/>
              </a:spcBef>
              <a:buFont typeface="Wingdings" pitchFamily="2" charset="2"/>
              <a:buNone/>
              <a:defRPr/>
            </a:pPr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Motore alimentato da fluido termovettore,</a:t>
            </a:r>
          </a:p>
          <a:p>
            <a:pPr marL="265113" indent="-265113">
              <a:spcBef>
                <a:spcPct val="50000"/>
              </a:spcBef>
              <a:buFont typeface="Wingdings" pitchFamily="2" charset="2"/>
              <a:buNone/>
              <a:defRPr/>
            </a:pPr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Motore collocato nel fuoco del collettore.</a:t>
            </a: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58750" y="1817688"/>
            <a:ext cx="3298825" cy="22018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9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752" y="457200"/>
            <a:ext cx="8035047" cy="960438"/>
          </a:xfrm>
        </p:spPr>
        <p:txBody>
          <a:bodyPr/>
          <a:lstStyle/>
          <a:p>
            <a:r>
              <a:rPr lang="it-IT" dirty="0" smtClean="0"/>
              <a:t>Collettori a concentrazione lineare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96D424-0EC8-41E0-BD9D-6A24E6A67962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13" y="1822466"/>
            <a:ext cx="7459973" cy="503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0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8484" y="457200"/>
            <a:ext cx="7918315" cy="960438"/>
          </a:xfrm>
        </p:spPr>
        <p:txBody>
          <a:bodyPr/>
          <a:lstStyle/>
          <a:p>
            <a:r>
              <a:rPr lang="it-IT" dirty="0" smtClean="0"/>
              <a:t>Concentratore lineare «</a:t>
            </a:r>
            <a:r>
              <a:rPr lang="it-IT" dirty="0" err="1" smtClean="0"/>
              <a:t>Fresnel</a:t>
            </a:r>
            <a:r>
              <a:rPr lang="it-IT" dirty="0" smtClean="0"/>
              <a:t>»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96D424-0EC8-41E0-BD9D-6A24E6A67962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1026" name="Picture 2" descr="Risultati immagini per solare termodinamico a specchi lineari a riflettore Fres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027" y="2087960"/>
            <a:ext cx="3665774" cy="292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solare termodinamico a specchi lineari a riflettore Fres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4" y="1973473"/>
            <a:ext cx="5071286" cy="336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811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96D424-0EC8-41E0-BD9D-6A24E6A6796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77" y="1681461"/>
            <a:ext cx="7010189" cy="5024139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768484" y="457200"/>
            <a:ext cx="7918315" cy="960438"/>
          </a:xfrm>
        </p:spPr>
        <p:txBody>
          <a:bodyPr/>
          <a:lstStyle/>
          <a:p>
            <a:r>
              <a:rPr lang="it-IT" dirty="0" smtClean="0"/>
              <a:t>Concentratore lineare «</a:t>
            </a:r>
            <a:r>
              <a:rPr lang="it-IT" dirty="0" err="1" smtClean="0"/>
              <a:t>Fresnel</a:t>
            </a:r>
            <a:r>
              <a:rPr lang="it-IT" dirty="0" smtClean="0"/>
              <a:t>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8642951"/>
      </p:ext>
    </p:extLst>
  </p:cSld>
  <p:clrMapOvr>
    <a:masterClrMapping/>
  </p:clrMapOvr>
</p:sld>
</file>

<file path=ppt/theme/theme1.xml><?xml version="1.0" encoding="utf-8"?>
<a:theme xmlns:a="http://schemas.openxmlformats.org/drawingml/2006/main" name="Asse">
  <a:themeElements>
    <a:clrScheme name="Asse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s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Asse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6814</TotalTime>
  <Words>809</Words>
  <Application>Microsoft Office PowerPoint</Application>
  <PresentationFormat>Presentazione su schermo (4:3)</PresentationFormat>
  <Paragraphs>147</Paragraphs>
  <Slides>32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8" baseType="lpstr">
      <vt:lpstr>Arial</vt:lpstr>
      <vt:lpstr>Symbol</vt:lpstr>
      <vt:lpstr>Tahoma</vt:lpstr>
      <vt:lpstr>Times New Roman</vt:lpstr>
      <vt:lpstr>Wingdings</vt:lpstr>
      <vt:lpstr>Asse</vt:lpstr>
      <vt:lpstr>Tecnologie solari per la produzione elettrica: PV e Solare Termodinamico</vt:lpstr>
      <vt:lpstr>Produzione CHP da energia solare e solare termodinamico</vt:lpstr>
      <vt:lpstr>Tecnologie per la cogenerazione con energia solare</vt:lpstr>
      <vt:lpstr>Desertech: Electricity from the desert</vt:lpstr>
      <vt:lpstr>La cogenerazione solare Pannelli PV raffreddati</vt:lpstr>
      <vt:lpstr>La cogenerazione solare con cicli termodinamici </vt:lpstr>
      <vt:lpstr>Collettori a concentrazione lineare</vt:lpstr>
      <vt:lpstr>Concentratore lineare «Fresnel»</vt:lpstr>
      <vt:lpstr>Concentratore lineare «Fresnel»</vt:lpstr>
      <vt:lpstr>Concentratore parabolico lineare</vt:lpstr>
      <vt:lpstr>Concentratore parabolico lineare</vt:lpstr>
      <vt:lpstr>Concentratore parabolico lineare</vt:lpstr>
      <vt:lpstr>Concentratore a torre</vt:lpstr>
      <vt:lpstr>Concentratore a torre</vt:lpstr>
      <vt:lpstr>La cogenerazione solare con cicli termodinamici </vt:lpstr>
      <vt:lpstr>La cogenerazione solare con gruppi ORC</vt:lpstr>
      <vt:lpstr>La cogenerazione solare con gruppi ORC</vt:lpstr>
      <vt:lpstr>La cogenerazione solare con gruppi ORC (Turboden -2014)</vt:lpstr>
      <vt:lpstr>Solar dish</vt:lpstr>
      <vt:lpstr>La cogenerazione solare con gruppi STIRLING</vt:lpstr>
      <vt:lpstr>La cogenerazione solare con gruppi STIRLING</vt:lpstr>
      <vt:lpstr>La cogenerazione solare con gruppi STIRLING</vt:lpstr>
      <vt:lpstr>Cicli “ibridi” ad energia Solare e combustibile fossile</vt:lpstr>
      <vt:lpstr>Le opzioni tecnologiche per il fluido termovettore</vt:lpstr>
      <vt:lpstr>Livelli tipici di temperatura richiesti in alcuni processi industriali </vt:lpstr>
      <vt:lpstr>Presentazione standard di PowerPoint</vt:lpstr>
      <vt:lpstr>Caratteristiche delle tecnologie per la cogenerazione solare</vt:lpstr>
      <vt:lpstr>Prestazioni dei sistemi per la cogenerazione solare</vt:lpstr>
      <vt:lpstr>Potenziali sviluppi della cogenerazione solare con cicli termodinamici </vt:lpstr>
      <vt:lpstr>Prospettive solare termodinamico</vt:lpstr>
      <vt:lpstr>Presentazione standard di PowerPoint</vt:lpstr>
      <vt:lpstr>Presentazione standard di PowerPoint</vt:lpstr>
    </vt:vector>
  </TitlesOfParts>
  <Company>Università di Trieste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Mauro Reini</dc:creator>
  <cp:lastModifiedBy>Windows User</cp:lastModifiedBy>
  <cp:revision>438</cp:revision>
  <dcterms:created xsi:type="dcterms:W3CDTF">2007-03-26T14:58:16Z</dcterms:created>
  <dcterms:modified xsi:type="dcterms:W3CDTF">2021-05-18T10:37:16Z</dcterms:modified>
</cp:coreProperties>
</file>